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2.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2"/>
    <p:sldMasterId id="2147483677" r:id="rId3"/>
    <p:sldMasterId id="2147483690" r:id="rId4"/>
    <p:sldMasterId id="2147483705" r:id="rId5"/>
  </p:sldMasterIdLst>
  <p:notesMasterIdLst>
    <p:notesMasterId r:id="rId104"/>
  </p:notesMasterIdLst>
  <p:handoutMasterIdLst>
    <p:handoutMasterId r:id="rId105"/>
  </p:handoutMasterIdLst>
  <p:sldIdLst>
    <p:sldId id="256" r:id="rId6"/>
    <p:sldId id="510" r:id="rId7"/>
    <p:sldId id="258" r:id="rId8"/>
    <p:sldId id="330" r:id="rId9"/>
    <p:sldId id="331" r:id="rId10"/>
    <p:sldId id="257" r:id="rId11"/>
    <p:sldId id="332" r:id="rId12"/>
    <p:sldId id="259" r:id="rId13"/>
    <p:sldId id="320" r:id="rId14"/>
    <p:sldId id="260" r:id="rId15"/>
    <p:sldId id="424" r:id="rId16"/>
    <p:sldId id="425" r:id="rId17"/>
    <p:sldId id="426" r:id="rId18"/>
    <p:sldId id="427" r:id="rId19"/>
    <p:sldId id="428" r:id="rId20"/>
    <p:sldId id="261" r:id="rId21"/>
    <p:sldId id="333" r:id="rId22"/>
    <p:sldId id="334" r:id="rId23"/>
    <p:sldId id="262" r:id="rId24"/>
    <p:sldId id="263" r:id="rId25"/>
    <p:sldId id="264" r:id="rId26"/>
    <p:sldId id="265" r:id="rId27"/>
    <p:sldId id="349" r:id="rId28"/>
    <p:sldId id="266" r:id="rId29"/>
    <p:sldId id="267" r:id="rId30"/>
    <p:sldId id="429" r:id="rId31"/>
    <p:sldId id="268" r:id="rId32"/>
    <p:sldId id="335" r:id="rId33"/>
    <p:sldId id="321" r:id="rId34"/>
    <p:sldId id="270" r:id="rId35"/>
    <p:sldId id="336" r:id="rId36"/>
    <p:sldId id="338" r:id="rId37"/>
    <p:sldId id="420" r:id="rId38"/>
    <p:sldId id="271" r:id="rId39"/>
    <p:sldId id="323" r:id="rId40"/>
    <p:sldId id="272" r:id="rId41"/>
    <p:sldId id="341" r:id="rId42"/>
    <p:sldId id="273" r:id="rId43"/>
    <p:sldId id="274" r:id="rId44"/>
    <p:sldId id="337" r:id="rId45"/>
    <p:sldId id="275" r:id="rId46"/>
    <p:sldId id="276" r:id="rId47"/>
    <p:sldId id="277" r:id="rId48"/>
    <p:sldId id="278" r:id="rId49"/>
    <p:sldId id="279" r:id="rId50"/>
    <p:sldId id="281" r:id="rId51"/>
    <p:sldId id="324" r:id="rId52"/>
    <p:sldId id="342" r:id="rId53"/>
    <p:sldId id="282" r:id="rId54"/>
    <p:sldId id="283" r:id="rId55"/>
    <p:sldId id="284" r:id="rId56"/>
    <p:sldId id="285" r:id="rId57"/>
    <p:sldId id="286" r:id="rId58"/>
    <p:sldId id="325" r:id="rId59"/>
    <p:sldId id="287" r:id="rId60"/>
    <p:sldId id="288" r:id="rId61"/>
    <p:sldId id="327" r:id="rId62"/>
    <p:sldId id="326" r:id="rId63"/>
    <p:sldId id="289" r:id="rId64"/>
    <p:sldId id="290" r:id="rId65"/>
    <p:sldId id="291" r:id="rId66"/>
    <p:sldId id="328" r:id="rId67"/>
    <p:sldId id="292" r:id="rId68"/>
    <p:sldId id="293" r:id="rId69"/>
    <p:sldId id="294" r:id="rId70"/>
    <p:sldId id="295" r:id="rId71"/>
    <p:sldId id="296" r:id="rId72"/>
    <p:sldId id="297" r:id="rId73"/>
    <p:sldId id="343" r:id="rId74"/>
    <p:sldId id="344" r:id="rId75"/>
    <p:sldId id="298" r:id="rId76"/>
    <p:sldId id="299" r:id="rId77"/>
    <p:sldId id="300" r:id="rId78"/>
    <p:sldId id="301" r:id="rId79"/>
    <p:sldId id="302" r:id="rId80"/>
    <p:sldId id="303" r:id="rId81"/>
    <p:sldId id="347" r:id="rId82"/>
    <p:sldId id="304" r:id="rId83"/>
    <p:sldId id="306" r:id="rId84"/>
    <p:sldId id="307" r:id="rId85"/>
    <p:sldId id="308" r:id="rId86"/>
    <p:sldId id="339" r:id="rId87"/>
    <p:sldId id="309" r:id="rId88"/>
    <p:sldId id="346" r:id="rId89"/>
    <p:sldId id="310" r:id="rId90"/>
    <p:sldId id="311" r:id="rId91"/>
    <p:sldId id="312" r:id="rId92"/>
    <p:sldId id="313" r:id="rId93"/>
    <p:sldId id="430" r:id="rId94"/>
    <p:sldId id="421" r:id="rId95"/>
    <p:sldId id="314" r:id="rId96"/>
    <p:sldId id="315" r:id="rId97"/>
    <p:sldId id="317" r:id="rId98"/>
    <p:sldId id="318" r:id="rId99"/>
    <p:sldId id="319" r:id="rId100"/>
    <p:sldId id="340" r:id="rId101"/>
    <p:sldId id="511" r:id="rId102"/>
    <p:sldId id="512" r:id="rId10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20810"/>
    <a:srgbClr val="0052E8"/>
    <a:srgbClr val="FFFFCC"/>
    <a:srgbClr val="FF0066"/>
    <a:srgbClr val="FFCCFF"/>
    <a:srgbClr val="66FFFF"/>
    <a:srgbClr val="EBFFFF"/>
    <a:srgbClr val="3C3C5A"/>
    <a:srgbClr val="4A4A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3" autoAdjust="0"/>
    <p:restoredTop sz="83400"/>
  </p:normalViewPr>
  <p:slideViewPr>
    <p:cSldViewPr showGuides="1">
      <p:cViewPr varScale="1">
        <p:scale>
          <a:sx n="57" d="100"/>
          <a:sy n="57" d="100"/>
        </p:scale>
        <p:origin x="-1412" y="-76"/>
      </p:cViewPr>
      <p:guideLst>
        <p:guide orient="horz" pos="2160"/>
        <p:guide pos="2894"/>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viewProps" Target="viewProps.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slide" Target="slides/slide97.xml"/><Relationship Id="rId5" Type="http://schemas.openxmlformats.org/officeDocument/2006/relationships/slideMaster" Target="slideMasters/slideMaster5.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slide" Target="slides/slide98.xml"/><Relationship Id="rId108"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presProps" Target="pres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tableStyles" Target="tableStyle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notesMaster" Target="notesMasters/notesMaster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6.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42.wmf"/><Relationship Id="rId1" Type="http://schemas.openxmlformats.org/officeDocument/2006/relationships/image" Target="../media/image41.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4.wmf"/><Relationship Id="rId1" Type="http://schemas.openxmlformats.org/officeDocument/2006/relationships/image" Target="../media/image43.wmf"/><Relationship Id="rId5" Type="http://schemas.openxmlformats.org/officeDocument/2006/relationships/image" Target="../media/image46.wmf"/><Relationship Id="rId4" Type="http://schemas.openxmlformats.org/officeDocument/2006/relationships/image" Target="../media/image4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47.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50.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image" Target="../media/image59.wmf"/><Relationship Id="rId1" Type="http://schemas.openxmlformats.org/officeDocument/2006/relationships/image" Target="../media/image58.wmf"/><Relationship Id="rId4" Type="http://schemas.openxmlformats.org/officeDocument/2006/relationships/image" Target="../media/image61.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61.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62.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image" Target="../media/image6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image" Target="../media/image63.wmf"/><Relationship Id="rId1" Type="http://schemas.openxmlformats.org/officeDocument/2006/relationships/image" Target="../media/image64.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72.wmf"/><Relationship Id="rId1" Type="http://schemas.openxmlformats.org/officeDocument/2006/relationships/image" Target="../media/image71.wmf"/><Relationship Id="rId4" Type="http://schemas.openxmlformats.org/officeDocument/2006/relationships/image" Target="../media/image73.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4.e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image" Target="../media/image75.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75.wmf"/><Relationship Id="rId1" Type="http://schemas.openxmlformats.org/officeDocument/2006/relationships/image" Target="../media/image79.wmf"/></Relationships>
</file>

<file path=ppt/drawings/_rels/vmlDrawing38.v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image" Target="../media/image81.wmf"/><Relationship Id="rId1" Type="http://schemas.openxmlformats.org/officeDocument/2006/relationships/image" Target="../media/image8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2.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0.vml.rels><?xml version="1.0" encoding="UTF-8" standalone="yes"?>
<Relationships xmlns="http://schemas.openxmlformats.org/package/2006/relationships"><Relationship Id="rId2" Type="http://schemas.openxmlformats.org/officeDocument/2006/relationships/image" Target="../media/image85.wmf"/><Relationship Id="rId1" Type="http://schemas.openxmlformats.org/officeDocument/2006/relationships/image" Target="../media/image84.w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image" Target="../media/image86.wmf"/></Relationships>
</file>

<file path=ppt/drawings/_rels/vmlDrawing42.v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image" Target="../media/image82.emf"/><Relationship Id="rId1" Type="http://schemas.openxmlformats.org/officeDocument/2006/relationships/image" Target="../media/image8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88.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image" Target="../media/image91.wmf"/></Relationships>
</file>

<file path=ppt/drawings/_rels/vmlDrawing45.v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95.wmf"/><Relationship Id="rId7" Type="http://schemas.openxmlformats.org/officeDocument/2006/relationships/image" Target="../media/image96.wmf"/><Relationship Id="rId2" Type="http://schemas.openxmlformats.org/officeDocument/2006/relationships/image" Target="../media/image94.wmf"/><Relationship Id="rId1" Type="http://schemas.openxmlformats.org/officeDocument/2006/relationships/image" Target="../media/image93.wmf"/><Relationship Id="rId6" Type="http://schemas.openxmlformats.org/officeDocument/2006/relationships/image" Target="../media/image92.wmf"/><Relationship Id="rId5" Type="http://schemas.openxmlformats.org/officeDocument/2006/relationships/image" Target="../media/image86.wmf"/><Relationship Id="rId4" Type="http://schemas.openxmlformats.org/officeDocument/2006/relationships/image" Target="../media/image84.wmf"/><Relationship Id="rId9" Type="http://schemas.openxmlformats.org/officeDocument/2006/relationships/image" Target="../media/image97.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98.e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101.wmf"/><Relationship Id="rId7" Type="http://schemas.openxmlformats.org/officeDocument/2006/relationships/image" Target="../media/image105.wmf"/><Relationship Id="rId2" Type="http://schemas.openxmlformats.org/officeDocument/2006/relationships/image" Target="../media/image100.wmf"/><Relationship Id="rId1" Type="http://schemas.openxmlformats.org/officeDocument/2006/relationships/image" Target="../media/image99.wmf"/><Relationship Id="rId6" Type="http://schemas.openxmlformats.org/officeDocument/2006/relationships/image" Target="../media/image104.wmf"/><Relationship Id="rId5" Type="http://schemas.openxmlformats.org/officeDocument/2006/relationships/image" Target="../media/image103.wmf"/><Relationship Id="rId4" Type="http://schemas.openxmlformats.org/officeDocument/2006/relationships/image" Target="../media/image102.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07.e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image" Target="../media/image102.wmf"/><Relationship Id="rId1" Type="http://schemas.openxmlformats.org/officeDocument/2006/relationships/image" Target="../media/image99.wmf"/><Relationship Id="rId5" Type="http://schemas.openxmlformats.org/officeDocument/2006/relationships/image" Target="../media/image108.wmf"/><Relationship Id="rId4" Type="http://schemas.openxmlformats.org/officeDocument/2006/relationships/image" Target="../media/image10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0.v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image" Target="../media/image112.wmf"/><Relationship Id="rId7" Type="http://schemas.openxmlformats.org/officeDocument/2006/relationships/image" Target="../media/image99.wmf"/><Relationship Id="rId2" Type="http://schemas.openxmlformats.org/officeDocument/2006/relationships/image" Target="../media/image111.wmf"/><Relationship Id="rId1" Type="http://schemas.openxmlformats.org/officeDocument/2006/relationships/image" Target="../media/image110.wmf"/><Relationship Id="rId6" Type="http://schemas.openxmlformats.org/officeDocument/2006/relationships/image" Target="../media/image102.wmf"/><Relationship Id="rId5" Type="http://schemas.openxmlformats.org/officeDocument/2006/relationships/image" Target="../media/image100.wmf"/><Relationship Id="rId4" Type="http://schemas.openxmlformats.org/officeDocument/2006/relationships/image" Target="../media/image101.wmf"/></Relationships>
</file>

<file path=ppt/drawings/_rels/vmlDrawing51.vml.rels><?xml version="1.0" encoding="UTF-8" standalone="yes"?>
<Relationships xmlns="http://schemas.openxmlformats.org/package/2006/relationships"><Relationship Id="rId2" Type="http://schemas.openxmlformats.org/officeDocument/2006/relationships/image" Target="../media/image112.wmf"/><Relationship Id="rId1" Type="http://schemas.openxmlformats.org/officeDocument/2006/relationships/image" Target="../media/image114.emf"/></Relationships>
</file>

<file path=ppt/drawings/_rels/vmlDrawing52.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115.emf"/><Relationship Id="rId1" Type="http://schemas.openxmlformats.org/officeDocument/2006/relationships/image" Target="../media/image114.e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116.e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117.emf"/></Relationships>
</file>

<file path=ppt/drawings/_rels/vmlDrawing55.vml.rels><?xml version="1.0" encoding="UTF-8" standalone="yes"?>
<Relationships xmlns="http://schemas.openxmlformats.org/package/2006/relationships"><Relationship Id="rId3" Type="http://schemas.openxmlformats.org/officeDocument/2006/relationships/image" Target="../media/image117.emf"/><Relationship Id="rId2" Type="http://schemas.openxmlformats.org/officeDocument/2006/relationships/image" Target="../media/image119.wmf"/><Relationship Id="rId1" Type="http://schemas.openxmlformats.org/officeDocument/2006/relationships/image" Target="../media/image118.wmf"/></Relationships>
</file>

<file path=ppt/drawings/_rels/vmlDrawing56.vml.rels><?xml version="1.0" encoding="UTF-8" standalone="yes"?>
<Relationships xmlns="http://schemas.openxmlformats.org/package/2006/relationships"><Relationship Id="rId2" Type="http://schemas.openxmlformats.org/officeDocument/2006/relationships/image" Target="../media/image121.wmf"/><Relationship Id="rId1" Type="http://schemas.openxmlformats.org/officeDocument/2006/relationships/image" Target="../media/image120.wmf"/></Relationships>
</file>

<file path=ppt/drawings/_rels/vmlDrawing57.vml.rels><?xml version="1.0" encoding="UTF-8" standalone="yes"?>
<Relationships xmlns="http://schemas.openxmlformats.org/package/2006/relationships"><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58.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5" Type="http://schemas.openxmlformats.org/officeDocument/2006/relationships/image" Target="../media/image129.wmf"/><Relationship Id="rId4" Type="http://schemas.openxmlformats.org/officeDocument/2006/relationships/image" Target="../media/image128.wmf"/></Relationships>
</file>

<file path=ppt/drawings/_rels/vmlDrawing59.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0.vml.rels><?xml version="1.0" encoding="UTF-8" standalone="yes"?>
<Relationships xmlns="http://schemas.openxmlformats.org/package/2006/relationships"><Relationship Id="rId2" Type="http://schemas.openxmlformats.org/officeDocument/2006/relationships/image" Target="../media/image134.wmf"/><Relationship Id="rId1" Type="http://schemas.openxmlformats.org/officeDocument/2006/relationships/image" Target="../media/image133.emf"/></Relationships>
</file>

<file path=ppt/drawings/_rels/vmlDrawing61.vml.rels><?xml version="1.0" encoding="UTF-8" standalone="yes"?>
<Relationships xmlns="http://schemas.openxmlformats.org/package/2006/relationships"><Relationship Id="rId3" Type="http://schemas.openxmlformats.org/officeDocument/2006/relationships/image" Target="../media/image136.wmf"/><Relationship Id="rId2" Type="http://schemas.openxmlformats.org/officeDocument/2006/relationships/image" Target="../media/image129.wmf"/><Relationship Id="rId1" Type="http://schemas.openxmlformats.org/officeDocument/2006/relationships/image" Target="../media/image135.wmf"/><Relationship Id="rId4" Type="http://schemas.openxmlformats.org/officeDocument/2006/relationships/image" Target="../media/image137.wmf"/></Relationships>
</file>

<file path=ppt/drawings/_rels/vmlDrawing62.vml.rels><?xml version="1.0" encoding="UTF-8" standalone="yes"?>
<Relationships xmlns="http://schemas.openxmlformats.org/package/2006/relationships"><Relationship Id="rId1" Type="http://schemas.openxmlformats.org/officeDocument/2006/relationships/image" Target="../media/image139.e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139.e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140.wmf"/></Relationships>
</file>

<file path=ppt/drawings/_rels/vmlDrawing65.vml.rels><?xml version="1.0" encoding="UTF-8" standalone="yes"?>
<Relationships xmlns="http://schemas.openxmlformats.org/package/2006/relationships"><Relationship Id="rId3" Type="http://schemas.openxmlformats.org/officeDocument/2006/relationships/image" Target="../media/image143.wmf"/><Relationship Id="rId2" Type="http://schemas.openxmlformats.org/officeDocument/2006/relationships/image" Target="../media/image142.wmf"/><Relationship Id="rId1" Type="http://schemas.openxmlformats.org/officeDocument/2006/relationships/image" Target="../media/image141.wmf"/></Relationships>
</file>

<file path=ppt/drawings/_rels/vmlDrawing66.vml.rels><?xml version="1.0" encoding="UTF-8" standalone="yes"?>
<Relationships xmlns="http://schemas.openxmlformats.org/package/2006/relationships"><Relationship Id="rId3" Type="http://schemas.openxmlformats.org/officeDocument/2006/relationships/image" Target="../media/image146.wmf"/><Relationship Id="rId2" Type="http://schemas.openxmlformats.org/officeDocument/2006/relationships/image" Target="../media/image145.wmf"/><Relationship Id="rId1" Type="http://schemas.openxmlformats.org/officeDocument/2006/relationships/image" Target="../media/image144.wmf"/><Relationship Id="rId4" Type="http://schemas.openxmlformats.org/officeDocument/2006/relationships/image" Target="../media/image147.e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148.e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2023/9/20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0504526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p>
            <a:pPr lvl="0" algn="r" eaLnBrk="1" hangingPunct="1"/>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202593130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a:solidFill>
              <a:srgbClr val="000000">
                <a:alpha val="100000"/>
              </a:srgbClr>
            </a:solidFill>
            <a:miter lim="800000"/>
          </a:ln>
        </p:spPr>
      </p:sp>
      <p:sp>
        <p:nvSpPr>
          <p:cNvPr id="112643" name="备注占位符 2"/>
          <p:cNvSpPr>
            <a:spLocks noGrp="1"/>
          </p:cNvSpPr>
          <p:nvPr>
            <p:ph type="body" idx="1"/>
          </p:nvPr>
        </p:nvSpPr>
        <p:spPr>
          <a:noFill/>
          <a:ln>
            <a:noFill/>
          </a:ln>
        </p:spPr>
        <p:txBody>
          <a:bodyPr wrap="square" lIns="91440" tIns="45720" rIns="91440" bIns="45720" anchor="t"/>
          <a:lstStyle/>
          <a:p>
            <a:pPr lvl="0"/>
            <a:r>
              <a:rPr lang="en-US" altLang="zh-CN" dirty="0" smtClean="0"/>
              <a:t>2019.4.8</a:t>
            </a:r>
            <a:endParaRPr lang="zh-CN" altLang="en-US" dirty="0"/>
          </a:p>
        </p:txBody>
      </p:sp>
      <p:sp>
        <p:nvSpPr>
          <p:cNvPr id="11264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21</a:t>
            </a:fld>
            <a:endParaRPr lang="zh-CN" altLang="en-US"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a:solidFill>
              <a:srgbClr val="000000">
                <a:alpha val="100000"/>
              </a:srgbClr>
            </a:solidFill>
            <a:miter lim="800000"/>
          </a:ln>
        </p:spPr>
      </p:sp>
      <p:sp>
        <p:nvSpPr>
          <p:cNvPr id="113667" name="备注占位符 2"/>
          <p:cNvSpPr>
            <a:spLocks noGrp="1"/>
          </p:cNvSpPr>
          <p:nvPr>
            <p:ph type="body" idx="1"/>
          </p:nvPr>
        </p:nvSpPr>
        <p:spPr>
          <a:noFill/>
          <a:ln>
            <a:noFill/>
          </a:ln>
        </p:spPr>
        <p:txBody>
          <a:bodyPr wrap="square" lIns="91440" tIns="45720" rIns="91440" bIns="45720" anchor="t"/>
          <a:lstStyle/>
          <a:p>
            <a:pPr lvl="0" eaLnBrk="1" hangingPunct="1">
              <a:spcBef>
                <a:spcPct val="0"/>
              </a:spcBef>
            </a:pPr>
            <a:r>
              <a:rPr lang="en-US" altLang="zh-CN" dirty="0"/>
              <a:t>i=-1,e</a:t>
            </a:r>
            <a:r>
              <a:rPr lang="en-US" altLang="zh-CN" baseline="30000" dirty="0"/>
              <a:t>(-2b)</a:t>
            </a:r>
            <a:r>
              <a:rPr lang="zh-CN" altLang="en-US" dirty="0"/>
              <a:t>为无新包到达；</a:t>
            </a:r>
            <a:r>
              <a:rPr lang="en-US" altLang="zh-CN" dirty="0"/>
              <a:t>2</a:t>
            </a:r>
            <a:r>
              <a:rPr lang="en-US" altLang="zh-CN" dirty="0">
                <a:sym typeface="Symbol" panose="05050102010706020507" pitchFamily="18" charset="2"/>
              </a:rPr>
              <a:t>ke</a:t>
            </a:r>
            <a:r>
              <a:rPr lang="en-US" altLang="zh-CN" baseline="30000" dirty="0">
                <a:sym typeface="Symbol" panose="05050102010706020507" pitchFamily="18" charset="2"/>
              </a:rPr>
              <a:t>(-2k)</a:t>
            </a:r>
            <a:r>
              <a:rPr lang="en-US" altLang="zh-CN" dirty="0">
                <a:sym typeface="Symbol" panose="05050102010706020507" pitchFamily="18" charset="2"/>
              </a:rPr>
              <a:t>=p1</a:t>
            </a:r>
            <a:endParaRPr lang="zh-CN" altLang="en-US" dirty="0"/>
          </a:p>
        </p:txBody>
      </p:sp>
      <p:sp>
        <p:nvSpPr>
          <p:cNvPr id="113668" name="灯片编号占位符 3"/>
          <p:cNvSpPr txBox="1">
            <a:spLocks noGrp="1"/>
          </p:cNvSpP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23</a:t>
            </a:fld>
            <a:endParaRPr lang="zh-CN" altLang="en-US"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2020.6.2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a:solidFill>
              <a:srgbClr val="000000">
                <a:alpha val="100000"/>
              </a:srgbClr>
            </a:solidFill>
            <a:miter lim="800000"/>
          </a:ln>
        </p:spPr>
      </p:sp>
      <p:sp>
        <p:nvSpPr>
          <p:cNvPr id="114691" name="备注占位符 2"/>
          <p:cNvSpPr>
            <a:spLocks noGrp="1"/>
          </p:cNvSpPr>
          <p:nvPr>
            <p:ph type="body" idx="1"/>
          </p:nvPr>
        </p:nvSpPr>
        <p:spPr>
          <a:noFill/>
          <a:ln>
            <a:noFill/>
          </a:ln>
        </p:spPr>
        <p:txBody>
          <a:bodyPr wrap="square" lIns="91440" tIns="45720" rIns="91440" bIns="45720" anchor="t"/>
          <a:lstStyle/>
          <a:p>
            <a:pPr marL="0" lvl="1" indent="0"/>
            <a:r>
              <a:rPr lang="zh-CN" altLang="en-US" b="1" dirty="0">
                <a:solidFill>
                  <a:srgbClr val="0070C0"/>
                </a:solidFill>
              </a:rPr>
              <a:t>一般而论，只要合理控制，碰撞的结是可以解开的。但要做到最佳的控制，必须了解全系统中旧包的情况。这是不容易做到的，而且采取这样的措施，已失去纯阿罗华系统简单性的优点。</a:t>
            </a:r>
          </a:p>
          <a:p>
            <a:pPr lvl="0"/>
            <a:endParaRPr lang="zh-CN" altLang="en-US" dirty="0"/>
          </a:p>
        </p:txBody>
      </p:sp>
      <p:sp>
        <p:nvSpPr>
          <p:cNvPr id="11469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27</a:t>
            </a:fld>
            <a:endParaRPr lang="zh-CN" altLang="en-US" sz="1200"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Rot="1" noChangeAspect="1" noTextEdit="1"/>
          </p:cNvSpPr>
          <p:nvPr>
            <p:ph type="sldImg"/>
          </p:nvPr>
        </p:nvSpPr>
        <p:spPr>
          <a:xfrm>
            <a:off x="1143000" y="685800"/>
            <a:ext cx="4573588" cy="3430588"/>
          </a:xfrm>
          <a:ln>
            <a:solidFill>
              <a:srgbClr val="000000">
                <a:alpha val="100000"/>
              </a:srgbClr>
            </a:solidFill>
            <a:miter lim="800000"/>
          </a:ln>
        </p:spPr>
      </p:sp>
      <p:sp>
        <p:nvSpPr>
          <p:cNvPr id="115715" name="Rectangle 3"/>
          <p:cNvSpPr>
            <a:spLocks noGrp="1"/>
          </p:cNvSpPr>
          <p:nvPr>
            <p:ph type="body" idx="1"/>
          </p:nvPr>
        </p:nvSpPr>
        <p:spPr>
          <a:noFill/>
          <a:ln>
            <a:noFill/>
          </a:ln>
        </p:spPr>
        <p:txBody>
          <a:bodyPr wrap="square" lIns="93122" tIns="46561" rIns="93122" bIns="46561" anchor="t"/>
          <a:lstStyle/>
          <a:p>
            <a:pPr lvl="0"/>
            <a:r>
              <a:rPr lang="zh-CN" altLang="en-US" dirty="0"/>
              <a:t>为了提高随机接入系统的吞吐量，可将所有各站在时间上都是同步起来，并将时间划分为一段段等长的时隙，记为</a:t>
            </a:r>
            <a:r>
              <a:rPr lang="en-US" altLang="zh-CN" dirty="0"/>
              <a:t>T</a:t>
            </a:r>
            <a:r>
              <a:rPr lang="en-US" altLang="zh-CN" baseline="-25000" dirty="0"/>
              <a:t>0</a:t>
            </a:r>
            <a:r>
              <a:rPr lang="zh-CN" altLang="en-US" dirty="0"/>
              <a:t>。同时规定，不论帧在何时产生，它只能在每个时隙开始时才能发送出去。</a:t>
            </a:r>
          </a:p>
          <a:p>
            <a:pPr lvl="0"/>
            <a:r>
              <a:rPr lang="zh-CN" altLang="en-US" smtClean="0"/>
              <a:t>时隙</a:t>
            </a:r>
            <a:r>
              <a:rPr lang="en-US" altLang="zh-CN" smtClean="0"/>
              <a:t>ALOHA</a:t>
            </a:r>
            <a:r>
              <a:rPr lang="zh-CN" altLang="en-US" smtClean="0"/>
              <a:t>将</a:t>
            </a:r>
            <a:r>
              <a:rPr lang="zh-CN" altLang="en-US" dirty="0"/>
              <a:t>时间分为离散的时间段，每段时间对应一帧，时隙的长度精确地等于发送一帧所需要的时间。这要求所有用户的时间保持同步，关键要所有用户都必须同步。因此需设置一个站点，在每段时间的开始像时钟一样发送一个信号。这</a:t>
            </a:r>
            <a:r>
              <a:rPr lang="zh-CN" altLang="en-US"/>
              <a:t>与</a:t>
            </a:r>
            <a:r>
              <a:rPr lang="zh-CN" altLang="en-US" smtClean="0"/>
              <a:t>纯</a:t>
            </a:r>
            <a:r>
              <a:rPr lang="en-US" altLang="zh-CN" smtClean="0"/>
              <a:t>ALOHA</a:t>
            </a:r>
            <a:r>
              <a:rPr lang="zh-CN" altLang="en-US" smtClean="0"/>
              <a:t>的</a:t>
            </a:r>
            <a:r>
              <a:rPr lang="zh-CN" altLang="en-US" dirty="0"/>
              <a:t>区别是</a:t>
            </a:r>
            <a:r>
              <a:rPr lang="zh-CN" altLang="en-US"/>
              <a:t>：</a:t>
            </a:r>
            <a:r>
              <a:rPr lang="zh-CN" altLang="en-US" smtClean="0"/>
              <a:t>时隙</a:t>
            </a:r>
            <a:r>
              <a:rPr lang="en-US" altLang="zh-CN" smtClean="0"/>
              <a:t>ALOHA</a:t>
            </a:r>
            <a:r>
              <a:rPr lang="zh-CN" altLang="en-US" smtClean="0"/>
              <a:t>在</a:t>
            </a:r>
            <a:r>
              <a:rPr lang="zh-CN" altLang="en-US" dirty="0"/>
              <a:t>每一个时隙的开始时才发送，而不是立即发送。</a:t>
            </a:r>
          </a:p>
          <a:p>
            <a:pPr lvl="0"/>
            <a:r>
              <a:rPr lang="zh-CN" altLang="en-US" dirty="0"/>
              <a:t>此帧能够发送成功的条件是没有其他帧在同一时隙内达到。</a:t>
            </a:r>
          </a:p>
          <a:p>
            <a:pPr lvl="0"/>
            <a:r>
              <a:rPr lang="zh-CN" altLang="en-US" dirty="0"/>
              <a:t>冲突后的重发策略</a:t>
            </a:r>
            <a:r>
              <a:rPr lang="zh-CN" altLang="en-US"/>
              <a:t>与</a:t>
            </a:r>
            <a:r>
              <a:rPr lang="zh-CN" altLang="en-US" smtClean="0"/>
              <a:t>纯</a:t>
            </a:r>
            <a:r>
              <a:rPr lang="en-US" altLang="zh-CN" smtClean="0"/>
              <a:t>ALOHA</a:t>
            </a:r>
            <a:r>
              <a:rPr lang="zh-CN" altLang="en-US" smtClean="0"/>
              <a:t>的</a:t>
            </a:r>
            <a:r>
              <a:rPr lang="zh-CN" altLang="en-US" dirty="0"/>
              <a:t>情况相似。</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a:solidFill>
              <a:srgbClr val="000000">
                <a:alpha val="100000"/>
              </a:srgbClr>
            </a:solidFill>
            <a:miter lim="800000"/>
          </a:ln>
        </p:spPr>
      </p:sp>
      <p:sp>
        <p:nvSpPr>
          <p:cNvPr id="116739" name="备注占位符 2"/>
          <p:cNvSpPr>
            <a:spLocks noGrp="1"/>
          </p:cNvSpPr>
          <p:nvPr>
            <p:ph type="body" idx="1"/>
          </p:nvPr>
        </p:nvSpPr>
        <p:spPr>
          <a:noFill/>
          <a:ln>
            <a:noFill/>
          </a:ln>
        </p:spPr>
        <p:txBody>
          <a:bodyPr wrap="square" lIns="91440" tIns="45720" rIns="91440" bIns="45720" anchor="t"/>
          <a:lstStyle/>
          <a:p>
            <a:pPr lvl="0"/>
            <a:r>
              <a:rPr lang="en-US" altLang="zh-CN" dirty="0"/>
              <a:t>2015.11.3</a:t>
            </a:r>
            <a:endParaRPr lang="zh-CN" altLang="en-US" dirty="0"/>
          </a:p>
        </p:txBody>
      </p:sp>
      <p:sp>
        <p:nvSpPr>
          <p:cNvPr id="11674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30</a:t>
            </a:fld>
            <a:endParaRPr lang="zh-CN" altLang="en-US" sz="12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2018.5.3</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2016.11.7</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a:ln>
            <a:solidFill>
              <a:srgbClr val="000000">
                <a:alpha val="100000"/>
              </a:srgbClr>
            </a:solidFill>
            <a:miter lim="800000"/>
          </a:ln>
        </p:spPr>
      </p:sp>
      <p:sp>
        <p:nvSpPr>
          <p:cNvPr id="107523" name="备注占位符 2"/>
          <p:cNvSpPr>
            <a:spLocks noGrp="1"/>
          </p:cNvSpPr>
          <p:nvPr>
            <p:ph type="body" idx="1"/>
          </p:nvPr>
        </p:nvSpPr>
        <p:spPr>
          <a:noFill/>
          <a:ln>
            <a:noFill/>
          </a:ln>
        </p:spPr>
        <p:txBody>
          <a:bodyPr wrap="square" lIns="91440" tIns="45720" rIns="91440" bIns="45720" anchor="t"/>
          <a:lstStyle/>
          <a:p>
            <a:pPr lvl="0"/>
            <a:r>
              <a:rPr lang="zh-CN" altLang="en-US" dirty="0"/>
              <a:t>一条公用线路或线路，在任何给定时刻，仅允许信息在其中一对节点间进行传输。在某些情况下，无论有线信道或无线信道，都存在着访问公用媒质的竞争问题，故必须设法使所有用户都平等地访问信道，这可用控制访问和随机访问两种基本方法来实现。</a:t>
            </a:r>
          </a:p>
          <a:p>
            <a:pPr lvl="0"/>
            <a:r>
              <a:rPr lang="zh-CN" altLang="en-US" dirty="0"/>
              <a:t>控制访问，可以是集中式的中央控制法。设置一节点，控制线路工作，此控制节点称主节点或主站，被控制节点称子节点或子站，任何时刻，信息只能在主站与其某一子站间进行传输，主站向子站发询问信令，子站收到后，应答，方才可以利用信道通信。也可以采用分散方式，又叫做令牌传递。</a:t>
            </a:r>
          </a:p>
          <a:p>
            <a:pPr lvl="0"/>
            <a:r>
              <a:rPr lang="zh-CN" altLang="en-US" dirty="0"/>
              <a:t>随机访问，可以按用户本身意愿去访问信道，发送信息。由于可能发生多用户同时访问信道，造成</a:t>
            </a:r>
            <a:r>
              <a:rPr lang="zh-CN" altLang="en-US" dirty="0">
                <a:latin typeface="Times New Roman" panose="02020603050405020304" pitchFamily="18" charset="0"/>
              </a:rPr>
              <a:t>“</a:t>
            </a:r>
            <a:r>
              <a:rPr lang="zh-CN" altLang="en-US" dirty="0"/>
              <a:t>冲突</a:t>
            </a:r>
            <a:r>
              <a:rPr lang="zh-CN" altLang="en-US" dirty="0">
                <a:latin typeface="Times New Roman" panose="02020603050405020304" pitchFamily="18" charset="0"/>
              </a:rPr>
              <a:t>”</a:t>
            </a:r>
            <a:r>
              <a:rPr lang="zh-CN" altLang="en-US" dirty="0"/>
              <a:t>或碰撞</a:t>
            </a:r>
            <a:r>
              <a:rPr lang="zh-CN" altLang="en-US" dirty="0">
                <a:latin typeface="Times New Roman" panose="02020603050405020304" pitchFamily="18" charset="0"/>
              </a:rPr>
              <a:t>“</a:t>
            </a:r>
            <a:r>
              <a:rPr lang="zh-CN" altLang="en-US" dirty="0"/>
              <a:t>，因此必须设法进行缓解，这样就产生了许多缓解竞争的算法，</a:t>
            </a:r>
            <a:r>
              <a:rPr lang="zh-CN" altLang="en-US"/>
              <a:t>其中</a:t>
            </a:r>
            <a:r>
              <a:rPr lang="zh-CN" altLang="en-US" smtClean="0"/>
              <a:t>，</a:t>
            </a:r>
            <a:r>
              <a:rPr lang="en-US" altLang="zh-CN" smtClean="0"/>
              <a:t>ALOHA</a:t>
            </a:r>
            <a:r>
              <a:rPr lang="zh-CN" altLang="en-US" smtClean="0"/>
              <a:t>技术</a:t>
            </a:r>
            <a:r>
              <a:rPr lang="zh-CN" altLang="en-US"/>
              <a:t>，</a:t>
            </a:r>
            <a:r>
              <a:rPr lang="en-US" altLang="zh-CN" smtClean="0"/>
              <a:t>CSMA/CD</a:t>
            </a:r>
            <a:r>
              <a:rPr lang="zh-CN" altLang="en-US" dirty="0"/>
              <a:t>技术就是比较典型的随机访问算法。</a:t>
            </a:r>
          </a:p>
          <a:p>
            <a:pPr lvl="0"/>
            <a:endParaRPr lang="zh-CN" altLang="en-US" dirty="0"/>
          </a:p>
        </p:txBody>
      </p:sp>
      <p:sp>
        <p:nvSpPr>
          <p:cNvPr id="10752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latin typeface="Tahoma" panose="020B0604030504040204" pitchFamily="34" charset="0"/>
              </a:rPr>
              <a:t>4</a:t>
            </a:fld>
            <a:endParaRPr lang="zh-CN" altLang="en-US" sz="1200" dirty="0">
              <a:latin typeface="Tahoma" panose="020B060403050404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2020.12.31</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Rot="1" noChangeAspect="1" noTextEdit="1"/>
          </p:cNvSpPr>
          <p:nvPr>
            <p:ph type="sldImg"/>
          </p:nvPr>
        </p:nvSpPr>
        <p:spPr>
          <a:ln>
            <a:solidFill>
              <a:srgbClr val="000000">
                <a:alpha val="100000"/>
              </a:srgbClr>
            </a:solidFill>
            <a:miter lim="800000"/>
          </a:ln>
        </p:spPr>
      </p:sp>
      <p:sp>
        <p:nvSpPr>
          <p:cNvPr id="117763" name="Rectangle 3"/>
          <p:cNvSpPr>
            <a:spLocks noGrp="1"/>
          </p:cNvSpPr>
          <p:nvPr>
            <p:ph type="body" idx="1"/>
          </p:nvPr>
        </p:nvSpPr>
        <p:spPr>
          <a:noFill/>
          <a:ln>
            <a:noFill/>
          </a:ln>
        </p:spPr>
        <p:txBody>
          <a:bodyPr wrap="square" lIns="91440" tIns="45720" rIns="91440" bIns="45720" anchor="t"/>
          <a:lstStyle/>
          <a:p>
            <a:pPr lvl="0"/>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mtClean="0"/>
              <a:t>2021.12.21</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2017.10.31</a:t>
            </a:r>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2020.6.9</a:t>
            </a:r>
            <a:endParaRPr lang="zh-CN"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t>47</a:t>
            </a:fld>
            <a:endParaRPr lang="en-US" altLang="zh-CN" sz="1200" dirty="0"/>
          </a:p>
        </p:txBody>
      </p:sp>
      <p:sp>
        <p:nvSpPr>
          <p:cNvPr id="118787" name="Rectangle 2"/>
          <p:cNvSpPr>
            <a:spLocks noGrp="1" noRot="1" noChangeAspect="1" noTextEdit="1"/>
          </p:cNvSpPr>
          <p:nvPr>
            <p:ph type="sldImg"/>
          </p:nvPr>
        </p:nvSpPr>
        <p:spPr>
          <a:ln>
            <a:solidFill>
              <a:srgbClr val="000000">
                <a:alpha val="100000"/>
              </a:srgbClr>
            </a:solidFill>
            <a:miter lim="800000"/>
          </a:ln>
        </p:spPr>
      </p:sp>
      <p:sp>
        <p:nvSpPr>
          <p:cNvPr id="118788" name="Rectangle 3"/>
          <p:cNvSpPr>
            <a:spLocks noGrp="1"/>
          </p:cNvSpPr>
          <p:nvPr>
            <p:ph type="body" idx="1"/>
          </p:nvPr>
        </p:nvSpPr>
        <p:spPr>
          <a:xfrm>
            <a:off x="914400" y="4343400"/>
            <a:ext cx="5029200" cy="4114800"/>
          </a:xfrm>
          <a:noFill/>
          <a:ln>
            <a:noFill/>
          </a:ln>
        </p:spPr>
        <p:txBody>
          <a:bodyPr wrap="square" lIns="91440" tIns="45720" rIns="91440" bIns="45720" anchor="t"/>
          <a:lstStyle/>
          <a:p>
            <a:pPr lvl="0" eaLnBrk="1" hangingPunct="1">
              <a:spcBef>
                <a:spcPct val="0"/>
              </a:spcBef>
            </a:pPr>
            <a:r>
              <a:rPr lang="en-US" altLang="zh-CN" dirty="0"/>
              <a:t>F</a:t>
            </a:r>
            <a:r>
              <a:rPr lang="en-US" altLang="zh-CN" baseline="-25000" dirty="0"/>
              <a:t>Y</a:t>
            </a:r>
            <a:r>
              <a:rPr lang="en-US" altLang="zh-CN" dirty="0"/>
              <a:t>(y)</a:t>
            </a:r>
            <a:r>
              <a:rPr lang="zh-CN" altLang="en-US" dirty="0"/>
              <a:t>表示</a:t>
            </a:r>
            <a:r>
              <a:rPr lang="en-US" altLang="zh-CN" dirty="0">
                <a:solidFill>
                  <a:srgbClr val="FF3300"/>
                </a:solidFill>
              </a:rPr>
              <a:t>Y</a:t>
            </a:r>
            <a:r>
              <a:rPr lang="zh-CN" altLang="en-US" dirty="0">
                <a:solidFill>
                  <a:srgbClr val="FF3300"/>
                </a:solidFill>
              </a:rPr>
              <a:t>落在区间</a:t>
            </a:r>
            <a:r>
              <a:rPr lang="en-US" altLang="zh-CN" dirty="0">
                <a:solidFill>
                  <a:srgbClr val="FF3300"/>
                </a:solidFill>
              </a:rPr>
              <a:t>(-∞,y]</a:t>
            </a:r>
            <a:r>
              <a:rPr lang="zh-CN" altLang="en-US" dirty="0">
                <a:solidFill>
                  <a:srgbClr val="FF3300"/>
                </a:solidFill>
              </a:rPr>
              <a:t>上</a:t>
            </a:r>
            <a:r>
              <a:rPr lang="zh-CN" altLang="en-US" dirty="0"/>
              <a:t>的</a:t>
            </a:r>
            <a:r>
              <a:rPr lang="zh-CN" altLang="en-US" dirty="0">
                <a:solidFill>
                  <a:srgbClr val="FF3300"/>
                </a:solidFill>
              </a:rPr>
              <a:t>概率</a:t>
            </a:r>
            <a:endParaRPr lang="zh-CN" altLang="en-US" baseline="30000" dirty="0"/>
          </a:p>
          <a:p>
            <a:pPr lvl="0" eaLnBrk="1" hangingPunct="1">
              <a:spcBef>
                <a:spcPct val="0"/>
              </a:spcBef>
            </a:pPr>
            <a:endParaRPr lang="zh-CN"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t>48</a:t>
            </a:fld>
            <a:endParaRPr lang="en-US" altLang="zh-CN" sz="1200" dirty="0"/>
          </a:p>
        </p:txBody>
      </p:sp>
      <p:sp>
        <p:nvSpPr>
          <p:cNvPr id="119811" name="Rectangle 2"/>
          <p:cNvSpPr>
            <a:spLocks noGrp="1" noRot="1" noChangeAspect="1" noTextEdit="1"/>
          </p:cNvSpPr>
          <p:nvPr>
            <p:ph type="sldImg"/>
          </p:nvPr>
        </p:nvSpPr>
        <p:spPr>
          <a:ln>
            <a:solidFill>
              <a:srgbClr val="000000">
                <a:alpha val="100000"/>
              </a:srgbClr>
            </a:solidFill>
            <a:miter lim="800000"/>
          </a:ln>
        </p:spPr>
      </p:sp>
      <p:sp>
        <p:nvSpPr>
          <p:cNvPr id="119812" name="Rectangle 3"/>
          <p:cNvSpPr>
            <a:spLocks noGrp="1"/>
          </p:cNvSpPr>
          <p:nvPr>
            <p:ph type="body" idx="1"/>
          </p:nvPr>
        </p:nvSpPr>
        <p:spPr>
          <a:xfrm>
            <a:off x="914400" y="4343400"/>
            <a:ext cx="5029200" cy="4114800"/>
          </a:xfrm>
          <a:noFill/>
          <a:ln>
            <a:noFill/>
          </a:ln>
        </p:spPr>
        <p:txBody>
          <a:bodyPr wrap="square" lIns="91440" tIns="45720" rIns="91440" bIns="45720" anchor="t"/>
          <a:lstStyle/>
          <a:p>
            <a:pPr lvl="0" eaLnBrk="1" hangingPunct="1">
              <a:spcBef>
                <a:spcPct val="0"/>
              </a:spcBef>
            </a:pPr>
            <a:r>
              <a:rPr lang="en-US" altLang="zh-CN" dirty="0"/>
              <a:t>F</a:t>
            </a:r>
            <a:r>
              <a:rPr lang="en-US" altLang="zh-CN" baseline="-25000" dirty="0"/>
              <a:t>Y</a:t>
            </a:r>
            <a:r>
              <a:rPr lang="en-US" altLang="zh-CN" dirty="0"/>
              <a:t>(y)</a:t>
            </a:r>
            <a:r>
              <a:rPr lang="zh-CN" altLang="en-US" dirty="0"/>
              <a:t>表示</a:t>
            </a:r>
            <a:r>
              <a:rPr lang="en-US" altLang="zh-CN" dirty="0">
                <a:solidFill>
                  <a:srgbClr val="FF3300"/>
                </a:solidFill>
              </a:rPr>
              <a:t>Y</a:t>
            </a:r>
            <a:r>
              <a:rPr lang="zh-CN" altLang="en-US" dirty="0">
                <a:solidFill>
                  <a:srgbClr val="FF3300"/>
                </a:solidFill>
              </a:rPr>
              <a:t>落在区间</a:t>
            </a:r>
            <a:r>
              <a:rPr lang="en-US" altLang="zh-CN" dirty="0">
                <a:solidFill>
                  <a:srgbClr val="FF3300"/>
                </a:solidFill>
              </a:rPr>
              <a:t>(-∞,y]</a:t>
            </a:r>
            <a:r>
              <a:rPr lang="zh-CN" altLang="en-US" dirty="0">
                <a:solidFill>
                  <a:srgbClr val="FF3300"/>
                </a:solidFill>
              </a:rPr>
              <a:t>上</a:t>
            </a:r>
            <a:r>
              <a:rPr lang="zh-CN" altLang="en-US" dirty="0"/>
              <a:t>的</a:t>
            </a:r>
            <a:r>
              <a:rPr lang="zh-CN" altLang="en-US" dirty="0">
                <a:solidFill>
                  <a:srgbClr val="FF3300"/>
                </a:solidFill>
              </a:rPr>
              <a:t>概率</a:t>
            </a:r>
            <a:endParaRPr lang="zh-CN" altLang="en-US" baseline="30000" dirty="0"/>
          </a:p>
          <a:p>
            <a:pPr lvl="0" eaLnBrk="1" hangingPunct="1">
              <a:spcBef>
                <a:spcPct val="0"/>
              </a:spcBef>
            </a:pPr>
            <a:endParaRPr lang="zh-CN"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a:ln>
            <a:solidFill>
              <a:srgbClr val="000000"/>
            </a:solidFill>
            <a:miter/>
          </a:ln>
        </p:spPr>
      </p:sp>
      <p:sp>
        <p:nvSpPr>
          <p:cNvPr id="120835" name="备注占位符 2"/>
          <p:cNvSpPr>
            <a:spLocks noGrp="1"/>
          </p:cNvSpPr>
          <p:nvPr>
            <p:ph type="body" idx="1"/>
          </p:nvPr>
        </p:nvSpPr>
        <p:spPr>
          <a:noFill/>
          <a:ln>
            <a:noFill/>
          </a:ln>
        </p:spPr>
        <p:txBody>
          <a:bodyPr wrap="square" lIns="91440" tIns="45720" rIns="91440" bIns="45720" anchor="t"/>
          <a:lstStyle/>
          <a:p>
            <a:pPr lvl="0"/>
            <a:r>
              <a:rPr lang="en-US" altLang="zh-CN" dirty="0" smtClean="0"/>
              <a:t>2018.5.8</a:t>
            </a:r>
            <a:endParaRPr lang="zh-CN" altLang="en-US" dirty="0"/>
          </a:p>
        </p:txBody>
      </p:sp>
      <p:sp>
        <p:nvSpPr>
          <p:cNvPr id="12083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55</a:t>
            </a:fld>
            <a:endParaRPr lang="zh-CN" altLang="en-US" sz="1200"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a:ln>
            <a:solidFill>
              <a:srgbClr val="000000"/>
            </a:solidFill>
            <a:miter/>
          </a:ln>
        </p:spPr>
      </p:sp>
      <p:sp>
        <p:nvSpPr>
          <p:cNvPr id="121859"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12186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63</a:t>
            </a:fld>
            <a:endParaRPr lang="zh-CN" alt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TextEdit="1"/>
          </p:cNvSpPr>
          <p:nvPr>
            <p:ph type="sldImg"/>
          </p:nvPr>
        </p:nvSpPr>
        <p:spPr>
          <a:xfrm>
            <a:off x="1150938" y="690563"/>
            <a:ext cx="4557712" cy="3417887"/>
          </a:xfrm>
          <a:ln>
            <a:solidFill>
              <a:srgbClr val="000000">
                <a:alpha val="100000"/>
              </a:srgbClr>
            </a:solidFill>
            <a:miter lim="800000"/>
          </a:ln>
        </p:spPr>
      </p:sp>
      <p:sp>
        <p:nvSpPr>
          <p:cNvPr id="108547" name="Rectangle 3"/>
          <p:cNvSpPr>
            <a:spLocks noGrp="1"/>
          </p:cNvSpPr>
          <p:nvPr>
            <p:ph type="body" idx="1"/>
          </p:nvPr>
        </p:nvSpPr>
        <p:spPr>
          <a:xfrm>
            <a:off x="914400" y="4341813"/>
            <a:ext cx="5029200" cy="4116387"/>
          </a:xfrm>
          <a:noFill/>
          <a:ln>
            <a:noFill/>
          </a:ln>
        </p:spPr>
        <p:txBody>
          <a:bodyPr wrap="square" lIns="93122" tIns="46561" rIns="93122" bIns="46561" anchor="t"/>
          <a:lstStyle/>
          <a:p>
            <a:pPr lvl="0"/>
            <a:r>
              <a:rPr lang="zh-CN" altLang="en-US" dirty="0"/>
              <a:t>一条公用线路或线路，在任何给定时刻，仅允许信息在其中一对节点间进行传输。在某些情况下，无论有线信道或无线信道，都存在着访问公用媒质的竞争问题，故必须设法使所有用户都平等地访问信道，这可用控制访问和随机访问两种基本方法来实现。</a:t>
            </a:r>
          </a:p>
          <a:p>
            <a:pPr lvl="0"/>
            <a:r>
              <a:rPr lang="zh-CN" altLang="en-US" dirty="0"/>
              <a:t>控制访问，可以是集中式的中央控制法。设置一节点，控制线路工作，此控制节点称主节点或主站，被控制节点称子节点或子站，任何时刻，信息只能在主站与其某一子站间进行传输，主站向子站发询问信令，子站收到后，应答，方才可以利用信道通信。也可以采用分散方式，又叫做令牌传递。</a:t>
            </a:r>
          </a:p>
          <a:p>
            <a:pPr lvl="0"/>
            <a:r>
              <a:rPr lang="zh-CN" altLang="en-US" dirty="0"/>
              <a:t>随机访问，可以按用户本身意愿去访问信道，发送信息。由于可能发生多用户同时访问信道，造成</a:t>
            </a:r>
            <a:r>
              <a:rPr lang="zh-CN" altLang="en-US" dirty="0">
                <a:latin typeface="Times New Roman" panose="02020603050405020304" pitchFamily="18" charset="0"/>
              </a:rPr>
              <a:t>“</a:t>
            </a:r>
            <a:r>
              <a:rPr lang="zh-CN" altLang="en-US" dirty="0"/>
              <a:t>冲突</a:t>
            </a:r>
            <a:r>
              <a:rPr lang="zh-CN" altLang="en-US" dirty="0">
                <a:latin typeface="Times New Roman" panose="02020603050405020304" pitchFamily="18" charset="0"/>
              </a:rPr>
              <a:t>”</a:t>
            </a:r>
            <a:r>
              <a:rPr lang="zh-CN" altLang="en-US" dirty="0"/>
              <a:t>或碰撞</a:t>
            </a:r>
            <a:r>
              <a:rPr lang="zh-CN" altLang="en-US" dirty="0">
                <a:latin typeface="Times New Roman" panose="02020603050405020304" pitchFamily="18" charset="0"/>
              </a:rPr>
              <a:t>“</a:t>
            </a:r>
            <a:r>
              <a:rPr lang="zh-CN" altLang="en-US" dirty="0"/>
              <a:t>，因此必须设法进行缓解，这样就产生了许多缓解竞争的算法，</a:t>
            </a:r>
            <a:r>
              <a:rPr lang="zh-CN" altLang="en-US"/>
              <a:t>其中</a:t>
            </a:r>
            <a:r>
              <a:rPr lang="zh-CN" altLang="en-US" smtClean="0"/>
              <a:t>，</a:t>
            </a:r>
            <a:r>
              <a:rPr lang="en-US" altLang="zh-CN" smtClean="0"/>
              <a:t>ALOHA</a:t>
            </a:r>
            <a:r>
              <a:rPr lang="zh-CN" altLang="en-US" smtClean="0"/>
              <a:t>技术</a:t>
            </a:r>
            <a:r>
              <a:rPr lang="zh-CN" altLang="en-US"/>
              <a:t>，</a:t>
            </a:r>
            <a:r>
              <a:rPr lang="en-US" altLang="zh-CN" smtClean="0"/>
              <a:t>CSMA/CD</a:t>
            </a:r>
            <a:r>
              <a:rPr lang="zh-CN" altLang="en-US" dirty="0"/>
              <a:t>技术就是比较典型的随机访问算法。</a:t>
            </a:r>
          </a:p>
          <a:p>
            <a:pPr lvl="0"/>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a:solidFill>
              <a:srgbClr val="000000">
                <a:alpha val="100000"/>
              </a:srgbClr>
            </a:solidFill>
            <a:miter lim="800000"/>
          </a:ln>
        </p:spPr>
      </p:sp>
      <p:sp>
        <p:nvSpPr>
          <p:cNvPr id="122883" name="备注占位符 2"/>
          <p:cNvSpPr>
            <a:spLocks noGrp="1"/>
          </p:cNvSpPr>
          <p:nvPr>
            <p:ph type="body" idx="1"/>
          </p:nvPr>
        </p:nvSpPr>
        <p:spPr>
          <a:noFill/>
          <a:ln>
            <a:noFill/>
          </a:ln>
        </p:spPr>
        <p:txBody>
          <a:bodyPr wrap="square" lIns="91440" tIns="45720" rIns="91440" bIns="45720" anchor="t"/>
          <a:lstStyle/>
          <a:p>
            <a:pPr lvl="0"/>
            <a:r>
              <a:rPr lang="en-US" altLang="zh-CN" dirty="0"/>
              <a:t>2014.10.27</a:t>
            </a:r>
            <a:endParaRPr lang="zh-CN" altLang="en-US" dirty="0"/>
          </a:p>
        </p:txBody>
      </p:sp>
      <p:sp>
        <p:nvSpPr>
          <p:cNvPr id="12288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64</a:t>
            </a:fld>
            <a:endParaRPr lang="zh-CN" altLang="en-US" sz="12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defRPr/>
            </a:pPr>
            <a:r>
              <a:rPr lang="en-US" altLang="zh-CN" dirty="0" smtClean="0"/>
              <a:t>2019.4.22</a:t>
            </a:r>
            <a:endParaRPr lang="zh-CN" altLang="en-US" dirty="0" smtClean="0"/>
          </a:p>
          <a:p>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幻灯片图像占位符 1"/>
          <p:cNvSpPr>
            <a:spLocks noGrp="1" noRot="1" noChangeAspect="1" noTextEdit="1"/>
          </p:cNvSpPr>
          <p:nvPr>
            <p:ph type="sldImg"/>
          </p:nvPr>
        </p:nvSpPr>
        <p:spPr>
          <a:ln>
            <a:solidFill>
              <a:srgbClr val="000000">
                <a:alpha val="100000"/>
              </a:srgbClr>
            </a:solidFill>
            <a:miter lim="800000"/>
          </a:ln>
        </p:spPr>
      </p:sp>
      <p:sp>
        <p:nvSpPr>
          <p:cNvPr id="123907"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123908"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68</a:t>
            </a:fld>
            <a:endParaRPr lang="zh-CN" altLang="en-US" sz="12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幻灯片图像占位符 1"/>
          <p:cNvSpPr>
            <a:spLocks noGrp="1" noRot="1" noChangeAspect="1" noTextEdit="1"/>
          </p:cNvSpPr>
          <p:nvPr>
            <p:ph type="sldImg"/>
          </p:nvPr>
        </p:nvSpPr>
        <p:spPr>
          <a:ln>
            <a:solidFill>
              <a:srgbClr val="000000">
                <a:alpha val="100000"/>
              </a:srgbClr>
            </a:solidFill>
            <a:miter lim="800000"/>
          </a:ln>
        </p:spPr>
      </p:sp>
      <p:sp>
        <p:nvSpPr>
          <p:cNvPr id="12493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124932"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69</a:t>
            </a:fld>
            <a:endParaRPr lang="zh-CN" altLang="en-US" sz="1200"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txBox="1">
            <a:spLocks noGrp="1"/>
          </p:cNvSpPr>
          <p:nvPr>
            <p:ph type="hdr" sz="quarter"/>
          </p:nvPr>
        </p:nvSpPr>
        <p:spPr>
          <a:xfrm>
            <a:off x="0" y="0"/>
            <a:ext cx="2971800" cy="457200"/>
          </a:xfrm>
          <a:prstGeom prst="rect">
            <a:avLst/>
          </a:prstGeom>
          <a:noFill/>
          <a:ln w="9525">
            <a:noFill/>
          </a:ln>
        </p:spPr>
        <p:txBody>
          <a:bodyPr/>
          <a:lstStyle/>
          <a:p>
            <a:pPr lvl="0" eaLnBrk="1" hangingPunct="1"/>
            <a:r>
              <a:rPr lang="en-US" altLang="zh-CN" sz="1200" smtClean="0">
                <a:solidFill>
                  <a:srgbClr val="FFFFFF"/>
                </a:solidFill>
              </a:rPr>
              <a:t>Transmission media</a:t>
            </a:r>
            <a:endParaRPr lang="en-US" altLang="zh-CN" sz="1200" dirty="0">
              <a:solidFill>
                <a:srgbClr val="FFFFFF"/>
              </a:solidFill>
            </a:endParaRPr>
          </a:p>
        </p:txBody>
      </p:sp>
      <p:sp>
        <p:nvSpPr>
          <p:cNvPr id="125955" name="Rectangle 7"/>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en-US" altLang="zh-CN" sz="1200" dirty="0">
                <a:solidFill>
                  <a:srgbClr val="FFFFFF"/>
                </a:solidFill>
              </a:rPr>
              <a:t>77</a:t>
            </a:fld>
            <a:endParaRPr lang="en-US" altLang="zh-CN" sz="1200" dirty="0">
              <a:solidFill>
                <a:srgbClr val="FFFFFF"/>
              </a:solidFill>
            </a:endParaRPr>
          </a:p>
        </p:txBody>
      </p:sp>
      <p:sp>
        <p:nvSpPr>
          <p:cNvPr id="125956" name="Rectangle 2"/>
          <p:cNvSpPr>
            <a:spLocks noGrp="1" noRot="1" noChangeAspect="1" noTextEdit="1"/>
          </p:cNvSpPr>
          <p:nvPr>
            <p:ph type="sldImg"/>
          </p:nvPr>
        </p:nvSpPr>
        <p:spPr>
          <a:xfrm>
            <a:off x="1150938" y="690563"/>
            <a:ext cx="4556125" cy="3417887"/>
          </a:xfrm>
          <a:ln>
            <a:solidFill>
              <a:srgbClr val="000000">
                <a:alpha val="100000"/>
              </a:srgbClr>
            </a:solidFill>
            <a:miter lim="800000"/>
          </a:ln>
        </p:spPr>
      </p:sp>
      <p:sp>
        <p:nvSpPr>
          <p:cNvPr id="125957" name="Rectangle 3"/>
          <p:cNvSpPr>
            <a:spLocks noGrp="1"/>
          </p:cNvSpPr>
          <p:nvPr>
            <p:ph type="body" idx="1"/>
          </p:nvPr>
        </p:nvSpPr>
        <p:spPr>
          <a:noFill/>
          <a:ln>
            <a:noFill/>
          </a:ln>
        </p:spPr>
        <p:txBody>
          <a:bodyPr wrap="square" lIns="91440" tIns="45720" rIns="91440" bIns="45720" anchor="t"/>
          <a:lstStyle/>
          <a:p>
            <a:pPr lvl="0"/>
            <a:r>
              <a:rPr lang="zh-CN" altLang="en-US" dirty="0"/>
              <a:t>受控接入的特点是各个用户不能任意接入信道而必须服从一定的控制。（集中式控制和分散式控制）</a:t>
            </a:r>
          </a:p>
          <a:p>
            <a:pPr lvl="0"/>
            <a:r>
              <a:rPr lang="zh-CN" altLang="en-US" dirty="0"/>
              <a:t>属于集中式控制的有多点线路轮询，即主机按一定顺序逐个询问各用户有无信息发送。</a:t>
            </a:r>
          </a:p>
          <a:p>
            <a:pPr lvl="0"/>
            <a:r>
              <a:rPr lang="zh-CN" altLang="en-US" dirty="0"/>
              <a:t>属于分散式控制的有令牌环形网（特殊的帧叫做令牌）</a:t>
            </a:r>
          </a:p>
          <a:p>
            <a:pPr lvl="0"/>
            <a:r>
              <a:rPr lang="zh-CN" altLang="en-US" dirty="0"/>
              <a:t>轮叫轮询（上图）和传递轮询（下图）。</a:t>
            </a:r>
          </a:p>
          <a:p>
            <a:pPr lvl="0"/>
            <a:r>
              <a:rPr lang="zh-CN" altLang="en-US" dirty="0">
                <a:latin typeface="宋体" panose="02010600030101010101" pitchFamily="2" charset="-122"/>
              </a:rPr>
              <a:t>轮叫轮询的网络拓扑如图</a:t>
            </a:r>
            <a:r>
              <a:rPr lang="en-US" altLang="zh-CN" dirty="0">
                <a:latin typeface="宋体" panose="02010600030101010101" pitchFamily="2" charset="-122"/>
              </a:rPr>
              <a:t>5-3</a:t>
            </a:r>
            <a:r>
              <a:rPr lang="zh-CN" altLang="en-US" dirty="0">
                <a:latin typeface="宋体" panose="02010600030101010101" pitchFamily="2" charset="-122"/>
              </a:rPr>
              <a:t>所示。设共有</a:t>
            </a:r>
            <a:r>
              <a:rPr lang="en-US" altLang="zh-CN" dirty="0">
                <a:latin typeface="宋体" panose="02010600030101010101" pitchFamily="2" charset="-122"/>
              </a:rPr>
              <a:t>N</a:t>
            </a:r>
            <a:r>
              <a:rPr lang="zh-CN" altLang="en-US" dirty="0">
                <a:latin typeface="宋体" panose="02010600030101010101" pitchFamily="2" charset="-122"/>
              </a:rPr>
              <a:t>个站接成多点线路。一般说来，每个站还应接上调制解调器后才能和多点线路相连，但这里省略了。主机按顺序从站</a:t>
            </a:r>
            <a:r>
              <a:rPr lang="en-US" altLang="zh-CN" dirty="0">
                <a:latin typeface="宋体" panose="02010600030101010101" pitchFamily="2" charset="-122"/>
              </a:rPr>
              <a:t>1</a:t>
            </a:r>
            <a:r>
              <a:rPr lang="zh-CN" altLang="en-US" dirty="0">
                <a:latin typeface="宋体" panose="02010600030101010101" pitchFamily="2" charset="-122"/>
              </a:rPr>
              <a:t>开始逐个轮询（不一定逐一）。站</a:t>
            </a:r>
            <a:r>
              <a:rPr lang="en-US" altLang="zh-CN" dirty="0">
                <a:latin typeface="宋体" panose="02010600030101010101" pitchFamily="2" charset="-122"/>
              </a:rPr>
              <a:t>1</a:t>
            </a:r>
            <a:r>
              <a:rPr lang="zh-CN" altLang="en-US" dirty="0">
                <a:latin typeface="宋体" panose="02010600030101010101" pitchFamily="2" charset="-122"/>
              </a:rPr>
              <a:t>如有数据即可发给主机。站</a:t>
            </a:r>
            <a:r>
              <a:rPr lang="en-US" altLang="zh-CN" dirty="0">
                <a:latin typeface="宋体" panose="02010600030101010101" pitchFamily="2" charset="-122"/>
              </a:rPr>
              <a:t>1</a:t>
            </a:r>
            <a:r>
              <a:rPr lang="zh-CN" altLang="en-US" dirty="0">
                <a:latin typeface="宋体" panose="02010600030101010101" pitchFamily="2" charset="-122"/>
              </a:rPr>
              <a:t>如无数据，则发送控制帧给主机，表示无数据可发，然后主机询问站</a:t>
            </a:r>
            <a:r>
              <a:rPr lang="en-US" altLang="zh-CN" dirty="0">
                <a:latin typeface="宋体" panose="02010600030101010101" pitchFamily="2" charset="-122"/>
              </a:rPr>
              <a:t>2</a:t>
            </a:r>
            <a:r>
              <a:rPr lang="zh-CN" altLang="en-US" dirty="0">
                <a:latin typeface="宋体" panose="02010600030101010101" pitchFamily="2" charset="-122"/>
              </a:rPr>
              <a:t>。</a:t>
            </a:r>
            <a:r>
              <a:rPr lang="en-US" altLang="zh-CN" dirty="0">
                <a:latin typeface="CordiaUPC" panose="020B0304020202020204" pitchFamily="34" charset="-34"/>
              </a:rPr>
              <a:t>……</a:t>
            </a:r>
            <a:r>
              <a:rPr lang="zh-CN" altLang="en-US" dirty="0">
                <a:latin typeface="宋体" panose="02010600030101010101" pitchFamily="2" charset="-122"/>
              </a:rPr>
              <a:t>在询问完站</a:t>
            </a:r>
            <a:r>
              <a:rPr lang="en-US" altLang="zh-CN" dirty="0">
                <a:latin typeface="宋体" panose="02010600030101010101" pitchFamily="2" charset="-122"/>
              </a:rPr>
              <a:t>N</a:t>
            </a:r>
            <a:r>
              <a:rPr lang="zh-CN" altLang="en-US" dirty="0">
                <a:latin typeface="宋体" panose="02010600030101010101" pitchFamily="2" charset="-122"/>
              </a:rPr>
              <a:t>后，又重复询问站</a:t>
            </a:r>
            <a:r>
              <a:rPr lang="en-US" altLang="zh-CN" dirty="0">
                <a:latin typeface="宋体" panose="02010600030101010101" pitchFamily="2" charset="-122"/>
              </a:rPr>
              <a:t>1</a:t>
            </a:r>
            <a:r>
              <a:rPr lang="zh-CN" altLang="en-US" dirty="0">
                <a:latin typeface="宋体" panose="02010600030101010101" pitchFamily="2" charset="-122"/>
              </a:rPr>
              <a:t>。</a:t>
            </a:r>
            <a:r>
              <a:rPr lang="zh-CN" altLang="en-US" dirty="0">
                <a:latin typeface="CordiaUPC" panose="020B0304020202020204" pitchFamily="34" charset="-34"/>
              </a:rPr>
              <a:t>“</a:t>
            </a:r>
            <a:r>
              <a:rPr lang="zh-CN" altLang="en-US" dirty="0">
                <a:latin typeface="宋体" panose="02010600030101010101" pitchFamily="2" charset="-122"/>
              </a:rPr>
              <a:t>轮叫轮询</a:t>
            </a:r>
            <a:r>
              <a:rPr lang="zh-CN" altLang="en-US" dirty="0">
                <a:latin typeface="CordiaUPC" panose="020B0304020202020204" pitchFamily="34" charset="-34"/>
              </a:rPr>
              <a:t>”</a:t>
            </a:r>
            <a:r>
              <a:rPr lang="zh-CN" altLang="en-US" dirty="0">
                <a:latin typeface="宋体" panose="02010600030101010101" pitchFamily="2" charset="-122"/>
              </a:rPr>
              <a:t>即表示主机轮流查询各站，问有无数据要发送。当然主机也可以主动将数据发给各站，由于在主机向各站发送数据时有主动权，且其数据帧均带有各站的地址，所以不会出现混乱现象（每个站只能接收主机发给自己的数据）。因此在这里不必讨论主机怎样向各站发送数据，而是集中精力研究各站怎样按协议规定的顺序将数据发往主机。</a:t>
            </a:r>
          </a:p>
          <a:p>
            <a:pPr lvl="0"/>
            <a:r>
              <a:rPr lang="zh-CN" altLang="en-US" dirty="0">
                <a:latin typeface="宋体" panose="02010600030101010101" pitchFamily="2" charset="-122"/>
              </a:rPr>
              <a:t>轮叫轮询的工作原理。这里着重画出了站</a:t>
            </a:r>
            <a:r>
              <a:rPr lang="en-US" altLang="zh-CN" dirty="0">
                <a:latin typeface="宋体" panose="02010600030101010101" pitchFamily="2" charset="-122"/>
              </a:rPr>
              <a:t>1</a:t>
            </a:r>
            <a:r>
              <a:rPr lang="zh-CN" altLang="en-US" dirty="0">
                <a:latin typeface="宋体" panose="02010600030101010101" pitchFamily="2" charset="-122"/>
              </a:rPr>
              <a:t>和站</a:t>
            </a:r>
            <a:r>
              <a:rPr lang="en-US" altLang="zh-CN" dirty="0">
                <a:latin typeface="宋体" panose="02010600030101010101" pitchFamily="2" charset="-122"/>
              </a:rPr>
              <a:t>2</a:t>
            </a:r>
            <a:r>
              <a:rPr lang="zh-CN" altLang="en-US" dirty="0">
                <a:latin typeface="宋体" panose="02010600030101010101" pitchFamily="2" charset="-122"/>
              </a:rPr>
              <a:t>的情况。假定在</a:t>
            </a:r>
            <a:r>
              <a:rPr lang="en-US" altLang="zh-CN" dirty="0">
                <a:latin typeface="宋体" panose="02010600030101010101" pitchFamily="2" charset="-122"/>
              </a:rPr>
              <a:t>T</a:t>
            </a:r>
            <a:r>
              <a:rPr lang="zh-CN" altLang="en-US" dirty="0">
                <a:latin typeface="宋体" panose="02010600030101010101" pitchFamily="2" charset="-122"/>
              </a:rPr>
              <a:t>＝</a:t>
            </a:r>
            <a:r>
              <a:rPr lang="en-US" altLang="zh-CN" dirty="0">
                <a:latin typeface="宋体" panose="02010600030101010101" pitchFamily="2" charset="-122"/>
              </a:rPr>
              <a:t>0</a:t>
            </a:r>
            <a:r>
              <a:rPr lang="zh-CN" altLang="en-US" dirty="0">
                <a:latin typeface="宋体" panose="02010600030101010101" pitchFamily="2" charset="-122"/>
              </a:rPr>
              <a:t>时，站</a:t>
            </a:r>
            <a:r>
              <a:rPr lang="en-US" altLang="zh-CN" dirty="0">
                <a:latin typeface="宋体" panose="02010600030101010101" pitchFamily="2" charset="-122"/>
              </a:rPr>
              <a:t>1</a:t>
            </a:r>
            <a:r>
              <a:rPr lang="zh-CN" altLang="en-US" dirty="0">
                <a:latin typeface="宋体" panose="02010600030101010101" pitchFamily="2" charset="-122"/>
              </a:rPr>
              <a:t>刚把所存的帧发完。于是主机开始询问站</a:t>
            </a:r>
            <a:r>
              <a:rPr lang="en-US" altLang="zh-CN" dirty="0">
                <a:latin typeface="宋体" panose="02010600030101010101" pitchFamily="2" charset="-122"/>
              </a:rPr>
              <a:t>2</a:t>
            </a:r>
            <a:r>
              <a:rPr lang="zh-CN" altLang="en-US" dirty="0">
                <a:latin typeface="宋体" panose="02010600030101010101" pitchFamily="2" charset="-122"/>
              </a:rPr>
              <a:t>，而站</a:t>
            </a:r>
            <a:r>
              <a:rPr lang="en-US" altLang="zh-CN" dirty="0">
                <a:latin typeface="宋体" panose="02010600030101010101" pitchFamily="2" charset="-122"/>
              </a:rPr>
              <a:t>1</a:t>
            </a:r>
            <a:r>
              <a:rPr lang="zh-CN" altLang="en-US" dirty="0">
                <a:latin typeface="宋体" panose="02010600030101010101" pitchFamily="2" charset="-122"/>
              </a:rPr>
              <a:t>则变为等待状态。在等待状态中到达站</a:t>
            </a:r>
            <a:r>
              <a:rPr lang="en-US" altLang="zh-CN" dirty="0">
                <a:latin typeface="宋体" panose="02010600030101010101" pitchFamily="2" charset="-122"/>
              </a:rPr>
              <a:t>1</a:t>
            </a:r>
            <a:r>
              <a:rPr lang="zh-CN" altLang="en-US" dirty="0">
                <a:latin typeface="宋体" panose="02010600030101010101" pitchFamily="2" charset="-122"/>
              </a:rPr>
              <a:t>的帧将存放在缓冲区中。图中画出了缓冲区所存储的帧数随时间阶梯状地增长。帧的到达是随机的。当主机再次轮询到站</a:t>
            </a:r>
            <a:r>
              <a:rPr lang="en-US" altLang="zh-CN" dirty="0">
                <a:latin typeface="宋体" panose="02010600030101010101" pitchFamily="2" charset="-122"/>
              </a:rPr>
              <a:t>1</a:t>
            </a:r>
            <a:r>
              <a:rPr lang="zh-CN" altLang="en-US" dirty="0">
                <a:latin typeface="宋体" panose="02010600030101010101" pitchFamily="2" charset="-122"/>
              </a:rPr>
              <a:t>时，站</a:t>
            </a:r>
            <a:r>
              <a:rPr lang="en-US" altLang="zh-CN" dirty="0">
                <a:latin typeface="宋体" panose="02010600030101010101" pitchFamily="2" charset="-122"/>
              </a:rPr>
              <a:t>1</a:t>
            </a:r>
            <a:r>
              <a:rPr lang="zh-CN" altLang="en-US" dirty="0">
                <a:latin typeface="宋体" panose="02010600030101010101" pitchFamily="2" charset="-122"/>
              </a:rPr>
              <a:t>即开始以全速发送所存放的全部帧。用排队论的术语就是服务开始（在图中这一时刻用一小圆圈表示）。为画图方便，我们设帧为定长，等于</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u</a:t>
            </a:r>
            <a:r>
              <a:rPr lang="zh-CN" altLang="en-US" dirty="0">
                <a:latin typeface="宋体" panose="02010600030101010101" pitchFamily="2" charset="-122"/>
              </a:rPr>
              <a:t>（</a:t>
            </a:r>
            <a:r>
              <a:rPr lang="en-US" altLang="zh-CN" dirty="0">
                <a:latin typeface="宋体" panose="02010600030101010101" pitchFamily="2" charset="-122"/>
              </a:rPr>
              <a:t>bit</a:t>
            </a:r>
            <a:r>
              <a:rPr lang="zh-CN" altLang="en-US" dirty="0">
                <a:latin typeface="宋体" panose="02010600030101010101" pitchFamily="2" charset="-122"/>
              </a:rPr>
              <a:t>），而线路容量为</a:t>
            </a:r>
            <a:r>
              <a:rPr lang="en-US" altLang="zh-CN" dirty="0">
                <a:latin typeface="宋体" panose="02010600030101010101" pitchFamily="2" charset="-122"/>
              </a:rPr>
              <a:t>C</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a:t>
            </a:r>
            <a:r>
              <a:rPr lang="en-US" altLang="zh-CN" dirty="0">
                <a:latin typeface="宋体" panose="02010600030101010101" pitchFamily="2" charset="-122"/>
              </a:rPr>
              <a:t>s</a:t>
            </a:r>
            <a:r>
              <a:rPr lang="zh-CN" altLang="en-US" dirty="0">
                <a:latin typeface="宋体" panose="02010600030101010101" pitchFamily="2" charset="-122"/>
              </a:rPr>
              <a:t>），因此每发送一个帧需时</a:t>
            </a:r>
            <a:r>
              <a:rPr lang="en-US" altLang="zh-CN" dirty="0">
                <a:latin typeface="宋体" panose="02010600030101010101" pitchFamily="2" charset="-122"/>
              </a:rPr>
              <a:t>1/Uc</a:t>
            </a:r>
            <a:r>
              <a:rPr lang="zh-CN" altLang="en-US" dirty="0">
                <a:latin typeface="宋体" panose="02010600030101010101" pitchFamily="2" charset="-122"/>
              </a:rPr>
              <a:t>（</a:t>
            </a:r>
            <a:r>
              <a:rPr lang="en-US" altLang="zh-CN" dirty="0">
                <a:latin typeface="宋体" panose="02010600030101010101" pitchFamily="2" charset="-122"/>
              </a:rPr>
              <a:t>s</a:t>
            </a:r>
            <a:r>
              <a:rPr lang="zh-CN" altLang="en-US" dirty="0">
                <a:latin typeface="宋体" panose="02010600030101010101" pitchFamily="2" charset="-122"/>
              </a:rPr>
              <a:t>）。站</a:t>
            </a:r>
            <a:r>
              <a:rPr lang="en-US" altLang="zh-CN" dirty="0">
                <a:latin typeface="宋体" panose="02010600030101010101" pitchFamily="2" charset="-122"/>
              </a:rPr>
              <a:t>1</a:t>
            </a:r>
            <a:r>
              <a:rPr lang="zh-CN" altLang="en-US" dirty="0">
                <a:latin typeface="宋体" panose="02010600030101010101" pitchFamily="2" charset="-122"/>
              </a:rPr>
              <a:t>从开始发送帧到帧全部发送完毕，共需时间</a:t>
            </a:r>
            <a:r>
              <a:rPr lang="en-US" altLang="zh-CN" dirty="0">
                <a:latin typeface="宋体" panose="02010600030101010101" pitchFamily="2" charset="-122"/>
              </a:rPr>
              <a:t>Ti</a:t>
            </a:r>
            <a:r>
              <a:rPr lang="zh-CN" altLang="en-US" dirty="0">
                <a:latin typeface="宋体" panose="02010600030101010101" pitchFamily="2" charset="-122"/>
              </a:rPr>
              <a:t>，显然，</a:t>
            </a:r>
            <a:r>
              <a:rPr lang="en-US" altLang="zh-CN" dirty="0">
                <a:latin typeface="宋体" panose="02010600030101010101" pitchFamily="2" charset="-122"/>
              </a:rPr>
              <a:t>Ti</a:t>
            </a:r>
            <a:r>
              <a:rPr lang="zh-CN" altLang="en-US" dirty="0">
                <a:latin typeface="宋体" panose="02010600030101010101" pitchFamily="2" charset="-122"/>
              </a:rPr>
              <a:t>取决于缀冲区中存储的帧数，是个随机变量。</a:t>
            </a:r>
          </a:p>
          <a:p>
            <a:pPr lvl="0"/>
            <a:r>
              <a:rPr lang="zh-CN" altLang="en-US" dirty="0">
                <a:latin typeface="宋体" panose="02010600030101010101" pitchFamily="2" charset="-122"/>
              </a:rPr>
              <a:t>前一节讨论的轮叫轮询存在一个较大的缺点，这就是轮询帧在多点线路上不停地循环往返，形成了相当大的开销，增加了帧的等待时延。为了克服这一缺点，可以采用传递轮询的办法。</a:t>
            </a:r>
          </a:p>
          <a:p>
            <a:pPr lvl="0"/>
            <a:r>
              <a:rPr lang="zh-CN" altLang="en-US" dirty="0">
                <a:latin typeface="宋体" panose="02010600030101010101" pitchFamily="2" charset="-122"/>
              </a:rPr>
              <a:t>图</a:t>
            </a:r>
            <a:r>
              <a:rPr lang="en-US" altLang="zh-CN" dirty="0">
                <a:latin typeface="宋体" panose="02010600030101010101" pitchFamily="2" charset="-122"/>
              </a:rPr>
              <a:t>5-7</a:t>
            </a:r>
            <a:r>
              <a:rPr lang="zh-CN" altLang="en-US" dirty="0">
                <a:latin typeface="宋体" panose="02010600030101010101" pitchFamily="2" charset="-122"/>
              </a:rPr>
              <a:t>画的是传递轮询的示意图，它的工作原理是这样的。主机先向站</a:t>
            </a:r>
            <a:r>
              <a:rPr lang="en-US" altLang="zh-CN" dirty="0">
                <a:latin typeface="宋体" panose="02010600030101010101" pitchFamily="2" charset="-122"/>
              </a:rPr>
              <a:t>N</a:t>
            </a:r>
            <a:r>
              <a:rPr lang="zh-CN" altLang="en-US" dirty="0">
                <a:latin typeface="宋体" panose="02010600030101010101" pitchFamily="2" charset="-122"/>
              </a:rPr>
              <a:t>发出轮询帧。站</a:t>
            </a:r>
            <a:r>
              <a:rPr lang="en-US" altLang="zh-CN" dirty="0">
                <a:latin typeface="宋体" panose="02010600030101010101" pitchFamily="2" charset="-122"/>
              </a:rPr>
              <a:t>N</a:t>
            </a:r>
            <a:r>
              <a:rPr lang="zh-CN" altLang="en-US" dirty="0">
                <a:latin typeface="宋体" panose="02010600030101010101" pitchFamily="2" charset="-122"/>
              </a:rPr>
              <a:t>在发送数据完毕或在告诉主机没有数据发送时，即将其相邻站（站</a:t>
            </a:r>
            <a:r>
              <a:rPr lang="en-US" altLang="zh-CN" dirty="0">
                <a:latin typeface="宋体" panose="02010600030101010101" pitchFamily="2" charset="-122"/>
              </a:rPr>
              <a:t>N-1</a:t>
            </a:r>
            <a:r>
              <a:rPr lang="zh-CN" altLang="en-US" dirty="0">
                <a:latin typeface="宋体" panose="02010600030101010101" pitchFamily="2" charset="-122"/>
              </a:rPr>
              <a:t>）的地址附上。我们应注意到，现在站</a:t>
            </a:r>
            <a:r>
              <a:rPr lang="en-US" altLang="zh-CN" dirty="0">
                <a:latin typeface="宋体" panose="02010600030101010101" pitchFamily="2" charset="-122"/>
              </a:rPr>
              <a:t>1</a:t>
            </a:r>
            <a:r>
              <a:rPr lang="zh-CN" altLang="en-US" dirty="0">
                <a:latin typeface="宋体" panose="02010600030101010101" pitchFamily="2" charset="-122"/>
              </a:rPr>
              <a:t>到站</a:t>
            </a:r>
            <a:r>
              <a:rPr lang="en-US" altLang="zh-CN" dirty="0">
                <a:latin typeface="宋体" panose="02010600030101010101" pitchFamily="2" charset="-122"/>
              </a:rPr>
              <a:t>N-1</a:t>
            </a:r>
            <a:r>
              <a:rPr lang="zh-CN" altLang="en-US" dirty="0">
                <a:latin typeface="宋体" panose="02010600030101010101" pitchFamily="2" charset="-122"/>
              </a:rPr>
              <a:t>都各有两条输入线。一条是用来接收主机发来的数据，另一条则用来接收允许该站发送数据的控制信息。可以看出，当站</a:t>
            </a:r>
            <a:r>
              <a:rPr lang="en-US" altLang="zh-CN" dirty="0">
                <a:latin typeface="宋体" panose="02010600030101010101" pitchFamily="2" charset="-122"/>
              </a:rPr>
              <a:t>N</a:t>
            </a:r>
            <a:r>
              <a:rPr lang="zh-CN" altLang="en-US" dirty="0">
                <a:latin typeface="宋体" panose="02010600030101010101" pitchFamily="2" charset="-122"/>
              </a:rPr>
              <a:t>向主机发送信息时，站</a:t>
            </a:r>
            <a:r>
              <a:rPr lang="en-US" altLang="zh-CN" dirty="0">
                <a:latin typeface="宋体" panose="02010600030101010101" pitchFamily="2" charset="-122"/>
              </a:rPr>
              <a:t>1</a:t>
            </a:r>
            <a:r>
              <a:rPr lang="zh-CN" altLang="en-US" dirty="0">
                <a:latin typeface="宋体" panose="02010600030101010101" pitchFamily="2" charset="-122"/>
              </a:rPr>
              <a:t>至站</a:t>
            </a:r>
            <a:r>
              <a:rPr lang="en-US" altLang="zh-CN" dirty="0">
                <a:latin typeface="宋体" panose="02010600030101010101" pitchFamily="2" charset="-122"/>
              </a:rPr>
              <a:t>N-1</a:t>
            </a:r>
            <a:r>
              <a:rPr lang="zh-CN" altLang="en-US" dirty="0">
                <a:latin typeface="宋体" panose="02010600030101010101" pitchFamily="2" charset="-122"/>
              </a:rPr>
              <a:t>都可以检测到线路上有数据在传送。由于这些数据的地址是指向主机，，所以站</a:t>
            </a:r>
            <a:r>
              <a:rPr lang="en-US" altLang="zh-CN" dirty="0">
                <a:latin typeface="宋体" panose="02010600030101010101" pitchFamily="2" charset="-122"/>
              </a:rPr>
              <a:t>1</a:t>
            </a:r>
            <a:r>
              <a:rPr lang="zh-CN" altLang="en-US" dirty="0">
                <a:latin typeface="宋体" panose="02010600030101010101" pitchFamily="2" charset="-122"/>
              </a:rPr>
              <a:t>至站</a:t>
            </a:r>
            <a:r>
              <a:rPr lang="en-US" altLang="zh-CN" dirty="0">
                <a:latin typeface="宋体" panose="02010600030101010101" pitchFamily="2" charset="-122"/>
              </a:rPr>
              <a:t>N-1</a:t>
            </a:r>
            <a:r>
              <a:rPr lang="zh-CN" altLang="en-US" dirty="0">
                <a:latin typeface="宋体" panose="02010600030101010101" pitchFamily="2" charset="-122"/>
              </a:rPr>
              <a:t>都不接收这些数据。然而在最后，站</a:t>
            </a:r>
            <a:r>
              <a:rPr lang="en-US" altLang="zh-CN" dirty="0">
                <a:latin typeface="宋体" panose="02010600030101010101" pitchFamily="2" charset="-122"/>
              </a:rPr>
              <a:t>N-1</a:t>
            </a:r>
            <a:r>
              <a:rPr lang="zh-CN" altLang="en-US" dirty="0">
                <a:latin typeface="宋体" panose="02010600030101010101" pitchFamily="2" charset="-122"/>
              </a:rPr>
              <a:t>检测到自己的地址，知道站</a:t>
            </a:r>
            <a:r>
              <a:rPr lang="en-US" altLang="zh-CN" dirty="0">
                <a:latin typeface="宋体" panose="02010600030101010101" pitchFamily="2" charset="-122"/>
              </a:rPr>
              <a:t>N</a:t>
            </a:r>
            <a:r>
              <a:rPr lang="zh-CN" altLang="en-US" dirty="0">
                <a:latin typeface="宋体" panose="02010600030101010101" pitchFamily="2" charset="-122"/>
              </a:rPr>
              <a:t>把发送权转移到本站了。于是站</a:t>
            </a:r>
            <a:r>
              <a:rPr lang="en-US" altLang="zh-CN" dirty="0">
                <a:latin typeface="宋体" panose="02010600030101010101" pitchFamily="2" charset="-122"/>
              </a:rPr>
              <a:t>N=1</a:t>
            </a:r>
            <a:r>
              <a:rPr lang="zh-CN" altLang="en-US" dirty="0">
                <a:latin typeface="宋体" panose="02010600030101010101" pitchFamily="2" charset="-122"/>
              </a:rPr>
              <a:t>就开始向主机发送数据。以后的情况都是类似的。当站</a:t>
            </a:r>
            <a:r>
              <a:rPr lang="en-US" altLang="zh-CN" dirty="0">
                <a:latin typeface="宋体" panose="02010600030101010101" pitchFamily="2" charset="-122"/>
              </a:rPr>
              <a:t>1</a:t>
            </a:r>
            <a:r>
              <a:rPr lang="zh-CN" altLang="en-US" dirty="0">
                <a:latin typeface="宋体" panose="02010600030101010101" pitchFamily="2" charset="-122"/>
              </a:rPr>
              <a:t>发完数据时，就将主机的地址附上。当发送权重新回到主机手中时，一个循环就结束了。在下一个循环开始时，主机再向站</a:t>
            </a:r>
            <a:r>
              <a:rPr lang="en-US" altLang="zh-CN" dirty="0">
                <a:latin typeface="宋体" panose="02010600030101010101" pitchFamily="2" charset="-122"/>
              </a:rPr>
              <a:t>w</a:t>
            </a:r>
            <a:r>
              <a:rPr lang="zh-CN" altLang="en-US" dirty="0">
                <a:latin typeface="宋体" panose="02010600030101010101" pitchFamily="2" charset="-122"/>
              </a:rPr>
              <a:t>发送轮询。整个系统的工作原理大致就是这样。图</a:t>
            </a:r>
            <a:r>
              <a:rPr lang="en-US" altLang="zh-CN" dirty="0">
                <a:latin typeface="宋体" panose="02010600030101010101" pitchFamily="2" charset="-122"/>
              </a:rPr>
              <a:t>5-7</a:t>
            </a:r>
            <a:r>
              <a:rPr lang="zh-CN" altLang="en-US" dirty="0">
                <a:latin typeface="宋体" panose="02010600030101010101" pitchFamily="2" charset="-122"/>
              </a:rPr>
              <a:t>中的虚线表示轮询信息的流动路线。</a:t>
            </a:r>
          </a:p>
          <a:p>
            <a:pPr lvl="0"/>
            <a:r>
              <a:rPr lang="zh-CN" altLang="en-US" dirty="0">
                <a:latin typeface="宋体" panose="02010600030101010101" pitchFamily="2" charset="-122"/>
              </a:rPr>
              <a:t>（</a:t>
            </a:r>
            <a:r>
              <a:rPr lang="en-US" altLang="zh-CN" dirty="0">
                <a:latin typeface="宋体" panose="02010600030101010101" pitchFamily="2" charset="-122"/>
              </a:rPr>
              <a:t>1</a:t>
            </a:r>
            <a:r>
              <a:rPr lang="zh-CN" altLang="en-US" dirty="0">
                <a:latin typeface="宋体" panose="02010600030101010101" pitchFamily="2" charset="-122"/>
              </a:rPr>
              <a:t>）传递轮询的帧时延总是小于同样条件下的轮叫轮询的时延。</a:t>
            </a:r>
          </a:p>
          <a:p>
            <a:pPr lvl="0"/>
            <a:r>
              <a:rPr lang="zh-CN" altLang="en-US" dirty="0">
                <a:latin typeface="宋体" panose="02010600030101010101" pitchFamily="2" charset="-122"/>
              </a:rPr>
              <a:t>（</a:t>
            </a:r>
            <a:r>
              <a:rPr lang="en-US" altLang="zh-CN" dirty="0">
                <a:latin typeface="宋体" panose="02010600030101010101" pitchFamily="2" charset="-122"/>
              </a:rPr>
              <a:t>2</a:t>
            </a:r>
            <a:r>
              <a:rPr lang="zh-CN" altLang="en-US" dirty="0">
                <a:latin typeface="宋体" panose="02010600030101010101" pitchFamily="2" charset="-122"/>
              </a:rPr>
              <a:t>）站间的距离越大，传递轮询的效果就比轮叫轮询的越好。</a:t>
            </a:r>
          </a:p>
          <a:p>
            <a:pPr lvl="0"/>
            <a:r>
              <a:rPr lang="zh-CN" altLang="en-US" dirty="0">
                <a:latin typeface="宋体" panose="02010600030101010101" pitchFamily="2" charset="-122"/>
              </a:rPr>
              <a:t>（</a:t>
            </a:r>
            <a:r>
              <a:rPr lang="en-US" altLang="zh-CN" dirty="0">
                <a:latin typeface="宋体" panose="02010600030101010101" pitchFamily="2" charset="-122"/>
              </a:rPr>
              <a:t>3</a:t>
            </a:r>
            <a:r>
              <a:rPr lang="zh-CN" altLang="en-US" dirty="0">
                <a:latin typeface="宋体" panose="02010600030101010101" pitchFamily="2" charset="-122"/>
              </a:rPr>
              <a:t>）站间距离较小且通信量较大时，传递轮询带来的好处就不太明显。</a:t>
            </a:r>
          </a:p>
          <a:p>
            <a:pPr lvl="0"/>
            <a:r>
              <a:rPr lang="zh-CN" altLang="en-US" dirty="0">
                <a:latin typeface="宋体" panose="02010600030101010101" pitchFamily="2" charset="-122"/>
              </a:rPr>
              <a:t>传递轮询系统虽然具有较轮叫轮询更小的帧等待时延，但由于实现起来技术上比较复杂，代价也较高，因此在目前实用的轮询系统中，主要还是使用轮叫轮询。</a:t>
            </a:r>
          </a:p>
          <a:p>
            <a:pPr lvl="0"/>
            <a:endParaRPr lang="zh-CN" altLang="en-US" dirty="0"/>
          </a:p>
          <a:p>
            <a:pPr lvl="0"/>
            <a:endParaRPr lang="zh-CN" altLang="en-US" dirty="0"/>
          </a:p>
          <a:p>
            <a:pPr lvl="0"/>
            <a:endParaRPr lang="zh-CN" altLang="en-US" dirty="0"/>
          </a:p>
          <a:p>
            <a:pPr lvl="0"/>
            <a:endParaRPr lang="zh-CN" altLang="en-US" dirty="0"/>
          </a:p>
          <a:p>
            <a:pPr lvl="0"/>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2018.5.15</a:t>
            </a:r>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幻灯片图像占位符 1"/>
          <p:cNvSpPr>
            <a:spLocks noGrp="1" noRot="1" noChangeAspect="1" noTextEdit="1"/>
          </p:cNvSpPr>
          <p:nvPr>
            <p:ph type="sldImg"/>
          </p:nvPr>
        </p:nvSpPr>
        <p:spPr>
          <a:ln>
            <a:solidFill>
              <a:srgbClr val="000000">
                <a:alpha val="100000"/>
              </a:srgbClr>
            </a:solidFill>
            <a:miter lim="800000"/>
          </a:ln>
        </p:spPr>
      </p:sp>
      <p:sp>
        <p:nvSpPr>
          <p:cNvPr id="126979" name="备注占位符 2"/>
          <p:cNvSpPr>
            <a:spLocks noGrp="1"/>
          </p:cNvSpPr>
          <p:nvPr>
            <p:ph type="body" idx="1"/>
          </p:nvPr>
        </p:nvSpPr>
        <p:spPr>
          <a:noFill/>
          <a:ln>
            <a:noFill/>
          </a:ln>
        </p:spPr>
        <p:txBody>
          <a:bodyPr wrap="square" lIns="91440" tIns="45720" rIns="91440" bIns="45720" anchor="t"/>
          <a:lstStyle/>
          <a:p>
            <a:pPr lvl="0"/>
            <a:r>
              <a:rPr lang="en-US" altLang="zh-CN" dirty="0"/>
              <a:t>2015.11.13</a:t>
            </a:r>
            <a:endParaRPr lang="zh-CN" altLang="en-US" dirty="0"/>
          </a:p>
        </p:txBody>
      </p:sp>
      <p:sp>
        <p:nvSpPr>
          <p:cNvPr id="12698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fld id="{9A0DB2DC-4C9A-4742-B13C-FB6460FD3503}" type="slidenum">
              <a:rPr lang="zh-CN" altLang="en-US" dirty="0">
                <a:solidFill>
                  <a:prstClr val="black"/>
                </a:solidFill>
              </a:rPr>
              <a:t>89</a:t>
            </a:fld>
            <a:endParaRPr lang="zh-CN" altLang="en-US" dirty="0">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TextEdit="1"/>
          </p:cNvSpPr>
          <p:nvPr>
            <p:ph type="sldImg"/>
          </p:nvPr>
        </p:nvSpPr>
        <p:spPr>
          <a:xfrm>
            <a:off x="1143000" y="685800"/>
            <a:ext cx="4573588" cy="3430588"/>
          </a:xfrm>
          <a:ln>
            <a:solidFill>
              <a:srgbClr val="000000">
                <a:alpha val="100000"/>
              </a:srgbClr>
            </a:solidFill>
            <a:miter lim="800000"/>
          </a:ln>
        </p:spPr>
      </p:sp>
      <p:sp>
        <p:nvSpPr>
          <p:cNvPr id="109571" name="Rectangle 3"/>
          <p:cNvSpPr>
            <a:spLocks noGrp="1"/>
          </p:cNvSpPr>
          <p:nvPr>
            <p:ph type="body" idx="1"/>
          </p:nvPr>
        </p:nvSpPr>
        <p:spPr>
          <a:noFill/>
          <a:ln>
            <a:noFill/>
          </a:ln>
        </p:spPr>
        <p:txBody>
          <a:bodyPr wrap="square" lIns="93122" tIns="46561" rIns="93122" bIns="46561" anchor="t"/>
          <a:lstStyle/>
          <a:p>
            <a:pPr lvl="0"/>
            <a:r>
              <a:rPr lang="zh-CN" altLang="en-US" dirty="0"/>
              <a:t>多址：各个用户都可直接送到线路上去，各用户都有一个地址。</a:t>
            </a:r>
          </a:p>
          <a:p>
            <a:pPr lvl="0"/>
            <a:r>
              <a:rPr lang="zh-CN" altLang="en-US" dirty="0"/>
              <a:t>阿罗华方式：原来是为计算机通信而设计的，最开始用的是无线信道。主机具有一个无线电收发信机，可把信息传送给所有网内的用户，但用地址来表明对象是哪一个用户。当它需要发送信息时，就随机的用同一信道发出去，主机收到后就应答。若被发生碰撞（被破坏），等待随机的时间然后重发。</a:t>
            </a:r>
          </a:p>
          <a:p>
            <a:pPr lvl="0"/>
            <a:r>
              <a:rPr lang="zh-CN" altLang="en-US" dirty="0"/>
              <a:t>可工作在总线式网络或无线信道</a:t>
            </a:r>
          </a:p>
          <a:p>
            <a:pPr lvl="0"/>
            <a:r>
              <a:rPr lang="zh-CN" altLang="en-US" dirty="0"/>
              <a:t>无线信道活工作在总线式网络中。</a:t>
            </a:r>
          </a:p>
          <a:p>
            <a:pPr lvl="0"/>
            <a:r>
              <a:rPr lang="zh-CN" altLang="en-US" dirty="0"/>
              <a:t>帧的长度不是用比特而是用发送该帧所需的时间来表示。</a:t>
            </a:r>
          </a:p>
          <a:p>
            <a:pPr lvl="0"/>
            <a:r>
              <a:rPr lang="zh-CN" altLang="en-US" dirty="0" smtClean="0"/>
              <a:t>纯</a:t>
            </a:r>
            <a:r>
              <a:rPr lang="en-US" altLang="zh-CN" dirty="0" smtClean="0"/>
              <a:t>ALOHA</a:t>
            </a:r>
            <a:r>
              <a:rPr lang="zh-CN" altLang="en-US" dirty="0" smtClean="0"/>
              <a:t>的</a:t>
            </a:r>
            <a:r>
              <a:rPr lang="zh-CN" altLang="en-US" dirty="0"/>
              <a:t>思想很简单：用户尽管发送数据，不论信道是否忙。这样会产生冲突，但是由于广播的反馈性，发送方可以得知它发送的帧是否被破坏（碰撞），若被发生碰撞（被破坏），等待随机的时间然后重发。</a:t>
            </a:r>
          </a:p>
          <a:p>
            <a:pPr lvl="0"/>
            <a:r>
              <a:rPr lang="zh-CN" altLang="en-US" dirty="0" smtClean="0"/>
              <a:t>纯</a:t>
            </a:r>
            <a:r>
              <a:rPr lang="en-US" altLang="zh-CN" dirty="0" smtClean="0"/>
              <a:t>ALOHA</a:t>
            </a:r>
            <a:r>
              <a:rPr lang="zh-CN" altLang="en-US" dirty="0" smtClean="0"/>
              <a:t>信道</a:t>
            </a:r>
            <a:r>
              <a:rPr lang="zh-CN" altLang="en-US" dirty="0"/>
              <a:t>是广播式的。如果没有冲突出现，则认为是成功发射，其通信用户和其它用户发生碰撞，信息包和一个或更多其它用户信息包重迭，则发射失败，则等待随机时间后重发。</a:t>
            </a:r>
          </a:p>
          <a:p>
            <a:pPr lvl="0"/>
            <a:r>
              <a:rPr lang="zh-CN" altLang="en-US" dirty="0"/>
              <a:t>　　</a:t>
            </a:r>
          </a:p>
          <a:p>
            <a:pPr lvl="0"/>
            <a:r>
              <a:rPr lang="zh-CN" altLang="en-US" dirty="0" smtClean="0">
                <a:latin typeface="宋体" panose="02010600030101010101" pitchFamily="2" charset="-122"/>
              </a:rPr>
              <a:t>纯</a:t>
            </a:r>
            <a:r>
              <a:rPr lang="en-US" altLang="zh-CN" dirty="0" smtClean="0">
                <a:latin typeface="宋体" panose="02010600030101010101" pitchFamily="2" charset="-122"/>
              </a:rPr>
              <a:t>ALOHA</a:t>
            </a:r>
            <a:r>
              <a:rPr lang="zh-CN" altLang="en-US" dirty="0" smtClean="0">
                <a:latin typeface="宋体" panose="02010600030101010101" pitchFamily="2" charset="-122"/>
              </a:rPr>
              <a:t>可以</a:t>
            </a:r>
            <a:r>
              <a:rPr lang="zh-CN" altLang="en-US" dirty="0">
                <a:latin typeface="宋体" panose="02010600030101010101" pitchFamily="2" charset="-122"/>
              </a:rPr>
              <a:t>工作在无线信道，也可以工作在如图</a:t>
            </a:r>
            <a:r>
              <a:rPr lang="en-US" altLang="zh-CN" dirty="0">
                <a:latin typeface="宋体" panose="02010600030101010101" pitchFamily="2" charset="-122"/>
              </a:rPr>
              <a:t>5-2</a:t>
            </a:r>
            <a:r>
              <a:rPr lang="zh-CN" altLang="en-US" dirty="0">
                <a:latin typeface="宋体" panose="02010600030101010101" pitchFamily="2" charset="-122"/>
              </a:rPr>
              <a:t>（</a:t>
            </a:r>
            <a:r>
              <a:rPr lang="en-US" altLang="zh-CN" dirty="0">
                <a:latin typeface="宋体" panose="02010600030101010101" pitchFamily="2" charset="-122"/>
              </a:rPr>
              <a:t>b</a:t>
            </a:r>
            <a:r>
              <a:rPr lang="zh-CN" altLang="en-US" dirty="0">
                <a:latin typeface="宋体" panose="02010600030101010101" pitchFamily="2" charset="-122"/>
              </a:rPr>
              <a:t>）所示的总线式网络中。为讨论其工作原理，我们采用如图</a:t>
            </a:r>
            <a:r>
              <a:rPr lang="en-US" altLang="zh-CN" dirty="0">
                <a:latin typeface="宋体" panose="02010600030101010101" pitchFamily="2" charset="-122"/>
              </a:rPr>
              <a:t>5-8</a:t>
            </a:r>
            <a:r>
              <a:rPr lang="zh-CN" altLang="en-US" dirty="0">
                <a:latin typeface="宋体" panose="02010600030101010101" pitchFamily="2" charset="-122"/>
              </a:rPr>
              <a:t>所示的模型。这个模型不仅可代表总线式网络，而且可以代表无线信道的情况。</a:t>
            </a:r>
          </a:p>
          <a:p>
            <a:pPr lvl="0"/>
            <a:r>
              <a:rPr lang="zh-CN" altLang="en-US" dirty="0">
                <a:latin typeface="宋体" panose="02010600030101010101" pitchFamily="2" charset="-122"/>
              </a:rPr>
              <a:t>图</a:t>
            </a:r>
            <a:r>
              <a:rPr lang="en-US" altLang="zh-CN" dirty="0">
                <a:latin typeface="宋体" panose="02010600030101010101" pitchFamily="2" charset="-122"/>
              </a:rPr>
              <a:t>5-9</a:t>
            </a:r>
            <a:r>
              <a:rPr lang="zh-CN" altLang="en-US" dirty="0">
                <a:latin typeface="宋体" panose="02010600030101010101" pitchFamily="2" charset="-122"/>
              </a:rPr>
              <a:t>表示一</a:t>
            </a:r>
            <a:r>
              <a:rPr lang="zh-CN" altLang="en-US" dirty="0" smtClean="0">
                <a:latin typeface="宋体" panose="02010600030101010101" pitchFamily="2" charset="-122"/>
              </a:rPr>
              <a:t>个</a:t>
            </a:r>
            <a:r>
              <a:rPr lang="en-US" altLang="zh-CN" dirty="0" smtClean="0">
                <a:latin typeface="宋体" panose="02010600030101010101" pitchFamily="2" charset="-122"/>
              </a:rPr>
              <a:t>ALOHA</a:t>
            </a:r>
            <a:r>
              <a:rPr lang="zh-CN" altLang="en-US" dirty="0" smtClean="0">
                <a:latin typeface="宋体" panose="02010600030101010101" pitchFamily="2" charset="-122"/>
              </a:rPr>
              <a:t>系统</a:t>
            </a:r>
            <a:r>
              <a:rPr lang="zh-CN" altLang="en-US" dirty="0">
                <a:latin typeface="宋体" panose="02010600030101010101" pitchFamily="2" charset="-122"/>
              </a:rPr>
              <a:t>的工作原理。每一个站均自由地发送数据帧。为分析简单起见，今后帧的长度用发送这个帧所需的时间来表示，在图</a:t>
            </a:r>
            <a:r>
              <a:rPr lang="en-US" altLang="zh-CN" dirty="0">
                <a:latin typeface="宋体" panose="02010600030101010101" pitchFamily="2" charset="-122"/>
              </a:rPr>
              <a:t>5-9</a:t>
            </a:r>
            <a:r>
              <a:rPr lang="zh-CN" altLang="en-US" dirty="0">
                <a:latin typeface="宋体" panose="02010600030101010101" pitchFamily="2" charset="-122"/>
              </a:rPr>
              <a:t>中用</a:t>
            </a:r>
            <a:r>
              <a:rPr lang="en-US" altLang="zh-CN" dirty="0">
                <a:latin typeface="宋体" panose="02010600030101010101" pitchFamily="2" charset="-122"/>
              </a:rPr>
              <a:t>T0</a:t>
            </a:r>
            <a:r>
              <a:rPr lang="zh-CN" altLang="en-US" dirty="0">
                <a:latin typeface="宋体" panose="02010600030101010101" pitchFamily="2" charset="-122"/>
              </a:rPr>
              <a:t>代表这段时间，即帧长的时间。其实几也就是以前常用的</a:t>
            </a:r>
            <a:r>
              <a:rPr lang="en-US" altLang="zh-CN" dirty="0">
                <a:latin typeface="宋体" panose="02010600030101010101" pitchFamily="2" charset="-122"/>
              </a:rPr>
              <a:t>1</a:t>
            </a:r>
            <a:r>
              <a:rPr lang="zh-CN" altLang="en-US" dirty="0">
                <a:latin typeface="宋体" panose="02010600030101010101" pitchFamily="2" charset="-122"/>
              </a:rPr>
              <a:t>／</a:t>
            </a:r>
            <a:r>
              <a:rPr lang="en-US" altLang="zh-CN" dirty="0">
                <a:latin typeface="宋体" panose="02010600030101010101" pitchFamily="2" charset="-122"/>
              </a:rPr>
              <a:t>uC</a:t>
            </a:r>
            <a:r>
              <a:rPr lang="zh-CN" altLang="en-US" dirty="0">
                <a:latin typeface="宋体" panose="02010600030101010101" pitchFamily="2" charset="-122"/>
              </a:rPr>
              <a:t>。我们还设所有的站发送的帧都是定长的。</a:t>
            </a:r>
          </a:p>
          <a:p>
            <a:pPr lvl="0"/>
            <a:r>
              <a:rPr lang="zh-CN" altLang="en-US" dirty="0">
                <a:latin typeface="宋体" panose="02010600030101010101" pitchFamily="2" charset="-122"/>
              </a:rPr>
              <a:t>当站</a:t>
            </a:r>
            <a:r>
              <a:rPr lang="en-US" altLang="zh-CN" dirty="0">
                <a:latin typeface="宋体" panose="02010600030101010101" pitchFamily="2" charset="-122"/>
              </a:rPr>
              <a:t>1</a:t>
            </a:r>
            <a:r>
              <a:rPr lang="zh-CN" altLang="en-US" dirty="0">
                <a:latin typeface="宋体" panose="02010600030101010101" pitchFamily="2" charset="-122"/>
              </a:rPr>
              <a:t>发送帧</a:t>
            </a:r>
            <a:r>
              <a:rPr lang="en-US" altLang="zh-CN" dirty="0">
                <a:latin typeface="宋体" panose="02010600030101010101" pitchFamily="2" charset="-122"/>
              </a:rPr>
              <a:t>1</a:t>
            </a:r>
            <a:r>
              <a:rPr lang="zh-CN" altLang="en-US" dirty="0">
                <a:latin typeface="宋体" panose="02010600030101010101" pitchFamily="2" charset="-122"/>
              </a:rPr>
              <a:t>时，其他的站都没有发送数据，所以站</a:t>
            </a:r>
            <a:r>
              <a:rPr lang="en-US" altLang="zh-CN" dirty="0">
                <a:latin typeface="宋体" panose="02010600030101010101" pitchFamily="2" charset="-122"/>
              </a:rPr>
              <a:t>1</a:t>
            </a:r>
            <a:r>
              <a:rPr lang="zh-CN" altLang="en-US" dirty="0">
                <a:latin typeface="宋体" panose="02010600030101010101" pitchFamily="2" charset="-122"/>
              </a:rPr>
              <a:t>的发送必定成功。这里不考虑由信道不良而产生的误码。但随后站</a:t>
            </a:r>
            <a:r>
              <a:rPr lang="en-US" altLang="zh-CN" dirty="0">
                <a:latin typeface="宋体" panose="02010600030101010101" pitchFamily="2" charset="-122"/>
              </a:rPr>
              <a:t>2</a:t>
            </a:r>
            <a:r>
              <a:rPr lang="zh-CN" altLang="en-US" dirty="0">
                <a:latin typeface="宋体" panose="02010600030101010101" pitchFamily="2" charset="-122"/>
              </a:rPr>
              <a:t>和站</a:t>
            </a:r>
            <a:r>
              <a:rPr lang="en-US" altLang="zh-CN" dirty="0">
                <a:latin typeface="宋体" panose="02010600030101010101" pitchFamily="2" charset="-122"/>
              </a:rPr>
              <a:t>N-1</a:t>
            </a:r>
            <a:r>
              <a:rPr lang="zh-CN" altLang="en-US" dirty="0">
                <a:latin typeface="宋体" panose="02010600030101010101" pitchFamily="2" charset="-122"/>
              </a:rPr>
              <a:t>发送的帧</a:t>
            </a:r>
            <a:r>
              <a:rPr lang="en-US" altLang="zh-CN" dirty="0">
                <a:latin typeface="宋体" panose="02010600030101010101" pitchFamily="2" charset="-122"/>
              </a:rPr>
              <a:t>2</a:t>
            </a:r>
            <a:r>
              <a:rPr lang="zh-CN" altLang="en-US" dirty="0">
                <a:latin typeface="宋体" panose="02010600030101010101" pitchFamily="2" charset="-122"/>
              </a:rPr>
              <a:t>和帧</a:t>
            </a:r>
            <a:r>
              <a:rPr lang="en-US" altLang="zh-CN" dirty="0">
                <a:latin typeface="宋体" panose="02010600030101010101" pitchFamily="2" charset="-122"/>
              </a:rPr>
              <a:t>3</a:t>
            </a:r>
            <a:r>
              <a:rPr lang="zh-CN" altLang="en-US" dirty="0">
                <a:latin typeface="宋体" panose="02010600030101010101" pitchFamily="2" charset="-122"/>
              </a:rPr>
              <a:t>在时间上重叠了一些。这就是以前提到过的</a:t>
            </a:r>
            <a:r>
              <a:rPr lang="zh-CN" altLang="en-US" dirty="0"/>
              <a:t>“</a:t>
            </a:r>
            <a:r>
              <a:rPr lang="zh-CN" altLang="en-US" dirty="0">
                <a:latin typeface="宋体" panose="02010600030101010101" pitchFamily="2" charset="-122"/>
              </a:rPr>
              <a:t>冲突</a:t>
            </a:r>
            <a:r>
              <a:rPr lang="zh-CN" altLang="en-US" dirty="0"/>
              <a:t>”</a:t>
            </a:r>
            <a:r>
              <a:rPr lang="zh-CN" altLang="en-US" dirty="0">
                <a:latin typeface="宋体" panose="02010600030101010101" pitchFamily="2" charset="-122"/>
              </a:rPr>
              <a:t>。冲突的结果是使冲突的双方（有时也可能是多方）所发送的数据都出现差错，因而都必须进行重发。但是发生冲突的各站不能马上进行重发，因为这样做就会继续冲突下去</a:t>
            </a:r>
            <a:r>
              <a:rPr lang="zh-CN" altLang="en-US" dirty="0" smtClean="0">
                <a:latin typeface="宋体" panose="02010600030101010101" pitchFamily="2" charset="-122"/>
              </a:rPr>
              <a:t>。</a:t>
            </a:r>
            <a:r>
              <a:rPr lang="en-US" altLang="zh-CN" dirty="0" smtClean="0">
                <a:latin typeface="宋体" panose="02010600030101010101" pitchFamily="2" charset="-122"/>
              </a:rPr>
              <a:t>ALOHA</a:t>
            </a:r>
            <a:r>
              <a:rPr lang="zh-CN" altLang="en-US" dirty="0" smtClean="0">
                <a:latin typeface="宋体" panose="02010600030101010101" pitchFamily="2" charset="-122"/>
              </a:rPr>
              <a:t>系统</a:t>
            </a:r>
            <a:r>
              <a:rPr lang="zh-CN" altLang="en-US" dirty="0">
                <a:latin typeface="宋体" panose="02010600030101010101" pitchFamily="2" charset="-122"/>
              </a:rPr>
              <a:t>采用的重发策略是让各站等待一段随机的时间，然后再进行重发。如再发生冲突，则再等待一段随机的时间，直到重发成功为止。图中其余的一些帧的发送情况是帧</a:t>
            </a:r>
            <a:r>
              <a:rPr lang="en-US" altLang="zh-CN" dirty="0">
                <a:latin typeface="宋体" panose="02010600030101010101" pitchFamily="2" charset="-122"/>
              </a:rPr>
              <a:t>4</a:t>
            </a:r>
            <a:r>
              <a:rPr lang="zh-CN" altLang="en-US" dirty="0">
                <a:latin typeface="宋体" panose="02010600030101010101" pitchFamily="2" charset="-122"/>
              </a:rPr>
              <a:t>发送成功，而帧</a:t>
            </a:r>
            <a:r>
              <a:rPr lang="en-US" altLang="zh-CN" dirty="0">
                <a:latin typeface="宋体" panose="02010600030101010101" pitchFamily="2" charset="-122"/>
              </a:rPr>
              <a:t>5</a:t>
            </a:r>
            <a:r>
              <a:rPr lang="zh-CN" altLang="en-US" dirty="0">
                <a:latin typeface="宋体" panose="02010600030101010101" pitchFamily="2" charset="-122"/>
              </a:rPr>
              <a:t>和帧</a:t>
            </a:r>
            <a:r>
              <a:rPr lang="en-US" altLang="zh-CN" dirty="0">
                <a:latin typeface="宋体" panose="02010600030101010101" pitchFamily="2" charset="-122"/>
              </a:rPr>
              <a:t>6</a:t>
            </a:r>
            <a:r>
              <a:rPr lang="zh-CN" altLang="en-US" dirty="0">
                <a:latin typeface="宋体" panose="02010600030101010101" pitchFamily="2" charset="-122"/>
              </a:rPr>
              <a:t>发生冲突。</a:t>
            </a:r>
          </a:p>
          <a:p>
            <a:pPr lvl="0"/>
            <a:endParaRPr lang="zh-CN" altLang="en-US" dirty="0"/>
          </a:p>
          <a:p>
            <a:pPr lvl="0"/>
            <a:r>
              <a:rPr lang="zh-CN" altLang="en-US" dirty="0"/>
              <a:t>从图中看出，一个帧如欲发送成功，必须在该帧发送时刻之前和之后的各一段时间</a:t>
            </a:r>
            <a:r>
              <a:rPr lang="en-US" altLang="zh-CN" dirty="0"/>
              <a:t>T0</a:t>
            </a:r>
            <a:r>
              <a:rPr lang="zh-CN" altLang="en-US" dirty="0"/>
              <a:t>时间内，共有</a:t>
            </a:r>
            <a:r>
              <a:rPr lang="en-US" altLang="zh-CN" dirty="0"/>
              <a:t>2T0</a:t>
            </a:r>
            <a:r>
              <a:rPr lang="zh-CN" altLang="en-US" dirty="0"/>
              <a:t>的时间间隔），没有其他帧的发送。否则，必产生冲突而导致发送失败。</a:t>
            </a:r>
          </a:p>
          <a:p>
            <a:pPr lvl="0"/>
            <a:r>
              <a:rPr lang="zh-CN" altLang="en-US" dirty="0" smtClean="0"/>
              <a:t>纯</a:t>
            </a:r>
            <a:r>
              <a:rPr lang="en-US" altLang="zh-CN" dirty="0" smtClean="0"/>
              <a:t>ALOHA</a:t>
            </a:r>
            <a:r>
              <a:rPr lang="zh-CN" altLang="en-US" dirty="0" smtClean="0"/>
              <a:t>方式</a:t>
            </a:r>
            <a:r>
              <a:rPr lang="zh-CN" altLang="en-US" dirty="0"/>
              <a:t>下，一个帧发送成功的条件就是该帧前后的两个帧的到达时间间隔大于</a:t>
            </a:r>
            <a:r>
              <a:rPr lang="en-US" altLang="zh-CN" dirty="0"/>
              <a:t>T</a:t>
            </a:r>
            <a:r>
              <a:rPr lang="en-US" altLang="zh-CN" baseline="-25000" dirty="0"/>
              <a:t>0</a:t>
            </a:r>
            <a:r>
              <a:rPr lang="zh-CN" altLang="en-US" baseline="-25000" dirty="0"/>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2019.3.18</a:t>
            </a:r>
            <a:endParaRPr lang="zh-CN" altLang="en-US" dirty="0"/>
          </a:p>
        </p:txBody>
      </p:sp>
      <p:sp>
        <p:nvSpPr>
          <p:cNvPr id="4" name="灯片编号占位符 3"/>
          <p:cNvSpPr>
            <a:spLocks noGrp="1"/>
          </p:cNvSpPr>
          <p:nvPr>
            <p:ph type="sldNum" sz="quarter" idx="10"/>
          </p:nvPr>
        </p:nvSpPr>
        <p:spPr/>
        <p:txBody>
          <a:bodyPr/>
          <a:lstStyle/>
          <a:p>
            <a:pPr>
              <a:buClr>
                <a:srgbClr val="0000FF"/>
              </a:buClr>
              <a:defRPr/>
            </a:pPr>
            <a:fld id="{A6684B40-033A-4BA0-9A86-90EFF1C1C849}" type="slidenum">
              <a:rPr lang="en-US" altLang="zh-CN" smtClean="0">
                <a:solidFill>
                  <a:prstClr val="black"/>
                </a:solidFill>
              </a:rPr>
              <a:t>12</a:t>
            </a:fld>
            <a:endParaRPr lang="en-US" altLang="zh-CN">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a:solidFill>
              <a:srgbClr val="000000">
                <a:alpha val="100000"/>
              </a:srgbClr>
            </a:solidFill>
            <a:miter lim="800000"/>
          </a:ln>
        </p:spPr>
      </p:sp>
      <p:sp>
        <p:nvSpPr>
          <p:cNvPr id="110595" name="备注占位符 2"/>
          <p:cNvSpPr>
            <a:spLocks noGrp="1"/>
          </p:cNvSpPr>
          <p:nvPr>
            <p:ph type="body" idx="1"/>
          </p:nvPr>
        </p:nvSpPr>
        <p:spPr>
          <a:noFill/>
          <a:ln>
            <a:noFill/>
          </a:ln>
        </p:spPr>
        <p:txBody>
          <a:bodyPr wrap="square" lIns="91440" tIns="45720" rIns="91440" bIns="45720" anchor="t"/>
          <a:lstStyle/>
          <a:p>
            <a:pPr lvl="0"/>
            <a:r>
              <a:rPr lang="en-US" altLang="zh-CN" dirty="0"/>
              <a:t>2015.10.27</a:t>
            </a:r>
            <a:endParaRPr lang="zh-CN" altLang="en-US" dirty="0"/>
          </a:p>
        </p:txBody>
      </p:sp>
      <p:sp>
        <p:nvSpPr>
          <p:cNvPr id="110596"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16</a:t>
            </a:fld>
            <a:endParaRPr lang="zh-CN" altLang="en-US"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2016.11.7</a:t>
            </a:r>
            <a:r>
              <a:rPr lang="zh-CN" altLang="en-US" dirty="0" smtClean="0"/>
              <a:t>下午</a:t>
            </a:r>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a:solidFill>
              <a:srgbClr val="000000">
                <a:alpha val="100000"/>
              </a:srgbClr>
            </a:solidFill>
            <a:miter lim="800000"/>
          </a:ln>
        </p:spPr>
      </p:sp>
      <p:sp>
        <p:nvSpPr>
          <p:cNvPr id="111619" name="备注占位符 2"/>
          <p:cNvSpPr>
            <a:spLocks noGrp="1"/>
          </p:cNvSpPr>
          <p:nvPr>
            <p:ph type="body" idx="1"/>
          </p:nvPr>
        </p:nvSpPr>
        <p:spPr>
          <a:noFill/>
          <a:ln>
            <a:noFill/>
          </a:ln>
        </p:spPr>
        <p:txBody>
          <a:bodyPr wrap="square" lIns="91440" tIns="45720" rIns="91440" bIns="45720" anchor="t"/>
          <a:lstStyle/>
          <a:p>
            <a:pPr lvl="0"/>
            <a:r>
              <a:rPr lang="en-US" altLang="zh-CN" dirty="0"/>
              <a:t>2014.10.20</a:t>
            </a:r>
            <a:endParaRPr lang="zh-CN" altLang="en-US" dirty="0"/>
          </a:p>
        </p:txBody>
      </p:sp>
      <p:sp>
        <p:nvSpPr>
          <p:cNvPr id="111620"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fld id="{9A0DB2DC-4C9A-4742-B13C-FB6460FD3503}" type="slidenum">
              <a:rPr lang="zh-CN" altLang="en-US" sz="1200" dirty="0"/>
              <a:t>19</a:t>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smtClean="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7" name="Rectangle 4"/>
          <p:cNvSpPr>
            <a:spLocks noGrp="1" noChangeArrowheads="1"/>
          </p:cNvSpPr>
          <p:nvPr>
            <p:ph type="dt" sz="half" idx="2"/>
          </p:nvPr>
        </p:nvSpPr>
        <p:spPr bwMode="auto">
          <a:xfrm>
            <a:off x="301625" y="6245225"/>
            <a:ext cx="2289175" cy="476250"/>
          </a:xfrm>
          <a:prstGeom prst="rect">
            <a:avLst/>
          </a:prstGeom>
        </p:spPr>
        <p:txBody>
          <a:bodyPr vert="horz" wrap="square" lIns="91440" tIns="45720" rIns="91440" bIns="45720" numCol="1" anchor="t" anchorCtr="0" compatLnSpc="1"/>
          <a:lstStyle>
            <a:lvl1pPr>
              <a:defRPr/>
            </a:lvl1pPr>
          </a:lstStyle>
          <a:p>
            <a:pPr marL="0" marR="0" indent="0" algn="l"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marL="0" marR="0" indent="0" defTabSz="914400" rtl="0" eaLnBrk="1" fontAlgn="base" latinLnBrk="0" hangingPunct="1">
              <a:lnSpc>
                <a:spcPct val="100000"/>
              </a:lnSpc>
              <a:spcBef>
                <a:spcPct val="0"/>
              </a:spcBef>
              <a:spcAft>
                <a:spcPct val="0"/>
              </a:spcAft>
              <a:buClrTx/>
              <a:buSzTx/>
              <a:buFontTx/>
              <a:buNone/>
              <a:defRPr/>
            </a:pPr>
            <a:endParaRPr kumimoji="0" lang="en-US" altLang="zh-CN" b="0" i="0" kern="1200" cap="none" spc="0" normalizeH="0" baseline="0" noProof="0">
              <a:solidFill>
                <a:schemeClr val="tx1"/>
              </a:solidFill>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490538"/>
            <a:ext cx="8540750" cy="596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97400" y="1268413"/>
            <a:ext cx="4194175" cy="2516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97400" y="3937000"/>
            <a:ext cx="4194175" cy="2516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lvl1pPr>
              <a:defRPr>
                <a:latin typeface="Times New Roman" panose="02020603050405020304" pitchFamily="18" charset="0"/>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atin typeface="Times New Roman" panose="02020603050405020304" pitchFamily="18" charset="0"/>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68313" y="11255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125538"/>
            <a:ext cx="4038600" cy="45259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Times New Roman" panose="02020603050405020304" pitchFamily="18" charset="0"/>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Times New Roman" panose="02020603050405020304" pitchFamily="18" charset="0"/>
              </a:defRPr>
            </a:lvl1pPr>
          </a:lstStyle>
          <a:p>
            <a:r>
              <a:rPr lang="zh-CN" altLang="en-US" dirty="0" smtClean="0"/>
              <a:t>单击此处编辑母版标题样式</a:t>
            </a:r>
            <a:endParaRPr lang="zh-CN" altLang="en-US" dirty="0"/>
          </a:p>
        </p:txBody>
      </p:sp>
      <p:sp>
        <p:nvSpPr>
          <p:cNvPr id="3" name="灯片编号占位符 2"/>
          <p:cNvSpPr>
            <a:spLocks noGrp="1"/>
          </p:cNvSpPr>
          <p:nvPr>
            <p:ph type="sldNum" sz="quarter" idx="10"/>
          </p:nvPr>
        </p:nvSpPr>
        <p:spPr/>
        <p:txBody>
          <a:bodyPr/>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atin typeface="Times New Roman" panose="02020603050405020304" pitchFamily="18" charset="0"/>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atin typeface="Times New Roman" panose="02020603050405020304" pitchFamily="18" charset="0"/>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atin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Times New Roman" panose="02020603050405020304" pitchFamily="18" charset="0"/>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274638"/>
            <a:ext cx="2058988" cy="5376862"/>
          </a:xfrm>
          <a:prstGeom prst="rect">
            <a:avLst/>
          </a:prstGeom>
        </p:spPr>
        <p:txBody>
          <a:bodyPr vert="eaVert"/>
          <a:lstStyle>
            <a:lvl1pPr>
              <a:defRPr>
                <a:latin typeface="Times New Roman" panose="02020603050405020304" pitchFamily="18" charset="0"/>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274638"/>
            <a:ext cx="6029325" cy="537686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Times New Roman" panose="02020603050405020304" pitchFamily="18" charset="0"/>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468313" y="11255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9313" y="1125538"/>
            <a:ext cx="4038600" cy="45259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atin typeface="Times New Roman" panose="02020603050405020304" pitchFamily="18" charset="0"/>
              </a:defRPr>
            </a:lvl1p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468313" y="1125538"/>
            <a:ext cx="8229600" cy="4525962"/>
          </a:xfrm>
        </p:spPr>
        <p:txBody>
          <a:bodyPr vert="horz" wrap="square" lIns="91440" tIns="45720" rIns="91440" bIns="45720" numCol="1" anchor="t" anchorCtr="0" compatLnSpc="1"/>
          <a:lstStyle>
            <a:lvl1pPr>
              <a:defRPr>
                <a:latin typeface="Times New Roman" panose="02020603050405020304" pitchFamily="18" charset="0"/>
              </a:defRPr>
            </a:lvl1pPr>
          </a:lstStyle>
          <a:p>
            <a:pPr marL="342900" marR="0" lvl="0" indent="-342900" algn="l" defTabSz="914400" rtl="0" eaLnBrk="0" fontAlgn="base" latinLnBrk="0" hangingPunct="0">
              <a:lnSpc>
                <a:spcPct val="100000"/>
              </a:lnSpc>
              <a:spcBef>
                <a:spcPct val="20000"/>
              </a:spcBef>
              <a:spcAft>
                <a:spcPct val="0"/>
              </a:spcAft>
              <a:buClrTx/>
              <a:buSzTx/>
              <a:buFontTx/>
              <a:buChar char="•"/>
              <a:defRPr/>
            </a:pPr>
            <a:endParaRPr kumimoji="0" lang="zh-CN" altLang="en-US" sz="3200" b="0"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灯片编号占位符 3"/>
          <p:cNvSpPr>
            <a:spLocks noGrp="1"/>
          </p:cNvSpPr>
          <p:nvPr>
            <p:ph type="sldNum" sz="quarter" idx="10"/>
          </p:nvPr>
        </p:nvSpPr>
        <p:spPr/>
        <p:txBody>
          <a:bodyPr/>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5" name="灯片编号占位符 3"/>
          <p:cNvSpPr>
            <a:spLocks noGrp="1"/>
          </p:cNvSpPr>
          <p:nvPr>
            <p:ph type="sldNum" sz="quarter" idx="4"/>
          </p:nvPr>
        </p:nvSpPr>
        <p:spPr bwMode="auto">
          <a:xfrm>
            <a:off x="7239000" y="0"/>
            <a:ext cx="19050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solidFill>
                  <a:srgbClr val="000000"/>
                </a:solidFill>
              </a:rPr>
              <a:t>‹#›</a:t>
            </a:fld>
            <a:endParaRPr lang="en-US" altLang="zh-CN" dirty="0">
              <a:solidFill>
                <a:srgbClr val="000000"/>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3"/>
          <p:cNvSpPr>
            <a:spLocks noGrp="1"/>
          </p:cNvSpPr>
          <p:nvPr>
            <p:ph type="sldNum" sz="quarter" idx="4"/>
          </p:nvPr>
        </p:nvSpPr>
        <p:spPr bwMode="auto">
          <a:xfrm>
            <a:off x="7239000" y="0"/>
            <a:ext cx="19050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solidFill>
                  <a:srgbClr val="000000"/>
                </a:solidFill>
              </a:rPr>
              <a:t>‹#›</a:t>
            </a:fld>
            <a:endParaRPr lang="en-US" altLang="zh-CN" dirty="0">
              <a:solidFill>
                <a:srgbClr val="000000"/>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5" name="灯片编号占位符 3"/>
          <p:cNvSpPr>
            <a:spLocks noGrp="1"/>
          </p:cNvSpPr>
          <p:nvPr>
            <p:ph type="sldNum" sz="quarter" idx="4"/>
          </p:nvPr>
        </p:nvSpPr>
        <p:spPr bwMode="auto">
          <a:xfrm>
            <a:off x="7239000" y="0"/>
            <a:ext cx="19050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solidFill>
                  <a:srgbClr val="000000"/>
                </a:solidFill>
              </a:rPr>
              <a:t>‹#›</a:t>
            </a:fld>
            <a:endParaRPr lang="en-US" altLang="zh-CN" dirty="0">
              <a:solidFill>
                <a:srgbClr val="000000"/>
              </a:solidFil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4"/>
          </p:nvPr>
        </p:nvSpPr>
        <p:spPr bwMode="auto">
          <a:xfrm>
            <a:off x="7239000" y="0"/>
            <a:ext cx="19050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solidFill>
                  <a:srgbClr val="000000"/>
                </a:solidFill>
              </a:rPr>
              <a:t>‹#›</a:t>
            </a:fld>
            <a:endParaRPr lang="en-US" altLang="zh-CN" dirty="0">
              <a:solidFill>
                <a:srgbClr val="000000"/>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4"/>
          </p:nvPr>
        </p:nvSpPr>
        <p:spPr bwMode="auto">
          <a:xfrm>
            <a:off x="7239000" y="0"/>
            <a:ext cx="19050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solidFill>
                  <a:srgbClr val="000000"/>
                </a:solidFill>
              </a:rPr>
              <a:t>‹#›</a:t>
            </a:fld>
            <a:endParaRPr lang="en-US" altLang="zh-CN" dirty="0">
              <a:solidFill>
                <a:srgbClr val="000000"/>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2"/>
          <p:cNvSpPr>
            <a:spLocks noGrp="1"/>
          </p:cNvSpPr>
          <p:nvPr>
            <p:ph type="sldNum" sz="quarter" idx="4"/>
          </p:nvPr>
        </p:nvSpPr>
        <p:spPr bwMode="auto">
          <a:xfrm>
            <a:off x="7239000" y="0"/>
            <a:ext cx="19050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solidFill>
                  <a:srgbClr val="000000"/>
                </a:solidFill>
              </a:rPr>
              <a:t>‹#›</a:t>
            </a:fld>
            <a:endParaRPr lang="en-US" altLang="zh-CN" dirty="0">
              <a:solidFill>
                <a:srgbClr val="000000"/>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5" name="灯片编号占位符 1"/>
          <p:cNvSpPr>
            <a:spLocks noGrp="1"/>
          </p:cNvSpPr>
          <p:nvPr>
            <p:ph type="sldNum" sz="quarter" idx="4"/>
          </p:nvPr>
        </p:nvSpPr>
        <p:spPr bwMode="auto">
          <a:xfrm>
            <a:off x="7239000" y="0"/>
            <a:ext cx="19050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solidFill>
                  <a:srgbClr val="000000"/>
                </a:solidFill>
              </a:rPr>
              <a:t>‹#›</a:t>
            </a:fld>
            <a:endParaRPr lang="en-US" altLang="zh-CN" dirty="0">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4"/>
          </p:nvPr>
        </p:nvSpPr>
        <p:spPr bwMode="auto">
          <a:xfrm>
            <a:off x="7239000" y="0"/>
            <a:ext cx="19050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solidFill>
                  <a:srgbClr val="000000"/>
                </a:solidFill>
              </a:rPr>
              <a:t>‹#›</a:t>
            </a:fld>
            <a:endParaRPr lang="en-US" altLang="zh-CN" dirty="0">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2075" tIns="46038" rIns="92075" bIns="46038" numCol="1" anchor="t" anchorCtr="0" compatLnSpc="1"/>
          <a:lstStyle>
            <a:lvl1pPr marL="0" indent="0">
              <a:buNone/>
              <a:defRPr sz="3200">
                <a:latin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762000" rtl="0" eaLnBrk="0" fontAlgn="base" latinLnBrk="0" hangingPunct="0">
              <a:lnSpc>
                <a:spcPct val="100000"/>
              </a:lnSpc>
              <a:spcBef>
                <a:spcPct val="20000"/>
              </a:spcBef>
              <a:spcAft>
                <a:spcPct val="0"/>
              </a:spcAft>
              <a:buClr>
                <a:srgbClr val="FF9900"/>
              </a:buClr>
              <a:buSzPct val="65000"/>
              <a:buFont typeface="Wingdings" panose="05000000000000000000" pitchFamily="2" charset="2"/>
              <a:buNone/>
              <a:defRPr/>
            </a:pPr>
            <a:endParaRPr kumimoji="1" lang="zh-CN" altLang="en-US" sz="32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4"/>
          </p:nvPr>
        </p:nvSpPr>
        <p:spPr bwMode="auto">
          <a:xfrm>
            <a:off x="7239000" y="0"/>
            <a:ext cx="19050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solidFill>
                  <a:srgbClr val="000000"/>
                </a:solidFill>
              </a:rPr>
              <a:t>‹#›</a:t>
            </a:fld>
            <a:endParaRPr lang="en-US" altLang="zh-CN" dirty="0">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3"/>
          <p:cNvSpPr>
            <a:spLocks noGrp="1"/>
          </p:cNvSpPr>
          <p:nvPr>
            <p:ph type="sldNum" sz="quarter" idx="4"/>
          </p:nvPr>
        </p:nvSpPr>
        <p:spPr bwMode="auto">
          <a:xfrm>
            <a:off x="7239000" y="0"/>
            <a:ext cx="19050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solidFill>
                  <a:srgbClr val="000000"/>
                </a:solidFill>
              </a:rPr>
              <a:t>‹#›</a:t>
            </a:fld>
            <a:endParaRPr lang="en-US" altLang="zh-CN" dirty="0">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152400"/>
            <a:ext cx="19431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152400"/>
            <a:ext cx="56769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3"/>
          <p:cNvSpPr>
            <a:spLocks noGrp="1"/>
          </p:cNvSpPr>
          <p:nvPr>
            <p:ph type="sldNum" sz="quarter" idx="4"/>
          </p:nvPr>
        </p:nvSpPr>
        <p:spPr bwMode="auto">
          <a:xfrm>
            <a:off x="7239000" y="0"/>
            <a:ext cx="19050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solidFill>
                  <a:srgbClr val="000000"/>
                </a:solidFill>
              </a:rPr>
              <a:t>‹#›</a:t>
            </a:fld>
            <a:endParaRPr lang="en-US" altLang="zh-CN" dirty="0">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reserve="1">
  <p:cSld name="标题和表格">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066800" y="152400"/>
            <a:ext cx="7315200" cy="9144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vert="horz" wrap="square" lIns="92075" tIns="46038" rIns="92075" bIns="46038" numCol="1" anchor="t" anchorCtr="0" compatLnSpc="1"/>
          <a:lstStyle>
            <a:lvl1pPr>
              <a:defRPr>
                <a:latin typeface="Times New Roman" panose="02020603050405020304" pitchFamily="18" charset="0"/>
              </a:defRPr>
            </a:lvl1pPr>
          </a:lstStyle>
          <a:p>
            <a:pPr marL="342900" marR="0" lvl="0" indent="-342900" algn="l" defTabSz="762000" rtl="0" eaLnBrk="0" fontAlgn="base" latinLnBrk="0" hangingPunct="0">
              <a:lnSpc>
                <a:spcPct val="100000"/>
              </a:lnSpc>
              <a:spcBef>
                <a:spcPct val="20000"/>
              </a:spcBef>
              <a:spcAft>
                <a:spcPct val="0"/>
              </a:spcAft>
              <a:buClr>
                <a:srgbClr val="FF9900"/>
              </a:buClr>
              <a:buSzPct val="65000"/>
              <a:buFont typeface="Wingdings" panose="05000000000000000000" pitchFamily="2" charset="2"/>
              <a:buChar char="q"/>
              <a:defRPr/>
            </a:pPr>
            <a:endParaRPr kumimoji="1" lang="zh-CN" altLang="en-US" sz="3200" b="1" i="0" u="none" strike="noStrike" kern="0" cap="none" spc="0" normalizeH="0" baseline="0" noProof="0" dirty="0" smtClean="0">
              <a:ln>
                <a:noFill/>
              </a:ln>
              <a:solidFill>
                <a:schemeClr val="tx1"/>
              </a:solidFill>
              <a:effectLst/>
              <a:uLnTx/>
              <a:uFillTx/>
              <a:latin typeface="+mn-lt"/>
              <a:ea typeface="+mn-ea"/>
              <a:cs typeface="+mn-cs"/>
            </a:endParaRPr>
          </a:p>
        </p:txBody>
      </p:sp>
      <p:sp>
        <p:nvSpPr>
          <p:cNvPr id="5" name="灯片编号占位符 3"/>
          <p:cNvSpPr>
            <a:spLocks noGrp="1"/>
          </p:cNvSpPr>
          <p:nvPr>
            <p:ph type="sldNum" sz="quarter" idx="4"/>
          </p:nvPr>
        </p:nvSpPr>
        <p:spPr bwMode="auto">
          <a:xfrm>
            <a:off x="7239000" y="0"/>
            <a:ext cx="1905000" cy="457200"/>
          </a:xfrm>
          <a:prstGeom prst="rect">
            <a:avLst/>
          </a:prstGeom>
        </p:spPr>
        <p:txBody>
          <a:bodyPr vert="horz" wrap="square" lIns="91440" tIns="45720" rIns="91440" bIns="45720" numCol="1" anchor="t" anchorCtr="0" compatLnSpc="1"/>
          <a:lstStyle/>
          <a:p>
            <a:pPr algn="r" eaLnBrk="1" hangingPunct="1"/>
            <a:fld id="{9A0DB2DC-4C9A-4742-B13C-FB6460FD3503}" type="slidenum">
              <a:rPr lang="en-US" altLang="zh-CN" dirty="0">
                <a:solidFill>
                  <a:srgbClr val="000000"/>
                </a:solidFill>
              </a:rPr>
              <a:t>‹#›</a:t>
            </a:fld>
            <a:endParaRPr lang="en-US" altLang="zh-CN" dirty="0">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smtClean="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4" name="Rectangle 4"/>
          <p:cNvSpPr>
            <a:spLocks noGrp="1" noChangeArrowheads="1"/>
          </p:cNvSpPr>
          <p:nvPr>
            <p:ph type="dt" sz="half" idx="10"/>
          </p:nvPr>
        </p:nvSpPr>
        <p:spPr>
          <a:xfrm>
            <a:off x="323850" y="6381750"/>
            <a:ext cx="2289175" cy="476250"/>
          </a:xfrm>
        </p:spPr>
        <p:txBody>
          <a:bodyPr/>
          <a:lstStyle>
            <a:lvl1pPr>
              <a:defRPr/>
            </a:lvl1pPr>
          </a:lstStyle>
          <a:p>
            <a:pPr>
              <a:defRPr/>
            </a:pPr>
            <a:endParaRPr lang="en-US" altLang="zh-CN">
              <a:solidFill>
                <a:srgbClr val="005FBE"/>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6" name="Rectangle 6"/>
          <p:cNvSpPr>
            <a:spLocks noGrp="1" noChangeArrowheads="1"/>
          </p:cNvSpPr>
          <p:nvPr>
            <p:ph type="sldNum" sz="quarter" idx="12"/>
          </p:nvPr>
        </p:nvSpPr>
        <p:spPr/>
        <p:txBody>
          <a:bodyPr/>
          <a:lstStyle>
            <a:lvl1pPr>
              <a:defRPr/>
            </a:lvl1pPr>
          </a:lstStyle>
          <a:p>
            <a:pPr>
              <a:defRPr/>
            </a:pPr>
            <a:fld id="{7A6C592D-621B-4101-A257-DA7202695731}" type="slidenum">
              <a:rPr lang="en-US" altLang="zh-CN">
                <a:solidFill>
                  <a:srgbClr val="005FBE"/>
                </a:solidFill>
              </a:rPr>
              <a:t>‹#›</a:t>
            </a:fld>
            <a:endParaRPr lang="en-US" altLang="zh-CN">
              <a:solidFill>
                <a:srgbClr val="005FBE"/>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方正粗黑宋简体" panose="02000000000000000000" pitchFamily="2" charset="-122"/>
                <a:ea typeface="方正粗黑宋简体" panose="02000000000000000000"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方正粗黑宋简体" panose="02000000000000000000" pitchFamily="2" charset="-122"/>
                <a:ea typeface="方正粗黑宋简体" panose="02000000000000000000" pitchFamily="2" charset="-122"/>
              </a:defRPr>
            </a:lvl1pPr>
            <a:lvl2pPr>
              <a:defRPr>
                <a:latin typeface="方正粗黑宋简体" panose="02000000000000000000" pitchFamily="2" charset="-122"/>
                <a:ea typeface="方正粗黑宋简体" panose="02000000000000000000" pitchFamily="2" charset="-122"/>
              </a:defRPr>
            </a:lvl2pPr>
            <a:lvl3pPr>
              <a:defRPr>
                <a:latin typeface="方正粗黑宋简体" panose="02000000000000000000" pitchFamily="2" charset="-122"/>
                <a:ea typeface="方正粗黑宋简体" panose="02000000000000000000" pitchFamily="2" charset="-122"/>
              </a:defRPr>
            </a:lvl3pPr>
            <a:lvl4pPr>
              <a:defRPr>
                <a:latin typeface="方正粗黑宋简体" panose="02000000000000000000" pitchFamily="2" charset="-122"/>
                <a:ea typeface="方正粗黑宋简体" panose="02000000000000000000" pitchFamily="2" charset="-122"/>
              </a:defRPr>
            </a:lvl4pPr>
            <a:lvl5pPr>
              <a:defRPr>
                <a:latin typeface="方正粗黑宋简体" panose="02000000000000000000" pitchFamily="2" charset="-122"/>
                <a:ea typeface="方正粗黑宋简体" panose="02000000000000000000" pitchFamily="2"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6" name="Rectangle 6"/>
          <p:cNvSpPr>
            <a:spLocks noGrp="1" noChangeArrowheads="1"/>
          </p:cNvSpPr>
          <p:nvPr>
            <p:ph type="sldNum" sz="quarter" idx="12"/>
          </p:nvPr>
        </p:nvSpPr>
        <p:spPr/>
        <p:txBody>
          <a:bodyPr/>
          <a:lstStyle>
            <a:lvl1pPr>
              <a:defRPr/>
            </a:lvl1pPr>
          </a:lstStyle>
          <a:p>
            <a:pPr>
              <a:defRPr/>
            </a:pPr>
            <a:fld id="{8D9F318A-5A1B-4BAB-86B2-BD28C35915FE}" type="slidenum">
              <a:rPr lang="en-US" altLang="zh-CN">
                <a:solidFill>
                  <a:srgbClr val="005FBE"/>
                </a:solidFill>
              </a:rPr>
              <a:t>‹#›</a:t>
            </a:fld>
            <a:endParaRPr lang="en-US" altLang="zh-CN">
              <a:solidFill>
                <a:srgbClr val="005FBE"/>
              </a:solidFill>
            </a:endParaRPr>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6" name="Rectangle 6"/>
          <p:cNvSpPr>
            <a:spLocks noGrp="1" noChangeArrowheads="1"/>
          </p:cNvSpPr>
          <p:nvPr>
            <p:ph type="sldNum" sz="quarter" idx="12"/>
          </p:nvPr>
        </p:nvSpPr>
        <p:spPr/>
        <p:txBody>
          <a:bodyPr/>
          <a:lstStyle>
            <a:lvl1pPr>
              <a:defRPr/>
            </a:lvl1pPr>
          </a:lstStyle>
          <a:p>
            <a:pPr>
              <a:defRPr/>
            </a:pPr>
            <a:fld id="{E387BF8C-6CC0-46C3-BB1C-8A0A0AB0B0C3}" type="slidenum">
              <a:rPr lang="en-US" altLang="zh-CN">
                <a:solidFill>
                  <a:srgbClr val="005FBE"/>
                </a:solidFill>
              </a:rPr>
              <a:t>‹#›</a:t>
            </a:fld>
            <a:endParaRPr lang="en-US" altLang="zh-CN">
              <a:solidFill>
                <a:srgbClr val="005FBE"/>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7" name="Rectangle 6"/>
          <p:cNvSpPr>
            <a:spLocks noGrp="1" noChangeArrowheads="1"/>
          </p:cNvSpPr>
          <p:nvPr>
            <p:ph type="sldNum" sz="quarter" idx="12"/>
          </p:nvPr>
        </p:nvSpPr>
        <p:spPr/>
        <p:txBody>
          <a:bodyPr/>
          <a:lstStyle>
            <a:lvl1pPr>
              <a:defRPr/>
            </a:lvl1pPr>
          </a:lstStyle>
          <a:p>
            <a:pPr>
              <a:defRPr/>
            </a:pPr>
            <a:fld id="{775CE78C-FAC9-48FE-ACC8-7F0110D3CF39}" type="slidenum">
              <a:rPr lang="en-US" altLang="zh-CN">
                <a:solidFill>
                  <a:srgbClr val="005FBE"/>
                </a:solidFill>
              </a:rPr>
              <a:t>‹#›</a:t>
            </a:fld>
            <a:endParaRPr lang="en-US" altLang="zh-CN">
              <a:solidFill>
                <a:srgbClr val="005FBE"/>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9" name="Rectangle 6"/>
          <p:cNvSpPr>
            <a:spLocks noGrp="1" noChangeArrowheads="1"/>
          </p:cNvSpPr>
          <p:nvPr>
            <p:ph type="sldNum" sz="quarter" idx="12"/>
          </p:nvPr>
        </p:nvSpPr>
        <p:spPr/>
        <p:txBody>
          <a:bodyPr/>
          <a:lstStyle>
            <a:lvl1pPr>
              <a:defRPr/>
            </a:lvl1pPr>
          </a:lstStyle>
          <a:p>
            <a:pPr>
              <a:defRPr/>
            </a:pPr>
            <a:fld id="{1EEA7F8B-05EC-411D-845B-19CA2BD11DE2}" type="slidenum">
              <a:rPr lang="en-US" altLang="zh-CN">
                <a:solidFill>
                  <a:srgbClr val="005FBE"/>
                </a:solidFill>
              </a:rPr>
              <a:t>‹#›</a:t>
            </a:fld>
            <a:endParaRPr lang="en-US" altLang="zh-CN">
              <a:solidFill>
                <a:srgbClr val="005FBE"/>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5" name="Rectangle 6"/>
          <p:cNvSpPr>
            <a:spLocks noGrp="1" noChangeArrowheads="1"/>
          </p:cNvSpPr>
          <p:nvPr>
            <p:ph type="sldNum" sz="quarter" idx="12"/>
          </p:nvPr>
        </p:nvSpPr>
        <p:spPr/>
        <p:txBody>
          <a:bodyPr/>
          <a:lstStyle>
            <a:lvl1pPr>
              <a:defRPr/>
            </a:lvl1pPr>
          </a:lstStyle>
          <a:p>
            <a:pPr>
              <a:defRPr/>
            </a:pPr>
            <a:fld id="{D59615D8-73A4-47A1-85F2-7704BAF46A15}" type="slidenum">
              <a:rPr lang="en-US" altLang="zh-CN">
                <a:solidFill>
                  <a:srgbClr val="005FBE"/>
                </a:solidFill>
              </a:rPr>
              <a:t>‹#›</a:t>
            </a:fld>
            <a:endParaRPr lang="en-US" altLang="zh-CN">
              <a:solidFill>
                <a:srgbClr val="005FBE"/>
              </a:solidFil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4" name="Rectangle 6"/>
          <p:cNvSpPr>
            <a:spLocks noGrp="1" noChangeArrowheads="1"/>
          </p:cNvSpPr>
          <p:nvPr>
            <p:ph type="sldNum" sz="quarter" idx="12"/>
          </p:nvPr>
        </p:nvSpPr>
        <p:spPr/>
        <p:txBody>
          <a:bodyPr/>
          <a:lstStyle>
            <a:lvl1pPr>
              <a:defRPr/>
            </a:lvl1pPr>
          </a:lstStyle>
          <a:p>
            <a:pPr>
              <a:defRPr/>
            </a:pPr>
            <a:fld id="{480031AA-7A94-4FAA-A6A1-CC47B5CC2E4D}" type="slidenum">
              <a:rPr lang="en-US" altLang="zh-CN">
                <a:solidFill>
                  <a:srgbClr val="005FBE"/>
                </a:solidFill>
              </a:rPr>
              <a:t>‹#›</a:t>
            </a:fld>
            <a:endParaRPr lang="en-US" altLang="zh-CN">
              <a:solidFill>
                <a:srgbClr val="005FBE"/>
              </a:solidFil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A2E7369-4BF4-4EF4-9F6B-675AFFD79E11}" type="slidenum">
              <a:rPr lang="en-US" altLang="zh-CN">
                <a:solidFill>
                  <a:srgbClr val="005FBE"/>
                </a:solidFill>
              </a:rPr>
              <a:t>‹#›</a:t>
            </a:fld>
            <a:endParaRPr lang="en-US" altLang="zh-CN">
              <a:solidFill>
                <a:srgbClr val="005FBE"/>
              </a:solidFil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7" name="Rectangle 6"/>
          <p:cNvSpPr>
            <a:spLocks noGrp="1" noChangeArrowheads="1"/>
          </p:cNvSpPr>
          <p:nvPr>
            <p:ph type="sldNum" sz="quarter" idx="12"/>
          </p:nvPr>
        </p:nvSpPr>
        <p:spPr/>
        <p:txBody>
          <a:bodyPr/>
          <a:lstStyle>
            <a:lvl1pPr>
              <a:defRPr/>
            </a:lvl1pPr>
          </a:lstStyle>
          <a:p>
            <a:pPr>
              <a:defRPr/>
            </a:pPr>
            <a:fld id="{033DD7BB-C5B9-4AF1-BA41-67EBF404A229}" type="slidenum">
              <a:rPr lang="en-US" altLang="zh-CN">
                <a:solidFill>
                  <a:srgbClr val="005FBE"/>
                </a:solidFill>
              </a:rPr>
              <a:t>‹#›</a:t>
            </a:fld>
            <a:endParaRPr lang="en-US" altLang="zh-CN">
              <a:solidFill>
                <a:srgbClr val="005FBE"/>
              </a:solidFil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6" name="Rectangle 6"/>
          <p:cNvSpPr>
            <a:spLocks noGrp="1" noChangeArrowheads="1"/>
          </p:cNvSpPr>
          <p:nvPr>
            <p:ph type="sldNum" sz="quarter" idx="12"/>
          </p:nvPr>
        </p:nvSpPr>
        <p:spPr/>
        <p:txBody>
          <a:bodyPr/>
          <a:lstStyle>
            <a:lvl1pPr>
              <a:defRPr/>
            </a:lvl1pPr>
          </a:lstStyle>
          <a:p>
            <a:pPr>
              <a:defRPr/>
            </a:pPr>
            <a:fld id="{7DD0A40A-909E-4439-912D-6ED6624D0B42}" type="slidenum">
              <a:rPr lang="en-US" altLang="zh-CN">
                <a:solidFill>
                  <a:srgbClr val="005FBE"/>
                </a:solidFill>
              </a:rPr>
              <a:t>‹#›</a:t>
            </a:fld>
            <a:endParaRPr lang="en-US" altLang="zh-CN">
              <a:solidFill>
                <a:srgbClr val="005FBE"/>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6" name="Rectangle 6"/>
          <p:cNvSpPr>
            <a:spLocks noGrp="1" noChangeArrowheads="1"/>
          </p:cNvSpPr>
          <p:nvPr>
            <p:ph type="sldNum" sz="quarter" idx="12"/>
          </p:nvPr>
        </p:nvSpPr>
        <p:spPr/>
        <p:txBody>
          <a:bodyPr/>
          <a:lstStyle>
            <a:lvl1pPr>
              <a:defRPr/>
            </a:lvl1pPr>
          </a:lstStyle>
          <a:p>
            <a:pPr>
              <a:defRPr/>
            </a:pPr>
            <a:fld id="{069F875B-CC70-49FA-BD07-BF8C0C1C4F5C}" type="slidenum">
              <a:rPr lang="en-US" altLang="zh-CN">
                <a:solidFill>
                  <a:srgbClr val="005FBE"/>
                </a:solidFill>
              </a:rPr>
              <a:t>‹#›</a:t>
            </a:fld>
            <a:endParaRPr lang="en-US" altLang="zh-CN">
              <a:solidFill>
                <a:srgbClr val="005FBE"/>
              </a:solidFil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blipFill dpi="0" rotWithShape="0">
          <a:blip r:embed="rId2"/>
          <a:srcRect/>
          <a:tile tx="0" ty="0" sx="100000" sy="100000" flip="none" algn="tl"/>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97400" y="1268413"/>
            <a:ext cx="4194175" cy="2516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97400" y="3937000"/>
            <a:ext cx="4194175" cy="2516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8" name="Rectangle 6"/>
          <p:cNvSpPr>
            <a:spLocks noGrp="1" noChangeArrowheads="1"/>
          </p:cNvSpPr>
          <p:nvPr>
            <p:ph type="sldNum" sz="quarter" idx="12"/>
          </p:nvPr>
        </p:nvSpPr>
        <p:spPr/>
        <p:txBody>
          <a:bodyPr/>
          <a:lstStyle>
            <a:lvl1pPr>
              <a:defRPr/>
            </a:lvl1pPr>
          </a:lstStyle>
          <a:p>
            <a:pPr>
              <a:defRPr/>
            </a:pPr>
            <a:fld id="{FA8E0162-A0F6-4363-A435-D9EBA3612CBC}" type="slidenum">
              <a:rPr lang="en-US" altLang="zh-CN">
                <a:solidFill>
                  <a:srgbClr val="005FBE"/>
                </a:solidFill>
              </a:rPr>
              <a:t>‹#›</a:t>
            </a:fld>
            <a:endParaRPr lang="en-US" altLang="zh-CN">
              <a:solidFill>
                <a:srgbClr val="005FBE"/>
              </a:solidFil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9512" y="1"/>
            <a:ext cx="8540750" cy="476672"/>
          </a:xfrm>
          <a:solidFill>
            <a:schemeClr val="accent5"/>
          </a:solidFill>
        </p:spPr>
        <p:txBody>
          <a:bodyPr/>
          <a:lstStyle>
            <a:lvl1pPr>
              <a:defRPr sz="3600">
                <a:solidFill>
                  <a:srgbClr val="FF0000"/>
                </a:solidFill>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250825"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solidFill>
                <a:srgbClr val="005FBE"/>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solidFill>
                <a:srgbClr val="005FBE"/>
              </a:solidFill>
            </a:endParaRPr>
          </a:p>
        </p:txBody>
      </p:sp>
      <p:sp>
        <p:nvSpPr>
          <p:cNvPr id="7" name="Rectangle 6"/>
          <p:cNvSpPr>
            <a:spLocks noGrp="1" noChangeArrowheads="1"/>
          </p:cNvSpPr>
          <p:nvPr>
            <p:ph type="sldNum" sz="quarter" idx="12"/>
          </p:nvPr>
        </p:nvSpPr>
        <p:spPr/>
        <p:txBody>
          <a:bodyPr/>
          <a:lstStyle>
            <a:lvl1pPr>
              <a:defRPr/>
            </a:lvl1pPr>
          </a:lstStyle>
          <a:p>
            <a:pPr>
              <a:defRPr/>
            </a:pPr>
            <a:fld id="{449B14FC-7868-449F-BB62-61D1B407BF3E}" type="slidenum">
              <a:rPr lang="en-US" altLang="zh-CN">
                <a:solidFill>
                  <a:srgbClr val="005FBE"/>
                </a:solidFill>
              </a:rPr>
              <a:t>‹#›</a:t>
            </a:fld>
            <a:endParaRPr lang="en-US" altLang="zh-CN">
              <a:solidFill>
                <a:srgbClr val="005FBE"/>
              </a:solidFil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91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41763"/>
            <a:ext cx="4038600" cy="21891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6"/>
          <p:cNvSpPr>
            <a:spLocks noGrp="1" noChangeArrowheads="1"/>
          </p:cNvSpPr>
          <p:nvPr>
            <p:ph type="sldNum" sz="quarter" idx="10"/>
          </p:nvPr>
        </p:nvSpPr>
        <p:spPr/>
        <p:txBody>
          <a:bodyPr/>
          <a:lstStyle>
            <a:lvl1pPr>
              <a:defRPr/>
            </a:lvl1pPr>
          </a:lstStyle>
          <a:p>
            <a:pPr>
              <a:defRPr/>
            </a:pPr>
            <a:fld id="{D8E072C8-5233-467F-A522-FAD9E3D36D28}" type="slidenum">
              <a:rPr lang="en-US" altLang="zh-CN">
                <a:solidFill>
                  <a:srgbClr val="005FBE"/>
                </a:solidFill>
              </a:rPr>
              <a:t>‹#›</a:t>
            </a:fld>
            <a:endParaRPr lang="en-US" altLang="zh-CN">
              <a:solidFill>
                <a:srgbClr val="005FBE"/>
              </a:solidFil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ctrTitle"/>
          </p:nvPr>
        </p:nvSpPr>
        <p:spPr>
          <a:xfrm>
            <a:off x="684213" y="2276475"/>
            <a:ext cx="7772400" cy="1143000"/>
          </a:xfrm>
        </p:spPr>
        <p:txBody>
          <a:bodyPr/>
          <a:lstStyle>
            <a:lvl1pPr>
              <a:defRPr sz="4800"/>
            </a:lvl1pPr>
          </a:lstStyle>
          <a:p>
            <a:pPr lvl="0"/>
            <a:r>
              <a:rPr lang="zh-CN" altLang="en-US" noProof="0" smtClean="0"/>
              <a:t>单击此处编辑母版标题样式</a:t>
            </a:r>
          </a:p>
        </p:txBody>
      </p:sp>
      <p:sp>
        <p:nvSpPr>
          <p:cNvPr id="6147" name="Rectangle 3"/>
          <p:cNvSpPr>
            <a:spLocks noGrp="1" noRot="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7" name="Rectangle 4"/>
          <p:cNvSpPr>
            <a:spLocks noGrp="1" noChangeArrowheads="1"/>
          </p:cNvSpPr>
          <p:nvPr>
            <p:ph type="dt" sz="half" idx="2"/>
          </p:nvPr>
        </p:nvSpPr>
        <p:spPr bwMode="auto">
          <a:xfrm>
            <a:off x="301625" y="6245225"/>
            <a:ext cx="2289175" cy="476250"/>
          </a:xfrm>
          <a:prstGeom prst="rect">
            <a:avLst/>
          </a:prstGeom>
        </p:spPr>
        <p:txBody>
          <a:bodyPr vert="horz" wrap="square" lIns="91440" tIns="45720" rIns="91440" bIns="45720" numCol="1" anchor="t" anchorCtr="0" compatLnSpc="1"/>
          <a:lstStyle>
            <a:lvl1pPr>
              <a:defRPr/>
            </a:lvl1pPr>
          </a:lstStyle>
          <a:p>
            <a:pPr rtl="0">
              <a:defRPr/>
            </a:pPr>
            <a:endParaRPr lang="en-US" altLang="zh-CN">
              <a:solidFill>
                <a:srgbClr val="007A77"/>
              </a:solidFill>
              <a:cs typeface="+mn-cs"/>
            </a:endParaRPr>
          </a:p>
        </p:txBody>
      </p:sp>
      <p:sp>
        <p:nvSpPr>
          <p:cNvPr id="8" name="Rectangle 5"/>
          <p:cNvSpPr>
            <a:spLocks noGrp="1" noChangeArrowheads="1"/>
          </p:cNvSpPr>
          <p:nvPr>
            <p:ph type="ftr" sz="quarter" idx="3"/>
          </p:nvPr>
        </p:nvSpPr>
        <p:spPr bwMode="auto">
          <a:xfrm>
            <a:off x="3124200" y="6245225"/>
            <a:ext cx="2895600" cy="476250"/>
          </a:xfrm>
          <a:prstGeom prst="rect">
            <a:avLst/>
          </a:prstGeom>
        </p:spPr>
        <p:txBody>
          <a:bodyPr vert="horz" wrap="square" lIns="91440" tIns="45720" rIns="91440" bIns="45720" numCol="1" anchor="t" anchorCtr="0" compatLnSpc="1"/>
          <a:lstStyle>
            <a:lvl1pPr>
              <a:defRPr/>
            </a:lvl1pPr>
          </a:lstStyle>
          <a:p>
            <a:pPr rtl="0">
              <a:defRPr/>
            </a:pPr>
            <a:endParaRPr lang="en-US" altLang="zh-CN">
              <a:solidFill>
                <a:srgbClr val="007A77"/>
              </a:solidFill>
              <a:cs typeface="+mn-cs"/>
            </a:endParaRPr>
          </a:p>
        </p:txBody>
      </p:sp>
      <p:sp>
        <p:nvSpPr>
          <p:cNvPr id="9" name="Rectangle 6"/>
          <p:cNvSpPr>
            <a:spLocks noGrp="1" noChangeArrowheads="1"/>
          </p:cNvSpPr>
          <p:nvPr>
            <p:ph type="sldNum" sz="quarter" idx="4"/>
          </p:nvPr>
        </p:nvSpPr>
        <p:spPr bwMode="auto">
          <a:xfrm>
            <a:off x="6553200" y="6245225"/>
            <a:ext cx="2289175" cy="476250"/>
          </a:xfrm>
          <a:prstGeom prst="rect">
            <a:avLst/>
          </a:prstGeom>
        </p:spPr>
        <p:txBody>
          <a:bodyPr vert="horz" wrap="square" lIns="91440" tIns="45720" rIns="91440" bIns="45720" numCol="1" anchor="t" anchorCtr="0" compatLnSpc="1"/>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129016596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rtl="0">
              <a:defRPr/>
            </a:pPr>
            <a:endParaRPr lang="en-US" altLang="zh-CN">
              <a:solidFill>
                <a:srgbClr val="007A77"/>
              </a:solidFill>
              <a:cs typeface="+mn-cs"/>
            </a:endParaRPr>
          </a:p>
        </p:txBody>
      </p:sp>
      <p:sp>
        <p:nvSpPr>
          <p:cNvPr id="5" name="页脚占位符 4"/>
          <p:cNvSpPr>
            <a:spLocks noGrp="1"/>
          </p:cNvSpPr>
          <p:nvPr>
            <p:ph type="ftr" sz="quarter" idx="11"/>
          </p:nvPr>
        </p:nvSpPr>
        <p:spPr/>
        <p:txBody>
          <a:bodyPr/>
          <a:lstStyle/>
          <a:p>
            <a:pPr rtl="0">
              <a:defRPr/>
            </a:pPr>
            <a:endParaRPr lang="en-US" altLang="zh-CN">
              <a:solidFill>
                <a:srgbClr val="007A77"/>
              </a:solidFill>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377694292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rtl="0">
              <a:defRPr/>
            </a:pPr>
            <a:endParaRPr lang="en-US" altLang="zh-CN">
              <a:solidFill>
                <a:srgbClr val="007A77"/>
              </a:solidFill>
              <a:cs typeface="+mn-cs"/>
            </a:endParaRPr>
          </a:p>
        </p:txBody>
      </p:sp>
      <p:sp>
        <p:nvSpPr>
          <p:cNvPr id="5" name="页脚占位符 4"/>
          <p:cNvSpPr>
            <a:spLocks noGrp="1"/>
          </p:cNvSpPr>
          <p:nvPr>
            <p:ph type="ftr" sz="quarter" idx="11"/>
          </p:nvPr>
        </p:nvSpPr>
        <p:spPr/>
        <p:txBody>
          <a:bodyPr/>
          <a:lstStyle/>
          <a:p>
            <a:pPr rtl="0">
              <a:defRPr/>
            </a:pPr>
            <a:endParaRPr lang="en-US" altLang="zh-CN">
              <a:solidFill>
                <a:srgbClr val="007A77"/>
              </a:solidFill>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562209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50825"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rtl="0">
              <a:defRPr/>
            </a:pPr>
            <a:endParaRPr lang="en-US" altLang="zh-CN">
              <a:solidFill>
                <a:srgbClr val="007A77"/>
              </a:solidFill>
              <a:cs typeface="+mn-cs"/>
            </a:endParaRPr>
          </a:p>
        </p:txBody>
      </p:sp>
      <p:sp>
        <p:nvSpPr>
          <p:cNvPr id="6" name="页脚占位符 5"/>
          <p:cNvSpPr>
            <a:spLocks noGrp="1"/>
          </p:cNvSpPr>
          <p:nvPr>
            <p:ph type="ftr" sz="quarter" idx="11"/>
          </p:nvPr>
        </p:nvSpPr>
        <p:spPr/>
        <p:txBody>
          <a:bodyPr/>
          <a:lstStyle/>
          <a:p>
            <a:pPr rtl="0">
              <a:defRPr/>
            </a:pPr>
            <a:endParaRPr lang="en-US" altLang="zh-CN">
              <a:solidFill>
                <a:srgbClr val="007A77"/>
              </a:solidFill>
              <a:cs typeface="+mn-cs"/>
            </a:endParaRPr>
          </a:p>
        </p:txBody>
      </p:sp>
      <p:sp>
        <p:nvSpPr>
          <p:cNvPr id="7" name="灯片编号占位符 6"/>
          <p:cNvSpPr>
            <a:spLocks noGrp="1"/>
          </p:cNvSpPr>
          <p:nvPr>
            <p:ph type="sldNum" sz="quarter" idx="12"/>
          </p:nvPr>
        </p:nvSpPr>
        <p:spPr/>
        <p:txBody>
          <a:bodyPr/>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29388718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rtl="0">
              <a:defRPr/>
            </a:pPr>
            <a:endParaRPr lang="en-US" altLang="zh-CN">
              <a:solidFill>
                <a:srgbClr val="007A77"/>
              </a:solidFill>
              <a:cs typeface="+mn-cs"/>
            </a:endParaRPr>
          </a:p>
        </p:txBody>
      </p:sp>
      <p:sp>
        <p:nvSpPr>
          <p:cNvPr id="8" name="页脚占位符 7"/>
          <p:cNvSpPr>
            <a:spLocks noGrp="1"/>
          </p:cNvSpPr>
          <p:nvPr>
            <p:ph type="ftr" sz="quarter" idx="11"/>
          </p:nvPr>
        </p:nvSpPr>
        <p:spPr/>
        <p:txBody>
          <a:bodyPr/>
          <a:lstStyle/>
          <a:p>
            <a:pPr rtl="0">
              <a:defRPr/>
            </a:pPr>
            <a:endParaRPr lang="en-US" altLang="zh-CN">
              <a:solidFill>
                <a:srgbClr val="007A77"/>
              </a:solidFill>
              <a:cs typeface="+mn-cs"/>
            </a:endParaRPr>
          </a:p>
        </p:txBody>
      </p:sp>
      <p:sp>
        <p:nvSpPr>
          <p:cNvPr id="9" name="灯片编号占位符 8"/>
          <p:cNvSpPr>
            <a:spLocks noGrp="1"/>
          </p:cNvSpPr>
          <p:nvPr>
            <p:ph type="sldNum" sz="quarter" idx="12"/>
          </p:nvPr>
        </p:nvSpPr>
        <p:spPr/>
        <p:txBody>
          <a:bodyPr/>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116847793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rtl="0">
              <a:defRPr/>
            </a:pPr>
            <a:endParaRPr lang="en-US" altLang="zh-CN">
              <a:solidFill>
                <a:srgbClr val="007A77"/>
              </a:solidFill>
              <a:cs typeface="+mn-cs"/>
            </a:endParaRPr>
          </a:p>
        </p:txBody>
      </p:sp>
      <p:sp>
        <p:nvSpPr>
          <p:cNvPr id="4" name="页脚占位符 3"/>
          <p:cNvSpPr>
            <a:spLocks noGrp="1"/>
          </p:cNvSpPr>
          <p:nvPr>
            <p:ph type="ftr" sz="quarter" idx="11"/>
          </p:nvPr>
        </p:nvSpPr>
        <p:spPr/>
        <p:txBody>
          <a:bodyPr/>
          <a:lstStyle/>
          <a:p>
            <a:pPr rtl="0">
              <a:defRPr/>
            </a:pPr>
            <a:endParaRPr lang="en-US" altLang="zh-CN">
              <a:solidFill>
                <a:srgbClr val="007A77"/>
              </a:solidFill>
              <a:cs typeface="+mn-cs"/>
            </a:endParaRPr>
          </a:p>
        </p:txBody>
      </p:sp>
      <p:sp>
        <p:nvSpPr>
          <p:cNvPr id="5" name="灯片编号占位符 4"/>
          <p:cNvSpPr>
            <a:spLocks noGrp="1"/>
          </p:cNvSpPr>
          <p:nvPr>
            <p:ph type="sldNum" sz="quarter" idx="12"/>
          </p:nvPr>
        </p:nvSpPr>
        <p:spPr/>
        <p:txBody>
          <a:bodyPr/>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2692126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rtl="0">
              <a:defRPr/>
            </a:pPr>
            <a:endParaRPr lang="en-US" altLang="zh-CN">
              <a:solidFill>
                <a:srgbClr val="007A77"/>
              </a:solidFill>
              <a:cs typeface="+mn-cs"/>
            </a:endParaRPr>
          </a:p>
        </p:txBody>
      </p:sp>
      <p:sp>
        <p:nvSpPr>
          <p:cNvPr id="3" name="页脚占位符 2"/>
          <p:cNvSpPr>
            <a:spLocks noGrp="1"/>
          </p:cNvSpPr>
          <p:nvPr>
            <p:ph type="ftr" sz="quarter" idx="11"/>
          </p:nvPr>
        </p:nvSpPr>
        <p:spPr/>
        <p:txBody>
          <a:bodyPr/>
          <a:lstStyle/>
          <a:p>
            <a:pPr rtl="0">
              <a:defRPr/>
            </a:pPr>
            <a:endParaRPr lang="en-US" altLang="zh-CN">
              <a:solidFill>
                <a:srgbClr val="007A77"/>
              </a:solidFill>
              <a:cs typeface="+mn-cs"/>
            </a:endParaRPr>
          </a:p>
        </p:txBody>
      </p:sp>
      <p:sp>
        <p:nvSpPr>
          <p:cNvPr id="4" name="灯片编号占位符 3"/>
          <p:cNvSpPr>
            <a:spLocks noGrp="1"/>
          </p:cNvSpPr>
          <p:nvPr>
            <p:ph type="sldNum" sz="quarter" idx="12"/>
          </p:nvPr>
        </p:nvSpPr>
        <p:spPr/>
        <p:txBody>
          <a:bodyPr/>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351263042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rtl="0">
              <a:defRPr/>
            </a:pPr>
            <a:endParaRPr lang="en-US" altLang="zh-CN">
              <a:solidFill>
                <a:srgbClr val="007A77"/>
              </a:solidFill>
              <a:cs typeface="+mn-cs"/>
            </a:endParaRPr>
          </a:p>
        </p:txBody>
      </p:sp>
      <p:sp>
        <p:nvSpPr>
          <p:cNvPr id="6" name="页脚占位符 5"/>
          <p:cNvSpPr>
            <a:spLocks noGrp="1"/>
          </p:cNvSpPr>
          <p:nvPr>
            <p:ph type="ftr" sz="quarter" idx="11"/>
          </p:nvPr>
        </p:nvSpPr>
        <p:spPr/>
        <p:txBody>
          <a:bodyPr/>
          <a:lstStyle/>
          <a:p>
            <a:pPr rtl="0">
              <a:defRPr/>
            </a:pPr>
            <a:endParaRPr lang="en-US" altLang="zh-CN">
              <a:solidFill>
                <a:srgbClr val="007A77"/>
              </a:solidFill>
              <a:cs typeface="+mn-cs"/>
            </a:endParaRPr>
          </a:p>
        </p:txBody>
      </p:sp>
      <p:sp>
        <p:nvSpPr>
          <p:cNvPr id="7" name="灯片编号占位符 6"/>
          <p:cNvSpPr>
            <a:spLocks noGrp="1"/>
          </p:cNvSpPr>
          <p:nvPr>
            <p:ph type="sldNum" sz="quarter" idx="12"/>
          </p:nvPr>
        </p:nvSpPr>
        <p:spPr/>
        <p:txBody>
          <a:bodyPr/>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210402320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1" i="0" u="none" strike="noStrike" kern="0" cap="none" spc="0" normalizeH="0" baseline="0" noProof="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rtl="0">
              <a:defRPr/>
            </a:pPr>
            <a:endParaRPr lang="en-US" altLang="zh-CN">
              <a:solidFill>
                <a:srgbClr val="007A77"/>
              </a:solidFill>
              <a:cs typeface="+mn-cs"/>
            </a:endParaRPr>
          </a:p>
        </p:txBody>
      </p:sp>
      <p:sp>
        <p:nvSpPr>
          <p:cNvPr id="6" name="页脚占位符 5"/>
          <p:cNvSpPr>
            <a:spLocks noGrp="1"/>
          </p:cNvSpPr>
          <p:nvPr>
            <p:ph type="ftr" sz="quarter" idx="11"/>
          </p:nvPr>
        </p:nvSpPr>
        <p:spPr/>
        <p:txBody>
          <a:bodyPr/>
          <a:lstStyle/>
          <a:p>
            <a:pPr rtl="0">
              <a:defRPr/>
            </a:pPr>
            <a:endParaRPr lang="en-US" altLang="zh-CN">
              <a:solidFill>
                <a:srgbClr val="007A77"/>
              </a:solidFill>
              <a:cs typeface="+mn-cs"/>
            </a:endParaRPr>
          </a:p>
        </p:txBody>
      </p:sp>
      <p:sp>
        <p:nvSpPr>
          <p:cNvPr id="7" name="灯片编号占位符 6"/>
          <p:cNvSpPr>
            <a:spLocks noGrp="1"/>
          </p:cNvSpPr>
          <p:nvPr>
            <p:ph type="sldNum" sz="quarter" idx="12"/>
          </p:nvPr>
        </p:nvSpPr>
        <p:spPr/>
        <p:txBody>
          <a:bodyPr/>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49982114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rtl="0">
              <a:defRPr/>
            </a:pPr>
            <a:endParaRPr lang="en-US" altLang="zh-CN">
              <a:solidFill>
                <a:srgbClr val="007A77"/>
              </a:solidFill>
              <a:cs typeface="+mn-cs"/>
            </a:endParaRPr>
          </a:p>
        </p:txBody>
      </p:sp>
      <p:sp>
        <p:nvSpPr>
          <p:cNvPr id="5" name="页脚占位符 4"/>
          <p:cNvSpPr>
            <a:spLocks noGrp="1"/>
          </p:cNvSpPr>
          <p:nvPr>
            <p:ph type="ftr" sz="quarter" idx="11"/>
          </p:nvPr>
        </p:nvSpPr>
        <p:spPr/>
        <p:txBody>
          <a:bodyPr/>
          <a:lstStyle/>
          <a:p>
            <a:pPr rtl="0">
              <a:defRPr/>
            </a:pPr>
            <a:endParaRPr lang="en-US" altLang="zh-CN">
              <a:solidFill>
                <a:srgbClr val="007A77"/>
              </a:solidFill>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252590246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490538"/>
            <a:ext cx="2135187" cy="59626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50825" y="490538"/>
            <a:ext cx="6253163" cy="59626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rtl="0">
              <a:defRPr/>
            </a:pPr>
            <a:endParaRPr lang="en-US" altLang="zh-CN">
              <a:solidFill>
                <a:srgbClr val="007A77"/>
              </a:solidFill>
              <a:cs typeface="+mn-cs"/>
            </a:endParaRPr>
          </a:p>
        </p:txBody>
      </p:sp>
      <p:sp>
        <p:nvSpPr>
          <p:cNvPr id="5" name="页脚占位符 4"/>
          <p:cNvSpPr>
            <a:spLocks noGrp="1"/>
          </p:cNvSpPr>
          <p:nvPr>
            <p:ph type="ftr" sz="quarter" idx="11"/>
          </p:nvPr>
        </p:nvSpPr>
        <p:spPr/>
        <p:txBody>
          <a:bodyPr/>
          <a:lstStyle/>
          <a:p>
            <a:pPr rtl="0">
              <a:defRPr/>
            </a:pPr>
            <a:endParaRPr lang="en-US" altLang="zh-CN">
              <a:solidFill>
                <a:srgbClr val="007A77"/>
              </a:solidFill>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10170355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490538"/>
            <a:ext cx="8540750" cy="59626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pPr rtl="0">
              <a:defRPr/>
            </a:pPr>
            <a:endParaRPr lang="en-US" altLang="zh-CN">
              <a:solidFill>
                <a:srgbClr val="007A77"/>
              </a:solidFill>
              <a:cs typeface="+mn-cs"/>
            </a:endParaRPr>
          </a:p>
        </p:txBody>
      </p:sp>
      <p:sp>
        <p:nvSpPr>
          <p:cNvPr id="4" name="页脚占位符 3"/>
          <p:cNvSpPr>
            <a:spLocks noGrp="1"/>
          </p:cNvSpPr>
          <p:nvPr>
            <p:ph type="ftr" sz="quarter" idx="11"/>
          </p:nvPr>
        </p:nvSpPr>
        <p:spPr/>
        <p:txBody>
          <a:bodyPr/>
          <a:lstStyle/>
          <a:p>
            <a:pPr rtl="0">
              <a:defRPr/>
            </a:pPr>
            <a:endParaRPr lang="en-US" altLang="zh-CN">
              <a:solidFill>
                <a:srgbClr val="007A77"/>
              </a:solidFill>
              <a:cs typeface="+mn-cs"/>
            </a:endParaRPr>
          </a:p>
        </p:txBody>
      </p:sp>
      <p:sp>
        <p:nvSpPr>
          <p:cNvPr id="5" name="灯片编号占位符 4"/>
          <p:cNvSpPr>
            <a:spLocks noGrp="1"/>
          </p:cNvSpPr>
          <p:nvPr>
            <p:ph type="sldNum" sz="quarter" idx="12"/>
          </p:nvPr>
        </p:nvSpPr>
        <p:spPr/>
        <p:txBody>
          <a:bodyPr/>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95234415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597400"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rtl="0">
              <a:defRPr/>
            </a:pPr>
            <a:endParaRPr lang="en-US" altLang="zh-CN">
              <a:solidFill>
                <a:srgbClr val="007A77"/>
              </a:solidFill>
              <a:cs typeface="+mn-cs"/>
            </a:endParaRPr>
          </a:p>
        </p:txBody>
      </p:sp>
      <p:sp>
        <p:nvSpPr>
          <p:cNvPr id="6" name="页脚占位符 5"/>
          <p:cNvSpPr>
            <a:spLocks noGrp="1"/>
          </p:cNvSpPr>
          <p:nvPr>
            <p:ph type="ftr" sz="quarter" idx="11"/>
          </p:nvPr>
        </p:nvSpPr>
        <p:spPr/>
        <p:txBody>
          <a:bodyPr/>
          <a:lstStyle/>
          <a:p>
            <a:pPr rtl="0">
              <a:defRPr/>
            </a:pPr>
            <a:endParaRPr lang="en-US" altLang="zh-CN">
              <a:solidFill>
                <a:srgbClr val="007A77"/>
              </a:solidFill>
              <a:cs typeface="+mn-cs"/>
            </a:endParaRPr>
          </a:p>
        </p:txBody>
      </p:sp>
      <p:sp>
        <p:nvSpPr>
          <p:cNvPr id="7" name="灯片编号占位符 6"/>
          <p:cNvSpPr>
            <a:spLocks noGrp="1"/>
          </p:cNvSpPr>
          <p:nvPr>
            <p:ph type="sldNum" sz="quarter" idx="12"/>
          </p:nvPr>
        </p:nvSpPr>
        <p:spPr/>
        <p:txBody>
          <a:bodyPr/>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304059260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250825" y="490538"/>
            <a:ext cx="8540750" cy="720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50825" y="1268413"/>
            <a:ext cx="4194175" cy="51847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97400" y="1268413"/>
            <a:ext cx="4194175" cy="2516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97400" y="3937000"/>
            <a:ext cx="4194175" cy="25161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p:txBody>
          <a:bodyPr/>
          <a:lstStyle/>
          <a:p>
            <a:pPr rtl="0">
              <a:defRPr/>
            </a:pPr>
            <a:endParaRPr lang="en-US" altLang="zh-CN">
              <a:solidFill>
                <a:srgbClr val="007A77"/>
              </a:solidFill>
              <a:cs typeface="+mn-cs"/>
            </a:endParaRPr>
          </a:p>
        </p:txBody>
      </p:sp>
      <p:sp>
        <p:nvSpPr>
          <p:cNvPr id="7" name="页脚占位符 6"/>
          <p:cNvSpPr>
            <a:spLocks noGrp="1"/>
          </p:cNvSpPr>
          <p:nvPr>
            <p:ph type="ftr" sz="quarter" idx="11"/>
          </p:nvPr>
        </p:nvSpPr>
        <p:spPr/>
        <p:txBody>
          <a:bodyPr/>
          <a:lstStyle/>
          <a:p>
            <a:pPr rtl="0">
              <a:defRPr/>
            </a:pPr>
            <a:endParaRPr lang="en-US" altLang="zh-CN">
              <a:solidFill>
                <a:srgbClr val="007A77"/>
              </a:solidFill>
              <a:cs typeface="+mn-cs"/>
            </a:endParaRPr>
          </a:p>
        </p:txBody>
      </p:sp>
      <p:sp>
        <p:nvSpPr>
          <p:cNvPr id="8" name="灯片编号占位符 7"/>
          <p:cNvSpPr>
            <a:spLocks noGrp="1"/>
          </p:cNvSpPr>
          <p:nvPr>
            <p:ph type="sldNum" sz="quarter" idx="12"/>
          </p:nvPr>
        </p:nvSpPr>
        <p:spPr/>
        <p:txBody>
          <a:bodyPr/>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3393373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atin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None/>
              <a:defRPr/>
            </a:pPr>
            <a:endPar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algn="r" eaLnBrk="1" hangingPunct="1"/>
            <a:fld id="{9A0DB2DC-4C9A-4742-B13C-FB6460FD3503}" type="slidenum">
              <a:rPr lang="en-US" altLang="zh-CN" sz="1400" dirty="0"/>
              <a:t>‹#›</a:t>
            </a:fld>
            <a:endParaRPr lang="en-US" altLang="zh-CN" sz="140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theme" Target="../theme/theme3.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2" Type="http://schemas.openxmlformats.org/officeDocument/2006/relationships/slideLayout" Target="../slideLayouts/slideLayout41.xml"/><Relationship Id="rId16" Type="http://schemas.openxmlformats.org/officeDocument/2006/relationships/image" Target="../media/image3.jpeg"/><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5" Type="http://schemas.openxmlformats.org/officeDocument/2006/relationships/theme" Target="../theme/theme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6" Type="http://schemas.openxmlformats.org/officeDocument/2006/relationships/image" Target="../media/image1.jpeg"/><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theme" Target="../theme/theme5.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dirty="0" smtClean="0"/>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p>
            <a:pPr lvl="0" algn="r" eaLnBrk="1" hangingPunct="1"/>
            <a:fld id="{9A0DB2DC-4C9A-4742-B13C-FB6460FD3503}" type="slidenum">
              <a:rPr lang="en-US" altLang="zh-CN" sz="1400" dirty="0"/>
              <a:t>‹#›</a:t>
            </a:fld>
            <a:endParaRPr lang="en-US" altLang="zh-CN" sz="140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Times New Roman" panose="02020603050405020304" pitchFamily="18" charset="0"/>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Times New Roman" panose="02020603050405020304" pitchFamily="18" charset="0"/>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rgbClr val="3C3C5A"/>
          </a:solidFill>
          <a:latin typeface="Times New Roman" panose="02020603050405020304" pitchFamily="18" charset="0"/>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tx2"/>
          </a:solidFill>
          <a:latin typeface="Times New Roman" panose="02020603050405020304" pitchFamily="18" charset="0"/>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Times New Roman" panose="02020603050405020304" pitchFamily="18" charset="0"/>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Line 1029"/>
          <p:cNvSpPr>
            <a:spLocks noChangeShapeType="1"/>
          </p:cNvSpPr>
          <p:nvPr/>
        </p:nvSpPr>
        <p:spPr bwMode="auto">
          <a:xfrm>
            <a:off x="0" y="762000"/>
            <a:ext cx="6934200" cy="0"/>
          </a:xfrm>
          <a:prstGeom prst="line">
            <a:avLst/>
          </a:prstGeom>
          <a:noFill/>
          <a:ln w="28575">
            <a:solidFill>
              <a:srgbClr val="0000CC">
                <a:alpha val="50195"/>
              </a:srgbClr>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65222" name="Rectangle 1030"/>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lstStyle/>
          <a:p>
            <a:pPr lvl="0" algn="r" eaLnBrk="1" hangingPunct="1"/>
            <a:fld id="{9A0DB2DC-4C9A-4742-B13C-FB6460FD3503}" type="slidenum">
              <a:rPr lang="zh-CN" altLang="en-US" sz="1400" dirty="0">
                <a:solidFill>
                  <a:srgbClr val="000000"/>
                </a:solidFill>
              </a:rPr>
              <a:t>‹#›</a:t>
            </a:fld>
            <a:endParaRPr lang="zh-CN" altLang="en-US" sz="1400" dirty="0">
              <a:solidFill>
                <a:srgbClr val="000000"/>
              </a:solidFill>
            </a:endParaRPr>
          </a:p>
        </p:txBody>
      </p:sp>
      <p:sp>
        <p:nvSpPr>
          <p:cNvPr id="62468" name="Rectangle 1032"/>
          <p:cNvSpPr>
            <a:spLocks noGrp="1"/>
          </p:cNvSpPr>
          <p:nvPr>
            <p:ph type="body" idx="1"/>
          </p:nvPr>
        </p:nvSpPr>
        <p:spPr>
          <a:xfrm>
            <a:off x="468313" y="1125538"/>
            <a:ext cx="8229600" cy="45259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Times New Roman" panose="02020603050405020304" pitchFamily="18" charset="0"/>
          <a:ea typeface="+mn-ea"/>
          <a:cs typeface="+mn-cs"/>
        </a:defRPr>
      </a:lvl1pPr>
      <a:lvl2pPr marL="742950" indent="-285750" algn="l" rtl="0" eaLnBrk="0" fontAlgn="base" hangingPunct="0">
        <a:spcBef>
          <a:spcPct val="20000"/>
        </a:spcBef>
        <a:spcAft>
          <a:spcPct val="0"/>
        </a:spcAft>
        <a:buChar char="–"/>
        <a:defRPr sz="2800">
          <a:solidFill>
            <a:schemeClr val="tx1"/>
          </a:solidFill>
          <a:latin typeface="Times New Roman" panose="02020603050405020304" pitchFamily="18" charset="0"/>
          <a:ea typeface="+mn-ea"/>
        </a:defRPr>
      </a:lvl2pPr>
      <a:lvl3pPr marL="1143000" indent="-228600" algn="l" rtl="0" eaLnBrk="0" fontAlgn="base" hangingPunct="0">
        <a:spcBef>
          <a:spcPct val="20000"/>
        </a:spcBef>
        <a:spcAft>
          <a:spcPct val="0"/>
        </a:spcAft>
        <a:buChar char="•"/>
        <a:defRPr sz="2400">
          <a:solidFill>
            <a:schemeClr val="tx1"/>
          </a:solidFill>
          <a:latin typeface="Times New Roman" panose="02020603050405020304" pitchFamily="18" charset="0"/>
          <a:ea typeface="+mn-ea"/>
        </a:defRPr>
      </a:lvl3pPr>
      <a:lvl4pPr marL="16002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4pPr>
      <a:lvl5pPr marL="2057400" indent="-228600" algn="l" rtl="0" eaLnBrk="0" fontAlgn="base" hangingPunct="0">
        <a:spcBef>
          <a:spcPct val="20000"/>
        </a:spcBef>
        <a:spcAft>
          <a:spcPct val="0"/>
        </a:spcAft>
        <a:buChar char="»"/>
        <a:defRPr sz="2000">
          <a:solidFill>
            <a:schemeClr val="tx1"/>
          </a:solidFill>
          <a:latin typeface="Times New Roman" panose="02020603050405020304" pitchFamily="18" charset="0"/>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p:cNvSpPr>
          <p:nvPr>
            <p:ph type="title"/>
          </p:nvPr>
        </p:nvSpPr>
        <p:spPr>
          <a:xfrm>
            <a:off x="1066800" y="152400"/>
            <a:ext cx="7315200" cy="914400"/>
          </a:xfrm>
          <a:prstGeom prst="rect">
            <a:avLst/>
          </a:prstGeom>
          <a:noFill/>
          <a:ln w="9525">
            <a:noFill/>
          </a:ln>
        </p:spPr>
        <p:txBody>
          <a:bodyPr lIns="92075" tIns="46038" rIns="92075" bIns="46038" anchor="ctr"/>
          <a:lstStyle/>
          <a:p>
            <a:pPr lvl="0"/>
            <a:r>
              <a:rPr lang="en-US" altLang="zh-CN" dirty="0"/>
              <a:t>Click to edit Master title style</a:t>
            </a:r>
          </a:p>
        </p:txBody>
      </p:sp>
      <p:sp>
        <p:nvSpPr>
          <p:cNvPr id="63491" name="Rectangle 3"/>
          <p:cNvSpPr>
            <a:spLocks noGrp="1"/>
          </p:cNvSpPr>
          <p:nvPr>
            <p:ph type="body" idx="1"/>
          </p:nvPr>
        </p:nvSpPr>
        <p:spPr>
          <a:xfrm>
            <a:off x="685800" y="1981200"/>
            <a:ext cx="7772400" cy="4114800"/>
          </a:xfrm>
          <a:prstGeom prst="rect">
            <a:avLst/>
          </a:prstGeom>
          <a:noFill/>
          <a:ln w="9525">
            <a:noFill/>
          </a:ln>
        </p:spPr>
        <p:txBody>
          <a:bodyPr lIns="92075" tIns="46038" rIns="92075" bIns="46038"/>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41" name="Rectangle 17"/>
          <p:cNvSpPr>
            <a:spLocks noGrp="1" noChangeArrowheads="1"/>
          </p:cNvSpPr>
          <p:nvPr>
            <p:ph type="sldNum" sz="quarter" idx="4"/>
          </p:nvPr>
        </p:nvSpPr>
        <p:spPr bwMode="auto">
          <a:xfrm>
            <a:off x="7239000" y="0"/>
            <a:ext cx="1905000" cy="457200"/>
          </a:xfrm>
          <a:prstGeom prst="rect">
            <a:avLst/>
          </a:prstGeom>
          <a:noFill/>
          <a:ln>
            <a:noFill/>
          </a:ln>
          <a:effectLst/>
        </p:spPr>
        <p:txBody>
          <a:bodyPr vert="horz" wrap="square" lIns="91440" tIns="45720" rIns="91440" bIns="45720" numCol="1" anchor="t" anchorCtr="0" compatLnSpc="1"/>
          <a:lstStyle/>
          <a:p>
            <a:pPr lvl="0" algn="r"/>
            <a:fld id="{9A0DB2DC-4C9A-4742-B13C-FB6460FD3503}" type="slidenum">
              <a:rPr lang="en-US" altLang="zh-CN" sz="2400" b="1" dirty="0">
                <a:solidFill>
                  <a:srgbClr val="000000"/>
                </a:solidFill>
              </a:rPr>
              <a:t>‹#›</a:t>
            </a:fld>
            <a:endParaRPr lang="en-US" altLang="zh-CN" sz="2400" b="1" dirty="0">
              <a:solidFill>
                <a:srgbClr val="000000"/>
              </a:solidFill>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Lst>
  <p:hf sldNum="0" hdr="0" ftr="0" dt="0"/>
  <p:txStyles>
    <p:titleStyle>
      <a:lvl1pPr algn="l" defTabSz="762000" rtl="0" eaLnBrk="0" fontAlgn="base" hangingPunct="0">
        <a:spcBef>
          <a:spcPct val="0"/>
        </a:spcBef>
        <a:spcAft>
          <a:spcPct val="0"/>
        </a:spcAft>
        <a:defRPr kumimoji="1" sz="3600" b="1">
          <a:solidFill>
            <a:srgbClr val="993300"/>
          </a:solidFill>
          <a:latin typeface="Times New Roman" panose="02020603050405020304" pitchFamily="18" charset="0"/>
          <a:ea typeface="+mj-ea"/>
          <a:cs typeface="+mj-cs"/>
        </a:defRPr>
      </a:lvl1pPr>
      <a:lvl2pPr algn="l" defTabSz="762000" rtl="0" eaLnBrk="0" fontAlgn="base" hangingPunct="0">
        <a:spcBef>
          <a:spcPct val="0"/>
        </a:spcBef>
        <a:spcAft>
          <a:spcPct val="0"/>
        </a:spcAft>
        <a:defRPr kumimoji="1" sz="3600" b="1">
          <a:solidFill>
            <a:srgbClr val="993300"/>
          </a:solidFill>
          <a:latin typeface="Arial" panose="020B0604020202020204" pitchFamily="34" charset="0"/>
          <a:ea typeface="宋体" panose="02010600030101010101" pitchFamily="2" charset="-122"/>
        </a:defRPr>
      </a:lvl2pPr>
      <a:lvl3pPr algn="l" defTabSz="762000" rtl="0" eaLnBrk="0" fontAlgn="base" hangingPunct="0">
        <a:spcBef>
          <a:spcPct val="0"/>
        </a:spcBef>
        <a:spcAft>
          <a:spcPct val="0"/>
        </a:spcAft>
        <a:defRPr kumimoji="1" sz="3600" b="1">
          <a:solidFill>
            <a:srgbClr val="993300"/>
          </a:solidFill>
          <a:latin typeface="Arial" panose="020B0604020202020204" pitchFamily="34" charset="0"/>
          <a:ea typeface="宋体" panose="02010600030101010101" pitchFamily="2" charset="-122"/>
        </a:defRPr>
      </a:lvl3pPr>
      <a:lvl4pPr algn="l" defTabSz="762000" rtl="0" eaLnBrk="0" fontAlgn="base" hangingPunct="0">
        <a:spcBef>
          <a:spcPct val="0"/>
        </a:spcBef>
        <a:spcAft>
          <a:spcPct val="0"/>
        </a:spcAft>
        <a:defRPr kumimoji="1" sz="3600" b="1">
          <a:solidFill>
            <a:srgbClr val="993300"/>
          </a:solidFill>
          <a:latin typeface="Arial" panose="020B0604020202020204" pitchFamily="34" charset="0"/>
          <a:ea typeface="宋体" panose="02010600030101010101" pitchFamily="2" charset="-122"/>
        </a:defRPr>
      </a:lvl4pPr>
      <a:lvl5pPr algn="l" defTabSz="762000" rtl="0" eaLnBrk="0" fontAlgn="base" hangingPunct="0">
        <a:spcBef>
          <a:spcPct val="0"/>
        </a:spcBef>
        <a:spcAft>
          <a:spcPct val="0"/>
        </a:spcAft>
        <a:defRPr kumimoji="1" sz="3600" b="1">
          <a:solidFill>
            <a:srgbClr val="993300"/>
          </a:solidFill>
          <a:latin typeface="Arial" panose="020B0604020202020204" pitchFamily="34" charset="0"/>
          <a:ea typeface="宋体" panose="02010600030101010101" pitchFamily="2" charset="-122"/>
        </a:defRPr>
      </a:lvl5pPr>
      <a:lvl6pPr marL="457200" algn="l" defTabSz="762000" rtl="0" eaLnBrk="0" fontAlgn="base" hangingPunct="0">
        <a:spcBef>
          <a:spcPct val="0"/>
        </a:spcBef>
        <a:spcAft>
          <a:spcPct val="0"/>
        </a:spcAft>
        <a:defRPr kumimoji="1" sz="3600" b="1">
          <a:solidFill>
            <a:srgbClr val="993300"/>
          </a:solidFill>
          <a:latin typeface="Arial" panose="020B0604020202020204" pitchFamily="34" charset="0"/>
          <a:ea typeface="宋体" panose="02010600030101010101" pitchFamily="2" charset="-122"/>
        </a:defRPr>
      </a:lvl6pPr>
      <a:lvl7pPr marL="914400" algn="l" defTabSz="762000" rtl="0" eaLnBrk="0" fontAlgn="base" hangingPunct="0">
        <a:spcBef>
          <a:spcPct val="0"/>
        </a:spcBef>
        <a:spcAft>
          <a:spcPct val="0"/>
        </a:spcAft>
        <a:defRPr kumimoji="1" sz="3600" b="1">
          <a:solidFill>
            <a:srgbClr val="993300"/>
          </a:solidFill>
          <a:latin typeface="Arial" panose="020B0604020202020204" pitchFamily="34" charset="0"/>
          <a:ea typeface="宋体" panose="02010600030101010101" pitchFamily="2" charset="-122"/>
        </a:defRPr>
      </a:lvl7pPr>
      <a:lvl8pPr marL="1371600" algn="l" defTabSz="762000" rtl="0" eaLnBrk="0" fontAlgn="base" hangingPunct="0">
        <a:spcBef>
          <a:spcPct val="0"/>
        </a:spcBef>
        <a:spcAft>
          <a:spcPct val="0"/>
        </a:spcAft>
        <a:defRPr kumimoji="1" sz="3600" b="1">
          <a:solidFill>
            <a:srgbClr val="993300"/>
          </a:solidFill>
          <a:latin typeface="Arial" panose="020B0604020202020204" pitchFamily="34" charset="0"/>
          <a:ea typeface="宋体" panose="02010600030101010101" pitchFamily="2" charset="-122"/>
        </a:defRPr>
      </a:lvl8pPr>
      <a:lvl9pPr marL="1828800" algn="l" defTabSz="762000" rtl="0" eaLnBrk="0" fontAlgn="base" hangingPunct="0">
        <a:spcBef>
          <a:spcPct val="0"/>
        </a:spcBef>
        <a:spcAft>
          <a:spcPct val="0"/>
        </a:spcAft>
        <a:defRPr kumimoji="1" sz="3600" b="1">
          <a:solidFill>
            <a:srgbClr val="993300"/>
          </a:solidFill>
          <a:latin typeface="Arial" panose="020B0604020202020204" pitchFamily="34" charset="0"/>
          <a:ea typeface="宋体" panose="02010600030101010101" pitchFamily="2" charset="-122"/>
        </a:defRPr>
      </a:lvl9pPr>
    </p:titleStyle>
    <p:bodyStyle>
      <a:lvl1pPr marL="342900" indent="-342900" algn="l" defTabSz="762000" rtl="0" eaLnBrk="0" fontAlgn="base" hangingPunct="0">
        <a:spcBef>
          <a:spcPct val="20000"/>
        </a:spcBef>
        <a:spcAft>
          <a:spcPct val="0"/>
        </a:spcAft>
        <a:buClr>
          <a:srgbClr val="FF9900"/>
        </a:buClr>
        <a:buSzPct val="65000"/>
        <a:buFont typeface="Wingdings" panose="05000000000000000000" pitchFamily="2" charset="2"/>
        <a:buChar char="q"/>
        <a:defRPr kumimoji="1" sz="3200" b="1">
          <a:solidFill>
            <a:schemeClr val="tx1"/>
          </a:solidFill>
          <a:latin typeface="Times New Roman" panose="02020603050405020304" pitchFamily="18" charset="0"/>
          <a:ea typeface="+mn-ea"/>
          <a:cs typeface="+mn-cs"/>
        </a:defRPr>
      </a:lvl1pPr>
      <a:lvl2pPr marL="742950" indent="-285750" algn="l" defTabSz="762000" rtl="0" eaLnBrk="0" fontAlgn="base" hangingPunct="0">
        <a:spcBef>
          <a:spcPct val="20000"/>
        </a:spcBef>
        <a:spcAft>
          <a:spcPct val="0"/>
        </a:spcAft>
        <a:buClr>
          <a:srgbClr val="FF9900"/>
        </a:buClr>
        <a:buSzPct val="65000"/>
        <a:buFont typeface="Wingdings" panose="05000000000000000000" pitchFamily="2" charset="2"/>
        <a:buChar char="!"/>
        <a:defRPr kumimoji="1" sz="2800" b="1">
          <a:solidFill>
            <a:schemeClr val="tx1"/>
          </a:solidFill>
          <a:latin typeface="Times New Roman" panose="02020603050405020304" pitchFamily="18" charset="0"/>
          <a:ea typeface="+mn-ea"/>
        </a:defRPr>
      </a:lvl2pPr>
      <a:lvl3pPr marL="1143000" indent="-228600" algn="l" defTabSz="762000" rtl="0" eaLnBrk="0" fontAlgn="base" hangingPunct="0">
        <a:spcBef>
          <a:spcPct val="20000"/>
        </a:spcBef>
        <a:spcAft>
          <a:spcPct val="0"/>
        </a:spcAft>
        <a:buClr>
          <a:srgbClr val="FF9900"/>
        </a:buClr>
        <a:buSzPct val="65000"/>
        <a:buFont typeface="Wingdings" panose="05000000000000000000" pitchFamily="2" charset="2"/>
        <a:buChar char="$"/>
        <a:defRPr kumimoji="1" sz="2400" b="1">
          <a:solidFill>
            <a:schemeClr val="tx1"/>
          </a:solidFill>
          <a:latin typeface="Times New Roman" panose="02020603050405020304" pitchFamily="18" charset="0"/>
          <a:ea typeface="+mn-ea"/>
        </a:defRPr>
      </a:lvl3pPr>
      <a:lvl4pPr marL="1600200" indent="-228600" algn="l" defTabSz="762000" rtl="0" eaLnBrk="0" fontAlgn="base" hangingPunct="0">
        <a:spcBef>
          <a:spcPct val="20000"/>
        </a:spcBef>
        <a:spcAft>
          <a:spcPct val="0"/>
        </a:spcAft>
        <a:buClr>
          <a:srgbClr val="FF9900"/>
        </a:buClr>
        <a:buSzPct val="65000"/>
        <a:buFont typeface="Wingdings" panose="05000000000000000000" pitchFamily="2" charset="2"/>
        <a:buChar char="("/>
        <a:defRPr kumimoji="1" sz="2400" b="1">
          <a:solidFill>
            <a:schemeClr val="tx1"/>
          </a:solidFill>
          <a:latin typeface="Times New Roman" panose="02020603050405020304" pitchFamily="18" charset="0"/>
          <a:ea typeface="+mn-ea"/>
        </a:defRPr>
      </a:lvl4pPr>
      <a:lvl5pPr marL="2057400" indent="-228600" algn="l" defTabSz="762000" rtl="0" eaLnBrk="0" fontAlgn="base" hangingPunct="0">
        <a:spcBef>
          <a:spcPct val="20000"/>
        </a:spcBef>
        <a:spcAft>
          <a:spcPct val="0"/>
        </a:spcAft>
        <a:buClr>
          <a:srgbClr val="FF9900"/>
        </a:buClr>
        <a:buSzPct val="65000"/>
        <a:buFont typeface="Wingdings" panose="05000000000000000000" pitchFamily="2" charset="2"/>
        <a:buChar char="l"/>
        <a:defRPr kumimoji="1" sz="2400" b="1">
          <a:solidFill>
            <a:schemeClr val="tx1"/>
          </a:solidFill>
          <a:latin typeface="Times New Roman" panose="02020603050405020304" pitchFamily="18" charset="0"/>
          <a:ea typeface="+mn-ea"/>
        </a:defRPr>
      </a:lvl5pPr>
      <a:lvl6pPr marL="2514600" indent="-228600" algn="l" defTabSz="762000" rtl="0" eaLnBrk="0" fontAlgn="base" hangingPunct="0">
        <a:spcBef>
          <a:spcPct val="20000"/>
        </a:spcBef>
        <a:spcAft>
          <a:spcPct val="0"/>
        </a:spcAft>
        <a:buClr>
          <a:srgbClr val="FF9900"/>
        </a:buClr>
        <a:buSzPct val="65000"/>
        <a:buFont typeface="Wingdings" panose="05000000000000000000" pitchFamily="2" charset="2"/>
        <a:buChar char="l"/>
        <a:defRPr kumimoji="1" sz="2400" b="1">
          <a:solidFill>
            <a:schemeClr val="tx1"/>
          </a:solidFill>
          <a:latin typeface="+mn-lt"/>
          <a:ea typeface="+mn-ea"/>
        </a:defRPr>
      </a:lvl6pPr>
      <a:lvl7pPr marL="2971800" indent="-228600" algn="l" defTabSz="762000" rtl="0" eaLnBrk="0" fontAlgn="base" hangingPunct="0">
        <a:spcBef>
          <a:spcPct val="20000"/>
        </a:spcBef>
        <a:spcAft>
          <a:spcPct val="0"/>
        </a:spcAft>
        <a:buClr>
          <a:srgbClr val="FF9900"/>
        </a:buClr>
        <a:buSzPct val="65000"/>
        <a:buFont typeface="Wingdings" panose="05000000000000000000" pitchFamily="2" charset="2"/>
        <a:buChar char="l"/>
        <a:defRPr kumimoji="1" sz="2400" b="1">
          <a:solidFill>
            <a:schemeClr val="tx1"/>
          </a:solidFill>
          <a:latin typeface="+mn-lt"/>
          <a:ea typeface="+mn-ea"/>
        </a:defRPr>
      </a:lvl7pPr>
      <a:lvl8pPr marL="3429000" indent="-228600" algn="l" defTabSz="762000" rtl="0" eaLnBrk="0" fontAlgn="base" hangingPunct="0">
        <a:spcBef>
          <a:spcPct val="20000"/>
        </a:spcBef>
        <a:spcAft>
          <a:spcPct val="0"/>
        </a:spcAft>
        <a:buClr>
          <a:srgbClr val="FF9900"/>
        </a:buClr>
        <a:buSzPct val="65000"/>
        <a:buFont typeface="Wingdings" panose="05000000000000000000" pitchFamily="2" charset="2"/>
        <a:buChar char="l"/>
        <a:defRPr kumimoji="1" sz="2400" b="1">
          <a:solidFill>
            <a:schemeClr val="tx1"/>
          </a:solidFill>
          <a:latin typeface="+mn-lt"/>
          <a:ea typeface="+mn-ea"/>
        </a:defRPr>
      </a:lvl8pPr>
      <a:lvl9pPr marL="3886200" indent="-228600" algn="l" defTabSz="762000" rtl="0" eaLnBrk="0" fontAlgn="base" hangingPunct="0">
        <a:spcBef>
          <a:spcPct val="20000"/>
        </a:spcBef>
        <a:spcAft>
          <a:spcPct val="0"/>
        </a:spcAft>
        <a:buClr>
          <a:srgbClr val="FF9900"/>
        </a:buClr>
        <a:buSzPct val="65000"/>
        <a:buFont typeface="Wingdings" panose="05000000000000000000" pitchFamily="2" charset="2"/>
        <a:buChar char="l"/>
        <a:defRPr kumimoji="1" sz="24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tile tx="0" ty="0" sx="100000" sy="100000" flip="none" algn="tl"/>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smtClean="0"/>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lnSpc>
                <a:spcPct val="100000"/>
              </a:lnSpc>
              <a:spcBef>
                <a:spcPct val="0"/>
              </a:spcBef>
              <a:buClrTx/>
              <a:buSzTx/>
              <a:buFontTx/>
              <a:buNone/>
              <a:defRPr sz="1400" b="0">
                <a:latin typeface="Arial" panose="020B0604020202020204" pitchFamily="34" charset="0"/>
                <a:ea typeface="宋体" panose="02010600030101010101" pitchFamily="2" charset="-122"/>
              </a:defRPr>
            </a:lvl1pPr>
          </a:lstStyle>
          <a:p>
            <a:pPr rtl="0">
              <a:defRPr/>
            </a:pPr>
            <a:endParaRPr lang="en-US" altLang="zh-CN">
              <a:solidFill>
                <a:srgbClr val="005FBE"/>
              </a:solidFill>
              <a:cs typeface="+mn-cs"/>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lnSpc>
                <a:spcPct val="100000"/>
              </a:lnSpc>
              <a:spcBef>
                <a:spcPct val="0"/>
              </a:spcBef>
              <a:buClrTx/>
              <a:buSzTx/>
              <a:buFontTx/>
              <a:buNone/>
              <a:defRPr sz="1400" b="0">
                <a:latin typeface="Arial" panose="020B0604020202020204" pitchFamily="34" charset="0"/>
                <a:ea typeface="宋体" panose="02010600030101010101" pitchFamily="2" charset="-122"/>
              </a:defRPr>
            </a:lvl1pPr>
          </a:lstStyle>
          <a:p>
            <a:pPr rtl="0">
              <a:defRPr/>
            </a:pPr>
            <a:endParaRPr lang="en-US" altLang="zh-CN">
              <a:solidFill>
                <a:srgbClr val="005FBE"/>
              </a:solidFill>
              <a:cs typeface="+mn-cs"/>
            </a:endParaRPr>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a:lnSpc>
                <a:spcPct val="100000"/>
              </a:lnSpc>
              <a:spcBef>
                <a:spcPct val="0"/>
              </a:spcBef>
              <a:buClrTx/>
              <a:buSzTx/>
              <a:buFontTx/>
              <a:buNone/>
              <a:defRPr sz="1400" b="0">
                <a:latin typeface="Arial" panose="020B0604020202020204" pitchFamily="34" charset="0"/>
                <a:ea typeface="宋体" panose="02010600030101010101" pitchFamily="2" charset="-122"/>
              </a:defRPr>
            </a:lvl1pPr>
          </a:lstStyle>
          <a:p>
            <a:pPr rtl="0">
              <a:defRPr/>
            </a:pPr>
            <a:fld id="{B051437E-2C02-4087-A6E9-7D5F97E6A953}" type="slidenum">
              <a:rPr lang="en-US" altLang="zh-CN">
                <a:solidFill>
                  <a:srgbClr val="005FBE"/>
                </a:solidFill>
                <a:cs typeface="+mn-cs"/>
              </a:rPr>
              <a:t>‹#›</a:t>
            </a:fld>
            <a:endParaRPr lang="en-US" altLang="zh-CN">
              <a:solidFill>
                <a:srgbClr val="005FBE"/>
              </a:solidFill>
              <a:cs typeface="+mn-cs"/>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Effect transition="in" filter="barn(inVertical)">
                                      <p:cBhvr>
                                        <p:cTn id="7" dur="500"/>
                                        <p:tgtEl>
                                          <p:spTgt spid="5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123">
                                            <p:txEl>
                                              <p:pRg st="1" end="1"/>
                                            </p:txEl>
                                          </p:spTgt>
                                        </p:tgtEl>
                                        <p:attrNameLst>
                                          <p:attrName>style.visibility</p:attrName>
                                        </p:attrNameLst>
                                      </p:cBhvr>
                                      <p:to>
                                        <p:strVal val="visible"/>
                                      </p:to>
                                    </p:set>
                                    <p:animEffect transition="in" filter="barn(inVertical)">
                                      <p:cBhvr>
                                        <p:cTn id="12" dur="500"/>
                                        <p:tgtEl>
                                          <p:spTgt spid="5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123">
                                            <p:txEl>
                                              <p:pRg st="2" end="2"/>
                                            </p:txEl>
                                          </p:spTgt>
                                        </p:tgtEl>
                                        <p:attrNameLst>
                                          <p:attrName>style.visibility</p:attrName>
                                        </p:attrNameLst>
                                      </p:cBhvr>
                                      <p:to>
                                        <p:strVal val="visible"/>
                                      </p:to>
                                    </p:set>
                                    <p:animEffect transition="in" filter="barn(inVertical)">
                                      <p:cBhvr>
                                        <p:cTn id="17" dur="500"/>
                                        <p:tgtEl>
                                          <p:spTgt spid="51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5123">
                                            <p:txEl>
                                              <p:pRg st="3" end="3"/>
                                            </p:txEl>
                                          </p:spTgt>
                                        </p:tgtEl>
                                        <p:attrNameLst>
                                          <p:attrName>style.visibility</p:attrName>
                                        </p:attrNameLst>
                                      </p:cBhvr>
                                      <p:to>
                                        <p:strVal val="visible"/>
                                      </p:to>
                                    </p:set>
                                    <p:animEffect transition="in" filter="barn(inVertical)">
                                      <p:cBhvr>
                                        <p:cTn id="22" dur="500"/>
                                        <p:tgtEl>
                                          <p:spTgt spid="51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5123">
                                            <p:txEl>
                                              <p:pRg st="4" end="4"/>
                                            </p:txEl>
                                          </p:spTgt>
                                        </p:tgtEl>
                                        <p:attrNameLst>
                                          <p:attrName>style.visibility</p:attrName>
                                        </p:attrNameLst>
                                      </p:cBhvr>
                                      <p:to>
                                        <p:strVal val="visible"/>
                                      </p:to>
                                    </p:set>
                                    <p:animEffect transition="in" filter="barn(inVertical)">
                                      <p:cBhvr>
                                        <p:cTn id="27" dur="500"/>
                                        <p:tgtEl>
                                          <p:spTgt spid="5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bldLvl="5">
        <p:tmplLst>
          <p:tmpl lvl="1">
            <p:tnLst>
              <p:par>
                <p:cTn presetID="16" presetClass="entr" presetSubtype="21"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 lvl="2">
            <p:tnLst>
              <p:par>
                <p:cTn presetID="16" presetClass="entr" presetSubtype="21"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 lvl="3">
            <p:tnLst>
              <p:par>
                <p:cTn presetID="16" presetClass="entr" presetSubtype="21"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 lvl="4">
            <p:tnLst>
              <p:par>
                <p:cTn presetID="16" presetClass="entr" presetSubtype="21"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 lvl="5">
            <p:tnLst>
              <p:par>
                <p:cTn presetID="16" presetClass="entr" presetSubtype="21" fill="hold" nodeType="clickEffect">
                  <p:stCondLst>
                    <p:cond delay="0"/>
                  </p:stCondLst>
                  <p:childTnLst>
                    <p:set>
                      <p:cBhvr>
                        <p:cTn dur="1" fill="hold">
                          <p:stCondLst>
                            <p:cond delay="0"/>
                          </p:stCondLst>
                        </p:cTn>
                        <p:tgtEl>
                          <p:spTgt spid="5123"/>
                        </p:tgtEl>
                        <p:attrNameLst>
                          <p:attrName>style.visibility</p:attrName>
                        </p:attrNameLst>
                      </p:cBhvr>
                      <p:to>
                        <p:strVal val="visible"/>
                      </p:to>
                    </p:set>
                    <p:animEffect transition="in" filter="barn(inVertical)">
                      <p:cBhvr>
                        <p:cTn dur="500"/>
                        <p:tgtEl>
                          <p:spTgt spid="5123"/>
                        </p:tgtEl>
                      </p:cBhvr>
                    </p:animEffect>
                  </p:childTnLst>
                </p:cTn>
              </p:par>
            </p:tnLst>
          </p:tmpl>
        </p:tmplLst>
      </p:bldP>
    </p:bldLst>
  </p:timing>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b="1">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b="1">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b="1">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rotWithShape="0">
          <a:blip r:embed="rId16"/>
          <a:stretch>
            <a:fillRect/>
          </a:stretch>
        </a:blipFill>
        <a:effectLst/>
      </p:bgPr>
    </p:bg>
    <p:spTree>
      <p:nvGrpSpPr>
        <p:cNvPr id="1" name=""/>
        <p:cNvGrpSpPr/>
        <p:nvPr/>
      </p:nvGrpSpPr>
      <p:grpSpPr>
        <a:xfrm>
          <a:off x="0" y="0"/>
          <a:ext cx="0" cy="0"/>
          <a:chOff x="0" y="0"/>
          <a:chExt cx="0" cy="0"/>
        </a:xfrm>
      </p:grpSpPr>
      <p:sp>
        <p:nvSpPr>
          <p:cNvPr id="5122" name="Rectangle 2"/>
          <p:cNvSpPr>
            <a:spLocks noGrp="1" noRot="1" noChangeArrowheads="1"/>
          </p:cNvSpPr>
          <p:nvPr>
            <p:ph type="title"/>
          </p:nvPr>
        </p:nvSpPr>
        <p:spPr bwMode="auto">
          <a:xfrm>
            <a:off x="250825" y="490538"/>
            <a:ext cx="8540750" cy="720725"/>
          </a:xfrm>
          <a:prstGeom prst="rect">
            <a:avLst/>
          </a:prstGeom>
          <a:noFill/>
          <a:ln>
            <a:noFill/>
          </a:ln>
          <a:effectLst/>
        </p:spPr>
        <p:txBody>
          <a:bodyPr vert="horz" wrap="square" lIns="91440" tIns="45720" rIns="91440" bIns="45720" numCol="1" anchor="ctr" anchorCtr="0" compatLnSpc="1"/>
          <a:lstStyle/>
          <a:p>
            <a:pPr lvl="0"/>
            <a:r>
              <a:rPr lang="zh-CN" altLang="en-US" smtClean="0"/>
              <a:t>单击此处编辑母版标题样式</a:t>
            </a:r>
          </a:p>
        </p:txBody>
      </p:sp>
      <p:sp>
        <p:nvSpPr>
          <p:cNvPr id="5123" name="Rectangle 3"/>
          <p:cNvSpPr>
            <a:spLocks noGrp="1" noRot="1" noChangeArrowheads="1"/>
          </p:cNvSpPr>
          <p:nvPr>
            <p:ph type="body" idx="1"/>
          </p:nvPr>
        </p:nvSpPr>
        <p:spPr bwMode="auto">
          <a:xfrm>
            <a:off x="250825" y="1268413"/>
            <a:ext cx="8540750" cy="5184775"/>
          </a:xfrm>
          <a:prstGeom prst="rect">
            <a:avLst/>
          </a:prstGeom>
          <a:noFill/>
          <a:ln>
            <a:noFill/>
          </a:ln>
          <a:effectLst/>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124"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rtl="0">
              <a:defRPr/>
            </a:pPr>
            <a:endParaRPr lang="en-US" altLang="zh-CN">
              <a:solidFill>
                <a:srgbClr val="007A77"/>
              </a:solidFill>
              <a:cs typeface="+mn-cs"/>
            </a:endParaRPr>
          </a:p>
        </p:txBody>
      </p:sp>
      <p:sp>
        <p:nvSpPr>
          <p:cNvPr id="5125"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rtl="0">
              <a:defRPr/>
            </a:pPr>
            <a:endParaRPr lang="en-US" altLang="zh-CN">
              <a:solidFill>
                <a:srgbClr val="007A77"/>
              </a:solidFill>
              <a:cs typeface="+mn-cs"/>
            </a:endParaRPr>
          </a:p>
        </p:txBody>
      </p:sp>
      <p:sp>
        <p:nvSpPr>
          <p:cNvPr id="5126"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p>
            <a:pPr algn="r"/>
            <a:fld id="{9A0DB2DC-4C9A-4742-B13C-FB6460FD3503}" type="slidenum">
              <a:rPr lang="en-US" altLang="zh-CN" sz="1400" dirty="0">
                <a:solidFill>
                  <a:srgbClr val="007A77"/>
                </a:solidFill>
              </a:rPr>
              <a:pPr algn="r"/>
              <a:t>‹#›</a:t>
            </a:fld>
            <a:endParaRPr lang="en-US" altLang="zh-CN" sz="1400" dirty="0">
              <a:solidFill>
                <a:srgbClr val="007A77"/>
              </a:solidFill>
            </a:endParaRPr>
          </a:p>
        </p:txBody>
      </p:sp>
    </p:spTree>
    <p:extLst>
      <p:ext uri="{BB962C8B-B14F-4D97-AF65-F5344CB8AC3E}">
        <p14:creationId xmlns:p14="http://schemas.microsoft.com/office/powerpoint/2010/main" val="399390257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Lst>
  <p:hf sldNum="0" hdr="0" ftr="0" dt="0"/>
  <p:txStyles>
    <p:title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600" b="1">
          <a:solidFill>
            <a:schemeClr val="tx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85000"/>
        <a:buFont typeface="Wingdings" panose="05000000000000000000" pitchFamily="2" charset="2"/>
        <a:buChar char=""/>
        <a:defRPr sz="3200">
          <a:solidFill>
            <a:srgbClr val="3C3C5A"/>
          </a:solidFill>
          <a:latin typeface="+mn-lt"/>
          <a:ea typeface="+mn-ea"/>
        </a:defRPr>
      </a:lvl2pPr>
      <a:lvl3pPr marL="1143000" indent="-228600" algn="l" rtl="0" eaLnBrk="0" fontAlgn="base" hangingPunct="0">
        <a:spcBef>
          <a:spcPct val="20000"/>
        </a:spcBef>
        <a:spcAft>
          <a:spcPct val="0"/>
        </a:spcAft>
        <a:buClr>
          <a:schemeClr val="hlink"/>
        </a:buClr>
        <a:buSzPct val="85000"/>
        <a:buFont typeface="Wingdings" panose="05000000000000000000" pitchFamily="2" charset="2"/>
        <a:buChar char="v"/>
        <a:defRPr sz="2800">
          <a:solidFill>
            <a:schemeClr val="tx2"/>
          </a:solidFill>
          <a:latin typeface="+mn-lt"/>
          <a:ea typeface="+mn-ea"/>
        </a:defRPr>
      </a:lvl3pPr>
      <a:lvl4pPr marL="1600200" indent="-228600" algn="l" rtl="0" eaLnBrk="0" fontAlgn="base" hangingPunct="0">
        <a:spcBef>
          <a:spcPct val="20000"/>
        </a:spcBef>
        <a:spcAft>
          <a:spcPct val="0"/>
        </a:spcAft>
        <a:buClr>
          <a:schemeClr val="accent2"/>
        </a:buClr>
        <a:buSzPct val="90000"/>
        <a:buFont typeface="Wingdings" panose="05000000000000000000" pitchFamily="2" charset="2"/>
        <a:buChar char=""/>
        <a:defRPr sz="24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6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6pPr>
      <a:lvl7pPr marL="29718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7pPr>
      <a:lvl8pPr marL="34290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8pPr>
      <a:lvl9pPr marL="3886200" indent="-228600" algn="l" rtl="0" fontAlgn="base">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wmf"/><Relationship Id="rId2" Type="http://schemas.openxmlformats.org/officeDocument/2006/relationships/slideLayout" Target="../slideLayouts/slideLayout13.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9.wmf"/><Relationship Id="rId4"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52.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52.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0.bin"/><Relationship Id="rId4" Type="http://schemas.openxmlformats.org/officeDocument/2006/relationships/image" Target="../media/image13.wmf"/></Relationships>
</file>

<file path=ppt/slides/_rels/slide14.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6.png"/><Relationship Id="rId7" Type="http://schemas.openxmlformats.org/officeDocument/2006/relationships/oleObject" Target="../embeddings/oleObject12.bin"/><Relationship Id="rId2" Type="http://schemas.openxmlformats.org/officeDocument/2006/relationships/slideLayout" Target="../slideLayouts/slideLayout46.xml"/><Relationship Id="rId1" Type="http://schemas.openxmlformats.org/officeDocument/2006/relationships/vmlDrawing" Target="../drawings/vmlDrawing7.vml"/><Relationship Id="rId6" Type="http://schemas.openxmlformats.org/officeDocument/2006/relationships/image" Target="../media/image18.png"/><Relationship Id="rId5" Type="http://schemas.openxmlformats.org/officeDocument/2006/relationships/image" Target="../media/image15.w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notesSlide" Target="../notesSlides/notesSlide6.xml"/><Relationship Id="rId7"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17.wmf"/><Relationship Id="rId5" Type="http://schemas.openxmlformats.org/officeDocument/2006/relationships/oleObject" Target="../embeddings/oleObject13.bin"/><Relationship Id="rId10" Type="http://schemas.openxmlformats.org/officeDocument/2006/relationships/image" Target="../media/image9.wmf"/><Relationship Id="rId4" Type="http://schemas.openxmlformats.org/officeDocument/2006/relationships/image" Target="../media/image20.png"/><Relationship Id="rId9"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8.bin"/><Relationship Id="rId3" Type="http://schemas.openxmlformats.org/officeDocument/2006/relationships/notesSlide" Target="../notesSlides/notesSlide7.xml"/><Relationship Id="rId7" Type="http://schemas.openxmlformats.org/officeDocument/2006/relationships/image" Target="../media/image20.wmf"/><Relationship Id="rId2" Type="http://schemas.openxmlformats.org/officeDocument/2006/relationships/slideLayout" Target="../slideLayouts/slideLayout13.xml"/><Relationship Id="rId1" Type="http://schemas.openxmlformats.org/officeDocument/2006/relationships/vmlDrawing" Target="../drawings/vmlDrawing9.vml"/><Relationship Id="rId6" Type="http://schemas.openxmlformats.org/officeDocument/2006/relationships/oleObject" Target="../embeddings/oleObject17.bin"/><Relationship Id="rId11" Type="http://schemas.openxmlformats.org/officeDocument/2006/relationships/image" Target="../media/image22.wmf"/><Relationship Id="rId5" Type="http://schemas.openxmlformats.org/officeDocument/2006/relationships/image" Target="../media/image19.wmf"/><Relationship Id="rId10" Type="http://schemas.openxmlformats.org/officeDocument/2006/relationships/oleObject" Target="../embeddings/oleObject19.bin"/><Relationship Id="rId4" Type="http://schemas.openxmlformats.org/officeDocument/2006/relationships/oleObject" Target="../embeddings/oleObject16.bin"/><Relationship Id="rId9" Type="http://schemas.openxmlformats.org/officeDocument/2006/relationships/image" Target="../media/image21.wmf"/></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8.xml"/><Relationship Id="rId7" Type="http://schemas.openxmlformats.org/officeDocument/2006/relationships/image" Target="../media/image24.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21.bin"/><Relationship Id="rId5" Type="http://schemas.openxmlformats.org/officeDocument/2006/relationships/image" Target="../media/image23.wmf"/><Relationship Id="rId4" Type="http://schemas.openxmlformats.org/officeDocument/2006/relationships/oleObject" Target="../embeddings/oleObject20.bin"/><Relationship Id="rId9" Type="http://schemas.openxmlformats.org/officeDocument/2006/relationships/image" Target="../media/image25.w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4.bin"/><Relationship Id="rId3" Type="http://schemas.openxmlformats.org/officeDocument/2006/relationships/notesSlide" Target="../notesSlides/notesSlide9.xml"/><Relationship Id="rId7" Type="http://schemas.openxmlformats.org/officeDocument/2006/relationships/image" Target="../media/image26.emf"/><Relationship Id="rId2" Type="http://schemas.openxmlformats.org/officeDocument/2006/relationships/slideLayout" Target="../slideLayouts/slideLayout14.xml"/><Relationship Id="rId1" Type="http://schemas.openxmlformats.org/officeDocument/2006/relationships/vmlDrawing" Target="../drawings/vmlDrawing11.vml"/><Relationship Id="rId6" Type="http://schemas.openxmlformats.org/officeDocument/2006/relationships/oleObject" Target="../embeddings/oleObject23.bin"/><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27.wmf"/></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file:///C:\Users\ACER\AppData\Local\Temp\wps\INetCache\8b14a3dc55266dadd97bf5caf92df655"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11.xml"/><Relationship Id="rId7" Type="http://schemas.openxmlformats.org/officeDocument/2006/relationships/oleObject" Target="../embeddings/oleObject26.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28.wmf"/><Relationship Id="rId5" Type="http://schemas.openxmlformats.org/officeDocument/2006/relationships/oleObject" Target="../embeddings/oleObject25.bin"/><Relationship Id="rId10" Type="http://schemas.openxmlformats.org/officeDocument/2006/relationships/image" Target="../media/image30.wmf"/><Relationship Id="rId4" Type="http://schemas.openxmlformats.org/officeDocument/2006/relationships/image" Target="../media/image35.png"/><Relationship Id="rId9"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31.wmf"/><Relationship Id="rId2" Type="http://schemas.openxmlformats.org/officeDocument/2006/relationships/slideLayout" Target="../slideLayouts/slideLayout13.xml"/><Relationship Id="rId1" Type="http://schemas.openxmlformats.org/officeDocument/2006/relationships/vmlDrawing" Target="../drawings/vmlDrawing13.vml"/><Relationship Id="rId6" Type="http://schemas.openxmlformats.org/officeDocument/2006/relationships/oleObject" Target="../embeddings/oleObject29.bin"/><Relationship Id="rId5" Type="http://schemas.openxmlformats.org/officeDocument/2006/relationships/image" Target="../media/image30.wmf"/><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4.vml"/><Relationship Id="rId5" Type="http://schemas.openxmlformats.org/officeDocument/2006/relationships/image" Target="../media/image32.wmf"/><Relationship Id="rId4" Type="http://schemas.openxmlformats.org/officeDocument/2006/relationships/oleObject" Target="../embeddings/oleObject30.bin"/></Relationships>
</file>

<file path=ppt/slides/_rels/slide26.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slideLayout" Target="../slideLayouts/slideLayout2.xml"/><Relationship Id="rId7" Type="http://schemas.openxmlformats.org/officeDocument/2006/relationships/oleObject" Target="../embeddings/oleObject32.bin"/><Relationship Id="rId2" Type="http://schemas.openxmlformats.org/officeDocument/2006/relationships/tags" Target="../tags/tag2.xml"/><Relationship Id="rId1" Type="http://schemas.openxmlformats.org/officeDocument/2006/relationships/vmlDrawing" Target="../drawings/vmlDrawing15.vml"/><Relationship Id="rId6" Type="http://schemas.openxmlformats.org/officeDocument/2006/relationships/image" Target="../media/image33.wmf"/><Relationship Id="rId5" Type="http://schemas.openxmlformats.org/officeDocument/2006/relationships/oleObject" Target="../embeddings/oleObject31.bin"/><Relationship Id="rId4" Type="http://schemas.openxmlformats.org/officeDocument/2006/relationships/image" Target="../media/image3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38.wmf"/><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34.bin"/><Relationship Id="rId5" Type="http://schemas.openxmlformats.org/officeDocument/2006/relationships/image" Target="../media/image37.wmf"/><Relationship Id="rId4" Type="http://schemas.openxmlformats.org/officeDocument/2006/relationships/oleObject" Target="../embeddings/oleObject33.bin"/></Relationships>
</file>

<file path=ppt/slides/_rels/slide2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image" Target="../media/image40.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notesSlide" Target="../notesSlides/notesSlide16.xml"/><Relationship Id="rId7" Type="http://schemas.openxmlformats.org/officeDocument/2006/relationships/oleObject" Target="../embeddings/oleObject37.bin"/><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image" Target="../media/image41.wmf"/><Relationship Id="rId5" Type="http://schemas.openxmlformats.org/officeDocument/2006/relationships/oleObject" Target="../embeddings/oleObject36.bin"/><Relationship Id="rId10" Type="http://schemas.openxmlformats.org/officeDocument/2006/relationships/image" Target="../media/image9.wmf"/><Relationship Id="rId4" Type="http://schemas.openxmlformats.org/officeDocument/2006/relationships/image" Target="../media/image48.png"/><Relationship Id="rId9" Type="http://schemas.openxmlformats.org/officeDocument/2006/relationships/oleObject" Target="../embeddings/oleObject38.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41.bin"/><Relationship Id="rId13" Type="http://schemas.openxmlformats.org/officeDocument/2006/relationships/image" Target="../media/image46.wmf"/><Relationship Id="rId3" Type="http://schemas.openxmlformats.org/officeDocument/2006/relationships/image" Target="../media/image51.png"/><Relationship Id="rId7" Type="http://schemas.openxmlformats.org/officeDocument/2006/relationships/image" Target="../media/image44.wmf"/><Relationship Id="rId12"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40.bin"/><Relationship Id="rId11" Type="http://schemas.openxmlformats.org/officeDocument/2006/relationships/image" Target="../media/image45.wmf"/><Relationship Id="rId5" Type="http://schemas.openxmlformats.org/officeDocument/2006/relationships/image" Target="../media/image43.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42.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20.vml"/><Relationship Id="rId4" Type="http://schemas.openxmlformats.org/officeDocument/2006/relationships/image" Target="../media/image47.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Layout" Target="../slideLayouts/slideLayout2.xml"/><Relationship Id="rId1" Type="http://schemas.openxmlformats.org/officeDocument/2006/relationships/vmlDrawing" Target="../drawings/vmlDrawing21.vml"/><Relationship Id="rId4" Type="http://schemas.openxmlformats.org/officeDocument/2006/relationships/image" Target="../media/image48.wmf"/></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vmlDrawing" Target="../drawings/vmlDrawing22.vml"/><Relationship Id="rId5" Type="http://schemas.openxmlformats.org/officeDocument/2006/relationships/image" Target="../media/image49.wmf"/><Relationship Id="rId4" Type="http://schemas.openxmlformats.org/officeDocument/2006/relationships/oleObject" Target="../embeddings/oleObject46.bin"/></Relationships>
</file>

<file path=ppt/slides/_rels/slide35.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18.xml"/><Relationship Id="rId7" Type="http://schemas.openxmlformats.org/officeDocument/2006/relationships/oleObject" Target="../embeddings/oleObject48.bin"/><Relationship Id="rId2" Type="http://schemas.openxmlformats.org/officeDocument/2006/relationships/slideLayout" Target="../slideLayouts/slideLayout13.xml"/><Relationship Id="rId1" Type="http://schemas.openxmlformats.org/officeDocument/2006/relationships/vmlDrawing" Target="../drawings/vmlDrawing23.vml"/><Relationship Id="rId6" Type="http://schemas.openxmlformats.org/officeDocument/2006/relationships/image" Target="../media/image52.png"/><Relationship Id="rId5" Type="http://schemas.openxmlformats.org/officeDocument/2006/relationships/image" Target="../media/image50.wmf"/><Relationship Id="rId4" Type="http://schemas.openxmlformats.org/officeDocument/2006/relationships/oleObject" Target="../embeddings/oleObject47.bin"/><Relationship Id="rId9" Type="http://schemas.openxmlformats.org/officeDocument/2006/relationships/image" Target="../media/image53.png"/></Relationships>
</file>

<file path=ppt/slides/_rels/slide36.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13.xml"/><Relationship Id="rId1" Type="http://schemas.openxmlformats.org/officeDocument/2006/relationships/vmlDrawing" Target="../drawings/vmlDrawing24.vml"/><Relationship Id="rId6" Type="http://schemas.openxmlformats.org/officeDocument/2006/relationships/image" Target="../media/image55.wmf"/><Relationship Id="rId5" Type="http://schemas.openxmlformats.org/officeDocument/2006/relationships/oleObject" Target="../embeddings/oleObject50.bin"/><Relationship Id="rId4" Type="http://schemas.openxmlformats.org/officeDocument/2006/relationships/image" Target="../media/image54.w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vmlDrawing" Target="../drawings/vmlDrawing25.vml"/><Relationship Id="rId5" Type="http://schemas.openxmlformats.org/officeDocument/2006/relationships/image" Target="../media/image57.wmf"/><Relationship Id="rId4" Type="http://schemas.openxmlformats.org/officeDocument/2006/relationships/oleObject" Target="../embeddings/oleObject52.bin"/></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55.bin"/><Relationship Id="rId3" Type="http://schemas.openxmlformats.org/officeDocument/2006/relationships/image" Target="../media/image66.png"/><Relationship Id="rId7" Type="http://schemas.openxmlformats.org/officeDocument/2006/relationships/image" Target="../media/image59.wmf"/><Relationship Id="rId2" Type="http://schemas.openxmlformats.org/officeDocument/2006/relationships/slideLayout" Target="../slideLayouts/slideLayout13.xml"/><Relationship Id="rId1" Type="http://schemas.openxmlformats.org/officeDocument/2006/relationships/vmlDrawing" Target="../drawings/vmlDrawing26.vml"/><Relationship Id="rId6" Type="http://schemas.openxmlformats.org/officeDocument/2006/relationships/oleObject" Target="../embeddings/oleObject54.bin"/><Relationship Id="rId11" Type="http://schemas.openxmlformats.org/officeDocument/2006/relationships/image" Target="../media/image61.wmf"/><Relationship Id="rId5" Type="http://schemas.openxmlformats.org/officeDocument/2006/relationships/image" Target="../media/image58.w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60.wmf"/></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27.vml"/><Relationship Id="rId6" Type="http://schemas.openxmlformats.org/officeDocument/2006/relationships/image" Target="../media/image61.wmf"/><Relationship Id="rId5" Type="http://schemas.openxmlformats.org/officeDocument/2006/relationships/oleObject" Target="../embeddings/oleObject57.bin"/><Relationship Id="rId4" Type="http://schemas.openxmlformats.org/officeDocument/2006/relationships/image" Target="../media/image7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28.vml"/><Relationship Id="rId5" Type="http://schemas.openxmlformats.org/officeDocument/2006/relationships/image" Target="../media/image62.emf"/><Relationship Id="rId4" Type="http://schemas.openxmlformats.org/officeDocument/2006/relationships/oleObject" Target="../embeddings/oleObject58.bin"/></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13.xml"/><Relationship Id="rId1" Type="http://schemas.openxmlformats.org/officeDocument/2006/relationships/vmlDrawing" Target="../drawings/vmlDrawing29.vml"/><Relationship Id="rId6" Type="http://schemas.openxmlformats.org/officeDocument/2006/relationships/image" Target="../media/image62.emf"/><Relationship Id="rId5" Type="http://schemas.openxmlformats.org/officeDocument/2006/relationships/oleObject" Target="../embeddings/oleObject60.bin"/><Relationship Id="rId4" Type="http://schemas.openxmlformats.org/officeDocument/2006/relationships/image" Target="../media/image63.wmf"/></Relationships>
</file>

<file path=ppt/slides/_rels/slide47.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notesSlide" Target="../notesSlides/notesSlide26.xml"/><Relationship Id="rId7" Type="http://schemas.openxmlformats.org/officeDocument/2006/relationships/image" Target="../media/image63.wmf"/><Relationship Id="rId2" Type="http://schemas.openxmlformats.org/officeDocument/2006/relationships/slideLayout" Target="../slideLayouts/slideLayout7.xml"/><Relationship Id="rId1" Type="http://schemas.openxmlformats.org/officeDocument/2006/relationships/vmlDrawing" Target="../drawings/vmlDrawing30.vml"/><Relationship Id="rId6" Type="http://schemas.openxmlformats.org/officeDocument/2006/relationships/oleObject" Target="../embeddings/oleObject62.bin"/><Relationship Id="rId5" Type="http://schemas.openxmlformats.org/officeDocument/2006/relationships/image" Target="../media/image64.wmf"/><Relationship Id="rId4" Type="http://schemas.openxmlformats.org/officeDocument/2006/relationships/oleObject" Target="../embeddings/oleObject61.bin"/><Relationship Id="rId9" Type="http://schemas.openxmlformats.org/officeDocument/2006/relationships/image" Target="../media/image65.wmf"/></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66.bin"/><Relationship Id="rId3" Type="http://schemas.openxmlformats.org/officeDocument/2006/relationships/notesSlide" Target="../notesSlides/notesSlide27.xml"/><Relationship Id="rId7" Type="http://schemas.openxmlformats.org/officeDocument/2006/relationships/image" Target="../media/image67.wmf"/><Relationship Id="rId2" Type="http://schemas.openxmlformats.org/officeDocument/2006/relationships/slideLayout" Target="../slideLayouts/slideLayout7.xml"/><Relationship Id="rId1" Type="http://schemas.openxmlformats.org/officeDocument/2006/relationships/vmlDrawing" Target="../drawings/vmlDrawing31.vml"/><Relationship Id="rId6" Type="http://schemas.openxmlformats.org/officeDocument/2006/relationships/oleObject" Target="../embeddings/oleObject65.bin"/><Relationship Id="rId5" Type="http://schemas.openxmlformats.org/officeDocument/2006/relationships/image" Target="../media/image66.wmf"/><Relationship Id="rId4" Type="http://schemas.openxmlformats.org/officeDocument/2006/relationships/oleObject" Target="../embeddings/oleObject64.bin"/><Relationship Id="rId9" Type="http://schemas.openxmlformats.org/officeDocument/2006/relationships/image" Target="../media/image68.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image" Target="../media/image70.wmf"/><Relationship Id="rId5" Type="http://schemas.openxmlformats.org/officeDocument/2006/relationships/oleObject" Target="../embeddings/oleObject68.bin"/><Relationship Id="rId4" Type="http://schemas.openxmlformats.org/officeDocument/2006/relationships/image" Target="../media/image69.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50.xml.rels><?xml version="1.0" encoding="UTF-8" standalone="yes"?>
<Relationships xmlns="http://schemas.openxmlformats.org/package/2006/relationships"><Relationship Id="rId8" Type="http://schemas.openxmlformats.org/officeDocument/2006/relationships/image" Target="../media/image62.e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image" Target="../media/image72.wmf"/><Relationship Id="rId11" Type="http://schemas.openxmlformats.org/officeDocument/2006/relationships/image" Target="../media/image73.wmf"/><Relationship Id="rId5" Type="http://schemas.openxmlformats.org/officeDocument/2006/relationships/oleObject" Target="../embeddings/oleObject70.bin"/><Relationship Id="rId10" Type="http://schemas.openxmlformats.org/officeDocument/2006/relationships/oleObject" Target="../embeddings/oleObject72.bin"/><Relationship Id="rId4" Type="http://schemas.openxmlformats.org/officeDocument/2006/relationships/image" Target="../media/image71.wmf"/><Relationship Id="rId9" Type="http://schemas.openxmlformats.org/officeDocument/2006/relationships/image" Target="../media/image83.png"/></Relationships>
</file>

<file path=ppt/slides/_rels/slide51.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image" Target="../media/image85.png"/><Relationship Id="rId7" Type="http://schemas.openxmlformats.org/officeDocument/2006/relationships/oleObject" Target="../embeddings/oleObject74.bin"/><Relationship Id="rId2" Type="http://schemas.openxmlformats.org/officeDocument/2006/relationships/slideLayout" Target="../slideLayouts/slideLayout14.xml"/><Relationship Id="rId1" Type="http://schemas.openxmlformats.org/officeDocument/2006/relationships/vmlDrawing" Target="../drawings/vmlDrawing34.vml"/><Relationship Id="rId6" Type="http://schemas.openxmlformats.org/officeDocument/2006/relationships/image" Target="../media/image74.emf"/><Relationship Id="rId5" Type="http://schemas.openxmlformats.org/officeDocument/2006/relationships/oleObject" Target="../embeddings/oleObject73.bin"/><Relationship Id="rId4" Type="http://schemas.openxmlformats.org/officeDocument/2006/relationships/image" Target="../media/image86.png"/></Relationships>
</file>

<file path=ppt/slides/_rels/slide52.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9.png"/><Relationship Id="rId7" Type="http://schemas.openxmlformats.org/officeDocument/2006/relationships/image" Target="../media/image76.wmf"/><Relationship Id="rId2" Type="http://schemas.openxmlformats.org/officeDocument/2006/relationships/slideLayout" Target="../slideLayouts/slideLayout13.xml"/><Relationship Id="rId1" Type="http://schemas.openxmlformats.org/officeDocument/2006/relationships/vmlDrawing" Target="../drawings/vmlDrawing35.vml"/><Relationship Id="rId6" Type="http://schemas.openxmlformats.org/officeDocument/2006/relationships/oleObject" Target="../embeddings/oleObject76.bin"/><Relationship Id="rId5" Type="http://schemas.openxmlformats.org/officeDocument/2006/relationships/image" Target="../media/image75.wmf"/><Relationship Id="rId4" Type="http://schemas.openxmlformats.org/officeDocument/2006/relationships/oleObject" Target="../embeddings/oleObject75.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13.xml"/><Relationship Id="rId1" Type="http://schemas.openxmlformats.org/officeDocument/2006/relationships/vmlDrawing" Target="../drawings/vmlDrawing36.vml"/><Relationship Id="rId6" Type="http://schemas.openxmlformats.org/officeDocument/2006/relationships/image" Target="../media/image78.wmf"/><Relationship Id="rId5" Type="http://schemas.openxmlformats.org/officeDocument/2006/relationships/oleObject" Target="../embeddings/oleObject78.bin"/><Relationship Id="rId4" Type="http://schemas.openxmlformats.org/officeDocument/2006/relationships/image" Target="../media/image77.wmf"/></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75.wmf"/><Relationship Id="rId2" Type="http://schemas.openxmlformats.org/officeDocument/2006/relationships/slideLayout" Target="../slideLayouts/slideLayout13.xml"/><Relationship Id="rId1" Type="http://schemas.openxmlformats.org/officeDocument/2006/relationships/vmlDrawing" Target="../drawings/vmlDrawing37.vml"/><Relationship Id="rId6" Type="http://schemas.openxmlformats.org/officeDocument/2006/relationships/oleObject" Target="../embeddings/oleObject80.bin"/><Relationship Id="rId5" Type="http://schemas.openxmlformats.org/officeDocument/2006/relationships/image" Target="../media/image79.wmf"/><Relationship Id="rId4" Type="http://schemas.openxmlformats.org/officeDocument/2006/relationships/oleObject" Target="../embeddings/oleObject79.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95.png"/><Relationship Id="rId7" Type="http://schemas.openxmlformats.org/officeDocument/2006/relationships/image" Target="../media/image81.wmf"/><Relationship Id="rId2" Type="http://schemas.openxmlformats.org/officeDocument/2006/relationships/slideLayout" Target="../slideLayouts/slideLayout13.xml"/><Relationship Id="rId1" Type="http://schemas.openxmlformats.org/officeDocument/2006/relationships/vmlDrawing" Target="../drawings/vmlDrawing38.vml"/><Relationship Id="rId6" Type="http://schemas.openxmlformats.org/officeDocument/2006/relationships/oleObject" Target="../embeddings/oleObject82.bin"/><Relationship Id="rId5" Type="http://schemas.openxmlformats.org/officeDocument/2006/relationships/image" Target="../media/image80.wmf"/><Relationship Id="rId4" Type="http://schemas.openxmlformats.org/officeDocument/2006/relationships/oleObject" Target="../embeddings/oleObject81.bin"/><Relationship Id="rId9" Type="http://schemas.openxmlformats.org/officeDocument/2006/relationships/image" Target="../media/image77.wmf"/></Relationships>
</file>

<file path=ppt/slides/_rels/slide57.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84.bin"/><Relationship Id="rId2" Type="http://schemas.openxmlformats.org/officeDocument/2006/relationships/slideLayout" Target="../slideLayouts/slideLayout13.xml"/><Relationship Id="rId1" Type="http://schemas.openxmlformats.org/officeDocument/2006/relationships/vmlDrawing" Target="../drawings/vmlDrawing39.vml"/><Relationship Id="rId6" Type="http://schemas.openxmlformats.org/officeDocument/2006/relationships/image" Target="../media/image83.emf"/><Relationship Id="rId5" Type="http://schemas.openxmlformats.org/officeDocument/2006/relationships/oleObject" Target="../embeddings/oleObject85.bin"/><Relationship Id="rId4" Type="http://schemas.openxmlformats.org/officeDocument/2006/relationships/image" Target="../media/image82.emf"/></Relationships>
</file>

<file path=ppt/slides/_rels/slide59.xml.rels><?xml version="1.0" encoding="UTF-8" standalone="yes"?>
<Relationships xmlns="http://schemas.openxmlformats.org/package/2006/relationships"><Relationship Id="rId3" Type="http://schemas.openxmlformats.org/officeDocument/2006/relationships/image" Target="../media/image101.png"/><Relationship Id="rId7" Type="http://schemas.openxmlformats.org/officeDocument/2006/relationships/image" Target="../media/image85.wmf"/><Relationship Id="rId2" Type="http://schemas.openxmlformats.org/officeDocument/2006/relationships/slideLayout" Target="../slideLayouts/slideLayout13.xml"/><Relationship Id="rId1" Type="http://schemas.openxmlformats.org/officeDocument/2006/relationships/vmlDrawing" Target="../drawings/vmlDrawing40.vml"/><Relationship Id="rId6" Type="http://schemas.openxmlformats.org/officeDocument/2006/relationships/oleObject" Target="../embeddings/oleObject87.bin"/><Relationship Id="rId5" Type="http://schemas.openxmlformats.org/officeDocument/2006/relationships/image" Target="../media/image84.wmf"/><Relationship Id="rId4" Type="http://schemas.openxmlformats.org/officeDocument/2006/relationships/oleObject" Target="../embeddings/oleObject8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8.bin"/><Relationship Id="rId2" Type="http://schemas.openxmlformats.org/officeDocument/2006/relationships/slideLayout" Target="../slideLayouts/slideLayout13.xml"/><Relationship Id="rId1" Type="http://schemas.openxmlformats.org/officeDocument/2006/relationships/vmlDrawing" Target="../drawings/vmlDrawing41.vml"/><Relationship Id="rId6" Type="http://schemas.openxmlformats.org/officeDocument/2006/relationships/image" Target="../media/image83.emf"/><Relationship Id="rId5" Type="http://schemas.openxmlformats.org/officeDocument/2006/relationships/oleObject" Target="../embeddings/oleObject89.bin"/><Relationship Id="rId4" Type="http://schemas.openxmlformats.org/officeDocument/2006/relationships/image" Target="../media/image86.wmf"/></Relationships>
</file>

<file path=ppt/slides/_rels/slide61.xml.rels><?xml version="1.0" encoding="UTF-8" standalone="yes"?>
<Relationships xmlns="http://schemas.openxmlformats.org/package/2006/relationships"><Relationship Id="rId8" Type="http://schemas.openxmlformats.org/officeDocument/2006/relationships/image" Target="../media/image83.e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slideLayout" Target="../slideLayouts/slideLayout13.xml"/><Relationship Id="rId1" Type="http://schemas.openxmlformats.org/officeDocument/2006/relationships/vmlDrawing" Target="../drawings/vmlDrawing42.vml"/><Relationship Id="rId6" Type="http://schemas.openxmlformats.org/officeDocument/2006/relationships/image" Target="../media/image82.emf"/><Relationship Id="rId5" Type="http://schemas.openxmlformats.org/officeDocument/2006/relationships/oleObject" Target="../embeddings/oleObject91.bin"/><Relationship Id="rId4" Type="http://schemas.openxmlformats.org/officeDocument/2006/relationships/image" Target="../media/image87.wmf"/></Relationships>
</file>

<file path=ppt/slides/_rels/slide6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slideLayout" Target="../slideLayouts/slideLayout13.xml"/><Relationship Id="rId1" Type="http://schemas.openxmlformats.org/officeDocument/2006/relationships/vmlDrawing" Target="../drawings/vmlDrawing43.vml"/><Relationship Id="rId5" Type="http://schemas.openxmlformats.org/officeDocument/2006/relationships/image" Target="../media/image88.wmf"/><Relationship Id="rId4" Type="http://schemas.openxmlformats.org/officeDocument/2006/relationships/oleObject" Target="../embeddings/oleObject93.bin"/></Relationships>
</file>

<file path=ppt/slides/_rels/slide63.xml.rels><?xml version="1.0" encoding="UTF-8" standalone="yes"?>
<Relationships xmlns="http://schemas.openxmlformats.org/package/2006/relationships"><Relationship Id="rId8" Type="http://schemas.openxmlformats.org/officeDocument/2006/relationships/image" Target="../media/image90.png"/><Relationship Id="rId3" Type="http://schemas.openxmlformats.org/officeDocument/2006/relationships/notesSlide" Target="../notesSlides/notesSlide29.xml"/><Relationship Id="rId7" Type="http://schemas.openxmlformats.org/officeDocument/2006/relationships/image" Target="../media/image92.wmf"/><Relationship Id="rId2" Type="http://schemas.openxmlformats.org/officeDocument/2006/relationships/slideLayout" Target="../slideLayouts/slideLayout13.xml"/><Relationship Id="rId1" Type="http://schemas.openxmlformats.org/officeDocument/2006/relationships/vmlDrawing" Target="../drawings/vmlDrawing44.vml"/><Relationship Id="rId6" Type="http://schemas.openxmlformats.org/officeDocument/2006/relationships/oleObject" Target="../embeddings/oleObject95.bin"/><Relationship Id="rId5" Type="http://schemas.openxmlformats.org/officeDocument/2006/relationships/image" Target="../media/image91.wmf"/><Relationship Id="rId4" Type="http://schemas.openxmlformats.org/officeDocument/2006/relationships/oleObject" Target="../embeddings/oleObject94.bin"/></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86.wmf"/><Relationship Id="rId18" Type="http://schemas.openxmlformats.org/officeDocument/2006/relationships/oleObject" Target="../embeddings/oleObject103.bin"/><Relationship Id="rId3" Type="http://schemas.openxmlformats.org/officeDocument/2006/relationships/notesSlide" Target="../notesSlides/notesSlide30.xml"/><Relationship Id="rId21" Type="http://schemas.openxmlformats.org/officeDocument/2006/relationships/image" Target="../media/image97.wmf"/><Relationship Id="rId7" Type="http://schemas.openxmlformats.org/officeDocument/2006/relationships/image" Target="../media/image94.wmf"/><Relationship Id="rId12" Type="http://schemas.openxmlformats.org/officeDocument/2006/relationships/oleObject" Target="../embeddings/oleObject100.bin"/><Relationship Id="rId17" Type="http://schemas.openxmlformats.org/officeDocument/2006/relationships/image" Target="../media/image96.wmf"/><Relationship Id="rId2" Type="http://schemas.openxmlformats.org/officeDocument/2006/relationships/slideLayout" Target="../slideLayouts/slideLayout13.xml"/><Relationship Id="rId16" Type="http://schemas.openxmlformats.org/officeDocument/2006/relationships/oleObject" Target="../embeddings/oleObject102.bin"/><Relationship Id="rId20" Type="http://schemas.openxmlformats.org/officeDocument/2006/relationships/oleObject" Target="../embeddings/oleObject104.bin"/><Relationship Id="rId1" Type="http://schemas.openxmlformats.org/officeDocument/2006/relationships/vmlDrawing" Target="../drawings/vmlDrawing45.vml"/><Relationship Id="rId6" Type="http://schemas.openxmlformats.org/officeDocument/2006/relationships/oleObject" Target="../embeddings/oleObject97.bin"/><Relationship Id="rId11" Type="http://schemas.openxmlformats.org/officeDocument/2006/relationships/image" Target="../media/image84.wmf"/><Relationship Id="rId5" Type="http://schemas.openxmlformats.org/officeDocument/2006/relationships/image" Target="../media/image93.wmf"/><Relationship Id="rId15" Type="http://schemas.openxmlformats.org/officeDocument/2006/relationships/image" Target="../media/image92.wmf"/><Relationship Id="rId10" Type="http://schemas.openxmlformats.org/officeDocument/2006/relationships/oleObject" Target="../embeddings/oleObject99.bin"/><Relationship Id="rId19" Type="http://schemas.openxmlformats.org/officeDocument/2006/relationships/image" Target="../media/image85.wmf"/><Relationship Id="rId4" Type="http://schemas.openxmlformats.org/officeDocument/2006/relationships/oleObject" Target="../embeddings/oleObject96.bin"/><Relationship Id="rId9" Type="http://schemas.openxmlformats.org/officeDocument/2006/relationships/image" Target="../media/image95.wmf"/><Relationship Id="rId14" Type="http://schemas.openxmlformats.org/officeDocument/2006/relationships/oleObject" Target="../embeddings/oleObject101.bin"/></Relationships>
</file>

<file path=ppt/slides/_rels/slide6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slideLayout" Target="../slideLayouts/slideLayout14.xml"/><Relationship Id="rId1" Type="http://schemas.openxmlformats.org/officeDocument/2006/relationships/vmlDrawing" Target="../drawings/vmlDrawing46.vml"/><Relationship Id="rId6" Type="http://schemas.openxmlformats.org/officeDocument/2006/relationships/image" Target="../media/image98.emf"/><Relationship Id="rId5" Type="http://schemas.openxmlformats.org/officeDocument/2006/relationships/oleObject" Target="../embeddings/oleObject105.bin"/><Relationship Id="rId4" Type="http://schemas.openxmlformats.org/officeDocument/2006/relationships/image" Target="../media/image11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103.wmf"/><Relationship Id="rId3" Type="http://schemas.openxmlformats.org/officeDocument/2006/relationships/notesSlide" Target="../notesSlides/notesSlide31.xml"/><Relationship Id="rId7" Type="http://schemas.openxmlformats.org/officeDocument/2006/relationships/image" Target="../media/image100.wmf"/><Relationship Id="rId12" Type="http://schemas.openxmlformats.org/officeDocument/2006/relationships/oleObject" Target="../embeddings/oleObject110.bin"/><Relationship Id="rId17" Type="http://schemas.openxmlformats.org/officeDocument/2006/relationships/image" Target="../media/image105.wmf"/><Relationship Id="rId2" Type="http://schemas.openxmlformats.org/officeDocument/2006/relationships/slideLayout" Target="../slideLayouts/slideLayout13.xml"/><Relationship Id="rId16" Type="http://schemas.openxmlformats.org/officeDocument/2006/relationships/oleObject" Target="../embeddings/oleObject112.bin"/><Relationship Id="rId1" Type="http://schemas.openxmlformats.org/officeDocument/2006/relationships/vmlDrawing" Target="../drawings/vmlDrawing47.vml"/><Relationship Id="rId6" Type="http://schemas.openxmlformats.org/officeDocument/2006/relationships/oleObject" Target="../embeddings/oleObject107.bin"/><Relationship Id="rId11" Type="http://schemas.openxmlformats.org/officeDocument/2006/relationships/image" Target="../media/image102.wmf"/><Relationship Id="rId5" Type="http://schemas.openxmlformats.org/officeDocument/2006/relationships/image" Target="../media/image99.wmf"/><Relationship Id="rId15" Type="http://schemas.openxmlformats.org/officeDocument/2006/relationships/image" Target="../media/image104.w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101.wmf"/><Relationship Id="rId14" Type="http://schemas.openxmlformats.org/officeDocument/2006/relationships/oleObject" Target="../embeddings/oleObject111.bin"/></Relationships>
</file>

<file path=ppt/slides/_rels/slide68.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48.vml"/><Relationship Id="rId6" Type="http://schemas.openxmlformats.org/officeDocument/2006/relationships/image" Target="../media/image106.png"/><Relationship Id="rId5" Type="http://schemas.openxmlformats.org/officeDocument/2006/relationships/image" Target="../media/image107.emf"/><Relationship Id="rId4" Type="http://schemas.openxmlformats.org/officeDocument/2006/relationships/oleObject" Target="../embeddings/oleObject11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08.wmf"/><Relationship Id="rId3" Type="http://schemas.openxmlformats.org/officeDocument/2006/relationships/notesSlide" Target="../notesSlides/notesSlide34.xml"/><Relationship Id="rId7" Type="http://schemas.openxmlformats.org/officeDocument/2006/relationships/image" Target="../media/image102.wmf"/><Relationship Id="rId12" Type="http://schemas.openxmlformats.org/officeDocument/2006/relationships/oleObject" Target="../embeddings/oleObject118.bin"/><Relationship Id="rId2" Type="http://schemas.openxmlformats.org/officeDocument/2006/relationships/slideLayout" Target="../slideLayouts/slideLayout13.xml"/><Relationship Id="rId1" Type="http://schemas.openxmlformats.org/officeDocument/2006/relationships/vmlDrawing" Target="../drawings/vmlDrawing49.vml"/><Relationship Id="rId6" Type="http://schemas.openxmlformats.org/officeDocument/2006/relationships/oleObject" Target="../embeddings/oleObject115.bin"/><Relationship Id="rId11" Type="http://schemas.openxmlformats.org/officeDocument/2006/relationships/image" Target="../media/image104.wmf"/><Relationship Id="rId5" Type="http://schemas.openxmlformats.org/officeDocument/2006/relationships/image" Target="../media/image99.wmf"/><Relationship Id="rId10" Type="http://schemas.openxmlformats.org/officeDocument/2006/relationships/oleObject" Target="../embeddings/oleObject117.bin"/><Relationship Id="rId4" Type="http://schemas.openxmlformats.org/officeDocument/2006/relationships/oleObject" Target="../embeddings/oleObject114.bin"/><Relationship Id="rId9" Type="http://schemas.openxmlformats.org/officeDocument/2006/relationships/image" Target="../media/image103.wmf"/><Relationship Id="rId14" Type="http://schemas.openxmlformats.org/officeDocument/2006/relationships/image" Target="../media/image109.png"/></Relationships>
</file>

<file path=ppt/slides/_rels/slide71.xml.rels><?xml version="1.0" encoding="UTF-8" standalone="yes"?>
<Relationships xmlns="http://schemas.openxmlformats.org/package/2006/relationships"><Relationship Id="rId8" Type="http://schemas.openxmlformats.org/officeDocument/2006/relationships/image" Target="../media/image112.wmf"/><Relationship Id="rId13" Type="http://schemas.openxmlformats.org/officeDocument/2006/relationships/oleObject" Target="../embeddings/oleObject124.bin"/><Relationship Id="rId18" Type="http://schemas.openxmlformats.org/officeDocument/2006/relationships/image" Target="../media/image113.wmf"/><Relationship Id="rId3" Type="http://schemas.openxmlformats.org/officeDocument/2006/relationships/oleObject" Target="../embeddings/oleObject119.bin"/><Relationship Id="rId7" Type="http://schemas.openxmlformats.org/officeDocument/2006/relationships/oleObject" Target="../embeddings/oleObject121.bin"/><Relationship Id="rId12" Type="http://schemas.openxmlformats.org/officeDocument/2006/relationships/image" Target="../media/image100.wmf"/><Relationship Id="rId17" Type="http://schemas.openxmlformats.org/officeDocument/2006/relationships/oleObject" Target="../embeddings/oleObject126.bin"/><Relationship Id="rId2" Type="http://schemas.openxmlformats.org/officeDocument/2006/relationships/slideLayout" Target="../slideLayouts/slideLayout13.xml"/><Relationship Id="rId16" Type="http://schemas.openxmlformats.org/officeDocument/2006/relationships/image" Target="../media/image99.wmf"/><Relationship Id="rId1" Type="http://schemas.openxmlformats.org/officeDocument/2006/relationships/vmlDrawing" Target="../drawings/vmlDrawing50.vml"/><Relationship Id="rId6" Type="http://schemas.openxmlformats.org/officeDocument/2006/relationships/image" Target="../media/image111.wmf"/><Relationship Id="rId11" Type="http://schemas.openxmlformats.org/officeDocument/2006/relationships/oleObject" Target="../embeddings/oleObject123.bin"/><Relationship Id="rId5" Type="http://schemas.openxmlformats.org/officeDocument/2006/relationships/oleObject" Target="../embeddings/oleObject120.bin"/><Relationship Id="rId15" Type="http://schemas.openxmlformats.org/officeDocument/2006/relationships/oleObject" Target="../embeddings/oleObject125.bin"/><Relationship Id="rId10" Type="http://schemas.openxmlformats.org/officeDocument/2006/relationships/image" Target="../media/image101.wmf"/><Relationship Id="rId4" Type="http://schemas.openxmlformats.org/officeDocument/2006/relationships/image" Target="../media/image110.wmf"/><Relationship Id="rId9" Type="http://schemas.openxmlformats.org/officeDocument/2006/relationships/oleObject" Target="../embeddings/oleObject122.bin"/><Relationship Id="rId14" Type="http://schemas.openxmlformats.org/officeDocument/2006/relationships/image" Target="../media/image102.wmf"/></Relationships>
</file>

<file path=ppt/slides/_rels/slide72.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image" Target="../media/image133.png"/><Relationship Id="rId7" Type="http://schemas.openxmlformats.org/officeDocument/2006/relationships/oleObject" Target="../embeddings/oleObject128.bin"/><Relationship Id="rId2" Type="http://schemas.openxmlformats.org/officeDocument/2006/relationships/slideLayout" Target="../slideLayouts/slideLayout14.xml"/><Relationship Id="rId1" Type="http://schemas.openxmlformats.org/officeDocument/2006/relationships/vmlDrawing" Target="../drawings/vmlDrawing51.vml"/><Relationship Id="rId6" Type="http://schemas.openxmlformats.org/officeDocument/2006/relationships/image" Target="../media/image114.emf"/><Relationship Id="rId5" Type="http://schemas.openxmlformats.org/officeDocument/2006/relationships/oleObject" Target="../embeddings/oleObject127.bin"/><Relationship Id="rId4" Type="http://schemas.openxmlformats.org/officeDocument/2006/relationships/image" Target="../media/image134.png"/></Relationships>
</file>

<file path=ppt/slides/_rels/slide73.xml.rels><?xml version="1.0" encoding="UTF-8" standalone="yes"?>
<Relationships xmlns="http://schemas.openxmlformats.org/package/2006/relationships"><Relationship Id="rId8" Type="http://schemas.openxmlformats.org/officeDocument/2006/relationships/image" Target="../media/image74.e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slideLayout" Target="../slideLayouts/slideLayout2.xml"/><Relationship Id="rId1" Type="http://schemas.openxmlformats.org/officeDocument/2006/relationships/vmlDrawing" Target="../drawings/vmlDrawing52.vml"/><Relationship Id="rId6" Type="http://schemas.openxmlformats.org/officeDocument/2006/relationships/image" Target="../media/image115.emf"/><Relationship Id="rId5" Type="http://schemas.openxmlformats.org/officeDocument/2006/relationships/oleObject" Target="../embeddings/oleObject130.bin"/><Relationship Id="rId4" Type="http://schemas.openxmlformats.org/officeDocument/2006/relationships/image" Target="../media/image114.e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132.bin"/><Relationship Id="rId2" Type="http://schemas.openxmlformats.org/officeDocument/2006/relationships/slideLayout" Target="../slideLayouts/slideLayout13.xml"/><Relationship Id="rId1" Type="http://schemas.openxmlformats.org/officeDocument/2006/relationships/vmlDrawing" Target="../drawings/vmlDrawing53.vml"/><Relationship Id="rId4" Type="http://schemas.openxmlformats.org/officeDocument/2006/relationships/image" Target="../media/image116.emf"/></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vmlDrawing" Target="../drawings/vmlDrawing54.vml"/><Relationship Id="rId5" Type="http://schemas.openxmlformats.org/officeDocument/2006/relationships/image" Target="../media/image117.emf"/><Relationship Id="rId4" Type="http://schemas.openxmlformats.org/officeDocument/2006/relationships/oleObject" Target="../embeddings/oleObject13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17.emf"/><Relationship Id="rId3" Type="http://schemas.openxmlformats.org/officeDocument/2006/relationships/oleObject" Target="../embeddings/oleObject134.bin"/><Relationship Id="rId7" Type="http://schemas.openxmlformats.org/officeDocument/2006/relationships/oleObject" Target="../embeddings/oleObject136.bin"/><Relationship Id="rId2" Type="http://schemas.openxmlformats.org/officeDocument/2006/relationships/slideLayout" Target="../slideLayouts/slideLayout13.xml"/><Relationship Id="rId1" Type="http://schemas.openxmlformats.org/officeDocument/2006/relationships/vmlDrawing" Target="../drawings/vmlDrawing55.vml"/><Relationship Id="rId6" Type="http://schemas.openxmlformats.org/officeDocument/2006/relationships/image" Target="../media/image119.wmf"/><Relationship Id="rId5" Type="http://schemas.openxmlformats.org/officeDocument/2006/relationships/oleObject" Target="../embeddings/oleObject135.bin"/><Relationship Id="rId4" Type="http://schemas.openxmlformats.org/officeDocument/2006/relationships/image" Target="../media/image118.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137.bin"/><Relationship Id="rId2" Type="http://schemas.openxmlformats.org/officeDocument/2006/relationships/slideLayout" Target="../slideLayouts/slideLayout13.xml"/><Relationship Id="rId1" Type="http://schemas.openxmlformats.org/officeDocument/2006/relationships/vmlDrawing" Target="../drawings/vmlDrawing56.vml"/><Relationship Id="rId6" Type="http://schemas.openxmlformats.org/officeDocument/2006/relationships/image" Target="../media/image121.wmf"/><Relationship Id="rId5" Type="http://schemas.openxmlformats.org/officeDocument/2006/relationships/oleObject" Target="../embeddings/oleObject138.bin"/><Relationship Id="rId4" Type="http://schemas.openxmlformats.org/officeDocument/2006/relationships/image" Target="../media/image120.wmf"/></Relationships>
</file>

<file path=ppt/slides/_rels/slide82.xml.rels><?xml version="1.0" encoding="UTF-8" standalone="yes"?>
<Relationships xmlns="http://schemas.openxmlformats.org/package/2006/relationships"><Relationship Id="rId8" Type="http://schemas.openxmlformats.org/officeDocument/2006/relationships/image" Target="../media/image124.wmf"/><Relationship Id="rId3" Type="http://schemas.openxmlformats.org/officeDocument/2006/relationships/oleObject" Target="../embeddings/oleObject139.bin"/><Relationship Id="rId7" Type="http://schemas.openxmlformats.org/officeDocument/2006/relationships/oleObject" Target="../embeddings/oleObject141.bin"/><Relationship Id="rId2" Type="http://schemas.openxmlformats.org/officeDocument/2006/relationships/slideLayout" Target="../slideLayouts/slideLayout7.xml"/><Relationship Id="rId1" Type="http://schemas.openxmlformats.org/officeDocument/2006/relationships/vmlDrawing" Target="../drawings/vmlDrawing57.vml"/><Relationship Id="rId6" Type="http://schemas.openxmlformats.org/officeDocument/2006/relationships/image" Target="../media/image123.wmf"/><Relationship Id="rId5" Type="http://schemas.openxmlformats.org/officeDocument/2006/relationships/oleObject" Target="../embeddings/oleObject140.bin"/><Relationship Id="rId4" Type="http://schemas.openxmlformats.org/officeDocument/2006/relationships/image" Target="../media/image122.wmf"/></Relationships>
</file>

<file path=ppt/slides/_rels/slide83.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42.bin"/><Relationship Id="rId7" Type="http://schemas.openxmlformats.org/officeDocument/2006/relationships/oleObject" Target="../embeddings/oleObject144.bin"/><Relationship Id="rId12" Type="http://schemas.openxmlformats.org/officeDocument/2006/relationships/image" Target="../media/image129.wmf"/><Relationship Id="rId2" Type="http://schemas.openxmlformats.org/officeDocument/2006/relationships/slideLayout" Target="../slideLayouts/slideLayout13.xml"/><Relationship Id="rId1" Type="http://schemas.openxmlformats.org/officeDocument/2006/relationships/vmlDrawing" Target="../drawings/vmlDrawing58.vml"/><Relationship Id="rId6" Type="http://schemas.openxmlformats.org/officeDocument/2006/relationships/image" Target="../media/image126.wmf"/><Relationship Id="rId11" Type="http://schemas.openxmlformats.org/officeDocument/2006/relationships/oleObject" Target="../embeddings/oleObject146.bin"/><Relationship Id="rId5" Type="http://schemas.openxmlformats.org/officeDocument/2006/relationships/oleObject" Target="../embeddings/oleObject143.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45.bin"/></Relationships>
</file>

<file path=ppt/slides/_rels/slide84.xml.rels><?xml version="1.0" encoding="UTF-8" standalone="yes"?>
<Relationships xmlns="http://schemas.openxmlformats.org/package/2006/relationships"><Relationship Id="rId8" Type="http://schemas.openxmlformats.org/officeDocument/2006/relationships/image" Target="../media/image132.wmf"/><Relationship Id="rId3" Type="http://schemas.openxmlformats.org/officeDocument/2006/relationships/oleObject" Target="../embeddings/oleObject147.bin"/><Relationship Id="rId7" Type="http://schemas.openxmlformats.org/officeDocument/2006/relationships/oleObject" Target="../embeddings/oleObject149.bin"/><Relationship Id="rId2" Type="http://schemas.openxmlformats.org/officeDocument/2006/relationships/slideLayout" Target="../slideLayouts/slideLayout7.xml"/><Relationship Id="rId1" Type="http://schemas.openxmlformats.org/officeDocument/2006/relationships/vmlDrawing" Target="../drawings/vmlDrawing59.vml"/><Relationship Id="rId6" Type="http://schemas.openxmlformats.org/officeDocument/2006/relationships/image" Target="../media/image131.wmf"/><Relationship Id="rId5" Type="http://schemas.openxmlformats.org/officeDocument/2006/relationships/oleObject" Target="../embeddings/oleObject148.bin"/><Relationship Id="rId4" Type="http://schemas.openxmlformats.org/officeDocument/2006/relationships/image" Target="../media/image130.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50.bin"/><Relationship Id="rId2" Type="http://schemas.openxmlformats.org/officeDocument/2006/relationships/slideLayout" Target="../slideLayouts/slideLayout14.xml"/><Relationship Id="rId1" Type="http://schemas.openxmlformats.org/officeDocument/2006/relationships/vmlDrawing" Target="../drawings/vmlDrawing60.vml"/><Relationship Id="rId6" Type="http://schemas.openxmlformats.org/officeDocument/2006/relationships/image" Target="../media/image134.wmf"/><Relationship Id="rId5" Type="http://schemas.openxmlformats.org/officeDocument/2006/relationships/oleObject" Target="../embeddings/oleObject151.bin"/><Relationship Id="rId4" Type="http://schemas.openxmlformats.org/officeDocument/2006/relationships/image" Target="../media/image133.emf"/></Relationships>
</file>

<file path=ppt/slides/_rels/slide86.xml.rels><?xml version="1.0" encoding="UTF-8" standalone="yes"?>
<Relationships xmlns="http://schemas.openxmlformats.org/package/2006/relationships"><Relationship Id="rId8" Type="http://schemas.openxmlformats.org/officeDocument/2006/relationships/oleObject" Target="../embeddings/oleObject154.bin"/><Relationship Id="rId3" Type="http://schemas.openxmlformats.org/officeDocument/2006/relationships/image" Target="../media/image156.png"/><Relationship Id="rId7" Type="http://schemas.openxmlformats.org/officeDocument/2006/relationships/image" Target="../media/image129.wmf"/><Relationship Id="rId2" Type="http://schemas.openxmlformats.org/officeDocument/2006/relationships/slideLayout" Target="../slideLayouts/slideLayout13.xml"/><Relationship Id="rId1" Type="http://schemas.openxmlformats.org/officeDocument/2006/relationships/vmlDrawing" Target="../drawings/vmlDrawing61.vml"/><Relationship Id="rId6" Type="http://schemas.openxmlformats.org/officeDocument/2006/relationships/oleObject" Target="../embeddings/oleObject153.bin"/><Relationship Id="rId11" Type="http://schemas.openxmlformats.org/officeDocument/2006/relationships/image" Target="../media/image137.wmf"/><Relationship Id="rId5" Type="http://schemas.openxmlformats.org/officeDocument/2006/relationships/image" Target="../media/image135.wmf"/><Relationship Id="rId10" Type="http://schemas.openxmlformats.org/officeDocument/2006/relationships/oleObject" Target="../embeddings/oleObject155.bin"/><Relationship Id="rId4" Type="http://schemas.openxmlformats.org/officeDocument/2006/relationships/oleObject" Target="../embeddings/oleObject152.bin"/><Relationship Id="rId9" Type="http://schemas.openxmlformats.org/officeDocument/2006/relationships/image" Target="../media/image136.wmf"/></Relationships>
</file>

<file path=ppt/slides/_rels/slide8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slideLayout" Target="../slideLayouts/slideLayout2.xml"/><Relationship Id="rId1" Type="http://schemas.openxmlformats.org/officeDocument/2006/relationships/vmlDrawing" Target="../drawings/vmlDrawing62.vml"/><Relationship Id="rId6" Type="http://schemas.openxmlformats.org/officeDocument/2006/relationships/image" Target="../media/image139.emf"/><Relationship Id="rId5" Type="http://schemas.openxmlformats.org/officeDocument/2006/relationships/oleObject" Target="../embeddings/oleObject156.bin"/><Relationship Id="rId4" Type="http://schemas.openxmlformats.org/officeDocument/2006/relationships/image" Target="../media/image138.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mlDrawing" Target="../drawings/vmlDrawing63.vml"/><Relationship Id="rId5" Type="http://schemas.openxmlformats.org/officeDocument/2006/relationships/image" Target="../media/image139.emf"/><Relationship Id="rId4" Type="http://schemas.openxmlformats.org/officeDocument/2006/relationships/oleObject" Target="../embeddings/oleObject157.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8.emf"/></Relationships>
</file>

<file path=ppt/slides/_rels/slide9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vmlDrawing" Target="../drawings/vmlDrawing64.vml"/><Relationship Id="rId6" Type="http://schemas.openxmlformats.org/officeDocument/2006/relationships/image" Target="../media/image165.png"/><Relationship Id="rId5" Type="http://schemas.openxmlformats.org/officeDocument/2006/relationships/image" Target="../media/image140.wmf"/><Relationship Id="rId4" Type="http://schemas.openxmlformats.org/officeDocument/2006/relationships/oleObject" Target="../embeddings/oleObject158.bin"/></Relationships>
</file>

<file path=ppt/slides/_rels/slide91.xml.rels><?xml version="1.0" encoding="UTF-8" standalone="yes"?>
<Relationships xmlns="http://schemas.openxmlformats.org/package/2006/relationships"><Relationship Id="rId2" Type="http://schemas.openxmlformats.org/officeDocument/2006/relationships/image" Target="../media/image16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59.bin"/><Relationship Id="rId7" Type="http://schemas.openxmlformats.org/officeDocument/2006/relationships/oleObject" Target="../embeddings/oleObject161.bin"/><Relationship Id="rId2" Type="http://schemas.openxmlformats.org/officeDocument/2006/relationships/slideLayout" Target="../slideLayouts/slideLayout13.xml"/><Relationship Id="rId1" Type="http://schemas.openxmlformats.org/officeDocument/2006/relationships/vmlDrawing" Target="../drawings/vmlDrawing65.vml"/><Relationship Id="rId6" Type="http://schemas.openxmlformats.org/officeDocument/2006/relationships/image" Target="../media/image142.wmf"/><Relationship Id="rId5" Type="http://schemas.openxmlformats.org/officeDocument/2006/relationships/oleObject" Target="../embeddings/oleObject160.bin"/><Relationship Id="rId4" Type="http://schemas.openxmlformats.org/officeDocument/2006/relationships/image" Target="../media/image141.wmf"/></Relationships>
</file>

<file path=ppt/slides/_rels/slide94.xml.rels><?xml version="1.0" encoding="UTF-8" standalone="yes"?>
<Relationships xmlns="http://schemas.openxmlformats.org/package/2006/relationships"><Relationship Id="rId8" Type="http://schemas.openxmlformats.org/officeDocument/2006/relationships/image" Target="../media/image146.wmf"/><Relationship Id="rId3" Type="http://schemas.openxmlformats.org/officeDocument/2006/relationships/oleObject" Target="../embeddings/oleObject162.bin"/><Relationship Id="rId7" Type="http://schemas.openxmlformats.org/officeDocument/2006/relationships/oleObject" Target="../embeddings/oleObject164.bin"/><Relationship Id="rId2" Type="http://schemas.openxmlformats.org/officeDocument/2006/relationships/slideLayout" Target="../slideLayouts/slideLayout13.xml"/><Relationship Id="rId1" Type="http://schemas.openxmlformats.org/officeDocument/2006/relationships/vmlDrawing" Target="../drawings/vmlDrawing66.vml"/><Relationship Id="rId6" Type="http://schemas.openxmlformats.org/officeDocument/2006/relationships/image" Target="../media/image145.wmf"/><Relationship Id="rId5" Type="http://schemas.openxmlformats.org/officeDocument/2006/relationships/oleObject" Target="../embeddings/oleObject163.bin"/><Relationship Id="rId10" Type="http://schemas.openxmlformats.org/officeDocument/2006/relationships/image" Target="../media/image147.emf"/><Relationship Id="rId4" Type="http://schemas.openxmlformats.org/officeDocument/2006/relationships/image" Target="../media/image144.wmf"/><Relationship Id="rId9" Type="http://schemas.openxmlformats.org/officeDocument/2006/relationships/oleObject" Target="../embeddings/oleObject165.bin"/></Relationships>
</file>

<file path=ppt/slides/_rels/slide95.xml.rels><?xml version="1.0" encoding="UTF-8" standalone="yes"?>
<Relationships xmlns="http://schemas.openxmlformats.org/package/2006/relationships"><Relationship Id="rId3" Type="http://schemas.openxmlformats.org/officeDocument/2006/relationships/image" Target="../media/image174.png"/><Relationship Id="rId2" Type="http://schemas.openxmlformats.org/officeDocument/2006/relationships/slideLayout" Target="../slideLayouts/slideLayout13.xml"/><Relationship Id="rId1" Type="http://schemas.openxmlformats.org/officeDocument/2006/relationships/vmlDrawing" Target="../drawings/vmlDrawing67.vml"/><Relationship Id="rId5" Type="http://schemas.openxmlformats.org/officeDocument/2006/relationships/image" Target="../media/image148.emf"/><Relationship Id="rId4" Type="http://schemas.openxmlformats.org/officeDocument/2006/relationships/oleObject" Target="../embeddings/oleObject166.bin"/></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Rot="1" noChangeArrowheads="1"/>
          </p:cNvSpPr>
          <p:nvPr>
            <p:ph type="ctr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8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第七章 </a:t>
            </a:r>
            <a:r>
              <a:rPr kumimoji="0" lang="zh-CN" altLang="en-US" sz="48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多址接入系统分析</a:t>
            </a:r>
          </a:p>
        </p:txBody>
      </p:sp>
      <p:sp>
        <p:nvSpPr>
          <p:cNvPr id="2" name="副标题 1"/>
          <p:cNvSpPr>
            <a:spLocks noGrp="1"/>
          </p:cNvSpPr>
          <p:nvPr>
            <p:ph type="subTitle" idx="1"/>
          </p:nvPr>
        </p:nvSpPr>
        <p:spPr/>
        <p:txBody>
          <a:bodyPr vert="horz" wrap="square" lIns="91440" tIns="45720" rIns="91440" bIns="45720" numCol="1" anchor="t" anchorCtr="0" compatLnSpc="1"/>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defRPr/>
            </a:pPr>
            <a:r>
              <a:rPr kumimoji="0"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n-ea"/>
                <a:cs typeface="+mn-cs"/>
              </a:rPr>
              <a:t>见《通信网理论基础》第三章内容</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9875" name="Rectangle 3"/>
              <p:cNvSpPr>
                <a:spLocks noGrp="1" noRot="1" noChangeArrowheads="1"/>
              </p:cNvSpPr>
              <p:nvPr>
                <p:ph type="body" sz="half" idx="1"/>
              </p:nvPr>
            </p:nvSpPr>
            <p:spPr>
              <a:xfrm>
                <a:off x="-317" y="219075"/>
                <a:ext cx="8569325" cy="61674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纯阿罗华系统的通过量</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ea typeface="+mn-ea"/>
                  </a:rPr>
                  <a:t>设有无限个用户公用一个信道，这些用户的总呼叫是以</a:t>
                </a:r>
                <a:r>
                  <a:rPr kumimoji="0" lang="en-US" altLang="zh-CN" sz="3200" b="1" i="0" u="none" strike="noStrike" kern="0" cap="none" spc="0" normalizeH="0" baseline="0" noProof="0" dirty="0">
                    <a:ln>
                      <a:noFill/>
                    </a:ln>
                    <a:solidFill>
                      <a:srgbClr val="FF0000"/>
                    </a:solidFill>
                    <a:effectLst/>
                    <a:uLnTx/>
                    <a:uFillTx/>
                    <a:latin typeface="Symbol" panose="05050102010706020507" pitchFamily="18" charset="2"/>
                    <a:ea typeface="+mn-ea"/>
                  </a:rPr>
                  <a:t>l</a:t>
                </a:r>
                <a:r>
                  <a:rPr kumimoji="0" lang="zh-CN" altLang="en-US" sz="3200" b="1" i="0" u="none" strike="noStrike" kern="0" cap="none" spc="0" normalizeH="0" baseline="0" noProof="0" dirty="0">
                    <a:ln>
                      <a:noFill/>
                    </a:ln>
                    <a:solidFill>
                      <a:srgbClr val="3C3C5A"/>
                    </a:solidFill>
                    <a:effectLst/>
                    <a:uLnTx/>
                    <a:uFillTx/>
                    <a:ea typeface="+mn-ea"/>
                  </a:rPr>
                  <a:t>为均值的泊松流。</a:t>
                </a:r>
              </a:p>
              <a:p>
                <a:pPr lvl="1" eaLnBrk="1" hangingPunct="1">
                  <a:defRPr/>
                </a:pPr>
                <a:r>
                  <a:rPr kumimoji="0" lang="zh-CN" altLang="en-US" sz="3200" b="1" i="0" u="none" strike="noStrike" kern="0" cap="none" spc="0" normalizeH="0" baseline="0" noProof="0" dirty="0" smtClean="0">
                    <a:ln>
                      <a:noFill/>
                    </a:ln>
                    <a:solidFill>
                      <a:srgbClr val="3C3C5A"/>
                    </a:solidFill>
                    <a:effectLst/>
                    <a:uLnTx/>
                    <a:uFillTx/>
                    <a:ea typeface="+mn-ea"/>
                  </a:rPr>
                  <a:t>令</a:t>
                </a:r>
                <a:r>
                  <a:rPr kumimoji="0" lang="en-US" altLang="zh-CN" sz="3200" b="1" i="0" u="none" strike="noStrike" kern="0" cap="none" spc="0" normalizeH="0" baseline="0" noProof="0" dirty="0" smtClean="0">
                    <a:ln>
                      <a:noFill/>
                    </a:ln>
                    <a:solidFill>
                      <a:srgbClr val="FF0000"/>
                    </a:solidFill>
                    <a:effectLst/>
                    <a:uLnTx/>
                    <a:uFillTx/>
                    <a:ea typeface="+mn-ea"/>
                  </a:rPr>
                  <a:t>P</a:t>
                </a:r>
                <a:r>
                  <a:rPr kumimoji="0" lang="zh-CN" altLang="en-US" sz="3200" b="1" i="0" u="none" strike="noStrike" kern="0" cap="none" spc="0" normalizeH="0" baseline="0" noProof="0" dirty="0" smtClean="0">
                    <a:ln>
                      <a:noFill/>
                    </a:ln>
                    <a:solidFill>
                      <a:srgbClr val="3C3C5A"/>
                    </a:solidFill>
                    <a:effectLst/>
                    <a:uLnTx/>
                    <a:uFillTx/>
                    <a:ea typeface="+mn-ea"/>
                  </a:rPr>
                  <a:t>为信息包的长度，亦即服务时间</a:t>
                </a:r>
                <a:r>
                  <a:rPr kumimoji="0" lang="en-US" altLang="zh-CN" sz="3200" b="1" i="0" u="none" strike="noStrike" kern="0" cap="none" spc="0" normalizeH="0" baseline="0" noProof="0" dirty="0" smtClean="0">
                    <a:ln>
                      <a:noFill/>
                    </a:ln>
                    <a:solidFill>
                      <a:srgbClr val="FF0000"/>
                    </a:solidFill>
                    <a:effectLst/>
                    <a:uLnTx/>
                    <a:uFillTx/>
                    <a:latin typeface="Symbol" panose="05050102010706020507" pitchFamily="18" charset="2"/>
                    <a:ea typeface="+mn-ea"/>
                  </a:rPr>
                  <a:t>t</a:t>
                </a:r>
                <a:r>
                  <a:rPr kumimoji="0" lang="zh-CN" altLang="en-US" sz="3200" b="1" i="0" u="none" strike="noStrike" kern="0" cap="none" spc="0" normalizeH="0" baseline="0" noProof="0" dirty="0" smtClean="0">
                    <a:ln>
                      <a:noFill/>
                    </a:ln>
                    <a:solidFill>
                      <a:srgbClr val="3C3C5A"/>
                    </a:solidFill>
                    <a:effectLst/>
                    <a:uLnTx/>
                    <a:uFillTx/>
                    <a:ea typeface="+mn-ea"/>
                  </a:rPr>
                  <a:t>。以下均取</a:t>
                </a:r>
                <a:r>
                  <a:rPr kumimoji="0" lang="en-US" altLang="zh-CN" sz="3200" b="1" i="0" u="none" strike="noStrike" kern="0" cap="none" spc="0" normalizeH="0" baseline="0" noProof="0" dirty="0" smtClean="0">
                    <a:ln>
                      <a:noFill/>
                    </a:ln>
                    <a:solidFill>
                      <a:srgbClr val="3C3C5A"/>
                    </a:solidFill>
                    <a:effectLst/>
                    <a:uLnTx/>
                    <a:uFillTx/>
                    <a:ea typeface="+mn-ea"/>
                  </a:rPr>
                  <a:t>P=1</a:t>
                </a:r>
                <a:r>
                  <a:rPr kumimoji="0" lang="zh-CN" altLang="en-US" sz="3200" b="1" i="0" u="none" strike="noStrike" kern="0" cap="none" spc="0" normalizeH="0" baseline="0" noProof="0" dirty="0" smtClean="0">
                    <a:ln>
                      <a:noFill/>
                    </a:ln>
                    <a:solidFill>
                      <a:srgbClr val="3C3C5A"/>
                    </a:solidFill>
                    <a:effectLst/>
                    <a:uLnTx/>
                    <a:uFillTx/>
                    <a:ea typeface="+mn-ea"/>
                  </a:rPr>
                  <a:t>。则呼叫量</a:t>
                </a:r>
                <a14:m>
                  <m:oMath xmlns:m="http://schemas.openxmlformats.org/officeDocument/2006/math">
                    <m:r>
                      <a:rPr lang="en-US" altLang="zh-CN" i="1" dirty="0">
                        <a:latin typeface="Cambria Math" panose="02040503050406030204"/>
                      </a:rPr>
                      <m:t>𝑎</m:t>
                    </m:r>
                  </m:oMath>
                </a14:m>
                <a:r>
                  <a:rPr kumimoji="0" lang="en-US" altLang="zh-CN" sz="3200" b="1" i="0" u="none" strike="noStrike" kern="0" cap="none" spc="0" normalizeH="0" baseline="0" noProof="0" dirty="0" smtClean="0">
                    <a:ln>
                      <a:noFill/>
                    </a:ln>
                    <a:solidFill>
                      <a:srgbClr val="3C3C5A"/>
                    </a:solidFill>
                    <a:effectLst/>
                    <a:uLnTx/>
                    <a:uFillTx/>
                    <a:ea typeface="+mn-ea"/>
                  </a:rPr>
                  <a:t>=</a:t>
                </a:r>
                <a:r>
                  <a:rPr kumimoji="0" lang="en-US" altLang="zh-CN" sz="3200" b="1" i="0" u="none" strike="noStrike" kern="0" cap="none" spc="0" normalizeH="0" baseline="0" noProof="0" dirty="0" err="1" smtClean="0">
                    <a:ln>
                      <a:noFill/>
                    </a:ln>
                    <a:solidFill>
                      <a:srgbClr val="3C3C5A"/>
                    </a:solidFill>
                    <a:effectLst/>
                    <a:uLnTx/>
                    <a:uFillTx/>
                    <a:latin typeface="Symbol" panose="05050102010706020507" pitchFamily="18" charset="2"/>
                    <a:ea typeface="+mn-ea"/>
                  </a:rPr>
                  <a:t>lt</a:t>
                </a:r>
                <a:r>
                  <a:rPr kumimoji="0" lang="en-US" altLang="zh-CN" sz="3200" b="1" i="0" u="none" strike="noStrike" kern="0" cap="none" spc="0" normalizeH="0" baseline="0" noProof="0" dirty="0" smtClean="0">
                    <a:ln>
                      <a:noFill/>
                    </a:ln>
                    <a:solidFill>
                      <a:srgbClr val="3C3C5A"/>
                    </a:solidFill>
                    <a:effectLst/>
                    <a:uLnTx/>
                    <a:uFillTx/>
                    <a:latin typeface="Symbol" panose="05050102010706020507" pitchFamily="18" charset="2"/>
                    <a:ea typeface="+mn-ea"/>
                  </a:rPr>
                  <a:t>=</a:t>
                </a:r>
                <a:r>
                  <a:rPr kumimoji="0" lang="en-US" altLang="zh-CN" sz="3200" b="1" i="0" u="none" strike="noStrike" kern="0" cap="none" spc="0" normalizeH="0" baseline="0" noProof="0" dirty="0" err="1" smtClean="0">
                    <a:ln>
                      <a:noFill/>
                    </a:ln>
                    <a:solidFill>
                      <a:srgbClr val="3C3C5A"/>
                    </a:solidFill>
                    <a:effectLst/>
                    <a:uLnTx/>
                    <a:uFillTx/>
                    <a:latin typeface="Symbol" panose="05050102010706020507" pitchFamily="18" charset="2"/>
                    <a:ea typeface="+mn-ea"/>
                  </a:rPr>
                  <a:t>l</a:t>
                </a:r>
                <a:r>
                  <a:rPr kumimoji="0" lang="en-US" altLang="zh-CN" sz="3200" b="1" i="0" u="none" strike="noStrike" kern="0" cap="none" spc="0" normalizeH="0" baseline="0" noProof="0" dirty="0" err="1" smtClean="0">
                    <a:ln>
                      <a:noFill/>
                    </a:ln>
                    <a:solidFill>
                      <a:srgbClr val="3C3C5A"/>
                    </a:solidFill>
                    <a:effectLst/>
                    <a:uLnTx/>
                    <a:uFillTx/>
                    <a:ea typeface="+mn-ea"/>
                  </a:rPr>
                  <a:t>P</a:t>
                </a:r>
                <a:r>
                  <a:rPr kumimoji="0" lang="en-US" altLang="zh-CN" sz="3200" b="1" i="0" u="none" strike="noStrike" kern="0" cap="none" spc="0" normalizeH="0" baseline="0" noProof="0" dirty="0" smtClean="0">
                    <a:ln>
                      <a:noFill/>
                    </a:ln>
                    <a:solidFill>
                      <a:srgbClr val="3C3C5A"/>
                    </a:solidFill>
                    <a:effectLst/>
                    <a:uLnTx/>
                    <a:uFillTx/>
                    <a:ea typeface="+mn-ea"/>
                  </a:rPr>
                  <a:t>=</a:t>
                </a:r>
                <a:r>
                  <a:rPr kumimoji="0" lang="en-US" altLang="zh-CN" sz="3200" b="1" i="0" u="none" strike="noStrike" kern="0" cap="none" spc="0" normalizeH="0" baseline="0" noProof="0" dirty="0" smtClean="0">
                    <a:ln>
                      <a:noFill/>
                    </a:ln>
                    <a:solidFill>
                      <a:srgbClr val="3C3C5A"/>
                    </a:solidFill>
                    <a:effectLst/>
                    <a:uLnTx/>
                    <a:uFillTx/>
                    <a:latin typeface="Symbol" panose="05050102010706020507" pitchFamily="18" charset="2"/>
                    <a:ea typeface="+mn-ea"/>
                  </a:rPr>
                  <a:t>l</a:t>
                </a:r>
                <a:r>
                  <a:rPr kumimoji="0" lang="zh-CN" altLang="en-US" sz="3200" b="1" i="0" u="none" strike="noStrike" kern="0" cap="none" spc="0" normalizeH="0" baseline="0" noProof="0" dirty="0" smtClean="0">
                    <a:ln>
                      <a:noFill/>
                    </a:ln>
                    <a:solidFill>
                      <a:srgbClr val="3C3C5A"/>
                    </a:solidFill>
                    <a:effectLst/>
                    <a:uLnTx/>
                    <a:uFillTx/>
                    <a:latin typeface="Symbol" panose="05050102010706020507" pitchFamily="18" charset="2"/>
                    <a:ea typeface="+mn-ea"/>
                  </a:rPr>
                  <a:t>，</a:t>
                </a:r>
                <a:r>
                  <a:rPr kumimoji="0" lang="en-US" altLang="zh-CN" sz="3200" b="1" i="0" u="none" strike="noStrike" kern="0" cap="none" spc="0" normalizeH="0" baseline="0" noProof="0" dirty="0" smtClean="0">
                    <a:ln>
                      <a:noFill/>
                    </a:ln>
                    <a:solidFill>
                      <a:srgbClr val="3C3C5A"/>
                    </a:solidFill>
                    <a:effectLst/>
                    <a:uLnTx/>
                    <a:uFillTx/>
                    <a:latin typeface="Times New Roman" panose="02020603050405020304" pitchFamily="18" charset="0"/>
                    <a:ea typeface="+mn-ea"/>
                    <a:cs typeface="Times New Roman" panose="02020603050405020304" pitchFamily="18" charset="0"/>
                  </a:rPr>
                  <a:t>t</a:t>
                </a:r>
                <a:r>
                  <a:rPr kumimoji="0" lang="zh-CN" altLang="en-US" sz="3200" b="1" i="0" u="none" strike="noStrike" kern="0" cap="none" spc="0" normalizeH="0" baseline="0" noProof="0" dirty="0" smtClean="0">
                    <a:ln>
                      <a:noFill/>
                    </a:ln>
                    <a:solidFill>
                      <a:srgbClr val="3C3C5A"/>
                    </a:solidFill>
                    <a:effectLst/>
                    <a:uLnTx/>
                    <a:uFillTx/>
                    <a:ea typeface="+mn-ea"/>
                  </a:rPr>
                  <a:t>内有</a:t>
                </a:r>
                <a:r>
                  <a:rPr kumimoji="0" lang="en-US" altLang="zh-CN" sz="3200" b="1" i="0" u="none" strike="noStrike" kern="0" cap="none" spc="0" normalizeH="0" baseline="0" noProof="0" dirty="0" smtClean="0">
                    <a:ln>
                      <a:noFill/>
                    </a:ln>
                    <a:solidFill>
                      <a:srgbClr val="3C3C5A"/>
                    </a:solidFill>
                    <a:effectLst/>
                    <a:uLnTx/>
                    <a:uFillTx/>
                    <a:ea typeface="+mn-ea"/>
                  </a:rPr>
                  <a:t>r</a:t>
                </a:r>
                <a:r>
                  <a:rPr kumimoji="0" lang="zh-CN" altLang="en-US" sz="3200" b="1" i="0" u="none" strike="noStrike" kern="0" cap="none" spc="0" normalizeH="0" baseline="0" noProof="0" dirty="0" smtClean="0">
                    <a:ln>
                      <a:noFill/>
                    </a:ln>
                    <a:solidFill>
                      <a:srgbClr val="3C3C5A"/>
                    </a:solidFill>
                    <a:effectLst/>
                    <a:uLnTx/>
                    <a:uFillTx/>
                    <a:ea typeface="+mn-ea"/>
                  </a:rPr>
                  <a:t>个呼叫或信息包发上信道的概率为</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en-US" altLang="zh-CN" sz="3200" b="1" i="0" u="none" strike="noStrike" kern="0" cap="none" spc="0" normalizeH="0" baseline="0" noProof="0" dirty="0" smtClean="0">
                    <a:ln>
                      <a:noFill/>
                    </a:ln>
                    <a:solidFill>
                      <a:srgbClr val="3C3C5A"/>
                    </a:solidFill>
                    <a:effectLst/>
                    <a:uLnTx/>
                    <a:uFillTx/>
                    <a:ea typeface="+mn-ea"/>
                  </a:rPr>
                  <a:t> </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en-US" altLang="zh-CN" sz="3200" b="1" i="0" u="none" strike="noStrike" kern="0" cap="none" spc="0" normalizeH="0" baseline="0" noProof="0" dirty="0" smtClean="0">
                  <a:ln>
                    <a:noFill/>
                  </a:ln>
                  <a:solidFill>
                    <a:srgbClr val="3C3C5A"/>
                  </a:solidFill>
                  <a:effectLst/>
                  <a:uLnTx/>
                  <a:uFillTx/>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en-US" altLang="zh-CN" sz="3200" b="1" i="0" u="none" strike="noStrike" kern="0" cap="none" spc="0" normalizeH="0" baseline="0" noProof="0" dirty="0" smtClean="0">
                  <a:ln>
                    <a:noFill/>
                  </a:ln>
                  <a:solidFill>
                    <a:srgbClr val="3C3C5A"/>
                  </a:solidFill>
                  <a:effectLst/>
                  <a:uLnTx/>
                  <a:uFillTx/>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en-US" altLang="zh-CN" sz="3200" b="1" i="0" u="none" strike="noStrike" kern="0" cap="none" spc="0" normalizeH="0" baseline="0" noProof="0" dirty="0" smtClean="0">
                    <a:ln>
                      <a:noFill/>
                    </a:ln>
                    <a:solidFill>
                      <a:srgbClr val="3C3C5A"/>
                    </a:solidFill>
                    <a:effectLst/>
                    <a:uLnTx/>
                    <a:uFillTx/>
                    <a:ea typeface="+mn-ea"/>
                  </a:rPr>
                  <a:t> </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en-US" altLang="zh-CN" sz="3200" b="1" i="0" u="none" strike="noStrike" kern="0" cap="none" spc="0" normalizeH="0" baseline="0" noProof="0" dirty="0" smtClean="0">
                    <a:ln>
                      <a:noFill/>
                    </a:ln>
                    <a:solidFill>
                      <a:srgbClr val="3C3C5A"/>
                    </a:solidFill>
                    <a:effectLst/>
                    <a:uLnTx/>
                    <a:uFillTx/>
                    <a:ea typeface="+mn-ea"/>
                  </a:rPr>
                  <a:t> </a:t>
                </a:r>
                <a:r>
                  <a:rPr lang="en-US" altLang="zh-CN" b="1" noProof="0" dirty="0" smtClean="0">
                    <a:ln>
                      <a:noFill/>
                    </a:ln>
                    <a:effectLst/>
                    <a:uLnTx/>
                    <a:uFillTx/>
                    <a:latin typeface="Times New Roman" panose="02020603050405020304" pitchFamily="18" charset="0"/>
                    <a:cs typeface="Times New Roman" panose="02020603050405020304" pitchFamily="18" charset="0"/>
                    <a:sym typeface="+mn-ea"/>
                  </a:rPr>
                  <a:t>t</a:t>
                </a:r>
                <a:r>
                  <a:rPr kumimoji="0" lang="zh-CN" altLang="en-US" sz="3200" b="1" i="0" u="none" strike="noStrike" kern="0" cap="none" spc="0" normalizeH="0" baseline="0" noProof="0" dirty="0" smtClean="0">
                    <a:ln>
                      <a:noFill/>
                    </a:ln>
                    <a:solidFill>
                      <a:srgbClr val="3C3C5A"/>
                    </a:solidFill>
                    <a:effectLst/>
                    <a:uLnTx/>
                    <a:uFillTx/>
                    <a:ea typeface="+mn-ea"/>
                  </a:rPr>
                  <a:t>内无包发送的概率为</a:t>
                </a:r>
              </a:p>
            </p:txBody>
          </p:sp>
        </mc:Choice>
        <mc:Fallback xmlns="">
          <p:sp>
            <p:nvSpPr>
              <p:cNvPr id="79875" name="Rectangle 3"/>
              <p:cNvSpPr>
                <a:spLocks noRot="1" noChangeAspect="1" noMove="1" noResize="1" noEditPoints="1" noAdjustHandles="1" noChangeArrowheads="1" noChangeShapeType="1" noTextEdit="1"/>
              </p:cNvSpPr>
              <p:nvPr>
                <p:ph type="body" sz="half" idx="1"/>
              </p:nvPr>
            </p:nvSpPr>
            <p:spPr>
              <a:xfrm>
                <a:off x="-317" y="219075"/>
                <a:ext cx="8569325" cy="6167438"/>
              </a:xfrm>
              <a:blipFill rotWithShape="1">
                <a:blip r:embed="rId3"/>
                <a:stretch>
                  <a:fillRect l="4" r="4" b="5"/>
                </a:stretch>
              </a:blipFill>
            </p:spPr>
            <p:txBody>
              <a:bodyPr/>
              <a:lstStyle/>
              <a:p>
                <a:r>
                  <a:rPr lang="zh-CN" altLang="en-US">
                    <a:noFill/>
                  </a:rPr>
                  <a:t> </a:t>
                </a:r>
              </a:p>
            </p:txBody>
          </p:sp>
        </mc:Fallback>
      </mc:AlternateContent>
      <p:graphicFrame>
        <p:nvGraphicFramePr>
          <p:cNvPr id="4098" name="Object 4"/>
          <p:cNvGraphicFramePr>
            <a:graphicFrameLocks noGrp="1" noChangeAspect="1"/>
          </p:cNvGraphicFramePr>
          <p:nvPr>
            <p:ph sz="half" idx="2"/>
          </p:nvPr>
        </p:nvGraphicFramePr>
        <p:xfrm>
          <a:off x="2643188" y="3625850"/>
          <a:ext cx="5072062" cy="1317625"/>
        </p:xfrm>
        <a:graphic>
          <a:graphicData uri="http://schemas.openxmlformats.org/presentationml/2006/ole">
            <mc:AlternateContent xmlns:mc="http://schemas.openxmlformats.org/markup-compatibility/2006">
              <mc:Choice xmlns:v="urn:schemas-microsoft-com:vml" Requires="v">
                <p:oleObj spid="_x0000_s6337" r:id="rId4" imgW="1612900" imgH="419100" progId="Equation.DSMT4">
                  <p:embed/>
                </p:oleObj>
              </mc:Choice>
              <mc:Fallback>
                <p:oleObj r:id="rId4" imgW="1612900" imgH="419100" progId="Equation.DSMT4">
                  <p:embed/>
                  <p:pic>
                    <p:nvPicPr>
                      <p:cNvPr id="0" name="图片 3141"/>
                      <p:cNvPicPr/>
                      <p:nvPr/>
                    </p:nvPicPr>
                    <p:blipFill>
                      <a:blip r:embed="rId5"/>
                      <a:srcRect/>
                      <a:stretch>
                        <a:fillRect/>
                      </a:stretch>
                    </p:blipFill>
                    <p:spPr>
                      <a:xfrm>
                        <a:off x="2643188" y="3625850"/>
                        <a:ext cx="5072062" cy="1317625"/>
                      </a:xfrm>
                      <a:prstGeom prst="rect">
                        <a:avLst/>
                      </a:prstGeom>
                      <a:solidFill>
                        <a:schemeClr val="accent1">
                          <a:alpha val="100000"/>
                        </a:schemeClr>
                      </a:solidFill>
                      <a:ln w="38100">
                        <a:miter/>
                      </a:ln>
                    </p:spPr>
                  </p:pic>
                </p:oleObj>
              </mc:Fallback>
            </mc:AlternateContent>
          </a:graphicData>
        </a:graphic>
      </p:graphicFrame>
      <p:graphicFrame>
        <p:nvGraphicFramePr>
          <p:cNvPr id="4099" name="Object 7"/>
          <p:cNvGraphicFramePr>
            <a:graphicFrameLocks noChangeAspect="1"/>
          </p:cNvGraphicFramePr>
          <p:nvPr/>
        </p:nvGraphicFramePr>
        <p:xfrm>
          <a:off x="5011649" y="6021288"/>
          <a:ext cx="2701925" cy="695325"/>
        </p:xfrm>
        <a:graphic>
          <a:graphicData uri="http://schemas.openxmlformats.org/presentationml/2006/ole">
            <mc:AlternateContent xmlns:mc="http://schemas.openxmlformats.org/markup-compatibility/2006">
              <mc:Choice xmlns:v="urn:schemas-microsoft-com:vml" Requires="v">
                <p:oleObj spid="_x0000_s6338" r:id="rId6" imgW="939165" imgH="241300" progId="Equation.DSMT4">
                  <p:embed/>
                </p:oleObj>
              </mc:Choice>
              <mc:Fallback>
                <p:oleObj r:id="rId6" imgW="939165" imgH="241300" progId="Equation.DSMT4">
                  <p:embed/>
                  <p:pic>
                    <p:nvPicPr>
                      <p:cNvPr id="0" name="图片 3140"/>
                      <p:cNvPicPr/>
                      <p:nvPr/>
                    </p:nvPicPr>
                    <p:blipFill>
                      <a:blip r:embed="rId7"/>
                      <a:stretch>
                        <a:fillRect/>
                      </a:stretch>
                    </p:blipFill>
                    <p:spPr>
                      <a:xfrm>
                        <a:off x="5011649" y="6021288"/>
                        <a:ext cx="2701925" cy="695325"/>
                      </a:xfrm>
                      <a:prstGeom prst="rect">
                        <a:avLst/>
                      </a:prstGeom>
                      <a:solidFill>
                        <a:srgbClr val="FFFF00"/>
                      </a:solidFill>
                      <a:ln w="38100">
                        <a:noFill/>
                        <a:miter/>
                      </a:ln>
                    </p:spPr>
                  </p:pic>
                </p:oleObj>
              </mc:Fallback>
            </mc:AlternateContent>
          </a:graphicData>
        </a:graphic>
      </p:graphicFrame>
      <p:cxnSp>
        <p:nvCxnSpPr>
          <p:cNvPr id="3" name="直接箭头连接符 2"/>
          <p:cNvCxnSpPr/>
          <p:nvPr/>
        </p:nvCxnSpPr>
        <p:spPr>
          <a:xfrm flipV="1">
            <a:off x="5364088" y="4509120"/>
            <a:ext cx="792088" cy="72008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220072" y="5229200"/>
            <a:ext cx="2520280" cy="461665"/>
          </a:xfrm>
          <a:prstGeom prst="rect">
            <a:avLst/>
          </a:prstGeom>
          <a:solidFill>
            <a:srgbClr val="FFFF00"/>
          </a:solidFill>
          <a:ln>
            <a:solidFill>
              <a:srgbClr val="FF0000"/>
            </a:solidFill>
          </a:ln>
        </p:spPr>
        <p:txBody>
          <a:bodyPr wrap="square" rtlCol="0">
            <a:spAutoFit/>
          </a:bodyPr>
          <a:lstStyle/>
          <a:p>
            <a:r>
              <a:rPr lang="en-US" altLang="zh-CN" sz="2400" b="1" kern="0" dirty="0" smtClean="0">
                <a:solidFill>
                  <a:srgbClr val="3C3C5A"/>
                </a:solidFill>
              </a:rPr>
              <a:t>P=1</a:t>
            </a:r>
            <a:r>
              <a:rPr lang="en-US" altLang="zh-CN" sz="2400" b="1" kern="0" smtClean="0">
                <a:solidFill>
                  <a:srgbClr val="3C3C5A"/>
                </a:solidFill>
              </a:rPr>
              <a:t>: a=</a:t>
            </a:r>
            <a:r>
              <a:rPr lang="en-US" altLang="zh-CN" sz="2400" b="1" kern="0" smtClean="0">
                <a:solidFill>
                  <a:srgbClr val="3C3C5A"/>
                </a:solidFill>
                <a:latin typeface="Symbol" panose="05050102010706020507" pitchFamily="18" charset="2"/>
              </a:rPr>
              <a:t>lt=l</a:t>
            </a:r>
            <a:r>
              <a:rPr lang="en-US" altLang="zh-CN" sz="2400" b="1" kern="0" smtClean="0">
                <a:solidFill>
                  <a:srgbClr val="3C3C5A"/>
                </a:solidFill>
              </a:rPr>
              <a:t>P=</a:t>
            </a:r>
            <a:r>
              <a:rPr lang="en-US" altLang="zh-CN" sz="2400" b="1" kern="0" smtClean="0">
                <a:solidFill>
                  <a:srgbClr val="3C3C5A"/>
                </a:solidFill>
                <a:latin typeface="Symbol" panose="05050102010706020507" pitchFamily="18" charset="2"/>
              </a:rPr>
              <a:t>l</a:t>
            </a:r>
            <a:endParaRPr lang="zh-CN" altLang="en-US" sz="24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3"/>
          <p:cNvSpPr>
            <a:spLocks noGrp="1" noRot="1" noChangeArrowheads="1"/>
          </p:cNvSpPr>
          <p:nvPr>
            <p:ph type="body" sz="half" idx="1"/>
          </p:nvPr>
        </p:nvSpPr>
        <p:spPr>
          <a:xfrm>
            <a:off x="250825" y="549275"/>
            <a:ext cx="8642350" cy="5184775"/>
          </a:xfrm>
        </p:spPr>
        <p:txBody>
          <a:bodyPr/>
          <a:lstStyle/>
          <a:p>
            <a:pPr lvl="1" eaLnBrk="1" hangingPunct="1"/>
            <a:r>
              <a:rPr lang="zh-CN" altLang="en-US" dirty="0" smtClean="0"/>
              <a:t>业务量</a:t>
            </a:r>
          </a:p>
          <a:p>
            <a:pPr lvl="2" eaLnBrk="1" hangingPunct="1"/>
            <a:r>
              <a:rPr lang="zh-CN" altLang="en-US" dirty="0" smtClean="0"/>
              <a:t>业务量是在</a:t>
            </a:r>
            <a:r>
              <a:rPr lang="zh-CN" altLang="en-US" dirty="0" smtClean="0">
                <a:solidFill>
                  <a:srgbClr val="FF0000"/>
                </a:solidFill>
              </a:rPr>
              <a:t>指定时间内线路被占用的总时间。</a:t>
            </a:r>
            <a:r>
              <a:rPr lang="zh-CN" altLang="en-US" dirty="0" smtClean="0"/>
              <a:t>若某线路有</a:t>
            </a:r>
            <a:r>
              <a:rPr lang="en-US" altLang="zh-CN" dirty="0" smtClean="0"/>
              <a:t>m</a:t>
            </a:r>
            <a:r>
              <a:rPr lang="zh-CN" altLang="en-US" dirty="0" smtClean="0"/>
              <a:t>条信道，第</a:t>
            </a:r>
            <a:r>
              <a:rPr lang="en-US" altLang="zh-CN" dirty="0" smtClean="0"/>
              <a:t>r</a:t>
            </a:r>
            <a:r>
              <a:rPr lang="zh-CN" altLang="en-US" dirty="0" smtClean="0"/>
              <a:t>条信道被占用</a:t>
            </a:r>
            <a:r>
              <a:rPr lang="en-US" altLang="zh-CN" dirty="0" err="1" smtClean="0"/>
              <a:t>Q</a:t>
            </a:r>
            <a:r>
              <a:rPr lang="en-US" altLang="zh-CN" baseline="-25000" dirty="0" err="1" smtClean="0"/>
              <a:t>r</a:t>
            </a:r>
            <a:r>
              <a:rPr lang="zh-CN" altLang="en-US" dirty="0" smtClean="0"/>
              <a:t>秒，则</a:t>
            </a:r>
            <a:r>
              <a:rPr lang="en-US" altLang="zh-CN" dirty="0" smtClean="0"/>
              <a:t>m</a:t>
            </a:r>
            <a:r>
              <a:rPr lang="zh-CN" altLang="en-US" dirty="0" smtClean="0"/>
              <a:t>条信道或该线路上的业务量为</a:t>
            </a:r>
          </a:p>
          <a:p>
            <a:pPr lvl="2" eaLnBrk="1" hangingPunct="1"/>
            <a:endParaRPr lang="zh-CN" altLang="en-US" dirty="0" smtClean="0"/>
          </a:p>
          <a:p>
            <a:pPr lvl="2" eaLnBrk="1" hangingPunct="1"/>
            <a:endParaRPr lang="zh-CN" altLang="en-US" dirty="0" smtClean="0"/>
          </a:p>
          <a:p>
            <a:pPr lvl="2" eaLnBrk="1" hangingPunct="1"/>
            <a:endParaRPr lang="zh-CN" altLang="en-US" dirty="0" smtClean="0"/>
          </a:p>
        </p:txBody>
      </p:sp>
      <p:graphicFrame>
        <p:nvGraphicFramePr>
          <p:cNvPr id="123907" name="Object 4"/>
          <p:cNvGraphicFramePr>
            <a:graphicFrameLocks noGrp="1" noChangeAspect="1"/>
          </p:cNvGraphicFramePr>
          <p:nvPr>
            <p:ph sz="half" idx="2"/>
          </p:nvPr>
        </p:nvGraphicFramePr>
        <p:xfrm>
          <a:off x="3276600" y="2493963"/>
          <a:ext cx="1512888" cy="1009650"/>
        </p:xfrm>
        <a:graphic>
          <a:graphicData uri="http://schemas.openxmlformats.org/presentationml/2006/ole">
            <mc:AlternateContent xmlns:mc="http://schemas.openxmlformats.org/markup-compatibility/2006">
              <mc:Choice xmlns:v="urn:schemas-microsoft-com:vml" Requires="v">
                <p:oleObj spid="_x0000_s67634" name="公式" r:id="rId3" imgW="647700" imgH="431800" progId="Equation.3">
                  <p:embed/>
                </p:oleObj>
              </mc:Choice>
              <mc:Fallback>
                <p:oleObj name="公式" r:id="rId3" imgW="647700" imgH="431800" progId="Equation.3">
                  <p:embed/>
                  <p:pic>
                    <p:nvPicPr>
                      <p:cNvPr id="0" name="图片 67623"/>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493963"/>
                        <a:ext cx="1512888" cy="1009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3908" name="Object 6"/>
          <p:cNvGraphicFramePr>
            <a:graphicFrameLocks noChangeAspect="1"/>
          </p:cNvGraphicFramePr>
          <p:nvPr/>
        </p:nvGraphicFramePr>
        <p:xfrm>
          <a:off x="1763713" y="4746625"/>
          <a:ext cx="3500437" cy="771525"/>
        </p:xfrm>
        <a:graphic>
          <a:graphicData uri="http://schemas.openxmlformats.org/presentationml/2006/ole">
            <mc:AlternateContent xmlns:mc="http://schemas.openxmlformats.org/markup-compatibility/2006">
              <mc:Choice xmlns:v="urn:schemas-microsoft-com:vml" Requires="v">
                <p:oleObj spid="_x0000_s67635" name="公式" r:id="rId5" imgW="1498600" imgH="330200" progId="Equation.3">
                  <p:embed/>
                </p:oleObj>
              </mc:Choice>
              <mc:Fallback>
                <p:oleObj name="公式" r:id="rId5" imgW="1498600" imgH="330200" progId="Equation.3">
                  <p:embed/>
                  <p:pic>
                    <p:nvPicPr>
                      <p:cNvPr id="0" name="图片 676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4746625"/>
                        <a:ext cx="3500437"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909" name="AutoShape 7"/>
          <p:cNvSpPr/>
          <p:nvPr/>
        </p:nvSpPr>
        <p:spPr bwMode="auto">
          <a:xfrm>
            <a:off x="5867400" y="4581525"/>
            <a:ext cx="3276600" cy="1081088"/>
          </a:xfrm>
          <a:prstGeom prst="callout1">
            <a:avLst>
              <a:gd name="adj1" fmla="val 16551"/>
              <a:gd name="adj2" fmla="val -3023"/>
              <a:gd name="adj3" fmla="val 52875"/>
              <a:gd name="adj4" fmla="val -43449"/>
            </a:avLst>
          </a:prstGeom>
          <a:solidFill>
            <a:schemeClr val="accent1"/>
          </a:solidFill>
          <a:ln w="9525">
            <a:solidFill>
              <a:schemeClr val="tx1"/>
            </a:solidFill>
            <a:miter lim="800000"/>
          </a:ln>
        </p:spPr>
        <p:txBody>
          <a:bodyPr/>
          <a:lstStyle/>
          <a:p>
            <a:pPr rtl="0"/>
            <a:r>
              <a:rPr lang="zh-CN" altLang="en-US" sz="2400" b="1">
                <a:solidFill>
                  <a:srgbClr val="005FBE"/>
                </a:solidFill>
                <a:cs typeface="+mn-cs"/>
              </a:rPr>
              <a:t>在时刻</a:t>
            </a:r>
            <a:r>
              <a:rPr lang="en-US" altLang="zh-CN" sz="2400" b="1">
                <a:solidFill>
                  <a:srgbClr val="005FBE"/>
                </a:solidFill>
                <a:cs typeface="+mn-cs"/>
              </a:rPr>
              <a:t>t</a:t>
            </a:r>
            <a:r>
              <a:rPr lang="zh-CN" altLang="en-US" sz="2400" b="1">
                <a:solidFill>
                  <a:srgbClr val="005FBE"/>
                </a:solidFill>
                <a:cs typeface="+mn-cs"/>
              </a:rPr>
              <a:t>被占用的信道数。</a:t>
            </a:r>
            <a:r>
              <a:rPr lang="en-US" altLang="zh-CN" sz="2400" b="1">
                <a:solidFill>
                  <a:srgbClr val="005FBE"/>
                </a:solidFill>
                <a:cs typeface="+mn-cs"/>
              </a:rPr>
              <a:t>T</a:t>
            </a:r>
            <a:r>
              <a:rPr lang="zh-CN" altLang="en-US" sz="2400" b="1">
                <a:solidFill>
                  <a:srgbClr val="005FBE"/>
                </a:solidFill>
                <a:cs typeface="+mn-cs"/>
              </a:rPr>
              <a:t>是观察时间</a:t>
            </a:r>
          </a:p>
        </p:txBody>
      </p:sp>
      <p:sp>
        <p:nvSpPr>
          <p:cNvPr id="2" name="标题 1"/>
          <p:cNvSpPr>
            <a:spLocks noGrp="1"/>
          </p:cNvSpPr>
          <p:nvPr>
            <p:ph type="title"/>
          </p:nvPr>
        </p:nvSpPr>
        <p:spPr>
          <a:xfrm>
            <a:off x="179388" y="0"/>
            <a:ext cx="8540750" cy="476250"/>
          </a:xfrm>
        </p:spPr>
        <p:txBody>
          <a:bodyPr/>
          <a:lstStyle/>
          <a:p>
            <a:pPr>
              <a:defRPr/>
            </a:pPr>
            <a:r>
              <a:rPr lang="zh-CN" altLang="en-US" dirty="0"/>
              <a:t>业务量和呼叫</a:t>
            </a:r>
            <a:r>
              <a:rPr lang="zh-CN" altLang="en-US" dirty="0" smtClean="0"/>
              <a:t>量</a:t>
            </a:r>
            <a:endParaRPr lang="zh-CN" altLang="en-US" dirty="0"/>
          </a:p>
        </p:txBody>
      </p:sp>
      <p:sp>
        <p:nvSpPr>
          <p:cNvPr id="123911" name="矩形 2"/>
          <p:cNvSpPr>
            <a:spLocks noChangeArrowheads="1"/>
          </p:cNvSpPr>
          <p:nvPr/>
        </p:nvSpPr>
        <p:spPr bwMode="auto">
          <a:xfrm>
            <a:off x="107950" y="6049963"/>
            <a:ext cx="9036050" cy="830262"/>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lvl="2" indent="-342900" rtl="0">
              <a:buSzPct val="75000"/>
            </a:pPr>
            <a:r>
              <a:rPr lang="zh-CN" altLang="en-US" sz="2400" dirty="0">
                <a:solidFill>
                  <a:srgbClr val="005FBE"/>
                </a:solidFill>
                <a:cs typeface="+mn-cs"/>
              </a:rPr>
              <a:t>业务量的量纲是</a:t>
            </a:r>
            <a:r>
              <a:rPr lang="zh-CN" altLang="en-US" sz="2400" dirty="0">
                <a:solidFill>
                  <a:srgbClr val="FF0000"/>
                </a:solidFill>
                <a:cs typeface="+mn-cs"/>
              </a:rPr>
              <a:t>时间</a:t>
            </a:r>
            <a:r>
              <a:rPr lang="zh-CN" altLang="en-US" sz="2400" dirty="0">
                <a:solidFill>
                  <a:srgbClr val="005FBE"/>
                </a:solidFill>
                <a:cs typeface="+mn-cs"/>
              </a:rPr>
              <a:t>。若一个信道代表一个电话话路，则业务量或话务量的单位是</a:t>
            </a:r>
            <a:r>
              <a:rPr lang="zh-CN" altLang="en-US" sz="2400" dirty="0">
                <a:solidFill>
                  <a:srgbClr val="FF0000"/>
                </a:solidFill>
                <a:cs typeface="+mn-cs"/>
              </a:rPr>
              <a:t>秒</a:t>
            </a:r>
            <a:r>
              <a:rPr lang="en-US" altLang="zh-CN" sz="2400" dirty="0">
                <a:solidFill>
                  <a:srgbClr val="FF0000"/>
                </a:solidFill>
                <a:cs typeface="+mn-cs"/>
              </a:rPr>
              <a:t>·</a:t>
            </a:r>
            <a:r>
              <a:rPr lang="zh-CN" altLang="en-US" sz="2400" dirty="0">
                <a:solidFill>
                  <a:srgbClr val="FF0000"/>
                </a:solidFill>
                <a:cs typeface="+mn-cs"/>
              </a:rPr>
              <a:t>话路</a:t>
            </a:r>
            <a:r>
              <a:rPr lang="zh-CN" altLang="en-US" sz="2400" dirty="0">
                <a:solidFill>
                  <a:srgbClr val="005FBE"/>
                </a:solidFill>
                <a:cs typeface="+mn-cs"/>
              </a:rPr>
              <a:t>。观察时间可以是</a:t>
            </a:r>
            <a:r>
              <a:rPr lang="en-US" altLang="zh-CN" sz="2400" dirty="0">
                <a:solidFill>
                  <a:srgbClr val="005FBE"/>
                </a:solidFill>
                <a:cs typeface="+mn-cs"/>
              </a:rPr>
              <a:t>1</a:t>
            </a:r>
            <a:r>
              <a:rPr lang="zh-CN" altLang="en-US" sz="2400" dirty="0">
                <a:solidFill>
                  <a:srgbClr val="005FBE"/>
                </a:solidFill>
                <a:cs typeface="+mn-cs"/>
              </a:rPr>
              <a:t>小时或</a:t>
            </a:r>
            <a:r>
              <a:rPr lang="en-US" altLang="zh-CN" sz="2400" dirty="0">
                <a:solidFill>
                  <a:srgbClr val="005FBE"/>
                </a:solidFill>
                <a:cs typeface="+mn-cs"/>
              </a:rPr>
              <a:t>1</a:t>
            </a:r>
            <a:r>
              <a:rPr lang="zh-CN" altLang="en-US" sz="2400" dirty="0">
                <a:solidFill>
                  <a:srgbClr val="005FBE"/>
                </a:solidFill>
                <a:cs typeface="+mn-cs"/>
              </a:rPr>
              <a:t>天等。</a:t>
            </a:r>
          </a:p>
        </p:txBody>
      </p:sp>
      <p:sp>
        <p:nvSpPr>
          <p:cNvPr id="3" name="文本框 2"/>
          <p:cNvSpPr txBox="1"/>
          <p:nvPr/>
        </p:nvSpPr>
        <p:spPr>
          <a:xfrm>
            <a:off x="107950" y="3573145"/>
            <a:ext cx="6397625" cy="583565"/>
          </a:xfrm>
          <a:prstGeom prst="rect">
            <a:avLst/>
          </a:prstGeom>
          <a:noFill/>
        </p:spPr>
        <p:txBody>
          <a:bodyPr wrap="none" rtlCol="0">
            <a:spAutoFit/>
          </a:bodyPr>
          <a:lstStyle/>
          <a:p>
            <a:pPr marL="1200150" lvl="2" indent="-285750" algn="l" eaLnBrk="1" hangingPunct="1">
              <a:buFont typeface="Wingdings" panose="05000000000000000000" charset="0"/>
              <a:buChar char="u"/>
            </a:pPr>
            <a:r>
              <a:rPr lang="zh-CN" altLang="en-US" sz="3200" b="1" dirty="0" smtClean="0">
                <a:sym typeface="+mn-ea"/>
              </a:rPr>
              <a:t>另一种表达业务量的方式是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90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39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9" grpId="0" animBg="1"/>
      <p:bldP spid="123909" grpId="1" animBg="1"/>
      <p:bldP spid="123911" grpId="0" animBg="1"/>
      <p:bldP spid="123911" grpId="1" animBg="1"/>
      <p:bldP spid="3" grpId="0"/>
      <p:bldP spid="3"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1403350" y="-26988"/>
            <a:ext cx="5129213" cy="530226"/>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4300" smtClean="0">
                <a:solidFill>
                  <a:srgbClr val="3333FF"/>
                </a:solidFill>
                <a:effectLst/>
                <a:latin typeface="Times New Roman" panose="02020603050405020304" pitchFamily="18" charset="0"/>
              </a:rPr>
              <a:t>基于排队论的话务量</a:t>
            </a:r>
          </a:p>
        </p:txBody>
      </p:sp>
      <p:sp>
        <p:nvSpPr>
          <p:cNvPr id="84995" name="Rectangle 3"/>
          <p:cNvSpPr>
            <a:spLocks noGrp="1" noChangeArrowheads="1"/>
          </p:cNvSpPr>
          <p:nvPr>
            <p:ph type="body" idx="4294967295"/>
          </p:nvPr>
        </p:nvSpPr>
        <p:spPr>
          <a:xfrm>
            <a:off x="-107950" y="836613"/>
            <a:ext cx="9251950"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2800" dirty="0" smtClean="0">
                <a:solidFill>
                  <a:srgbClr val="0033CC"/>
                </a:solidFill>
                <a:effectLst/>
              </a:rPr>
              <a:t>基于排队论的话务量</a:t>
            </a:r>
            <a:r>
              <a:rPr lang="en-US" altLang="zh-CN" sz="2800" dirty="0" smtClean="0">
                <a:solidFill>
                  <a:srgbClr val="0033CC"/>
                </a:solidFill>
                <a:effectLst/>
              </a:rPr>
              <a:t>Y</a:t>
            </a:r>
            <a:r>
              <a:rPr lang="zh-CN" altLang="en-US" sz="2800" dirty="0" smtClean="0">
                <a:solidFill>
                  <a:srgbClr val="0033CC"/>
                </a:solidFill>
                <a:effectLst/>
              </a:rPr>
              <a:t>：</a:t>
            </a:r>
            <a:r>
              <a:rPr lang="en-US" altLang="zh-CN" sz="2800" i="1" dirty="0" smtClean="0">
                <a:solidFill>
                  <a:srgbClr val="FF0000"/>
                </a:solidFill>
                <a:effectLst/>
              </a:rPr>
              <a:t>Y=</a:t>
            </a:r>
            <a:r>
              <a:rPr lang="en-US" altLang="zh-CN" sz="2800" i="1" dirty="0" smtClean="0">
                <a:solidFill>
                  <a:srgbClr val="FF0000"/>
                </a:solidFill>
                <a:effectLst/>
                <a:sym typeface="Symbol" panose="05050102010706020507" pitchFamily="18" charset="2"/>
              </a:rPr>
              <a:t></a:t>
            </a:r>
            <a:r>
              <a:rPr lang="en-US" altLang="zh-CN" sz="2800" i="1" dirty="0" smtClean="0">
                <a:solidFill>
                  <a:srgbClr val="FF0000"/>
                </a:solidFill>
                <a:effectLst/>
                <a:latin typeface="Times New Roman" panose="02020603050405020304" pitchFamily="18" charset="0"/>
              </a:rPr>
              <a:t>·</a:t>
            </a:r>
            <a:r>
              <a:rPr lang="en-US" altLang="zh-CN" sz="2800" i="1" dirty="0" smtClean="0">
                <a:solidFill>
                  <a:srgbClr val="FF0000"/>
                </a:solidFill>
                <a:effectLst/>
              </a:rPr>
              <a:t>S</a:t>
            </a:r>
            <a:r>
              <a:rPr lang="en-US" altLang="zh-CN" sz="2800" i="1" dirty="0" smtClean="0">
                <a:solidFill>
                  <a:srgbClr val="FF0000"/>
                </a:solidFill>
                <a:effectLst/>
                <a:latin typeface="Times New Roman" panose="02020603050405020304" pitchFamily="18" charset="0"/>
              </a:rPr>
              <a:t>·</a:t>
            </a:r>
            <a:r>
              <a:rPr lang="en-US" altLang="zh-CN" sz="2800" i="1" dirty="0" smtClean="0">
                <a:solidFill>
                  <a:srgbClr val="FF0000"/>
                </a:solidFill>
                <a:effectLst/>
              </a:rPr>
              <a:t>T</a:t>
            </a:r>
            <a:endParaRPr lang="en-US" altLang="zh-CN" sz="2800" dirty="0" smtClean="0">
              <a:solidFill>
                <a:srgbClr val="FF0000"/>
              </a:solidFill>
              <a:effectLst/>
            </a:endParaRPr>
          </a:p>
          <a:p>
            <a:pPr eaLnBrk="1" hangingPunct="1">
              <a:lnSpc>
                <a:spcPct val="90000"/>
              </a:lnSpc>
            </a:pPr>
            <a:r>
              <a:rPr lang="zh-CN" altLang="en-US" sz="2800" dirty="0" smtClean="0">
                <a:solidFill>
                  <a:srgbClr val="FF0000"/>
                </a:solidFill>
                <a:effectLst/>
              </a:rPr>
              <a:t>话务量三要素</a:t>
            </a:r>
          </a:p>
          <a:p>
            <a:pPr lvl="1" eaLnBrk="1" hangingPunct="1">
              <a:lnSpc>
                <a:spcPct val="90000"/>
              </a:lnSpc>
            </a:pPr>
            <a:r>
              <a:rPr lang="zh-CN" altLang="en-US" sz="2800" dirty="0" smtClean="0">
                <a:solidFill>
                  <a:srgbClr val="FF0000"/>
                </a:solidFill>
              </a:rPr>
              <a:t>呼叫强度：</a:t>
            </a:r>
            <a:r>
              <a:rPr lang="en-US" altLang="zh-CN" sz="2800" dirty="0" smtClean="0">
                <a:cs typeface="Times New Roman" panose="02020603050405020304" pitchFamily="18" charset="0"/>
              </a:rPr>
              <a:t>λ</a:t>
            </a:r>
            <a:r>
              <a:rPr lang="zh-CN" altLang="en-US" sz="2800" dirty="0" smtClean="0"/>
              <a:t>（单位时间内平均发生的呼叫次数）</a:t>
            </a:r>
          </a:p>
          <a:p>
            <a:pPr lvl="1" eaLnBrk="1" hangingPunct="1">
              <a:lnSpc>
                <a:spcPct val="90000"/>
              </a:lnSpc>
            </a:pPr>
            <a:r>
              <a:rPr lang="zh-CN" altLang="en-US" sz="2800" dirty="0" smtClean="0">
                <a:solidFill>
                  <a:srgbClr val="FF0000"/>
                </a:solidFill>
              </a:rPr>
              <a:t>占用时长：</a:t>
            </a:r>
            <a:r>
              <a:rPr lang="en-US" altLang="zh-CN" sz="2800" dirty="0" smtClean="0"/>
              <a:t>S</a:t>
            </a:r>
            <a:r>
              <a:rPr lang="zh-CN" altLang="en-US" sz="2800" dirty="0" smtClean="0"/>
              <a:t>（听拨号音、拨号、振铃、通话）</a:t>
            </a:r>
          </a:p>
          <a:p>
            <a:pPr lvl="1" eaLnBrk="1" hangingPunct="1">
              <a:lnSpc>
                <a:spcPct val="90000"/>
              </a:lnSpc>
            </a:pPr>
            <a:r>
              <a:rPr lang="zh-CN" altLang="en-US" sz="2800" dirty="0" smtClean="0">
                <a:solidFill>
                  <a:srgbClr val="FF0000"/>
                </a:solidFill>
              </a:rPr>
              <a:t>考察时间：</a:t>
            </a:r>
            <a:r>
              <a:rPr lang="en-US" altLang="zh-CN" sz="2800" dirty="0" smtClean="0"/>
              <a:t>T</a:t>
            </a:r>
          </a:p>
          <a:p>
            <a:pPr eaLnBrk="1" hangingPunct="1">
              <a:lnSpc>
                <a:spcPct val="90000"/>
              </a:lnSpc>
            </a:pPr>
            <a:endParaRPr lang="zh-CN" altLang="en-US" sz="2800" dirty="0" smtClean="0">
              <a:effectLst/>
            </a:endParaRPr>
          </a:p>
          <a:p>
            <a:pPr eaLnBrk="1" hangingPunct="1">
              <a:lnSpc>
                <a:spcPct val="90000"/>
              </a:lnSpc>
            </a:pPr>
            <a:r>
              <a:rPr lang="zh-CN" altLang="en-US" sz="2800" dirty="0" smtClean="0">
                <a:solidFill>
                  <a:srgbClr val="FF0000"/>
                </a:solidFill>
                <a:effectLst/>
              </a:rPr>
              <a:t>注意：各变量的时间单位要相同。</a:t>
            </a:r>
          </a:p>
          <a:p>
            <a:pPr eaLnBrk="1" hangingPunct="1">
              <a:lnSpc>
                <a:spcPct val="90000"/>
              </a:lnSpc>
            </a:pPr>
            <a:r>
              <a:rPr lang="zh-CN" altLang="en-US" sz="2800" dirty="0" smtClean="0">
                <a:solidFill>
                  <a:srgbClr val="FF0000"/>
                </a:solidFill>
                <a:effectLst/>
              </a:rPr>
              <a:t>话务量的大小</a:t>
            </a:r>
            <a:r>
              <a:rPr lang="zh-CN" altLang="en-US" sz="2800" dirty="0" smtClean="0">
                <a:solidFill>
                  <a:srgbClr val="0033CC"/>
                </a:solidFill>
                <a:effectLst/>
              </a:rPr>
              <a:t>与</a:t>
            </a:r>
            <a:r>
              <a:rPr lang="zh-CN" altLang="en-US" sz="2800" dirty="0" smtClean="0">
                <a:solidFill>
                  <a:srgbClr val="FF0000"/>
                </a:solidFill>
                <a:effectLst/>
              </a:rPr>
              <a:t>用户通话的频繁程度</a:t>
            </a:r>
            <a:r>
              <a:rPr lang="zh-CN" altLang="en-US" sz="2800" dirty="0" smtClean="0">
                <a:solidFill>
                  <a:srgbClr val="0033CC"/>
                </a:solidFill>
                <a:effectLst/>
              </a:rPr>
              <a:t>和</a:t>
            </a:r>
            <a:r>
              <a:rPr lang="zh-CN" altLang="en-US" sz="2800" dirty="0" smtClean="0">
                <a:solidFill>
                  <a:srgbClr val="FF0000"/>
                </a:solidFill>
                <a:effectLst/>
              </a:rPr>
              <a:t>通话占用的时间长度</a:t>
            </a:r>
            <a:r>
              <a:rPr lang="zh-CN" altLang="en-US" sz="2800" dirty="0" smtClean="0">
                <a:solidFill>
                  <a:srgbClr val="0033CC"/>
                </a:solidFill>
                <a:effectLst/>
              </a:rPr>
              <a:t>以及</a:t>
            </a:r>
            <a:r>
              <a:rPr lang="zh-CN" altLang="en-US" sz="2800" dirty="0" smtClean="0">
                <a:solidFill>
                  <a:srgbClr val="FF0000"/>
                </a:solidFill>
                <a:effectLst/>
              </a:rPr>
              <a:t>统计观察的时间长度有关。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499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49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9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49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499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3"/>
          <p:cNvSpPr>
            <a:spLocks noGrp="1" noRot="1" noChangeArrowheads="1"/>
          </p:cNvSpPr>
          <p:nvPr>
            <p:ph type="body" sz="half" idx="1"/>
          </p:nvPr>
        </p:nvSpPr>
        <p:spPr>
          <a:xfrm>
            <a:off x="-387350" y="692150"/>
            <a:ext cx="8569325" cy="5184775"/>
          </a:xfrm>
        </p:spPr>
        <p:txBody>
          <a:bodyPr/>
          <a:lstStyle/>
          <a:p>
            <a:pPr lvl="1" eaLnBrk="1" hangingPunct="1">
              <a:lnSpc>
                <a:spcPct val="90000"/>
              </a:lnSpc>
            </a:pPr>
            <a:r>
              <a:rPr lang="zh-CN" altLang="en-US" dirty="0" smtClean="0"/>
              <a:t>呼叫量</a:t>
            </a:r>
          </a:p>
          <a:p>
            <a:pPr lvl="2" eaLnBrk="1" hangingPunct="1">
              <a:lnSpc>
                <a:spcPct val="90000"/>
              </a:lnSpc>
            </a:pPr>
            <a:r>
              <a:rPr lang="zh-CN" altLang="en-US" dirty="0" smtClean="0"/>
              <a:t>业务的强度通常称为呼叫量。它可定义为线路占用时间与观察时间之比，单位是厄朗，即</a:t>
            </a:r>
          </a:p>
          <a:p>
            <a:pPr lvl="2" eaLnBrk="1" hangingPunct="1">
              <a:lnSpc>
                <a:spcPct val="90000"/>
              </a:lnSpc>
            </a:pPr>
            <a:endParaRPr lang="zh-CN" altLang="en-US" dirty="0" smtClean="0"/>
          </a:p>
          <a:p>
            <a:pPr lvl="2" eaLnBrk="1" hangingPunct="1">
              <a:lnSpc>
                <a:spcPct val="90000"/>
              </a:lnSpc>
            </a:pPr>
            <a:endParaRPr lang="zh-CN" altLang="en-US" dirty="0" smtClean="0"/>
          </a:p>
        </p:txBody>
      </p:sp>
      <p:graphicFrame>
        <p:nvGraphicFramePr>
          <p:cNvPr id="125955" name="Object 4"/>
          <p:cNvGraphicFramePr>
            <a:graphicFrameLocks noGrp="1" noChangeAspect="1"/>
          </p:cNvGraphicFramePr>
          <p:nvPr>
            <p:ph sz="half" idx="2"/>
          </p:nvPr>
        </p:nvGraphicFramePr>
        <p:xfrm>
          <a:off x="1341438" y="2565400"/>
          <a:ext cx="4176712" cy="881063"/>
        </p:xfrm>
        <a:graphic>
          <a:graphicData uri="http://schemas.openxmlformats.org/presentationml/2006/ole">
            <mc:AlternateContent xmlns:mc="http://schemas.openxmlformats.org/markup-compatibility/2006">
              <mc:Choice xmlns:v="urn:schemas-microsoft-com:vml" Requires="v">
                <p:oleObj spid="_x0000_s68658" name="公式" r:id="rId3" imgW="1981200" imgH="419100" progId="Equation.3">
                  <p:embed/>
                </p:oleObj>
              </mc:Choice>
              <mc:Fallback>
                <p:oleObj name="公式" r:id="rId3" imgW="1981200" imgH="419100" progId="Equation.3">
                  <p:embed/>
                  <p:pic>
                    <p:nvPicPr>
                      <p:cNvPr id="0" name="图片 68647"/>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1438" y="2565400"/>
                        <a:ext cx="4176712" cy="881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6" name="矩形 1"/>
          <p:cNvSpPr>
            <a:spLocks noChangeArrowheads="1"/>
          </p:cNvSpPr>
          <p:nvPr/>
        </p:nvSpPr>
        <p:spPr bwMode="auto">
          <a:xfrm>
            <a:off x="-612775" y="3716338"/>
            <a:ext cx="6767513"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3" rtl="0"/>
            <a:r>
              <a:rPr lang="zh-CN" altLang="en-US" sz="2800" b="1" dirty="0">
                <a:solidFill>
                  <a:srgbClr val="005FBE"/>
                </a:solidFill>
                <a:cs typeface="+mn-cs"/>
              </a:rPr>
              <a:t>根据前述定义，呼叫量可写成</a:t>
            </a:r>
          </a:p>
          <a:p>
            <a:pPr lvl="3" rtl="0"/>
            <a:endParaRPr lang="zh-CN" altLang="en-US" sz="2800" b="1" dirty="0">
              <a:solidFill>
                <a:srgbClr val="005FBE"/>
              </a:solidFill>
              <a:cs typeface="+mn-cs"/>
            </a:endParaRPr>
          </a:p>
        </p:txBody>
      </p:sp>
      <p:graphicFrame>
        <p:nvGraphicFramePr>
          <p:cNvPr id="125957" name="对象 2"/>
          <p:cNvGraphicFramePr>
            <a:graphicFrameLocks noChangeAspect="1"/>
          </p:cNvGraphicFramePr>
          <p:nvPr/>
        </p:nvGraphicFramePr>
        <p:xfrm>
          <a:off x="5580063" y="3359150"/>
          <a:ext cx="3235325" cy="1223963"/>
        </p:xfrm>
        <a:graphic>
          <a:graphicData uri="http://schemas.openxmlformats.org/presentationml/2006/ole">
            <mc:AlternateContent xmlns:mc="http://schemas.openxmlformats.org/markup-compatibility/2006">
              <mc:Choice xmlns:v="urn:schemas-microsoft-com:vml" Requires="v">
                <p:oleObj spid="_x0000_s68659" name="公式" r:id="rId5" imgW="1040765" imgH="393700" progId="Equation.3">
                  <p:embed/>
                </p:oleObj>
              </mc:Choice>
              <mc:Fallback>
                <p:oleObj name="公式" r:id="rId5" imgW="1040765" imgH="393700" progId="Equation.3">
                  <p:embed/>
                  <p:pic>
                    <p:nvPicPr>
                      <p:cNvPr id="0" name="图片 686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0063" y="3359150"/>
                        <a:ext cx="3235325" cy="1223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5958" name="矩形 1"/>
          <p:cNvSpPr>
            <a:spLocks noChangeArrowheads="1"/>
          </p:cNvSpPr>
          <p:nvPr/>
        </p:nvSpPr>
        <p:spPr bwMode="auto">
          <a:xfrm>
            <a:off x="0" y="5173663"/>
            <a:ext cx="9036050"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lvl="2" rtl="0"/>
            <a:r>
              <a:rPr lang="zh-CN" altLang="en-US" sz="3200" b="1" dirty="0">
                <a:solidFill>
                  <a:srgbClr val="005FBE"/>
                </a:solidFill>
                <a:cs typeface="+mn-cs"/>
              </a:rPr>
              <a:t>通常</a:t>
            </a:r>
            <a:r>
              <a:rPr lang="en-US" altLang="zh-CN" sz="3200" b="1" dirty="0">
                <a:solidFill>
                  <a:srgbClr val="005FBE"/>
                </a:solidFill>
                <a:cs typeface="+mn-cs"/>
              </a:rPr>
              <a:t>T</a:t>
            </a:r>
            <a:r>
              <a:rPr lang="zh-CN" altLang="en-US" sz="3200" b="1" dirty="0">
                <a:solidFill>
                  <a:srgbClr val="005FBE"/>
                </a:solidFill>
                <a:cs typeface="+mn-cs"/>
              </a:rPr>
              <a:t>为</a:t>
            </a:r>
            <a:r>
              <a:rPr lang="en-US" altLang="zh-CN" sz="3200" b="1" dirty="0">
                <a:solidFill>
                  <a:srgbClr val="005FBE"/>
                </a:solidFill>
                <a:cs typeface="+mn-cs"/>
              </a:rPr>
              <a:t>1</a:t>
            </a:r>
            <a:r>
              <a:rPr lang="zh-CN" altLang="en-US" sz="3200" b="1" dirty="0">
                <a:solidFill>
                  <a:srgbClr val="005FBE"/>
                </a:solidFill>
                <a:cs typeface="+mn-cs"/>
              </a:rPr>
              <a:t>小时，所得的平均值</a:t>
            </a:r>
            <a:r>
              <a:rPr lang="en-US" altLang="zh-CN" sz="3200" b="1" dirty="0">
                <a:solidFill>
                  <a:srgbClr val="005FBE"/>
                </a:solidFill>
                <a:cs typeface="+mn-cs"/>
              </a:rPr>
              <a:t>a</a:t>
            </a:r>
            <a:r>
              <a:rPr lang="zh-CN" altLang="en-US" sz="3200" b="1" dirty="0">
                <a:solidFill>
                  <a:srgbClr val="005FBE"/>
                </a:solidFill>
                <a:cs typeface="+mn-cs"/>
              </a:rPr>
              <a:t>称为小时呼叫量或小时厄朗。</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0" y="0"/>
            <a:ext cx="9144000" cy="476250"/>
          </a:xfrm>
          <a:solidFill>
            <a:schemeClr val="accent1"/>
          </a:solidFill>
          <a:extLs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r>
              <a:rPr lang="zh-CN" altLang="en-US" sz="3200" smtClean="0">
                <a:effectLst/>
              </a:rPr>
              <a:t>基于排队论的话务量强度（呼叫量）</a:t>
            </a:r>
            <a:endParaRPr lang="zh-CN" altLang="zh-CN" sz="3200" smtClean="0">
              <a:effectLst/>
            </a:endParaRPr>
          </a:p>
        </p:txBody>
      </p:sp>
      <mc:AlternateContent xmlns:mc="http://schemas.openxmlformats.org/markup-compatibility/2006" xmlns:a14="http://schemas.microsoft.com/office/drawing/2010/main">
        <mc:Choice Requires="a14">
          <p:sp>
            <p:nvSpPr>
              <p:cNvPr id="126979" name="Rectangle 3"/>
              <p:cNvSpPr>
                <a:spLocks noGrp="1" noChangeArrowheads="1"/>
              </p:cNvSpPr>
              <p:nvPr>
                <p:ph type="body" sz="half" idx="4294967295"/>
              </p:nvPr>
            </p:nvSpPr>
            <p:spPr>
              <a:xfrm>
                <a:off x="179512" y="605632"/>
                <a:ext cx="9073008" cy="5256212"/>
              </a:xfrm>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marL="87630" indent="-87630" eaLnBrk="1" hangingPunct="1">
                  <a:lnSpc>
                    <a:spcPct val="90000"/>
                  </a:lnSpc>
                  <a:buNone/>
                </a:pPr>
                <a:r>
                  <a:rPr lang="zh-CN" altLang="en-US" sz="3200" dirty="0" smtClean="0">
                    <a:solidFill>
                      <a:srgbClr val="0033CC"/>
                    </a:solidFill>
                    <a:effectLst/>
                  </a:rPr>
                  <a:t>基于排队论的</a:t>
                </a:r>
                <a:r>
                  <a:rPr lang="zh-CN" altLang="en-US" sz="3200" dirty="0" smtClean="0">
                    <a:solidFill>
                      <a:srgbClr val="FF0000"/>
                    </a:solidFill>
                    <a:effectLst/>
                  </a:rPr>
                  <a:t>话务量强度</a:t>
                </a:r>
                <a14:m>
                  <m:oMath xmlns:m="http://schemas.openxmlformats.org/officeDocument/2006/math">
                    <m:r>
                      <a:rPr lang="en-US" altLang="zh-CN" sz="3200" i="1" dirty="0">
                        <a:latin typeface="Cambria Math" panose="02040503050406030204"/>
                      </a:rPr>
                      <m:t>𝑎</m:t>
                    </m:r>
                  </m:oMath>
                </a14:m>
                <a:endParaRPr lang="en-US" altLang="zh-CN" sz="2800" dirty="0" smtClean="0">
                  <a:effectLst/>
                </a:endParaRPr>
              </a:p>
              <a:p>
                <a:pPr marL="87630" indent="-87630" eaLnBrk="1" hangingPunct="1">
                  <a:lnSpc>
                    <a:spcPct val="90000"/>
                  </a:lnSpc>
                  <a:buNone/>
                </a:pPr>
                <a:r>
                  <a:rPr lang="zh-CN" altLang="en-US" sz="2800" dirty="0" smtClean="0">
                    <a:effectLst/>
                  </a:rPr>
                  <a:t>单位时间内的话务量，称为话务量强度，用</a:t>
                </a:r>
                <a14:m>
                  <m:oMath xmlns:m="http://schemas.openxmlformats.org/officeDocument/2006/math">
                    <m:r>
                      <a:rPr lang="en-US" altLang="zh-CN" sz="2800" b="1" i="1" smtClean="0">
                        <a:effectLst/>
                        <a:latin typeface="Cambria Math" panose="02040503050406030204"/>
                      </a:rPr>
                      <m:t>𝒂</m:t>
                    </m:r>
                  </m:oMath>
                </a14:m>
                <a:r>
                  <a:rPr lang="zh-CN" altLang="en-US" sz="2800" dirty="0" smtClean="0">
                    <a:effectLst/>
                  </a:rPr>
                  <a:t>表示。为了称呼方便，</a:t>
                </a:r>
                <a:r>
                  <a:rPr lang="zh-CN" altLang="en-US" sz="2800" dirty="0" smtClean="0">
                    <a:solidFill>
                      <a:srgbClr val="FF0000"/>
                    </a:solidFill>
                    <a:effectLst/>
                  </a:rPr>
                  <a:t>将话务量强度简称为话务量或呼叫量</a:t>
                </a:r>
                <a:r>
                  <a:rPr lang="zh-CN" altLang="en-US" sz="2800" dirty="0" smtClean="0">
                    <a:effectLst/>
                  </a:rPr>
                  <a:t>，</a:t>
                </a:r>
                <a:r>
                  <a:rPr lang="zh-CN" altLang="en-US" sz="2800" dirty="0" smtClean="0">
                    <a:solidFill>
                      <a:srgbClr val="FF0000"/>
                    </a:solidFill>
                    <a:effectLst/>
                  </a:rPr>
                  <a:t>它是度量通信系统繁忙程度的指标</a:t>
                </a:r>
                <a:r>
                  <a:rPr lang="zh-CN" altLang="en-US" sz="2800" dirty="0" smtClean="0">
                    <a:effectLst/>
                  </a:rPr>
                  <a:t>。话务量强度定义为：</a:t>
                </a:r>
              </a:p>
              <a:p>
                <a:pPr marL="87630" indent="-87630" eaLnBrk="1" hangingPunct="1">
                  <a:lnSpc>
                    <a:spcPct val="90000"/>
                  </a:lnSpc>
                </a:pPr>
                <a:endParaRPr lang="zh-CN" altLang="en-US" sz="2800" dirty="0" smtClean="0">
                  <a:effectLst/>
                </a:endParaRPr>
              </a:p>
              <a:p>
                <a:pPr marL="87630" indent="-87630" eaLnBrk="1" hangingPunct="1">
                  <a:lnSpc>
                    <a:spcPct val="90000"/>
                  </a:lnSpc>
                </a:pPr>
                <a:r>
                  <a:rPr lang="zh-CN" altLang="en-US" sz="2800" dirty="0" smtClean="0">
                    <a:effectLst/>
                  </a:rPr>
                  <a:t>		</a:t>
                </a:r>
              </a:p>
              <a:p>
                <a:pPr marL="87630" indent="-87630" eaLnBrk="1" hangingPunct="1">
                  <a:lnSpc>
                    <a:spcPct val="90000"/>
                  </a:lnSpc>
                </a:pPr>
                <a:endParaRPr lang="en-US" altLang="zh-CN" sz="2800" dirty="0" smtClean="0">
                  <a:effectLst/>
                </a:endParaRPr>
              </a:p>
              <a:p>
                <a:pPr marL="87630" indent="-87630" eaLnBrk="1" hangingPunct="1">
                  <a:lnSpc>
                    <a:spcPct val="90000"/>
                  </a:lnSpc>
                </a:pPr>
                <a:endParaRPr lang="en-US" altLang="zh-CN" sz="2800" dirty="0">
                  <a:effectLst/>
                </a:endParaRPr>
              </a:p>
              <a:p>
                <a:pPr marL="87630" indent="-87630" eaLnBrk="1" hangingPunct="1">
                  <a:lnSpc>
                    <a:spcPct val="90000"/>
                  </a:lnSpc>
                </a:pPr>
                <a:r>
                  <a:rPr lang="zh-CN" altLang="en-US" sz="2800" dirty="0" smtClean="0">
                    <a:effectLst/>
                  </a:rPr>
                  <a:t>在即时拒绝系统中，上述的</a:t>
                </a:r>
                <a:r>
                  <a:rPr lang="en-US" altLang="zh-CN" sz="2800" dirty="0" smtClean="0">
                    <a:effectLst/>
                  </a:rPr>
                  <a:t>S</a:t>
                </a:r>
                <a:r>
                  <a:rPr lang="zh-CN" altLang="en-US" sz="2800" dirty="0" smtClean="0">
                    <a:effectLst/>
                  </a:rPr>
                  <a:t>是平均占用时间大小，即是平均服务时间大小，也即排队论中的</a:t>
                </a:r>
                <a:endParaRPr lang="en-US" altLang="zh-CN" sz="2800" dirty="0" smtClean="0">
                  <a:effectLst/>
                </a:endParaRPr>
              </a:p>
              <a:p>
                <a:pPr marL="87630" indent="-87630" eaLnBrk="1" hangingPunct="1">
                  <a:lnSpc>
                    <a:spcPct val="90000"/>
                  </a:lnSpc>
                </a:pPr>
                <a:endParaRPr lang="en-US" altLang="zh-CN" sz="2800" dirty="0" smtClean="0">
                  <a:solidFill>
                    <a:srgbClr val="FF0000"/>
                  </a:solidFill>
                  <a:effectLst/>
                </a:endParaRPr>
              </a:p>
              <a:p>
                <a:pPr marL="87630" indent="-87630" eaLnBrk="1" hangingPunct="1">
                  <a:lnSpc>
                    <a:spcPct val="90000"/>
                  </a:lnSpc>
                </a:pPr>
                <a:r>
                  <a:rPr lang="zh-CN" altLang="en-US" sz="2800" dirty="0" smtClean="0">
                    <a:solidFill>
                      <a:srgbClr val="FF0000"/>
                    </a:solidFill>
                    <a:effectLst/>
                  </a:rPr>
                  <a:t>话务量的大小与单位时间内用户通话的频繁程度和通话占用的时间长度有关。</a:t>
                </a:r>
              </a:p>
            </p:txBody>
          </p:sp>
        </mc:Choice>
        <mc:Fallback xmlns="">
          <p:sp>
            <p:nvSpPr>
              <p:cNvPr id="126979" name="Rectangle 3"/>
              <p:cNvSpPr>
                <a:spLocks noRot="1" noChangeAspect="1" noMove="1" noResize="1" noEditPoints="1" noAdjustHandles="1" noChangeArrowheads="1" noChangeShapeType="1" noTextEdit="1"/>
              </p:cNvSpPr>
              <p:nvPr>
                <p:ph type="body" sz="half" idx="4294967295"/>
              </p:nvPr>
            </p:nvSpPr>
            <p:spPr>
              <a:xfrm>
                <a:off x="179512" y="605632"/>
                <a:ext cx="9073008" cy="5256212"/>
              </a:xfrm>
              <a:blipFill rotWithShape="1">
                <a:blip r:embed="rId3"/>
                <a:stretch>
                  <a:fillRect l="-5" t="-9" r="6" b="-9722"/>
                </a:stretch>
              </a:blip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126980" name="Rectangle 4"/>
          <p:cNvSpPr>
            <a:spLocks noChangeArrowheads="1"/>
          </p:cNvSpPr>
          <p:nvPr/>
        </p:nvSpPr>
        <p:spPr bwMode="auto">
          <a:xfrm>
            <a:off x="10344" y="2869407"/>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rtl="0">
              <a:spcBef>
                <a:spcPct val="20000"/>
              </a:spcBef>
              <a:buClr>
                <a:srgbClr val="005FBE"/>
              </a:buClr>
              <a:buSzPct val="100000"/>
              <a:buFont typeface="Wingdings" panose="05000000000000000000" pitchFamily="2" charset="2"/>
              <a:buChar char="n"/>
            </a:pPr>
            <a:endParaRPr kumimoji="1" lang="zh-CN" altLang="en-US" sz="2800">
              <a:solidFill>
                <a:srgbClr val="005FBE"/>
              </a:solidFill>
              <a:latin typeface="Times New Roman" panose="02020603050405020304" pitchFamily="18" charset="0"/>
              <a:cs typeface="+mn-cs"/>
            </a:endParaRPr>
          </a:p>
        </p:txBody>
      </p:sp>
      <p:graphicFrame>
        <p:nvGraphicFramePr>
          <p:cNvPr id="126981" name="Object 5"/>
          <p:cNvGraphicFramePr>
            <a:graphicFrameLocks noChangeAspect="1"/>
          </p:cNvGraphicFramePr>
          <p:nvPr/>
        </p:nvGraphicFramePr>
        <p:xfrm>
          <a:off x="1115616" y="2348880"/>
          <a:ext cx="6473825" cy="1360488"/>
        </p:xfrm>
        <a:graphic>
          <a:graphicData uri="http://schemas.openxmlformats.org/presentationml/2006/ole">
            <mc:AlternateContent xmlns:mc="http://schemas.openxmlformats.org/markup-compatibility/2006">
              <mc:Choice xmlns:v="urn:schemas-microsoft-com:vml" Requires="v">
                <p:oleObj spid="_x0000_s69694" name="Equation" r:id="rId4" imgW="1536700" imgH="419100" progId="Equation.DSMT4">
                  <p:embed/>
                </p:oleObj>
              </mc:Choice>
              <mc:Fallback>
                <p:oleObj name="Equation" r:id="rId4" imgW="1536700" imgH="419100" progId="Equation.DSMT4">
                  <p:embed/>
                  <p:pic>
                    <p:nvPicPr>
                      <p:cNvPr id="0" name="图片 696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5616" y="2348880"/>
                        <a:ext cx="6473825" cy="1360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 name="矩形 1"/>
              <p:cNvSpPr/>
              <p:nvPr/>
            </p:nvSpPr>
            <p:spPr>
              <a:xfrm>
                <a:off x="7524328" y="2780928"/>
                <a:ext cx="2592288" cy="535531"/>
              </a:xfrm>
              <a:prstGeom prst="rect">
                <a:avLst/>
              </a:prstGeom>
            </p:spPr>
            <p:txBody>
              <a:bodyPr wrap="square">
                <a:spAutoFit/>
              </a:bodyPr>
              <a:lstStyle/>
              <a:p>
                <a:pPr marL="87630" indent="-87630">
                  <a:lnSpc>
                    <a:spcPct val="90000"/>
                  </a:lnSpc>
                </a:pPr>
                <a:r>
                  <a:rPr lang="en-US" altLang="zh-CN" sz="3200" b="1" smtClean="0">
                    <a:cs typeface="Arial" panose="020B0604020202020204" pitchFamily="34" charset="0"/>
                  </a:rPr>
                  <a:t>=</a:t>
                </a:r>
                <a:r>
                  <a:rPr lang="en-US" altLang="zh-CN" sz="3200" b="1" dirty="0">
                    <a:latin typeface="Symbol" panose="05050102010706020507" pitchFamily="18" charset="2"/>
                  </a:rPr>
                  <a:t>l</a:t>
                </a:r>
                <a14:m>
                  <m:oMath xmlns:m="http://schemas.openxmlformats.org/officeDocument/2006/math">
                    <m:r>
                      <a:rPr lang="zh-CN" altLang="en-US" sz="3200" b="1" i="1" dirty="0">
                        <a:latin typeface="Cambria Math" panose="02040503050406030204"/>
                      </a:rPr>
                      <m:t>𝝉</m:t>
                    </m:r>
                  </m:oMath>
                </a14:m>
                <a:endParaRPr lang="zh-CN" altLang="en-US" sz="3200" b="1" dirty="0"/>
              </a:p>
            </p:txBody>
          </p:sp>
        </mc:Choice>
        <mc:Fallback xmlns="">
          <p:sp>
            <p:nvSpPr>
              <p:cNvPr id="2" name="矩形 1"/>
              <p:cNvSpPr>
                <a:spLocks noRot="1" noChangeAspect="1" noMove="1" noResize="1" noEditPoints="1" noAdjustHandles="1" noChangeArrowheads="1" noChangeShapeType="1" noTextEdit="1"/>
              </p:cNvSpPr>
              <p:nvPr/>
            </p:nvSpPr>
            <p:spPr>
              <a:xfrm>
                <a:off x="7524328" y="2780928"/>
                <a:ext cx="2592288" cy="535531"/>
              </a:xfrm>
              <a:prstGeom prst="rect">
                <a:avLst/>
              </a:prstGeom>
              <a:blipFill rotWithShape="1">
                <a:blip r:embed="rId6"/>
                <a:stretch>
                  <a:fillRect l="-8" t="-168" r="17" b="91"/>
                </a:stretch>
              </a:blipFill>
            </p:spPr>
            <p:txBody>
              <a:bodyPr/>
              <a:lstStyle/>
              <a:p>
                <a:r>
                  <a:rPr lang="zh-CN" altLang="en-US">
                    <a:noFill/>
                  </a:rPr>
                  <a:t> </a:t>
                </a:r>
              </a:p>
            </p:txBody>
          </p:sp>
        </mc:Fallback>
      </mc:AlternateContent>
      <p:graphicFrame>
        <p:nvGraphicFramePr>
          <p:cNvPr id="3" name="对象 2"/>
          <p:cNvGraphicFramePr>
            <a:graphicFrameLocks noChangeAspect="1"/>
          </p:cNvGraphicFramePr>
          <p:nvPr/>
        </p:nvGraphicFramePr>
        <p:xfrm>
          <a:off x="6572207" y="4581128"/>
          <a:ext cx="903672" cy="936104"/>
        </p:xfrm>
        <a:graphic>
          <a:graphicData uri="http://schemas.openxmlformats.org/presentationml/2006/ole">
            <mc:AlternateContent xmlns:mc="http://schemas.openxmlformats.org/markup-compatibility/2006">
              <mc:Choice xmlns:v="urn:schemas-microsoft-com:vml" Requires="v">
                <p:oleObj spid="_x0000_s69695" name="公式" r:id="rId7" imgW="698500" imgH="723900" progId="Equation.3">
                  <p:embed/>
                </p:oleObj>
              </mc:Choice>
              <mc:Fallback>
                <p:oleObj name="公式" r:id="rId7" imgW="698500" imgH="723900" progId="Equation.3">
                  <p:embed/>
                  <p:pic>
                    <p:nvPicPr>
                      <p:cNvPr id="0" name="对象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72207" y="4581128"/>
                        <a:ext cx="903672" cy="936104"/>
                      </a:xfrm>
                      <a:prstGeom prst="rect">
                        <a:avLst/>
                      </a:prstGeom>
                      <a:solidFill>
                        <a:srgbClr val="FFFEE9"/>
                      </a:solid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3"/>
          <p:cNvSpPr>
            <a:spLocks noGrp="1" noRot="1" noChangeArrowheads="1"/>
          </p:cNvSpPr>
          <p:nvPr>
            <p:ph type="body" idx="1"/>
          </p:nvPr>
        </p:nvSpPr>
        <p:spPr>
          <a:xfrm>
            <a:off x="0" y="765175"/>
            <a:ext cx="9144000" cy="5184775"/>
          </a:xfrm>
        </p:spPr>
        <p:txBody>
          <a:bodyPr/>
          <a:lstStyle/>
          <a:p>
            <a:pPr eaLnBrk="1" hangingPunct="1"/>
            <a:r>
              <a:rPr lang="zh-CN" altLang="en-US" sz="2800" dirty="0" smtClean="0">
                <a:effectLst/>
              </a:rPr>
              <a:t>作为网设计依据的呼叫量有下列两种</a:t>
            </a:r>
          </a:p>
          <a:p>
            <a:pPr lvl="1" eaLnBrk="1" hangingPunct="1"/>
            <a:r>
              <a:rPr lang="en-US" altLang="zh-CN" sz="2800" dirty="0" smtClean="0"/>
              <a:t>1</a:t>
            </a:r>
            <a:r>
              <a:rPr lang="zh-CN" altLang="en-US" sz="2800" dirty="0" smtClean="0"/>
              <a:t>天中最忙</a:t>
            </a:r>
            <a:r>
              <a:rPr lang="en-US" altLang="zh-CN" sz="2800" dirty="0" smtClean="0"/>
              <a:t>1</a:t>
            </a:r>
            <a:r>
              <a:rPr lang="zh-CN" altLang="en-US" sz="2800" dirty="0" smtClean="0"/>
              <a:t>小时内的呼叫量称为</a:t>
            </a:r>
            <a:r>
              <a:rPr lang="zh-CN" altLang="en-US" sz="2800" dirty="0" smtClean="0">
                <a:solidFill>
                  <a:srgbClr val="FF0000"/>
                </a:solidFill>
              </a:rPr>
              <a:t>日呼叫量</a:t>
            </a:r>
            <a:r>
              <a:rPr lang="zh-CN" altLang="en-US" sz="2800" dirty="0" smtClean="0"/>
              <a:t>，也就是</a:t>
            </a:r>
            <a:r>
              <a:rPr lang="en-US" altLang="zh-CN" sz="2800" dirty="0" smtClean="0"/>
              <a:t>1</a:t>
            </a:r>
            <a:r>
              <a:rPr lang="zh-CN" altLang="en-US" sz="2800" dirty="0" smtClean="0"/>
              <a:t>天中最大的小时呼叫量；</a:t>
            </a:r>
          </a:p>
          <a:p>
            <a:pPr lvl="1" eaLnBrk="1" hangingPunct="1"/>
            <a:r>
              <a:rPr lang="en-US" altLang="zh-CN" sz="2800" dirty="0" smtClean="0"/>
              <a:t>1</a:t>
            </a:r>
            <a:r>
              <a:rPr lang="zh-CN" altLang="en-US" sz="2800" dirty="0" smtClean="0"/>
              <a:t>年内取</a:t>
            </a:r>
            <a:r>
              <a:rPr lang="en-US" altLang="zh-CN" sz="2800" dirty="0" smtClean="0"/>
              <a:t>30</a:t>
            </a:r>
            <a:r>
              <a:rPr lang="zh-CN" altLang="en-US" sz="2800" dirty="0" smtClean="0"/>
              <a:t>天，取这些天的日呼叫量的平均值称为</a:t>
            </a:r>
            <a:r>
              <a:rPr lang="zh-CN" altLang="en-US" sz="2800" dirty="0" smtClean="0">
                <a:solidFill>
                  <a:srgbClr val="FF0000"/>
                </a:solidFill>
              </a:rPr>
              <a:t>年呼叫量</a:t>
            </a:r>
            <a:r>
              <a:rPr lang="zh-CN" altLang="en-US" sz="2800" dirty="0" smtClean="0"/>
              <a:t>，亦称</a:t>
            </a:r>
            <a:r>
              <a:rPr lang="zh-CN" altLang="en-US" sz="2800" dirty="0" smtClean="0">
                <a:solidFill>
                  <a:srgbClr val="FF0000"/>
                </a:solidFill>
              </a:rPr>
              <a:t>基准呼叫量</a:t>
            </a:r>
            <a:r>
              <a:rPr lang="zh-CN" altLang="en-US" sz="2800" dirty="0" smtClean="0"/>
              <a:t>。</a:t>
            </a:r>
          </a:p>
          <a:p>
            <a:pPr eaLnBrk="1" hangingPunct="1"/>
            <a:r>
              <a:rPr lang="zh-CN" altLang="en-US" sz="2800" dirty="0" smtClean="0">
                <a:effectLst/>
              </a:rPr>
              <a:t>有的网一年四季的日呼叫量变化不大，就可用日呼叫量作为网设计的依据。</a:t>
            </a:r>
            <a:endParaRPr lang="en-US" altLang="zh-CN" sz="2800" dirty="0" smtClean="0">
              <a:effectLst/>
            </a:endParaRPr>
          </a:p>
          <a:p>
            <a:pPr eaLnBrk="1" hangingPunct="1"/>
            <a:r>
              <a:rPr lang="zh-CN" altLang="en-US" sz="2800" dirty="0" smtClean="0">
                <a:effectLst/>
              </a:rPr>
              <a:t>有的网日呼叫量变化较大，就取年呼叫量作为设计依据。</a:t>
            </a:r>
            <a:endParaRPr lang="en-US" altLang="zh-CN" sz="2800" dirty="0" smtClean="0">
              <a:effectLst/>
            </a:endParaRPr>
          </a:p>
          <a:p>
            <a:pPr eaLnBrk="1" hangingPunct="1"/>
            <a:r>
              <a:rPr lang="zh-CN" altLang="en-US" sz="2800" dirty="0" smtClean="0">
                <a:effectLst/>
              </a:rPr>
              <a:t>一般而论，小网多属于前者，而大网往往属于后者。</a:t>
            </a:r>
          </a:p>
          <a:p>
            <a:pPr lvl="2" eaLnBrk="1" hangingPunct="1"/>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6627" name="Rectangle 3"/>
              <p:cNvSpPr>
                <a:spLocks noGrp="1" noRot="1" noChangeArrowheads="1"/>
              </p:cNvSpPr>
              <p:nvPr>
                <p:ph type="body" sz="half" idx="1"/>
              </p:nvPr>
            </p:nvSpPr>
            <p:spPr>
              <a:xfrm>
                <a:off x="23495" y="461328"/>
                <a:ext cx="9144000" cy="6237288"/>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0"/>
                  </a:spcBef>
                  <a:spcAft>
                    <a:spcPct val="0"/>
                  </a:spcAft>
                  <a:buClrTx/>
                  <a:buSzTx/>
                  <a:buFontTx/>
                  <a:buNone/>
                  <a:defRPr/>
                </a:pPr>
                <a:r>
                  <a:rPr lang="en-US" altLang="zh-CN" sz="2800" noProof="0" dirty="0" smtClean="0">
                    <a:ln>
                      <a:noFill/>
                    </a:ln>
                    <a:solidFill>
                      <a:srgbClr val="3C3C5A"/>
                    </a:solidFill>
                    <a:effectLst/>
                    <a:uLnTx/>
                    <a:uFillTx/>
                    <a:latin typeface="Times New Roman" panose="02020603050405020304" pitchFamily="18" charset="0"/>
                    <a:cs typeface="Times New Roman" panose="02020603050405020304" pitchFamily="18" charset="0"/>
                    <a:sym typeface="+mn-ea"/>
                  </a:rPr>
                  <a:t>t</a:t>
                </a:r>
                <a:r>
                  <a:rPr kumimoji="0" lang="zh-CN" altLang="en-US" sz="2800" b="1" i="0" u="none" strike="noStrike" kern="0" cap="none" spc="0" normalizeH="0" baseline="0" noProof="0" dirty="0" smtClean="0">
                    <a:ln>
                      <a:noFill/>
                    </a:ln>
                    <a:solidFill>
                      <a:schemeClr val="tx1"/>
                    </a:solidFill>
                    <a:effectLst/>
                    <a:uLnTx/>
                    <a:uFillTx/>
                    <a:ea typeface="+mn-ea"/>
                    <a:cs typeface="+mn-cs"/>
                  </a:rPr>
                  <a:t>内有</a:t>
                </a:r>
                <a:r>
                  <a:rPr kumimoji="0" lang="en-US" altLang="zh-CN" sz="2800" b="1" i="0" u="none" strike="noStrike" kern="0" cap="none" spc="0" normalizeH="0" baseline="0" noProof="0" dirty="0" smtClean="0">
                    <a:ln>
                      <a:noFill/>
                    </a:ln>
                    <a:solidFill>
                      <a:schemeClr val="tx1"/>
                    </a:solidFill>
                    <a:effectLst/>
                    <a:uLnTx/>
                    <a:uFillTx/>
                    <a:ea typeface="+mn-ea"/>
                    <a:cs typeface="+mn-cs"/>
                  </a:rPr>
                  <a:t>r</a:t>
                </a:r>
                <a:r>
                  <a:rPr kumimoji="0" lang="zh-CN" altLang="en-US" sz="2800" b="1" i="0" u="none" strike="noStrike" kern="0" cap="none" spc="0" normalizeH="0" baseline="0" noProof="0" dirty="0" smtClean="0">
                    <a:ln>
                      <a:noFill/>
                    </a:ln>
                    <a:solidFill>
                      <a:schemeClr val="tx1"/>
                    </a:solidFill>
                    <a:effectLst/>
                    <a:uLnTx/>
                    <a:uFillTx/>
                    <a:ea typeface="+mn-ea"/>
                    <a:cs typeface="+mn-cs"/>
                  </a:rPr>
                  <a:t>个呼叫或信息包发上信道的概率为</a:t>
                </a:r>
              </a:p>
              <a:p>
                <a:pPr marL="342900" marR="0" lvl="0" indent="-342900" algn="l" defTabSz="914400" rtl="0" eaLnBrk="1" fontAlgn="base" latinLnBrk="0" hangingPunct="1">
                  <a:lnSpc>
                    <a:spcPct val="90000"/>
                  </a:lnSpc>
                  <a:spcBef>
                    <a:spcPct val="0"/>
                  </a:spcBef>
                  <a:spcAft>
                    <a:spcPct val="0"/>
                  </a:spcAft>
                  <a:buClrTx/>
                  <a:buSzTx/>
                  <a:buFontTx/>
                  <a:buNone/>
                  <a:defRPr/>
                </a:pPr>
                <a:endParaRPr kumimoji="0" lang="zh-CN" altLang="en-US" sz="2800" b="1" i="0" u="none" strike="noStrike" kern="0" cap="none" spc="0" normalizeH="0" baseline="0" noProof="0" dirty="0" smtClean="0">
                  <a:ln>
                    <a:noFill/>
                  </a:ln>
                  <a:solidFill>
                    <a:schemeClr val="tx1"/>
                  </a:solidFill>
                  <a:effectLst/>
                  <a:uLnTx/>
                  <a:uFillTx/>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Tx/>
                  <a:buNone/>
                  <a:defRPr/>
                </a:pPr>
                <a:endParaRPr kumimoji="0" lang="zh-CN" altLang="en-US" sz="2800" b="1" i="0" u="none" strike="noStrike" kern="0" cap="none" spc="0" normalizeH="0" baseline="0" noProof="0" dirty="0" smtClean="0">
                  <a:ln>
                    <a:noFill/>
                  </a:ln>
                  <a:solidFill>
                    <a:schemeClr val="tx1"/>
                  </a:solidFill>
                  <a:effectLst/>
                  <a:uLnTx/>
                  <a:uFillTx/>
                  <a:ea typeface="+mn-ea"/>
                  <a:cs typeface="+mn-cs"/>
                </a:endParaRPr>
              </a:p>
              <a:p>
                <a:pPr marL="342900" marR="0" lvl="0" indent="-342900" algn="l" defTabSz="914400" rtl="0" eaLnBrk="1" fontAlgn="base" latinLnBrk="0" hangingPunct="1">
                  <a:lnSpc>
                    <a:spcPct val="9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chemeClr val="accent2"/>
                    </a:solidFill>
                    <a:effectLst/>
                    <a:uLnTx/>
                    <a:uFillTx/>
                    <a:ea typeface="+mn-ea"/>
                    <a:cs typeface="+mn-cs"/>
                  </a:rPr>
                  <a:t>要使发出的一个包不被碰撞，必须在</a:t>
                </a:r>
                <a:r>
                  <a:rPr kumimoji="0" lang="zh-CN" altLang="en-US" sz="2800" b="1" i="0" u="none" strike="noStrike" kern="0" cap="none" spc="0" normalizeH="0" baseline="0" noProof="0" dirty="0" smtClean="0">
                    <a:ln>
                      <a:noFill/>
                    </a:ln>
                    <a:solidFill>
                      <a:srgbClr val="FF0066"/>
                    </a:solidFill>
                    <a:effectLst/>
                    <a:uLnTx/>
                    <a:uFillTx/>
                    <a:ea typeface="+mn-ea"/>
                    <a:cs typeface="+mn-cs"/>
                  </a:rPr>
                  <a:t>连续两个信息包长的时间内没有其他信息包发出</a:t>
                </a:r>
                <a:r>
                  <a:rPr kumimoji="0" lang="en-US" altLang="zh-CN" sz="2800" b="1" i="0" u="none" strike="noStrike" kern="0" cap="none" spc="0" normalizeH="0" baseline="0" noProof="0" dirty="0" smtClean="0">
                    <a:ln>
                      <a:noFill/>
                    </a:ln>
                    <a:solidFill>
                      <a:schemeClr val="accent2"/>
                    </a:solidFill>
                    <a:effectLst/>
                    <a:uLnTx/>
                    <a:uFillTx/>
                    <a:ea typeface="+mn-ea"/>
                    <a:cs typeface="+mn-cs"/>
                  </a:rPr>
                  <a:t>,</a:t>
                </a:r>
                <a:r>
                  <a:rPr kumimoji="0" lang="zh-CN" altLang="en-US" sz="2800" b="1" i="0" u="none" strike="noStrike" kern="0" cap="none" spc="0" normalizeH="0" baseline="0" noProof="0" dirty="0" smtClean="0">
                    <a:ln>
                      <a:noFill/>
                    </a:ln>
                    <a:solidFill>
                      <a:schemeClr val="accent2"/>
                    </a:solidFill>
                    <a:effectLst/>
                    <a:uLnTx/>
                    <a:uFillTx/>
                    <a:ea typeface="+mn-ea"/>
                    <a:cs typeface="+mn-cs"/>
                  </a:rPr>
                  <a:t>即间隔时间</a:t>
                </a:r>
                <a:r>
                  <a:rPr lang="en-US" altLang="zh-CN" sz="2800" noProof="0" dirty="0" smtClean="0">
                    <a:solidFill>
                      <a:schemeClr val="accent2"/>
                    </a:solidFill>
                    <a:effectLst/>
                  </a:rPr>
                  <a:t>t</a:t>
                </a:r>
                <a:r>
                  <a:rPr kumimoji="0" lang="zh-CN" altLang="en-US" sz="2800" b="1" i="0" u="none" strike="noStrike" kern="0" cap="none" spc="0" normalizeH="0" baseline="0" noProof="0" dirty="0" smtClean="0">
                    <a:ln>
                      <a:noFill/>
                    </a:ln>
                    <a:solidFill>
                      <a:schemeClr val="accent2"/>
                    </a:solidFill>
                    <a:effectLst/>
                    <a:uLnTx/>
                    <a:uFillTx/>
                    <a:ea typeface="+mn-ea"/>
                    <a:cs typeface="+mn-cs"/>
                  </a:rPr>
                  <a:t>为：</a:t>
                </a:r>
                <a:r>
                  <a:rPr lang="en-US" altLang="zh-CN" sz="2800" noProof="0" dirty="0" smtClean="0">
                    <a:ln>
                      <a:noFill/>
                    </a:ln>
                    <a:solidFill>
                      <a:srgbClr val="3C3C5A"/>
                    </a:solidFill>
                    <a:effectLst/>
                    <a:uLnTx/>
                    <a:uFillTx/>
                    <a:latin typeface="Times New Roman" panose="02020603050405020304" pitchFamily="18" charset="0"/>
                    <a:cs typeface="Times New Roman" panose="02020603050405020304" pitchFamily="18" charset="0"/>
                    <a:sym typeface="+mn-ea"/>
                  </a:rPr>
                  <a:t>t</a:t>
                </a:r>
                <a:r>
                  <a:rPr kumimoji="0" lang="en-US" altLang="zh-CN" sz="2800" b="1" i="0" u="none" strike="noStrike" kern="0" cap="none" spc="0" normalizeH="0" baseline="0" noProof="0" dirty="0" smtClean="0">
                    <a:ln>
                      <a:noFill/>
                    </a:ln>
                    <a:solidFill>
                      <a:srgbClr val="720810"/>
                    </a:solidFill>
                    <a:effectLst/>
                    <a:uLnTx/>
                    <a:uFillTx/>
                    <a:ea typeface="+mn-ea"/>
                    <a:cs typeface="+mn-cs"/>
                  </a:rPr>
                  <a:t>=2P=2</a:t>
                </a:r>
                <a:r>
                  <a:rPr kumimoji="0" lang="en-US" altLang="zh-CN" sz="2800" b="1" i="0" u="none" strike="noStrike" kern="0" cap="none" spc="0" normalizeH="0" baseline="0" noProof="0" dirty="0" smtClean="0">
                    <a:ln>
                      <a:noFill/>
                    </a:ln>
                    <a:solidFill>
                      <a:srgbClr val="720810"/>
                    </a:solidFill>
                    <a:effectLst/>
                    <a:uLnTx/>
                    <a:uFillTx/>
                    <a:latin typeface="Symbol" panose="05050102010706020507" pitchFamily="18" charset="2"/>
                    <a:ea typeface="+mn-ea"/>
                    <a:cs typeface="+mn-cs"/>
                  </a:rPr>
                  <a:t>t</a:t>
                </a:r>
                <a:r>
                  <a:rPr kumimoji="0" lang="zh-CN" altLang="en-US" sz="2800" b="1" i="0" u="none" strike="noStrike" kern="0" cap="none" spc="0" normalizeH="0" baseline="0" noProof="0" dirty="0" smtClean="0">
                    <a:ln>
                      <a:noFill/>
                    </a:ln>
                    <a:solidFill>
                      <a:srgbClr val="720810"/>
                    </a:solidFill>
                    <a:effectLst/>
                    <a:uLnTx/>
                    <a:uFillTx/>
                    <a:ea typeface="+mn-ea"/>
                    <a:cs typeface="+mn-cs"/>
                  </a:rPr>
                  <a:t>，当</a:t>
                </a:r>
                <a:r>
                  <a:rPr kumimoji="0" lang="en-US" altLang="zh-CN" sz="2800" b="1" i="0" u="none" strike="noStrike" kern="0" cap="none" spc="0" normalizeH="0" baseline="0" noProof="0" dirty="0" smtClean="0">
                    <a:ln>
                      <a:noFill/>
                    </a:ln>
                    <a:solidFill>
                      <a:srgbClr val="720810"/>
                    </a:solidFill>
                    <a:effectLst/>
                    <a:uLnTx/>
                    <a:uFillTx/>
                    <a:ea typeface="+mn-ea"/>
                    <a:cs typeface="+mn-cs"/>
                  </a:rPr>
                  <a:t>P=1</a:t>
                </a:r>
                <a:r>
                  <a:rPr kumimoji="0" lang="zh-CN" altLang="en-US" sz="2800" b="1" i="0" u="none" strike="noStrike" kern="0" cap="none" spc="0" normalizeH="0" baseline="0" noProof="0" dirty="0" smtClean="0">
                    <a:ln>
                      <a:noFill/>
                    </a:ln>
                    <a:solidFill>
                      <a:srgbClr val="720810"/>
                    </a:solidFill>
                    <a:effectLst/>
                    <a:uLnTx/>
                    <a:uFillTx/>
                    <a:ea typeface="+mn-ea"/>
                    <a:cs typeface="+mn-cs"/>
                  </a:rPr>
                  <a:t>时，</a:t>
                </a:r>
                <a:r>
                  <a:rPr lang="en-US" altLang="zh-CN" sz="2800" noProof="0" dirty="0" smtClean="0">
                    <a:ln>
                      <a:noFill/>
                    </a:ln>
                    <a:solidFill>
                      <a:srgbClr val="3C3C5A"/>
                    </a:solidFill>
                    <a:effectLst/>
                    <a:uLnTx/>
                    <a:uFillTx/>
                    <a:latin typeface="Times New Roman" panose="02020603050405020304" pitchFamily="18" charset="0"/>
                    <a:cs typeface="Times New Roman" panose="02020603050405020304" pitchFamily="18" charset="0"/>
                    <a:sym typeface="+mn-ea"/>
                  </a:rPr>
                  <a:t>t</a:t>
                </a:r>
                <a:r>
                  <a:rPr kumimoji="0" lang="en-US" altLang="zh-CN" sz="2800" b="1" i="0" u="none" strike="noStrike" kern="0" cap="none" spc="0" normalizeH="0" baseline="0" noProof="0" dirty="0" smtClean="0">
                    <a:ln>
                      <a:noFill/>
                    </a:ln>
                    <a:solidFill>
                      <a:srgbClr val="720810"/>
                    </a:solidFill>
                    <a:effectLst/>
                    <a:uLnTx/>
                    <a:uFillTx/>
                    <a:ea typeface="+mn-ea"/>
                    <a:cs typeface="+mn-cs"/>
                  </a:rPr>
                  <a:t>=2</a:t>
                </a:r>
                <a:endParaRPr kumimoji="0" lang="zh-CN" altLang="en-US" sz="2800" b="1" i="0" u="none" strike="noStrike" kern="0" cap="none" spc="0" normalizeH="0" baseline="0" noProof="0" dirty="0" smtClean="0">
                  <a:ln>
                    <a:noFill/>
                  </a:ln>
                  <a:solidFill>
                    <a:schemeClr val="tx1"/>
                  </a:solidFill>
                  <a:effectLst/>
                  <a:uLnTx/>
                  <a:uFillTx/>
                  <a:ea typeface="+mn-ea"/>
                  <a:cs typeface="+mn-cs"/>
                </a:endParaRPr>
              </a:p>
              <a:p>
                <a:pPr eaLnBrk="1" hangingPunct="1">
                  <a:lnSpc>
                    <a:spcPct val="90000"/>
                  </a:lnSpc>
                  <a:defRPr/>
                </a:pPr>
                <a:r>
                  <a:rPr lang="zh-CN" altLang="en-US" sz="2800" dirty="0" smtClean="0"/>
                  <a:t>呼叫量</a:t>
                </a:r>
                <a14:m>
                  <m:oMath xmlns:m="http://schemas.openxmlformats.org/officeDocument/2006/math">
                    <m:r>
                      <a:rPr lang="en-US" altLang="zh-CN" sz="2800" i="1" dirty="0" smtClean="0">
                        <a:latin typeface="Cambria Math" panose="02040503050406030204"/>
                      </a:rPr>
                      <m:t>𝑎</m:t>
                    </m:r>
                  </m:oMath>
                </a14:m>
                <a:r>
                  <a:rPr lang="en-US" altLang="zh-CN" sz="2800" dirty="0" smtClean="0"/>
                  <a:t>=</a:t>
                </a:r>
                <a:r>
                  <a:rPr lang="en-US" altLang="zh-CN" sz="2800" dirty="0" err="1" smtClean="0">
                    <a:latin typeface="Symbol" panose="05050102010706020507" pitchFamily="18" charset="2"/>
                  </a:rPr>
                  <a:t>lt</a:t>
                </a:r>
                <a:r>
                  <a:rPr lang="en-US" altLang="zh-CN" sz="2800" dirty="0" smtClean="0">
                    <a:latin typeface="Symbol" panose="05050102010706020507" pitchFamily="18" charset="2"/>
                  </a:rPr>
                  <a:t>=</a:t>
                </a:r>
                <a:r>
                  <a:rPr lang="en-US" altLang="zh-CN" sz="2800" dirty="0" err="1" smtClean="0">
                    <a:latin typeface="Symbol" panose="05050102010706020507" pitchFamily="18" charset="2"/>
                  </a:rPr>
                  <a:t>l</a:t>
                </a:r>
                <a:r>
                  <a:rPr lang="en-US" altLang="zh-CN" sz="2800" dirty="0" err="1" smtClean="0"/>
                  <a:t>P</a:t>
                </a:r>
                <a:r>
                  <a:rPr lang="en-US" altLang="zh-CN" sz="2800" dirty="0"/>
                  <a:t>,</a:t>
                </a:r>
                <a:r>
                  <a:rPr lang="zh-CN" altLang="en-US" sz="2800" dirty="0"/>
                  <a:t>从而有：</a:t>
                </a:r>
                <a:r>
                  <a:rPr lang="en-US" altLang="zh-CN" sz="2800" dirty="0"/>
                  <a:t> </a:t>
                </a:r>
                <a:r>
                  <a:rPr lang="en-US" altLang="zh-CN" sz="2800" dirty="0" smtClean="0">
                    <a:latin typeface="Symbol" panose="05050102010706020507" pitchFamily="18" charset="2"/>
                  </a:rPr>
                  <a:t>l</a:t>
                </a:r>
                <a:r>
                  <a:rPr lang="en-US" altLang="zh-CN" sz="2800" dirty="0" smtClean="0"/>
                  <a:t>=</a:t>
                </a:r>
                <a:r>
                  <a:rPr lang="en-US" altLang="zh-CN" sz="2800" dirty="0"/>
                  <a:t> </a:t>
                </a:r>
                <a14:m>
                  <m:oMath xmlns:m="http://schemas.openxmlformats.org/officeDocument/2006/math">
                    <m:r>
                      <a:rPr lang="en-US" altLang="zh-CN" sz="2800" i="1" dirty="0">
                        <a:latin typeface="Cambria Math" panose="02040503050406030204"/>
                      </a:rPr>
                      <m:t>𝑎</m:t>
                    </m:r>
                  </m:oMath>
                </a14:m>
                <a:r>
                  <a:rPr lang="en-US" altLang="zh-CN" sz="2800" dirty="0" smtClean="0"/>
                  <a:t>/</a:t>
                </a:r>
                <a:r>
                  <a:rPr lang="en-US" altLang="zh-CN" sz="2800" dirty="0" smtClean="0">
                    <a:latin typeface="Symbol" panose="05050102010706020507" pitchFamily="18" charset="2"/>
                  </a:rPr>
                  <a:t>t=</a:t>
                </a:r>
                <a:r>
                  <a:rPr lang="en-US" altLang="zh-CN" sz="2800" dirty="0"/>
                  <a:t> </a:t>
                </a:r>
                <a14:m>
                  <m:oMath xmlns:m="http://schemas.openxmlformats.org/officeDocument/2006/math">
                    <m:r>
                      <a:rPr lang="en-US" altLang="zh-CN" sz="2800" i="1" dirty="0">
                        <a:latin typeface="Cambria Math" panose="02040503050406030204"/>
                      </a:rPr>
                      <m:t>𝑎</m:t>
                    </m:r>
                  </m:oMath>
                </a14:m>
                <a:r>
                  <a:rPr lang="en-US" altLang="zh-CN" sz="2800" dirty="0" smtClean="0"/>
                  <a:t>/P</a:t>
                </a:r>
                <a:r>
                  <a:rPr lang="zh-CN" altLang="en-US" sz="2800" dirty="0" smtClean="0"/>
                  <a:t>，当</a:t>
                </a:r>
                <a:r>
                  <a:rPr lang="en-US" altLang="zh-CN" sz="2800" dirty="0">
                    <a:solidFill>
                      <a:srgbClr val="720810"/>
                    </a:solidFill>
                    <a:effectLst/>
                  </a:rPr>
                  <a:t>P=1</a:t>
                </a:r>
                <a:r>
                  <a:rPr lang="zh-CN" altLang="en-US" sz="2800" dirty="0">
                    <a:solidFill>
                      <a:srgbClr val="720810"/>
                    </a:solidFill>
                    <a:effectLst/>
                  </a:rPr>
                  <a:t>时</a:t>
                </a:r>
                <a:r>
                  <a:rPr lang="zh-CN" altLang="en-US" sz="2800" dirty="0" smtClean="0">
                    <a:solidFill>
                      <a:srgbClr val="720810"/>
                    </a:solidFill>
                    <a:effectLst/>
                  </a:rPr>
                  <a:t>，</a:t>
                </a:r>
                <a:r>
                  <a:rPr lang="en-US" altLang="zh-CN" sz="2800" dirty="0" smtClean="0">
                    <a:latin typeface="Symbol" panose="05050102010706020507" pitchFamily="18" charset="2"/>
                  </a:rPr>
                  <a:t>l</a:t>
                </a:r>
                <a:r>
                  <a:rPr lang="en-US" altLang="zh-CN" sz="2800" dirty="0" smtClean="0"/>
                  <a:t>=</a:t>
                </a:r>
                <a:r>
                  <a:rPr lang="en-US" altLang="zh-CN" sz="2800" dirty="0"/>
                  <a:t> </a:t>
                </a:r>
                <a14:m>
                  <m:oMath xmlns:m="http://schemas.openxmlformats.org/officeDocument/2006/math">
                    <m:r>
                      <a:rPr lang="en-US" altLang="zh-CN" sz="2800" i="1" dirty="0">
                        <a:latin typeface="Cambria Math" panose="02040503050406030204"/>
                      </a:rPr>
                      <m:t>𝑎</m:t>
                    </m:r>
                  </m:oMath>
                </a14:m>
                <a:r>
                  <a:rPr kumimoji="0" lang="zh-CN" altLang="en-US" sz="2800" b="1" i="0" u="none" strike="noStrike" kern="0" cap="none" spc="0" normalizeH="0" baseline="0" noProof="0" dirty="0" smtClean="0">
                    <a:ln>
                      <a:noFill/>
                    </a:ln>
                    <a:solidFill>
                      <a:schemeClr val="accent2"/>
                    </a:solidFill>
                    <a:effectLst/>
                    <a:uLnTx/>
                    <a:uFillTx/>
                    <a:ea typeface="+mn-ea"/>
                    <a:cs typeface="+mn-cs"/>
                  </a:rPr>
                  <a:t>因此</a:t>
                </a:r>
                <a:r>
                  <a:rPr kumimoji="0" lang="zh-CN" altLang="en-US" sz="2800" b="1" i="0" u="none" strike="noStrike" kern="0" cap="none" spc="0" normalizeH="0" baseline="0" noProof="0" dirty="0" smtClean="0">
                    <a:ln>
                      <a:noFill/>
                    </a:ln>
                    <a:solidFill>
                      <a:srgbClr val="FF0066"/>
                    </a:solidFill>
                    <a:effectLst/>
                    <a:uLnTx/>
                    <a:uFillTx/>
                    <a:ea typeface="+mn-ea"/>
                    <a:cs typeface="+mn-cs"/>
                  </a:rPr>
                  <a:t>一个信息包发送成功的概率</a:t>
                </a:r>
                <a:r>
                  <a:rPr kumimoji="0" lang="zh-CN" altLang="en-US" sz="2800" b="1" i="0" u="none" strike="noStrike" kern="0" cap="none" spc="0" normalizeH="0" baseline="0" noProof="0" dirty="0" smtClean="0">
                    <a:ln>
                      <a:noFill/>
                    </a:ln>
                    <a:solidFill>
                      <a:schemeClr val="accent2"/>
                    </a:solidFill>
                    <a:effectLst/>
                    <a:uLnTx/>
                    <a:uFillTx/>
                    <a:ea typeface="+mn-ea"/>
                    <a:cs typeface="+mn-cs"/>
                  </a:rPr>
                  <a:t>为</a:t>
                </a: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endParaRPr kumimoji="0" lang="en-US" altLang="zh-CN" sz="2800" b="1" i="0" u="none" strike="noStrike" kern="0" cap="none" spc="0" normalizeH="0" baseline="0" noProof="0" dirty="0" smtClean="0">
                  <a:ln>
                    <a:noFill/>
                  </a:ln>
                  <a:solidFill>
                    <a:schemeClr val="accent2"/>
                  </a:solidFill>
                  <a:effectLst/>
                  <a:uLnTx/>
                  <a:uFillTx/>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endParaRPr kumimoji="0" lang="en-US" altLang="zh-CN" sz="2800" b="1" i="0" u="none" strike="noStrike" kern="0" cap="none" spc="0" normalizeH="0" baseline="0" noProof="0" dirty="0" smtClean="0">
                  <a:ln>
                    <a:noFill/>
                  </a:ln>
                  <a:solidFill>
                    <a:srgbClr val="3C3C5A"/>
                  </a:solidFill>
                  <a:effectLst/>
                  <a:uLnTx/>
                  <a:uFillTx/>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endParaRPr kumimoji="0" lang="en-US" altLang="zh-CN" sz="2800" b="1" i="0" u="none" strike="noStrike" kern="0" cap="none" spc="0" normalizeH="0" baseline="0" noProof="0" dirty="0" smtClean="0">
                  <a:ln>
                    <a:noFill/>
                  </a:ln>
                  <a:solidFill>
                    <a:srgbClr val="3C3C5A"/>
                  </a:solidFill>
                  <a:effectLst/>
                  <a:uLnTx/>
                  <a:uFillTx/>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smtClean="0">
                    <a:ln>
                      <a:noFill/>
                    </a:ln>
                    <a:solidFill>
                      <a:srgbClr val="3C3C5A"/>
                    </a:solidFill>
                    <a:effectLst/>
                    <a:uLnTx/>
                    <a:uFillTx/>
                    <a:ea typeface="+mn-ea"/>
                  </a:rPr>
                  <a:t>而</a:t>
                </a:r>
                <a:r>
                  <a:rPr kumimoji="0" lang="zh-CN" altLang="en-US" sz="2800" b="1" i="0" u="none" strike="noStrike" kern="0" cap="none" spc="0" normalizeH="0" baseline="0" noProof="0" dirty="0" smtClean="0">
                    <a:ln>
                      <a:noFill/>
                    </a:ln>
                    <a:solidFill>
                      <a:srgbClr val="FF0066"/>
                    </a:solidFill>
                    <a:effectLst/>
                    <a:uLnTx/>
                    <a:uFillTx/>
                    <a:ea typeface="+mn-ea"/>
                  </a:rPr>
                  <a:t>被破坏的概率</a:t>
                </a:r>
                <a:r>
                  <a:rPr kumimoji="0" lang="zh-CN" altLang="en-US" sz="2800" b="1" i="0" u="none" strike="noStrike" kern="0" cap="none" spc="0" normalizeH="0" baseline="0" noProof="0" dirty="0" smtClean="0">
                    <a:ln>
                      <a:noFill/>
                    </a:ln>
                    <a:solidFill>
                      <a:srgbClr val="3C3C5A"/>
                    </a:solidFill>
                    <a:effectLst/>
                    <a:uLnTx/>
                    <a:uFillTx/>
                    <a:ea typeface="+mn-ea"/>
                  </a:rPr>
                  <a:t>为</a:t>
                </a:r>
                <a:r>
                  <a:rPr kumimoji="0" lang="en-US" altLang="zh-CN" sz="2800" b="1" i="0" u="none" strike="noStrike" kern="0" cap="none" spc="0" normalizeH="0" baseline="0" noProof="0" dirty="0" smtClean="0">
                    <a:ln>
                      <a:noFill/>
                    </a:ln>
                    <a:solidFill>
                      <a:srgbClr val="3C3C5A"/>
                    </a:solidFill>
                    <a:effectLst/>
                    <a:uLnTx/>
                    <a:uFillTx/>
                    <a:ea typeface="+mn-ea"/>
                  </a:rPr>
                  <a:t>:</a:t>
                </a:r>
              </a:p>
            </p:txBody>
          </p:sp>
        </mc:Choice>
        <mc:Fallback xmlns="">
          <p:sp>
            <p:nvSpPr>
              <p:cNvPr id="26627" name="Rectangle 3"/>
              <p:cNvSpPr>
                <a:spLocks noRot="1" noChangeAspect="1" noMove="1" noResize="1" noEditPoints="1" noAdjustHandles="1" noChangeArrowheads="1" noChangeShapeType="1" noTextEdit="1"/>
              </p:cNvSpPr>
              <p:nvPr>
                <p:ph type="body" sz="half" idx="1"/>
              </p:nvPr>
            </p:nvSpPr>
            <p:spPr>
              <a:xfrm>
                <a:off x="23495" y="461328"/>
                <a:ext cx="9144000" cy="6237288"/>
              </a:xfrm>
              <a:blipFill rotWithShape="1">
                <a:blip r:embed="rId4"/>
                <a:stretch>
                  <a:fillRect t="-5"/>
                </a:stretch>
              </a:blipFill>
            </p:spPr>
            <p:txBody>
              <a:bodyPr/>
              <a:lstStyle/>
              <a:p>
                <a:r>
                  <a:rPr lang="zh-CN" altLang="en-US">
                    <a:noFill/>
                  </a:rPr>
                  <a:t> </a:t>
                </a:r>
              </a:p>
            </p:txBody>
          </p:sp>
        </mc:Fallback>
      </mc:AlternateContent>
      <p:graphicFrame>
        <p:nvGraphicFramePr>
          <p:cNvPr id="5122" name="Object 4"/>
          <p:cNvGraphicFramePr>
            <a:graphicFrameLocks noGrp="1" noChangeAspect="1"/>
          </p:cNvGraphicFramePr>
          <p:nvPr>
            <p:ph sz="half" idx="2"/>
          </p:nvPr>
        </p:nvGraphicFramePr>
        <p:xfrm>
          <a:off x="3419872" y="3789040"/>
          <a:ext cx="5182890" cy="1295723"/>
        </p:xfrm>
        <a:graphic>
          <a:graphicData uri="http://schemas.openxmlformats.org/presentationml/2006/ole">
            <mc:AlternateContent xmlns:mc="http://schemas.openxmlformats.org/markup-compatibility/2006">
              <mc:Choice xmlns:v="urn:schemas-microsoft-com:vml" Requires="v">
                <p:oleObj spid="_x0000_s7505" name="Equation" r:id="rId5" imgW="34137600" imgH="8534400" progId="Equation.DSMT4">
                  <p:embed/>
                </p:oleObj>
              </mc:Choice>
              <mc:Fallback>
                <p:oleObj name="Equation" r:id="rId5" imgW="34137600" imgH="8534400" progId="Equation.DSMT4">
                  <p:embed/>
                  <p:pic>
                    <p:nvPicPr>
                      <p:cNvPr id="0" name="图片 3143"/>
                      <p:cNvPicPr/>
                      <p:nvPr/>
                    </p:nvPicPr>
                    <p:blipFill>
                      <a:blip r:embed="rId6"/>
                      <a:srcRect/>
                      <a:stretch>
                        <a:fillRect/>
                      </a:stretch>
                    </p:blipFill>
                    <p:spPr>
                      <a:xfrm>
                        <a:off x="3419872" y="3789040"/>
                        <a:ext cx="5182890" cy="1295723"/>
                      </a:xfrm>
                      <a:prstGeom prst="rect">
                        <a:avLst/>
                      </a:prstGeom>
                      <a:solidFill>
                        <a:srgbClr val="EBFFFF">
                          <a:alpha val="100000"/>
                        </a:srgbClr>
                      </a:solidFill>
                      <a:ln>
                        <a:solidFill>
                          <a:srgbClr val="FFCCFF">
                            <a:alpha val="100000"/>
                          </a:srgbClr>
                        </a:solidFill>
                        <a:miter lim="800000"/>
                        <a:headEnd/>
                        <a:tailEnd/>
                      </a:ln>
                    </p:spPr>
                  </p:pic>
                </p:oleObj>
              </mc:Fallback>
            </mc:AlternateContent>
          </a:graphicData>
        </a:graphic>
      </p:graphicFrame>
      <p:graphicFrame>
        <p:nvGraphicFramePr>
          <p:cNvPr id="5123" name="Object 7"/>
          <p:cNvGraphicFramePr>
            <a:graphicFrameLocks noChangeAspect="1"/>
          </p:cNvGraphicFramePr>
          <p:nvPr/>
        </p:nvGraphicFramePr>
        <p:xfrm>
          <a:off x="3203848" y="5733256"/>
          <a:ext cx="4840288" cy="1000125"/>
        </p:xfrm>
        <a:graphic>
          <a:graphicData uri="http://schemas.openxmlformats.org/presentationml/2006/ole">
            <mc:AlternateContent xmlns:mc="http://schemas.openxmlformats.org/markup-compatibility/2006">
              <mc:Choice xmlns:v="urn:schemas-microsoft-com:vml" Requires="v">
                <p:oleObj spid="_x0000_s7506" name="Equation" r:id="rId7" imgW="35661600" imgH="5791200" progId="Equation.DSMT4">
                  <p:embed/>
                </p:oleObj>
              </mc:Choice>
              <mc:Fallback>
                <p:oleObj name="Equation" r:id="rId7" imgW="35661600" imgH="5791200" progId="Equation.DSMT4">
                  <p:embed/>
                  <p:pic>
                    <p:nvPicPr>
                      <p:cNvPr id="0" name="图片 3138"/>
                      <p:cNvPicPr/>
                      <p:nvPr/>
                    </p:nvPicPr>
                    <p:blipFill>
                      <a:blip r:embed="rId8"/>
                      <a:stretch>
                        <a:fillRect/>
                      </a:stretch>
                    </p:blipFill>
                    <p:spPr>
                      <a:xfrm>
                        <a:off x="3203848" y="5733256"/>
                        <a:ext cx="4840288" cy="1000125"/>
                      </a:xfrm>
                      <a:prstGeom prst="rect">
                        <a:avLst/>
                      </a:prstGeom>
                      <a:solidFill>
                        <a:srgbClr val="EBFFFF"/>
                      </a:solidFill>
                      <a:ln w="38100">
                        <a:noFill/>
                        <a:miter/>
                      </a:ln>
                    </p:spPr>
                  </p:pic>
                </p:oleObj>
              </mc:Fallback>
            </mc:AlternateContent>
          </a:graphicData>
        </a:graphic>
      </p:graphicFrame>
      <p:sp>
        <p:nvSpPr>
          <p:cNvPr id="5132" name="Rectangle 12"/>
          <p:cNvSpPr>
            <a:spLocks noChangeArrowheads="1"/>
          </p:cNvSpPr>
          <p:nvPr/>
        </p:nvSpPr>
        <p:spPr bwMode="auto">
          <a:xfrm>
            <a:off x="107504" y="0"/>
            <a:ext cx="9060494" cy="461665"/>
          </a:xfrm>
          <a:prstGeom prst="rect">
            <a:avLst/>
          </a:prstGeom>
          <a:solidFill>
            <a:srgbClr val="FFFFCC"/>
          </a:solidFill>
          <a:ln w="9525">
            <a:noFill/>
            <a:miter lim="800000"/>
          </a:ln>
          <a:effectLst/>
        </p:spPr>
        <p:txBody>
          <a:bodyPr wrap="none">
            <a:spAutoFit/>
          </a:bodyPr>
          <a:lstStyle/>
          <a:p>
            <a:pPr lvl="0" rtl="0">
              <a:spcBef>
                <a:spcPct val="20000"/>
              </a:spcBef>
              <a:buClr>
                <a:schemeClr val="hlink"/>
              </a:buClr>
              <a:buSzPct val="75000"/>
              <a:buFont typeface="Wingdings" panose="05000000000000000000" pitchFamily="2" charset="2"/>
              <a:buChar char="v"/>
              <a:defRPr/>
            </a:pPr>
            <a:r>
              <a:rPr kumimoji="0"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信息包的长度</a:t>
            </a:r>
            <a:r>
              <a:rPr kumimoji="0" lang="en-US" altLang="zh-CN"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P</a:t>
            </a:r>
            <a:r>
              <a:rPr kumimoji="0" lang="zh-CN" altLang="en-US" sz="2400" b="1" i="0" u="none" strike="noStrike" kern="1200" cap="none" spc="0" normalizeH="0" baseline="0" noProof="0" dirty="0">
                <a:ln>
                  <a:noFill/>
                </a:ln>
                <a:solidFill>
                  <a:schemeClr val="tx1"/>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＝发送一个包所需的时间，即</a:t>
            </a:r>
            <a:r>
              <a:rPr kumimoji="0"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rPr>
              <a:t>服务时间</a:t>
            </a:r>
            <a:r>
              <a:rPr kumimoji="0" lang="zh-CN" altLang="en-US" sz="2400" b="1" i="0" u="none" strike="noStrike" kern="1200" cap="none" spc="0" normalizeH="0" baseline="0" noProof="0" dirty="0">
                <a:ln>
                  <a:noFill/>
                </a:ln>
                <a:solidFill>
                  <a:srgbClr val="FF0000"/>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，即</a:t>
            </a:r>
            <a:r>
              <a:rPr kumimoji="0" lang="en-US" altLang="zh-CN" sz="2400" b="1" i="0" u="none" strike="noStrike" kern="1200" cap="none" spc="0" normalizeH="0" baseline="0" noProof="0" dirty="0">
                <a:ln>
                  <a:noFill/>
                </a:ln>
                <a:solidFill>
                  <a:schemeClr va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P</a:t>
            </a:r>
            <a:r>
              <a:rPr kumimoji="0" lang="en-US" altLang="zh-CN" sz="2400" b="1" i="0" u="none" strike="noStrike" kern="1200" cap="none" spc="0" normalizeH="0" baseline="0" noProof="0" dirty="0" smtClean="0">
                <a:ln>
                  <a:noFill/>
                </a:ln>
                <a:solidFill>
                  <a:schemeClr val="hlink"/>
                </a:solidFill>
                <a:effectLst>
                  <a:outerShdw blurRad="38100" dist="38100" dir="2700000" algn="tl">
                    <a:srgbClr val="000000"/>
                  </a:outerShdw>
                </a:effectLst>
                <a:uLnTx/>
                <a:uFillTx/>
                <a:latin typeface="Arial" panose="020B0604020202020204" pitchFamily="34" charset="0"/>
                <a:ea typeface="宋体" panose="02010600030101010101" pitchFamily="2" charset="-122"/>
                <a:cs typeface="+mn-cs"/>
                <a:sym typeface="Symbol" panose="05050102010706020507" pitchFamily="18" charset="2"/>
              </a:rPr>
              <a:t>=</a:t>
            </a:r>
            <a:r>
              <a:rPr lang="en-US" altLang="zh-CN" sz="2400" b="1" kern="0" dirty="0">
                <a:solidFill>
                  <a:srgbClr val="FF0000"/>
                </a:solidFill>
                <a:latin typeface="Symbol" panose="05050102010706020507" pitchFamily="18" charset="2"/>
              </a:rPr>
              <a:t> t</a:t>
            </a:r>
            <a:endParaRPr kumimoji="0" lang="en-US" altLang="zh-CN" sz="2400" b="1" i="0" u="none" strike="noStrike" kern="1200" cap="none" spc="0" normalizeH="0" baseline="0" noProof="0" dirty="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5129" name="Line 13"/>
          <p:cNvSpPr/>
          <p:nvPr/>
        </p:nvSpPr>
        <p:spPr>
          <a:xfrm>
            <a:off x="1691681" y="5084763"/>
            <a:ext cx="2304058" cy="0"/>
          </a:xfrm>
          <a:prstGeom prst="line">
            <a:avLst/>
          </a:prstGeom>
          <a:ln w="34925" cap="flat" cmpd="sng">
            <a:solidFill>
              <a:srgbClr val="FF0066"/>
            </a:solidFill>
            <a:prstDash val="solid"/>
            <a:headEnd type="none" w="med" len="med"/>
            <a:tailEnd type="triangle" w="med" len="med"/>
          </a:ln>
        </p:spPr>
      </p:sp>
      <p:graphicFrame>
        <p:nvGraphicFramePr>
          <p:cNvPr id="5126" name="Object 14"/>
          <p:cNvGraphicFramePr>
            <a:graphicFrameLocks noChangeAspect="1"/>
          </p:cNvGraphicFramePr>
          <p:nvPr/>
        </p:nvGraphicFramePr>
        <p:xfrm>
          <a:off x="5688965" y="861695"/>
          <a:ext cx="3102610" cy="805815"/>
        </p:xfrm>
        <a:graphic>
          <a:graphicData uri="http://schemas.openxmlformats.org/presentationml/2006/ole">
            <mc:AlternateContent xmlns:mc="http://schemas.openxmlformats.org/markup-compatibility/2006">
              <mc:Choice xmlns:v="urn:schemas-microsoft-com:vml" Requires="v">
                <p:oleObj spid="_x0000_s7507" r:id="rId9" imgW="1612900" imgH="419100" progId="Equation.DSMT4">
                  <p:embed/>
                </p:oleObj>
              </mc:Choice>
              <mc:Fallback>
                <p:oleObj r:id="rId9" imgW="1612900" imgH="419100" progId="Equation.DSMT4">
                  <p:embed/>
                  <p:pic>
                    <p:nvPicPr>
                      <p:cNvPr id="0" name="图片 3135"/>
                      <p:cNvPicPr/>
                      <p:nvPr/>
                    </p:nvPicPr>
                    <p:blipFill>
                      <a:blip r:embed="rId10"/>
                      <a:stretch>
                        <a:fillRect/>
                      </a:stretch>
                    </p:blipFill>
                    <p:spPr>
                      <a:xfrm>
                        <a:off x="5688965" y="861695"/>
                        <a:ext cx="3102610" cy="805815"/>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0" name="Rectangle 3"/>
          <p:cNvSpPr>
            <a:spLocks noGrp="1" noRot="1"/>
          </p:cNvSpPr>
          <p:nvPr>
            <p:ph type="body" sz="half" idx="1"/>
          </p:nvPr>
        </p:nvSpPr>
        <p:spPr>
          <a:xfrm>
            <a:off x="-252412" y="620713"/>
            <a:ext cx="8569325" cy="1584325"/>
          </a:xfrm>
        </p:spPr>
        <p:txBody>
          <a:bodyPr vert="horz" wrap="square" lIns="91440" tIns="45720" rIns="91440" bIns="45720" anchor="t"/>
          <a:lstStyle/>
          <a:p>
            <a:pPr lvl="1" eaLnBrk="1" hangingPunct="1"/>
            <a:r>
              <a:rPr lang="zh-CN" altLang="en-US" b="1" kern="1200" dirty="0">
                <a:solidFill>
                  <a:schemeClr val="accent2">
                    <a:lumMod val="75000"/>
                  </a:schemeClr>
                </a:solidFill>
              </a:rPr>
              <a:t>一个信息包发送成功的概率为</a:t>
            </a:r>
          </a:p>
          <a:p>
            <a:pPr lvl="1" eaLnBrk="1" hangingPunct="1"/>
            <a:endParaRPr lang="en-US" altLang="zh-CN" b="1" kern="1200" dirty="0">
              <a:solidFill>
                <a:schemeClr val="accent2">
                  <a:lumMod val="75000"/>
                </a:schemeClr>
              </a:solidFill>
            </a:endParaRPr>
          </a:p>
          <a:p>
            <a:pPr lvl="1" eaLnBrk="1" hangingPunct="1"/>
            <a:r>
              <a:rPr lang="zh-CN" altLang="en-US" b="1" kern="1200" dirty="0">
                <a:solidFill>
                  <a:schemeClr val="accent2">
                    <a:lumMod val="75000"/>
                  </a:schemeClr>
                </a:solidFill>
              </a:rPr>
              <a:t>被破坏的概率为</a:t>
            </a:r>
          </a:p>
          <a:p>
            <a:pPr lvl="1" eaLnBrk="1" hangingPunct="1"/>
            <a:endParaRPr lang="en-US" altLang="zh-CN" b="1" kern="1200" dirty="0">
              <a:solidFill>
                <a:schemeClr val="accent2">
                  <a:lumMod val="75000"/>
                </a:schemeClr>
              </a:solidFill>
            </a:endParaRPr>
          </a:p>
          <a:p>
            <a:pPr lvl="1" eaLnBrk="1" hangingPunct="1"/>
            <a:r>
              <a:rPr lang="zh-CN" altLang="en-US" b="1" kern="1200" dirty="0">
                <a:solidFill>
                  <a:schemeClr val="accent2">
                    <a:lumMod val="75000"/>
                  </a:schemeClr>
                </a:solidFill>
              </a:rPr>
              <a:t>信道中的通过量</a:t>
            </a:r>
            <a:r>
              <a:rPr lang="en-US" altLang="zh-CN" b="1" kern="1200" dirty="0">
                <a:solidFill>
                  <a:schemeClr val="accent2">
                    <a:lumMod val="75000"/>
                  </a:schemeClr>
                </a:solidFill>
                <a:latin typeface="Symbol" panose="05050102010706020507" pitchFamily="18" charset="2"/>
              </a:rPr>
              <a:t>g</a:t>
            </a:r>
            <a:r>
              <a:rPr lang="zh-CN" altLang="en-US" b="1" kern="1200" dirty="0">
                <a:solidFill>
                  <a:schemeClr val="accent2">
                    <a:lumMod val="75000"/>
                  </a:schemeClr>
                </a:solidFill>
                <a:latin typeface="Symbol" panose="05050102010706020507" pitchFamily="18" charset="2"/>
              </a:rPr>
              <a:t>定义为平均成功的信息包所占的时间与总观察时间之比。当信息包长为</a:t>
            </a:r>
            <a:r>
              <a:rPr lang="en-US" altLang="zh-CN" b="1" kern="1200" dirty="0">
                <a:solidFill>
                  <a:schemeClr val="accent2">
                    <a:lumMod val="75000"/>
                  </a:schemeClr>
                </a:solidFill>
                <a:latin typeface="Symbol" panose="05050102010706020507" pitchFamily="18" charset="2"/>
              </a:rPr>
              <a:t>1</a:t>
            </a:r>
            <a:r>
              <a:rPr lang="zh-CN" altLang="en-US" b="1" kern="1200" dirty="0">
                <a:solidFill>
                  <a:schemeClr val="accent2">
                    <a:lumMod val="75000"/>
                  </a:schemeClr>
                </a:solidFill>
                <a:latin typeface="Symbol" panose="05050102010706020507" pitchFamily="18" charset="2"/>
              </a:rPr>
              <a:t>时，这就是单位时间成功的信息包数。</a:t>
            </a:r>
          </a:p>
        </p:txBody>
      </p:sp>
      <p:graphicFrame>
        <p:nvGraphicFramePr>
          <p:cNvPr id="6146" name="Object 8"/>
          <p:cNvGraphicFramePr>
            <a:graphicFrameLocks noChangeAspect="1"/>
          </p:cNvGraphicFramePr>
          <p:nvPr/>
        </p:nvGraphicFramePr>
        <p:xfrm>
          <a:off x="609600" y="4778375"/>
          <a:ext cx="3136900" cy="649288"/>
        </p:xfrm>
        <a:graphic>
          <a:graphicData uri="http://schemas.openxmlformats.org/presentationml/2006/ole">
            <mc:AlternateContent xmlns:mc="http://schemas.openxmlformats.org/markup-compatibility/2006">
              <mc:Choice xmlns:v="urn:schemas-microsoft-com:vml" Requires="v">
                <p:oleObj spid="_x0000_s8565" name="Equation" r:id="rId4" imgW="26517600" imgH="5486400" progId="Equation.DSMT4">
                  <p:embed/>
                </p:oleObj>
              </mc:Choice>
              <mc:Fallback>
                <p:oleObj name="Equation" r:id="rId4" imgW="26517600" imgH="5486400" progId="Equation.DSMT4">
                  <p:embed/>
                  <p:pic>
                    <p:nvPicPr>
                      <p:cNvPr id="0" name="图片 3136"/>
                      <p:cNvPicPr/>
                      <p:nvPr/>
                    </p:nvPicPr>
                    <p:blipFill>
                      <a:blip r:embed="rId5"/>
                      <a:stretch>
                        <a:fillRect/>
                      </a:stretch>
                    </p:blipFill>
                    <p:spPr>
                      <a:xfrm>
                        <a:off x="609600" y="4778375"/>
                        <a:ext cx="3136900" cy="649288"/>
                      </a:xfrm>
                      <a:prstGeom prst="rect">
                        <a:avLst/>
                      </a:prstGeom>
                      <a:noFill/>
                      <a:ln w="38100">
                        <a:noFill/>
                        <a:miter/>
                      </a:ln>
                    </p:spPr>
                  </p:pic>
                </p:oleObj>
              </mc:Fallback>
            </mc:AlternateContent>
          </a:graphicData>
        </a:graphic>
      </p:graphicFrame>
      <p:graphicFrame>
        <p:nvGraphicFramePr>
          <p:cNvPr id="6147" name="Object 9"/>
          <p:cNvGraphicFramePr>
            <a:graphicFrameLocks noChangeAspect="1"/>
          </p:cNvGraphicFramePr>
          <p:nvPr/>
        </p:nvGraphicFramePr>
        <p:xfrm>
          <a:off x="5631180" y="4886325"/>
          <a:ext cx="2113280" cy="831215"/>
        </p:xfrm>
        <a:graphic>
          <a:graphicData uri="http://schemas.openxmlformats.org/presentationml/2006/ole">
            <mc:AlternateContent xmlns:mc="http://schemas.openxmlformats.org/markup-compatibility/2006">
              <mc:Choice xmlns:v="urn:schemas-microsoft-com:vml" Requires="v">
                <p:oleObj spid="_x0000_s8566" name="Equation" r:id="rId6" imgW="584200" imgH="228600" progId="Equation.DSMT4">
                  <p:embed/>
                </p:oleObj>
              </mc:Choice>
              <mc:Fallback>
                <p:oleObj name="Equation" r:id="rId6" imgW="584200" imgH="228600" progId="Equation.DSMT4">
                  <p:embed/>
                  <p:pic>
                    <p:nvPicPr>
                      <p:cNvPr id="0" name="图片 3134"/>
                      <p:cNvPicPr/>
                      <p:nvPr/>
                    </p:nvPicPr>
                    <p:blipFill>
                      <a:blip r:embed="rId7"/>
                      <a:stretch>
                        <a:fillRect/>
                      </a:stretch>
                    </p:blipFill>
                    <p:spPr>
                      <a:xfrm>
                        <a:off x="5631180" y="4886325"/>
                        <a:ext cx="2113280" cy="831215"/>
                      </a:xfrm>
                      <a:prstGeom prst="rect">
                        <a:avLst/>
                      </a:prstGeom>
                      <a:solidFill>
                        <a:srgbClr val="EBFFFF"/>
                      </a:solidFill>
                      <a:ln w="9525" cap="flat" cmpd="sng">
                        <a:solidFill>
                          <a:srgbClr val="FFCCFF"/>
                        </a:solidFill>
                        <a:prstDash val="solid"/>
                        <a:miter/>
                        <a:headEnd type="none" w="med" len="med"/>
                        <a:tailEnd type="none" w="med" len="med"/>
                      </a:ln>
                    </p:spPr>
                  </p:pic>
                </p:oleObj>
              </mc:Fallback>
            </mc:AlternateContent>
          </a:graphicData>
        </a:graphic>
      </p:graphicFrame>
      <p:sp>
        <p:nvSpPr>
          <p:cNvPr id="6151" name="AutoShape 10"/>
          <p:cNvSpPr/>
          <p:nvPr/>
        </p:nvSpPr>
        <p:spPr>
          <a:xfrm>
            <a:off x="3995738" y="5157788"/>
            <a:ext cx="936625" cy="287337"/>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cxnSp>
        <p:nvCxnSpPr>
          <p:cNvPr id="7" name="直接箭头连接符 6"/>
          <p:cNvCxnSpPr/>
          <p:nvPr/>
        </p:nvCxnSpPr>
        <p:spPr>
          <a:xfrm flipV="1">
            <a:off x="682625" y="5301615"/>
            <a:ext cx="73025" cy="7531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p:nvPr/>
        </p:nvCxnSpPr>
        <p:spPr>
          <a:xfrm flipH="1" flipV="1">
            <a:off x="2195513" y="5480050"/>
            <a:ext cx="71438" cy="647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258888" y="5480050"/>
            <a:ext cx="18002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1114425" y="5480050"/>
            <a:ext cx="19446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flipV="1">
            <a:off x="3562350" y="5480050"/>
            <a:ext cx="73025" cy="647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157" name="矩形 4"/>
          <p:cNvSpPr/>
          <p:nvPr/>
        </p:nvSpPr>
        <p:spPr>
          <a:xfrm>
            <a:off x="179388" y="5951538"/>
            <a:ext cx="1079500" cy="830262"/>
          </a:xfrm>
          <a:prstGeom prst="rect">
            <a:avLst/>
          </a:prstGeom>
          <a:solidFill>
            <a:schemeClr val="accent1"/>
          </a:solidFill>
          <a:ln w="9525" cap="flat" cmpd="sng">
            <a:solidFill>
              <a:srgbClr val="FF0000"/>
            </a:solidFill>
            <a:prstDash val="solid"/>
            <a:miter/>
            <a:headEnd type="none" w="med" len="med"/>
            <a:tailEnd type="none" w="med" len="med"/>
          </a:ln>
        </p:spPr>
        <p:txBody>
          <a:bodyPr lIns="0" rIns="0">
            <a:spAutoFit/>
          </a:bodyPr>
          <a:lstStyle/>
          <a:p>
            <a:pPr lvl="0" eaLnBrk="1" hangingPunct="1"/>
            <a:r>
              <a:rPr lang="zh-CN" altLang="en-US" sz="2400" b="1" dirty="0">
                <a:solidFill>
                  <a:srgbClr val="007A77"/>
                </a:solidFill>
                <a:latin typeface="Symbol" panose="05050102010706020507" pitchFamily="18" charset="2"/>
                <a:ea typeface="宋体" panose="02010600030101010101" pitchFamily="2" charset="-122"/>
              </a:rPr>
              <a:t>总的呼叫量</a:t>
            </a:r>
            <a:endParaRPr lang="zh-CN" altLang="en-US" sz="2400" dirty="0">
              <a:latin typeface="Arial" panose="020B0604020202020204" pitchFamily="34" charset="0"/>
              <a:ea typeface="宋体" panose="02010600030101010101" pitchFamily="2" charset="-122"/>
            </a:endParaRPr>
          </a:p>
        </p:txBody>
      </p:sp>
      <p:sp>
        <p:nvSpPr>
          <p:cNvPr id="6158" name="矩形 17"/>
          <p:cNvSpPr/>
          <p:nvPr/>
        </p:nvSpPr>
        <p:spPr>
          <a:xfrm>
            <a:off x="1446213" y="5951538"/>
            <a:ext cx="1570037" cy="830262"/>
          </a:xfrm>
          <a:prstGeom prst="rect">
            <a:avLst/>
          </a:prstGeom>
          <a:solidFill>
            <a:schemeClr val="accent1"/>
          </a:solidFill>
          <a:ln w="9525" cap="flat" cmpd="sng">
            <a:solidFill>
              <a:srgbClr val="FF0000"/>
            </a:solidFill>
            <a:prstDash val="solid"/>
            <a:miter/>
            <a:headEnd type="none" w="med" len="med"/>
            <a:tailEnd type="none" w="med" len="med"/>
          </a:ln>
        </p:spPr>
        <p:txBody>
          <a:bodyPr>
            <a:spAutoFit/>
          </a:bodyPr>
          <a:lstStyle/>
          <a:p>
            <a:pPr lvl="0" eaLnBrk="1" hangingPunct="1"/>
            <a:r>
              <a:rPr lang="zh-CN" altLang="en-US" sz="2400" b="1" dirty="0">
                <a:solidFill>
                  <a:srgbClr val="007A77"/>
                </a:solidFill>
                <a:latin typeface="Symbol" panose="05050102010706020507" pitchFamily="18" charset="2"/>
                <a:ea typeface="宋体" panose="02010600030101010101" pitchFamily="2" charset="-122"/>
              </a:rPr>
              <a:t>发生碰撞的呼叫量</a:t>
            </a:r>
            <a:endParaRPr lang="zh-CN" altLang="en-US" sz="2400" dirty="0">
              <a:latin typeface="Arial" panose="020B0604020202020204" pitchFamily="34" charset="0"/>
              <a:ea typeface="宋体" panose="02010600030101010101" pitchFamily="2" charset="-122"/>
            </a:endParaRPr>
          </a:p>
        </p:txBody>
      </p:sp>
      <p:sp>
        <p:nvSpPr>
          <p:cNvPr id="6159" name="矩形 23"/>
          <p:cNvSpPr/>
          <p:nvPr/>
        </p:nvSpPr>
        <p:spPr>
          <a:xfrm>
            <a:off x="3275013" y="5981700"/>
            <a:ext cx="1209675" cy="831850"/>
          </a:xfrm>
          <a:prstGeom prst="rect">
            <a:avLst/>
          </a:prstGeom>
          <a:solidFill>
            <a:schemeClr val="accent1"/>
          </a:solidFill>
          <a:ln w="9525" cap="flat" cmpd="sng">
            <a:solidFill>
              <a:srgbClr val="FF0000"/>
            </a:solidFill>
            <a:prstDash val="solid"/>
            <a:miter/>
            <a:headEnd type="none" w="med" len="med"/>
            <a:tailEnd type="none" w="med" len="med"/>
          </a:ln>
        </p:spPr>
        <p:txBody>
          <a:bodyPr>
            <a:spAutoFit/>
          </a:bodyPr>
          <a:lstStyle/>
          <a:p>
            <a:pPr lvl="0" eaLnBrk="1" hangingPunct="1"/>
            <a:r>
              <a:rPr lang="zh-CN" altLang="en-US" sz="2400" b="1" dirty="0">
                <a:solidFill>
                  <a:srgbClr val="007A77"/>
                </a:solidFill>
                <a:latin typeface="Symbol" panose="05050102010706020507" pitchFamily="18" charset="2"/>
                <a:ea typeface="宋体" panose="02010600030101010101" pitchFamily="2" charset="-122"/>
              </a:rPr>
              <a:t>通过的呼叫量</a:t>
            </a:r>
            <a:endParaRPr lang="zh-CN" altLang="en-US" sz="2400" dirty="0">
              <a:latin typeface="Arial" panose="020B0604020202020204" pitchFamily="34" charset="0"/>
              <a:ea typeface="宋体" panose="02010600030101010101" pitchFamily="2" charset="-122"/>
            </a:endParaRPr>
          </a:p>
        </p:txBody>
      </p:sp>
      <p:graphicFrame>
        <p:nvGraphicFramePr>
          <p:cNvPr id="6149" name="Object 7"/>
          <p:cNvGraphicFramePr>
            <a:graphicFrameLocks noChangeAspect="1"/>
          </p:cNvGraphicFramePr>
          <p:nvPr/>
        </p:nvGraphicFramePr>
        <p:xfrm>
          <a:off x="3659569" y="1124744"/>
          <a:ext cx="4495378" cy="696933"/>
        </p:xfrm>
        <a:graphic>
          <a:graphicData uri="http://schemas.openxmlformats.org/presentationml/2006/ole">
            <mc:AlternateContent xmlns:mc="http://schemas.openxmlformats.org/markup-compatibility/2006">
              <mc:Choice xmlns:v="urn:schemas-microsoft-com:vml" Requires="v">
                <p:oleObj spid="_x0000_s8567" name="Equation" r:id="rId8" imgW="30480000" imgH="5791200" progId="Equation.DSMT4">
                  <p:embed/>
                </p:oleObj>
              </mc:Choice>
              <mc:Fallback>
                <p:oleObj name="Equation" r:id="rId8" imgW="30480000" imgH="5791200" progId="Equation.DSMT4">
                  <p:embed/>
                  <p:pic>
                    <p:nvPicPr>
                      <p:cNvPr id="0" name="图片 3133"/>
                      <p:cNvPicPr/>
                      <p:nvPr/>
                    </p:nvPicPr>
                    <p:blipFill>
                      <a:blip r:embed="rId9"/>
                      <a:stretch>
                        <a:fillRect/>
                      </a:stretch>
                    </p:blipFill>
                    <p:spPr>
                      <a:xfrm>
                        <a:off x="3659569" y="1124744"/>
                        <a:ext cx="4495378" cy="696933"/>
                      </a:xfrm>
                      <a:prstGeom prst="rect">
                        <a:avLst/>
                      </a:prstGeom>
                      <a:solidFill>
                        <a:srgbClr val="EBFFFF"/>
                      </a:solidFill>
                      <a:ln w="38100">
                        <a:noFill/>
                        <a:miter/>
                      </a:ln>
                    </p:spPr>
                  </p:pic>
                </p:oleObj>
              </mc:Fallback>
            </mc:AlternateContent>
          </a:graphicData>
        </a:graphic>
      </p:graphicFrame>
      <p:graphicFrame>
        <p:nvGraphicFramePr>
          <p:cNvPr id="2" name="对象 1"/>
          <p:cNvGraphicFramePr>
            <a:graphicFrameLocks noChangeAspect="1"/>
          </p:cNvGraphicFramePr>
          <p:nvPr/>
        </p:nvGraphicFramePr>
        <p:xfrm>
          <a:off x="3286124" y="2276872"/>
          <a:ext cx="4625575" cy="613966"/>
        </p:xfrm>
        <a:graphic>
          <a:graphicData uri="http://schemas.openxmlformats.org/presentationml/2006/ole">
            <mc:AlternateContent xmlns:mc="http://schemas.openxmlformats.org/markup-compatibility/2006">
              <mc:Choice xmlns:v="urn:schemas-microsoft-com:vml" Requires="v">
                <p:oleObj spid="_x0000_s8568" name="Equation" r:id="rId10" imgW="35661600" imgH="5791200" progId="Equation.DSMT4">
                  <p:embed/>
                </p:oleObj>
              </mc:Choice>
              <mc:Fallback>
                <p:oleObj name="Equation" r:id="rId10" imgW="35661600" imgH="5791200" progId="Equation.DSMT4">
                  <p:embed/>
                  <p:pic>
                    <p:nvPicPr>
                      <p:cNvPr id="0" name="Object 7"/>
                      <p:cNvPicPr>
                        <a:picLocks noChangeAspect="1" noChangeArrowheads="1"/>
                      </p:cNvPicPr>
                      <p:nvPr/>
                    </p:nvPicPr>
                    <p:blipFill>
                      <a:blip r:embed="rId11"/>
                      <a:srcRect/>
                      <a:stretch>
                        <a:fillRect/>
                      </a:stretch>
                    </p:blipFill>
                    <p:spPr bwMode="auto">
                      <a:xfrm>
                        <a:off x="3286124" y="2276872"/>
                        <a:ext cx="4625575" cy="613966"/>
                      </a:xfrm>
                      <a:prstGeom prst="rect">
                        <a:avLst/>
                      </a:prstGeom>
                      <a:solidFill>
                        <a:srgbClr val="EBFFFF"/>
                      </a:solid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对象 4"/>
          <p:cNvGraphicFramePr>
            <a:graphicFrameLocks noChangeAspect="1"/>
          </p:cNvGraphicFramePr>
          <p:nvPr/>
        </p:nvGraphicFramePr>
        <p:xfrm>
          <a:off x="1922463" y="1530350"/>
          <a:ext cx="3213100" cy="1336675"/>
        </p:xfrm>
        <a:graphic>
          <a:graphicData uri="http://schemas.openxmlformats.org/presentationml/2006/ole">
            <mc:AlternateContent xmlns:mc="http://schemas.openxmlformats.org/markup-compatibility/2006">
              <mc:Choice xmlns:v="urn:schemas-microsoft-com:vml" Requires="v">
                <p:oleObj spid="_x0000_s9495" name="Equation" r:id="rId4" imgW="24993600" imgH="10363200" progId="Equation.DSMT4">
                  <p:embed/>
                </p:oleObj>
              </mc:Choice>
              <mc:Fallback>
                <p:oleObj name="Equation" r:id="rId4" imgW="24993600" imgH="10363200" progId="Equation.DSMT4">
                  <p:embed/>
                  <p:pic>
                    <p:nvPicPr>
                      <p:cNvPr id="0" name="图片 3153"/>
                      <p:cNvPicPr/>
                      <p:nvPr/>
                    </p:nvPicPr>
                    <p:blipFill>
                      <a:blip r:embed="rId5"/>
                      <a:stretch>
                        <a:fillRect/>
                      </a:stretch>
                    </p:blipFill>
                    <p:spPr>
                      <a:xfrm>
                        <a:off x="1922463" y="1530350"/>
                        <a:ext cx="3213100" cy="1336675"/>
                      </a:xfrm>
                      <a:prstGeom prst="rect">
                        <a:avLst/>
                      </a:prstGeom>
                      <a:noFill/>
                      <a:ln w="38100">
                        <a:noFill/>
                        <a:miter/>
                      </a:ln>
                    </p:spPr>
                  </p:pic>
                </p:oleObj>
              </mc:Fallback>
            </mc:AlternateContent>
          </a:graphicData>
        </a:graphic>
      </p:graphicFrame>
      <p:graphicFrame>
        <p:nvGraphicFramePr>
          <p:cNvPr id="7171" name="对象 5"/>
          <p:cNvGraphicFramePr>
            <a:graphicFrameLocks noChangeAspect="1"/>
          </p:cNvGraphicFramePr>
          <p:nvPr/>
        </p:nvGraphicFramePr>
        <p:xfrm>
          <a:off x="539552" y="2348880"/>
          <a:ext cx="7020272" cy="1411054"/>
        </p:xfrm>
        <a:graphic>
          <a:graphicData uri="http://schemas.openxmlformats.org/presentationml/2006/ole">
            <mc:AlternateContent xmlns:mc="http://schemas.openxmlformats.org/markup-compatibility/2006">
              <mc:Choice xmlns:v="urn:schemas-microsoft-com:vml" Requires="v">
                <p:oleObj spid="_x0000_s9496" name="Equation" r:id="rId6" imgW="128625600" imgH="25908000" progId="Equation.DSMT4">
                  <p:embed/>
                </p:oleObj>
              </mc:Choice>
              <mc:Fallback>
                <p:oleObj name="Equation" r:id="rId6" imgW="128625600" imgH="25908000" progId="Equation.DSMT4">
                  <p:embed/>
                  <p:pic>
                    <p:nvPicPr>
                      <p:cNvPr id="0" name="图片 3129"/>
                      <p:cNvPicPr/>
                      <p:nvPr/>
                    </p:nvPicPr>
                    <p:blipFill>
                      <a:blip r:embed="rId7"/>
                      <a:stretch>
                        <a:fillRect/>
                      </a:stretch>
                    </p:blipFill>
                    <p:spPr>
                      <a:xfrm>
                        <a:off x="539552" y="2348880"/>
                        <a:ext cx="7020272" cy="1411054"/>
                      </a:xfrm>
                      <a:prstGeom prst="rect">
                        <a:avLst/>
                      </a:prstGeom>
                      <a:noFill/>
                      <a:ln w="38100">
                        <a:noFill/>
                        <a:miter/>
                      </a:ln>
                    </p:spPr>
                  </p:pic>
                </p:oleObj>
              </mc:Fallback>
            </mc:AlternateContent>
          </a:graphicData>
        </a:graphic>
      </p:graphicFrame>
      <p:graphicFrame>
        <p:nvGraphicFramePr>
          <p:cNvPr id="7172" name="对象 6"/>
          <p:cNvGraphicFramePr>
            <a:graphicFrameLocks noChangeAspect="1"/>
          </p:cNvGraphicFramePr>
          <p:nvPr/>
        </p:nvGraphicFramePr>
        <p:xfrm>
          <a:off x="1475656" y="3789040"/>
          <a:ext cx="5868988" cy="2381250"/>
        </p:xfrm>
        <a:graphic>
          <a:graphicData uri="http://schemas.openxmlformats.org/presentationml/2006/ole">
            <mc:AlternateContent xmlns:mc="http://schemas.openxmlformats.org/markup-compatibility/2006">
              <mc:Choice xmlns:v="urn:schemas-microsoft-com:vml" Requires="v">
                <p:oleObj spid="_x0000_s9497" name="Equation" r:id="rId8" imgW="157581600" imgH="64008000" progId="Equation.DSMT4">
                  <p:embed/>
                </p:oleObj>
              </mc:Choice>
              <mc:Fallback>
                <p:oleObj name="Equation" r:id="rId8" imgW="157581600" imgH="64008000" progId="Equation.DSMT4">
                  <p:embed/>
                  <p:pic>
                    <p:nvPicPr>
                      <p:cNvPr id="0" name="图片 3151"/>
                      <p:cNvPicPr/>
                      <p:nvPr/>
                    </p:nvPicPr>
                    <p:blipFill>
                      <a:blip r:embed="rId9"/>
                      <a:stretch>
                        <a:fillRect/>
                      </a:stretch>
                    </p:blipFill>
                    <p:spPr>
                      <a:xfrm>
                        <a:off x="1475656" y="3789040"/>
                        <a:ext cx="5868988" cy="2381250"/>
                      </a:xfrm>
                      <a:prstGeom prst="rect">
                        <a:avLst/>
                      </a:prstGeom>
                      <a:solidFill>
                        <a:srgbClr val="EBFFFF"/>
                      </a:solidFill>
                      <a:ln w="38100">
                        <a:noFill/>
                        <a:miter/>
                      </a:ln>
                    </p:spPr>
                  </p:pic>
                </p:oleObj>
              </mc:Fallback>
            </mc:AlternateContent>
          </a:graphicData>
        </a:graphic>
      </p:graphicFrame>
      <p:sp>
        <p:nvSpPr>
          <p:cNvPr id="2" name="标题 1"/>
          <p:cNvSpPr>
            <a:spLocks noGrp="1"/>
          </p:cNvSpPr>
          <p:nvPr>
            <p:ph type="title"/>
          </p:nvPr>
        </p:nvSpPr>
        <p:spPr/>
        <p:txBody>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6" name="Rectangle 3"/>
              <p:cNvSpPr>
                <a:spLocks noGrp="1" noRot="1"/>
              </p:cNvSpPr>
              <p:nvPr>
                <p:ph type="body" sz="half" idx="1"/>
              </p:nvPr>
            </p:nvSpPr>
            <p:spPr>
              <a:xfrm>
                <a:off x="323850" y="908050"/>
                <a:ext cx="8569325" cy="5184775"/>
              </a:xfrm>
            </p:spPr>
            <p:txBody>
              <a:bodyPr vert="horz" wrap="square" lIns="91440" tIns="45720" rIns="91440" bIns="45720" anchor="t"/>
              <a:lstStyle/>
              <a:p>
                <a:pPr lvl="1" eaLnBrk="1" hangingPunct="1"/>
                <a:r>
                  <a:rPr lang="zh-CN" altLang="en-US" b="1" kern="1200" dirty="0"/>
                  <a:t>通过量</a:t>
                </a:r>
                <a:r>
                  <a:rPr lang="en-US" altLang="zh-CN" b="1" kern="1200" dirty="0">
                    <a:latin typeface="Symbol" panose="05050102010706020507" pitchFamily="18" charset="2"/>
                  </a:rPr>
                  <a:t>g</a:t>
                </a:r>
                <a:r>
                  <a:rPr lang="zh-CN" altLang="en-US" b="1" kern="1200" dirty="0"/>
                  <a:t>与呼叫</a:t>
                </a:r>
                <a:r>
                  <a:rPr lang="zh-CN" altLang="en-US" b="1" kern="1200" dirty="0" smtClean="0"/>
                  <a:t>量</a:t>
                </a:r>
                <a14:m>
                  <m:oMath xmlns:m="http://schemas.openxmlformats.org/officeDocument/2006/math">
                    <m:r>
                      <a:rPr lang="en-US" altLang="zh-CN" i="1" dirty="0">
                        <a:latin typeface="Cambria Math" panose="02040503050406030204"/>
                      </a:rPr>
                      <m:t>𝑎</m:t>
                    </m:r>
                  </m:oMath>
                </a14:m>
                <a:r>
                  <a:rPr lang="zh-CN" altLang="en-US" b="1" kern="1200" dirty="0" smtClean="0"/>
                  <a:t>的</a:t>
                </a:r>
                <a:r>
                  <a:rPr lang="zh-CN" altLang="en-US" b="1" kern="1200" dirty="0"/>
                  <a:t>关系曲线如下图中</a:t>
                </a:r>
                <a:r>
                  <a:rPr lang="en-US" altLang="zh-CN" b="1" kern="1200" dirty="0" smtClean="0"/>
                  <a:t>(a)</a:t>
                </a:r>
                <a:r>
                  <a:rPr lang="zh-CN" altLang="en-US" b="1" kern="1200" dirty="0"/>
                  <a:t>所示</a:t>
                </a:r>
                <a:r>
                  <a:rPr lang="zh-CN" altLang="en-US" b="1" kern="1200" dirty="0" smtClean="0"/>
                  <a:t>，</a:t>
                </a:r>
                <a:r>
                  <a:rPr lang="en-US" altLang="zh-CN" dirty="0"/>
                  <a:t> </a:t>
                </a:r>
                <a14:m>
                  <m:oMath xmlns:m="http://schemas.openxmlformats.org/officeDocument/2006/math">
                    <m:r>
                      <a:rPr lang="en-US" altLang="zh-CN" i="1" dirty="0">
                        <a:latin typeface="Cambria Math" panose="02040503050406030204"/>
                      </a:rPr>
                      <m:t>𝑎</m:t>
                    </m:r>
                  </m:oMath>
                </a14:m>
                <a:r>
                  <a:rPr lang="en-US" altLang="zh-CN" b="1" kern="1200" dirty="0" smtClean="0"/>
                  <a:t>=0.5</a:t>
                </a:r>
                <a:r>
                  <a:rPr lang="zh-CN" altLang="en-US" b="1" kern="1200" dirty="0"/>
                  <a:t>时，</a:t>
                </a:r>
                <a:r>
                  <a:rPr lang="en-US" altLang="zh-CN" b="1" kern="1200" dirty="0" err="1" smtClean="0">
                    <a:latin typeface="Symbol" panose="05050102010706020507" pitchFamily="18" charset="2"/>
                  </a:rPr>
                  <a:t>g</a:t>
                </a:r>
                <a:r>
                  <a:rPr lang="en-US" altLang="zh-CN" b="1" kern="1200" baseline="-25000" dirty="0" err="1" smtClean="0"/>
                  <a:t>max</a:t>
                </a:r>
                <a:r>
                  <a:rPr lang="en-US" altLang="zh-CN" b="1" kern="1200" dirty="0" smtClean="0"/>
                  <a:t>=0.184</a:t>
                </a:r>
                <a:r>
                  <a:rPr lang="zh-CN" altLang="en-US" b="1" kern="1200" dirty="0"/>
                  <a:t>。</a:t>
                </a:r>
              </a:p>
            </p:txBody>
          </p:sp>
        </mc:Choice>
        <mc:Fallback xmlns="">
          <p:sp>
            <p:nvSpPr>
              <p:cNvPr id="8196" name="Rectangle 3"/>
              <p:cNvSpPr>
                <a:spLocks noRot="1" noChangeAspect="1" noMove="1" noResize="1" noEditPoints="1" noAdjustHandles="1" noChangeArrowheads="1" noChangeShapeType="1" noTextEdit="1"/>
              </p:cNvSpPr>
              <p:nvPr>
                <p:ph type="body" sz="half" idx="1"/>
              </p:nvPr>
            </p:nvSpPr>
            <p:spPr>
              <a:xfrm>
                <a:off x="323850" y="908050"/>
                <a:ext cx="8569325" cy="5184775"/>
              </a:xfr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244" name="AutoShape 7"/>
              <p:cNvSpPr/>
              <p:nvPr/>
            </p:nvSpPr>
            <p:spPr bwMode="auto">
              <a:xfrm>
                <a:off x="1588" y="1989138"/>
                <a:ext cx="3419475" cy="4437063"/>
              </a:xfrm>
              <a:prstGeom prst="callout1">
                <a:avLst>
                  <a:gd name="adj1" fmla="val 2995"/>
                  <a:gd name="adj2" fmla="val 102380"/>
                  <a:gd name="adj3" fmla="val 26974"/>
                  <a:gd name="adj4" fmla="val 152390"/>
                </a:avLst>
              </a:prstGeom>
              <a:noFill/>
              <a:ln w="9525">
                <a:solidFill>
                  <a:schemeClr val="tx1"/>
                </a:solidFill>
                <a:miter lim="800000"/>
              </a:ln>
              <a:effectLst/>
            </p:spPr>
            <p:txBody>
              <a:bodyPr/>
              <a:lstStyle/>
              <a:p>
                <a:pPr lvl="0" rtl="0">
                  <a:defRPr/>
                </a:pP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如图示表明，纯阿罗华系统最多只能有</a:t>
                </a:r>
                <a:r>
                  <a:rPr kumimoji="0" lang="en-US" altLang="zh-CN"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18.4%</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的时间能实现正常通信，效率是很低的。但是，这种方式基本上不用控制设备，碰撞也可以不去检测，只是在久无回答后就重发即可，</a:t>
                </a:r>
                <a:r>
                  <a:rPr kumimoji="0" lang="zh-CN" altLang="en-US" sz="2000" b="1" i="0" u="none" strike="noStrike" kern="1200" cap="none" spc="0" normalizeH="0" baseline="0" noProof="0" dirty="0" smtClean="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而且</a:t>
                </a:r>
                <a14:m>
                  <m:oMath xmlns:m="http://schemas.openxmlformats.org/officeDocument/2006/math">
                    <m:r>
                      <a:rPr lang="en-US" altLang="zh-CN" sz="2400" i="1" dirty="0">
                        <a:latin typeface="Cambria Math" panose="02040503050406030204"/>
                      </a:rPr>
                      <m:t>𝑎</m:t>
                    </m:r>
                  </m:oMath>
                </a14:m>
                <a:r>
                  <a:rPr kumimoji="0" lang="zh-CN" altLang="en-US" sz="2000" b="1" i="0" u="none" strike="noStrike" kern="1200" cap="none" spc="0" normalizeH="0" baseline="0" noProof="0" dirty="0" smtClean="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较小</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时，</a:t>
                </a:r>
                <a:r>
                  <a:rPr kumimoji="0" lang="en-US" altLang="zh-CN" sz="2000" b="1" i="0" u="none" strike="noStrike" kern="1200" cap="none" spc="0" normalizeH="0" baseline="0" noProof="0" dirty="0" err="1">
                    <a:ln>
                      <a:noFill/>
                    </a:ln>
                    <a:solidFill>
                      <a:schemeClr val="tx2">
                        <a:lumMod val="60000"/>
                        <a:lumOff val="40000"/>
                      </a:schemeClr>
                    </a:solidFill>
                    <a:effectLst/>
                    <a:uLnTx/>
                    <a:uFillTx/>
                    <a:latin typeface="Symbol" panose="05050102010706020507" pitchFamily="18" charset="2"/>
                    <a:ea typeface="宋体" panose="02010600030101010101" pitchFamily="2" charset="-122"/>
                    <a:cs typeface="+mn-cs"/>
                  </a:rPr>
                  <a:t>g</a:t>
                </a:r>
                <a:r>
                  <a:rPr kumimoji="0" lang="en-US" altLang="zh-CN" sz="2000" b="1" i="0" u="none" strike="noStrike" kern="1200" cap="none" spc="0" normalizeH="0" baseline="0" noProof="0" dirty="0" err="1" smtClean="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a:t>
                </a:r>
                <a:r>
                  <a:rPr lang="en-US" altLang="zh-CN" sz="2000" dirty="0"/>
                  <a:t> </a:t>
                </a:r>
                <a14:m>
                  <m:oMath xmlns:m="http://schemas.openxmlformats.org/officeDocument/2006/math">
                    <m:r>
                      <a:rPr lang="en-US" altLang="zh-CN" sz="2400" i="1" dirty="0">
                        <a:latin typeface="Cambria Math" panose="02040503050406030204"/>
                      </a:rPr>
                      <m:t>𝑎</m:t>
                    </m:r>
                    <m:r>
                      <a:rPr lang="en-US" altLang="zh-CN" sz="2400" i="1" dirty="0">
                        <a:latin typeface="Cambria Math" panose="02040503050406030204"/>
                      </a:rPr>
                      <m:t> </m:t>
                    </m:r>
                  </m:oMath>
                </a14:m>
                <a:r>
                  <a:rPr kumimoji="0" lang="zh-CN" altLang="en-US" sz="2000" b="1" i="0" u="none" strike="noStrike" kern="1200" cap="none" spc="0" normalizeH="0" baseline="0" noProof="0" dirty="0" smtClean="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就是说基本上可以顺利通信。</a:t>
                </a:r>
              </a:p>
              <a:p>
                <a:pPr lvl="0" rtl="0">
                  <a:defRPr/>
                </a:pPr>
                <a:r>
                  <a:rPr kumimoji="0" lang="zh-CN" altLang="en-US" sz="2000" b="1" i="0" u="none" strike="noStrike" kern="1200" cap="none" spc="0" normalizeH="0" baseline="0" noProof="0" dirty="0" smtClean="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当</a:t>
                </a:r>
                <a14:m>
                  <m:oMath xmlns:m="http://schemas.openxmlformats.org/officeDocument/2006/math">
                    <m:r>
                      <a:rPr lang="en-US" altLang="zh-CN" sz="2400" i="1" dirty="0">
                        <a:latin typeface="Cambria Math" panose="02040503050406030204"/>
                      </a:rPr>
                      <m:t>𝑎</m:t>
                    </m:r>
                  </m:oMath>
                </a14:m>
                <a:r>
                  <a:rPr kumimoji="0" lang="en-US" altLang="zh-CN" sz="2000" b="1" i="0" u="none" strike="noStrike" kern="1200" cap="none" spc="0" normalizeH="0" baseline="0" noProof="0" dirty="0" smtClean="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&gt;0.5</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Arial" panose="020B0604020202020204" pitchFamily="34" charset="0"/>
                    <a:ea typeface="宋体" panose="02010600030101010101" pitchFamily="2" charset="-122"/>
                    <a:cs typeface="+mn-cs"/>
                  </a:rPr>
                  <a:t>时，重发频繁，系统将趋于不稳定，积压的信息包数会无限增加，这是纯阿罗华系统的最大缺点。</a:t>
                </a:r>
              </a:p>
            </p:txBody>
          </p:sp>
        </mc:Choice>
        <mc:Fallback xmlns="">
          <p:sp>
            <p:nvSpPr>
              <p:cNvPr id="10244" name="AutoShape 7"/>
              <p:cNvSpPr>
                <a:spLocks noRot="1" noChangeAspect="1" noMove="1" noResize="1" noEditPoints="1" noAdjustHandles="1" noChangeArrowheads="1" noChangeShapeType="1" noTextEdit="1"/>
              </p:cNvSpPr>
              <p:nvPr/>
            </p:nvSpPr>
            <p:spPr bwMode="auto">
              <a:xfrm>
                <a:off x="1588" y="1989138"/>
                <a:ext cx="3419475" cy="4437063"/>
              </a:xfrm>
              <a:prstGeom prst="callout1">
                <a:avLst>
                  <a:gd name="adj1" fmla="val 2995"/>
                  <a:gd name="adj2" fmla="val 102380"/>
                  <a:gd name="adj3" fmla="val 26974"/>
                  <a:gd name="adj4" fmla="val 152390"/>
                </a:avLst>
              </a:prstGeom>
              <a:blipFill rotWithShape="1">
                <a:blip r:embed="rId5"/>
                <a:stretch>
                  <a:fillRect l="-9" t="-7" r="-52451"/>
                </a:stretch>
              </a:blipFill>
              <a:ln w="9525">
                <a:solidFill>
                  <a:schemeClr val="tx1"/>
                </a:solidFill>
                <a:miter lim="800000"/>
              </a:ln>
              <a:effectLst/>
            </p:spPr>
            <p:txBody>
              <a:bodyPr/>
              <a:lstStyle/>
              <a:p>
                <a:r>
                  <a:rPr lang="zh-CN" altLang="en-US">
                    <a:noFill/>
                  </a:rPr>
                  <a:t> </a:t>
                </a:r>
              </a:p>
            </p:txBody>
          </p:sp>
        </mc:Fallback>
      </mc:AlternateContent>
      <p:graphicFrame>
        <p:nvGraphicFramePr>
          <p:cNvPr id="8194" name="Object 12"/>
          <p:cNvGraphicFramePr>
            <a:graphicFrameLocks noGrp="1" noChangeAspect="1"/>
          </p:cNvGraphicFramePr>
          <p:nvPr>
            <p:ph sz="quarter" idx="3"/>
          </p:nvPr>
        </p:nvGraphicFramePr>
        <p:xfrm>
          <a:off x="3563938" y="2462213"/>
          <a:ext cx="5329237" cy="3679825"/>
        </p:xfrm>
        <a:graphic>
          <a:graphicData uri="http://schemas.openxmlformats.org/presentationml/2006/ole">
            <mc:AlternateContent xmlns:mc="http://schemas.openxmlformats.org/markup-compatibility/2006">
              <mc:Choice xmlns:v="urn:schemas-microsoft-com:vml" Requires="v">
                <p:oleObj spid="_x0000_s10435" r:id="rId6" imgW="4426585" imgH="3065145" progId="Visio.Drawing.11">
                  <p:embed/>
                </p:oleObj>
              </mc:Choice>
              <mc:Fallback>
                <p:oleObj r:id="rId6" imgW="4426585" imgH="3065145" progId="Visio.Drawing.11">
                  <p:embed/>
                  <p:pic>
                    <p:nvPicPr>
                      <p:cNvPr id="0" name="图片 3152"/>
                      <p:cNvPicPr/>
                      <p:nvPr/>
                    </p:nvPicPr>
                    <p:blipFill>
                      <a:blip r:embed="rId7"/>
                      <a:srcRect/>
                      <a:stretch>
                        <a:fillRect/>
                      </a:stretch>
                    </p:blipFill>
                    <p:spPr>
                      <a:xfrm>
                        <a:off x="3563938" y="2462213"/>
                        <a:ext cx="5329237" cy="3679825"/>
                      </a:xfrm>
                      <a:prstGeom prst="rect">
                        <a:avLst/>
                      </a:prstGeom>
                      <a:noFill/>
                      <a:ln w="38100">
                        <a:miter/>
                      </a:ln>
                    </p:spPr>
                  </p:pic>
                </p:oleObj>
              </mc:Fallback>
            </mc:AlternateContent>
          </a:graphicData>
        </a:graphic>
      </p:graphicFrame>
      <p:graphicFrame>
        <p:nvGraphicFramePr>
          <p:cNvPr id="8195" name="对象 4"/>
          <p:cNvGraphicFramePr>
            <a:graphicFrameLocks noChangeAspect="1"/>
          </p:cNvGraphicFramePr>
          <p:nvPr/>
        </p:nvGraphicFramePr>
        <p:xfrm>
          <a:off x="1403648" y="0"/>
          <a:ext cx="4680819" cy="940724"/>
        </p:xfrm>
        <a:graphic>
          <a:graphicData uri="http://schemas.openxmlformats.org/presentationml/2006/ole">
            <mc:AlternateContent xmlns:mc="http://schemas.openxmlformats.org/markup-compatibility/2006">
              <mc:Choice xmlns:v="urn:schemas-microsoft-com:vml" Requires="v">
                <p:oleObj spid="_x0000_s10436" name="Equation" r:id="rId8" imgW="75895200" imgH="15240000" progId="Equation.DSMT4">
                  <p:embed/>
                </p:oleObj>
              </mc:Choice>
              <mc:Fallback>
                <p:oleObj name="Equation" r:id="rId8" imgW="75895200" imgH="15240000" progId="Equation.DSMT4">
                  <p:embed/>
                  <p:pic>
                    <p:nvPicPr>
                      <p:cNvPr id="0" name="图片 3128"/>
                      <p:cNvPicPr/>
                      <p:nvPr/>
                    </p:nvPicPr>
                    <p:blipFill>
                      <a:blip r:embed="rId9"/>
                      <a:stretch>
                        <a:fillRect/>
                      </a:stretch>
                    </p:blipFill>
                    <p:spPr>
                      <a:xfrm>
                        <a:off x="1403648" y="0"/>
                        <a:ext cx="4680819" cy="940724"/>
                      </a:xfrm>
                      <a:prstGeom prst="rect">
                        <a:avLst/>
                      </a:prstGeom>
                      <a:solidFill>
                        <a:srgbClr val="EBFFFF"/>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100" name="图片 99"/>
          <p:cNvPicPr/>
          <p:nvPr>
            <p:custDataLst>
              <p:tags r:id="rId1"/>
            </p:custDataLst>
          </p:nvPr>
        </p:nvPicPr>
        <p:blipFill>
          <a:blip r:embed="rId3" r:link="rId4"/>
          <a:stretch>
            <a:fillRect/>
          </a:stretch>
        </p:blipFill>
        <p:spPr>
          <a:xfrm>
            <a:off x="1577340" y="1506855"/>
            <a:ext cx="6995160" cy="4919345"/>
          </a:xfrm>
          <a:prstGeom prst="rect">
            <a:avLst/>
          </a:prstGeom>
          <a:noFill/>
          <a:ln w="9525">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a:xfrm>
            <a:off x="250825" y="333375"/>
            <a:ext cx="8540750" cy="576263"/>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hlink"/>
                </a:solidFill>
                <a:effectLst>
                  <a:outerShdw blurRad="38100" dist="38100" dir="2700000" algn="tl">
                    <a:srgbClr val="C0C0C0"/>
                  </a:outerShdw>
                </a:effectLst>
                <a:uLnTx/>
                <a:uFillTx/>
                <a:ea typeface="+mj-ea"/>
                <a:cs typeface="+mj-cs"/>
              </a:rPr>
              <a:t>考虑碰撞重发的稳定性</a:t>
            </a:r>
            <a:endParaRPr kumimoji="0" lang="zh-CN" altLang="zh-CN" sz="3200" b="1" i="0" u="none" strike="noStrike" kern="0" cap="none" spc="0" normalizeH="0" baseline="0" noProof="0" dirty="0" smtClean="0">
              <a:ln>
                <a:noFill/>
              </a:ln>
              <a:solidFill>
                <a:schemeClr val="hlink"/>
              </a:solidFill>
              <a:effectLst>
                <a:outerShdw blurRad="38100" dist="38100" dir="2700000" algn="tl">
                  <a:srgbClr val="C0C0C0"/>
                </a:outerShdw>
              </a:effectLst>
              <a:uLnTx/>
              <a:uFillTx/>
              <a:ea typeface="+mj-ea"/>
              <a:cs typeface="+mj-cs"/>
            </a:endParaRPr>
          </a:p>
        </p:txBody>
      </p:sp>
      <mc:AlternateContent xmlns:mc="http://schemas.openxmlformats.org/markup-compatibility/2006" xmlns:a14="http://schemas.microsoft.com/office/drawing/2010/main">
        <mc:Choice Requires="a14">
          <p:sp>
            <p:nvSpPr>
              <p:cNvPr id="82947" name="Rectangle 3"/>
              <p:cNvSpPr>
                <a:spLocks noGrp="1" noRot="1"/>
              </p:cNvSpPr>
              <p:nvPr>
                <p:ph idx="1"/>
              </p:nvPr>
            </p:nvSpPr>
            <p:spPr>
              <a:xfrm>
                <a:off x="0" y="1125538"/>
                <a:ext cx="9036050" cy="5184775"/>
              </a:xfrm>
            </p:spPr>
            <p:txBody>
              <a:bodyPr vert="horz" wrap="square" lIns="91440" tIns="45720" rIns="91440" bIns="45720" anchor="t"/>
              <a:lstStyle/>
              <a:p>
                <a:pPr lvl="1" eaLnBrk="1" hangingPunct="1">
                  <a:lnSpc>
                    <a:spcPct val="90000"/>
                  </a:lnSpc>
                </a:pPr>
                <a:r>
                  <a:rPr lang="zh-CN" altLang="en-US" sz="2800" b="1" dirty="0">
                    <a:solidFill>
                      <a:schemeClr val="accent2">
                        <a:lumMod val="75000"/>
                      </a:schemeClr>
                    </a:solidFill>
                  </a:rPr>
                  <a:t>前述的呼叫</a:t>
                </a:r>
                <a:r>
                  <a:rPr lang="zh-CN" altLang="en-US" sz="2800" b="1" dirty="0" smtClean="0">
                    <a:solidFill>
                      <a:schemeClr val="accent2">
                        <a:lumMod val="75000"/>
                      </a:schemeClr>
                    </a:solidFill>
                  </a:rPr>
                  <a:t>量</a:t>
                </a:r>
                <a14:m>
                  <m:oMath xmlns:m="http://schemas.openxmlformats.org/officeDocument/2006/math">
                    <m:r>
                      <a:rPr lang="en-US" altLang="zh-CN" sz="2800" b="1" i="1" dirty="0" smtClean="0">
                        <a:solidFill>
                          <a:schemeClr val="accent2">
                            <a:lumMod val="75000"/>
                          </a:schemeClr>
                        </a:solidFill>
                        <a:latin typeface="Cambria Math" panose="02040503050406030204"/>
                      </a:rPr>
                      <m:t>𝒂</m:t>
                    </m:r>
                  </m:oMath>
                </a14:m>
                <a:r>
                  <a:rPr lang="zh-CN" altLang="en-US" sz="2800" b="1" dirty="0" smtClean="0">
                    <a:solidFill>
                      <a:schemeClr val="accent2">
                        <a:lumMod val="75000"/>
                      </a:schemeClr>
                    </a:solidFill>
                  </a:rPr>
                  <a:t>包括</a:t>
                </a:r>
                <a:r>
                  <a:rPr lang="zh-CN" altLang="en-US" sz="2800" b="1" dirty="0">
                    <a:solidFill>
                      <a:schemeClr val="accent2">
                        <a:lumMod val="75000"/>
                      </a:schemeClr>
                    </a:solidFill>
                  </a:rPr>
                  <a:t>重发部分，不稳定性已在新呼叫量小于</a:t>
                </a:r>
                <a:r>
                  <a:rPr lang="en-US" altLang="zh-CN" sz="2800" b="1" dirty="0">
                    <a:solidFill>
                      <a:schemeClr val="accent2">
                        <a:lumMod val="75000"/>
                      </a:schemeClr>
                    </a:solidFill>
                  </a:rPr>
                  <a:t>0.5</a:t>
                </a:r>
                <a:r>
                  <a:rPr lang="zh-CN" altLang="en-US" sz="2800" b="1" dirty="0">
                    <a:solidFill>
                      <a:schemeClr val="accent2">
                        <a:lumMod val="75000"/>
                      </a:schemeClr>
                    </a:solidFill>
                  </a:rPr>
                  <a:t>时出现。碰撞后的信息包如何重发是影响稳定性的主要因素。</a:t>
                </a:r>
                <a:endParaRPr lang="en-US" altLang="zh-CN" sz="2800" b="1" dirty="0">
                  <a:solidFill>
                    <a:schemeClr val="accent2">
                      <a:lumMod val="75000"/>
                    </a:schemeClr>
                  </a:solidFill>
                </a:endParaRPr>
              </a:p>
              <a:p>
                <a:pPr lvl="1" eaLnBrk="1" hangingPunct="1">
                  <a:lnSpc>
                    <a:spcPct val="90000"/>
                  </a:lnSpc>
                </a:pPr>
                <a:endParaRPr lang="en-US" altLang="zh-CN" sz="2800" b="1" dirty="0">
                  <a:solidFill>
                    <a:schemeClr val="accent2">
                      <a:lumMod val="75000"/>
                    </a:schemeClr>
                  </a:solidFill>
                </a:endParaRPr>
              </a:p>
              <a:p>
                <a:pPr lvl="1" eaLnBrk="1" hangingPunct="1">
                  <a:lnSpc>
                    <a:spcPct val="90000"/>
                  </a:lnSpc>
                </a:pPr>
                <a:r>
                  <a:rPr lang="zh-CN" altLang="en-US" sz="2800" b="1" dirty="0">
                    <a:solidFill>
                      <a:schemeClr val="accent2">
                        <a:lumMod val="75000"/>
                      </a:schemeClr>
                    </a:solidFill>
                  </a:rPr>
                  <a:t>倘若规定过了固定时间没有回答就重发，将使碰撞一起发生下去，因为已碰撞的信息包将几乎同时重发，又发生碰撞，再重发又是如此，这样就不能解开碰撞这个结。</a:t>
                </a:r>
                <a:endParaRPr lang="en-US" altLang="zh-CN" sz="2800" b="1" dirty="0">
                  <a:solidFill>
                    <a:schemeClr val="accent2">
                      <a:lumMod val="75000"/>
                    </a:schemeClr>
                  </a:solidFill>
                </a:endParaRPr>
              </a:p>
              <a:p>
                <a:pPr lvl="1" eaLnBrk="1" hangingPunct="1">
                  <a:lnSpc>
                    <a:spcPct val="90000"/>
                  </a:lnSpc>
                </a:pPr>
                <a:endParaRPr lang="en-US" altLang="zh-CN" sz="2800" b="1" dirty="0">
                  <a:solidFill>
                    <a:schemeClr val="accent2">
                      <a:lumMod val="75000"/>
                    </a:schemeClr>
                  </a:solidFill>
                </a:endParaRPr>
              </a:p>
              <a:p>
                <a:pPr lvl="1" eaLnBrk="1" hangingPunct="1">
                  <a:lnSpc>
                    <a:spcPct val="90000"/>
                  </a:lnSpc>
                </a:pPr>
                <a:r>
                  <a:rPr lang="zh-CN" altLang="en-US" sz="2800" b="1" dirty="0">
                    <a:solidFill>
                      <a:schemeClr val="accent2">
                        <a:lumMod val="75000"/>
                      </a:schemeClr>
                    </a:solidFill>
                  </a:rPr>
                  <a:t>倘若规定过了一段随机时间</a:t>
                </a:r>
                <a:r>
                  <a:rPr lang="en-US" altLang="zh-CN" sz="2800" b="1" noProof="0" dirty="0" smtClean="0">
                    <a:ln>
                      <a:noFill/>
                    </a:ln>
                    <a:effectLst/>
                    <a:uLnTx/>
                    <a:uFillTx/>
                    <a:latin typeface="Times New Roman" panose="02020603050405020304" pitchFamily="18" charset="0"/>
                    <a:cs typeface="Times New Roman" panose="02020603050405020304" pitchFamily="18" charset="0"/>
                    <a:sym typeface="+mn-ea"/>
                  </a:rPr>
                  <a:t>t</a:t>
                </a:r>
                <a:r>
                  <a:rPr lang="zh-CN" altLang="en-US" sz="2800" b="1" dirty="0">
                    <a:solidFill>
                      <a:schemeClr val="accent2">
                        <a:lumMod val="75000"/>
                      </a:schemeClr>
                    </a:solidFill>
                  </a:rPr>
                  <a:t>再重发，而</a:t>
                </a:r>
                <a:r>
                  <a:rPr lang="en-US" altLang="zh-CN" b="1" noProof="0" dirty="0" smtClean="0">
                    <a:ln>
                      <a:noFill/>
                    </a:ln>
                    <a:effectLst/>
                    <a:uLnTx/>
                    <a:uFillTx/>
                    <a:latin typeface="Times New Roman" panose="02020603050405020304" pitchFamily="18" charset="0"/>
                    <a:cs typeface="Times New Roman" panose="02020603050405020304" pitchFamily="18" charset="0"/>
                    <a:sym typeface="+mn-ea"/>
                  </a:rPr>
                  <a:t>t</a:t>
                </a:r>
                <a:r>
                  <a:rPr lang="zh-CN" altLang="en-US" sz="2800" b="1" dirty="0">
                    <a:solidFill>
                      <a:schemeClr val="accent2">
                        <a:lumMod val="75000"/>
                      </a:schemeClr>
                    </a:solidFill>
                  </a:rPr>
                  <a:t>的平均值是</a:t>
                </a:r>
                <a:r>
                  <a:rPr lang="en-US" altLang="zh-CN" sz="2800" b="1" dirty="0">
                    <a:solidFill>
                      <a:schemeClr val="accent2">
                        <a:lumMod val="75000"/>
                      </a:schemeClr>
                    </a:solidFill>
                  </a:rPr>
                  <a:t>1/</a:t>
                </a:r>
                <a:r>
                  <a:rPr lang="en-US" altLang="zh-CN" sz="2800" b="1" dirty="0">
                    <a:solidFill>
                      <a:schemeClr val="accent2">
                        <a:lumMod val="75000"/>
                      </a:schemeClr>
                    </a:solidFill>
                    <a:latin typeface="Symbol" panose="05050102010706020507" pitchFamily="18" charset="2"/>
                  </a:rPr>
                  <a:t>l</a:t>
                </a:r>
                <a:r>
                  <a:rPr lang="zh-CN" altLang="en-US" sz="2800" b="1" dirty="0">
                    <a:solidFill>
                      <a:schemeClr val="accent2">
                        <a:lumMod val="75000"/>
                      </a:schemeClr>
                    </a:solidFill>
                  </a:rPr>
                  <a:t>，相当于指数分布密度</a:t>
                </a:r>
                <a:r>
                  <a:rPr lang="en-US" altLang="zh-CN" sz="2800" b="1" dirty="0">
                    <a:solidFill>
                      <a:schemeClr val="accent2">
                        <a:lumMod val="75000"/>
                      </a:schemeClr>
                    </a:solidFill>
                    <a:latin typeface="Symbol" panose="05050102010706020507" pitchFamily="18" charset="2"/>
                  </a:rPr>
                  <a:t>l</a:t>
                </a:r>
                <a:r>
                  <a:rPr lang="en-US" altLang="zh-CN" sz="2800" b="1" dirty="0">
                    <a:solidFill>
                      <a:schemeClr val="accent2">
                        <a:lumMod val="75000"/>
                      </a:schemeClr>
                    </a:solidFill>
                  </a:rPr>
                  <a:t>e</a:t>
                </a:r>
                <a:r>
                  <a:rPr lang="en-US" altLang="zh-CN" sz="2800" b="1" baseline="30000" dirty="0">
                    <a:solidFill>
                      <a:schemeClr val="accent2">
                        <a:lumMod val="75000"/>
                      </a:schemeClr>
                    </a:solidFill>
                  </a:rPr>
                  <a:t>-</a:t>
                </a:r>
                <a:r>
                  <a:rPr lang="en-US" altLang="zh-CN" sz="2800" b="1" baseline="30000" dirty="0">
                    <a:solidFill>
                      <a:schemeClr val="accent2">
                        <a:lumMod val="75000"/>
                      </a:schemeClr>
                    </a:solidFill>
                    <a:latin typeface="Symbol" panose="05050102010706020507" pitchFamily="18" charset="2"/>
                  </a:rPr>
                  <a:t>l</a:t>
                </a:r>
                <a:r>
                  <a:rPr lang="en-US" altLang="zh-CN" sz="2800" b="1" baseline="30000" noProof="0" dirty="0" smtClean="0">
                    <a:ln>
                      <a:noFill/>
                    </a:ln>
                    <a:effectLst/>
                    <a:uLnTx/>
                    <a:uFillTx/>
                    <a:latin typeface="Times New Roman" panose="02020603050405020304" pitchFamily="18" charset="0"/>
                    <a:cs typeface="Times New Roman" panose="02020603050405020304" pitchFamily="18" charset="0"/>
                    <a:sym typeface="+mn-ea"/>
                  </a:rPr>
                  <a:t>t</a:t>
                </a:r>
                <a:r>
                  <a:rPr lang="zh-CN" altLang="en-US" sz="2800" b="1" dirty="0">
                    <a:solidFill>
                      <a:schemeClr val="accent2">
                        <a:lumMod val="75000"/>
                      </a:schemeClr>
                    </a:solidFill>
                  </a:rPr>
                  <a:t>。则稳定性与</a:t>
                </a:r>
                <a:r>
                  <a:rPr lang="en-US" altLang="zh-CN" sz="2800" b="1" dirty="0">
                    <a:solidFill>
                      <a:schemeClr val="accent2">
                        <a:lumMod val="75000"/>
                      </a:schemeClr>
                    </a:solidFill>
                    <a:latin typeface="Symbol" panose="05050102010706020507" pitchFamily="18" charset="2"/>
                  </a:rPr>
                  <a:t>l</a:t>
                </a:r>
                <a:r>
                  <a:rPr lang="zh-CN" altLang="en-US" sz="2800" b="1" dirty="0">
                    <a:solidFill>
                      <a:schemeClr val="accent2">
                        <a:lumMod val="75000"/>
                      </a:schemeClr>
                    </a:solidFill>
                  </a:rPr>
                  <a:t>的选择有关。</a:t>
                </a:r>
              </a:p>
            </p:txBody>
          </p:sp>
        </mc:Choice>
        <mc:Fallback xmlns="">
          <p:sp>
            <p:nvSpPr>
              <p:cNvPr id="82947" name="Rectangle 3"/>
              <p:cNvSpPr>
                <a:spLocks noRot="1" noChangeAspect="1" noMove="1" noResize="1" noEditPoints="1" noAdjustHandles="1" noChangeArrowheads="1" noChangeShapeType="1" noTextEdit="1"/>
              </p:cNvSpPr>
              <p:nvPr>
                <p:ph idx="1"/>
              </p:nvPr>
            </p:nvSpPr>
            <p:spPr>
              <a:xfrm>
                <a:off x="0" y="1125538"/>
                <a:ext cx="9036050" cy="5184775"/>
              </a:xfrm>
              <a:blipFill rotWithShape="1">
                <a:blip r:embed="rId2"/>
                <a:stretch>
                  <a:fillRect t="-6" b="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83971" name="Rectangle 3"/>
          <p:cNvSpPr>
            <a:spLocks noGrp="1" noRot="1"/>
          </p:cNvSpPr>
          <p:nvPr>
            <p:ph idx="1"/>
          </p:nvPr>
        </p:nvSpPr>
        <p:spPr>
          <a:xfrm>
            <a:off x="0" y="1268413"/>
            <a:ext cx="9036050" cy="5184775"/>
          </a:xfrm>
        </p:spPr>
        <p:txBody>
          <a:bodyPr vert="horz" wrap="square" lIns="91440" tIns="45720" rIns="91440" bIns="45720" anchor="t"/>
          <a:lstStyle/>
          <a:p>
            <a:pPr eaLnBrk="1" hangingPunct="1"/>
            <a:r>
              <a:rPr lang="zh-CN" altLang="en-US" dirty="0"/>
              <a:t>设某一时刻，系统中有</a:t>
            </a:r>
            <a:r>
              <a:rPr lang="en-US" altLang="zh-CN" dirty="0"/>
              <a:t>k</a:t>
            </a:r>
            <a:r>
              <a:rPr lang="zh-CN" altLang="en-US" dirty="0"/>
              <a:t>个待重发的信息包</a:t>
            </a:r>
            <a:r>
              <a:rPr lang="en-US" altLang="zh-CN" dirty="0"/>
              <a:t>(</a:t>
            </a:r>
            <a:r>
              <a:rPr lang="zh-CN" altLang="en-US" dirty="0"/>
              <a:t>重发包呼叫量为</a:t>
            </a:r>
            <a:r>
              <a:rPr lang="en-US" altLang="zh-CN" dirty="0">
                <a:latin typeface="Symbol" panose="05050102010706020507" pitchFamily="18" charset="2"/>
              </a:rPr>
              <a:t>l</a:t>
            </a:r>
            <a:r>
              <a:rPr lang="en-US" altLang="zh-CN" dirty="0"/>
              <a:t>k,</a:t>
            </a:r>
            <a:r>
              <a:rPr lang="zh-CN" altLang="en-US" dirty="0"/>
              <a:t>相当于将</a:t>
            </a:r>
            <a:r>
              <a:rPr lang="en-US" altLang="zh-CN" dirty="0"/>
              <a:t>k</a:t>
            </a:r>
            <a:r>
              <a:rPr lang="zh-CN" altLang="en-US" dirty="0"/>
              <a:t>个旧包看成</a:t>
            </a:r>
            <a:r>
              <a:rPr lang="en-US" altLang="zh-CN" dirty="0"/>
              <a:t>k</a:t>
            </a:r>
            <a:r>
              <a:rPr lang="zh-CN" altLang="en-US" dirty="0"/>
              <a:t>个泊松流</a:t>
            </a:r>
            <a:r>
              <a:rPr lang="en-US" altLang="zh-CN" dirty="0"/>
              <a:t>)</a:t>
            </a:r>
            <a:r>
              <a:rPr lang="zh-CN" altLang="en-US" dirty="0"/>
              <a:t>，这些包可称为旧包。</a:t>
            </a:r>
            <a:r>
              <a:rPr lang="zh-CN" altLang="en-US" dirty="0">
                <a:solidFill>
                  <a:srgbClr val="FF0000"/>
                </a:solidFill>
              </a:rPr>
              <a:t>在下一时长为</a:t>
            </a:r>
            <a:r>
              <a:rPr lang="en-US" altLang="zh-CN" dirty="0">
                <a:solidFill>
                  <a:srgbClr val="FF0000"/>
                </a:solidFill>
              </a:rPr>
              <a:t>2</a:t>
            </a:r>
            <a:r>
              <a:rPr lang="zh-CN" altLang="en-US" dirty="0">
                <a:solidFill>
                  <a:srgbClr val="FF0000"/>
                </a:solidFill>
              </a:rPr>
              <a:t>的时隙中，</a:t>
            </a:r>
            <a:r>
              <a:rPr lang="en-US" altLang="zh-CN" dirty="0">
                <a:solidFill>
                  <a:srgbClr val="FF0000"/>
                </a:solidFill>
              </a:rPr>
              <a:t>k</a:t>
            </a:r>
            <a:r>
              <a:rPr lang="zh-CN" altLang="en-US" dirty="0">
                <a:solidFill>
                  <a:srgbClr val="FF0000"/>
                </a:solidFill>
              </a:rPr>
              <a:t>是增加还是减小呢</a:t>
            </a:r>
            <a:r>
              <a:rPr lang="zh-CN" altLang="en-US" dirty="0"/>
              <a:t>？</a:t>
            </a:r>
            <a:endParaRPr lang="en-US" altLang="zh-CN" dirty="0"/>
          </a:p>
          <a:p>
            <a:pPr lvl="1" eaLnBrk="1" hangingPunct="1"/>
            <a:endParaRPr lang="zh-CN" altLang="en-US" b="0" dirty="0"/>
          </a:p>
          <a:p>
            <a:pPr eaLnBrk="1" hangingPunct="1"/>
            <a:r>
              <a:rPr lang="zh-CN" altLang="en-US" dirty="0"/>
              <a:t>假设增加</a:t>
            </a:r>
            <a:r>
              <a:rPr lang="en-US" altLang="zh-CN" dirty="0"/>
              <a:t>i</a:t>
            </a:r>
            <a:r>
              <a:rPr lang="zh-CN" altLang="en-US" dirty="0"/>
              <a:t>个，求条件概率</a:t>
            </a:r>
            <a:r>
              <a:rPr lang="en-US" altLang="zh-CN" dirty="0"/>
              <a:t>p(i|k)</a:t>
            </a:r>
            <a:r>
              <a:rPr lang="zh-CN" altLang="en-US" dirty="0"/>
              <a:t>，其中</a:t>
            </a:r>
            <a:r>
              <a:rPr lang="en-US" altLang="zh-CN" dirty="0"/>
              <a:t>i=-1, 0, 1, 2, … </a:t>
            </a:r>
            <a:r>
              <a:rPr lang="zh-CN" altLang="en-US" dirty="0"/>
              <a:t>；</a:t>
            </a:r>
            <a:r>
              <a:rPr lang="en-US" altLang="zh-CN" dirty="0"/>
              <a:t>i=-1</a:t>
            </a:r>
            <a:r>
              <a:rPr lang="zh-CN" altLang="en-US" dirty="0"/>
              <a:t>相当于减少一个旧包。</a:t>
            </a:r>
          </a:p>
          <a:p>
            <a:pPr lvl="2" eaLnBrk="1" hangingPunct="1"/>
            <a:r>
              <a:rPr lang="zh-CN" altLang="en-US" b="1" dirty="0"/>
              <a:t>设新信息包到达率为</a:t>
            </a:r>
            <a:r>
              <a:rPr lang="en-US" altLang="zh-CN" b="1" dirty="0"/>
              <a:t>b</a:t>
            </a:r>
            <a:r>
              <a:rPr lang="zh-CN" altLang="en-US" b="1" dirty="0"/>
              <a:t>，并规定新信息包一到就发。</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p:cNvSpPr>
          <p:nvPr>
            <p:ph type="title"/>
          </p:nvPr>
        </p:nvSpPr>
        <p:spPr>
          <a:xfrm>
            <a:off x="0" y="404664"/>
            <a:ext cx="8964613" cy="720725"/>
          </a:xfrm>
        </p:spPr>
        <p:txBody>
          <a:bodyPr vert="horz" wrap="square" lIns="91440" tIns="45720" rIns="91440" bIns="45720" anchor="ctr"/>
          <a:lstStyle/>
          <a:p>
            <a:pPr eaLnBrk="1" hangingPunct="1"/>
            <a:r>
              <a:rPr lang="zh-CN" altLang="en-US" sz="3200" dirty="0">
                <a:solidFill>
                  <a:srgbClr val="FF0000"/>
                </a:solidFill>
              </a:rPr>
              <a:t>在下一时长为</a:t>
            </a:r>
            <a:r>
              <a:rPr lang="en-US" altLang="zh-CN" sz="3200" dirty="0">
                <a:solidFill>
                  <a:srgbClr val="FF0000"/>
                </a:solidFill>
              </a:rPr>
              <a:t>2</a:t>
            </a:r>
            <a:r>
              <a:rPr lang="zh-CN" altLang="en-US" sz="3200" dirty="0">
                <a:solidFill>
                  <a:srgbClr val="FF0000"/>
                </a:solidFill>
              </a:rPr>
              <a:t>的时隙中，</a:t>
            </a:r>
            <a:r>
              <a:rPr lang="en-US" altLang="zh-CN" sz="3200" dirty="0">
                <a:solidFill>
                  <a:srgbClr val="FF0000"/>
                </a:solidFill>
              </a:rPr>
              <a:t>k</a:t>
            </a:r>
            <a:r>
              <a:rPr lang="zh-CN" altLang="en-US" sz="3200" dirty="0">
                <a:solidFill>
                  <a:srgbClr val="FF0000"/>
                </a:solidFill>
              </a:rPr>
              <a:t>是增加还是减小呢</a:t>
            </a:r>
            <a:r>
              <a:rPr lang="zh-CN" altLang="en-US" sz="3200" dirty="0"/>
              <a:t>？</a:t>
            </a:r>
            <a:endParaRPr lang="zh-CN" altLang="zh-CN" sz="4000" dirty="0"/>
          </a:p>
        </p:txBody>
      </p:sp>
      <p:sp>
        <p:nvSpPr>
          <p:cNvPr id="84995" name="Rectangle 3"/>
          <p:cNvSpPr>
            <a:spLocks noGrp="1" noRot="1"/>
          </p:cNvSpPr>
          <p:nvPr>
            <p:ph idx="1"/>
          </p:nvPr>
        </p:nvSpPr>
        <p:spPr>
          <a:xfrm>
            <a:off x="251520" y="1052736"/>
            <a:ext cx="8540750" cy="5184775"/>
          </a:xfrm>
        </p:spPr>
        <p:txBody>
          <a:bodyPr vert="horz" wrap="square" lIns="91440" tIns="45720" rIns="91440" bIns="45720" anchor="t"/>
          <a:lstStyle/>
          <a:p>
            <a:pPr lvl="2" eaLnBrk="1" hangingPunct="1">
              <a:spcBef>
                <a:spcPts val="400"/>
              </a:spcBef>
              <a:buNone/>
            </a:pPr>
            <a:r>
              <a:rPr lang="zh-CN" altLang="en-US" b="1" dirty="0"/>
              <a:t>假设增加</a:t>
            </a:r>
            <a:r>
              <a:rPr lang="en-US" altLang="zh-CN" b="1" dirty="0"/>
              <a:t>i</a:t>
            </a:r>
            <a:r>
              <a:rPr lang="zh-CN" altLang="en-US" b="1" dirty="0"/>
              <a:t>个</a:t>
            </a:r>
          </a:p>
          <a:p>
            <a:pPr lvl="2" eaLnBrk="1" hangingPunct="1">
              <a:spcBef>
                <a:spcPts val="400"/>
              </a:spcBef>
            </a:pPr>
            <a:r>
              <a:rPr lang="en-US" altLang="zh-CN" b="1" dirty="0">
                <a:solidFill>
                  <a:srgbClr val="FF0000"/>
                </a:solidFill>
              </a:rPr>
              <a:t>i=-1</a:t>
            </a:r>
            <a:r>
              <a:rPr lang="zh-CN" altLang="en-US" b="1" dirty="0">
                <a:solidFill>
                  <a:srgbClr val="FF0000"/>
                </a:solidFill>
              </a:rPr>
              <a:t>：</a:t>
            </a:r>
            <a:endParaRPr lang="en-US" altLang="zh-CN" b="1" dirty="0">
              <a:solidFill>
                <a:srgbClr val="FF0000"/>
              </a:solidFill>
            </a:endParaRPr>
          </a:p>
          <a:p>
            <a:pPr lvl="3" eaLnBrk="1" hangingPunct="1">
              <a:spcBef>
                <a:spcPts val="400"/>
              </a:spcBef>
            </a:pPr>
            <a:r>
              <a:rPr lang="zh-CN" altLang="en-US" b="1" dirty="0">
                <a:solidFill>
                  <a:srgbClr val="0039E5"/>
                </a:solidFill>
              </a:rPr>
              <a:t>无新包到达，旧包发送成功；</a:t>
            </a:r>
          </a:p>
          <a:p>
            <a:pPr lvl="2" eaLnBrk="1" hangingPunct="1">
              <a:spcBef>
                <a:spcPts val="400"/>
              </a:spcBef>
            </a:pPr>
            <a:r>
              <a:rPr lang="en-US" altLang="zh-CN" b="1" dirty="0">
                <a:solidFill>
                  <a:srgbClr val="FF0000"/>
                </a:solidFill>
              </a:rPr>
              <a:t>i=0</a:t>
            </a:r>
            <a:r>
              <a:rPr lang="zh-CN" altLang="en-US" b="1" dirty="0">
                <a:solidFill>
                  <a:srgbClr val="FF0000"/>
                </a:solidFill>
              </a:rPr>
              <a:t>：</a:t>
            </a:r>
            <a:endParaRPr lang="en-US" altLang="zh-CN" b="1" dirty="0">
              <a:solidFill>
                <a:srgbClr val="FF0000"/>
              </a:solidFill>
            </a:endParaRPr>
          </a:p>
          <a:p>
            <a:pPr lvl="3" eaLnBrk="1" hangingPunct="1">
              <a:spcBef>
                <a:spcPts val="400"/>
              </a:spcBef>
            </a:pPr>
            <a:r>
              <a:rPr lang="zh-CN" altLang="en-US" b="1" dirty="0">
                <a:solidFill>
                  <a:srgbClr val="0039E5"/>
                </a:solidFill>
              </a:rPr>
              <a:t>无新包到达，旧包没有发或有两个或两个以上发送出去（冲突，都没成功）</a:t>
            </a:r>
            <a:endParaRPr lang="en-US" altLang="zh-CN" b="1" dirty="0">
              <a:solidFill>
                <a:srgbClr val="0039E5"/>
              </a:solidFill>
            </a:endParaRPr>
          </a:p>
          <a:p>
            <a:pPr lvl="3" eaLnBrk="1" hangingPunct="1">
              <a:spcBef>
                <a:spcPts val="400"/>
              </a:spcBef>
            </a:pPr>
            <a:r>
              <a:rPr lang="zh-CN" altLang="en-US" b="1" dirty="0">
                <a:solidFill>
                  <a:srgbClr val="0039E5"/>
                </a:solidFill>
              </a:rPr>
              <a:t>无旧包发出，新包有一个到达，且发送成功；</a:t>
            </a:r>
          </a:p>
          <a:p>
            <a:pPr lvl="2" eaLnBrk="1" hangingPunct="1">
              <a:spcBef>
                <a:spcPts val="400"/>
              </a:spcBef>
            </a:pPr>
            <a:r>
              <a:rPr lang="en-US" altLang="zh-CN" b="1" dirty="0">
                <a:solidFill>
                  <a:srgbClr val="FF0000"/>
                </a:solidFill>
              </a:rPr>
              <a:t>i=1</a:t>
            </a:r>
            <a:r>
              <a:rPr lang="zh-CN" altLang="en-US" b="1" dirty="0">
                <a:solidFill>
                  <a:srgbClr val="FF0000"/>
                </a:solidFill>
              </a:rPr>
              <a:t>：</a:t>
            </a:r>
            <a:endParaRPr lang="en-US" altLang="zh-CN" b="1" dirty="0">
              <a:solidFill>
                <a:srgbClr val="FF0000"/>
              </a:solidFill>
            </a:endParaRPr>
          </a:p>
          <a:p>
            <a:pPr lvl="3" eaLnBrk="1" hangingPunct="1">
              <a:spcBef>
                <a:spcPts val="400"/>
              </a:spcBef>
            </a:pPr>
            <a:r>
              <a:rPr lang="zh-CN" altLang="en-US" b="1" dirty="0">
                <a:solidFill>
                  <a:srgbClr val="0039E5"/>
                </a:solidFill>
              </a:rPr>
              <a:t> 一个新包到达，且有一个或一个以上旧包发</a:t>
            </a:r>
            <a:r>
              <a:rPr lang="zh-CN" altLang="en-US" b="1" dirty="0" smtClean="0">
                <a:solidFill>
                  <a:srgbClr val="0039E5"/>
                </a:solidFill>
              </a:rPr>
              <a:t>出</a:t>
            </a:r>
            <a:r>
              <a:rPr lang="en-US" altLang="zh-CN" b="1" dirty="0" smtClean="0">
                <a:solidFill>
                  <a:srgbClr val="FF0000"/>
                </a:solidFill>
              </a:rPr>
              <a:t>(</a:t>
            </a:r>
            <a:r>
              <a:rPr lang="zh-CN" altLang="en-US" b="1" dirty="0" smtClean="0">
                <a:solidFill>
                  <a:srgbClr val="FF0000"/>
                </a:solidFill>
              </a:rPr>
              <a:t>冲突，都没有成功）；</a:t>
            </a:r>
            <a:endParaRPr lang="zh-CN" altLang="en-US" b="1" dirty="0">
              <a:solidFill>
                <a:srgbClr val="FF0000"/>
              </a:solidFill>
            </a:endParaRPr>
          </a:p>
          <a:p>
            <a:pPr lvl="2" eaLnBrk="1" hangingPunct="1">
              <a:spcBef>
                <a:spcPts val="400"/>
              </a:spcBef>
            </a:pPr>
            <a:r>
              <a:rPr lang="en-US" altLang="zh-CN" b="1" dirty="0">
                <a:solidFill>
                  <a:srgbClr val="FF0000"/>
                </a:solidFill>
              </a:rPr>
              <a:t>i&gt;1:</a:t>
            </a:r>
          </a:p>
          <a:p>
            <a:pPr lvl="3" eaLnBrk="1" hangingPunct="1">
              <a:spcBef>
                <a:spcPts val="400"/>
              </a:spcBef>
            </a:pPr>
            <a:r>
              <a:rPr lang="en-US" altLang="zh-CN" b="1" dirty="0">
                <a:solidFill>
                  <a:srgbClr val="0039E5"/>
                </a:solidFill>
              </a:rPr>
              <a:t> i</a:t>
            </a:r>
            <a:r>
              <a:rPr lang="zh-CN" altLang="en-US" b="1" dirty="0">
                <a:solidFill>
                  <a:srgbClr val="0039E5"/>
                </a:solidFill>
              </a:rPr>
              <a:t>个新包到达，冲突，都不成功。</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221" name="Rectangle 3"/>
              <p:cNvSpPr>
                <a:spLocks noGrp="1" noRot="1"/>
              </p:cNvSpPr>
              <p:nvPr>
                <p:ph type="body"/>
              </p:nvPr>
            </p:nvSpPr>
            <p:spPr>
              <a:xfrm>
                <a:off x="0" y="0"/>
                <a:ext cx="9144000" cy="2349500"/>
              </a:xfrm>
              <a:solidFill>
                <a:srgbClr val="FFFFFF">
                  <a:alpha val="100000"/>
                </a:srgbClr>
              </a:solidFill>
            </p:spPr>
            <p:txBody>
              <a:bodyPr wrap="square" lIns="91440" tIns="45720" rIns="91440" bIns="45720" anchor="t"/>
              <a:lstStyle/>
              <a:p>
                <a:pPr lvl="0" eaLnBrk="1" hangingPunct="1">
                  <a:lnSpc>
                    <a:spcPts val="2500"/>
                  </a:lnSpc>
                  <a:spcBef>
                    <a:spcPct val="0"/>
                  </a:spcBef>
                  <a:buNone/>
                </a:pPr>
                <a:r>
                  <a:rPr lang="en-US" altLang="zh-CN" sz="2000" noProof="0" dirty="0" smtClean="0">
                    <a:ln>
                      <a:noFill/>
                    </a:ln>
                    <a:solidFill>
                      <a:srgbClr val="FF0000"/>
                    </a:solidFill>
                    <a:effectLst/>
                    <a:uLnTx/>
                    <a:uFillTx/>
                    <a:latin typeface="Times New Roman" panose="02020603050405020304" pitchFamily="18" charset="0"/>
                    <a:cs typeface="Times New Roman" panose="02020603050405020304" pitchFamily="18" charset="0"/>
                    <a:sym typeface="+mn-ea"/>
                  </a:rPr>
                  <a:t>t</a:t>
                </a:r>
                <a:r>
                  <a:rPr lang="en-US" altLang="zh-CN" sz="2000" dirty="0">
                    <a:solidFill>
                      <a:srgbClr val="FF0066"/>
                    </a:solidFill>
                  </a:rPr>
                  <a:t>=2,</a:t>
                </a:r>
                <a:r>
                  <a:rPr lang="zh-CN" altLang="en-US" sz="2000" dirty="0">
                    <a:solidFill>
                      <a:srgbClr val="FF0066"/>
                    </a:solidFill>
                  </a:rPr>
                  <a:t>重发包呼叫量</a:t>
                </a:r>
                <a:r>
                  <a:rPr lang="zh-CN" altLang="en-US" sz="2000" dirty="0" smtClean="0">
                    <a:solidFill>
                      <a:srgbClr val="FF0066"/>
                    </a:solidFill>
                  </a:rPr>
                  <a:t>为</a:t>
                </a:r>
                <a14:m>
                  <m:oMath xmlns:m="http://schemas.openxmlformats.org/officeDocument/2006/math">
                    <m:r>
                      <a:rPr lang="en-US" altLang="zh-CN" sz="2400" b="1" i="1" dirty="0" smtClean="0">
                        <a:solidFill>
                          <a:srgbClr val="FF0000"/>
                        </a:solidFill>
                        <a:latin typeface="Cambria Math" panose="02040503050406030204"/>
                      </a:rPr>
                      <m:t>𝒂</m:t>
                    </m:r>
                  </m:oMath>
                </a14:m>
                <a:r>
                  <a:rPr lang="en-US" altLang="zh-CN" sz="2000" dirty="0" smtClean="0">
                    <a:solidFill>
                      <a:srgbClr val="FF0066"/>
                    </a:solidFill>
                  </a:rPr>
                  <a:t>=</a:t>
                </a:r>
                <a:r>
                  <a:rPr lang="en-US" altLang="zh-CN" sz="2000" dirty="0" err="1" smtClean="0">
                    <a:solidFill>
                      <a:srgbClr val="FF0066"/>
                    </a:solidFill>
                    <a:latin typeface="Symbol" panose="05050102010706020507" pitchFamily="18" charset="2"/>
                  </a:rPr>
                  <a:t>l</a:t>
                </a:r>
                <a:r>
                  <a:rPr lang="en-US" altLang="zh-CN" sz="2000" dirty="0" err="1" smtClean="0">
                    <a:solidFill>
                      <a:srgbClr val="FF0066"/>
                    </a:solidFill>
                  </a:rPr>
                  <a:t>k</a:t>
                </a:r>
                <a:endParaRPr lang="en-US" altLang="zh-CN" sz="2000" dirty="0">
                  <a:solidFill>
                    <a:srgbClr val="FF0066"/>
                  </a:solidFill>
                </a:endParaRPr>
              </a:p>
              <a:p>
                <a:pPr lvl="0" eaLnBrk="1" hangingPunct="1">
                  <a:lnSpc>
                    <a:spcPts val="2500"/>
                  </a:lnSpc>
                  <a:spcBef>
                    <a:spcPct val="0"/>
                  </a:spcBef>
                  <a:buNone/>
                </a:pPr>
                <a:r>
                  <a:rPr lang="zh-CN" altLang="en-US" sz="2000" dirty="0">
                    <a:solidFill>
                      <a:srgbClr val="FF0066"/>
                    </a:solidFill>
                  </a:rPr>
                  <a:t>设新信息包到达率为</a:t>
                </a:r>
                <a:r>
                  <a:rPr lang="en-US" altLang="zh-CN" sz="2000" dirty="0">
                    <a:solidFill>
                      <a:srgbClr val="FF0066"/>
                    </a:solidFill>
                  </a:rPr>
                  <a:t>b</a:t>
                </a:r>
                <a:r>
                  <a:rPr lang="zh-CN" altLang="en-US" sz="2000" dirty="0">
                    <a:solidFill>
                      <a:srgbClr val="FF0066"/>
                    </a:solidFill>
                  </a:rPr>
                  <a:t>，并规定新信息包一到就发</a:t>
                </a:r>
                <a:endParaRPr lang="en-US" altLang="zh-CN" sz="2000" dirty="0">
                  <a:solidFill>
                    <a:srgbClr val="FF0066"/>
                  </a:solidFill>
                </a:endParaRPr>
              </a:p>
              <a:p>
                <a:pPr lvl="0" eaLnBrk="1" hangingPunct="1">
                  <a:lnSpc>
                    <a:spcPts val="2500"/>
                  </a:lnSpc>
                  <a:spcBef>
                    <a:spcPct val="0"/>
                  </a:spcBef>
                </a:pPr>
                <a:r>
                  <a:rPr lang="en-US" altLang="zh-CN" sz="2000" dirty="0">
                    <a:solidFill>
                      <a:schemeClr val="accent2">
                        <a:lumMod val="75000"/>
                      </a:schemeClr>
                    </a:solidFill>
                  </a:rPr>
                  <a:t>i=-1</a:t>
                </a:r>
                <a:r>
                  <a:rPr lang="zh-CN" altLang="en-US" sz="2000" dirty="0">
                    <a:solidFill>
                      <a:schemeClr val="accent2">
                        <a:lumMod val="75000"/>
                      </a:schemeClr>
                    </a:solidFill>
                  </a:rPr>
                  <a:t>：无新包到达，旧包发送成功；</a:t>
                </a:r>
              </a:p>
              <a:p>
                <a:pPr lvl="0" eaLnBrk="1" hangingPunct="1">
                  <a:lnSpc>
                    <a:spcPts val="2500"/>
                  </a:lnSpc>
                  <a:spcBef>
                    <a:spcPct val="0"/>
                  </a:spcBef>
                </a:pPr>
                <a:r>
                  <a:rPr lang="en-US" altLang="zh-CN" sz="2000" dirty="0">
                    <a:solidFill>
                      <a:schemeClr val="accent2">
                        <a:lumMod val="75000"/>
                      </a:schemeClr>
                    </a:solidFill>
                  </a:rPr>
                  <a:t>i=0</a:t>
                </a:r>
                <a:r>
                  <a:rPr lang="zh-CN" altLang="en-US" sz="2000" dirty="0">
                    <a:solidFill>
                      <a:schemeClr val="accent2">
                        <a:lumMod val="75000"/>
                      </a:schemeClr>
                    </a:solidFill>
                  </a:rPr>
                  <a:t>：无新包到达，旧包没有发或有两个或两个以上发送出去，或无旧包发出，新包有一个到达，且发送成功；</a:t>
                </a:r>
              </a:p>
              <a:p>
                <a:pPr lvl="0" eaLnBrk="1" hangingPunct="1">
                  <a:lnSpc>
                    <a:spcPts val="2500"/>
                  </a:lnSpc>
                  <a:spcBef>
                    <a:spcPct val="0"/>
                  </a:spcBef>
                </a:pPr>
                <a:r>
                  <a:rPr lang="en-US" altLang="zh-CN" sz="2000" dirty="0">
                    <a:solidFill>
                      <a:schemeClr val="accent2">
                        <a:lumMod val="75000"/>
                      </a:schemeClr>
                    </a:solidFill>
                  </a:rPr>
                  <a:t>i=1</a:t>
                </a:r>
                <a:r>
                  <a:rPr lang="zh-CN" altLang="en-US" sz="2000" dirty="0">
                    <a:solidFill>
                      <a:schemeClr val="accent2">
                        <a:lumMod val="75000"/>
                      </a:schemeClr>
                    </a:solidFill>
                  </a:rPr>
                  <a:t>：有一个新包到达，且有一个或一个以上旧包发出；</a:t>
                </a:r>
              </a:p>
              <a:p>
                <a:pPr lvl="0" eaLnBrk="1" hangingPunct="1">
                  <a:lnSpc>
                    <a:spcPts val="2500"/>
                  </a:lnSpc>
                  <a:spcBef>
                    <a:spcPct val="0"/>
                  </a:spcBef>
                </a:pPr>
                <a:r>
                  <a:rPr lang="en-US" altLang="zh-CN" sz="2000" dirty="0">
                    <a:solidFill>
                      <a:schemeClr val="accent2">
                        <a:lumMod val="75000"/>
                      </a:schemeClr>
                    </a:solidFill>
                  </a:rPr>
                  <a:t>i&gt;1: i</a:t>
                </a:r>
                <a:r>
                  <a:rPr lang="zh-CN" altLang="en-US" sz="2000" dirty="0">
                    <a:solidFill>
                      <a:schemeClr val="accent2">
                        <a:lumMod val="75000"/>
                      </a:schemeClr>
                    </a:solidFill>
                  </a:rPr>
                  <a:t>个新包到达，冲突</a:t>
                </a:r>
              </a:p>
            </p:txBody>
          </p:sp>
        </mc:Choice>
        <mc:Fallback xmlns="">
          <p:sp>
            <p:nvSpPr>
              <p:cNvPr id="9221" name="Rectangle 3"/>
              <p:cNvSpPr>
                <a:spLocks noRot="1" noChangeAspect="1" noMove="1" noResize="1" noEditPoints="1" noAdjustHandles="1" noChangeArrowheads="1" noChangeShapeType="1" noTextEdit="1"/>
              </p:cNvSpPr>
              <p:nvPr>
                <p:ph type="body"/>
              </p:nvPr>
            </p:nvSpPr>
            <p:spPr>
              <a:xfrm>
                <a:off x="0" y="0"/>
                <a:ext cx="9144000" cy="2349500"/>
              </a:xfrm>
              <a:blipFill rotWithShape="1">
                <a:blip r:embed="rId4"/>
                <a:stretch>
                  <a:fillRect r="-618"/>
                </a:stretch>
              </a:blipFill>
            </p:spPr>
            <p:txBody>
              <a:bodyPr/>
              <a:lstStyle/>
              <a:p>
                <a:r>
                  <a:rPr lang="zh-CN" altLang="en-US">
                    <a:noFill/>
                  </a:rPr>
                  <a:t> </a:t>
                </a:r>
              </a:p>
            </p:txBody>
          </p:sp>
        </mc:Fallback>
      </mc:AlternateContent>
      <p:graphicFrame>
        <p:nvGraphicFramePr>
          <p:cNvPr id="9218" name="Object 4"/>
          <p:cNvGraphicFramePr>
            <a:graphicFrameLocks noChangeAspect="1"/>
          </p:cNvGraphicFramePr>
          <p:nvPr/>
        </p:nvGraphicFramePr>
        <p:xfrm>
          <a:off x="7235825" y="6096000"/>
          <a:ext cx="1524000" cy="792163"/>
        </p:xfrm>
        <a:graphic>
          <a:graphicData uri="http://schemas.openxmlformats.org/presentationml/2006/ole">
            <mc:AlternateContent xmlns:mc="http://schemas.openxmlformats.org/markup-compatibility/2006">
              <mc:Choice xmlns:v="urn:schemas-microsoft-com:vml" Requires="v">
                <p:oleObj spid="_x0000_s11548" r:id="rId5" imgW="635000" imgH="330200" progId="Equation.3">
                  <p:embed/>
                </p:oleObj>
              </mc:Choice>
              <mc:Fallback>
                <p:oleObj r:id="rId5" imgW="635000" imgH="330200" progId="Equation.3">
                  <p:embed/>
                  <p:pic>
                    <p:nvPicPr>
                      <p:cNvPr id="0" name="图片 3127"/>
                      <p:cNvPicPr/>
                      <p:nvPr/>
                    </p:nvPicPr>
                    <p:blipFill>
                      <a:blip r:embed="rId6"/>
                      <a:stretch>
                        <a:fillRect/>
                      </a:stretch>
                    </p:blipFill>
                    <p:spPr>
                      <a:xfrm>
                        <a:off x="7235825" y="6096000"/>
                        <a:ext cx="1524000" cy="792163"/>
                      </a:xfrm>
                      <a:prstGeom prst="rect">
                        <a:avLst/>
                      </a:prstGeom>
                      <a:noFill/>
                      <a:ln w="38100">
                        <a:noFill/>
                        <a:miter/>
                      </a:ln>
                    </p:spPr>
                  </p:pic>
                </p:oleObj>
              </mc:Fallback>
            </mc:AlternateContent>
          </a:graphicData>
        </a:graphic>
      </p:graphicFrame>
      <p:graphicFrame>
        <p:nvGraphicFramePr>
          <p:cNvPr id="9219" name="对象 3"/>
          <p:cNvGraphicFramePr>
            <a:graphicFrameLocks noChangeAspect="1"/>
          </p:cNvGraphicFramePr>
          <p:nvPr/>
        </p:nvGraphicFramePr>
        <p:xfrm>
          <a:off x="3419475" y="5821363"/>
          <a:ext cx="2232025" cy="1036637"/>
        </p:xfrm>
        <a:graphic>
          <a:graphicData uri="http://schemas.openxmlformats.org/presentationml/2006/ole">
            <mc:AlternateContent xmlns:mc="http://schemas.openxmlformats.org/markup-compatibility/2006">
              <mc:Choice xmlns:v="urn:schemas-microsoft-com:vml" Requires="v">
                <p:oleObj spid="_x0000_s11549" r:id="rId7" imgW="901065" imgH="419100" progId="Equation.3">
                  <p:embed/>
                </p:oleObj>
              </mc:Choice>
              <mc:Fallback>
                <p:oleObj r:id="rId7" imgW="901065" imgH="419100" progId="Equation.3">
                  <p:embed/>
                  <p:pic>
                    <p:nvPicPr>
                      <p:cNvPr id="0" name="图片 3126"/>
                      <p:cNvPicPr/>
                      <p:nvPr/>
                    </p:nvPicPr>
                    <p:blipFill>
                      <a:blip r:embed="rId8"/>
                      <a:stretch>
                        <a:fillRect/>
                      </a:stretch>
                    </p:blipFill>
                    <p:spPr>
                      <a:xfrm>
                        <a:off x="3419475" y="5821363"/>
                        <a:ext cx="2232025" cy="1036637"/>
                      </a:xfrm>
                      <a:prstGeom prst="rect">
                        <a:avLst/>
                      </a:prstGeom>
                      <a:solidFill>
                        <a:srgbClr val="FFFFCC"/>
                      </a:solidFill>
                      <a:ln w="38100">
                        <a:noFill/>
                        <a:miter/>
                      </a:ln>
                    </p:spPr>
                  </p:pic>
                </p:oleObj>
              </mc:Fallback>
            </mc:AlternateContent>
          </a:graphicData>
        </a:graphic>
      </p:graphicFrame>
      <p:grpSp>
        <p:nvGrpSpPr>
          <p:cNvPr id="9222" name="Group 19"/>
          <p:cNvGrpSpPr/>
          <p:nvPr/>
        </p:nvGrpSpPr>
        <p:grpSpPr>
          <a:xfrm>
            <a:off x="323850" y="1989138"/>
            <a:ext cx="8497888" cy="3795712"/>
            <a:chOff x="158" y="1117"/>
            <a:chExt cx="5353" cy="2391"/>
          </a:xfrm>
        </p:grpSpPr>
        <p:graphicFrame>
          <p:nvGraphicFramePr>
            <p:cNvPr id="9220" name="对象 1"/>
            <p:cNvGraphicFramePr>
              <a:graphicFrameLocks noChangeAspect="1"/>
            </p:cNvGraphicFramePr>
            <p:nvPr/>
          </p:nvGraphicFramePr>
          <p:xfrm>
            <a:off x="385" y="1706"/>
            <a:ext cx="5126" cy="1802"/>
          </p:xfrm>
          <a:graphic>
            <a:graphicData uri="http://schemas.openxmlformats.org/presentationml/2006/ole">
              <mc:AlternateContent xmlns:mc="http://schemas.openxmlformats.org/markup-compatibility/2006">
                <mc:Choice xmlns:v="urn:schemas-microsoft-com:vml" Requires="v">
                  <p:oleObj spid="_x0000_s11550" r:id="rId9" imgW="3111500" imgH="1092200" progId="Equation.3">
                    <p:embed/>
                  </p:oleObj>
                </mc:Choice>
                <mc:Fallback>
                  <p:oleObj r:id="rId9" imgW="3111500" imgH="1092200" progId="Equation.3">
                    <p:embed/>
                    <p:pic>
                      <p:nvPicPr>
                        <p:cNvPr id="0" name="图片 3150"/>
                        <p:cNvPicPr/>
                        <p:nvPr/>
                      </p:nvPicPr>
                      <p:blipFill>
                        <a:blip r:embed="rId10"/>
                        <a:stretch>
                          <a:fillRect/>
                        </a:stretch>
                      </p:blipFill>
                      <p:spPr>
                        <a:xfrm>
                          <a:off x="385" y="1706"/>
                          <a:ext cx="5126" cy="1802"/>
                        </a:xfrm>
                        <a:prstGeom prst="rect">
                          <a:avLst/>
                        </a:prstGeom>
                        <a:solidFill>
                          <a:srgbClr val="FFFFFF"/>
                        </a:solidFill>
                        <a:ln w="38100">
                          <a:noFill/>
                          <a:miter/>
                        </a:ln>
                      </p:spPr>
                    </p:pic>
                  </p:oleObj>
                </mc:Fallback>
              </mc:AlternateContent>
            </a:graphicData>
          </a:graphic>
        </p:graphicFrame>
        <p:sp>
          <p:nvSpPr>
            <p:cNvPr id="9223" name="矩形 7"/>
            <p:cNvSpPr/>
            <p:nvPr/>
          </p:nvSpPr>
          <p:spPr>
            <a:xfrm>
              <a:off x="158" y="1543"/>
              <a:ext cx="635" cy="294"/>
            </a:xfrm>
            <a:prstGeom prst="rect">
              <a:avLst/>
            </a:prstGeom>
            <a:solidFill>
              <a:schemeClr val="accent1"/>
            </a:solidFill>
            <a:ln w="9525" cap="flat" cmpd="sng">
              <a:solidFill>
                <a:srgbClr val="FF0000"/>
              </a:solidFill>
              <a:prstDash val="solid"/>
              <a:miter/>
              <a:headEnd type="none" w="med" len="med"/>
              <a:tailEnd type="none" w="med" len="med"/>
            </a:ln>
          </p:spPr>
          <p:txBody>
            <a:bodyPr>
              <a:spAutoFit/>
            </a:bodyPr>
            <a:lstStyle/>
            <a:p>
              <a:pPr lvl="0" eaLnBrk="1" hangingPunct="1"/>
              <a:r>
                <a:rPr lang="en-US" altLang="zh-CN" sz="2400" b="1" dirty="0">
                  <a:latin typeface="Arial" panose="020B0604020202020204" pitchFamily="34" charset="0"/>
                  <a:ea typeface="宋体" panose="02010600030101010101" pitchFamily="2" charset="-122"/>
                </a:rPr>
                <a:t>P</a:t>
              </a:r>
              <a:r>
                <a:rPr lang="en-US" altLang="zh-CN" sz="2400" b="1" baseline="-25000" dirty="0">
                  <a:latin typeface="Arial" panose="020B0604020202020204" pitchFamily="34" charset="0"/>
                  <a:ea typeface="宋体" panose="02010600030101010101" pitchFamily="2" charset="-122"/>
                </a:rPr>
                <a:t>1</a:t>
              </a:r>
              <a:r>
                <a:rPr lang="zh-CN" altLang="en-US" sz="2400" b="1" baseline="-25000" dirty="0">
                  <a:latin typeface="Arial" panose="020B0604020202020204" pitchFamily="34" charset="0"/>
                  <a:ea typeface="宋体" panose="02010600030101010101" pitchFamily="2" charset="-122"/>
                </a:rPr>
                <a:t>旧</a:t>
              </a:r>
            </a:p>
          </p:txBody>
        </p:sp>
        <p:cxnSp>
          <p:nvCxnSpPr>
            <p:cNvPr id="9224" name="直接箭头连接符 5"/>
            <p:cNvCxnSpPr/>
            <p:nvPr/>
          </p:nvCxnSpPr>
          <p:spPr>
            <a:xfrm>
              <a:off x="839" y="1706"/>
              <a:ext cx="952" cy="145"/>
            </a:xfrm>
            <a:prstGeom prst="straightConnector1">
              <a:avLst/>
            </a:prstGeom>
            <a:ln w="9525" cap="flat" cmpd="sng">
              <a:solidFill>
                <a:srgbClr val="FF0000"/>
              </a:solidFill>
              <a:prstDash val="solid"/>
              <a:headEnd type="none" w="med" len="med"/>
              <a:tailEnd type="stealth" w="lg" len="lg"/>
            </a:ln>
          </p:spPr>
        </p:cxnSp>
        <p:sp>
          <p:nvSpPr>
            <p:cNvPr id="9225" name="矩形 10"/>
            <p:cNvSpPr/>
            <p:nvPr/>
          </p:nvSpPr>
          <p:spPr>
            <a:xfrm>
              <a:off x="1701" y="1344"/>
              <a:ext cx="635" cy="294"/>
            </a:xfrm>
            <a:prstGeom prst="rect">
              <a:avLst/>
            </a:prstGeom>
            <a:solidFill>
              <a:schemeClr val="accent1"/>
            </a:solidFill>
            <a:ln w="9525" cap="flat" cmpd="sng">
              <a:solidFill>
                <a:srgbClr val="FF0000"/>
              </a:solidFill>
              <a:prstDash val="solid"/>
              <a:miter/>
              <a:headEnd type="none" w="med" len="med"/>
              <a:tailEnd type="none" w="med" len="med"/>
            </a:ln>
          </p:spPr>
          <p:txBody>
            <a:bodyPr>
              <a:spAutoFit/>
            </a:bodyPr>
            <a:lstStyle/>
            <a:p>
              <a:pPr lvl="0" eaLnBrk="1" hangingPunct="1"/>
              <a:r>
                <a:rPr lang="en-US" altLang="zh-CN" sz="2400" b="1" dirty="0">
                  <a:latin typeface="Arial" panose="020B0604020202020204" pitchFamily="34" charset="0"/>
                  <a:ea typeface="宋体" panose="02010600030101010101" pitchFamily="2" charset="-122"/>
                </a:rPr>
                <a:t>P</a:t>
              </a:r>
              <a:r>
                <a:rPr lang="en-US" altLang="zh-CN" sz="2400" b="1" baseline="-25000" dirty="0">
                  <a:latin typeface="Arial" panose="020B0604020202020204" pitchFamily="34" charset="0"/>
                  <a:ea typeface="宋体" panose="02010600030101010101" pitchFamily="2" charset="-122"/>
                </a:rPr>
                <a:t>0</a:t>
              </a:r>
              <a:r>
                <a:rPr lang="zh-CN" altLang="en-US" sz="2400" b="1" baseline="-25000" dirty="0">
                  <a:latin typeface="Arial" panose="020B0604020202020204" pitchFamily="34" charset="0"/>
                  <a:ea typeface="宋体" panose="02010600030101010101" pitchFamily="2" charset="-122"/>
                </a:rPr>
                <a:t>新</a:t>
              </a:r>
              <a:endParaRPr lang="zh-CN" altLang="en-US" sz="2400" b="1" dirty="0">
                <a:latin typeface="Arial" panose="020B0604020202020204" pitchFamily="34" charset="0"/>
                <a:ea typeface="宋体" panose="02010600030101010101" pitchFamily="2" charset="-122"/>
              </a:endParaRPr>
            </a:p>
          </p:txBody>
        </p:sp>
        <p:cxnSp>
          <p:nvCxnSpPr>
            <p:cNvPr id="9226" name="直接箭头连接符 11"/>
            <p:cNvCxnSpPr/>
            <p:nvPr/>
          </p:nvCxnSpPr>
          <p:spPr>
            <a:xfrm>
              <a:off x="2336" y="1635"/>
              <a:ext cx="90" cy="203"/>
            </a:xfrm>
            <a:prstGeom prst="straightConnector1">
              <a:avLst/>
            </a:prstGeom>
            <a:ln w="9525" cap="flat" cmpd="sng">
              <a:solidFill>
                <a:srgbClr val="FF0000"/>
              </a:solidFill>
              <a:prstDash val="solid"/>
              <a:headEnd type="none" w="med" len="med"/>
              <a:tailEnd type="stealth" w="lg" len="lg"/>
            </a:ln>
          </p:spPr>
        </p:cxnSp>
        <p:sp>
          <p:nvSpPr>
            <p:cNvPr id="9227" name="矩形 16"/>
            <p:cNvSpPr/>
            <p:nvPr/>
          </p:nvSpPr>
          <p:spPr>
            <a:xfrm>
              <a:off x="2608" y="1117"/>
              <a:ext cx="2377" cy="294"/>
            </a:xfrm>
            <a:prstGeom prst="rect">
              <a:avLst/>
            </a:prstGeom>
            <a:solidFill>
              <a:schemeClr val="accent1"/>
            </a:solidFill>
            <a:ln w="9525" cap="flat" cmpd="sng">
              <a:solidFill>
                <a:srgbClr val="FF0000"/>
              </a:solidFill>
              <a:prstDash val="solid"/>
              <a:miter/>
              <a:headEnd type="none" w="med" len="med"/>
              <a:tailEnd type="none" w="med" len="med"/>
            </a:ln>
          </p:spPr>
          <p:txBody>
            <a:bodyPr>
              <a:spAutoFit/>
            </a:bodyPr>
            <a:lstStyle/>
            <a:p>
              <a:pPr lvl="0" eaLnBrk="1" hangingPunct="1"/>
              <a:r>
                <a:rPr lang="en-US" altLang="zh-CN" sz="2400" b="1" dirty="0">
                  <a:latin typeface="Arial" panose="020B0604020202020204" pitchFamily="34" charset="0"/>
                  <a:ea typeface="宋体" panose="02010600030101010101" pitchFamily="2" charset="-122"/>
                </a:rPr>
                <a:t>1-P</a:t>
              </a:r>
              <a:r>
                <a:rPr lang="en-US" altLang="zh-CN" sz="2400" b="1" baseline="-25000" dirty="0">
                  <a:latin typeface="Arial" panose="020B0604020202020204" pitchFamily="34" charset="0"/>
                  <a:ea typeface="宋体" panose="02010600030101010101" pitchFamily="2" charset="-122"/>
                </a:rPr>
                <a:t>1</a:t>
              </a:r>
              <a:r>
                <a:rPr lang="zh-CN" altLang="en-US" sz="2400" b="1" baseline="-25000" dirty="0">
                  <a:latin typeface="Arial" panose="020B0604020202020204" pitchFamily="34" charset="0"/>
                  <a:ea typeface="宋体" panose="02010600030101010101" pitchFamily="2" charset="-122"/>
                </a:rPr>
                <a:t>旧</a:t>
              </a:r>
              <a:r>
                <a:rPr lang="en-US" altLang="zh-CN" sz="2400" b="1" dirty="0">
                  <a:latin typeface="Arial" panose="020B0604020202020204" pitchFamily="34" charset="0"/>
                  <a:ea typeface="宋体" panose="02010600030101010101" pitchFamily="2" charset="-122"/>
                </a:rPr>
                <a:t>=P</a:t>
              </a:r>
              <a:r>
                <a:rPr lang="en-US" altLang="zh-CN" sz="2400" b="1" baseline="-25000" dirty="0">
                  <a:latin typeface="Arial" panose="020B0604020202020204" pitchFamily="34" charset="0"/>
                  <a:ea typeface="宋体" panose="02010600030101010101" pitchFamily="2" charset="-122"/>
                </a:rPr>
                <a:t>0</a:t>
              </a:r>
              <a:r>
                <a:rPr lang="zh-CN" altLang="en-US" sz="2400" b="1" baseline="-25000" dirty="0">
                  <a:latin typeface="Arial" panose="020B0604020202020204" pitchFamily="34" charset="0"/>
                  <a:ea typeface="宋体" panose="02010600030101010101" pitchFamily="2" charset="-122"/>
                </a:rPr>
                <a:t>旧</a:t>
              </a:r>
              <a:r>
                <a:rPr lang="en-US" altLang="zh-CN" sz="2400" b="1" dirty="0">
                  <a:latin typeface="Arial" panose="020B0604020202020204" pitchFamily="34" charset="0"/>
                  <a:ea typeface="宋体" panose="02010600030101010101" pitchFamily="2" charset="-122"/>
                </a:rPr>
                <a:t>+ P</a:t>
              </a:r>
              <a:r>
                <a:rPr lang="en-US" altLang="zh-CN" sz="2400" b="1" baseline="-25000" dirty="0">
                  <a:latin typeface="Arial" panose="020B0604020202020204" pitchFamily="34" charset="0"/>
                  <a:ea typeface="宋体" panose="02010600030101010101" pitchFamily="2" charset="-122"/>
                </a:rPr>
                <a:t>2</a:t>
              </a:r>
              <a:r>
                <a:rPr lang="zh-CN" altLang="en-US" sz="2400" b="1" baseline="-25000" dirty="0">
                  <a:latin typeface="Arial" panose="020B0604020202020204" pitchFamily="34" charset="0"/>
                  <a:ea typeface="宋体" panose="02010600030101010101" pitchFamily="2" charset="-122"/>
                </a:rPr>
                <a:t>旧</a:t>
              </a:r>
              <a:r>
                <a:rPr lang="en-US" altLang="zh-CN" sz="2400" b="1" dirty="0">
                  <a:latin typeface="Arial" panose="020B0604020202020204" pitchFamily="34" charset="0"/>
                  <a:ea typeface="宋体" panose="02010600030101010101" pitchFamily="2" charset="-122"/>
                </a:rPr>
                <a:t>+ P</a:t>
              </a:r>
              <a:r>
                <a:rPr lang="en-US" altLang="zh-CN" sz="2400" b="1" baseline="-25000" dirty="0">
                  <a:latin typeface="Arial" panose="020B0604020202020204" pitchFamily="34" charset="0"/>
                  <a:ea typeface="宋体" panose="02010600030101010101" pitchFamily="2" charset="-122"/>
                </a:rPr>
                <a:t>3</a:t>
              </a:r>
              <a:r>
                <a:rPr lang="zh-CN" altLang="en-US" sz="2400" b="1" baseline="-25000" dirty="0">
                  <a:latin typeface="Arial" panose="020B0604020202020204" pitchFamily="34" charset="0"/>
                  <a:ea typeface="宋体" panose="02010600030101010101" pitchFamily="2" charset="-122"/>
                </a:rPr>
                <a:t>旧</a:t>
              </a:r>
              <a:r>
                <a:rPr lang="en-US" altLang="zh-CN" sz="2400" b="1" baseline="-25000"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p:txBody>
        </p:sp>
        <p:cxnSp>
          <p:nvCxnSpPr>
            <p:cNvPr id="9228" name="直接箭头连接符 17"/>
            <p:cNvCxnSpPr/>
            <p:nvPr/>
          </p:nvCxnSpPr>
          <p:spPr>
            <a:xfrm flipH="1">
              <a:off x="2336" y="1389"/>
              <a:ext cx="1144" cy="782"/>
            </a:xfrm>
            <a:prstGeom prst="straightConnector1">
              <a:avLst/>
            </a:prstGeom>
            <a:ln w="9525" cap="flat" cmpd="sng">
              <a:solidFill>
                <a:srgbClr val="FF0000"/>
              </a:solidFill>
              <a:prstDash val="solid"/>
              <a:headEnd type="none" w="med" len="med"/>
              <a:tailEnd type="stealth" w="lg" len="lg"/>
            </a:ln>
          </p:spPr>
        </p:cxnSp>
        <p:sp>
          <p:nvSpPr>
            <p:cNvPr id="9229" name="矩形 23"/>
            <p:cNvSpPr/>
            <p:nvPr/>
          </p:nvSpPr>
          <p:spPr>
            <a:xfrm>
              <a:off x="3379" y="1616"/>
              <a:ext cx="476" cy="294"/>
            </a:xfrm>
            <a:prstGeom prst="rect">
              <a:avLst/>
            </a:prstGeom>
            <a:solidFill>
              <a:schemeClr val="accent1"/>
            </a:solidFill>
            <a:ln w="9525" cap="flat" cmpd="sng">
              <a:solidFill>
                <a:srgbClr val="FF0000"/>
              </a:solidFill>
              <a:prstDash val="solid"/>
              <a:miter/>
              <a:headEnd type="none" w="med" len="med"/>
              <a:tailEnd type="none" w="med" len="med"/>
            </a:ln>
          </p:spPr>
          <p:txBody>
            <a:bodyPr>
              <a:spAutoFit/>
            </a:bodyPr>
            <a:lstStyle/>
            <a:p>
              <a:pPr lvl="0" eaLnBrk="1" hangingPunct="1"/>
              <a:r>
                <a:rPr lang="en-US" altLang="zh-CN" sz="2400" b="1" dirty="0">
                  <a:latin typeface="Arial" panose="020B0604020202020204" pitchFamily="34" charset="0"/>
                  <a:ea typeface="宋体" panose="02010600030101010101" pitchFamily="2" charset="-122"/>
                </a:rPr>
                <a:t>P</a:t>
              </a:r>
              <a:r>
                <a:rPr lang="en-US" altLang="zh-CN" sz="2400" b="1" baseline="-25000" dirty="0">
                  <a:latin typeface="Arial" panose="020B0604020202020204" pitchFamily="34" charset="0"/>
                  <a:ea typeface="宋体" panose="02010600030101010101" pitchFamily="2" charset="-122"/>
                </a:rPr>
                <a:t>0</a:t>
              </a:r>
              <a:r>
                <a:rPr lang="zh-CN" altLang="en-US" sz="2400" b="1" baseline="-25000" dirty="0">
                  <a:latin typeface="Arial" panose="020B0604020202020204" pitchFamily="34" charset="0"/>
                  <a:ea typeface="宋体" panose="02010600030101010101" pitchFamily="2" charset="-122"/>
                </a:rPr>
                <a:t>旧</a:t>
              </a:r>
              <a:endParaRPr lang="zh-CN" altLang="en-US" sz="2400" b="1" dirty="0">
                <a:latin typeface="Arial" panose="020B0604020202020204" pitchFamily="34" charset="0"/>
                <a:ea typeface="宋体" panose="02010600030101010101" pitchFamily="2" charset="-122"/>
              </a:endParaRPr>
            </a:p>
          </p:txBody>
        </p:sp>
        <p:sp>
          <p:nvSpPr>
            <p:cNvPr id="9230" name="矩形 28"/>
            <p:cNvSpPr/>
            <p:nvPr/>
          </p:nvSpPr>
          <p:spPr>
            <a:xfrm>
              <a:off x="4014" y="3113"/>
              <a:ext cx="475" cy="294"/>
            </a:xfrm>
            <a:prstGeom prst="rect">
              <a:avLst/>
            </a:prstGeom>
            <a:solidFill>
              <a:schemeClr val="accent1"/>
            </a:solidFill>
            <a:ln w="9525" cap="flat" cmpd="sng">
              <a:solidFill>
                <a:srgbClr val="FF0000"/>
              </a:solidFill>
              <a:prstDash val="solid"/>
              <a:miter/>
              <a:headEnd type="none" w="med" len="med"/>
              <a:tailEnd type="none" w="med" len="med"/>
            </a:ln>
          </p:spPr>
          <p:txBody>
            <a:bodyPr>
              <a:spAutoFit/>
            </a:bodyPr>
            <a:lstStyle/>
            <a:p>
              <a:pPr lvl="0" eaLnBrk="1" hangingPunct="1"/>
              <a:r>
                <a:rPr lang="en-US" altLang="zh-CN" sz="2400" b="1" dirty="0">
                  <a:latin typeface="Arial" panose="020B0604020202020204" pitchFamily="34" charset="0"/>
                  <a:ea typeface="宋体" panose="02010600030101010101" pitchFamily="2" charset="-122"/>
                </a:rPr>
                <a:t>P</a:t>
              </a:r>
              <a:r>
                <a:rPr lang="en-US" altLang="zh-CN" sz="2400" b="1" baseline="-25000" dirty="0">
                  <a:latin typeface="Arial" panose="020B0604020202020204" pitchFamily="34" charset="0"/>
                  <a:ea typeface="宋体" panose="02010600030101010101" pitchFamily="2" charset="-122"/>
                </a:rPr>
                <a:t>1</a:t>
              </a:r>
              <a:r>
                <a:rPr lang="zh-CN" altLang="en-US" sz="2400" b="1" baseline="-25000" dirty="0">
                  <a:latin typeface="Arial" panose="020B0604020202020204" pitchFamily="34" charset="0"/>
                  <a:ea typeface="宋体" panose="02010600030101010101" pitchFamily="2" charset="-122"/>
                </a:rPr>
                <a:t>新</a:t>
              </a:r>
              <a:endParaRPr lang="zh-CN" altLang="en-US" sz="2400" b="1" dirty="0">
                <a:latin typeface="Arial" panose="020B0604020202020204" pitchFamily="34" charset="0"/>
                <a:ea typeface="宋体" panose="02010600030101010101" pitchFamily="2" charset="-122"/>
              </a:endParaRPr>
            </a:p>
          </p:txBody>
        </p:sp>
        <p:cxnSp>
          <p:nvCxnSpPr>
            <p:cNvPr id="9231" name="直接箭头连接符 29"/>
            <p:cNvCxnSpPr>
              <a:stCxn id="9230" idx="0"/>
            </p:cNvCxnSpPr>
            <p:nvPr/>
          </p:nvCxnSpPr>
          <p:spPr>
            <a:xfrm flipH="1" flipV="1">
              <a:off x="4226" y="2432"/>
              <a:ext cx="26" cy="681"/>
            </a:xfrm>
            <a:prstGeom prst="straightConnector1">
              <a:avLst/>
            </a:prstGeom>
            <a:ln w="15875" cap="flat" cmpd="sng">
              <a:solidFill>
                <a:srgbClr val="FF0000"/>
              </a:solidFill>
              <a:prstDash val="solid"/>
              <a:headEnd type="none" w="med" len="med"/>
              <a:tailEnd type="stealth" w="lg" len="lg"/>
            </a:ln>
          </p:spPr>
        </p:cxnSp>
        <p:cxnSp>
          <p:nvCxnSpPr>
            <p:cNvPr id="9232" name="直接箭头连接符 11"/>
            <p:cNvCxnSpPr>
              <a:stCxn id="9234" idx="1"/>
            </p:cNvCxnSpPr>
            <p:nvPr/>
          </p:nvCxnSpPr>
          <p:spPr>
            <a:xfrm flipH="1">
              <a:off x="3605" y="1910"/>
              <a:ext cx="12" cy="272"/>
            </a:xfrm>
            <a:prstGeom prst="straightConnector1">
              <a:avLst/>
            </a:prstGeom>
            <a:ln w="9525" cap="flat" cmpd="sng">
              <a:solidFill>
                <a:srgbClr val="FF0000"/>
              </a:solidFill>
              <a:prstDash val="solid"/>
              <a:headEnd type="none" w="med" len="med"/>
              <a:tailEnd type="stealth" w="lg" len="lg"/>
            </a:ln>
          </p:spPr>
        </p:cxnSp>
        <p:cxnSp>
          <p:nvCxnSpPr>
            <p:cNvPr id="9233" name="直接箭头连接符 17"/>
            <p:cNvCxnSpPr>
              <a:stCxn id="9234" idx="1"/>
            </p:cNvCxnSpPr>
            <p:nvPr/>
          </p:nvCxnSpPr>
          <p:spPr>
            <a:xfrm flipH="1" flipV="1">
              <a:off x="1837" y="2750"/>
              <a:ext cx="2177" cy="510"/>
            </a:xfrm>
            <a:prstGeom prst="straightConnector1">
              <a:avLst/>
            </a:prstGeom>
            <a:ln w="9525" cap="flat" cmpd="sng">
              <a:solidFill>
                <a:srgbClr val="FF0000"/>
              </a:solidFill>
              <a:prstDash val="solid"/>
              <a:headEnd type="none" w="med" len="med"/>
              <a:tailEnd type="stealth" w="lg" len="lg"/>
            </a:ln>
          </p:spPr>
        </p:cxnSp>
        <p:sp>
          <p:nvSpPr>
            <p:cNvPr id="9234" name="矩形 23"/>
            <p:cNvSpPr/>
            <p:nvPr/>
          </p:nvSpPr>
          <p:spPr>
            <a:xfrm>
              <a:off x="3334" y="2659"/>
              <a:ext cx="681" cy="294"/>
            </a:xfrm>
            <a:prstGeom prst="rect">
              <a:avLst/>
            </a:prstGeom>
            <a:solidFill>
              <a:schemeClr val="accent1"/>
            </a:solidFill>
            <a:ln w="9525" cap="flat" cmpd="sng">
              <a:solidFill>
                <a:srgbClr val="FF0000"/>
              </a:solidFill>
              <a:prstDash val="solid"/>
              <a:miter/>
              <a:headEnd type="none" w="med" len="med"/>
              <a:tailEnd type="none" w="med" len="med"/>
            </a:ln>
          </p:spPr>
          <p:txBody>
            <a:bodyPr>
              <a:spAutoFit/>
            </a:bodyPr>
            <a:lstStyle/>
            <a:p>
              <a:pPr lvl="0" eaLnBrk="1" hangingPunct="1"/>
              <a:r>
                <a:rPr lang="en-US" altLang="zh-CN" sz="2400" b="1" dirty="0">
                  <a:latin typeface="Arial" panose="020B0604020202020204" pitchFamily="34" charset="0"/>
                  <a:ea typeface="宋体" panose="02010600030101010101" pitchFamily="2" charset="-122"/>
                </a:rPr>
                <a:t>1-P</a:t>
              </a:r>
              <a:r>
                <a:rPr lang="en-US" altLang="zh-CN" sz="2400" b="1" baseline="-25000" dirty="0">
                  <a:latin typeface="Arial" panose="020B0604020202020204" pitchFamily="34" charset="0"/>
                  <a:ea typeface="宋体" panose="02010600030101010101" pitchFamily="2" charset="-122"/>
                </a:rPr>
                <a:t>0</a:t>
              </a:r>
              <a:r>
                <a:rPr lang="zh-CN" altLang="en-US" sz="2400" b="1" baseline="-25000" dirty="0">
                  <a:latin typeface="Arial" panose="020B0604020202020204" pitchFamily="34" charset="0"/>
                  <a:ea typeface="宋体" panose="02010600030101010101" pitchFamily="2" charset="-122"/>
                </a:rPr>
                <a:t>旧</a:t>
              </a:r>
              <a:endParaRPr lang="zh-CN" altLang="en-US" sz="2400" b="1" dirty="0">
                <a:latin typeface="Arial" panose="020B0604020202020204" pitchFamily="34" charset="0"/>
                <a:ea typeface="宋体" panose="02010600030101010101" pitchFamily="2" charset="-122"/>
              </a:endParaRPr>
            </a:p>
          </p:txBody>
        </p:sp>
        <p:cxnSp>
          <p:nvCxnSpPr>
            <p:cNvPr id="9235" name="直接箭头连接符 17"/>
            <p:cNvCxnSpPr>
              <a:stCxn id="9234" idx="1"/>
            </p:cNvCxnSpPr>
            <p:nvPr/>
          </p:nvCxnSpPr>
          <p:spPr>
            <a:xfrm flipH="1" flipV="1">
              <a:off x="3016" y="2771"/>
              <a:ext cx="318" cy="35"/>
            </a:xfrm>
            <a:prstGeom prst="straightConnector1">
              <a:avLst/>
            </a:prstGeom>
            <a:ln w="9525" cap="flat" cmpd="sng">
              <a:solidFill>
                <a:srgbClr val="FF0000"/>
              </a:solidFill>
              <a:prstDash val="solid"/>
              <a:headEnd type="none" w="med" len="med"/>
              <a:tailEnd type="stealth" w="lg" len="lg"/>
            </a:ln>
          </p:spPr>
        </p:cxnSp>
      </p:gr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p:cNvSpPr>
            <a:spLocks noGrp="1" noRot="1"/>
          </p:cNvSpPr>
          <p:nvPr>
            <p:ph type="body" sz="half" idx="1"/>
          </p:nvPr>
        </p:nvSpPr>
        <p:spPr>
          <a:xfrm>
            <a:off x="179388" y="333375"/>
            <a:ext cx="8569325" cy="5184775"/>
          </a:xfrm>
        </p:spPr>
        <p:txBody>
          <a:bodyPr vert="horz" wrap="square" lIns="91440" tIns="45720" rIns="91440" bIns="45720" anchor="t"/>
          <a:lstStyle/>
          <a:p>
            <a:pPr lvl="2" eaLnBrk="1" hangingPunct="1"/>
            <a:r>
              <a:rPr lang="zh-CN" altLang="en-US" b="1" kern="1200" dirty="0"/>
              <a:t>综上所述，可得</a:t>
            </a:r>
          </a:p>
          <a:p>
            <a:pPr lvl="2" eaLnBrk="1" hangingPunct="1"/>
            <a:endParaRPr lang="zh-CN" altLang="en-US" b="1" kern="1200" dirty="0"/>
          </a:p>
          <a:p>
            <a:pPr lvl="2" eaLnBrk="1" hangingPunct="1"/>
            <a:endParaRPr lang="zh-CN" altLang="en-US" b="1" kern="1200" dirty="0"/>
          </a:p>
          <a:p>
            <a:pPr lvl="2" eaLnBrk="1" hangingPunct="1"/>
            <a:endParaRPr lang="zh-CN" altLang="en-US" b="1" kern="1200" dirty="0"/>
          </a:p>
          <a:p>
            <a:pPr lvl="2" eaLnBrk="1" hangingPunct="1"/>
            <a:endParaRPr lang="zh-CN" altLang="en-US" b="1" kern="1200" dirty="0"/>
          </a:p>
          <a:p>
            <a:pPr lvl="2" eaLnBrk="1" hangingPunct="1"/>
            <a:endParaRPr lang="zh-CN" altLang="en-US" b="1" kern="1200" dirty="0"/>
          </a:p>
          <a:p>
            <a:pPr lvl="2" eaLnBrk="1" hangingPunct="1"/>
            <a:endParaRPr lang="zh-CN" altLang="en-US" b="1" kern="1200" dirty="0"/>
          </a:p>
          <a:p>
            <a:pPr lvl="2" eaLnBrk="1" hangingPunct="1"/>
            <a:r>
              <a:rPr lang="zh-CN" altLang="en-US" b="1" kern="1200" dirty="0"/>
              <a:t>由上可得</a:t>
            </a:r>
            <a:r>
              <a:rPr lang="en-US" altLang="zh-CN" b="1" kern="1200" dirty="0"/>
              <a:t>i</a:t>
            </a:r>
            <a:r>
              <a:rPr lang="zh-CN" altLang="en-US" b="1" kern="1200" dirty="0"/>
              <a:t>的期望值</a:t>
            </a:r>
          </a:p>
        </p:txBody>
      </p:sp>
      <p:graphicFrame>
        <p:nvGraphicFramePr>
          <p:cNvPr id="10242" name="Object 4"/>
          <p:cNvGraphicFramePr>
            <a:graphicFrameLocks noGrp="1" noChangeAspect="1"/>
          </p:cNvGraphicFramePr>
          <p:nvPr>
            <p:ph sz="half" idx="2"/>
          </p:nvPr>
        </p:nvGraphicFramePr>
        <p:xfrm>
          <a:off x="611188" y="836613"/>
          <a:ext cx="8137525" cy="2860675"/>
        </p:xfrm>
        <a:graphic>
          <a:graphicData uri="http://schemas.openxmlformats.org/presentationml/2006/ole">
            <mc:AlternateContent xmlns:mc="http://schemas.openxmlformats.org/markup-compatibility/2006">
              <mc:Choice xmlns:v="urn:schemas-microsoft-com:vml" Requires="v">
                <p:oleObj spid="_x0000_s12479" r:id="rId4" imgW="3111500" imgH="1092200" progId="Equation.3">
                  <p:embed/>
                </p:oleObj>
              </mc:Choice>
              <mc:Fallback>
                <p:oleObj r:id="rId4" imgW="3111500" imgH="1092200" progId="Equation.3">
                  <p:embed/>
                  <p:pic>
                    <p:nvPicPr>
                      <p:cNvPr id="0" name="图片 3125"/>
                      <p:cNvPicPr/>
                      <p:nvPr/>
                    </p:nvPicPr>
                    <p:blipFill>
                      <a:blip r:embed="rId5"/>
                      <a:srcRect/>
                      <a:stretch>
                        <a:fillRect/>
                      </a:stretch>
                    </p:blipFill>
                    <p:spPr>
                      <a:xfrm>
                        <a:off x="611188" y="836613"/>
                        <a:ext cx="8137525" cy="2860675"/>
                      </a:xfrm>
                      <a:prstGeom prst="rect">
                        <a:avLst/>
                      </a:prstGeom>
                      <a:noFill/>
                      <a:ln w="38100">
                        <a:miter/>
                      </a:ln>
                    </p:spPr>
                  </p:pic>
                </p:oleObj>
              </mc:Fallback>
            </mc:AlternateContent>
          </a:graphicData>
        </a:graphic>
      </p:graphicFrame>
      <p:graphicFrame>
        <p:nvGraphicFramePr>
          <p:cNvPr id="10243" name="Object 7"/>
          <p:cNvGraphicFramePr>
            <a:graphicFrameLocks noChangeAspect="1"/>
          </p:cNvGraphicFramePr>
          <p:nvPr/>
        </p:nvGraphicFramePr>
        <p:xfrm>
          <a:off x="0" y="4560888"/>
          <a:ext cx="9221788" cy="2297112"/>
        </p:xfrm>
        <a:graphic>
          <a:graphicData uri="http://schemas.openxmlformats.org/presentationml/2006/ole">
            <mc:AlternateContent xmlns:mc="http://schemas.openxmlformats.org/markup-compatibility/2006">
              <mc:Choice xmlns:v="urn:schemas-microsoft-com:vml" Requires="v">
                <p:oleObj spid="_x0000_s12480" r:id="rId6" imgW="4392295" imgH="1091565" progId="Equation.3">
                  <p:embed/>
                </p:oleObj>
              </mc:Choice>
              <mc:Fallback>
                <p:oleObj r:id="rId6" imgW="4392295" imgH="1091565" progId="Equation.3">
                  <p:embed/>
                  <p:pic>
                    <p:nvPicPr>
                      <p:cNvPr id="0" name="图片 3149"/>
                      <p:cNvPicPr/>
                      <p:nvPr/>
                    </p:nvPicPr>
                    <p:blipFill>
                      <a:blip r:embed="rId7"/>
                      <a:stretch>
                        <a:fillRect/>
                      </a:stretch>
                    </p:blipFill>
                    <p:spPr>
                      <a:xfrm>
                        <a:off x="0" y="4560888"/>
                        <a:ext cx="9221788" cy="2297112"/>
                      </a:xfrm>
                      <a:prstGeom prst="rect">
                        <a:avLst/>
                      </a:prstGeom>
                      <a:solidFill>
                        <a:srgbClr val="FFFF00"/>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Rot="1"/>
          </p:cNvSpPr>
          <p:nvPr>
            <p:ph idx="1"/>
          </p:nvPr>
        </p:nvSpPr>
        <p:spPr>
          <a:xfrm>
            <a:off x="251460" y="1485265"/>
            <a:ext cx="8373110" cy="5184775"/>
          </a:xfrm>
        </p:spPr>
        <p:txBody>
          <a:bodyPr vert="horz" wrap="square" lIns="91440" tIns="45720" rIns="91440" bIns="45720" anchor="t"/>
          <a:lstStyle/>
          <a:p>
            <a:pPr eaLnBrk="1" hangingPunct="1"/>
            <a:r>
              <a:rPr lang="en-US" altLang="zh-CN" sz="3200" dirty="0"/>
              <a:t>E(i|k)&gt;0</a:t>
            </a:r>
            <a:r>
              <a:rPr lang="zh-CN" altLang="en-US" sz="3200" dirty="0"/>
              <a:t>，系统将是不稳定的。因为从平均意义上说，旧包数将不断增加；</a:t>
            </a:r>
            <a:endParaRPr lang="en-US" altLang="zh-CN" sz="3200" dirty="0"/>
          </a:p>
          <a:p>
            <a:pPr eaLnBrk="1" hangingPunct="1"/>
            <a:r>
              <a:rPr lang="en-US" altLang="zh-CN" sz="3200" dirty="0"/>
              <a:t>E(i|k)&lt;0</a:t>
            </a:r>
            <a:r>
              <a:rPr lang="zh-CN" altLang="en-US" sz="3200" dirty="0"/>
              <a:t>，系统将是稳定的。</a:t>
            </a:r>
            <a:endParaRPr lang="en-US" altLang="zh-CN" sz="3200" dirty="0"/>
          </a:p>
          <a:p>
            <a:pPr eaLnBrk="1" hangingPunct="1"/>
            <a:r>
              <a:rPr lang="en-US" altLang="zh-CN" sz="3200" dirty="0"/>
              <a:t>E(i|k)=0</a:t>
            </a:r>
            <a:r>
              <a:rPr lang="zh-CN" altLang="en-US" sz="3200" dirty="0"/>
              <a:t>是临界情况，也是不好，因碰撞所形成的结并未解开。</a:t>
            </a:r>
          </a:p>
          <a:p>
            <a:pPr eaLnBrk="1" hangingPunct="1"/>
            <a:r>
              <a:rPr lang="en-US" altLang="zh-CN" sz="3200" dirty="0"/>
              <a:t>E(i|k)</a:t>
            </a:r>
            <a:r>
              <a:rPr lang="zh-CN" altLang="en-US" sz="3200" dirty="0"/>
              <a:t>在</a:t>
            </a:r>
            <a:r>
              <a:rPr lang="en-US" altLang="zh-CN" sz="3200" dirty="0"/>
              <a:t>b+</a:t>
            </a:r>
            <a:r>
              <a:rPr lang="en-US" altLang="zh-CN" sz="3200" dirty="0">
                <a:latin typeface="Symbol" panose="05050102010706020507" pitchFamily="18" charset="2"/>
              </a:rPr>
              <a:t>l</a:t>
            </a:r>
            <a:r>
              <a:rPr lang="en-US" altLang="zh-CN" sz="3200" dirty="0"/>
              <a:t>k=0.5</a:t>
            </a:r>
            <a:r>
              <a:rPr lang="zh-CN" altLang="en-US" sz="3200" dirty="0"/>
              <a:t>时达到最小值</a:t>
            </a:r>
            <a:r>
              <a:rPr lang="en-US" altLang="zh-CN" sz="3200" dirty="0"/>
              <a:t>2b-0.368</a:t>
            </a:r>
            <a:r>
              <a:rPr lang="zh-CN" altLang="en-US" sz="3200" dirty="0" smtClean="0"/>
              <a:t>。</a:t>
            </a:r>
          </a:p>
        </p:txBody>
      </p:sp>
      <p:graphicFrame>
        <p:nvGraphicFramePr>
          <p:cNvPr id="11266" name="对象 1"/>
          <p:cNvGraphicFramePr>
            <a:graphicFrameLocks noChangeAspect="1"/>
          </p:cNvGraphicFramePr>
          <p:nvPr/>
        </p:nvGraphicFramePr>
        <p:xfrm>
          <a:off x="827584" y="-20907"/>
          <a:ext cx="7040562" cy="1130300"/>
        </p:xfrm>
        <a:graphic>
          <a:graphicData uri="http://schemas.openxmlformats.org/presentationml/2006/ole">
            <mc:AlternateContent xmlns:mc="http://schemas.openxmlformats.org/markup-compatibility/2006">
              <mc:Choice xmlns:v="urn:schemas-microsoft-com:vml" Requires="v">
                <p:oleObj spid="_x0000_s13424" name="Equation" r:id="rId4" imgW="2692400" imgH="431800" progId="Equation.DSMT4">
                  <p:embed/>
                </p:oleObj>
              </mc:Choice>
              <mc:Fallback>
                <p:oleObj name="Equation" r:id="rId4" imgW="2692400" imgH="431800" progId="Equation.DSMT4">
                  <p:embed/>
                  <p:pic>
                    <p:nvPicPr>
                      <p:cNvPr id="0" name="图片 3148"/>
                      <p:cNvPicPr/>
                      <p:nvPr/>
                    </p:nvPicPr>
                    <p:blipFill>
                      <a:blip r:embed="rId5"/>
                      <a:stretch>
                        <a:fillRect/>
                      </a:stretch>
                    </p:blipFill>
                    <p:spPr>
                      <a:xfrm>
                        <a:off x="827584" y="-20907"/>
                        <a:ext cx="7040562" cy="1130300"/>
                      </a:xfrm>
                      <a:prstGeom prst="rect">
                        <a:avLst/>
                      </a:prstGeom>
                      <a:solidFill>
                        <a:srgbClr val="FFFF00"/>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矩形 3"/>
          <p:cNvSpPr/>
          <p:nvPr/>
        </p:nvSpPr>
        <p:spPr>
          <a:xfrm>
            <a:off x="4067944" y="-26880"/>
            <a:ext cx="1292341" cy="523220"/>
          </a:xfrm>
          <a:prstGeom prst="rect">
            <a:avLst/>
          </a:prstGeom>
        </p:spPr>
        <p:txBody>
          <a:bodyPr wrap="none">
            <a:spAutoFit/>
          </a:bodyPr>
          <a:lstStyle/>
          <a:p>
            <a:r>
              <a:rPr lang="en-US" altLang="zh-CN" sz="2800" b="1" dirty="0">
                <a:solidFill>
                  <a:srgbClr val="FF0000"/>
                </a:solidFill>
                <a:latin typeface="Symbol" panose="05050102010706020507" pitchFamily="18" charset="2"/>
              </a:rPr>
              <a:t>l</a:t>
            </a:r>
            <a:r>
              <a:rPr lang="en-US" altLang="zh-CN" sz="2800" b="1" dirty="0" smtClean="0">
                <a:solidFill>
                  <a:srgbClr val="FF0000"/>
                </a:solidFill>
              </a:rPr>
              <a:t>=0.01</a:t>
            </a:r>
            <a:endParaRPr lang="en-US" altLang="zh-CN" sz="2800" b="1" dirty="0">
              <a:solidFill>
                <a:srgbClr val="FF0000"/>
              </a:solidFill>
            </a:endParaRPr>
          </a:p>
        </p:txBody>
      </p:sp>
      <p:sp>
        <p:nvSpPr>
          <p:cNvPr id="9" name="矩形 8"/>
          <p:cNvSpPr/>
          <p:nvPr/>
        </p:nvSpPr>
        <p:spPr>
          <a:xfrm>
            <a:off x="-252536" y="3356773"/>
            <a:ext cx="4966650" cy="3268587"/>
          </a:xfrm>
          <a:prstGeom prst="rect">
            <a:avLst/>
          </a:prstGeom>
        </p:spPr>
        <p:txBody>
          <a:bodyPr wrap="square">
            <a:spAutoFit/>
          </a:bodyPr>
          <a:lstStyle/>
          <a:p>
            <a:pPr marL="742950" lvl="1" indent="-285750" rtl="0">
              <a:spcBef>
                <a:spcPct val="20000"/>
              </a:spcBef>
              <a:buClr>
                <a:srgbClr val="3366FF"/>
              </a:buClr>
              <a:buSzPct val="85000"/>
              <a:buFont typeface="Wingdings" panose="05000000000000000000" pitchFamily="2" charset="2"/>
              <a:buChar char=""/>
            </a:pPr>
            <a:r>
              <a:rPr lang="zh-CN" altLang="en-US" sz="2400" b="1" kern="0" dirty="0">
                <a:solidFill>
                  <a:srgbClr val="0070C0"/>
                </a:solidFill>
                <a:latin typeface="Times New Roman" panose="02020603050405020304" pitchFamily="18" charset="0"/>
                <a:ea typeface="宋体" panose="02010600030101010101" pitchFamily="2" charset="-122"/>
              </a:rPr>
              <a:t>若新包到达率</a:t>
            </a:r>
            <a:r>
              <a:rPr lang="en-US" altLang="zh-CN" sz="2400" b="1" kern="0" dirty="0">
                <a:solidFill>
                  <a:srgbClr val="0070C0"/>
                </a:solidFill>
                <a:latin typeface="Times New Roman" panose="02020603050405020304" pitchFamily="18" charset="0"/>
                <a:ea typeface="宋体" panose="02010600030101010101" pitchFamily="2" charset="-122"/>
              </a:rPr>
              <a:t>b&gt;0.184</a:t>
            </a:r>
            <a:r>
              <a:rPr lang="zh-CN" altLang="en-US" sz="2400" b="1" kern="0" dirty="0">
                <a:solidFill>
                  <a:srgbClr val="0070C0"/>
                </a:solidFill>
                <a:latin typeface="Times New Roman" panose="02020603050405020304" pitchFamily="18" charset="0"/>
                <a:ea typeface="宋体" panose="02010600030101010101" pitchFamily="2" charset="-122"/>
              </a:rPr>
              <a:t>， </a:t>
            </a:r>
            <a:r>
              <a:rPr lang="en-US" altLang="zh-CN" sz="2400" b="1" kern="0" dirty="0">
                <a:solidFill>
                  <a:srgbClr val="0070C0"/>
                </a:solidFill>
                <a:latin typeface="Times New Roman" panose="02020603050405020304" pitchFamily="18" charset="0"/>
                <a:ea typeface="宋体" panose="02010600030101010101" pitchFamily="2" charset="-122"/>
              </a:rPr>
              <a:t>E(</a:t>
            </a:r>
            <a:r>
              <a:rPr lang="en-US" altLang="zh-CN" sz="2400" b="1" kern="0" dirty="0" err="1">
                <a:solidFill>
                  <a:srgbClr val="0070C0"/>
                </a:solidFill>
                <a:latin typeface="Times New Roman" panose="02020603050405020304" pitchFamily="18" charset="0"/>
                <a:ea typeface="宋体" panose="02010600030101010101" pitchFamily="2" charset="-122"/>
              </a:rPr>
              <a:t>i|k</a:t>
            </a:r>
            <a:r>
              <a:rPr lang="en-US" altLang="zh-CN" sz="2400" b="1" kern="0" dirty="0">
                <a:solidFill>
                  <a:srgbClr val="0070C0"/>
                </a:solidFill>
                <a:latin typeface="Times New Roman" panose="02020603050405020304" pitchFamily="18" charset="0"/>
                <a:ea typeface="宋体" panose="02010600030101010101" pitchFamily="2" charset="-122"/>
              </a:rPr>
              <a:t>)&gt;0</a:t>
            </a:r>
            <a:r>
              <a:rPr lang="zh-CN" altLang="en-US" sz="2400" b="1" kern="0" dirty="0">
                <a:solidFill>
                  <a:srgbClr val="0070C0"/>
                </a:solidFill>
                <a:latin typeface="Times New Roman" panose="02020603050405020304" pitchFamily="18" charset="0"/>
                <a:ea typeface="宋体" panose="02010600030101010101" pitchFamily="2" charset="-122"/>
              </a:rPr>
              <a:t>，系统将是不稳定的。</a:t>
            </a:r>
            <a:endParaRPr lang="en-US" altLang="zh-CN" sz="2400" b="1" kern="0" dirty="0">
              <a:solidFill>
                <a:srgbClr val="0070C0"/>
              </a:solidFill>
              <a:latin typeface="Times New Roman" panose="02020603050405020304" pitchFamily="18" charset="0"/>
              <a:ea typeface="宋体" panose="02010600030101010101" pitchFamily="2" charset="-122"/>
            </a:endParaRPr>
          </a:p>
          <a:p>
            <a:pPr marL="742950" lvl="1" indent="-285750" rtl="0">
              <a:spcBef>
                <a:spcPct val="20000"/>
              </a:spcBef>
              <a:buClr>
                <a:srgbClr val="3366FF"/>
              </a:buClr>
              <a:buSzPct val="85000"/>
              <a:buFont typeface="Wingdings" panose="05000000000000000000" pitchFamily="2" charset="2"/>
              <a:buChar char=""/>
            </a:pPr>
            <a:r>
              <a:rPr lang="zh-CN" altLang="en-US" sz="2400" b="1" kern="0" dirty="0">
                <a:solidFill>
                  <a:srgbClr val="0070C0"/>
                </a:solidFill>
                <a:latin typeface="Times New Roman" panose="02020603050405020304" pitchFamily="18" charset="0"/>
                <a:ea typeface="宋体" panose="02010600030101010101" pitchFamily="2" charset="-122"/>
              </a:rPr>
              <a:t>若旧包数</a:t>
            </a:r>
            <a:r>
              <a:rPr lang="en-US" altLang="zh-CN" sz="2400" b="1" kern="0" dirty="0">
                <a:solidFill>
                  <a:srgbClr val="0070C0"/>
                </a:solidFill>
                <a:latin typeface="Times New Roman" panose="02020603050405020304" pitchFamily="18" charset="0"/>
                <a:ea typeface="宋体" panose="02010600030101010101" pitchFamily="2" charset="-122"/>
              </a:rPr>
              <a:t>k</a:t>
            </a:r>
            <a:r>
              <a:rPr lang="zh-CN" altLang="en-US" sz="2400" b="1" kern="0" dirty="0">
                <a:solidFill>
                  <a:srgbClr val="0070C0"/>
                </a:solidFill>
                <a:latin typeface="Times New Roman" panose="02020603050405020304" pitchFamily="18" charset="0"/>
                <a:ea typeface="宋体" panose="02010600030101010101" pitchFamily="2" charset="-122"/>
              </a:rPr>
              <a:t>很大值，即使</a:t>
            </a:r>
            <a:r>
              <a:rPr lang="en-US" altLang="zh-CN" sz="2400" b="1" kern="0" dirty="0">
                <a:solidFill>
                  <a:srgbClr val="0070C0"/>
                </a:solidFill>
                <a:latin typeface="Times New Roman" panose="02020603050405020304" pitchFamily="18" charset="0"/>
                <a:ea typeface="宋体" panose="02010600030101010101" pitchFamily="2" charset="-122"/>
              </a:rPr>
              <a:t>b</a:t>
            </a:r>
            <a:r>
              <a:rPr lang="zh-CN" altLang="en-US" sz="2400" b="1" kern="0" dirty="0">
                <a:solidFill>
                  <a:srgbClr val="0070C0"/>
                </a:solidFill>
                <a:latin typeface="Times New Roman" panose="02020603050405020304" pitchFamily="18" charset="0"/>
                <a:ea typeface="宋体" panose="02010600030101010101" pitchFamily="2" charset="-122"/>
              </a:rPr>
              <a:t>小于</a:t>
            </a:r>
            <a:r>
              <a:rPr lang="en-US" altLang="zh-CN" sz="2400" b="1" kern="0" dirty="0">
                <a:solidFill>
                  <a:srgbClr val="0070C0"/>
                </a:solidFill>
                <a:latin typeface="Times New Roman" panose="02020603050405020304" pitchFamily="18" charset="0"/>
                <a:ea typeface="宋体" panose="02010600030101010101" pitchFamily="2" charset="-122"/>
              </a:rPr>
              <a:t>0.184</a:t>
            </a:r>
            <a:r>
              <a:rPr lang="zh-CN" altLang="en-US" sz="2400" b="1" kern="0" dirty="0">
                <a:solidFill>
                  <a:srgbClr val="0070C0"/>
                </a:solidFill>
                <a:latin typeface="Times New Roman" panose="02020603050405020304" pitchFamily="18" charset="0"/>
                <a:ea typeface="宋体" panose="02010600030101010101" pitchFamily="2" charset="-122"/>
              </a:rPr>
              <a:t>，</a:t>
            </a:r>
            <a:r>
              <a:rPr lang="en-US" altLang="zh-CN" sz="2400" b="1" kern="0" dirty="0">
                <a:solidFill>
                  <a:srgbClr val="0070C0"/>
                </a:solidFill>
                <a:latin typeface="Times New Roman" panose="02020603050405020304" pitchFamily="18" charset="0"/>
                <a:ea typeface="宋体" panose="02010600030101010101" pitchFamily="2" charset="-122"/>
              </a:rPr>
              <a:t>E(</a:t>
            </a:r>
            <a:r>
              <a:rPr lang="en-US" altLang="zh-CN" sz="2400" b="1" kern="0" dirty="0" err="1">
                <a:solidFill>
                  <a:srgbClr val="0070C0"/>
                </a:solidFill>
                <a:latin typeface="Times New Roman" panose="02020603050405020304" pitchFamily="18" charset="0"/>
                <a:ea typeface="宋体" panose="02010600030101010101" pitchFamily="2" charset="-122"/>
              </a:rPr>
              <a:t>i|k</a:t>
            </a:r>
            <a:r>
              <a:rPr lang="en-US" altLang="zh-CN" sz="2400" b="1" kern="0" dirty="0">
                <a:solidFill>
                  <a:srgbClr val="0070C0"/>
                </a:solidFill>
                <a:latin typeface="Times New Roman" panose="02020603050405020304" pitchFamily="18" charset="0"/>
                <a:ea typeface="宋体" panose="02010600030101010101" pitchFamily="2" charset="-122"/>
              </a:rPr>
              <a:t>)</a:t>
            </a:r>
            <a:r>
              <a:rPr lang="zh-CN" altLang="en-US" sz="2400" b="1" kern="0" dirty="0">
                <a:solidFill>
                  <a:srgbClr val="0070C0"/>
                </a:solidFill>
                <a:latin typeface="Times New Roman" panose="02020603050405020304" pitchFamily="18" charset="0"/>
                <a:ea typeface="宋体" panose="02010600030101010101" pitchFamily="2" charset="-122"/>
              </a:rPr>
              <a:t>也会大于零。</a:t>
            </a:r>
            <a:endParaRPr lang="en-US" altLang="zh-CN" sz="2400" b="1" kern="0" dirty="0">
              <a:solidFill>
                <a:srgbClr val="0070C0"/>
              </a:solidFill>
              <a:latin typeface="Times New Roman" panose="02020603050405020304" pitchFamily="18" charset="0"/>
              <a:ea typeface="宋体" panose="02010600030101010101" pitchFamily="2" charset="-122"/>
            </a:endParaRPr>
          </a:p>
          <a:p>
            <a:pPr marL="742950" lvl="1" indent="-285750" rtl="0">
              <a:spcBef>
                <a:spcPct val="20000"/>
              </a:spcBef>
              <a:buClr>
                <a:srgbClr val="3366FF"/>
              </a:buClr>
              <a:buSzPct val="85000"/>
              <a:buFont typeface="Wingdings" panose="05000000000000000000" pitchFamily="2" charset="2"/>
              <a:buChar char=""/>
            </a:pPr>
            <a:r>
              <a:rPr lang="zh-CN" altLang="en-US" sz="2400" b="1" kern="0" dirty="0">
                <a:solidFill>
                  <a:srgbClr val="0070C0"/>
                </a:solidFill>
                <a:latin typeface="Times New Roman" panose="02020603050405020304" pitchFamily="18" charset="0"/>
                <a:ea typeface="宋体" panose="02010600030101010101" pitchFamily="2" charset="-122"/>
              </a:rPr>
              <a:t>当</a:t>
            </a:r>
            <a:r>
              <a:rPr lang="en-US" altLang="zh-CN" sz="2400" b="1" kern="0" dirty="0">
                <a:solidFill>
                  <a:srgbClr val="0070C0"/>
                </a:solidFill>
                <a:latin typeface="Times New Roman" panose="02020603050405020304" pitchFamily="18" charset="0"/>
                <a:ea typeface="宋体" panose="02010600030101010101" pitchFamily="2" charset="-122"/>
              </a:rPr>
              <a:t>k→∞</a:t>
            </a:r>
            <a:r>
              <a:rPr lang="zh-CN" altLang="en-US" sz="2400" b="1" kern="0" dirty="0">
                <a:solidFill>
                  <a:srgbClr val="0070C0"/>
                </a:solidFill>
                <a:latin typeface="Times New Roman" panose="02020603050405020304" pitchFamily="18" charset="0"/>
                <a:ea typeface="宋体" panose="02010600030101010101" pitchFamily="2" charset="-122"/>
              </a:rPr>
              <a:t>时， </a:t>
            </a:r>
            <a:r>
              <a:rPr lang="en-US" altLang="zh-CN" sz="2400" b="1" kern="0" dirty="0">
                <a:solidFill>
                  <a:srgbClr val="0070C0"/>
                </a:solidFill>
                <a:latin typeface="Times New Roman" panose="02020603050405020304" pitchFamily="18" charset="0"/>
                <a:ea typeface="宋体" panose="02010600030101010101" pitchFamily="2" charset="-122"/>
              </a:rPr>
              <a:t>E(</a:t>
            </a:r>
            <a:r>
              <a:rPr lang="en-US" altLang="zh-CN" sz="2400" b="1" kern="0" dirty="0" err="1">
                <a:solidFill>
                  <a:srgbClr val="0070C0"/>
                </a:solidFill>
                <a:latin typeface="Times New Roman" panose="02020603050405020304" pitchFamily="18" charset="0"/>
                <a:ea typeface="宋体" panose="02010600030101010101" pitchFamily="2" charset="-122"/>
              </a:rPr>
              <a:t>i|k</a:t>
            </a:r>
            <a:r>
              <a:rPr lang="en-US" altLang="zh-CN" sz="2400" b="1" kern="0" dirty="0">
                <a:solidFill>
                  <a:srgbClr val="0070C0"/>
                </a:solidFill>
                <a:latin typeface="Times New Roman" panose="02020603050405020304" pitchFamily="18" charset="0"/>
                <a:ea typeface="宋体" panose="02010600030101010101" pitchFamily="2" charset="-122"/>
              </a:rPr>
              <a:t>)=2b</a:t>
            </a:r>
            <a:r>
              <a:rPr lang="zh-CN" altLang="en-US" sz="2400" b="1" kern="0" dirty="0">
                <a:solidFill>
                  <a:srgbClr val="0070C0"/>
                </a:solidFill>
                <a:latin typeface="Times New Roman" panose="02020603050405020304" pitchFamily="18" charset="0"/>
                <a:ea typeface="宋体" panose="02010600030101010101" pitchFamily="2" charset="-122"/>
              </a:rPr>
              <a:t>恒大于零，旧包数不断增加。</a:t>
            </a:r>
            <a:endParaRPr lang="en-US" altLang="zh-CN" sz="2400" b="1" kern="0" dirty="0">
              <a:solidFill>
                <a:srgbClr val="0070C0"/>
              </a:solidFill>
              <a:latin typeface="Times New Roman" panose="02020603050405020304" pitchFamily="18" charset="0"/>
              <a:ea typeface="宋体" panose="02010600030101010101" pitchFamily="2" charset="-122"/>
            </a:endParaRPr>
          </a:p>
          <a:p>
            <a:pPr marL="742950" lvl="1" indent="-285750" rtl="0">
              <a:spcBef>
                <a:spcPct val="20000"/>
              </a:spcBef>
              <a:buClr>
                <a:srgbClr val="3366FF"/>
              </a:buClr>
              <a:buSzPct val="85000"/>
              <a:buFont typeface="Wingdings" panose="05000000000000000000" pitchFamily="2" charset="2"/>
              <a:buChar char=""/>
            </a:pPr>
            <a:r>
              <a:rPr lang="zh-CN" altLang="en-US" sz="2400" b="1" kern="0" dirty="0">
                <a:solidFill>
                  <a:srgbClr val="0070C0"/>
                </a:solidFill>
                <a:latin typeface="Times New Roman" panose="02020603050405020304" pitchFamily="18" charset="0"/>
                <a:ea typeface="宋体" panose="02010600030101010101" pitchFamily="2" charset="-122"/>
              </a:rPr>
              <a:t>对于固定的</a:t>
            </a:r>
            <a:r>
              <a:rPr lang="en-US" altLang="zh-CN" sz="2400" b="1" kern="0" dirty="0">
                <a:solidFill>
                  <a:srgbClr val="0070C0"/>
                </a:solidFill>
                <a:latin typeface="Times New Roman" panose="02020603050405020304" pitchFamily="18" charset="0"/>
                <a:ea typeface="宋体" panose="02010600030101010101" pitchFamily="2" charset="-122"/>
              </a:rPr>
              <a:t>b</a:t>
            </a:r>
            <a:r>
              <a:rPr lang="zh-CN" altLang="en-US" sz="2400" b="1" kern="0" dirty="0">
                <a:solidFill>
                  <a:srgbClr val="0070C0"/>
                </a:solidFill>
                <a:latin typeface="Times New Roman" panose="02020603050405020304" pitchFamily="18" charset="0"/>
                <a:ea typeface="宋体" panose="02010600030101010101" pitchFamily="2" charset="-122"/>
              </a:rPr>
              <a:t>值，</a:t>
            </a:r>
            <a:r>
              <a:rPr lang="en-US" altLang="zh-CN" sz="2400" b="1" kern="0" dirty="0" err="1">
                <a:solidFill>
                  <a:srgbClr val="0070C0"/>
                </a:solidFill>
                <a:latin typeface="Symbol" panose="05050102010706020507" pitchFamily="18" charset="2"/>
                <a:ea typeface="宋体" panose="02010600030101010101" pitchFamily="2" charset="-122"/>
              </a:rPr>
              <a:t>l</a:t>
            </a:r>
            <a:r>
              <a:rPr lang="en-US" altLang="zh-CN" sz="2400" b="1" kern="0" dirty="0" err="1">
                <a:solidFill>
                  <a:srgbClr val="0070C0"/>
                </a:solidFill>
                <a:latin typeface="Times New Roman" panose="02020603050405020304" pitchFamily="18" charset="0"/>
                <a:ea typeface="宋体" panose="02010600030101010101" pitchFamily="2" charset="-122"/>
              </a:rPr>
              <a:t>k</a:t>
            </a:r>
            <a:r>
              <a:rPr lang="zh-CN" altLang="en-US" sz="2400" b="1" kern="0" dirty="0">
                <a:solidFill>
                  <a:srgbClr val="0070C0"/>
                </a:solidFill>
                <a:latin typeface="Times New Roman" panose="02020603050405020304" pitchFamily="18" charset="0"/>
                <a:ea typeface="宋体" panose="02010600030101010101" pitchFamily="2" charset="-122"/>
              </a:rPr>
              <a:t>大于某值时，碰撞的结仍无法解开。</a:t>
            </a:r>
          </a:p>
        </p:txBody>
      </p:sp>
      <p:pic>
        <p:nvPicPr>
          <p:cNvPr id="13404" name="Picture 92"/>
          <p:cNvPicPr>
            <a:picLocks noChangeAspect="1" noChangeArrowheads="1"/>
          </p:cNvPicPr>
          <p:nvPr>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4789855" y="476657"/>
            <a:ext cx="4001286" cy="27294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对象 6"/>
          <p:cNvGraphicFramePr/>
          <p:nvPr/>
        </p:nvGraphicFramePr>
        <p:xfrm>
          <a:off x="179705" y="188595"/>
          <a:ext cx="4378325" cy="3068955"/>
        </p:xfrm>
        <a:graphic>
          <a:graphicData uri="http://schemas.openxmlformats.org/presentationml/2006/ole">
            <mc:AlternateContent xmlns:mc="http://schemas.openxmlformats.org/markup-compatibility/2006">
              <mc:Choice xmlns:v="urn:schemas-microsoft-com:vml" Requires="v">
                <p:oleObj spid="_x0000_s70665" r:id="rId5" imgW="7724775" imgH="5124450" progId="Paint.Picture">
                  <p:embed/>
                </p:oleObj>
              </mc:Choice>
              <mc:Fallback>
                <p:oleObj r:id="rId5" imgW="7724775" imgH="5124450" progId="Paint.Picture">
                  <p:embed/>
                  <p:pic>
                    <p:nvPicPr>
                      <p:cNvPr id="0" name="图片 7"/>
                      <p:cNvPicPr/>
                      <p:nvPr/>
                    </p:nvPicPr>
                    <p:blipFill>
                      <a:blip r:embed="rId6"/>
                      <a:stretch>
                        <a:fillRect/>
                      </a:stretch>
                    </p:blipFill>
                    <p:spPr>
                      <a:xfrm>
                        <a:off x="179705" y="188595"/>
                        <a:ext cx="4378325" cy="3068955"/>
                      </a:xfrm>
                      <a:prstGeom prst="rect">
                        <a:avLst/>
                      </a:prstGeom>
                    </p:spPr>
                  </p:pic>
                </p:oleObj>
              </mc:Fallback>
            </mc:AlternateContent>
          </a:graphicData>
        </a:graphic>
      </p:graphicFrame>
      <p:graphicFrame>
        <p:nvGraphicFramePr>
          <p:cNvPr id="3" name="内容占位符 2"/>
          <p:cNvGraphicFramePr>
            <a:graphicFrameLocks noGrp="1" noChangeAspect="1"/>
          </p:cNvGraphicFramePr>
          <p:nvPr>
            <p:ph idx="1"/>
          </p:nvPr>
        </p:nvGraphicFramePr>
        <p:xfrm>
          <a:off x="4429125" y="3429000"/>
          <a:ext cx="4723130" cy="3300095"/>
        </p:xfrm>
        <a:graphic>
          <a:graphicData uri="http://schemas.openxmlformats.org/presentationml/2006/ole">
            <mc:AlternateContent xmlns:mc="http://schemas.openxmlformats.org/markup-compatibility/2006">
              <mc:Choice xmlns:v="urn:schemas-microsoft-com:vml" Requires="v">
                <p:oleObj spid="_x0000_s70666" r:id="rId7" imgW="7620000" imgH="5324475" progId="Paint.Picture">
                  <p:embed/>
                </p:oleObj>
              </mc:Choice>
              <mc:Fallback>
                <p:oleObj r:id="rId7" imgW="7620000" imgH="5324475" progId="Paint.Picture">
                  <p:embed/>
                  <p:pic>
                    <p:nvPicPr>
                      <p:cNvPr id="0" name="图片 3"/>
                      <p:cNvPicPr/>
                      <p:nvPr/>
                    </p:nvPicPr>
                    <p:blipFill>
                      <a:blip r:embed="rId8"/>
                      <a:stretch>
                        <a:fillRect/>
                      </a:stretch>
                    </p:blipFill>
                    <p:spPr>
                      <a:xfrm>
                        <a:off x="4429125" y="3429000"/>
                        <a:ext cx="4723130" cy="330009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86019" name="Rectangle 3"/>
          <p:cNvSpPr>
            <a:spLocks noGrp="1" noRot="1"/>
          </p:cNvSpPr>
          <p:nvPr>
            <p:ph idx="1"/>
          </p:nvPr>
        </p:nvSpPr>
        <p:spPr/>
        <p:txBody>
          <a:bodyPr vert="horz" wrap="square" lIns="91440" tIns="45720" rIns="91440" bIns="45720" anchor="t"/>
          <a:lstStyle/>
          <a:p>
            <a:pPr lvl="0" algn="l" eaLnBrk="1" hangingPunct="1"/>
            <a:r>
              <a:rPr lang="zh-CN" altLang="en-US" sz="3200" b="1" dirty="0">
                <a:solidFill>
                  <a:srgbClr val="FF0000"/>
                </a:solidFill>
              </a:rPr>
              <a:t>解开结的方法：</a:t>
            </a:r>
            <a:endParaRPr lang="en-US" altLang="zh-CN" sz="3200" b="1" dirty="0">
              <a:solidFill>
                <a:srgbClr val="FF0000"/>
              </a:solidFill>
            </a:endParaRPr>
          </a:p>
          <a:p>
            <a:pPr lvl="1" algn="l" eaLnBrk="1" hangingPunct="1"/>
            <a:r>
              <a:rPr lang="zh-CN" altLang="en-US" b="1" dirty="0">
                <a:solidFill>
                  <a:srgbClr val="0070C0"/>
                </a:solidFill>
              </a:rPr>
              <a:t>一是令</a:t>
            </a:r>
            <a:r>
              <a:rPr lang="en-US" altLang="zh-CN" b="1" dirty="0">
                <a:solidFill>
                  <a:srgbClr val="FF0000"/>
                </a:solidFill>
              </a:rPr>
              <a:t>b=0</a:t>
            </a:r>
            <a:r>
              <a:rPr lang="zh-CN" altLang="en-US" b="1" dirty="0">
                <a:solidFill>
                  <a:srgbClr val="0070C0"/>
                </a:solidFill>
              </a:rPr>
              <a:t>，即不许新包进入，直到旧包数</a:t>
            </a:r>
            <a:r>
              <a:rPr lang="en-US" altLang="zh-CN" b="1" dirty="0">
                <a:solidFill>
                  <a:srgbClr val="0070C0"/>
                </a:solidFill>
              </a:rPr>
              <a:t>k</a:t>
            </a:r>
            <a:r>
              <a:rPr lang="zh-CN" altLang="en-US" b="1" dirty="0">
                <a:solidFill>
                  <a:srgbClr val="0070C0"/>
                </a:solidFill>
              </a:rPr>
              <a:t>已很小为止；</a:t>
            </a:r>
          </a:p>
          <a:p>
            <a:pPr lvl="1" algn="l" eaLnBrk="1" hangingPunct="1"/>
            <a:endParaRPr lang="en-US" altLang="zh-CN" b="1" dirty="0">
              <a:solidFill>
                <a:srgbClr val="0070C0"/>
              </a:solidFill>
            </a:endParaRPr>
          </a:p>
          <a:p>
            <a:pPr lvl="1" algn="l" eaLnBrk="1" hangingPunct="1"/>
            <a:r>
              <a:rPr lang="zh-CN" altLang="en-US" b="1" dirty="0">
                <a:solidFill>
                  <a:srgbClr val="0070C0"/>
                </a:solidFill>
              </a:rPr>
              <a:t>二是调整</a:t>
            </a:r>
            <a:r>
              <a:rPr lang="zh-CN" altLang="en-US" b="1" dirty="0">
                <a:solidFill>
                  <a:srgbClr val="FF0000"/>
                </a:solidFill>
              </a:rPr>
              <a:t>旧包重发率</a:t>
            </a:r>
            <a:r>
              <a:rPr lang="en-US" altLang="zh-CN" b="1" dirty="0">
                <a:solidFill>
                  <a:srgbClr val="FF0000"/>
                </a:solidFill>
                <a:latin typeface="Symbol" panose="05050102010706020507" pitchFamily="18" charset="2"/>
              </a:rPr>
              <a:t>l</a:t>
            </a:r>
            <a:r>
              <a:rPr lang="zh-CN" altLang="en-US" b="1" dirty="0">
                <a:solidFill>
                  <a:srgbClr val="0070C0"/>
                </a:solidFill>
              </a:rPr>
              <a:t>，以使</a:t>
            </a:r>
            <a:r>
              <a:rPr lang="en-US" altLang="zh-CN" b="1" dirty="0">
                <a:solidFill>
                  <a:srgbClr val="0070C0"/>
                </a:solidFill>
              </a:rPr>
              <a:t>k</a:t>
            </a:r>
            <a:r>
              <a:rPr lang="zh-CN" altLang="en-US" b="1" dirty="0">
                <a:solidFill>
                  <a:srgbClr val="0070C0"/>
                </a:solidFill>
              </a:rPr>
              <a:t>虽大，而</a:t>
            </a:r>
            <a:r>
              <a:rPr lang="en-US" altLang="zh-CN" b="1" dirty="0">
                <a:solidFill>
                  <a:srgbClr val="0070C0"/>
                </a:solidFill>
                <a:latin typeface="Symbol" panose="05050102010706020507" pitchFamily="18" charset="2"/>
              </a:rPr>
              <a:t>l</a:t>
            </a:r>
            <a:r>
              <a:rPr lang="en-US" altLang="zh-CN" b="1" dirty="0">
                <a:solidFill>
                  <a:srgbClr val="0070C0"/>
                </a:solidFill>
              </a:rPr>
              <a:t>k</a:t>
            </a:r>
            <a:r>
              <a:rPr lang="zh-CN" altLang="en-US" b="1" dirty="0">
                <a:solidFill>
                  <a:srgbClr val="0070C0"/>
                </a:solidFill>
              </a:rPr>
              <a:t>还是较小的，而且最好能使</a:t>
            </a:r>
            <a:r>
              <a:rPr lang="en-US" altLang="zh-CN" b="1" dirty="0">
                <a:solidFill>
                  <a:srgbClr val="0070C0"/>
                </a:solidFill>
              </a:rPr>
              <a:t>b+</a:t>
            </a:r>
            <a:r>
              <a:rPr lang="en-US" altLang="zh-CN" b="1" dirty="0">
                <a:solidFill>
                  <a:srgbClr val="0070C0"/>
                </a:solidFill>
                <a:latin typeface="Symbol" panose="05050102010706020507" pitchFamily="18" charset="2"/>
              </a:rPr>
              <a:t>l</a:t>
            </a:r>
            <a:r>
              <a:rPr lang="en-US" altLang="zh-CN" b="1" dirty="0">
                <a:solidFill>
                  <a:srgbClr val="0070C0"/>
                </a:solidFill>
              </a:rPr>
              <a:t>k=0.5</a:t>
            </a:r>
            <a:r>
              <a:rPr lang="zh-CN" altLang="en-US" b="1" dirty="0">
                <a:solidFill>
                  <a:srgbClr val="0070C0"/>
                </a:solidFill>
              </a:rPr>
              <a:t>，以使</a:t>
            </a:r>
            <a:r>
              <a:rPr lang="en-US" altLang="zh-CN" b="1" dirty="0">
                <a:solidFill>
                  <a:srgbClr val="0070C0"/>
                </a:solidFill>
              </a:rPr>
              <a:t>E(i|k)</a:t>
            </a:r>
            <a:r>
              <a:rPr lang="zh-CN" altLang="en-US" b="1" dirty="0">
                <a:solidFill>
                  <a:srgbClr val="0070C0"/>
                </a:solidFill>
              </a:rPr>
              <a:t>最小，尽快解开这个结。当然此时</a:t>
            </a:r>
            <a:r>
              <a:rPr lang="en-US" altLang="zh-CN" b="1" dirty="0">
                <a:solidFill>
                  <a:srgbClr val="0070C0"/>
                </a:solidFill>
              </a:rPr>
              <a:t>b</a:t>
            </a:r>
            <a:r>
              <a:rPr lang="zh-CN" altLang="en-US" b="1" dirty="0">
                <a:solidFill>
                  <a:srgbClr val="0070C0"/>
                </a:solidFill>
              </a:rPr>
              <a:t>必须小于</a:t>
            </a:r>
            <a:r>
              <a:rPr lang="en-US" altLang="zh-CN" b="1" dirty="0">
                <a:solidFill>
                  <a:srgbClr val="0070C0"/>
                </a:solidFill>
              </a:rPr>
              <a:t>0.184</a:t>
            </a:r>
          </a:p>
          <a:p>
            <a:pPr lvl="1" algn="l" eaLnBrk="1" hangingPunct="1">
              <a:buNone/>
            </a:pPr>
            <a:r>
              <a:rPr lang="en-US" altLang="zh-CN" sz="2000" b="1" dirty="0">
                <a:solidFill>
                  <a:srgbClr val="FF0066"/>
                </a:solidFill>
              </a:rPr>
              <a:t>(E(i|k)</a:t>
            </a:r>
            <a:r>
              <a:rPr lang="zh-CN" altLang="en-US" sz="2000" b="1" dirty="0">
                <a:solidFill>
                  <a:srgbClr val="FF0066"/>
                </a:solidFill>
              </a:rPr>
              <a:t>在</a:t>
            </a:r>
            <a:r>
              <a:rPr lang="en-US" altLang="zh-CN" sz="2000" b="1" dirty="0">
                <a:solidFill>
                  <a:srgbClr val="FF0066"/>
                </a:solidFill>
              </a:rPr>
              <a:t>b+</a:t>
            </a:r>
            <a:r>
              <a:rPr lang="en-US" altLang="zh-CN" sz="2000" b="1" dirty="0">
                <a:solidFill>
                  <a:srgbClr val="FF0066"/>
                </a:solidFill>
                <a:latin typeface="Symbol" panose="05050102010706020507" pitchFamily="18" charset="2"/>
              </a:rPr>
              <a:t>l</a:t>
            </a:r>
            <a:r>
              <a:rPr lang="en-US" altLang="zh-CN" sz="2000" b="1" dirty="0">
                <a:solidFill>
                  <a:srgbClr val="FF0066"/>
                </a:solidFill>
              </a:rPr>
              <a:t>k=0.5</a:t>
            </a:r>
            <a:r>
              <a:rPr lang="zh-CN" altLang="en-US" sz="2000" b="1" dirty="0">
                <a:solidFill>
                  <a:srgbClr val="FF0066"/>
                </a:solidFill>
              </a:rPr>
              <a:t>时达到最小值</a:t>
            </a:r>
            <a:r>
              <a:rPr lang="en-US" altLang="zh-CN" sz="2000" b="1" dirty="0">
                <a:solidFill>
                  <a:srgbClr val="FF0066"/>
                </a:solidFill>
              </a:rPr>
              <a:t>2b-0.368</a:t>
            </a:r>
            <a:r>
              <a:rPr lang="zh-CN" altLang="en-US" sz="2000" b="1" dirty="0">
                <a:solidFill>
                  <a:srgbClr val="FF0066"/>
                </a:solidFill>
              </a:rPr>
              <a:t>，最小值小于</a:t>
            </a:r>
            <a:r>
              <a:rPr lang="en-US" altLang="zh-CN" sz="2000" b="1" dirty="0">
                <a:solidFill>
                  <a:srgbClr val="FF0066"/>
                </a:solidFill>
              </a:rPr>
              <a:t>0</a:t>
            </a:r>
            <a:r>
              <a:rPr lang="zh-CN" altLang="en-US" sz="2000" b="1" dirty="0">
                <a:solidFill>
                  <a:srgbClr val="FF0066"/>
                </a:solidFill>
              </a:rPr>
              <a:t>，即</a:t>
            </a:r>
            <a:r>
              <a:rPr lang="en-US" altLang="zh-CN" sz="2000" b="1" dirty="0">
                <a:solidFill>
                  <a:srgbClr val="FF0066"/>
                </a:solidFill>
              </a:rPr>
              <a:t>2b-0.368&lt;0,b&lt;0.184)</a:t>
            </a:r>
          </a:p>
        </p:txBody>
      </p:sp>
      <p:graphicFrame>
        <p:nvGraphicFramePr>
          <p:cNvPr id="4" name="对象 3"/>
          <p:cNvGraphicFramePr/>
          <p:nvPr/>
        </p:nvGraphicFramePr>
        <p:xfrm>
          <a:off x="4710430" y="116840"/>
          <a:ext cx="4348480" cy="3392170"/>
        </p:xfrm>
        <a:graphic>
          <a:graphicData uri="http://schemas.openxmlformats.org/presentationml/2006/ole">
            <mc:AlternateContent xmlns:mc="http://schemas.openxmlformats.org/markup-compatibility/2006">
              <mc:Choice xmlns:v="urn:schemas-microsoft-com:vml" Requires="v">
                <p:oleObj spid="_x0000_s71689" r:id="rId4" imgW="7667625" imgH="5800725" progId="Paint.Picture">
                  <p:embed/>
                </p:oleObj>
              </mc:Choice>
              <mc:Fallback>
                <p:oleObj r:id="rId4" imgW="7667625" imgH="5800725" progId="Paint.Picture">
                  <p:embed/>
                  <p:pic>
                    <p:nvPicPr>
                      <p:cNvPr id="0" name="图片 4"/>
                      <p:cNvPicPr/>
                      <p:nvPr/>
                    </p:nvPicPr>
                    <p:blipFill>
                      <a:blip r:embed="rId5"/>
                      <a:stretch>
                        <a:fillRect/>
                      </a:stretch>
                    </p:blipFill>
                    <p:spPr>
                      <a:xfrm>
                        <a:off x="4710430" y="116840"/>
                        <a:ext cx="4348480" cy="3392170"/>
                      </a:xfrm>
                      <a:prstGeom prst="rect">
                        <a:avLst/>
                      </a:prstGeom>
                    </p:spPr>
                  </p:pic>
                </p:oleObj>
              </mc:Fallback>
            </mc:AlternateContent>
          </a:graphicData>
        </a:graphic>
      </p:graphicFrame>
      <p:graphicFrame>
        <p:nvGraphicFramePr>
          <p:cNvPr id="10" name="对象 9"/>
          <p:cNvGraphicFramePr/>
          <p:nvPr/>
        </p:nvGraphicFramePr>
        <p:xfrm>
          <a:off x="107950" y="-27305"/>
          <a:ext cx="4530725" cy="3388995"/>
        </p:xfrm>
        <a:graphic>
          <a:graphicData uri="http://schemas.openxmlformats.org/presentationml/2006/ole">
            <mc:AlternateContent xmlns:mc="http://schemas.openxmlformats.org/markup-compatibility/2006">
              <mc:Choice xmlns:v="urn:schemas-microsoft-com:vml" Requires="v">
                <p:oleObj spid="_x0000_s71690" r:id="rId6" imgW="7734300" imgH="5715000" progId="Paint.Picture">
                  <p:embed/>
                </p:oleObj>
              </mc:Choice>
              <mc:Fallback>
                <p:oleObj r:id="rId6" imgW="7734300" imgH="5715000" progId="Paint.Picture">
                  <p:embed/>
                  <p:pic>
                    <p:nvPicPr>
                      <p:cNvPr id="0" name="图片 10"/>
                      <p:cNvPicPr/>
                      <p:nvPr/>
                    </p:nvPicPr>
                    <p:blipFill>
                      <a:blip r:embed="rId7"/>
                      <a:stretch>
                        <a:fillRect/>
                      </a:stretch>
                    </p:blipFill>
                    <p:spPr>
                      <a:xfrm>
                        <a:off x="107950" y="-27305"/>
                        <a:ext cx="4530725" cy="338899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0" y="0"/>
            <a:ext cx="9144000" cy="476250"/>
          </a:xfrm>
          <a:solidFill>
            <a:srgbClr val="FFFFFF"/>
          </a:solidFill>
        </p:spPr>
        <p:txBody>
          <a:bodyPr vert="horz" wrap="square" lIns="91440" tIns="45720" rIns="91440" bIns="45720" numCol="1" anchor="t" anchorCtr="0" compatLnSpc="1"/>
          <a:lstStyle/>
          <a:p>
            <a:pPr lvl="0"/>
            <a:r>
              <a:rPr lang="en-US" altLang="zh-CN" sz="2800" dirty="0">
                <a:effectLst>
                  <a:outerShdw blurRad="38100" dist="38100" dir="2700000">
                    <a:srgbClr val="FFFFFF"/>
                  </a:outerShdw>
                </a:effectLst>
              </a:rPr>
              <a:t>3.2</a:t>
            </a:r>
            <a:r>
              <a:rPr lang="zh-CN" altLang="en-US" sz="2800" dirty="0">
                <a:effectLst>
                  <a:outerShdw blurRad="38100" dist="38100" dir="2700000">
                    <a:srgbClr val="FFFFFF"/>
                  </a:outerShdw>
                </a:effectLst>
              </a:rPr>
              <a:t>分槽阿罗华系统</a:t>
            </a:r>
            <a:r>
              <a:rPr lang="en-US" altLang="zh-CN" sz="2800">
                <a:effectLst>
                  <a:outerShdw blurRad="38100" dist="38100" dir="2700000">
                    <a:srgbClr val="FFFFFF"/>
                  </a:outerShdw>
                </a:effectLst>
              </a:rPr>
              <a:t>(</a:t>
            </a:r>
            <a:r>
              <a:rPr lang="zh-CN" altLang="en-US" sz="2800" smtClean="0">
                <a:solidFill>
                  <a:srgbClr val="CC3300"/>
                </a:solidFill>
                <a:effectLst>
                  <a:outerShdw blurRad="38100" dist="38100" dir="2700000">
                    <a:srgbClr val="000000"/>
                  </a:outerShdw>
                </a:effectLst>
                <a:latin typeface="楷体_GB2312" panose="02010609030101010101" pitchFamily="49" charset="-122"/>
                <a:ea typeface="楷体_GB2312" panose="02010609030101010101" pitchFamily="49" charset="-122"/>
              </a:rPr>
              <a:t>时隙</a:t>
            </a:r>
            <a:r>
              <a:rPr lang="en-US" altLang="zh-CN" sz="2800" smtClean="0">
                <a:solidFill>
                  <a:srgbClr val="CC3300"/>
                </a:solidFill>
                <a:effectLst>
                  <a:outerShdw blurRad="38100" dist="38100" dir="2700000">
                    <a:srgbClr val="000000"/>
                  </a:outerShdw>
                </a:effectLst>
                <a:latin typeface="楷体_GB2312" panose="02010609030101010101" pitchFamily="49" charset="-122"/>
                <a:ea typeface="楷体_GB2312" panose="02010609030101010101" pitchFamily="49" charset="-122"/>
              </a:rPr>
              <a:t>ALOHA</a:t>
            </a:r>
            <a:r>
              <a:rPr lang="zh-CN" altLang="en-US" sz="2800" smtClean="0">
                <a:solidFill>
                  <a:srgbClr val="CC3300"/>
                </a:solidFill>
                <a:effectLst>
                  <a:outerShdw blurRad="38100" dist="38100" dir="2700000">
                    <a:srgbClr val="000000"/>
                  </a:outerShdw>
                </a:effectLst>
                <a:latin typeface="楷体_GB2312" panose="02010609030101010101" pitchFamily="49" charset="-122"/>
                <a:ea typeface="楷体_GB2312" panose="02010609030101010101" pitchFamily="49" charset="-122"/>
              </a:rPr>
              <a:t>（</a:t>
            </a:r>
            <a:r>
              <a:rPr lang="en-US" altLang="zh-CN" sz="2800">
                <a:solidFill>
                  <a:srgbClr val="CC3300"/>
                </a:solidFill>
                <a:effectLst>
                  <a:outerShdw blurRad="38100" dist="38100" dir="2700000">
                    <a:srgbClr val="000000"/>
                  </a:outerShdw>
                </a:effectLst>
                <a:latin typeface="楷体_GB2312" panose="02010609030101010101" pitchFamily="49" charset="-122"/>
                <a:ea typeface="楷体_GB2312" panose="02010609030101010101" pitchFamily="49" charset="-122"/>
              </a:rPr>
              <a:t>S</a:t>
            </a:r>
            <a:r>
              <a:rPr lang="zh-CN" altLang="en-US" sz="2800" smtClean="0">
                <a:solidFill>
                  <a:srgbClr val="CC3300"/>
                </a:solidFill>
                <a:effectLst>
                  <a:outerShdw blurRad="38100" dist="38100" dir="2700000">
                    <a:srgbClr val="000000"/>
                  </a:outerShdw>
                </a:effectLst>
                <a:latin typeface="楷体_GB2312" panose="02010609030101010101" pitchFamily="49" charset="-122"/>
                <a:ea typeface="楷体_GB2312" panose="02010609030101010101" pitchFamily="49" charset="-122"/>
              </a:rPr>
              <a:t>－</a:t>
            </a:r>
            <a:r>
              <a:rPr lang="en-US" altLang="zh-CN" sz="2800" smtClean="0">
                <a:solidFill>
                  <a:srgbClr val="CC3300"/>
                </a:solidFill>
                <a:effectLst>
                  <a:outerShdw blurRad="38100" dist="38100" dir="2700000">
                    <a:srgbClr val="000000"/>
                  </a:outerShdw>
                </a:effectLst>
                <a:latin typeface="楷体_GB2312" panose="02010609030101010101" pitchFamily="49" charset="-122"/>
                <a:ea typeface="楷体_GB2312" panose="02010609030101010101" pitchFamily="49" charset="-122"/>
              </a:rPr>
              <a:t>ALOHA</a:t>
            </a:r>
            <a:r>
              <a:rPr lang="zh-CN" altLang="en-US" sz="2800" smtClean="0">
                <a:solidFill>
                  <a:srgbClr val="CC3300"/>
                </a:solidFill>
                <a:effectLst>
                  <a:outerShdw blurRad="38100" dist="38100" dir="2700000">
                    <a:srgbClr val="000000"/>
                  </a:outerShdw>
                </a:effectLst>
                <a:latin typeface="楷体_GB2312" panose="02010609030101010101" pitchFamily="49" charset="-122"/>
                <a:ea typeface="楷体_GB2312" panose="02010609030101010101" pitchFamily="49" charset="-122"/>
              </a:rPr>
              <a:t>）</a:t>
            </a:r>
            <a:r>
              <a:rPr lang="en-US" altLang="zh-CN" sz="2800" dirty="0">
                <a:effectLst>
                  <a:outerShdw blurRad="38100" dist="38100" dir="2700000">
                    <a:srgbClr val="FFFFFF"/>
                  </a:outerShdw>
                </a:effectLst>
              </a:rPr>
              <a:t>)</a:t>
            </a:r>
          </a:p>
        </p:txBody>
      </p:sp>
      <p:pic>
        <p:nvPicPr>
          <p:cNvPr id="458755" name="Picture 3" descr="11"/>
          <p:cNvPicPr>
            <a:picLocks noChangeAspect="1"/>
          </p:cNvPicPr>
          <p:nvPr/>
        </p:nvPicPr>
        <p:blipFill>
          <a:blip r:embed="rId3"/>
          <a:stretch>
            <a:fillRect/>
          </a:stretch>
        </p:blipFill>
        <p:spPr>
          <a:xfrm>
            <a:off x="609600" y="3429000"/>
            <a:ext cx="8077200" cy="3124200"/>
          </a:xfrm>
          <a:prstGeom prst="rect">
            <a:avLst/>
          </a:prstGeom>
          <a:noFill/>
          <a:ln w="9525">
            <a:noFill/>
          </a:ln>
        </p:spPr>
      </p:pic>
      <p:sp>
        <p:nvSpPr>
          <p:cNvPr id="458756" name="Rectangle 4"/>
          <p:cNvSpPr/>
          <p:nvPr/>
        </p:nvSpPr>
        <p:spPr>
          <a:xfrm>
            <a:off x="179388" y="563563"/>
            <a:ext cx="8964612" cy="2897187"/>
          </a:xfrm>
          <a:prstGeom prst="rect">
            <a:avLst/>
          </a:prstGeom>
          <a:noFill/>
          <a:ln w="12700">
            <a:noFill/>
          </a:ln>
        </p:spPr>
        <p:txBody>
          <a:bodyPr>
            <a:spAutoFit/>
          </a:bodyPr>
          <a:lstStyle/>
          <a:p>
            <a:pPr lvl="0" defTabSz="762000" eaLnBrk="0" hangingPunct="0">
              <a:buChar char="•"/>
            </a:pPr>
            <a:r>
              <a:rPr lang="zh-CN" altLang="en-US" sz="2800" b="1" dirty="0">
                <a:latin typeface="Times New Roman" panose="02020603050405020304" pitchFamily="18" charset="0"/>
                <a:ea typeface="宋体" panose="02010600030101010101" pitchFamily="2" charset="-122"/>
              </a:rPr>
              <a:t>各站时间同步</a:t>
            </a:r>
            <a:r>
              <a:rPr lang="en-US" altLang="zh-CN" sz="2800" b="1" dirty="0">
                <a:latin typeface="Times New Roman" panose="02020603050405020304" pitchFamily="18" charset="0"/>
                <a:ea typeface="宋体" panose="02010600030101010101" pitchFamily="2" charset="-122"/>
              </a:rPr>
              <a:t>,</a:t>
            </a:r>
            <a:r>
              <a:rPr lang="zh-CN" altLang="en-US" sz="2800" b="1" dirty="0">
                <a:latin typeface="Times New Roman" panose="02020603050405020304" pitchFamily="18" charset="0"/>
                <a:ea typeface="宋体" panose="02010600030101010101" pitchFamily="2" charset="-122"/>
              </a:rPr>
              <a:t>所有用户都与主时钟同步</a:t>
            </a:r>
          </a:p>
          <a:p>
            <a:pPr lvl="0" defTabSz="762000" eaLnBrk="0" hangingPunct="0">
              <a:buChar char="•"/>
            </a:pPr>
            <a:r>
              <a:rPr lang="zh-CN" altLang="en-US" sz="3200" b="1" dirty="0">
                <a:latin typeface="Times New Roman" panose="02020603050405020304" pitchFamily="18" charset="0"/>
                <a:ea typeface="宋体" panose="02010600030101010101" pitchFamily="2" charset="-122"/>
              </a:rPr>
              <a:t>时隙（</a:t>
            </a:r>
            <a:r>
              <a:rPr lang="en-US" altLang="zh-CN" sz="3200" b="1" dirty="0">
                <a:latin typeface="Times New Roman" panose="02020603050405020304" pitchFamily="18" charset="0"/>
                <a:ea typeface="宋体" panose="02010600030101010101" pitchFamily="2" charset="-122"/>
              </a:rPr>
              <a:t>slot)</a:t>
            </a:r>
            <a:r>
              <a:rPr lang="zh-CN" altLang="en-US" sz="3200" b="1" dirty="0">
                <a:latin typeface="Times New Roman" panose="02020603050405020304" pitchFamily="18" charset="0"/>
                <a:ea typeface="宋体" panose="02010600030101010101" pitchFamily="2" charset="-122"/>
              </a:rPr>
              <a:t>的长度：</a:t>
            </a:r>
            <a:r>
              <a:rPr lang="zh-CN" altLang="en-US" sz="3200" b="1" dirty="0">
                <a:solidFill>
                  <a:srgbClr val="FF0000"/>
                </a:solidFill>
                <a:latin typeface="Times New Roman" panose="02020603050405020304" pitchFamily="18" charset="0"/>
                <a:ea typeface="宋体" panose="02010600030101010101" pitchFamily="2" charset="-122"/>
              </a:rPr>
              <a:t>信息包长度</a:t>
            </a:r>
            <a:r>
              <a:rPr lang="en-US" altLang="zh-CN" sz="4400" b="1" dirty="0">
                <a:solidFill>
                  <a:srgbClr val="FF0000"/>
                </a:solidFill>
                <a:latin typeface="Times New Roman" panose="02020603050405020304" pitchFamily="18" charset="0"/>
                <a:ea typeface="宋体" panose="02010600030101010101" pitchFamily="2" charset="-122"/>
              </a:rPr>
              <a:t>p=</a:t>
            </a:r>
            <a:r>
              <a:rPr lang="zh-CN" altLang="en-US" sz="2800" b="1" dirty="0">
                <a:solidFill>
                  <a:srgbClr val="FF0000"/>
                </a:solidFill>
                <a:latin typeface="Times New Roman" panose="02020603050405020304" pitchFamily="18" charset="0"/>
                <a:ea typeface="宋体" panose="02010600030101010101" pitchFamily="2" charset="-122"/>
              </a:rPr>
              <a:t>一帧的长度</a:t>
            </a:r>
            <a:r>
              <a:rPr lang="en-US" altLang="zh-CN" sz="2800" b="1" dirty="0">
                <a:solidFill>
                  <a:srgbClr val="FF0000"/>
                </a:solidFill>
                <a:latin typeface="Times New Roman" panose="02020603050405020304" pitchFamily="18" charset="0"/>
                <a:ea typeface="宋体" panose="02010600030101010101" pitchFamily="2" charset="-122"/>
              </a:rPr>
              <a:t>T</a:t>
            </a:r>
            <a:r>
              <a:rPr lang="en-US" altLang="zh-CN" sz="2800" b="1" baseline="-25000" dirty="0">
                <a:solidFill>
                  <a:srgbClr val="FF0000"/>
                </a:solidFill>
                <a:latin typeface="Times New Roman" panose="02020603050405020304" pitchFamily="18" charset="0"/>
                <a:ea typeface="宋体" panose="02010600030101010101" pitchFamily="2" charset="-122"/>
              </a:rPr>
              <a:t>0</a:t>
            </a:r>
            <a:endParaRPr lang="en-US" altLang="zh-CN" sz="2800" b="1" dirty="0">
              <a:solidFill>
                <a:srgbClr val="FF0000"/>
              </a:solidFill>
              <a:latin typeface="Times New Roman" panose="02020603050405020304" pitchFamily="18" charset="0"/>
              <a:ea typeface="宋体" panose="02010600030101010101" pitchFamily="2" charset="-122"/>
            </a:endParaRPr>
          </a:p>
          <a:p>
            <a:pPr lvl="0" defTabSz="762000" eaLnBrk="0" hangingPunct="0">
              <a:buChar char="•"/>
            </a:pPr>
            <a:r>
              <a:rPr lang="zh-CN" altLang="en-US" sz="2800" b="1" dirty="0">
                <a:solidFill>
                  <a:srgbClr val="2A2A38"/>
                </a:solidFill>
                <a:latin typeface="Times New Roman" panose="02020603050405020304" pitchFamily="18" charset="0"/>
                <a:ea typeface="宋体" panose="02010600030101010101" pitchFamily="2" charset="-122"/>
              </a:rPr>
              <a:t>在每一个时隙的开始时才发送数据</a:t>
            </a:r>
            <a:r>
              <a:rPr lang="en-US" altLang="zh-CN" sz="2800" b="1" dirty="0">
                <a:solidFill>
                  <a:srgbClr val="2A2A38"/>
                </a:solidFill>
                <a:latin typeface="Times New Roman" panose="02020603050405020304" pitchFamily="18" charset="0"/>
                <a:ea typeface="宋体" panose="02010600030101010101" pitchFamily="2" charset="-122"/>
              </a:rPr>
              <a:t>,</a:t>
            </a:r>
            <a:r>
              <a:rPr lang="zh-CN" altLang="en-US" sz="2800" b="1" dirty="0">
                <a:solidFill>
                  <a:srgbClr val="2A2A38"/>
                </a:solidFill>
                <a:latin typeface="Times New Roman" panose="02020603050405020304" pitchFamily="18" charset="0"/>
                <a:ea typeface="宋体" panose="02010600030101010101" pitchFamily="2" charset="-122"/>
              </a:rPr>
              <a:t>冲突后的重发策略</a:t>
            </a:r>
            <a:r>
              <a:rPr lang="zh-CN" altLang="en-US" sz="2800" b="1">
                <a:solidFill>
                  <a:srgbClr val="2A2A38"/>
                </a:solidFill>
                <a:latin typeface="Times New Roman" panose="02020603050405020304" pitchFamily="18" charset="0"/>
                <a:ea typeface="宋体" panose="02010600030101010101" pitchFamily="2" charset="-122"/>
              </a:rPr>
              <a:t>与</a:t>
            </a:r>
            <a:r>
              <a:rPr lang="zh-CN" altLang="en-US" sz="2800" b="1" smtClean="0">
                <a:solidFill>
                  <a:srgbClr val="2A2A38"/>
                </a:solidFill>
                <a:latin typeface="Times New Roman" panose="02020603050405020304" pitchFamily="18" charset="0"/>
                <a:ea typeface="宋体" panose="02010600030101010101" pitchFamily="2" charset="-122"/>
              </a:rPr>
              <a:t>纯</a:t>
            </a:r>
            <a:r>
              <a:rPr lang="en-US" altLang="zh-CN" sz="2800" b="1" smtClean="0">
                <a:solidFill>
                  <a:srgbClr val="2A2A38"/>
                </a:solidFill>
                <a:latin typeface="Times New Roman" panose="02020603050405020304" pitchFamily="18" charset="0"/>
                <a:ea typeface="宋体" panose="02010600030101010101" pitchFamily="2" charset="-122"/>
              </a:rPr>
              <a:t>ALOHA</a:t>
            </a:r>
            <a:r>
              <a:rPr lang="zh-CN" altLang="en-US" sz="2800" b="1" smtClean="0">
                <a:solidFill>
                  <a:srgbClr val="2A2A38"/>
                </a:solidFill>
                <a:latin typeface="Times New Roman" panose="02020603050405020304" pitchFamily="18" charset="0"/>
                <a:ea typeface="宋体" panose="02010600030101010101" pitchFamily="2" charset="-122"/>
              </a:rPr>
              <a:t>的</a:t>
            </a:r>
            <a:r>
              <a:rPr lang="zh-CN" altLang="en-US" sz="2800" b="1" dirty="0">
                <a:solidFill>
                  <a:srgbClr val="2A2A38"/>
                </a:solidFill>
                <a:latin typeface="Times New Roman" panose="02020603050405020304" pitchFamily="18" charset="0"/>
                <a:ea typeface="宋体" panose="02010600030101010101" pitchFamily="2" charset="-122"/>
              </a:rPr>
              <a:t>情况相似。</a:t>
            </a:r>
            <a:endParaRPr lang="en-US" altLang="zh-CN" sz="2800" b="1" dirty="0">
              <a:solidFill>
                <a:srgbClr val="2A2A38"/>
              </a:solidFill>
              <a:latin typeface="Times New Roman" panose="02020603050405020304" pitchFamily="18" charset="0"/>
              <a:ea typeface="宋体" panose="02010600030101010101" pitchFamily="2" charset="-122"/>
            </a:endParaRPr>
          </a:p>
          <a:p>
            <a:pPr lvl="0" defTabSz="762000" eaLnBrk="0" hangingPunct="0">
              <a:buChar char="•"/>
            </a:pPr>
            <a:r>
              <a:rPr lang="zh-CN" altLang="en-US" sz="2800" b="1" dirty="0">
                <a:latin typeface="Times New Roman" panose="02020603050405020304" pitchFamily="18" charset="0"/>
                <a:ea typeface="宋体" panose="02010600030101010101" pitchFamily="2" charset="-122"/>
              </a:rPr>
              <a:t>帧能够发送成功条件是</a:t>
            </a:r>
            <a:r>
              <a:rPr lang="zh-CN" altLang="en-US" sz="2800" b="1" dirty="0">
                <a:solidFill>
                  <a:srgbClr val="FF0000"/>
                </a:solidFill>
                <a:latin typeface="Times New Roman" panose="02020603050405020304" pitchFamily="18" charset="0"/>
                <a:ea typeface="宋体" panose="02010600030101010101" pitchFamily="2" charset="-122"/>
              </a:rPr>
              <a:t>没有其他帧在同一时隙内</a:t>
            </a:r>
            <a:r>
              <a:rPr lang="zh-CN" altLang="en-US" sz="2800" b="1" dirty="0">
                <a:latin typeface="Times New Roman" panose="02020603050405020304" pitchFamily="18" charset="0"/>
                <a:ea typeface="宋体" panose="02010600030101010101" pitchFamily="2" charset="-122"/>
              </a:rPr>
              <a:t>达到</a:t>
            </a:r>
          </a:p>
          <a:p>
            <a:pPr lvl="0" defTabSz="762000" eaLnBrk="0" hangingPunct="0">
              <a:buChar char="•"/>
            </a:pPr>
            <a:endParaRPr lang="zh-CN" altLang="en-US" sz="2800" b="1" dirty="0">
              <a:solidFill>
                <a:srgbClr val="2A2A38"/>
              </a:solidFill>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58755"/>
                                        </p:tgtEl>
                                        <p:attrNameLst>
                                          <p:attrName>style.visibility</p:attrName>
                                        </p:attrNameLst>
                                      </p:cBhvr>
                                      <p:to>
                                        <p:strVal val="visible"/>
                                      </p:to>
                                    </p:set>
                                    <p:animEffect transition="in" filter="slide(fromBottom)">
                                      <p:cBhvr>
                                        <p:cTn id="7" dur="500"/>
                                        <p:tgtEl>
                                          <p:spTgt spid="45875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8756"/>
                                        </p:tgtEl>
                                        <p:attrNameLst>
                                          <p:attrName>style.visibility</p:attrName>
                                        </p:attrNameLst>
                                      </p:cBhvr>
                                      <p:to>
                                        <p:strVal val="visible"/>
                                      </p:to>
                                    </p:set>
                                    <p:animEffect transition="in" filter="dissolve">
                                      <p:cBhvr>
                                        <p:cTn id="12" dur="500"/>
                                        <p:tgtEl>
                                          <p:spTgt spid="458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4"/>
          <p:cNvGraphicFramePr>
            <a:graphicFrameLocks noGrp="1" noChangeAspect="1"/>
          </p:cNvGraphicFramePr>
          <p:nvPr>
            <p:ph idx="1"/>
          </p:nvPr>
        </p:nvGraphicFramePr>
        <p:xfrm>
          <a:off x="827088" y="549275"/>
          <a:ext cx="7616825" cy="5683250"/>
        </p:xfrm>
        <a:graphic>
          <a:graphicData uri="http://schemas.openxmlformats.org/presentationml/2006/ole">
            <mc:AlternateContent xmlns:mc="http://schemas.openxmlformats.org/markup-compatibility/2006">
              <mc:Choice xmlns:v="urn:schemas-microsoft-com:vml" Requires="v">
                <p:oleObj spid="_x0000_s14435" r:id="rId3" imgW="7876540" imgH="5881370" progId="Visio.Drawing.11">
                  <p:embed/>
                </p:oleObj>
              </mc:Choice>
              <mc:Fallback>
                <p:oleObj r:id="rId3" imgW="7876540" imgH="5881370" progId="Visio.Drawing.11">
                  <p:embed/>
                  <p:pic>
                    <p:nvPicPr>
                      <p:cNvPr id="0" name="图片 3147"/>
                      <p:cNvPicPr/>
                      <p:nvPr/>
                    </p:nvPicPr>
                    <p:blipFill>
                      <a:blip r:embed="rId4"/>
                      <a:srcRect/>
                      <a:stretch>
                        <a:fillRect/>
                      </a:stretch>
                    </p:blipFill>
                    <p:spPr>
                      <a:xfrm>
                        <a:off x="827088" y="549275"/>
                        <a:ext cx="7616825" cy="56832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3"/>
          <p:cNvSpPr>
            <a:spLocks noGrp="1" noRot="1" noChangeArrowheads="1"/>
          </p:cNvSpPr>
          <p:nvPr>
            <p:ph idx="1"/>
          </p:nvPr>
        </p:nvSpPr>
        <p:spPr>
          <a:xfrm>
            <a:off x="0" y="0"/>
            <a:ext cx="8864600"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多址接入系统</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smtClean="0">
                <a:ln>
                  <a:noFill/>
                </a:ln>
                <a:solidFill>
                  <a:srgbClr val="3C3C5A"/>
                </a:solidFill>
                <a:effectLst/>
                <a:uLnTx/>
                <a:uFillTx/>
                <a:ea typeface="+mn-ea"/>
              </a:rPr>
              <a:t>各用户拥有</a:t>
            </a:r>
            <a:r>
              <a:rPr kumimoji="0" lang="zh-CN" altLang="en-US" sz="3200" b="1" i="0" u="none" strike="noStrike" kern="0" cap="none" spc="0" normalizeH="0" baseline="0" noProof="0" dirty="0" smtClean="0">
                <a:ln>
                  <a:noFill/>
                </a:ln>
                <a:solidFill>
                  <a:srgbClr val="FF0000"/>
                </a:solidFill>
                <a:effectLst/>
                <a:uLnTx/>
                <a:uFillTx/>
                <a:ea typeface="+mn-ea"/>
              </a:rPr>
              <a:t>不同的地址</a:t>
            </a:r>
            <a:r>
              <a:rPr kumimoji="0" lang="zh-CN" altLang="en-US" sz="3200" b="1" i="0" u="none" strike="noStrike" kern="0" cap="none" spc="0" normalizeH="0" baseline="0" noProof="0" dirty="0" smtClean="0">
                <a:ln>
                  <a:noFill/>
                </a:ln>
                <a:solidFill>
                  <a:srgbClr val="3C3C5A"/>
                </a:solidFill>
                <a:effectLst/>
                <a:uLnTx/>
                <a:uFillTx/>
                <a:ea typeface="+mn-ea"/>
              </a:rPr>
              <a:t>，互相</a:t>
            </a:r>
            <a:r>
              <a:rPr kumimoji="0" lang="zh-CN" altLang="en-US" sz="3200" b="1" i="0" u="none" strike="noStrike" kern="0" cap="none" spc="0" normalizeH="0" baseline="0" noProof="0" dirty="0" smtClean="0">
                <a:ln>
                  <a:noFill/>
                </a:ln>
                <a:solidFill>
                  <a:srgbClr val="FF0000"/>
                </a:solidFill>
                <a:effectLst/>
                <a:uLnTx/>
                <a:uFillTx/>
                <a:ea typeface="+mn-ea"/>
              </a:rPr>
              <a:t>只能通过公用信道</a:t>
            </a:r>
            <a:r>
              <a:rPr kumimoji="0" lang="zh-CN" altLang="en-US" sz="3200" b="1" i="0" u="none" strike="noStrike" kern="0" cap="none" spc="0" normalizeH="0" baseline="0" noProof="0" dirty="0" smtClean="0">
                <a:ln>
                  <a:noFill/>
                </a:ln>
                <a:solidFill>
                  <a:srgbClr val="3C3C5A"/>
                </a:solidFill>
                <a:effectLst/>
                <a:uLnTx/>
                <a:uFillTx/>
                <a:ea typeface="+mn-ea"/>
              </a:rPr>
              <a:t>联系，而不像传统的转接方式那样，用户都集中到一个交换站，站线的线路只能作为两个站之间的信道进行点对点的通信。这类</a:t>
            </a:r>
            <a:r>
              <a:rPr kumimoji="0" lang="zh-CN" altLang="en-US" sz="3200" b="1" i="0" u="none" strike="noStrike" kern="0" cap="none" spc="0" normalizeH="0" baseline="0" noProof="0" dirty="0" smtClean="0">
                <a:ln>
                  <a:noFill/>
                </a:ln>
                <a:solidFill>
                  <a:srgbClr val="FF0000"/>
                </a:solidFill>
                <a:effectLst/>
                <a:uLnTx/>
                <a:uFillTx/>
                <a:ea typeface="+mn-ea"/>
              </a:rPr>
              <a:t>公用信道的方式</a:t>
            </a:r>
            <a:r>
              <a:rPr kumimoji="0" lang="zh-CN" altLang="en-US" sz="3200" b="1" i="0" u="none" strike="noStrike" kern="0" cap="none" spc="0" normalizeH="0" baseline="0" noProof="0" dirty="0" smtClean="0">
                <a:ln>
                  <a:noFill/>
                </a:ln>
                <a:solidFill>
                  <a:srgbClr val="3C3C5A"/>
                </a:solidFill>
                <a:effectLst/>
                <a:uLnTx/>
                <a:uFillTx/>
                <a:ea typeface="+mn-ea"/>
              </a:rPr>
              <a:t>，称为</a:t>
            </a:r>
            <a:r>
              <a:rPr kumimoji="0" lang="zh-CN" altLang="en-US" sz="3200" b="1" i="0" u="none" strike="noStrike" kern="0" cap="none" spc="0" normalizeH="0" baseline="0" noProof="0" dirty="0" smtClean="0">
                <a:ln>
                  <a:noFill/>
                </a:ln>
                <a:solidFill>
                  <a:srgbClr val="FF0000"/>
                </a:solidFill>
                <a:effectLst/>
                <a:uLnTx/>
                <a:uFillTx/>
                <a:ea typeface="+mn-ea"/>
              </a:rPr>
              <a:t>多址接入方式</a:t>
            </a:r>
            <a:r>
              <a:rPr kumimoji="0" lang="zh-CN" altLang="en-US" sz="3200" b="1" i="0" u="none" strike="noStrike" kern="0" cap="none" spc="0" normalizeH="0" baseline="0" noProof="0" dirty="0" smtClean="0">
                <a:ln>
                  <a:noFill/>
                </a:ln>
                <a:solidFill>
                  <a:srgbClr val="3C3C5A"/>
                </a:solidFill>
                <a:effectLst/>
                <a:uLnTx/>
                <a:uFillTx/>
                <a:ea typeface="+mn-ea"/>
              </a:rPr>
              <a:t>（</a:t>
            </a:r>
            <a:r>
              <a:rPr kumimoji="0" lang="en-US" altLang="zh-CN" sz="3200" b="1" i="0" u="none" strike="noStrike" kern="0" cap="none" spc="0" normalizeH="0" baseline="0" noProof="0" dirty="0" smtClean="0">
                <a:ln>
                  <a:noFill/>
                </a:ln>
                <a:solidFill>
                  <a:srgbClr val="3C3C5A"/>
                </a:solidFill>
                <a:effectLst/>
                <a:uLnTx/>
                <a:uFillTx/>
                <a:ea typeface="+mn-ea"/>
              </a:rPr>
              <a:t>Multi-Access</a:t>
            </a:r>
            <a:r>
              <a:rPr kumimoji="0" lang="zh-CN" altLang="en-US" sz="3200" b="1" i="0" u="none" strike="noStrike" kern="0" cap="none" spc="0" normalizeH="0" baseline="0" noProof="0" dirty="0" smtClean="0">
                <a:ln>
                  <a:noFill/>
                </a:ln>
                <a:solidFill>
                  <a:srgbClr val="3C3C5A"/>
                </a:solidFill>
                <a:effectLst/>
                <a:uLnTx/>
                <a:uFillTx/>
                <a:ea typeface="+mn-ea"/>
              </a:rPr>
              <a:t>），简称</a:t>
            </a:r>
            <a:r>
              <a:rPr kumimoji="0" lang="en-US" altLang="zh-CN" sz="3200" b="1" i="0" u="none" strike="noStrike" kern="0" cap="none" spc="0" normalizeH="0" baseline="0" noProof="0" dirty="0" smtClean="0">
                <a:ln>
                  <a:noFill/>
                </a:ln>
                <a:solidFill>
                  <a:srgbClr val="3C3C5A"/>
                </a:solidFill>
                <a:effectLst/>
                <a:uLnTx/>
                <a:uFillTx/>
                <a:ea typeface="+mn-ea"/>
              </a:rPr>
              <a:t>MA</a:t>
            </a:r>
            <a:r>
              <a:rPr kumimoji="0" lang="zh-CN" altLang="en-US" sz="3200" b="1" i="0" u="none" strike="noStrike" kern="0" cap="none" spc="0" normalizeH="0" baseline="0" noProof="0" dirty="0" smtClean="0">
                <a:ln>
                  <a:noFill/>
                </a:ln>
                <a:solidFill>
                  <a:srgbClr val="3C3C5A"/>
                </a:solidFill>
                <a:effectLst/>
                <a:uLnTx/>
                <a:uFillTx/>
                <a:ea typeface="+mn-ea"/>
              </a:rPr>
              <a:t>方式或</a:t>
            </a:r>
            <a:r>
              <a:rPr kumimoji="0" lang="en-US" altLang="zh-CN" sz="3200" b="1" i="0" u="none" strike="noStrike" kern="0" cap="none" spc="0" normalizeH="0" baseline="0" noProof="0" dirty="0" smtClean="0">
                <a:ln>
                  <a:noFill/>
                </a:ln>
                <a:solidFill>
                  <a:srgbClr val="3C3C5A"/>
                </a:solidFill>
                <a:effectLst/>
                <a:uLnTx/>
                <a:uFillTx/>
                <a:ea typeface="+mn-ea"/>
              </a:rPr>
              <a:t>MA</a:t>
            </a:r>
            <a:r>
              <a:rPr kumimoji="0" lang="zh-CN" altLang="en-US" sz="3200" b="1" i="0" u="none" strike="noStrike" kern="0" cap="none" spc="0" normalizeH="0" baseline="0" noProof="0" dirty="0" smtClean="0">
                <a:ln>
                  <a:noFill/>
                </a:ln>
                <a:solidFill>
                  <a:srgbClr val="3C3C5A"/>
                </a:solidFill>
                <a:effectLst/>
                <a:uLnTx/>
                <a:uFillTx/>
                <a:ea typeface="+mn-ea"/>
              </a:rPr>
              <a:t>系统。</a:t>
            </a:r>
          </a:p>
        </p:txBody>
      </p:sp>
      <p:graphicFrame>
        <p:nvGraphicFramePr>
          <p:cNvPr id="1026" name="对象 1"/>
          <p:cNvGraphicFramePr>
            <a:graphicFrameLocks noChangeAspect="1"/>
          </p:cNvGraphicFramePr>
          <p:nvPr/>
        </p:nvGraphicFramePr>
        <p:xfrm>
          <a:off x="5772150" y="3789363"/>
          <a:ext cx="3371850" cy="1619250"/>
        </p:xfrm>
        <a:graphic>
          <a:graphicData uri="http://schemas.openxmlformats.org/presentationml/2006/ole">
            <mc:AlternateContent xmlns:mc="http://schemas.openxmlformats.org/markup-compatibility/2006">
              <mc:Choice xmlns:v="urn:schemas-microsoft-com:vml" Requires="v">
                <p:oleObj spid="_x0000_s3319" r:id="rId3" imgW="3371850" imgH="1619250" progId="">
                  <p:embed/>
                </p:oleObj>
              </mc:Choice>
              <mc:Fallback>
                <p:oleObj r:id="rId3" imgW="3371850" imgH="1619250" progId="">
                  <p:embed/>
                  <p:pic>
                    <p:nvPicPr>
                      <p:cNvPr id="0" name="图片 3217"/>
                      <p:cNvPicPr/>
                      <p:nvPr/>
                    </p:nvPicPr>
                    <p:blipFill>
                      <a:blip r:embed="rId4"/>
                      <a:stretch>
                        <a:fillRect/>
                      </a:stretch>
                    </p:blipFill>
                    <p:spPr>
                      <a:xfrm>
                        <a:off x="5772150" y="3789363"/>
                        <a:ext cx="3371850" cy="1619250"/>
                      </a:xfrm>
                      <a:prstGeom prst="rect">
                        <a:avLst/>
                      </a:prstGeom>
                      <a:noFill/>
                      <a:ln w="38100">
                        <a:noFill/>
                        <a:miter/>
                      </a:ln>
                    </p:spPr>
                  </p:pic>
                </p:oleObj>
              </mc:Fallback>
            </mc:AlternateContent>
          </a:graphicData>
        </a:graphic>
      </p:graphicFrame>
      <p:pic>
        <p:nvPicPr>
          <p:cNvPr id="1028" name="Picture 6"/>
          <p:cNvPicPr>
            <a:picLocks noChangeAspect="1"/>
          </p:cNvPicPr>
          <p:nvPr/>
        </p:nvPicPr>
        <p:blipFill>
          <a:blip r:embed="rId5"/>
          <a:stretch>
            <a:fillRect/>
          </a:stretch>
        </p:blipFill>
        <p:spPr>
          <a:xfrm>
            <a:off x="15875" y="5610225"/>
            <a:ext cx="6296025" cy="1247775"/>
          </a:xfrm>
          <a:prstGeom prst="rect">
            <a:avLst/>
          </a:prstGeom>
          <a:noFill/>
          <a:ln w="9525">
            <a:noFill/>
          </a:ln>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4211" name="Rectangle 3"/>
              <p:cNvSpPr>
                <a:spLocks noGrp="1" noRot="1" noChangeArrowheads="1"/>
              </p:cNvSpPr>
              <p:nvPr>
                <p:ph idx="1"/>
              </p:nvPr>
            </p:nvSpPr>
            <p:spPr>
              <a:xfrm>
                <a:off x="0" y="1124744"/>
                <a:ext cx="8936038" cy="5184775"/>
              </a:xfrm>
            </p:spPr>
            <p:txBody>
              <a:bodyPr vert="horz" wrap="square" lIns="91440" tIns="45720" rIns="91440" bIns="45720" numCol="1" anchor="t" anchorCtr="0" compatLnSpc="1"/>
              <a:lstStyle/>
              <a:p>
                <a:pPr lvl="0" eaLnBrk="1" hangingPunct="1">
                  <a:lnSpc>
                    <a:spcPct val="90000"/>
                  </a:lnSpc>
                  <a:spcBef>
                    <a:spcPct val="0"/>
                  </a:spcBef>
                  <a:buClrTx/>
                  <a:buSzTx/>
                  <a:buNone/>
                  <a:defRPr/>
                </a:pPr>
                <a:r>
                  <a:rPr kumimoji="0" lang="zh-CN" altLang="en-US" sz="2800" b="1" i="0" u="none" strike="noStrike" kern="0" cap="none" spc="0" normalizeH="0" baseline="0" noProof="0" dirty="0" smtClean="0">
                    <a:ln>
                      <a:noFill/>
                    </a:ln>
                    <a:solidFill>
                      <a:srgbClr val="3C3C5A"/>
                    </a:solidFill>
                    <a:effectLst/>
                    <a:uLnTx/>
                    <a:uFillTx/>
                  </a:rPr>
                  <a:t>在这种系统中，只要</a:t>
                </a:r>
                <a:r>
                  <a:rPr kumimoji="0" lang="zh-CN" altLang="en-US" sz="2800" b="1" i="0" u="none" strike="noStrike" kern="0" cap="none" spc="0" normalizeH="0" baseline="0" noProof="0" dirty="0" smtClean="0">
                    <a:ln>
                      <a:noFill/>
                    </a:ln>
                    <a:solidFill>
                      <a:srgbClr val="0070C0"/>
                    </a:solidFill>
                    <a:effectLst/>
                    <a:uLnTx/>
                    <a:uFillTx/>
                  </a:rPr>
                  <a:t>一个信息包长的时间</a:t>
                </a:r>
                <a:r>
                  <a:rPr kumimoji="0" lang="en-US" altLang="zh-CN" sz="2800" b="1" i="0" u="none" strike="noStrike" kern="0" cap="none" spc="0" normalizeH="0" baseline="0" noProof="0" dirty="0" smtClean="0">
                    <a:ln>
                      <a:noFill/>
                    </a:ln>
                    <a:solidFill>
                      <a:srgbClr val="0070C0"/>
                    </a:solidFill>
                    <a:effectLst/>
                    <a:uLnTx/>
                    <a:uFillTx/>
                  </a:rPr>
                  <a:t>(</a:t>
                </a:r>
                <a:r>
                  <a:rPr kumimoji="0" lang="zh-CN" altLang="en-US" sz="2800" b="1" i="0" u="none" strike="noStrike" kern="0" cap="none" spc="0" normalizeH="0" baseline="0" noProof="0" dirty="0" smtClean="0">
                    <a:ln>
                      <a:noFill/>
                    </a:ln>
                    <a:solidFill>
                      <a:srgbClr val="0070C0"/>
                    </a:solidFill>
                    <a:effectLst/>
                    <a:uLnTx/>
                    <a:uFillTx/>
                  </a:rPr>
                  <a:t>令</a:t>
                </a:r>
                <a:r>
                  <a:rPr kumimoji="0" lang="en-US" altLang="zh-CN" sz="2800" b="1" i="0" u="none" strike="noStrike" kern="0" cap="none" spc="0" normalizeH="0" baseline="0" noProof="0" dirty="0" smtClean="0">
                    <a:ln>
                      <a:noFill/>
                    </a:ln>
                    <a:solidFill>
                      <a:srgbClr val="0070C0"/>
                    </a:solidFill>
                    <a:effectLst/>
                    <a:uLnTx/>
                    <a:uFillTx/>
                  </a:rPr>
                  <a:t>p=1</a:t>
                </a:r>
                <a:r>
                  <a:rPr kumimoji="0" lang="zh-CN" altLang="en-US" sz="2800" b="1" i="0" u="none" strike="noStrike" kern="0" cap="none" spc="0" normalizeH="0" baseline="0" noProof="0" dirty="0" smtClean="0">
                    <a:ln>
                      <a:noFill/>
                    </a:ln>
                    <a:solidFill>
                      <a:srgbClr val="0070C0"/>
                    </a:solidFill>
                    <a:effectLst/>
                    <a:uLnTx/>
                    <a:uFillTx/>
                  </a:rPr>
                  <a:t>，则</a:t>
                </a:r>
                <a:r>
                  <a:rPr lang="en-US" altLang="zh-CN" sz="2800" noProof="0" dirty="0" smtClean="0">
                    <a:ln>
                      <a:noFill/>
                    </a:ln>
                    <a:effectLst/>
                    <a:uLnTx/>
                    <a:uFillTx/>
                    <a:latin typeface="Times New Roman" panose="02020603050405020304" pitchFamily="18" charset="0"/>
                    <a:cs typeface="Times New Roman" panose="02020603050405020304" pitchFamily="18" charset="0"/>
                    <a:sym typeface="+mn-ea"/>
                  </a:rPr>
                  <a:t>t</a:t>
                </a:r>
                <a:r>
                  <a:rPr kumimoji="0" lang="en-US" altLang="zh-CN" sz="2800" b="1" i="0" u="none" strike="noStrike" kern="0" cap="none" spc="0" normalizeH="0" baseline="0" noProof="0" dirty="0" smtClean="0">
                    <a:ln>
                      <a:noFill/>
                    </a:ln>
                    <a:solidFill>
                      <a:srgbClr val="0070C0"/>
                    </a:solidFill>
                    <a:effectLst/>
                    <a:uLnTx/>
                    <a:uFillTx/>
                  </a:rPr>
                  <a:t>=1)</a:t>
                </a:r>
                <a:r>
                  <a:rPr kumimoji="0" lang="zh-CN" altLang="en-US" sz="2800" b="1" i="0" u="none" strike="noStrike" kern="0" cap="none" spc="0" normalizeH="0" baseline="0" noProof="0" dirty="0" smtClean="0">
                    <a:ln>
                      <a:noFill/>
                    </a:ln>
                    <a:solidFill>
                      <a:srgbClr val="0070C0"/>
                    </a:solidFill>
                    <a:effectLst/>
                    <a:uLnTx/>
                    <a:uFillTx/>
                  </a:rPr>
                  <a:t>内无两个或两个以上的信息包要发出</a:t>
                </a:r>
                <a:r>
                  <a:rPr kumimoji="0" lang="en-US" altLang="zh-CN" sz="2800" b="1" i="0" u="none" strike="noStrike" kern="0" cap="none" spc="0" normalizeH="0" baseline="0" noProof="0" dirty="0" smtClean="0">
                    <a:ln>
                      <a:noFill/>
                    </a:ln>
                    <a:solidFill>
                      <a:srgbClr val="0070C0"/>
                    </a:solidFill>
                    <a:effectLst/>
                    <a:uLnTx/>
                    <a:uFillTx/>
                  </a:rPr>
                  <a:t>,</a:t>
                </a:r>
                <a:r>
                  <a:rPr kumimoji="0" lang="zh-CN" altLang="en-US" sz="2800" b="1" i="0" u="none" strike="noStrike" kern="0" cap="none" spc="0" normalizeH="0" baseline="0" noProof="0" dirty="0" smtClean="0">
                    <a:ln>
                      <a:noFill/>
                    </a:ln>
                    <a:solidFill>
                      <a:srgbClr val="0070C0"/>
                    </a:solidFill>
                    <a:effectLst/>
                    <a:uLnTx/>
                    <a:uFillTx/>
                  </a:rPr>
                  <a:t>即</a:t>
                </a:r>
                <a:r>
                  <a:rPr kumimoji="0" lang="zh-CN" altLang="en-US" sz="2800" b="1" i="0" u="none" strike="noStrike" kern="0" cap="none" spc="0" normalizeH="0" baseline="0" noProof="0" dirty="0" smtClean="0">
                    <a:ln>
                      <a:noFill/>
                    </a:ln>
                    <a:solidFill>
                      <a:srgbClr val="2970FF"/>
                    </a:solidFill>
                    <a:effectLst/>
                    <a:uLnTx/>
                    <a:uFillTx/>
                  </a:rPr>
                  <a:t>除自己外，没有其它包发送</a:t>
                </a:r>
                <a:r>
                  <a:rPr kumimoji="0" lang="zh-CN" altLang="en-US" sz="2800" b="1" i="0" u="none" strike="noStrike" kern="0" cap="none" spc="0" normalizeH="0" baseline="0" noProof="0" dirty="0" smtClean="0">
                    <a:ln>
                      <a:noFill/>
                    </a:ln>
                    <a:solidFill>
                      <a:srgbClr val="3C3C5A"/>
                    </a:solidFill>
                    <a:effectLst/>
                    <a:uLnTx/>
                    <a:uFillTx/>
                  </a:rPr>
                  <a:t>，就可成功发送信息包；因为在发送一个信息包期间有新包到达必须等到下一时隙才会发出。</a:t>
                </a:r>
                <a:endParaRPr kumimoji="0" lang="en-US" altLang="zh-CN" sz="2800" b="1" i="0" u="none" strike="noStrike" kern="0" cap="none" spc="0" normalizeH="0" baseline="0" noProof="0" dirty="0" smtClean="0">
                  <a:ln>
                    <a:noFill/>
                  </a:ln>
                  <a:solidFill>
                    <a:srgbClr val="3C3C5A"/>
                  </a:solidFill>
                  <a:effectLst/>
                  <a:uLnTx/>
                  <a:uFillTx/>
                </a:endParaRPr>
              </a:p>
              <a:p>
                <a:pPr lvl="0" eaLnBrk="1" hangingPunct="1">
                  <a:lnSpc>
                    <a:spcPct val="90000"/>
                  </a:lnSpc>
                  <a:spcBef>
                    <a:spcPct val="0"/>
                  </a:spcBef>
                  <a:buClrTx/>
                  <a:buSzTx/>
                  <a:buNone/>
                  <a:defRPr/>
                </a:pPr>
                <a:r>
                  <a:rPr lang="zh-CN" altLang="en-US" sz="2800" dirty="0" smtClean="0">
                    <a:solidFill>
                      <a:srgbClr val="3C3C5A"/>
                    </a:solidFill>
                    <a:effectLst/>
                  </a:rPr>
                  <a:t>即</a:t>
                </a:r>
                <a:r>
                  <a:rPr lang="zh-CN" altLang="en-US" sz="2800" dirty="0">
                    <a:solidFill>
                      <a:srgbClr val="3C3C5A"/>
                    </a:solidFill>
                    <a:effectLst/>
                  </a:rPr>
                  <a:t>：</a:t>
                </a:r>
                <a:r>
                  <a:rPr lang="zh-CN" altLang="en-US" sz="2800" dirty="0" smtClean="0">
                    <a:solidFill>
                      <a:schemeClr val="accent2"/>
                    </a:solidFill>
                    <a:effectLst/>
                  </a:rPr>
                  <a:t>要</a:t>
                </a:r>
                <a:r>
                  <a:rPr lang="zh-CN" altLang="en-US" sz="2800" dirty="0">
                    <a:solidFill>
                      <a:schemeClr val="accent2"/>
                    </a:solidFill>
                    <a:effectLst/>
                  </a:rPr>
                  <a:t>使发出的一个包不被碰撞，必须</a:t>
                </a:r>
                <a:r>
                  <a:rPr lang="zh-CN" altLang="en-US" sz="2800" dirty="0" smtClean="0">
                    <a:solidFill>
                      <a:schemeClr val="accent2"/>
                    </a:solidFill>
                    <a:effectLst/>
                  </a:rPr>
                  <a:t>在一</a:t>
                </a:r>
                <a:r>
                  <a:rPr lang="zh-CN" altLang="en-US" sz="2800" dirty="0">
                    <a:solidFill>
                      <a:schemeClr val="accent2"/>
                    </a:solidFill>
                    <a:effectLst/>
                  </a:rPr>
                  <a:t>个</a:t>
                </a:r>
                <a:r>
                  <a:rPr lang="zh-CN" altLang="en-US" sz="2800" dirty="0" smtClean="0">
                    <a:solidFill>
                      <a:srgbClr val="FF0066"/>
                    </a:solidFill>
                    <a:effectLst/>
                  </a:rPr>
                  <a:t>信息</a:t>
                </a:r>
                <a:r>
                  <a:rPr lang="zh-CN" altLang="en-US" sz="2800" dirty="0">
                    <a:solidFill>
                      <a:srgbClr val="FF0066"/>
                    </a:solidFill>
                    <a:effectLst/>
                  </a:rPr>
                  <a:t>包长的时间内没有其他信息包发出</a:t>
                </a:r>
                <a:r>
                  <a:rPr lang="en-US" altLang="zh-CN" sz="2800" dirty="0">
                    <a:solidFill>
                      <a:schemeClr val="accent2"/>
                    </a:solidFill>
                    <a:effectLst/>
                  </a:rPr>
                  <a:t>,</a:t>
                </a:r>
                <a:r>
                  <a:rPr lang="zh-CN" altLang="en-US" sz="2800" dirty="0">
                    <a:solidFill>
                      <a:schemeClr val="accent2"/>
                    </a:solidFill>
                    <a:effectLst/>
                  </a:rPr>
                  <a:t>即间隔时间</a:t>
                </a:r>
                <a:r>
                  <a:rPr lang="en-US" altLang="zh-CN" sz="2800" noProof="0" dirty="0" smtClean="0">
                    <a:ln>
                      <a:noFill/>
                    </a:ln>
                    <a:effectLst/>
                    <a:uLnTx/>
                    <a:uFillTx/>
                    <a:latin typeface="Times New Roman" panose="02020603050405020304" pitchFamily="18" charset="0"/>
                    <a:cs typeface="Times New Roman" panose="02020603050405020304" pitchFamily="18" charset="0"/>
                    <a:sym typeface="+mn-ea"/>
                  </a:rPr>
                  <a:t>t</a:t>
                </a:r>
                <a:r>
                  <a:rPr lang="zh-CN" altLang="en-US" sz="2800" dirty="0">
                    <a:solidFill>
                      <a:schemeClr val="accent2"/>
                    </a:solidFill>
                    <a:effectLst/>
                  </a:rPr>
                  <a:t>为：</a:t>
                </a:r>
                <a:r>
                  <a:rPr lang="en-US" altLang="zh-CN" sz="2800" dirty="0" smtClean="0">
                    <a:solidFill>
                      <a:srgbClr val="720810"/>
                    </a:solidFill>
                    <a:effectLst/>
                  </a:rPr>
                  <a:t>t=P=</a:t>
                </a:r>
                <a:r>
                  <a:rPr lang="en-US" altLang="zh-CN" sz="2800" dirty="0" smtClean="0">
                    <a:solidFill>
                      <a:srgbClr val="720810"/>
                    </a:solidFill>
                    <a:effectLst/>
                    <a:latin typeface="Symbol" panose="05050102010706020507" pitchFamily="18" charset="2"/>
                  </a:rPr>
                  <a:t>t</a:t>
                </a:r>
                <a:r>
                  <a:rPr lang="zh-CN" altLang="en-US" sz="2800" dirty="0">
                    <a:solidFill>
                      <a:srgbClr val="720810"/>
                    </a:solidFill>
                    <a:effectLst/>
                  </a:rPr>
                  <a:t>，当</a:t>
                </a:r>
                <a:r>
                  <a:rPr lang="en-US" altLang="zh-CN" sz="2800" dirty="0">
                    <a:solidFill>
                      <a:srgbClr val="720810"/>
                    </a:solidFill>
                    <a:effectLst/>
                  </a:rPr>
                  <a:t>P=1</a:t>
                </a:r>
                <a:r>
                  <a:rPr lang="zh-CN" altLang="en-US" sz="2800" dirty="0">
                    <a:solidFill>
                      <a:srgbClr val="720810"/>
                    </a:solidFill>
                    <a:effectLst/>
                  </a:rPr>
                  <a:t>时，</a:t>
                </a:r>
                <a:r>
                  <a:rPr lang="en-US" altLang="zh-CN" sz="2800" noProof="0" dirty="0" smtClean="0">
                    <a:ln>
                      <a:noFill/>
                    </a:ln>
                    <a:effectLst/>
                    <a:uLnTx/>
                    <a:uFillTx/>
                    <a:latin typeface="Times New Roman" panose="02020603050405020304" pitchFamily="18" charset="0"/>
                    <a:cs typeface="Times New Roman" panose="02020603050405020304" pitchFamily="18" charset="0"/>
                    <a:sym typeface="+mn-ea"/>
                  </a:rPr>
                  <a:t>t</a:t>
                </a:r>
                <a:r>
                  <a:rPr lang="en-US" altLang="zh-CN" sz="2800" dirty="0" smtClean="0">
                    <a:solidFill>
                      <a:srgbClr val="720810"/>
                    </a:solidFill>
                    <a:effectLst/>
                  </a:rPr>
                  <a:t>=1</a:t>
                </a:r>
                <a:endParaRPr lang="zh-CN" altLang="en-US" sz="2800" dirty="0">
                  <a:effectLst/>
                </a:endParaRPr>
              </a:p>
              <a:p>
                <a:pPr lvl="0" eaLnBrk="1" hangingPunct="1">
                  <a:lnSpc>
                    <a:spcPct val="90000"/>
                  </a:lnSpc>
                  <a:defRPr/>
                </a:pPr>
                <a:r>
                  <a:rPr lang="zh-CN" altLang="en-US" sz="2800" dirty="0">
                    <a:solidFill>
                      <a:schemeClr val="accent2"/>
                    </a:solidFill>
                    <a:effectLst/>
                  </a:rPr>
                  <a:t>因此</a:t>
                </a:r>
                <a:r>
                  <a:rPr lang="zh-CN" altLang="en-US" sz="2800" dirty="0">
                    <a:solidFill>
                      <a:srgbClr val="FF0066"/>
                    </a:solidFill>
                    <a:effectLst/>
                  </a:rPr>
                  <a:t>一个信息包发送成功的概率</a:t>
                </a:r>
                <a:r>
                  <a:rPr lang="zh-CN" altLang="en-US" sz="2800" dirty="0">
                    <a:solidFill>
                      <a:schemeClr val="accent2"/>
                    </a:solidFill>
                    <a:effectLst/>
                  </a:rPr>
                  <a:t>为</a:t>
                </a:r>
                <a:r>
                  <a:rPr lang="en-US" altLang="zh-CN" sz="2800" dirty="0">
                    <a:solidFill>
                      <a:schemeClr val="accent2"/>
                    </a:solidFill>
                    <a:effectLst/>
                  </a:rPr>
                  <a:t>(</a:t>
                </a:r>
                <a:r>
                  <a:rPr lang="zh-CN" altLang="en-US" sz="2800" dirty="0"/>
                  <a:t>呼叫</a:t>
                </a:r>
                <a:r>
                  <a:rPr lang="zh-CN" altLang="en-US" sz="2800" dirty="0" smtClean="0"/>
                  <a:t>量</a:t>
                </a:r>
                <a14:m>
                  <m:oMath xmlns:m="http://schemas.openxmlformats.org/officeDocument/2006/math">
                    <m:r>
                      <a:rPr lang="en-US" altLang="zh-CN" sz="2800" i="1" dirty="0">
                        <a:latin typeface="Cambria Math" panose="02040503050406030204"/>
                      </a:rPr>
                      <m:t>𝑎</m:t>
                    </m:r>
                  </m:oMath>
                </a14:m>
                <a:r>
                  <a:rPr lang="en-US" altLang="zh-CN" sz="2800" dirty="0" smtClean="0"/>
                  <a:t>=</a:t>
                </a:r>
                <a:r>
                  <a:rPr lang="en-US" altLang="zh-CN" sz="2800" dirty="0" err="1" smtClean="0">
                    <a:latin typeface="Symbol" panose="05050102010706020507" pitchFamily="18" charset="2"/>
                  </a:rPr>
                  <a:t>lt</a:t>
                </a:r>
                <a:r>
                  <a:rPr lang="en-US" altLang="zh-CN" sz="2800" dirty="0" smtClean="0">
                    <a:latin typeface="Symbol" panose="05050102010706020507" pitchFamily="18" charset="2"/>
                  </a:rPr>
                  <a:t>=</a:t>
                </a:r>
                <a:r>
                  <a:rPr lang="en-US" altLang="zh-CN" sz="2800" dirty="0" err="1" smtClean="0">
                    <a:latin typeface="Symbol" panose="05050102010706020507" pitchFamily="18" charset="2"/>
                  </a:rPr>
                  <a:t>l</a:t>
                </a:r>
                <a:r>
                  <a:rPr lang="en-US" altLang="zh-CN" sz="2800" dirty="0" err="1" smtClean="0"/>
                  <a:t>P</a:t>
                </a:r>
                <a:r>
                  <a:rPr lang="en-US" altLang="zh-CN" sz="2800" dirty="0"/>
                  <a:t>,</a:t>
                </a:r>
                <a:r>
                  <a:rPr lang="zh-CN" altLang="en-US" sz="2800" dirty="0"/>
                  <a:t>从而有：</a:t>
                </a:r>
                <a:r>
                  <a:rPr lang="en-US" altLang="zh-CN" sz="2800" dirty="0"/>
                  <a:t> </a:t>
                </a:r>
                <a:r>
                  <a:rPr lang="en-US" altLang="zh-CN" sz="2800" dirty="0" smtClean="0">
                    <a:latin typeface="Symbol" panose="05050102010706020507" pitchFamily="18" charset="2"/>
                  </a:rPr>
                  <a:t>l</a:t>
                </a:r>
                <a:r>
                  <a:rPr lang="en-US" altLang="zh-CN" sz="2800" dirty="0" smtClean="0"/>
                  <a:t>=</a:t>
                </a:r>
                <a:r>
                  <a:rPr lang="en-US" altLang="zh-CN" sz="2800" dirty="0"/>
                  <a:t> </a:t>
                </a:r>
                <a14:m>
                  <m:oMath xmlns:m="http://schemas.openxmlformats.org/officeDocument/2006/math">
                    <m:r>
                      <a:rPr lang="en-US" altLang="zh-CN" sz="2800" i="1" dirty="0">
                        <a:latin typeface="Cambria Math" panose="02040503050406030204"/>
                      </a:rPr>
                      <m:t>𝑎</m:t>
                    </m:r>
                  </m:oMath>
                </a14:m>
                <a:r>
                  <a:rPr lang="en-US" altLang="zh-CN" sz="2800" dirty="0" smtClean="0"/>
                  <a:t>/</a:t>
                </a:r>
                <a:r>
                  <a:rPr lang="en-US" altLang="zh-CN" sz="2800" dirty="0" smtClean="0">
                    <a:latin typeface="Symbol" panose="05050102010706020507" pitchFamily="18" charset="2"/>
                  </a:rPr>
                  <a:t>t=</a:t>
                </a:r>
                <a:r>
                  <a:rPr lang="en-US" altLang="zh-CN" sz="2800" dirty="0"/>
                  <a:t> </a:t>
                </a:r>
                <a14:m>
                  <m:oMath xmlns:m="http://schemas.openxmlformats.org/officeDocument/2006/math">
                    <m:r>
                      <a:rPr lang="en-US" altLang="zh-CN" sz="2800" i="1" dirty="0">
                        <a:latin typeface="Cambria Math" panose="02040503050406030204"/>
                      </a:rPr>
                      <m:t>𝑎</m:t>
                    </m:r>
                  </m:oMath>
                </a14:m>
                <a:r>
                  <a:rPr lang="en-US" altLang="zh-CN" sz="2800" dirty="0" smtClean="0"/>
                  <a:t>/P</a:t>
                </a:r>
                <a:r>
                  <a:rPr lang="en-US" altLang="zh-CN" sz="2800" dirty="0" smtClean="0">
                    <a:latin typeface="Symbol" panose="05050102010706020507" pitchFamily="18" charset="2"/>
                  </a:rPr>
                  <a:t>)</a:t>
                </a:r>
              </a:p>
              <a:p>
                <a:pPr lvl="0" eaLnBrk="1" hangingPunct="1">
                  <a:lnSpc>
                    <a:spcPct val="90000"/>
                  </a:lnSpc>
                  <a:defRPr/>
                </a:pPr>
                <a:endParaRPr lang="en-US" altLang="zh-CN" sz="2800" dirty="0" smtClean="0">
                  <a:solidFill>
                    <a:schemeClr val="accent2"/>
                  </a:solidFill>
                  <a:effectLst/>
                </a:endParaRPr>
              </a:p>
              <a:p>
                <a:pPr lvl="0" eaLnBrk="1" hangingPunct="1">
                  <a:lnSpc>
                    <a:spcPct val="90000"/>
                  </a:lnSpc>
                  <a:defRPr/>
                </a:pPr>
                <a:endParaRPr lang="zh-CN" altLang="en-US" sz="2800" dirty="0">
                  <a:solidFill>
                    <a:schemeClr val="accent2"/>
                  </a:solidFill>
                  <a:effectLst/>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smtClean="0">
                    <a:ln>
                      <a:noFill/>
                    </a:ln>
                    <a:solidFill>
                      <a:srgbClr val="3C3C5A"/>
                    </a:solidFill>
                    <a:effectLst/>
                    <a:uLnTx/>
                    <a:uFillTx/>
                  </a:rPr>
                  <a:t>碰撞的概率为：</a:t>
                </a:r>
              </a:p>
            </p:txBody>
          </p:sp>
        </mc:Choice>
        <mc:Fallback xmlns="">
          <p:sp>
            <p:nvSpPr>
              <p:cNvPr id="94211" name="Rectangle 3"/>
              <p:cNvSpPr>
                <a:spLocks noRot="1" noChangeAspect="1" noMove="1" noResize="1" noEditPoints="1" noAdjustHandles="1" noChangeArrowheads="1" noChangeShapeType="1" noTextEdit="1"/>
              </p:cNvSpPr>
              <p:nvPr>
                <p:ph idx="1"/>
              </p:nvPr>
            </p:nvSpPr>
            <p:spPr>
              <a:xfrm>
                <a:off x="0" y="1124744"/>
                <a:ext cx="8936038" cy="5184775"/>
              </a:xfrm>
              <a:blipFill rotWithShape="1">
                <a:blip r:embed="rId4"/>
                <a:stretch>
                  <a:fillRect t="-3" r="-1233" b="3"/>
                </a:stretch>
              </a:blipFill>
            </p:spPr>
            <p:txBody>
              <a:bodyPr/>
              <a:lstStyle/>
              <a:p>
                <a:r>
                  <a:rPr lang="zh-CN" altLang="en-US">
                    <a:noFill/>
                  </a:rPr>
                  <a:t> </a:t>
                </a:r>
              </a:p>
            </p:txBody>
          </p:sp>
        </mc:Fallback>
      </mc:AlternateContent>
      <p:graphicFrame>
        <p:nvGraphicFramePr>
          <p:cNvPr id="13315" name="对象 2"/>
          <p:cNvGraphicFramePr>
            <a:graphicFrameLocks noChangeAspect="1"/>
          </p:cNvGraphicFramePr>
          <p:nvPr/>
        </p:nvGraphicFramePr>
        <p:xfrm>
          <a:off x="1907704" y="6093296"/>
          <a:ext cx="3187700" cy="868363"/>
        </p:xfrm>
        <a:graphic>
          <a:graphicData uri="http://schemas.openxmlformats.org/presentationml/2006/ole">
            <mc:AlternateContent xmlns:mc="http://schemas.openxmlformats.org/markup-compatibility/2006">
              <mc:Choice xmlns:v="urn:schemas-microsoft-com:vml" Requires="v">
                <p:oleObj spid="_x0000_s16875" name="Equation" r:id="rId5" imgW="21336000" imgH="5791200" progId="Equation.DSMT4">
                  <p:embed/>
                </p:oleObj>
              </mc:Choice>
              <mc:Fallback>
                <p:oleObj name="Equation" r:id="rId5" imgW="21336000" imgH="5791200" progId="Equation.DSMT4">
                  <p:embed/>
                  <p:pic>
                    <p:nvPicPr>
                      <p:cNvPr id="0" name="图片 3160"/>
                      <p:cNvPicPr/>
                      <p:nvPr/>
                    </p:nvPicPr>
                    <p:blipFill>
                      <a:blip r:embed="rId6"/>
                      <a:stretch>
                        <a:fillRect/>
                      </a:stretch>
                    </p:blipFill>
                    <p:spPr>
                      <a:xfrm>
                        <a:off x="1907704" y="6093296"/>
                        <a:ext cx="3187700" cy="868363"/>
                      </a:xfrm>
                      <a:prstGeom prst="rect">
                        <a:avLst/>
                      </a:prstGeom>
                      <a:solidFill>
                        <a:srgbClr val="FFFF00"/>
                      </a:solidFill>
                      <a:ln w="38100">
                        <a:noFill/>
                        <a:miter/>
                      </a:ln>
                    </p:spPr>
                  </p:pic>
                </p:oleObj>
              </mc:Fallback>
            </mc:AlternateContent>
          </a:graphicData>
        </a:graphic>
      </p:graphicFrame>
      <p:sp>
        <p:nvSpPr>
          <p:cNvPr id="2" name="矩形 1"/>
          <p:cNvSpPr/>
          <p:nvPr/>
        </p:nvSpPr>
        <p:spPr>
          <a:xfrm>
            <a:off x="189" y="450007"/>
            <a:ext cx="4680520" cy="523220"/>
          </a:xfrm>
          <a:prstGeom prst="rect">
            <a:avLst/>
          </a:prstGeom>
        </p:spPr>
        <p:txBody>
          <a:bodyPr wrap="square">
            <a:spAutoFit/>
          </a:bodyPr>
          <a:lstStyle/>
          <a:p>
            <a:pPr marL="342900" lvl="0" indent="-342900" rtl="0">
              <a:spcBef>
                <a:spcPct val="20000"/>
              </a:spcBef>
              <a:buClr>
                <a:srgbClr val="DC5900"/>
              </a:buClr>
              <a:buSzPct val="75000"/>
              <a:buFont typeface="Wingdings" panose="05000000000000000000" pitchFamily="2" charset="2"/>
              <a:buChar char="v"/>
              <a:defRPr/>
            </a:pPr>
            <a:r>
              <a:rPr lang="zh-CN" altLang="en-US" sz="2800" b="1" kern="0" dirty="0">
                <a:solidFill>
                  <a:srgbClr val="007A77"/>
                </a:solidFill>
                <a:effectLst>
                  <a:outerShdw blurRad="38100" dist="38100" dir="2700000" algn="tl">
                    <a:srgbClr val="C0C0C0"/>
                  </a:outerShdw>
                </a:effectLst>
                <a:latin typeface="Arial" panose="020B0604020202020204"/>
                <a:ea typeface="宋体" panose="02010600030101010101" pitchFamily="2" charset="-122"/>
                <a:cs typeface="+mn-cs"/>
              </a:rPr>
              <a:t>分槽阿罗华系统的通过量</a:t>
            </a:r>
          </a:p>
        </p:txBody>
      </p:sp>
      <p:graphicFrame>
        <p:nvGraphicFramePr>
          <p:cNvPr id="14340" name="对象 1"/>
          <p:cNvGraphicFramePr>
            <a:graphicFrameLocks noChangeAspect="1"/>
          </p:cNvGraphicFramePr>
          <p:nvPr/>
        </p:nvGraphicFramePr>
        <p:xfrm>
          <a:off x="5004495" y="4581525"/>
          <a:ext cx="2586147" cy="1325910"/>
        </p:xfrm>
        <a:graphic>
          <a:graphicData uri="http://schemas.openxmlformats.org/presentationml/2006/ole">
            <mc:AlternateContent xmlns:mc="http://schemas.openxmlformats.org/markup-compatibility/2006">
              <mc:Choice xmlns:v="urn:schemas-microsoft-com:vml" Requires="v">
                <p:oleObj spid="_x0000_s16876" name="Equation" r:id="rId7" imgW="36271200" imgH="18592800" progId="Equation.DSMT4">
                  <p:embed/>
                </p:oleObj>
              </mc:Choice>
              <mc:Fallback>
                <p:oleObj name="Equation" r:id="rId7" imgW="36271200" imgH="18592800" progId="Equation.DSMT4">
                  <p:embed/>
                  <p:pic>
                    <p:nvPicPr>
                      <p:cNvPr id="0" name="图片 3157"/>
                      <p:cNvPicPr/>
                      <p:nvPr/>
                    </p:nvPicPr>
                    <p:blipFill>
                      <a:blip r:embed="rId8"/>
                      <a:stretch>
                        <a:fillRect/>
                      </a:stretch>
                    </p:blipFill>
                    <p:spPr>
                      <a:xfrm>
                        <a:off x="5004495" y="4581525"/>
                        <a:ext cx="2586147" cy="1325910"/>
                      </a:xfrm>
                      <a:prstGeom prst="rect">
                        <a:avLst/>
                      </a:prstGeom>
                      <a:solidFill>
                        <a:srgbClr val="FFFF00"/>
                      </a:solidFill>
                      <a:ln w="38100">
                        <a:noFill/>
                        <a:miter/>
                      </a:ln>
                    </p:spPr>
                  </p:pic>
                </p:oleObj>
              </mc:Fallback>
            </mc:AlternateContent>
          </a:graphicData>
        </a:graphic>
      </p:graphicFrame>
      <p:graphicFrame>
        <p:nvGraphicFramePr>
          <p:cNvPr id="5126" name="Object 14"/>
          <p:cNvGraphicFramePr>
            <a:graphicFrameLocks noChangeAspect="1"/>
          </p:cNvGraphicFramePr>
          <p:nvPr/>
        </p:nvGraphicFramePr>
        <p:xfrm>
          <a:off x="5652135" y="167640"/>
          <a:ext cx="3102610" cy="805815"/>
        </p:xfrm>
        <a:graphic>
          <a:graphicData uri="http://schemas.openxmlformats.org/presentationml/2006/ole">
            <mc:AlternateContent xmlns:mc="http://schemas.openxmlformats.org/markup-compatibility/2006">
              <mc:Choice xmlns:v="urn:schemas-microsoft-com:vml" Requires="v">
                <p:oleObj spid="_x0000_s16877" r:id="rId9" imgW="1612900" imgH="419100" progId="Equation.DSMT4">
                  <p:embed/>
                </p:oleObj>
              </mc:Choice>
              <mc:Fallback>
                <p:oleObj r:id="rId9" imgW="1612900" imgH="419100" progId="Equation.DSMT4">
                  <p:embed/>
                  <p:pic>
                    <p:nvPicPr>
                      <p:cNvPr id="0" name="图片 3135"/>
                      <p:cNvPicPr/>
                      <p:nvPr/>
                    </p:nvPicPr>
                    <p:blipFill>
                      <a:blip r:embed="rId10"/>
                      <a:stretch>
                        <a:fillRect/>
                      </a:stretch>
                    </p:blipFill>
                    <p:spPr>
                      <a:xfrm>
                        <a:off x="5652135" y="167640"/>
                        <a:ext cx="3102610" cy="805815"/>
                      </a:xfrm>
                      <a:prstGeom prst="rect">
                        <a:avLst/>
                      </a:prstGeom>
                      <a:solidFill>
                        <a:srgbClr val="FFFF00"/>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4211" name="Rectangle 3"/>
              <p:cNvSpPr>
                <a:spLocks noGrp="1" noRot="1" noChangeArrowheads="1"/>
              </p:cNvSpPr>
              <p:nvPr>
                <p:ph idx="1"/>
              </p:nvPr>
            </p:nvSpPr>
            <p:spPr>
              <a:xfrm>
                <a:off x="0" y="1341438"/>
                <a:ext cx="8936038"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分槽阿罗华系统的通过量</a:t>
                </a:r>
              </a:p>
              <a:p>
                <a:pPr lvl="1" eaLnBrk="1" hangingPunct="1">
                  <a:lnSpc>
                    <a:spcPct val="90000"/>
                  </a:lnSpc>
                  <a:defRPr/>
                </a:pPr>
                <a:r>
                  <a:rPr kumimoji="0" lang="zh-CN" altLang="en-US" sz="3200" b="1" i="0" u="none" strike="noStrike" kern="0" cap="none" spc="0" normalizeH="0" baseline="0" noProof="0" dirty="0" smtClean="0">
                    <a:ln>
                      <a:noFill/>
                    </a:ln>
                    <a:solidFill>
                      <a:srgbClr val="3C3C5A"/>
                    </a:solidFill>
                    <a:effectLst/>
                    <a:uLnTx/>
                    <a:uFillTx/>
                    <a:ea typeface="+mn-ea"/>
                  </a:rPr>
                  <a:t>发送一个包成功的概率为</a:t>
                </a:r>
                <a:r>
                  <a:rPr kumimoji="0" lang="en-US" altLang="zh-CN" sz="3200" b="1" i="0" u="none" strike="noStrike" kern="0" cap="none" spc="0" normalizeH="0" baseline="0" noProof="0" dirty="0" smtClean="0">
                    <a:ln>
                      <a:noFill/>
                    </a:ln>
                    <a:solidFill>
                      <a:srgbClr val="3C3C5A"/>
                    </a:solidFill>
                    <a:effectLst/>
                    <a:uLnTx/>
                    <a:uFillTx/>
                    <a:ea typeface="+mn-ea"/>
                  </a:rPr>
                  <a:t>e</a:t>
                </a:r>
                <a:r>
                  <a:rPr kumimoji="0" lang="en-US" altLang="zh-CN" sz="3200" b="1" i="0" u="none" strike="noStrike" kern="0" cap="none" spc="0" normalizeH="0" baseline="30000" noProof="0" dirty="0" smtClean="0">
                    <a:ln>
                      <a:noFill/>
                    </a:ln>
                    <a:solidFill>
                      <a:srgbClr val="3C3C5A"/>
                    </a:solidFill>
                    <a:effectLst/>
                    <a:uLnTx/>
                    <a:uFillTx/>
                    <a:ea typeface="+mn-ea"/>
                  </a:rPr>
                  <a:t>-</a:t>
                </a:r>
                <a14:m>
                  <m:oMath xmlns:m="http://schemas.openxmlformats.org/officeDocument/2006/math">
                    <m:r>
                      <a:rPr lang="en-US" altLang="zh-CN" i="1" baseline="30000" dirty="0">
                        <a:latin typeface="Cambria Math" panose="02040503050406030204"/>
                      </a:rPr>
                      <m:t>𝑎</m:t>
                    </m:r>
                    <m:r>
                      <a:rPr lang="en-US" altLang="zh-CN" i="1" dirty="0">
                        <a:latin typeface="Cambria Math" panose="02040503050406030204"/>
                      </a:rPr>
                      <m:t> </m:t>
                    </m:r>
                  </m:oMath>
                </a14:m>
                <a:r>
                  <a:rPr kumimoji="0" lang="zh-CN" altLang="en-US" sz="3200" b="1" i="0" u="none" strike="noStrike" kern="0" cap="none" spc="0" normalizeH="0" baseline="0" noProof="0" dirty="0" smtClean="0">
                    <a:ln>
                      <a:noFill/>
                    </a:ln>
                    <a:solidFill>
                      <a:srgbClr val="3C3C5A"/>
                    </a:solidFill>
                    <a:effectLst/>
                    <a:uLnTx/>
                    <a:uFillTx/>
                    <a:ea typeface="+mn-ea"/>
                  </a:rPr>
                  <a:t>，碰撞的概率为</a:t>
                </a:r>
                <a:r>
                  <a:rPr kumimoji="0" lang="en-US" altLang="zh-CN" sz="3200" b="1" i="0" u="none" strike="noStrike" kern="0" cap="none" spc="0" normalizeH="0" baseline="0" noProof="0" dirty="0" smtClean="0">
                    <a:ln>
                      <a:noFill/>
                    </a:ln>
                    <a:solidFill>
                      <a:srgbClr val="3C3C5A"/>
                    </a:solidFill>
                    <a:effectLst/>
                    <a:uLnTx/>
                    <a:uFillTx/>
                    <a:ea typeface="+mn-ea"/>
                  </a:rPr>
                  <a:t>1-</a:t>
                </a:r>
                <a:r>
                  <a:rPr lang="en-US" altLang="zh-CN" b="1" dirty="0" smtClean="0"/>
                  <a:t>e</a:t>
                </a:r>
                <a:r>
                  <a:rPr lang="en-US" altLang="zh-CN" b="1" baseline="30000" dirty="0" smtClean="0"/>
                  <a:t>-</a:t>
                </a:r>
                <a14:m>
                  <m:oMath xmlns:m="http://schemas.openxmlformats.org/officeDocument/2006/math">
                    <m:r>
                      <a:rPr lang="en-US" altLang="zh-CN" i="1" baseline="30000" dirty="0">
                        <a:latin typeface="Cambria Math" panose="02040503050406030204"/>
                      </a:rPr>
                      <m:t>𝑎</m:t>
                    </m:r>
                    <m:r>
                      <a:rPr lang="en-US" altLang="zh-CN" i="1" dirty="0">
                        <a:latin typeface="Cambria Math" panose="02040503050406030204"/>
                      </a:rPr>
                      <m:t> </m:t>
                    </m:r>
                  </m:oMath>
                </a14:m>
                <a:r>
                  <a:rPr kumimoji="0" lang="zh-CN" altLang="en-US" sz="3200" b="1" i="0" u="none" strike="noStrike" kern="0" cap="none" spc="0" normalizeH="0" baseline="0" noProof="0" dirty="0" smtClean="0">
                    <a:ln>
                      <a:noFill/>
                    </a:ln>
                    <a:solidFill>
                      <a:srgbClr val="3C3C5A"/>
                    </a:solidFill>
                    <a:effectLst/>
                    <a:uLnTx/>
                    <a:uFillTx/>
                    <a:ea typeface="+mn-ea"/>
                  </a:rPr>
                  <a:t>；</a:t>
                </a: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smtClean="0">
                  <a:ln>
                    <a:noFill/>
                  </a:ln>
                  <a:solidFill>
                    <a:srgbClr val="3C3C5A"/>
                  </a:solidFill>
                  <a:effectLst/>
                  <a:uLnTx/>
                  <a:uFillTx/>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smtClean="0">
                  <a:ln>
                    <a:noFill/>
                  </a:ln>
                  <a:solidFill>
                    <a:srgbClr val="3C3C5A"/>
                  </a:solidFill>
                  <a:effectLst/>
                  <a:uLnTx/>
                  <a:uFillTx/>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smtClean="0">
                  <a:ln>
                    <a:noFill/>
                  </a:ln>
                  <a:solidFill>
                    <a:srgbClr val="3C3C5A"/>
                  </a:solidFill>
                  <a:effectLst/>
                  <a:uLnTx/>
                  <a:uFillTx/>
                  <a:ea typeface="+mn-ea"/>
                </a:endParaRP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smtClean="0">
                  <a:ln>
                    <a:noFill/>
                  </a:ln>
                  <a:solidFill>
                    <a:srgbClr val="3C3C5A"/>
                  </a:solidFill>
                  <a:effectLst/>
                  <a:uLnTx/>
                  <a:uFillTx/>
                  <a:ea typeface="+mn-ea"/>
                </a:endParaRPr>
              </a:p>
              <a:p>
                <a:pPr lvl="1" eaLnBrk="1" hangingPunct="1">
                  <a:lnSpc>
                    <a:spcPct val="90000"/>
                  </a:lnSpc>
                  <a:defRPr/>
                </a:pPr>
                <a:r>
                  <a:rPr kumimoji="0" lang="zh-CN" altLang="en-US" sz="3200" b="1" i="0" u="none" strike="noStrike" kern="0" cap="none" spc="0" normalizeH="0" baseline="0" noProof="0" dirty="0" smtClean="0">
                    <a:ln>
                      <a:noFill/>
                    </a:ln>
                    <a:solidFill>
                      <a:srgbClr val="3C3C5A"/>
                    </a:solidFill>
                    <a:effectLst/>
                    <a:uLnTx/>
                    <a:uFillTx/>
                    <a:ea typeface="+mn-ea"/>
                  </a:rPr>
                  <a:t>当</a:t>
                </a:r>
                <a14:m>
                  <m:oMath xmlns:m="http://schemas.openxmlformats.org/officeDocument/2006/math">
                    <m:r>
                      <a:rPr lang="en-US" altLang="zh-CN" i="1" dirty="0">
                        <a:latin typeface="Cambria Math" panose="02040503050406030204"/>
                      </a:rPr>
                      <m:t>𝑎</m:t>
                    </m:r>
                    <m:r>
                      <a:rPr lang="en-US" altLang="zh-CN" i="1" dirty="0">
                        <a:latin typeface="Cambria Math" panose="02040503050406030204"/>
                      </a:rPr>
                      <m:t> </m:t>
                    </m:r>
                  </m:oMath>
                </a14:m>
                <a:r>
                  <a:rPr kumimoji="0" lang="en-US" altLang="zh-CN" sz="3200" b="1" i="0" u="none" strike="noStrike" kern="0" cap="none" spc="0" normalizeH="0" baseline="0" noProof="0" dirty="0" smtClean="0">
                    <a:ln>
                      <a:noFill/>
                    </a:ln>
                    <a:solidFill>
                      <a:srgbClr val="3C3C5A"/>
                    </a:solidFill>
                    <a:effectLst/>
                    <a:uLnTx/>
                    <a:uFillTx/>
                    <a:ea typeface="+mn-ea"/>
                  </a:rPr>
                  <a:t>=1</a:t>
                </a:r>
                <a:r>
                  <a:rPr kumimoji="0" lang="zh-CN" altLang="en-US" sz="3200" b="1" i="0" u="none" strike="noStrike" kern="0" cap="none" spc="0" normalizeH="0" baseline="0" noProof="0" dirty="0" smtClean="0">
                    <a:ln>
                      <a:noFill/>
                    </a:ln>
                    <a:solidFill>
                      <a:srgbClr val="3C3C5A"/>
                    </a:solidFill>
                    <a:effectLst/>
                    <a:uLnTx/>
                    <a:uFillTx/>
                    <a:ea typeface="+mn-ea"/>
                  </a:rPr>
                  <a:t>时，</a:t>
                </a:r>
                <a:r>
                  <a:rPr kumimoji="0" lang="en-US" altLang="zh-CN" sz="3200" b="1" i="0" u="none" strike="noStrike" kern="0" cap="none" spc="0" normalizeH="0" baseline="0" noProof="0" dirty="0" smtClean="0">
                    <a:ln>
                      <a:noFill/>
                    </a:ln>
                    <a:solidFill>
                      <a:srgbClr val="3C3C5A"/>
                    </a:solidFill>
                    <a:effectLst/>
                    <a:uLnTx/>
                    <a:uFillTx/>
                    <a:latin typeface="Symbol" panose="05050102010706020507" pitchFamily="18" charset="2"/>
                    <a:ea typeface="+mn-ea"/>
                  </a:rPr>
                  <a:t>g</a:t>
                </a:r>
                <a:r>
                  <a:rPr kumimoji="0" lang="zh-CN" altLang="en-US" sz="3200" b="1" i="0" u="none" strike="noStrike" kern="0" cap="none" spc="0" normalizeH="0" baseline="0" noProof="0" dirty="0" smtClean="0">
                    <a:ln>
                      <a:noFill/>
                    </a:ln>
                    <a:solidFill>
                      <a:srgbClr val="3C3C5A"/>
                    </a:solidFill>
                    <a:effectLst/>
                    <a:uLnTx/>
                    <a:uFillTx/>
                    <a:ea typeface="+mn-ea"/>
                  </a:rPr>
                  <a:t>达到最大值</a:t>
                </a:r>
                <a:r>
                  <a:rPr kumimoji="0" lang="en-US" altLang="zh-CN" sz="3200" b="1" i="0" u="none" strike="noStrike" kern="0" cap="none" spc="0" normalizeH="0" baseline="0" noProof="0" dirty="0" smtClean="0">
                    <a:ln>
                      <a:noFill/>
                    </a:ln>
                    <a:solidFill>
                      <a:srgbClr val="3C3C5A"/>
                    </a:solidFill>
                    <a:effectLst/>
                    <a:uLnTx/>
                    <a:uFillTx/>
                    <a:ea typeface="+mn-ea"/>
                  </a:rPr>
                  <a:t>0.368</a:t>
                </a:r>
                <a:r>
                  <a:rPr kumimoji="0" lang="zh-CN" altLang="en-US" sz="3200" b="1" i="0" u="none" strike="noStrike" kern="0" cap="none" spc="0" normalizeH="0" baseline="0" noProof="0" dirty="0" smtClean="0">
                    <a:ln>
                      <a:noFill/>
                    </a:ln>
                    <a:solidFill>
                      <a:srgbClr val="3C3C5A"/>
                    </a:solidFill>
                    <a:effectLst/>
                    <a:uLnTx/>
                    <a:uFillTx/>
                    <a:ea typeface="+mn-ea"/>
                  </a:rPr>
                  <a:t>，比纯阿罗华系统提高了一倍。这种提高是以</a:t>
                </a:r>
                <a:r>
                  <a:rPr kumimoji="0" lang="zh-CN" altLang="en-US" sz="3200" b="1" i="0" u="none" strike="noStrike" kern="0" cap="none" spc="0" normalizeH="0" baseline="0" noProof="0" dirty="0" smtClean="0">
                    <a:ln>
                      <a:noFill/>
                    </a:ln>
                    <a:solidFill>
                      <a:srgbClr val="FF0066"/>
                    </a:solidFill>
                    <a:effectLst/>
                    <a:uLnTx/>
                    <a:uFillTx/>
                    <a:ea typeface="+mn-ea"/>
                  </a:rPr>
                  <a:t>全网同步的控制为代价</a:t>
                </a:r>
                <a:r>
                  <a:rPr kumimoji="0" lang="zh-CN" altLang="en-US" sz="3200" b="1" i="0" u="none" strike="noStrike" kern="0" cap="none" spc="0" normalizeH="0" baseline="0" noProof="0" dirty="0" smtClean="0">
                    <a:ln>
                      <a:noFill/>
                    </a:ln>
                    <a:solidFill>
                      <a:srgbClr val="3C3C5A"/>
                    </a:solidFill>
                    <a:effectLst/>
                    <a:uLnTx/>
                    <a:uFillTx/>
                    <a:ea typeface="+mn-ea"/>
                  </a:rPr>
                  <a:t>而取得的。</a:t>
                </a:r>
              </a:p>
            </p:txBody>
          </p:sp>
        </mc:Choice>
        <mc:Fallback xmlns="">
          <p:sp>
            <p:nvSpPr>
              <p:cNvPr id="94211" name="Rectangle 3"/>
              <p:cNvSpPr>
                <a:spLocks noRot="1" noChangeAspect="1" noMove="1" noResize="1" noEditPoints="1" noAdjustHandles="1" noChangeArrowheads="1" noChangeShapeType="1" noTextEdit="1"/>
              </p:cNvSpPr>
              <p:nvPr>
                <p:ph idx="1"/>
              </p:nvPr>
            </p:nvSpPr>
            <p:spPr>
              <a:xfrm>
                <a:off x="0" y="1341438"/>
                <a:ext cx="8936038" cy="5184775"/>
              </a:xfrm>
              <a:blipFill rotWithShape="1">
                <a:blip r:embed="rId3"/>
                <a:stretch>
                  <a:fillRect t="-6" r="4" b="6"/>
                </a:stretch>
              </a:blipFill>
            </p:spPr>
            <p:txBody>
              <a:bodyPr/>
              <a:lstStyle/>
              <a:p>
                <a:r>
                  <a:rPr lang="zh-CN" altLang="en-US">
                    <a:noFill/>
                  </a:rPr>
                  <a:t> </a:t>
                </a:r>
              </a:p>
            </p:txBody>
          </p:sp>
        </mc:Fallback>
      </mc:AlternateContent>
      <p:graphicFrame>
        <p:nvGraphicFramePr>
          <p:cNvPr id="14338" name="Object 4"/>
          <p:cNvGraphicFramePr>
            <a:graphicFrameLocks noChangeAspect="1"/>
          </p:cNvGraphicFramePr>
          <p:nvPr/>
        </p:nvGraphicFramePr>
        <p:xfrm>
          <a:off x="755650" y="3213100"/>
          <a:ext cx="3619500" cy="687388"/>
        </p:xfrm>
        <a:graphic>
          <a:graphicData uri="http://schemas.openxmlformats.org/presentationml/2006/ole">
            <mc:AlternateContent xmlns:mc="http://schemas.openxmlformats.org/markup-compatibility/2006">
              <mc:Choice xmlns:v="urn:schemas-microsoft-com:vml" Requires="v">
                <p:oleObj spid="_x0000_s72722" r:id="rId4" imgW="1943100" imgH="368300" progId="Equation.3">
                  <p:embed/>
                </p:oleObj>
              </mc:Choice>
              <mc:Fallback>
                <p:oleObj r:id="rId4" imgW="1943100" imgH="368300" progId="Equation.3">
                  <p:embed/>
                  <p:pic>
                    <p:nvPicPr>
                      <p:cNvPr id="0" name="图片 3159"/>
                      <p:cNvPicPr/>
                      <p:nvPr/>
                    </p:nvPicPr>
                    <p:blipFill>
                      <a:blip r:embed="rId5"/>
                      <a:stretch>
                        <a:fillRect/>
                      </a:stretch>
                    </p:blipFill>
                    <p:spPr>
                      <a:xfrm>
                        <a:off x="755650" y="3213100"/>
                        <a:ext cx="3619500" cy="687388"/>
                      </a:xfrm>
                      <a:prstGeom prst="rect">
                        <a:avLst/>
                      </a:prstGeom>
                      <a:noFill/>
                      <a:ln w="38100">
                        <a:noFill/>
                        <a:miter/>
                      </a:ln>
                    </p:spPr>
                  </p:pic>
                </p:oleObj>
              </mc:Fallback>
            </mc:AlternateContent>
          </a:graphicData>
        </a:graphic>
      </p:graphicFrame>
      <p:graphicFrame>
        <p:nvGraphicFramePr>
          <p:cNvPr id="14339" name="Object 5"/>
          <p:cNvGraphicFramePr>
            <a:graphicFrameLocks noChangeAspect="1"/>
          </p:cNvGraphicFramePr>
          <p:nvPr/>
        </p:nvGraphicFramePr>
        <p:xfrm>
          <a:off x="5580063" y="3213100"/>
          <a:ext cx="1944687" cy="765175"/>
        </p:xfrm>
        <a:graphic>
          <a:graphicData uri="http://schemas.openxmlformats.org/presentationml/2006/ole">
            <mc:AlternateContent xmlns:mc="http://schemas.openxmlformats.org/markup-compatibility/2006">
              <mc:Choice xmlns:v="urn:schemas-microsoft-com:vml" Requires="v">
                <p:oleObj spid="_x0000_s72723" r:id="rId6" imgW="939800" imgH="368300" progId="Equation.3">
                  <p:embed/>
                </p:oleObj>
              </mc:Choice>
              <mc:Fallback>
                <p:oleObj r:id="rId6" imgW="939800" imgH="368300" progId="Equation.3">
                  <p:embed/>
                  <p:pic>
                    <p:nvPicPr>
                      <p:cNvPr id="0" name="图片 3122"/>
                      <p:cNvPicPr/>
                      <p:nvPr/>
                    </p:nvPicPr>
                    <p:blipFill>
                      <a:blip r:embed="rId7"/>
                      <a:stretch>
                        <a:fillRect/>
                      </a:stretch>
                    </p:blipFill>
                    <p:spPr>
                      <a:xfrm>
                        <a:off x="5580063" y="3213100"/>
                        <a:ext cx="1944687" cy="765175"/>
                      </a:xfrm>
                      <a:prstGeom prst="rect">
                        <a:avLst/>
                      </a:prstGeom>
                      <a:noFill/>
                      <a:ln w="38100">
                        <a:noFill/>
                        <a:miter/>
                      </a:ln>
                    </p:spPr>
                  </p:pic>
                </p:oleObj>
              </mc:Fallback>
            </mc:AlternateContent>
          </a:graphicData>
        </a:graphic>
      </p:graphicFrame>
      <p:sp>
        <p:nvSpPr>
          <p:cNvPr id="14345" name="AutoShape 6"/>
          <p:cNvSpPr/>
          <p:nvPr/>
        </p:nvSpPr>
        <p:spPr>
          <a:xfrm>
            <a:off x="4643438" y="3429000"/>
            <a:ext cx="647700" cy="360363"/>
          </a:xfrm>
          <a:custGeom>
            <a:avLst/>
            <a:gdLst>
              <a:gd name="txL" fmla="*/ 3375 w 21600"/>
              <a:gd name="txT" fmla="*/ 5400 h 21600"/>
              <a:gd name="txR" fmla="*/ 18900 w 21600"/>
              <a:gd name="txB" fmla="*/ 16200 h 21600"/>
            </a:gdLst>
            <a:ahLst/>
            <a:cxnLst>
              <a:cxn ang="17694720">
                <a:pos x="2147483647" y="0"/>
              </a:cxn>
              <a:cxn ang="11796480">
                <a:pos x="0" y="2147483647"/>
              </a:cxn>
              <a:cxn ang="5898240">
                <a:pos x="2147483647" y="2147483647"/>
              </a:cxn>
              <a:cxn ang="0">
                <a:pos x="2147483647" y="2147483647"/>
              </a:cxn>
            </a:cxnLst>
            <a:rect l="txL" t="txT" r="txR" b="txB"/>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aphicFrame>
        <p:nvGraphicFramePr>
          <p:cNvPr id="14340" name="对象 1"/>
          <p:cNvGraphicFramePr>
            <a:graphicFrameLocks noChangeAspect="1"/>
          </p:cNvGraphicFramePr>
          <p:nvPr/>
        </p:nvGraphicFramePr>
        <p:xfrm>
          <a:off x="251520" y="0"/>
          <a:ext cx="2586147" cy="1325910"/>
        </p:xfrm>
        <a:graphic>
          <a:graphicData uri="http://schemas.openxmlformats.org/presentationml/2006/ole">
            <mc:AlternateContent xmlns:mc="http://schemas.openxmlformats.org/markup-compatibility/2006">
              <mc:Choice xmlns:v="urn:schemas-microsoft-com:vml" Requires="v">
                <p:oleObj spid="_x0000_s72724" name="Equation" r:id="rId8" imgW="36271200" imgH="18592800" progId="Equation.DSMT4">
                  <p:embed/>
                </p:oleObj>
              </mc:Choice>
              <mc:Fallback>
                <p:oleObj name="Equation" r:id="rId8" imgW="36271200" imgH="18592800" progId="Equation.DSMT4">
                  <p:embed/>
                  <p:pic>
                    <p:nvPicPr>
                      <p:cNvPr id="0" name="图片 3157"/>
                      <p:cNvPicPr/>
                      <p:nvPr/>
                    </p:nvPicPr>
                    <p:blipFill>
                      <a:blip r:embed="rId9"/>
                      <a:stretch>
                        <a:fillRect/>
                      </a:stretch>
                    </p:blipFill>
                    <p:spPr>
                      <a:xfrm>
                        <a:off x="251520" y="0"/>
                        <a:ext cx="2586147" cy="1325910"/>
                      </a:xfrm>
                      <a:prstGeom prst="rect">
                        <a:avLst/>
                      </a:prstGeom>
                      <a:solidFill>
                        <a:srgbClr val="FFFF00"/>
                      </a:solidFill>
                      <a:ln w="38100">
                        <a:noFill/>
                        <a:miter/>
                      </a:ln>
                    </p:spPr>
                  </p:pic>
                </p:oleObj>
              </mc:Fallback>
            </mc:AlternateContent>
          </a:graphicData>
        </a:graphic>
      </p:graphicFrame>
      <p:graphicFrame>
        <p:nvGraphicFramePr>
          <p:cNvPr id="14341" name="对象 2"/>
          <p:cNvGraphicFramePr>
            <a:graphicFrameLocks noChangeAspect="1"/>
          </p:cNvGraphicFramePr>
          <p:nvPr/>
        </p:nvGraphicFramePr>
        <p:xfrm>
          <a:off x="4211960" y="116632"/>
          <a:ext cx="3581128" cy="917984"/>
        </p:xfrm>
        <a:graphic>
          <a:graphicData uri="http://schemas.openxmlformats.org/presentationml/2006/ole">
            <mc:AlternateContent xmlns:mc="http://schemas.openxmlformats.org/markup-compatibility/2006">
              <mc:Choice xmlns:v="urn:schemas-microsoft-com:vml" Requires="v">
                <p:oleObj spid="_x0000_s72725" name="Equation" r:id="rId10" imgW="63093600" imgH="16154400" progId="Equation.DSMT4">
                  <p:embed/>
                </p:oleObj>
              </mc:Choice>
              <mc:Fallback>
                <p:oleObj name="Equation" r:id="rId10" imgW="63093600" imgH="16154400" progId="Equation.DSMT4">
                  <p:embed/>
                  <p:pic>
                    <p:nvPicPr>
                      <p:cNvPr id="0" name="图片 3158"/>
                      <p:cNvPicPr/>
                      <p:nvPr/>
                    </p:nvPicPr>
                    <p:blipFill>
                      <a:blip r:embed="rId11"/>
                      <a:stretch>
                        <a:fillRect/>
                      </a:stretch>
                    </p:blipFill>
                    <p:spPr>
                      <a:xfrm>
                        <a:off x="4211960" y="116632"/>
                        <a:ext cx="3581128" cy="917984"/>
                      </a:xfrm>
                      <a:prstGeom prst="rect">
                        <a:avLst/>
                      </a:prstGeom>
                      <a:solidFill>
                        <a:srgbClr val="FFFF00"/>
                      </a:solidFill>
                      <a:ln w="38100">
                        <a:noFill/>
                        <a:miter/>
                      </a:ln>
                    </p:spPr>
                  </p:pic>
                </p:oleObj>
              </mc:Fallback>
            </mc:AlternateContent>
          </a:graphicData>
        </a:graphic>
      </p:graphicFrame>
      <p:graphicFrame>
        <p:nvGraphicFramePr>
          <p:cNvPr id="14343" name="对象 5"/>
          <p:cNvGraphicFramePr>
            <a:graphicFrameLocks noChangeAspect="1"/>
          </p:cNvGraphicFramePr>
          <p:nvPr/>
        </p:nvGraphicFramePr>
        <p:xfrm>
          <a:off x="395288" y="3860800"/>
          <a:ext cx="5006975" cy="1214438"/>
        </p:xfrm>
        <a:graphic>
          <a:graphicData uri="http://schemas.openxmlformats.org/presentationml/2006/ole">
            <mc:AlternateContent xmlns:mc="http://schemas.openxmlformats.org/markup-compatibility/2006">
              <mc:Choice xmlns:v="urn:schemas-microsoft-com:vml" Requires="v">
                <p:oleObj spid="_x0000_s72726" r:id="rId12" imgW="3086100" imgH="749300" progId="Equation.3">
                  <p:embed/>
                </p:oleObj>
              </mc:Choice>
              <mc:Fallback>
                <p:oleObj r:id="rId12" imgW="3086100" imgH="749300" progId="Equation.3">
                  <p:embed/>
                  <p:pic>
                    <p:nvPicPr>
                      <p:cNvPr id="0" name="图片 3120"/>
                      <p:cNvPicPr/>
                      <p:nvPr/>
                    </p:nvPicPr>
                    <p:blipFill>
                      <a:blip r:embed="rId13"/>
                      <a:stretch>
                        <a:fillRect/>
                      </a:stretch>
                    </p:blipFill>
                    <p:spPr>
                      <a:xfrm>
                        <a:off x="395288" y="3860800"/>
                        <a:ext cx="5006975" cy="12144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p:cNvSpPr>
            <a:spLocks noGrp="1" noRot="1"/>
          </p:cNvSpPr>
          <p:nvPr>
            <p:ph type="title"/>
          </p:nvPr>
        </p:nvSpPr>
        <p:spPr/>
        <p:txBody>
          <a:bodyPr vert="horz" wrap="square" lIns="91440" tIns="45720" rIns="91440" bIns="45720" anchor="ctr"/>
          <a:lstStyle/>
          <a:p>
            <a:r>
              <a:rPr lang="en-US" altLang="zh-CN" sz="4000" smtClean="0"/>
              <a:t>(a)</a:t>
            </a:r>
            <a:r>
              <a:rPr lang="zh-CN" altLang="en-US" sz="4000"/>
              <a:t>是</a:t>
            </a:r>
            <a:r>
              <a:rPr lang="zh-CN" altLang="en-US" sz="4000" smtClean="0"/>
              <a:t>纯</a:t>
            </a:r>
            <a:r>
              <a:rPr lang="en-US" altLang="zh-CN" sz="4000" smtClean="0"/>
              <a:t>ALOHA</a:t>
            </a:r>
            <a:r>
              <a:rPr lang="zh-CN" altLang="en-US" sz="4000" smtClean="0"/>
              <a:t>；</a:t>
            </a:r>
            <a:r>
              <a:rPr lang="en-US" altLang="zh-CN" sz="4000" dirty="0"/>
              <a:t>(b)</a:t>
            </a:r>
            <a:r>
              <a:rPr lang="zh-CN" altLang="en-US" sz="4000"/>
              <a:t>是</a:t>
            </a:r>
            <a:r>
              <a:rPr lang="zh-CN" altLang="en-US" sz="4000" smtClean="0"/>
              <a:t>时隙</a:t>
            </a:r>
            <a:r>
              <a:rPr lang="en-US" altLang="zh-CN" sz="4000" smtClean="0"/>
              <a:t>ALOHA</a:t>
            </a:r>
            <a:endParaRPr lang="en-US" altLang="zh-CN" sz="4000" dirty="0"/>
          </a:p>
        </p:txBody>
      </p:sp>
      <p:graphicFrame>
        <p:nvGraphicFramePr>
          <p:cNvPr id="15362" name="Object 12"/>
          <p:cNvGraphicFramePr>
            <a:graphicFrameLocks noGrp="1" noChangeAspect="1"/>
          </p:cNvGraphicFramePr>
          <p:nvPr>
            <p:ph idx="1"/>
          </p:nvPr>
        </p:nvGraphicFramePr>
        <p:xfrm>
          <a:off x="2627313" y="1268413"/>
          <a:ext cx="5392737" cy="3954462"/>
        </p:xfrm>
        <a:graphic>
          <a:graphicData uri="http://schemas.openxmlformats.org/presentationml/2006/ole">
            <mc:AlternateContent xmlns:mc="http://schemas.openxmlformats.org/markup-compatibility/2006">
              <mc:Choice xmlns:v="urn:schemas-microsoft-com:vml" Requires="v">
                <p:oleObj spid="_x0000_s17508" r:id="rId3" imgW="3361055" imgH="2463800" progId="Visio.Drawing.11">
                  <p:embed/>
                </p:oleObj>
              </mc:Choice>
              <mc:Fallback>
                <p:oleObj r:id="rId3" imgW="3361055" imgH="2463800" progId="Visio.Drawing.11">
                  <p:embed/>
                  <p:pic>
                    <p:nvPicPr>
                      <p:cNvPr id="0" name="图片 3156"/>
                      <p:cNvPicPr/>
                      <p:nvPr/>
                    </p:nvPicPr>
                    <p:blipFill>
                      <a:blip r:embed="rId4"/>
                      <a:srcRect/>
                      <a:stretch>
                        <a:fillRect/>
                      </a:stretch>
                    </p:blipFill>
                    <p:spPr>
                      <a:xfrm>
                        <a:off x="2627313" y="1268413"/>
                        <a:ext cx="5392737" cy="3954462"/>
                      </a:xfrm>
                      <a:prstGeom prst="rect">
                        <a:avLst/>
                      </a:prstGeom>
                      <a:noFill/>
                      <a:ln w="38100">
                        <a:miter/>
                      </a:ln>
                    </p:spPr>
                  </p:pic>
                </p:oleObj>
              </mc:Fallback>
            </mc:AlternateContent>
          </a:graphicData>
        </a:graphic>
      </p:graphicFrame>
      <p:sp>
        <p:nvSpPr>
          <p:cNvPr id="15364" name="Rectangle 7"/>
          <p:cNvSpPr/>
          <p:nvPr/>
        </p:nvSpPr>
        <p:spPr>
          <a:xfrm>
            <a:off x="684213" y="5589588"/>
            <a:ext cx="7848600" cy="822325"/>
          </a:xfrm>
          <a:prstGeom prst="rect">
            <a:avLst/>
          </a:prstGeom>
          <a:noFill/>
          <a:ln w="9525">
            <a:noFill/>
          </a:ln>
        </p:spPr>
        <p:txBody>
          <a:bodyPr>
            <a:spAutoFit/>
          </a:bodyPr>
          <a:lstStyle/>
          <a:p>
            <a:pPr lvl="0" eaLnBrk="1" hangingPunct="1"/>
            <a:r>
              <a:rPr lang="zh-CN" altLang="en-US" sz="2400" b="1" dirty="0">
                <a:solidFill>
                  <a:srgbClr val="2970FF"/>
                </a:solidFill>
                <a:latin typeface="Arial" panose="020B0604020202020204" pitchFamily="34" charset="0"/>
                <a:ea typeface="宋体" panose="02010600030101010101" pitchFamily="2" charset="-122"/>
              </a:rPr>
              <a:t>纯阿罗华系统最多只能有</a:t>
            </a:r>
            <a:r>
              <a:rPr lang="en-US" altLang="zh-CN" sz="2400" b="1" dirty="0">
                <a:solidFill>
                  <a:srgbClr val="2970FF"/>
                </a:solidFill>
                <a:latin typeface="Arial" panose="020B0604020202020204" pitchFamily="34" charset="0"/>
                <a:ea typeface="宋体" panose="02010600030101010101" pitchFamily="2" charset="-122"/>
              </a:rPr>
              <a:t>18.4%</a:t>
            </a:r>
            <a:r>
              <a:rPr lang="zh-CN" altLang="en-US" sz="2400" b="1" dirty="0">
                <a:solidFill>
                  <a:srgbClr val="2970FF"/>
                </a:solidFill>
                <a:latin typeface="Arial" panose="020B0604020202020204" pitchFamily="34" charset="0"/>
                <a:ea typeface="宋体" panose="02010600030101010101" pitchFamily="2" charset="-122"/>
              </a:rPr>
              <a:t>的时间能实现正常通信</a:t>
            </a:r>
          </a:p>
          <a:p>
            <a:pPr lvl="0" eaLnBrk="1" hangingPunct="1"/>
            <a:r>
              <a:rPr lang="zh-CN" altLang="en-US" sz="2400" b="1" dirty="0" smtClean="0">
                <a:solidFill>
                  <a:srgbClr val="2970FF"/>
                </a:solidFill>
                <a:latin typeface="Arial" panose="020B0604020202020204" pitchFamily="34" charset="0"/>
                <a:ea typeface="宋体" panose="02010600030101010101" pitchFamily="2" charset="-122"/>
              </a:rPr>
              <a:t>时隙</a:t>
            </a:r>
            <a:r>
              <a:rPr lang="en-US" altLang="zh-CN" sz="2400" b="1" dirty="0" smtClean="0">
                <a:solidFill>
                  <a:srgbClr val="2970FF"/>
                </a:solidFill>
                <a:latin typeface="Arial" panose="020B0604020202020204" pitchFamily="34" charset="0"/>
                <a:ea typeface="宋体" panose="02010600030101010101" pitchFamily="2" charset="-122"/>
              </a:rPr>
              <a:t>ALOHA</a:t>
            </a:r>
            <a:r>
              <a:rPr lang="zh-CN" altLang="en-US" sz="2400" b="1" dirty="0" smtClean="0">
                <a:solidFill>
                  <a:srgbClr val="2970FF"/>
                </a:solidFill>
                <a:latin typeface="Arial" panose="020B0604020202020204" pitchFamily="34" charset="0"/>
                <a:ea typeface="宋体" panose="02010600030101010101" pitchFamily="2" charset="-122"/>
              </a:rPr>
              <a:t>可以</a:t>
            </a:r>
            <a:r>
              <a:rPr lang="zh-CN" altLang="en-US" sz="2400" b="1" dirty="0">
                <a:solidFill>
                  <a:srgbClr val="2970FF"/>
                </a:solidFill>
                <a:latin typeface="Arial" panose="020B0604020202020204" pitchFamily="34" charset="0"/>
                <a:ea typeface="宋体" panose="02010600030101010101" pitchFamily="2" charset="-122"/>
              </a:rPr>
              <a:t>达到</a:t>
            </a:r>
            <a:r>
              <a:rPr lang="en-US" altLang="zh-CN" sz="2400" b="1" dirty="0">
                <a:solidFill>
                  <a:srgbClr val="2970FF"/>
                </a:solidFill>
                <a:latin typeface="Arial" panose="020B0604020202020204" pitchFamily="34" charset="0"/>
                <a:ea typeface="宋体" panose="02010600030101010101" pitchFamily="2" charset="-122"/>
              </a:rPr>
              <a:t>36.8%</a:t>
            </a:r>
            <a:r>
              <a:rPr lang="zh-CN" altLang="en-US" sz="2400" b="1" dirty="0">
                <a:solidFill>
                  <a:srgbClr val="2970FF"/>
                </a:solidFill>
                <a:latin typeface="Arial" panose="020B0604020202020204" pitchFamily="34" charset="0"/>
                <a:ea typeface="宋体" panose="02010600030101010101" pitchFamily="2" charset="-122"/>
              </a:rPr>
              <a:t>，是</a:t>
            </a:r>
            <a:r>
              <a:rPr lang="zh-CN" altLang="en-US" sz="2400" b="1" dirty="0" smtClean="0">
                <a:solidFill>
                  <a:srgbClr val="2970FF"/>
                </a:solidFill>
                <a:latin typeface="Arial" panose="020B0604020202020204" pitchFamily="34" charset="0"/>
                <a:ea typeface="宋体" panose="02010600030101010101" pitchFamily="2" charset="-122"/>
              </a:rPr>
              <a:t>纯</a:t>
            </a:r>
            <a:r>
              <a:rPr lang="en-US" altLang="zh-CN" sz="2400" b="1" dirty="0" smtClean="0">
                <a:solidFill>
                  <a:srgbClr val="2970FF"/>
                </a:solidFill>
                <a:latin typeface="Arial" panose="020B0604020202020204" pitchFamily="34" charset="0"/>
                <a:ea typeface="宋体" panose="02010600030101010101" pitchFamily="2" charset="-122"/>
              </a:rPr>
              <a:t>ALOHA</a:t>
            </a:r>
            <a:r>
              <a:rPr lang="zh-CN" altLang="en-US" sz="2400" b="1" dirty="0" smtClean="0">
                <a:solidFill>
                  <a:srgbClr val="2970FF"/>
                </a:solidFill>
                <a:latin typeface="Arial" panose="020B0604020202020204" pitchFamily="34" charset="0"/>
                <a:ea typeface="宋体" panose="02010600030101010101" pitchFamily="2" charset="-122"/>
              </a:rPr>
              <a:t>的</a:t>
            </a:r>
            <a:r>
              <a:rPr lang="zh-CN" altLang="en-US" sz="2400" b="1" dirty="0">
                <a:solidFill>
                  <a:srgbClr val="2970FF"/>
                </a:solidFill>
                <a:latin typeface="Arial" panose="020B0604020202020204" pitchFamily="34" charset="0"/>
                <a:ea typeface="宋体" panose="02010600030101010101" pitchFamily="2" charset="-122"/>
              </a:rPr>
              <a:t>两倍</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noChangeAspect="1"/>
          </p:cNvGraphicFramePr>
          <p:nvPr>
            <p:ph idx="1"/>
          </p:nvPr>
        </p:nvGraphicFramePr>
        <p:xfrm>
          <a:off x="709930" y="1211580"/>
          <a:ext cx="7623175" cy="5184775"/>
        </p:xfrm>
        <a:graphic>
          <a:graphicData uri="http://schemas.openxmlformats.org/presentationml/2006/ole">
            <mc:AlternateContent xmlns:mc="http://schemas.openxmlformats.org/markup-compatibility/2006">
              <mc:Choice xmlns:v="urn:schemas-microsoft-com:vml" Requires="v">
                <p:oleObj spid="_x0000_s18470" r:id="rId3" imgW="8277225" imgH="5629275" progId="Paint.Picture">
                  <p:embed/>
                </p:oleObj>
              </mc:Choice>
              <mc:Fallback>
                <p:oleObj r:id="rId3" imgW="8277225" imgH="5629275" progId="Paint.Picture">
                  <p:embed/>
                  <p:pic>
                    <p:nvPicPr>
                      <p:cNvPr id="0" name="图片 4"/>
                      <p:cNvPicPr/>
                      <p:nvPr/>
                    </p:nvPicPr>
                    <p:blipFill>
                      <a:blip r:embed="rId4"/>
                      <a:stretch>
                        <a:fillRect/>
                      </a:stretch>
                    </p:blipFill>
                    <p:spPr>
                      <a:xfrm>
                        <a:off x="709930" y="1211580"/>
                        <a:ext cx="7623175" cy="51847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5"/>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96259" name="Rectangle 3"/>
          <p:cNvSpPr>
            <a:spLocks noGrp="1" noRot="1" noChangeArrowheads="1"/>
          </p:cNvSpPr>
          <p:nvPr>
            <p:ph type="body" sz="half" idx="1"/>
          </p:nvPr>
        </p:nvSpPr>
        <p:spPr>
          <a:xfrm>
            <a:off x="250825" y="1268413"/>
            <a:ext cx="8569325"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考虑碰撞重发的稳定性</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smtClean="0">
                <a:ln>
                  <a:noFill/>
                </a:ln>
                <a:solidFill>
                  <a:srgbClr val="3C3C5A"/>
                </a:solidFill>
                <a:effectLst/>
                <a:uLnTx/>
                <a:uFillTx/>
                <a:ea typeface="+mn-ea"/>
              </a:rPr>
              <a:t>若下一个时槽中</a:t>
            </a:r>
            <a:r>
              <a:rPr kumimoji="0" lang="en-US" altLang="zh-CN" sz="3200" b="1" i="0" u="none" strike="noStrike" kern="0" cap="none" spc="0" normalizeH="0" baseline="0" noProof="0" dirty="0" smtClean="0">
                <a:ln>
                  <a:noFill/>
                </a:ln>
                <a:solidFill>
                  <a:srgbClr val="FF0000"/>
                </a:solidFill>
                <a:effectLst/>
                <a:uLnTx/>
                <a:uFillTx/>
                <a:ea typeface="+mn-ea"/>
              </a:rPr>
              <a:t>k</a:t>
            </a:r>
            <a:r>
              <a:rPr kumimoji="0" lang="zh-CN" altLang="en-US" sz="3200" b="1" i="0" u="none" strike="noStrike" kern="0" cap="none" spc="0" normalizeH="0" baseline="0" noProof="0" dirty="0" smtClean="0">
                <a:ln>
                  <a:noFill/>
                </a:ln>
                <a:solidFill>
                  <a:srgbClr val="FF0000"/>
                </a:solidFill>
                <a:effectLst/>
                <a:uLnTx/>
                <a:uFillTx/>
                <a:ea typeface="+mn-ea"/>
              </a:rPr>
              <a:t>个包中每个包重发的概率为</a:t>
            </a:r>
            <a:r>
              <a:rPr kumimoji="0" lang="en-US" altLang="zh-CN" sz="3200" b="1" i="0" u="none" strike="noStrike" kern="0" cap="none" spc="0" normalizeH="0" baseline="0" noProof="0" dirty="0" smtClean="0">
                <a:ln>
                  <a:noFill/>
                </a:ln>
                <a:solidFill>
                  <a:srgbClr val="FF0000"/>
                </a:solidFill>
                <a:effectLst/>
                <a:uLnTx/>
                <a:uFillTx/>
                <a:ea typeface="+mn-ea"/>
              </a:rPr>
              <a:t>p</a:t>
            </a:r>
            <a:r>
              <a:rPr kumimoji="0" lang="zh-CN" altLang="en-US" sz="3200" b="1" i="0" u="none" strike="noStrike" kern="0" cap="none" spc="0" normalizeH="0" baseline="0" noProof="0" dirty="0" smtClean="0">
                <a:ln>
                  <a:noFill/>
                </a:ln>
                <a:solidFill>
                  <a:srgbClr val="FF0000"/>
                </a:solidFill>
                <a:effectLst/>
                <a:uLnTx/>
                <a:uFillTx/>
                <a:ea typeface="+mn-ea"/>
              </a:rPr>
              <a:t>，</a:t>
            </a:r>
            <a:r>
              <a:rPr kumimoji="0" lang="zh-CN" altLang="en-US" sz="3200" b="1" i="0" u="none" strike="noStrike" kern="0" cap="none" spc="0" normalizeH="0" baseline="0" noProof="0" dirty="0" smtClean="0">
                <a:ln>
                  <a:noFill/>
                </a:ln>
                <a:solidFill>
                  <a:srgbClr val="3C3C5A"/>
                </a:solidFill>
                <a:effectLst/>
                <a:uLnTx/>
                <a:uFillTx/>
                <a:ea typeface="+mn-ea"/>
              </a:rPr>
              <a:t>新包到达率为</a:t>
            </a:r>
            <a:r>
              <a:rPr kumimoji="0" lang="en-US" altLang="zh-CN" sz="3200" b="1" i="0" u="none" strike="noStrike" kern="0" cap="none" spc="0" normalizeH="0" baseline="0" noProof="0" dirty="0" smtClean="0">
                <a:ln>
                  <a:noFill/>
                </a:ln>
                <a:solidFill>
                  <a:srgbClr val="3C3C5A"/>
                </a:solidFill>
                <a:effectLst/>
                <a:uLnTx/>
                <a:uFillTx/>
                <a:ea typeface="+mn-ea"/>
              </a:rPr>
              <a:t>b</a:t>
            </a:r>
            <a:r>
              <a:rPr kumimoji="0" lang="zh-CN" altLang="en-US" sz="3200" b="1" i="0" u="none" strike="noStrike" kern="0" cap="none" spc="0" normalizeH="0" baseline="0" noProof="0" dirty="0" smtClean="0">
                <a:ln>
                  <a:noFill/>
                </a:ln>
                <a:solidFill>
                  <a:srgbClr val="3C3C5A"/>
                </a:solidFill>
                <a:effectLst/>
                <a:uLnTx/>
                <a:uFillTx/>
                <a:ea typeface="+mn-ea"/>
              </a:rPr>
              <a:t>，且规定下一时槽中就发出，则：</a:t>
            </a:r>
          </a:p>
        </p:txBody>
      </p:sp>
      <p:graphicFrame>
        <p:nvGraphicFramePr>
          <p:cNvPr id="16386" name="Object 4"/>
          <p:cNvGraphicFramePr>
            <a:graphicFrameLocks noGrp="1" noChangeAspect="1"/>
          </p:cNvGraphicFramePr>
          <p:nvPr>
            <p:ph sz="half" idx="2"/>
          </p:nvPr>
        </p:nvGraphicFramePr>
        <p:xfrm>
          <a:off x="323850" y="3575050"/>
          <a:ext cx="8137525" cy="2705100"/>
        </p:xfrm>
        <a:graphic>
          <a:graphicData uri="http://schemas.openxmlformats.org/presentationml/2006/ole">
            <mc:AlternateContent xmlns:mc="http://schemas.openxmlformats.org/markup-compatibility/2006">
              <mc:Choice xmlns:v="urn:schemas-microsoft-com:vml" Requires="v">
                <p:oleObj spid="_x0000_s19494" r:id="rId4" imgW="4851400" imgH="1612900" progId="Equation.3">
                  <p:embed/>
                </p:oleObj>
              </mc:Choice>
              <mc:Fallback>
                <p:oleObj r:id="rId4" imgW="4851400" imgH="1612900" progId="Equation.3">
                  <p:embed/>
                  <p:pic>
                    <p:nvPicPr>
                      <p:cNvPr id="0" name="图片 3123"/>
                      <p:cNvPicPr/>
                      <p:nvPr/>
                    </p:nvPicPr>
                    <p:blipFill>
                      <a:blip r:embed="rId5"/>
                      <a:srcRect/>
                      <a:stretch>
                        <a:fillRect/>
                      </a:stretch>
                    </p:blipFill>
                    <p:spPr>
                      <a:xfrm>
                        <a:off x="323850" y="3575050"/>
                        <a:ext cx="8137525" cy="270510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4"/>
          <p:cNvGraphicFramePr>
            <a:graphicFrameLocks noGrp="1" noChangeAspect="1"/>
          </p:cNvGraphicFramePr>
          <p:nvPr>
            <p:ph sz="half" idx="2"/>
          </p:nvPr>
        </p:nvGraphicFramePr>
        <p:xfrm>
          <a:off x="395288" y="3886200"/>
          <a:ext cx="8137525" cy="2570163"/>
        </p:xfrm>
        <a:graphic>
          <a:graphicData uri="http://schemas.openxmlformats.org/presentationml/2006/ole">
            <mc:AlternateContent xmlns:mc="http://schemas.openxmlformats.org/markup-compatibility/2006">
              <mc:Choice xmlns:v="urn:schemas-microsoft-com:vml" Requires="v">
                <p:oleObj spid="_x0000_s20547" r:id="rId4" imgW="6070600" imgH="1917700" progId="Equation.3">
                  <p:embed/>
                </p:oleObj>
              </mc:Choice>
              <mc:Fallback>
                <p:oleObj r:id="rId4" imgW="6070600" imgH="1917700" progId="Equation.3">
                  <p:embed/>
                  <p:pic>
                    <p:nvPicPr>
                      <p:cNvPr id="0" name="图片 3154"/>
                      <p:cNvPicPr/>
                      <p:nvPr/>
                    </p:nvPicPr>
                    <p:blipFill>
                      <a:blip r:embed="rId5"/>
                      <a:srcRect/>
                      <a:stretch>
                        <a:fillRect/>
                      </a:stretch>
                    </p:blipFill>
                    <p:spPr>
                      <a:xfrm>
                        <a:off x="395288" y="3886200"/>
                        <a:ext cx="8137525" cy="2570163"/>
                      </a:xfrm>
                      <a:prstGeom prst="rect">
                        <a:avLst/>
                      </a:prstGeom>
                      <a:noFill/>
                      <a:ln w="38100">
                        <a:miter/>
                      </a:ln>
                    </p:spPr>
                  </p:pic>
                </p:oleObj>
              </mc:Fallback>
            </mc:AlternateContent>
          </a:graphicData>
        </a:graphic>
      </p:graphicFrame>
      <p:sp>
        <p:nvSpPr>
          <p:cNvPr id="22532" name="Rectangle 3"/>
          <p:cNvSpPr>
            <a:spLocks noGrp="1" noRot="1" noChangeArrowheads="1"/>
          </p:cNvSpPr>
          <p:nvPr>
            <p:ph type="body" sz="half" idx="1"/>
          </p:nvPr>
        </p:nvSpPr>
        <p:spPr>
          <a:xfrm>
            <a:off x="-28575" y="28575"/>
            <a:ext cx="8964613" cy="1873250"/>
          </a:xfrm>
          <a:solidFill>
            <a:schemeClr val="accent3"/>
          </a:solidFill>
        </p:spPr>
        <p:txBody>
          <a:bodyPr vert="horz" wrap="square" lIns="91440" tIns="45720" rIns="91440" bIns="45720" numCol="1" anchor="t" anchorCtr="0" compatLnSpc="1"/>
          <a:lstStyle/>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en-US" altLang="zh-CN" sz="2000" b="1" i="0" u="none" strike="noStrike" kern="0" cap="none" spc="0" normalizeH="0" baseline="0" noProof="0" dirty="0" smtClean="0">
                <a:ln>
                  <a:noFill/>
                </a:ln>
                <a:solidFill>
                  <a:schemeClr val="tx2"/>
                </a:solidFill>
                <a:effectLst/>
                <a:uLnTx/>
                <a:uFillTx/>
                <a:ea typeface="+mn-ea"/>
              </a:rPr>
              <a:t>i=-1</a:t>
            </a:r>
            <a:r>
              <a:rPr kumimoji="0" lang="zh-CN" altLang="en-US" sz="2000" b="1" i="0" u="none" strike="noStrike" kern="0" cap="none" spc="0" normalizeH="0" baseline="0" noProof="0" dirty="0" smtClean="0">
                <a:ln>
                  <a:noFill/>
                </a:ln>
                <a:solidFill>
                  <a:schemeClr val="tx2"/>
                </a:solidFill>
                <a:effectLst/>
                <a:uLnTx/>
                <a:uFillTx/>
                <a:ea typeface="+mn-ea"/>
              </a:rPr>
              <a:t>相当于在上述时隙中无新包到达，</a:t>
            </a:r>
            <a:r>
              <a:rPr kumimoji="0" lang="en-US" altLang="zh-CN" sz="2000" b="1" i="0" u="none" strike="noStrike" kern="0" cap="none" spc="0" normalizeH="0" baseline="0" noProof="0" dirty="0" smtClean="0">
                <a:ln>
                  <a:noFill/>
                </a:ln>
                <a:solidFill>
                  <a:schemeClr val="tx2"/>
                </a:solidFill>
                <a:effectLst/>
                <a:uLnTx/>
                <a:uFillTx/>
                <a:ea typeface="+mn-ea"/>
              </a:rPr>
              <a:t>1</a:t>
            </a:r>
            <a:r>
              <a:rPr kumimoji="0" lang="zh-CN" altLang="en-US" sz="2000" b="1" i="0" u="none" strike="noStrike" kern="0" cap="none" spc="0" normalizeH="0" baseline="0" noProof="0" dirty="0" smtClean="0">
                <a:ln>
                  <a:noFill/>
                </a:ln>
                <a:solidFill>
                  <a:schemeClr val="tx2"/>
                </a:solidFill>
                <a:effectLst/>
                <a:uLnTx/>
                <a:uFillTx/>
                <a:ea typeface="+mn-ea"/>
              </a:rPr>
              <a:t>个旧包发送成功；</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en-US" altLang="zh-CN" sz="2000" b="1" i="0" u="none" strike="noStrike" kern="0" cap="none" spc="0" normalizeH="0" baseline="0" noProof="0" dirty="0" smtClean="0">
                <a:ln>
                  <a:noFill/>
                </a:ln>
                <a:solidFill>
                  <a:schemeClr val="tx2"/>
                </a:solidFill>
                <a:effectLst/>
                <a:uLnTx/>
                <a:uFillTx/>
                <a:ea typeface="+mn-ea"/>
              </a:rPr>
              <a:t>i=0</a:t>
            </a:r>
            <a:r>
              <a:rPr kumimoji="0" lang="zh-CN" altLang="en-US" sz="2000" b="1" i="0" u="none" strike="noStrike" kern="0" cap="none" spc="0" normalizeH="0" baseline="0" noProof="0" dirty="0" smtClean="0">
                <a:ln>
                  <a:noFill/>
                </a:ln>
                <a:solidFill>
                  <a:schemeClr val="tx2"/>
                </a:solidFill>
                <a:effectLst/>
                <a:uLnTx/>
                <a:uFillTx/>
                <a:ea typeface="+mn-ea"/>
              </a:rPr>
              <a:t>相当于无新包到达，旧包没有发或有两个或两个以上发送出去，或无旧包发出，新包有一个到达，且发送成功；</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en-US" altLang="zh-CN" sz="2000" b="1" i="0" u="none" strike="noStrike" kern="0" cap="none" spc="0" normalizeH="0" baseline="0" noProof="0" dirty="0" smtClean="0">
                <a:ln>
                  <a:noFill/>
                </a:ln>
                <a:solidFill>
                  <a:schemeClr val="tx2"/>
                </a:solidFill>
                <a:effectLst/>
                <a:uLnTx/>
                <a:uFillTx/>
                <a:ea typeface="+mn-ea"/>
              </a:rPr>
              <a:t>i=1</a:t>
            </a:r>
            <a:r>
              <a:rPr kumimoji="0" lang="zh-CN" altLang="en-US" sz="2000" b="1" i="0" u="none" strike="noStrike" kern="0" cap="none" spc="0" normalizeH="0" baseline="0" noProof="0" dirty="0" smtClean="0">
                <a:ln>
                  <a:noFill/>
                </a:ln>
                <a:solidFill>
                  <a:schemeClr val="tx2"/>
                </a:solidFill>
                <a:effectLst/>
                <a:uLnTx/>
                <a:uFillTx/>
                <a:ea typeface="+mn-ea"/>
              </a:rPr>
              <a:t>相当于这期间有一个新包到达，且有一个或一个以上旧包发出；</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000" b="1" i="0" u="none" strike="noStrike" kern="0" cap="none" spc="0" normalizeH="0" baseline="0" noProof="0" dirty="0" smtClean="0">
                <a:ln>
                  <a:noFill/>
                </a:ln>
                <a:solidFill>
                  <a:schemeClr val="tx2"/>
                </a:solidFill>
                <a:effectLst/>
                <a:uLnTx/>
                <a:uFillTx/>
                <a:ea typeface="+mn-ea"/>
              </a:rPr>
              <a:t>当有两个或两个以上新包到达时，</a:t>
            </a:r>
            <a:r>
              <a:rPr kumimoji="0" lang="en-US" altLang="zh-CN" sz="2000" b="1" i="0" u="none" strike="noStrike" kern="0" cap="none" spc="0" normalizeH="0" baseline="0" noProof="0" dirty="0" smtClean="0">
                <a:ln>
                  <a:noFill/>
                </a:ln>
                <a:solidFill>
                  <a:schemeClr val="tx2"/>
                </a:solidFill>
                <a:effectLst/>
                <a:uLnTx/>
                <a:uFillTx/>
                <a:ea typeface="+mn-ea"/>
              </a:rPr>
              <a:t>i</a:t>
            </a:r>
            <a:r>
              <a:rPr kumimoji="0" lang="zh-CN" altLang="en-US" sz="2000" b="1" i="0" u="none" strike="noStrike" kern="0" cap="none" spc="0" normalizeH="0" baseline="0" noProof="0" dirty="0" smtClean="0">
                <a:ln>
                  <a:noFill/>
                </a:ln>
                <a:solidFill>
                  <a:schemeClr val="tx2"/>
                </a:solidFill>
                <a:effectLst/>
                <a:uLnTx/>
                <a:uFillTx/>
                <a:ea typeface="+mn-ea"/>
              </a:rPr>
              <a:t>就是到达的新包个数。</a:t>
            </a:r>
          </a:p>
        </p:txBody>
      </p:sp>
      <p:sp>
        <p:nvSpPr>
          <p:cNvPr id="5" name="矩形 4"/>
          <p:cNvSpPr>
            <a:spLocks noRot="1" noChangeAspect="1" noMove="1" noResize="1" noEditPoints="1" noAdjustHandles="1" noChangeArrowheads="1" noChangeShapeType="1" noTextEdit="1"/>
          </p:cNvSpPr>
          <p:nvPr/>
        </p:nvSpPr>
        <p:spPr>
          <a:xfrm>
            <a:off x="2051720" y="2133711"/>
            <a:ext cx="4392488" cy="959365"/>
          </a:xfrm>
          <a:prstGeom prst="rect">
            <a:avLst/>
          </a:prstGeom>
          <a:blipFill rotWithShape="1">
            <a:blip r:embed="rId6" cstate="print"/>
            <a:stretch>
              <a:fillRect/>
            </a:stretch>
          </a:blipFill>
          <a:ln>
            <a:solidFill>
              <a:srgbClr val="FF0000"/>
            </a:solidFill>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a:ln>
                  <a:noFill/>
                </a:ln>
                <a:noFill/>
                <a:effectLst/>
                <a:uLnTx/>
                <a:uFillTx/>
                <a:latin typeface="Arial" panose="020B0604020202020204" pitchFamily="34" charset="0"/>
                <a:ea typeface="宋体" panose="02010600030101010101" pitchFamily="2" charset="-122"/>
                <a:cs typeface="+mn-cs"/>
              </a:rPr>
              <a:t> </a:t>
            </a:r>
          </a:p>
        </p:txBody>
      </p:sp>
      <p:cxnSp>
        <p:nvCxnSpPr>
          <p:cNvPr id="6" name="直接箭头连接符 5"/>
          <p:cNvCxnSpPr/>
          <p:nvPr/>
        </p:nvCxnSpPr>
        <p:spPr>
          <a:xfrm>
            <a:off x="1476375" y="2722563"/>
            <a:ext cx="719138" cy="117951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15" name="矩形 6"/>
          <p:cNvSpPr/>
          <p:nvPr/>
        </p:nvSpPr>
        <p:spPr>
          <a:xfrm>
            <a:off x="827088" y="2201863"/>
            <a:ext cx="1008062" cy="461962"/>
          </a:xfrm>
          <a:prstGeom prst="rect">
            <a:avLst/>
          </a:prstGeom>
          <a:solidFill>
            <a:schemeClr val="accent1"/>
          </a:solidFill>
          <a:ln w="9525" cap="flat" cmpd="sng">
            <a:solidFill>
              <a:srgbClr val="FF0000"/>
            </a:solidFill>
            <a:prstDash val="solid"/>
            <a:miter/>
            <a:headEnd type="none" w="med" len="med"/>
            <a:tailEnd type="none" w="med" len="med"/>
          </a:ln>
        </p:spPr>
        <p:txBody>
          <a:bodyPr>
            <a:spAutoFit/>
          </a:bodyPr>
          <a:lstStyle/>
          <a:p>
            <a:pPr lvl="0" eaLnBrk="1" hangingPunct="1"/>
            <a:r>
              <a:rPr lang="en-US" altLang="zh-CN" sz="2400" dirty="0">
                <a:latin typeface="Arial" panose="020B0604020202020204" pitchFamily="34" charset="0"/>
                <a:ea typeface="宋体" panose="02010600030101010101" pitchFamily="2" charset="-122"/>
              </a:rPr>
              <a:t>P</a:t>
            </a:r>
            <a:r>
              <a:rPr lang="en-US" altLang="zh-CN" sz="2400" baseline="-25000" dirty="0">
                <a:latin typeface="Arial" panose="020B0604020202020204" pitchFamily="34" charset="0"/>
                <a:ea typeface="宋体" panose="02010600030101010101" pitchFamily="2" charset="-122"/>
              </a:rPr>
              <a:t>0</a:t>
            </a:r>
            <a:r>
              <a:rPr lang="zh-CN" altLang="en-US" sz="2400" baseline="-25000" dirty="0">
                <a:latin typeface="Arial" panose="020B0604020202020204" pitchFamily="34" charset="0"/>
                <a:ea typeface="宋体" panose="02010600030101010101" pitchFamily="2" charset="-122"/>
              </a:rPr>
              <a:t>新</a:t>
            </a:r>
            <a:endParaRPr lang="zh-CN" altLang="en-US" sz="2400" dirty="0">
              <a:latin typeface="Arial" panose="020B0604020202020204" pitchFamily="34" charset="0"/>
              <a:ea typeface="宋体" panose="02010600030101010101" pitchFamily="2" charset="-122"/>
            </a:endParaRPr>
          </a:p>
        </p:txBody>
      </p:sp>
      <p:cxnSp>
        <p:nvCxnSpPr>
          <p:cNvPr id="8" name="直接箭头连接符 7"/>
          <p:cNvCxnSpPr/>
          <p:nvPr/>
        </p:nvCxnSpPr>
        <p:spPr>
          <a:xfrm flipH="1">
            <a:off x="3419475" y="3092450"/>
            <a:ext cx="288925" cy="7683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17" name="矩形 10"/>
          <p:cNvSpPr/>
          <p:nvPr/>
        </p:nvSpPr>
        <p:spPr>
          <a:xfrm>
            <a:off x="6300788" y="5373688"/>
            <a:ext cx="755650" cy="466725"/>
          </a:xfrm>
          <a:prstGeom prst="rect">
            <a:avLst/>
          </a:prstGeom>
          <a:solidFill>
            <a:schemeClr val="accent1"/>
          </a:solidFill>
          <a:ln w="9525" cap="flat" cmpd="sng">
            <a:solidFill>
              <a:srgbClr val="FF0000"/>
            </a:solidFill>
            <a:prstDash val="solid"/>
            <a:miter/>
            <a:headEnd type="none" w="med" len="med"/>
            <a:tailEnd type="none" w="med" len="med"/>
          </a:ln>
        </p:spPr>
        <p:txBody>
          <a:bodyPr>
            <a:spAutoFit/>
          </a:bodyPr>
          <a:lstStyle/>
          <a:p>
            <a:pPr lvl="0" eaLnBrk="1" hangingPunct="1"/>
            <a:r>
              <a:rPr lang="en-US" altLang="zh-CN" sz="2400" dirty="0">
                <a:latin typeface="Arial" panose="020B0604020202020204" pitchFamily="34" charset="0"/>
                <a:ea typeface="宋体" panose="02010600030101010101" pitchFamily="2" charset="-122"/>
              </a:rPr>
              <a:t>P</a:t>
            </a:r>
            <a:r>
              <a:rPr lang="en-US" altLang="zh-CN" sz="2400" baseline="-25000" dirty="0">
                <a:latin typeface="Arial" panose="020B0604020202020204" pitchFamily="34" charset="0"/>
                <a:ea typeface="宋体" panose="02010600030101010101" pitchFamily="2" charset="-122"/>
              </a:rPr>
              <a:t>0</a:t>
            </a:r>
            <a:r>
              <a:rPr lang="zh-CN" altLang="en-US" sz="2400" baseline="-25000" dirty="0">
                <a:latin typeface="Arial" panose="020B0604020202020204" pitchFamily="34" charset="0"/>
                <a:ea typeface="宋体" panose="02010600030101010101" pitchFamily="2" charset="-122"/>
              </a:rPr>
              <a:t>旧</a:t>
            </a:r>
            <a:endParaRPr lang="zh-CN" altLang="en-US" sz="2400" dirty="0">
              <a:latin typeface="Arial" panose="020B0604020202020204" pitchFamily="34" charset="0"/>
              <a:ea typeface="宋体" panose="02010600030101010101" pitchFamily="2" charset="-122"/>
            </a:endParaRPr>
          </a:p>
        </p:txBody>
      </p:sp>
      <p:cxnSp>
        <p:nvCxnSpPr>
          <p:cNvPr id="12" name="直接箭头连接符 11"/>
          <p:cNvCxnSpPr/>
          <p:nvPr/>
        </p:nvCxnSpPr>
        <p:spPr>
          <a:xfrm flipV="1">
            <a:off x="5580063" y="5084763"/>
            <a:ext cx="0" cy="32067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19" name="矩形 12"/>
          <p:cNvSpPr/>
          <p:nvPr/>
        </p:nvSpPr>
        <p:spPr>
          <a:xfrm>
            <a:off x="5076825" y="5391150"/>
            <a:ext cx="754063" cy="461963"/>
          </a:xfrm>
          <a:prstGeom prst="rect">
            <a:avLst/>
          </a:prstGeom>
          <a:solidFill>
            <a:schemeClr val="accent1"/>
          </a:solidFill>
          <a:ln w="9525" cap="flat" cmpd="sng">
            <a:solidFill>
              <a:srgbClr val="FF0000"/>
            </a:solidFill>
            <a:prstDash val="solid"/>
            <a:miter/>
            <a:headEnd type="none" w="med" len="med"/>
            <a:tailEnd type="none" w="med" len="med"/>
          </a:ln>
        </p:spPr>
        <p:txBody>
          <a:bodyPr>
            <a:spAutoFit/>
          </a:bodyPr>
          <a:lstStyle/>
          <a:p>
            <a:pPr lvl="0" eaLnBrk="1" hangingPunct="1"/>
            <a:r>
              <a:rPr lang="en-US" altLang="zh-CN" sz="2400" dirty="0">
                <a:latin typeface="Arial" panose="020B0604020202020204" pitchFamily="34" charset="0"/>
                <a:ea typeface="宋体" panose="02010600030101010101" pitchFamily="2" charset="-122"/>
              </a:rPr>
              <a:t>P</a:t>
            </a:r>
            <a:r>
              <a:rPr lang="en-US" altLang="zh-CN" sz="2400" baseline="-25000" dirty="0">
                <a:latin typeface="Arial" panose="020B0604020202020204" pitchFamily="34" charset="0"/>
                <a:ea typeface="宋体" panose="02010600030101010101" pitchFamily="2" charset="-122"/>
              </a:rPr>
              <a:t>1</a:t>
            </a:r>
            <a:r>
              <a:rPr lang="zh-CN" altLang="en-US" sz="2400" baseline="-25000" dirty="0">
                <a:latin typeface="Arial" panose="020B0604020202020204" pitchFamily="34" charset="0"/>
                <a:ea typeface="宋体" panose="02010600030101010101" pitchFamily="2" charset="-122"/>
              </a:rPr>
              <a:t>新</a:t>
            </a:r>
            <a:endParaRPr lang="zh-CN" altLang="en-US" sz="2400" dirty="0">
              <a:latin typeface="Arial" panose="020B0604020202020204" pitchFamily="34" charset="0"/>
              <a:ea typeface="宋体" panose="02010600030101010101" pitchFamily="2" charset="-122"/>
            </a:endParaRPr>
          </a:p>
        </p:txBody>
      </p:sp>
      <p:cxnSp>
        <p:nvCxnSpPr>
          <p:cNvPr id="14" name="直接箭头连接符 13"/>
          <p:cNvCxnSpPr/>
          <p:nvPr/>
        </p:nvCxnSpPr>
        <p:spPr>
          <a:xfrm flipH="1" flipV="1">
            <a:off x="6683375" y="4941888"/>
            <a:ext cx="49213" cy="393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2484438" y="4365625"/>
            <a:ext cx="190817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1260475" y="2738438"/>
            <a:ext cx="1079500" cy="1770063"/>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17411" name="对象 24"/>
          <p:cNvGraphicFramePr>
            <a:graphicFrameLocks noChangeAspect="1"/>
          </p:cNvGraphicFramePr>
          <p:nvPr/>
        </p:nvGraphicFramePr>
        <p:xfrm>
          <a:off x="7032625" y="1773238"/>
          <a:ext cx="2111375" cy="981075"/>
        </p:xfrm>
        <a:graphic>
          <a:graphicData uri="http://schemas.openxmlformats.org/presentationml/2006/ole">
            <mc:AlternateContent xmlns:mc="http://schemas.openxmlformats.org/markup-compatibility/2006">
              <mc:Choice xmlns:v="urn:schemas-microsoft-com:vml" Requires="v">
                <p:oleObj spid="_x0000_s20548" r:id="rId7" imgW="901065" imgH="419100" progId="Equation.3">
                  <p:embed/>
                </p:oleObj>
              </mc:Choice>
              <mc:Fallback>
                <p:oleObj r:id="rId7" imgW="901065" imgH="419100" progId="Equation.3">
                  <p:embed/>
                  <p:pic>
                    <p:nvPicPr>
                      <p:cNvPr id="0" name="图片 3155"/>
                      <p:cNvPicPr/>
                      <p:nvPr/>
                    </p:nvPicPr>
                    <p:blipFill>
                      <a:blip r:embed="rId8"/>
                      <a:stretch>
                        <a:fillRect/>
                      </a:stretch>
                    </p:blipFill>
                    <p:spPr>
                      <a:xfrm>
                        <a:off x="7032625" y="1773238"/>
                        <a:ext cx="2111375" cy="981075"/>
                      </a:xfrm>
                      <a:prstGeom prst="rect">
                        <a:avLst/>
                      </a:prstGeom>
                      <a:noFill/>
                      <a:ln w="38100">
                        <a:noFill/>
                        <a:miter/>
                      </a:ln>
                    </p:spPr>
                  </p:pic>
                </p:oleObj>
              </mc:Fallback>
            </mc:AlternateContent>
          </a:graphicData>
        </a:graphic>
      </p:graphicFrame>
      <p:pic>
        <p:nvPicPr>
          <p:cNvPr id="17423" name="Picture 17"/>
          <p:cNvPicPr>
            <a:picLocks noChangeAspect="1"/>
          </p:cNvPicPr>
          <p:nvPr/>
        </p:nvPicPr>
        <p:blipFill>
          <a:blip r:embed="rId9"/>
          <a:stretch>
            <a:fillRect/>
          </a:stretch>
        </p:blipFill>
        <p:spPr>
          <a:xfrm>
            <a:off x="2051050" y="2085975"/>
            <a:ext cx="4826000" cy="1112838"/>
          </a:xfrm>
          <a:prstGeom prst="rect">
            <a:avLst/>
          </a:prstGeom>
          <a:noFill/>
          <a:ln w="9525">
            <a:noFill/>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noRot="1" noChangeArrowheads="1"/>
          </p:cNvSpPr>
          <p:nvPr>
            <p:ph type="body" sz="half" idx="1"/>
          </p:nvPr>
        </p:nvSpPr>
        <p:spPr>
          <a:xfrm>
            <a:off x="323850" y="476250"/>
            <a:ext cx="8569325"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由此得</a:t>
            </a:r>
          </a:p>
          <a:p>
            <a:pPr marL="1143000" marR="0" lvl="2" indent="-228600" algn="l" defTabSz="914400" rtl="0" eaLnBrk="1" fontAlgn="base" latinLnBrk="0" hangingPunct="1">
              <a:lnSpc>
                <a:spcPct val="90000"/>
              </a:lnSpc>
              <a:spcBef>
                <a:spcPct val="20000"/>
              </a:spcBef>
              <a:spcAft>
                <a:spcPct val="0"/>
              </a:spcAft>
              <a:buClr>
                <a:schemeClr val="hlink"/>
              </a:buClr>
              <a:buSzPct val="85000"/>
              <a:buFont typeface="Wingdings" panose="05000000000000000000" pitchFamily="2" charset="2"/>
              <a:buChar char="v"/>
              <a:defRPr/>
            </a:pPr>
            <a:endParaRPr kumimoji="0" lang="zh-CN" altLang="en-US" sz="2800" b="0" i="0" u="none" strike="noStrike" kern="0" cap="none" spc="0" normalizeH="0" baseline="0" noProof="0" dirty="0" smtClean="0">
              <a:ln>
                <a:noFill/>
              </a:ln>
              <a:solidFill>
                <a:schemeClr val="tx2"/>
              </a:solidFill>
              <a:effectLst/>
              <a:uLnTx/>
              <a:uFillTx/>
              <a:ea typeface="+mn-ea"/>
            </a:endParaRPr>
          </a:p>
          <a:p>
            <a:pPr marL="1143000" marR="0" lvl="2" indent="-228600" algn="l" defTabSz="914400" rtl="0" eaLnBrk="1" fontAlgn="base" latinLnBrk="0" hangingPunct="1">
              <a:lnSpc>
                <a:spcPct val="90000"/>
              </a:lnSpc>
              <a:spcBef>
                <a:spcPct val="20000"/>
              </a:spcBef>
              <a:spcAft>
                <a:spcPct val="0"/>
              </a:spcAft>
              <a:buClr>
                <a:schemeClr val="hlink"/>
              </a:buClr>
              <a:buSzPct val="85000"/>
              <a:buFont typeface="Wingdings" panose="05000000000000000000" pitchFamily="2" charset="2"/>
              <a:buChar char="v"/>
              <a:defRPr/>
            </a:pPr>
            <a:endParaRPr kumimoji="0" lang="zh-CN" altLang="en-US" sz="2400" b="0" i="0" u="none" strike="noStrike" kern="0" cap="none" spc="0" normalizeH="0" baseline="0" noProof="0" dirty="0" smtClean="0">
              <a:ln>
                <a:noFill/>
              </a:ln>
              <a:solidFill>
                <a:schemeClr val="tx2">
                  <a:lumMod val="60000"/>
                  <a:lumOff val="40000"/>
                </a:schemeClr>
              </a:solidFill>
              <a:effectLst/>
              <a:uLnTx/>
              <a:uFillTx/>
              <a:ea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n-ea"/>
                <a:cs typeface="+mn-cs"/>
              </a:rPr>
              <a:t>对</a:t>
            </a:r>
            <a:r>
              <a:rPr kumimoji="0"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n-ea"/>
                <a:cs typeface="+mn-cs"/>
              </a:rPr>
              <a:t>p</a:t>
            </a:r>
            <a:r>
              <a:rPr kumimoji="0"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n-ea"/>
                <a:cs typeface="+mn-cs"/>
              </a:rPr>
              <a:t>求导，得出当</a:t>
            </a:r>
            <a:r>
              <a:rPr kumimoji="0" lang="en-US" altLang="zh-CN" sz="2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n-ea"/>
                <a:cs typeface="+mn-cs"/>
              </a:rPr>
              <a:t>p=(1-b)/(k-b)</a:t>
            </a:r>
            <a:r>
              <a:rPr kumimoji="0" lang="zh-CN" altLang="en-US" sz="2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n-ea"/>
                <a:cs typeface="+mn-cs"/>
              </a:rPr>
              <a:t>时，上式取极小值，是最佳控制措施，此时</a:t>
            </a:r>
          </a:p>
          <a:p>
            <a:pPr marL="1143000" marR="0" lvl="2" indent="-228600" algn="l" defTabSz="914400" rtl="0" eaLnBrk="1" fontAlgn="base" latinLnBrk="0" hangingPunct="1">
              <a:lnSpc>
                <a:spcPct val="90000"/>
              </a:lnSpc>
              <a:spcBef>
                <a:spcPct val="20000"/>
              </a:spcBef>
              <a:spcAft>
                <a:spcPct val="0"/>
              </a:spcAft>
              <a:buClr>
                <a:schemeClr val="hlink"/>
              </a:buClr>
              <a:buSzPct val="85000"/>
              <a:buFont typeface="Wingdings" panose="05000000000000000000" pitchFamily="2" charset="2"/>
              <a:buChar char="v"/>
              <a:defRPr/>
            </a:pPr>
            <a:endParaRPr kumimoji="0" lang="zh-CN" altLang="en-US" sz="2800" b="0" i="0" u="none" strike="noStrike" kern="0" cap="none" spc="0" normalizeH="0" baseline="0" noProof="0" dirty="0" smtClean="0">
              <a:ln>
                <a:noFill/>
              </a:ln>
              <a:solidFill>
                <a:schemeClr val="tx2"/>
              </a:solidFill>
              <a:effectLst/>
              <a:uLnTx/>
              <a:uFillTx/>
              <a:ea typeface="+mn-ea"/>
            </a:endParaRPr>
          </a:p>
          <a:p>
            <a:pPr marL="1143000" marR="0" lvl="2" indent="-228600" algn="l" defTabSz="914400" rtl="0" eaLnBrk="1" fontAlgn="base" latinLnBrk="0" hangingPunct="1">
              <a:lnSpc>
                <a:spcPct val="90000"/>
              </a:lnSpc>
              <a:spcBef>
                <a:spcPct val="20000"/>
              </a:spcBef>
              <a:spcAft>
                <a:spcPct val="0"/>
              </a:spcAft>
              <a:buClr>
                <a:schemeClr val="hlink"/>
              </a:buClr>
              <a:buSzPct val="85000"/>
              <a:buFont typeface="Wingdings" panose="05000000000000000000" pitchFamily="2" charset="2"/>
              <a:buChar char="v"/>
              <a:defRPr/>
            </a:pPr>
            <a:endParaRPr kumimoji="0" lang="zh-CN" altLang="en-US" sz="2800" b="0" i="0" u="none" strike="noStrike" kern="0" cap="none" spc="0" normalizeH="0" baseline="0" noProof="0" dirty="0" smtClean="0">
              <a:ln>
                <a:noFill/>
              </a:ln>
              <a:solidFill>
                <a:schemeClr val="tx2"/>
              </a:solidFill>
              <a:effectLst/>
              <a:uLnTx/>
              <a:uFillTx/>
              <a:ea typeface="+mn-ea"/>
            </a:endParaRPr>
          </a:p>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endParaRPr kumimoji="0" lang="en-US" altLang="zh-CN" sz="2400" b="1" i="0" u="none" strike="noStrike" kern="0" cap="none" spc="0" normalizeH="0" baseline="0" noProof="0" dirty="0" smtClean="0">
              <a:ln>
                <a:noFill/>
              </a:ln>
              <a:solidFill>
                <a:schemeClr val="tx1"/>
              </a:solidFill>
              <a:effectLst/>
              <a:uLnTx/>
              <a:uFillTx/>
              <a:ea typeface="+mn-ea"/>
              <a:cs typeface="+mn-cs"/>
            </a:endParaRPr>
          </a:p>
        </p:txBody>
      </p:sp>
      <p:graphicFrame>
        <p:nvGraphicFramePr>
          <p:cNvPr id="18434" name="Object 4"/>
          <p:cNvGraphicFramePr>
            <a:graphicFrameLocks noGrp="1" noChangeAspect="1"/>
          </p:cNvGraphicFramePr>
          <p:nvPr>
            <p:ph sz="half" idx="2"/>
          </p:nvPr>
        </p:nvGraphicFramePr>
        <p:xfrm>
          <a:off x="611188" y="765175"/>
          <a:ext cx="8135937" cy="1123950"/>
        </p:xfrm>
        <a:graphic>
          <a:graphicData uri="http://schemas.openxmlformats.org/presentationml/2006/ole">
            <mc:AlternateContent xmlns:mc="http://schemas.openxmlformats.org/markup-compatibility/2006">
              <mc:Choice xmlns:v="urn:schemas-microsoft-com:vml" Requires="v">
                <p:oleObj spid="_x0000_s21600" r:id="rId3" imgW="3124200" imgH="431800" progId="Equation.3">
                  <p:embed/>
                </p:oleObj>
              </mc:Choice>
              <mc:Fallback>
                <p:oleObj r:id="rId3" imgW="3124200" imgH="431800" progId="Equation.3">
                  <p:embed/>
                  <p:pic>
                    <p:nvPicPr>
                      <p:cNvPr id="0" name="图片 3162"/>
                      <p:cNvPicPr/>
                      <p:nvPr/>
                    </p:nvPicPr>
                    <p:blipFill>
                      <a:blip r:embed="rId4"/>
                      <a:srcRect/>
                      <a:stretch>
                        <a:fillRect/>
                      </a:stretch>
                    </p:blipFill>
                    <p:spPr>
                      <a:xfrm>
                        <a:off x="611188" y="765175"/>
                        <a:ext cx="8135937" cy="1123950"/>
                      </a:xfrm>
                      <a:prstGeom prst="rect">
                        <a:avLst/>
                      </a:prstGeom>
                      <a:noFill/>
                      <a:ln w="38100">
                        <a:miter/>
                      </a:ln>
                    </p:spPr>
                  </p:pic>
                </p:oleObj>
              </mc:Fallback>
            </mc:AlternateContent>
          </a:graphicData>
        </a:graphic>
      </p:graphicFrame>
      <p:graphicFrame>
        <p:nvGraphicFramePr>
          <p:cNvPr id="18435" name="Object 7"/>
          <p:cNvGraphicFramePr>
            <a:graphicFrameLocks noChangeAspect="1"/>
          </p:cNvGraphicFramePr>
          <p:nvPr/>
        </p:nvGraphicFramePr>
        <p:xfrm>
          <a:off x="0" y="2781300"/>
          <a:ext cx="8980488" cy="2087563"/>
        </p:xfrm>
        <a:graphic>
          <a:graphicData uri="http://schemas.openxmlformats.org/presentationml/2006/ole">
            <mc:AlternateContent xmlns:mc="http://schemas.openxmlformats.org/markup-compatibility/2006">
              <mc:Choice xmlns:v="urn:schemas-microsoft-com:vml" Requires="v">
                <p:oleObj spid="_x0000_s21601" r:id="rId5" imgW="4800600" imgH="1117600" progId="Equation.3">
                  <p:embed/>
                </p:oleObj>
              </mc:Choice>
              <mc:Fallback>
                <p:oleObj r:id="rId5" imgW="4800600" imgH="1117600" progId="Equation.3">
                  <p:embed/>
                  <p:pic>
                    <p:nvPicPr>
                      <p:cNvPr id="0" name="图片 3131"/>
                      <p:cNvPicPr/>
                      <p:nvPr/>
                    </p:nvPicPr>
                    <p:blipFill>
                      <a:blip r:embed="rId6"/>
                      <a:stretch>
                        <a:fillRect/>
                      </a:stretch>
                    </p:blipFill>
                    <p:spPr>
                      <a:xfrm>
                        <a:off x="0" y="2781300"/>
                        <a:ext cx="8980488" cy="2087563"/>
                      </a:xfrm>
                      <a:prstGeom prst="rect">
                        <a:avLst/>
                      </a:prstGeom>
                      <a:noFill/>
                      <a:ln w="38100">
                        <a:noFill/>
                        <a:miter/>
                      </a:ln>
                    </p:spPr>
                  </p:pic>
                </p:oleObj>
              </mc:Fallback>
            </mc:AlternateContent>
          </a:graphicData>
        </a:graphic>
      </p:graphicFrame>
      <p:graphicFrame>
        <p:nvGraphicFramePr>
          <p:cNvPr id="18436" name="对象 1"/>
          <p:cNvGraphicFramePr>
            <a:graphicFrameLocks noChangeAspect="1"/>
          </p:cNvGraphicFramePr>
          <p:nvPr/>
        </p:nvGraphicFramePr>
        <p:xfrm>
          <a:off x="539750" y="5656263"/>
          <a:ext cx="4562475" cy="1200150"/>
        </p:xfrm>
        <a:graphic>
          <a:graphicData uri="http://schemas.openxmlformats.org/presentationml/2006/ole">
            <mc:AlternateContent xmlns:mc="http://schemas.openxmlformats.org/markup-compatibility/2006">
              <mc:Choice xmlns:v="urn:schemas-microsoft-com:vml" Requires="v">
                <p:oleObj spid="_x0000_s21602" r:id="rId7" imgW="965200" imgH="254000" progId="Equation.3">
                  <p:embed/>
                </p:oleObj>
              </mc:Choice>
              <mc:Fallback>
                <p:oleObj r:id="rId7" imgW="965200" imgH="254000" progId="Equation.3">
                  <p:embed/>
                  <p:pic>
                    <p:nvPicPr>
                      <p:cNvPr id="0" name="图片 3161"/>
                      <p:cNvPicPr/>
                      <p:nvPr/>
                    </p:nvPicPr>
                    <p:blipFill>
                      <a:blip r:embed="rId8"/>
                      <a:stretch>
                        <a:fillRect/>
                      </a:stretch>
                    </p:blipFill>
                    <p:spPr>
                      <a:xfrm>
                        <a:off x="539750" y="5656263"/>
                        <a:ext cx="4562475" cy="1200150"/>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Rot="1"/>
          </p:cNvSpPr>
          <p:nvPr>
            <p:ph type="body" sz="half" idx="1"/>
          </p:nvPr>
        </p:nvSpPr>
        <p:spPr>
          <a:xfrm>
            <a:off x="323850" y="476250"/>
            <a:ext cx="8569325" cy="5184775"/>
          </a:xfrm>
        </p:spPr>
        <p:txBody>
          <a:bodyPr vert="horz" wrap="square" lIns="91440" tIns="45720" rIns="91440" bIns="45720" anchor="t"/>
          <a:lstStyle/>
          <a:p>
            <a:pPr lvl="2" eaLnBrk="1" hangingPunct="1">
              <a:lnSpc>
                <a:spcPct val="90000"/>
              </a:lnSpc>
            </a:pPr>
            <a:endParaRPr lang="en-US" altLang="zh-CN" kern="1200" dirty="0"/>
          </a:p>
          <a:p>
            <a:pPr lvl="2" eaLnBrk="1" hangingPunct="1">
              <a:lnSpc>
                <a:spcPct val="90000"/>
              </a:lnSpc>
            </a:pPr>
            <a:endParaRPr lang="en-US" altLang="zh-CN" kern="1200" dirty="0"/>
          </a:p>
          <a:p>
            <a:pPr lvl="2" eaLnBrk="1" hangingPunct="1">
              <a:lnSpc>
                <a:spcPct val="90000"/>
              </a:lnSpc>
            </a:pPr>
            <a:endParaRPr lang="en-US" altLang="zh-CN" kern="1200" dirty="0"/>
          </a:p>
          <a:p>
            <a:pPr lvl="2" eaLnBrk="1" hangingPunct="1">
              <a:lnSpc>
                <a:spcPct val="90000"/>
              </a:lnSpc>
            </a:pPr>
            <a:endParaRPr lang="en-US" altLang="zh-CN" kern="1200" dirty="0"/>
          </a:p>
          <a:p>
            <a:pPr lvl="2" eaLnBrk="1" hangingPunct="1">
              <a:lnSpc>
                <a:spcPct val="90000"/>
              </a:lnSpc>
            </a:pPr>
            <a:endParaRPr lang="en-US" altLang="zh-CN" kern="1200" dirty="0"/>
          </a:p>
          <a:p>
            <a:pPr lvl="2" eaLnBrk="1" hangingPunct="1">
              <a:lnSpc>
                <a:spcPct val="90000"/>
              </a:lnSpc>
            </a:pPr>
            <a:endParaRPr lang="zh-CN" altLang="en-US" kern="1200" dirty="0"/>
          </a:p>
          <a:p>
            <a:pPr eaLnBrk="1" hangingPunct="1">
              <a:lnSpc>
                <a:spcPct val="90000"/>
              </a:lnSpc>
            </a:pPr>
            <a:endParaRPr lang="en-US" altLang="zh-CN" sz="2400" kern="1200" dirty="0"/>
          </a:p>
          <a:p>
            <a:pPr eaLnBrk="1" hangingPunct="1">
              <a:lnSpc>
                <a:spcPct val="90000"/>
              </a:lnSpc>
            </a:pPr>
            <a:r>
              <a:rPr lang="zh-CN" altLang="en-US" sz="2400" kern="1200" dirty="0"/>
              <a:t>这就是说</a:t>
            </a:r>
            <a:r>
              <a:rPr lang="en-US" altLang="zh-CN" sz="2400" kern="1200" dirty="0">
                <a:solidFill>
                  <a:srgbClr val="FF0000"/>
                </a:solidFill>
              </a:rPr>
              <a:t>b</a:t>
            </a:r>
            <a:r>
              <a:rPr lang="zh-CN" altLang="en-US" sz="2400" kern="1200" dirty="0">
                <a:solidFill>
                  <a:srgbClr val="FF0000"/>
                </a:solidFill>
              </a:rPr>
              <a:t>大于</a:t>
            </a:r>
            <a:r>
              <a:rPr lang="zh-CN" altLang="en-US" sz="2400" kern="1200" dirty="0"/>
              <a:t>分槽阿罗华信道的</a:t>
            </a:r>
            <a:r>
              <a:rPr lang="zh-CN" altLang="en-US" sz="2400" kern="1200" dirty="0">
                <a:solidFill>
                  <a:srgbClr val="FF0000"/>
                </a:solidFill>
              </a:rPr>
              <a:t>最大通过量</a:t>
            </a:r>
            <a:r>
              <a:rPr lang="zh-CN" altLang="en-US" sz="2400" kern="1200" dirty="0"/>
              <a:t>或其信道容量时，还是会不稳定的。</a:t>
            </a:r>
            <a:endParaRPr lang="en-US" altLang="zh-CN" sz="2400" kern="1200" dirty="0"/>
          </a:p>
          <a:p>
            <a:pPr eaLnBrk="1" hangingPunct="1">
              <a:lnSpc>
                <a:spcPct val="90000"/>
              </a:lnSpc>
            </a:pPr>
            <a:r>
              <a:rPr lang="zh-CN" altLang="en-US" sz="2400" kern="1200" dirty="0"/>
              <a:t>在</a:t>
            </a:r>
            <a:r>
              <a:rPr lang="en-US" altLang="zh-CN" sz="2400" kern="1200" dirty="0"/>
              <a:t>k</a:t>
            </a:r>
            <a:r>
              <a:rPr lang="zh-CN" altLang="en-US" sz="2400" kern="1200" dirty="0"/>
              <a:t>不很大时，</a:t>
            </a:r>
            <a:r>
              <a:rPr lang="en-US" altLang="zh-CN" sz="2400" kern="1200" dirty="0"/>
              <a:t>b</a:t>
            </a:r>
            <a:r>
              <a:rPr lang="zh-CN" altLang="en-US" sz="2400" kern="1200" dirty="0"/>
              <a:t>可略大一些尚不至于不稳定。</a:t>
            </a:r>
            <a:endParaRPr lang="en-US" altLang="zh-CN" sz="2400" kern="1200" dirty="0"/>
          </a:p>
          <a:p>
            <a:pPr eaLnBrk="1" hangingPunct="1">
              <a:lnSpc>
                <a:spcPct val="90000"/>
              </a:lnSpc>
            </a:pPr>
            <a:r>
              <a:rPr lang="zh-CN" altLang="en-US" sz="2400" kern="1200" dirty="0">
                <a:solidFill>
                  <a:srgbClr val="FF0000"/>
                </a:solidFill>
              </a:rPr>
              <a:t>最有效的控制还是当</a:t>
            </a:r>
            <a:r>
              <a:rPr lang="en-US" altLang="zh-CN" sz="2400" kern="1200" dirty="0">
                <a:solidFill>
                  <a:srgbClr val="FF0000"/>
                </a:solidFill>
              </a:rPr>
              <a:t>k</a:t>
            </a:r>
            <a:r>
              <a:rPr lang="zh-CN" altLang="en-US" sz="2400" kern="1200" dirty="0">
                <a:solidFill>
                  <a:srgbClr val="FF0000"/>
                </a:solidFill>
              </a:rPr>
              <a:t>相当大后，令</a:t>
            </a:r>
            <a:r>
              <a:rPr lang="en-US" altLang="zh-CN" sz="2400" kern="1200" dirty="0">
                <a:solidFill>
                  <a:srgbClr val="FF0000"/>
                </a:solidFill>
              </a:rPr>
              <a:t>b=0</a:t>
            </a:r>
            <a:r>
              <a:rPr lang="zh-CN" altLang="en-US" sz="2400" kern="1200" dirty="0">
                <a:solidFill>
                  <a:srgbClr val="FF0000"/>
                </a:solidFill>
              </a:rPr>
              <a:t>，即不允许新包进入，直到</a:t>
            </a:r>
            <a:r>
              <a:rPr lang="en-US" altLang="zh-CN" sz="2400" kern="1200" dirty="0">
                <a:solidFill>
                  <a:srgbClr val="FF0000"/>
                </a:solidFill>
              </a:rPr>
              <a:t>k</a:t>
            </a:r>
            <a:r>
              <a:rPr lang="zh-CN" altLang="en-US" sz="2400" kern="1200" dirty="0">
                <a:solidFill>
                  <a:srgbClr val="FF0000"/>
                </a:solidFill>
              </a:rPr>
              <a:t>降至某一界限值以下，才恢复接受新包。</a:t>
            </a:r>
          </a:p>
        </p:txBody>
      </p:sp>
      <p:graphicFrame>
        <p:nvGraphicFramePr>
          <p:cNvPr id="19458" name="Object 7"/>
          <p:cNvGraphicFramePr>
            <a:graphicFrameLocks noChangeAspect="1"/>
          </p:cNvGraphicFramePr>
          <p:nvPr/>
        </p:nvGraphicFramePr>
        <p:xfrm>
          <a:off x="-23495" y="1292860"/>
          <a:ext cx="9073515" cy="1132840"/>
        </p:xfrm>
        <a:graphic>
          <a:graphicData uri="http://schemas.openxmlformats.org/presentationml/2006/ole">
            <mc:AlternateContent xmlns:mc="http://schemas.openxmlformats.org/markup-compatibility/2006">
              <mc:Choice xmlns:v="urn:schemas-microsoft-com:vml" Requires="v">
                <p:oleObj spid="_x0000_s22566" r:id="rId4" imgW="3657600" imgH="457200" progId="Equation.3">
                  <p:embed/>
                </p:oleObj>
              </mc:Choice>
              <mc:Fallback>
                <p:oleObj r:id="rId4" imgW="3657600" imgH="457200" progId="Equation.3">
                  <p:embed/>
                  <p:pic>
                    <p:nvPicPr>
                      <p:cNvPr id="0" name="图片 3132"/>
                      <p:cNvPicPr/>
                      <p:nvPr/>
                    </p:nvPicPr>
                    <p:blipFill>
                      <a:blip r:embed="rId5"/>
                      <a:stretch>
                        <a:fillRect/>
                      </a:stretch>
                    </p:blipFill>
                    <p:spPr>
                      <a:xfrm>
                        <a:off x="-23495" y="1292860"/>
                        <a:ext cx="9073515" cy="113284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3.3 </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载波监听多址接入系统</a:t>
            </a:r>
          </a:p>
        </p:txBody>
      </p:sp>
      <p:sp>
        <p:nvSpPr>
          <p:cNvPr id="100355" name="Rectangle 3"/>
          <p:cNvSpPr>
            <a:spLocks noGrp="1" noRot="1" noChangeArrowheads="1"/>
          </p:cNvSpPr>
          <p:nvPr>
            <p:ph idx="1"/>
          </p:nvPr>
        </p:nvSpPr>
        <p:spPr>
          <a:xfrm>
            <a:off x="107950" y="1268413"/>
            <a:ext cx="8683625" cy="2881313"/>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什么是载波监听多址接入</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smtClean="0">
                <a:ln>
                  <a:noFill/>
                </a:ln>
                <a:solidFill>
                  <a:srgbClr val="3C3C5A"/>
                </a:solidFill>
                <a:effectLst/>
                <a:uLnTx/>
                <a:uFillTx/>
                <a:ea typeface="+mn-ea"/>
              </a:rPr>
              <a:t>载波监听多址接入（</a:t>
            </a:r>
            <a:r>
              <a:rPr kumimoji="0" lang="en-US" altLang="zh-CN" sz="2800" b="1" i="0" u="none" strike="noStrike" kern="0" cap="none" spc="0" normalizeH="0" baseline="0" noProof="0" dirty="0" smtClean="0">
                <a:ln>
                  <a:noFill/>
                </a:ln>
                <a:solidFill>
                  <a:srgbClr val="3C3C5A"/>
                </a:solidFill>
                <a:effectLst/>
                <a:uLnTx/>
                <a:uFillTx/>
                <a:ea typeface="+mn-ea"/>
              </a:rPr>
              <a:t>CSMA</a:t>
            </a:r>
            <a:r>
              <a:rPr kumimoji="0" lang="zh-CN" altLang="en-US" sz="2800" b="1" i="0" u="none" strike="noStrike" kern="0" cap="none" spc="0" normalizeH="0" baseline="0" noProof="0" dirty="0" smtClean="0">
                <a:ln>
                  <a:noFill/>
                </a:ln>
                <a:solidFill>
                  <a:srgbClr val="3C3C5A"/>
                </a:solidFill>
                <a:effectLst/>
                <a:uLnTx/>
                <a:uFillTx/>
                <a:ea typeface="+mn-ea"/>
              </a:rPr>
              <a:t>）是阿罗华系统的一种改进形式，适用于延时较小的总线网。</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smtClean="0">
                <a:ln>
                  <a:noFill/>
                </a:ln>
                <a:solidFill>
                  <a:srgbClr val="3C3C5A"/>
                </a:solidFill>
                <a:effectLst/>
                <a:uLnTx/>
                <a:uFillTx/>
                <a:ea typeface="+mn-ea"/>
              </a:rPr>
              <a:t>总线网上每个用户节点都设有载波</a:t>
            </a:r>
            <a:r>
              <a:rPr kumimoji="0" lang="zh-CN" altLang="en-US" sz="2800" b="1" i="0" u="none" strike="noStrike" kern="0" cap="none" spc="0" normalizeH="0" baseline="0" noProof="0" dirty="0" smtClean="0">
                <a:ln>
                  <a:noFill/>
                </a:ln>
                <a:solidFill>
                  <a:schemeClr val="hlink"/>
                </a:solidFill>
                <a:effectLst/>
                <a:uLnTx/>
                <a:uFillTx/>
                <a:ea typeface="+mn-ea"/>
              </a:rPr>
              <a:t>监听</a:t>
            </a:r>
            <a:r>
              <a:rPr kumimoji="0" lang="zh-CN" altLang="en-US" sz="2800" b="1" i="0" u="none" strike="noStrike" kern="0" cap="none" spc="0" normalizeH="0" baseline="0" noProof="0" dirty="0" smtClean="0">
                <a:ln>
                  <a:noFill/>
                </a:ln>
                <a:solidFill>
                  <a:srgbClr val="3C3C5A"/>
                </a:solidFill>
                <a:effectLst/>
                <a:uLnTx/>
                <a:uFillTx/>
                <a:ea typeface="+mn-ea"/>
              </a:rPr>
              <a:t>装置，以接收到载波与否来判断线路上的忙闲状态。用户只能在总线空闲时启动发送一个信息包。</a:t>
            </a:r>
          </a:p>
        </p:txBody>
      </p:sp>
      <p:pic>
        <p:nvPicPr>
          <p:cNvPr id="88068" name="Picture 6"/>
          <p:cNvPicPr>
            <a:picLocks noChangeAspect="1"/>
          </p:cNvPicPr>
          <p:nvPr/>
        </p:nvPicPr>
        <p:blipFill>
          <a:blip r:embed="rId3"/>
          <a:stretch>
            <a:fillRect/>
          </a:stretch>
        </p:blipFill>
        <p:spPr>
          <a:xfrm>
            <a:off x="539552" y="4499818"/>
            <a:ext cx="8359904" cy="1656804"/>
          </a:xfrm>
          <a:prstGeom prst="rect">
            <a:avLst/>
          </a:prstGeom>
          <a:noFill/>
          <a:ln w="9525">
            <a:noFill/>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89091" name="Rectangle 3"/>
          <p:cNvSpPr>
            <a:spLocks noGrp="1" noRot="1"/>
          </p:cNvSpPr>
          <p:nvPr>
            <p:ph idx="1"/>
          </p:nvPr>
        </p:nvSpPr>
        <p:spPr>
          <a:xfrm>
            <a:off x="323850" y="765175"/>
            <a:ext cx="8540750" cy="5184775"/>
          </a:xfrm>
        </p:spPr>
        <p:txBody>
          <a:bodyPr vert="horz" wrap="square" lIns="91440" tIns="45720" rIns="91440" bIns="45720" anchor="t"/>
          <a:lstStyle/>
          <a:p>
            <a:pPr lvl="1" eaLnBrk="1" hangingPunct="1">
              <a:lnSpc>
                <a:spcPct val="90000"/>
              </a:lnSpc>
            </a:pPr>
            <a:r>
              <a:rPr lang="zh-CN" altLang="en-US" sz="2400" b="1" dirty="0"/>
              <a:t>监听有两种：</a:t>
            </a:r>
          </a:p>
          <a:p>
            <a:pPr lvl="2" eaLnBrk="1" hangingPunct="1">
              <a:lnSpc>
                <a:spcPct val="90000"/>
              </a:lnSpc>
            </a:pPr>
            <a:r>
              <a:rPr lang="zh-CN" altLang="en-US" sz="2400" b="1" dirty="0"/>
              <a:t>坚持监听</a:t>
            </a:r>
            <a:r>
              <a:rPr lang="en-US" altLang="zh-CN" sz="2400" b="1" dirty="0" smtClean="0"/>
              <a:t>CSMA-P</a:t>
            </a:r>
            <a:r>
              <a:rPr lang="zh-CN" altLang="en-US" sz="2400" b="1" dirty="0"/>
              <a:t>，监听装置一直连续在监听</a:t>
            </a:r>
            <a:r>
              <a:rPr lang="zh-CN" altLang="en-US" sz="2400" b="1" dirty="0" smtClean="0"/>
              <a:t>，发现信道忙时坚持监听，一旦</a:t>
            </a:r>
            <a:r>
              <a:rPr lang="zh-CN" altLang="en-US" sz="2400" b="1" dirty="0"/>
              <a:t>发现信道空闲</a:t>
            </a:r>
            <a:r>
              <a:rPr lang="zh-CN" altLang="en-US" sz="2400" b="1" dirty="0" smtClean="0"/>
              <a:t>就马上发出</a:t>
            </a:r>
            <a:r>
              <a:rPr lang="zh-CN" altLang="en-US" sz="2400" b="1" dirty="0"/>
              <a:t>信息</a:t>
            </a:r>
            <a:r>
              <a:rPr lang="zh-CN" altLang="en-US" sz="2400" b="1" dirty="0" smtClean="0"/>
              <a:t>包（</a:t>
            </a:r>
            <a:r>
              <a:rPr lang="en-US" altLang="zh-CN" sz="2400" b="1" dirty="0">
                <a:solidFill>
                  <a:srgbClr val="FD514D"/>
                </a:solidFill>
              </a:rPr>
              <a:t>1-</a:t>
            </a:r>
            <a:r>
              <a:rPr lang="zh-CN" altLang="en-US" sz="2400" b="1" dirty="0">
                <a:solidFill>
                  <a:srgbClr val="FD514D"/>
                </a:solidFill>
              </a:rPr>
              <a:t>坚持</a:t>
            </a:r>
            <a:r>
              <a:rPr lang="en-US" altLang="zh-CN" sz="2400" b="1" dirty="0" smtClean="0">
                <a:solidFill>
                  <a:srgbClr val="FD514D"/>
                </a:solidFill>
              </a:rPr>
              <a:t>CSMA</a:t>
            </a:r>
            <a:r>
              <a:rPr lang="zh-CN" altLang="en-US" sz="2400" b="1" dirty="0" smtClean="0"/>
              <a:t>）或者以一定概率发送信息包（</a:t>
            </a:r>
            <a:r>
              <a:rPr lang="en-US" altLang="zh-CN" sz="2400" b="1" dirty="0" smtClean="0">
                <a:solidFill>
                  <a:srgbClr val="FD514D"/>
                </a:solidFill>
              </a:rPr>
              <a:t>P-</a:t>
            </a:r>
            <a:r>
              <a:rPr lang="zh-CN" altLang="en-US" sz="2400" b="1" dirty="0">
                <a:solidFill>
                  <a:srgbClr val="FD514D"/>
                </a:solidFill>
              </a:rPr>
              <a:t>坚持</a:t>
            </a:r>
            <a:r>
              <a:rPr lang="en-US" altLang="zh-CN" sz="2400" b="1" dirty="0" smtClean="0">
                <a:solidFill>
                  <a:srgbClr val="FD514D"/>
                </a:solidFill>
              </a:rPr>
              <a:t>CSMA</a:t>
            </a:r>
            <a:r>
              <a:rPr lang="zh-CN" altLang="en-US" sz="2400" b="1" dirty="0" smtClean="0">
                <a:solidFill>
                  <a:srgbClr val="FD514D"/>
                </a:solidFill>
              </a:rPr>
              <a:t>）</a:t>
            </a:r>
            <a:r>
              <a:rPr lang="zh-CN" altLang="en-US" sz="2400" b="1" dirty="0" smtClean="0"/>
              <a:t>；</a:t>
            </a:r>
            <a:endParaRPr lang="zh-CN" altLang="en-US" sz="2400" b="1" dirty="0"/>
          </a:p>
          <a:p>
            <a:pPr lvl="2" eaLnBrk="1" hangingPunct="1">
              <a:lnSpc>
                <a:spcPct val="90000"/>
              </a:lnSpc>
            </a:pPr>
            <a:r>
              <a:rPr lang="zh-CN" altLang="en-US" sz="2400" b="1" dirty="0"/>
              <a:t>非坚持监听</a:t>
            </a:r>
            <a:r>
              <a:rPr lang="en-US" altLang="zh-CN" sz="2400" b="1" dirty="0" smtClean="0"/>
              <a:t>CSMA-NP</a:t>
            </a:r>
            <a:r>
              <a:rPr lang="zh-CN" altLang="en-US" sz="2400" b="1" dirty="0"/>
              <a:t>，监听装置听到</a:t>
            </a:r>
            <a:r>
              <a:rPr lang="zh-CN" altLang="en-US" sz="2400" b="1" dirty="0">
                <a:solidFill>
                  <a:schemeClr val="hlink"/>
                </a:solidFill>
              </a:rPr>
              <a:t>忙状态后，停止监听，</a:t>
            </a:r>
            <a:r>
              <a:rPr lang="zh-CN" altLang="en-US" sz="2400" b="1" dirty="0"/>
              <a:t>再过一个随机时间才再次监听，直到有空再发信息包。</a:t>
            </a:r>
          </a:p>
          <a:p>
            <a:pPr lvl="1" eaLnBrk="1" hangingPunct="1">
              <a:lnSpc>
                <a:spcPct val="90000"/>
              </a:lnSpc>
            </a:pPr>
            <a:r>
              <a:rPr lang="zh-CN" altLang="en-US" sz="2400" b="1" dirty="0" smtClean="0"/>
              <a:t>以</a:t>
            </a:r>
            <a:r>
              <a:rPr lang="zh-CN" altLang="en-US" sz="2400" b="1" dirty="0">
                <a:solidFill>
                  <a:schemeClr val="hlink"/>
                </a:solidFill>
              </a:rPr>
              <a:t>概率</a:t>
            </a:r>
            <a:r>
              <a:rPr lang="en-US" altLang="zh-CN" sz="2400" b="1" dirty="0">
                <a:solidFill>
                  <a:schemeClr val="hlink"/>
                </a:solidFill>
              </a:rPr>
              <a:t>p</a:t>
            </a:r>
            <a:r>
              <a:rPr lang="zh-CN" altLang="en-US" sz="2400" b="1" dirty="0"/>
              <a:t>发信息包的监听方式，称为</a:t>
            </a:r>
            <a:r>
              <a:rPr lang="en-US" altLang="zh-CN" sz="2400" b="1" dirty="0" smtClean="0"/>
              <a:t>CSMA-p</a:t>
            </a:r>
            <a:r>
              <a:rPr lang="zh-CN" altLang="en-US" sz="2400" b="1" dirty="0"/>
              <a:t>，即听到空状态后，以概率</a:t>
            </a:r>
            <a:r>
              <a:rPr lang="en-US" altLang="zh-CN" sz="2400" b="1" dirty="0"/>
              <a:t>p</a:t>
            </a:r>
            <a:r>
              <a:rPr lang="zh-CN" altLang="en-US" sz="2400" b="1" dirty="0"/>
              <a:t>发信息包。这样，可能有空也不发信息包。</a:t>
            </a:r>
          </a:p>
          <a:p>
            <a:pPr lvl="1" eaLnBrk="1" hangingPunct="1">
              <a:lnSpc>
                <a:spcPct val="90000"/>
              </a:lnSpc>
            </a:pPr>
            <a:r>
              <a:rPr lang="zh-CN" altLang="en-US" sz="2400" b="1" dirty="0"/>
              <a:t>当概率</a:t>
            </a:r>
            <a:r>
              <a:rPr lang="en-US" altLang="zh-CN" sz="2400" b="1" dirty="0"/>
              <a:t>p=1</a:t>
            </a:r>
            <a:r>
              <a:rPr lang="zh-CN" altLang="en-US" sz="2400" b="1" dirty="0"/>
              <a:t>时，即一监听到信道空闲，马上发数据。</a:t>
            </a:r>
          </a:p>
          <a:p>
            <a:pPr lvl="1" eaLnBrk="1" hangingPunct="1">
              <a:lnSpc>
                <a:spcPct val="90000"/>
              </a:lnSpc>
            </a:pPr>
            <a:r>
              <a:rPr lang="zh-CN" altLang="en-US" sz="2400" b="1" dirty="0"/>
              <a:t>常见三种：</a:t>
            </a:r>
          </a:p>
          <a:p>
            <a:pPr lvl="2" eaLnBrk="1" hangingPunct="1">
              <a:lnSpc>
                <a:spcPct val="90000"/>
              </a:lnSpc>
            </a:pPr>
            <a:r>
              <a:rPr lang="zh-CN" altLang="en-US" sz="2400" b="1" dirty="0">
                <a:solidFill>
                  <a:srgbClr val="FD514D"/>
                </a:solidFill>
              </a:rPr>
              <a:t>非坚持</a:t>
            </a:r>
            <a:r>
              <a:rPr lang="en-US" altLang="zh-CN" sz="2400" b="1" dirty="0" smtClean="0">
                <a:solidFill>
                  <a:srgbClr val="FD514D"/>
                </a:solidFill>
              </a:rPr>
              <a:t>CSMA</a:t>
            </a:r>
            <a:endParaRPr lang="en-US" altLang="zh-CN" sz="2400" b="1" dirty="0">
              <a:solidFill>
                <a:srgbClr val="FD514D"/>
              </a:solidFill>
            </a:endParaRPr>
          </a:p>
          <a:p>
            <a:pPr lvl="2" eaLnBrk="1" hangingPunct="1">
              <a:lnSpc>
                <a:spcPct val="90000"/>
              </a:lnSpc>
            </a:pPr>
            <a:r>
              <a:rPr lang="en-US" altLang="zh-CN" sz="2400" b="1" dirty="0">
                <a:solidFill>
                  <a:srgbClr val="FD514D"/>
                </a:solidFill>
              </a:rPr>
              <a:t>1-</a:t>
            </a:r>
            <a:r>
              <a:rPr lang="zh-CN" altLang="en-US" sz="2400" b="1" dirty="0">
                <a:solidFill>
                  <a:srgbClr val="FD514D"/>
                </a:solidFill>
              </a:rPr>
              <a:t>坚持</a:t>
            </a:r>
            <a:r>
              <a:rPr lang="en-US" altLang="zh-CN" sz="2400" b="1" dirty="0" smtClean="0">
                <a:solidFill>
                  <a:srgbClr val="FD514D"/>
                </a:solidFill>
              </a:rPr>
              <a:t>CSMA</a:t>
            </a:r>
            <a:endParaRPr lang="en-US" altLang="zh-CN" sz="2400" b="1" dirty="0">
              <a:solidFill>
                <a:srgbClr val="FD514D"/>
              </a:solidFill>
            </a:endParaRPr>
          </a:p>
          <a:p>
            <a:pPr lvl="2" eaLnBrk="1" hangingPunct="1">
              <a:lnSpc>
                <a:spcPct val="90000"/>
              </a:lnSpc>
            </a:pPr>
            <a:r>
              <a:rPr lang="en-US" altLang="zh-CN" sz="2400" b="1" dirty="0">
                <a:solidFill>
                  <a:srgbClr val="FD514D"/>
                </a:solidFill>
              </a:rPr>
              <a:t>P-</a:t>
            </a:r>
            <a:r>
              <a:rPr lang="zh-CN" altLang="en-US" sz="2400" b="1" dirty="0">
                <a:solidFill>
                  <a:srgbClr val="FD514D"/>
                </a:solidFill>
              </a:rPr>
              <a:t>坚持</a:t>
            </a:r>
            <a:r>
              <a:rPr lang="en-US" altLang="zh-CN" sz="2400" b="1" dirty="0" smtClean="0">
                <a:solidFill>
                  <a:srgbClr val="FD514D"/>
                </a:solidFill>
              </a:rPr>
              <a:t>CSMA</a:t>
            </a:r>
            <a:endParaRPr lang="en-US" altLang="zh-CN" sz="2400" b="1" dirty="0">
              <a:solidFill>
                <a:srgbClr val="FD514D"/>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ext Box 2"/>
          <p:cNvSpPr txBox="1"/>
          <p:nvPr/>
        </p:nvSpPr>
        <p:spPr>
          <a:xfrm>
            <a:off x="120015" y="603250"/>
            <a:ext cx="9023985" cy="1814830"/>
          </a:xfrm>
          <a:prstGeom prst="rect">
            <a:avLst/>
          </a:prstGeom>
          <a:noFill/>
          <a:ln w="12699">
            <a:noFill/>
          </a:ln>
        </p:spPr>
        <p:txBody>
          <a:bodyPr wrap="square">
            <a:spAutoFit/>
          </a:bodyPr>
          <a:lstStyle/>
          <a:p>
            <a:pPr lvl="0" defTabSz="762000" eaLnBrk="0" hangingPunct="0">
              <a:spcBef>
                <a:spcPct val="50000"/>
              </a:spcBef>
            </a:pPr>
            <a:r>
              <a:rPr lang="zh-CN" altLang="en-US" sz="2800" b="1" dirty="0">
                <a:solidFill>
                  <a:srgbClr val="DA0000"/>
                </a:solidFill>
                <a:latin typeface="楷体_GB2312" panose="02010609030101010101" pitchFamily="49" charset="-122"/>
                <a:ea typeface="楷体_GB2312" panose="02010609030101010101" pitchFamily="49" charset="-122"/>
                <a:sym typeface="Wingdings 2" panose="05020102010507070707" pitchFamily="18" charset="2"/>
              </a:rPr>
              <a:t></a:t>
            </a:r>
            <a:r>
              <a:rPr lang="zh-CN" altLang="en-US" sz="2800" b="1" dirty="0">
                <a:latin typeface="楷体_GB2312" panose="02010609030101010101" pitchFamily="49" charset="-122"/>
                <a:ea typeface="楷体_GB2312" panose="02010609030101010101" pitchFamily="49" charset="-122"/>
                <a:sym typeface="Wingdings 2" panose="05020102010507070707" pitchFamily="18" charset="2"/>
              </a:rPr>
              <a:t> </a:t>
            </a:r>
            <a:r>
              <a:rPr lang="zh-CN" altLang="en-US" sz="2800" b="1" dirty="0">
                <a:solidFill>
                  <a:srgbClr val="DA0000"/>
                </a:solidFill>
                <a:latin typeface="楷体_GB2312" panose="02010609030101010101" pitchFamily="49" charset="-122"/>
                <a:ea typeface="楷体_GB2312" panose="02010609030101010101" pitchFamily="49" charset="-122"/>
                <a:sym typeface="Wingdings 2" panose="05020102010507070707" pitchFamily="18" charset="2"/>
              </a:rPr>
              <a:t>通过公用信道连接</a:t>
            </a:r>
          </a:p>
          <a:p>
            <a:pPr lvl="0" defTabSz="762000" eaLnBrk="0" hangingPunct="0">
              <a:spcBef>
                <a:spcPct val="50000"/>
              </a:spcBef>
            </a:pPr>
            <a:r>
              <a:rPr lang="zh-CN" altLang="en-US" sz="2800" b="1" dirty="0">
                <a:latin typeface="楷体_GB2312" panose="02010609030101010101" pitchFamily="49" charset="-122"/>
                <a:ea typeface="楷体_GB2312" panose="02010609030101010101" pitchFamily="49" charset="-122"/>
                <a:sym typeface="Wingdings 2" panose="05020102010507070707" pitchFamily="18" charset="2"/>
              </a:rPr>
              <a:t>   特点：一条公用信道连接所有终端，按协议分配信道</a:t>
            </a:r>
          </a:p>
          <a:p>
            <a:pPr lvl="0" defTabSz="762000" eaLnBrk="0" hangingPunct="0">
              <a:spcBef>
                <a:spcPct val="50000"/>
              </a:spcBef>
            </a:pPr>
            <a:r>
              <a:rPr lang="zh-CN" altLang="en-US" sz="2800" b="1" dirty="0">
                <a:latin typeface="楷体_GB2312" panose="02010609030101010101" pitchFamily="49" charset="-122"/>
                <a:ea typeface="楷体_GB2312" panose="02010609030101010101" pitchFamily="49" charset="-122"/>
                <a:sym typeface="Wingdings 2" panose="05020102010507070707" pitchFamily="18" charset="2"/>
              </a:rPr>
              <a:t>    </a:t>
            </a:r>
            <a:r>
              <a:rPr lang="zh-CN" altLang="en-US" sz="2800" b="1" dirty="0">
                <a:solidFill>
                  <a:srgbClr val="FF0000"/>
                </a:solidFill>
                <a:latin typeface="楷体_GB2312" panose="02010609030101010101" pitchFamily="49" charset="-122"/>
                <a:ea typeface="楷体_GB2312" panose="02010609030101010101" pitchFamily="49" charset="-122"/>
                <a:sym typeface="Wingdings 2" panose="05020102010507070707" pitchFamily="18" charset="2"/>
              </a:rPr>
              <a:t>接入方法：</a:t>
            </a:r>
          </a:p>
        </p:txBody>
      </p:sp>
      <p:sp>
        <p:nvSpPr>
          <p:cNvPr id="78851" name="Text Box 3"/>
          <p:cNvSpPr txBox="1"/>
          <p:nvPr/>
        </p:nvSpPr>
        <p:spPr>
          <a:xfrm>
            <a:off x="2428875" y="2403475"/>
            <a:ext cx="5976620" cy="521970"/>
          </a:xfrm>
          <a:prstGeom prst="rect">
            <a:avLst/>
          </a:prstGeom>
          <a:noFill/>
          <a:ln w="12699">
            <a:noFill/>
          </a:ln>
        </p:spPr>
        <p:txBody>
          <a:bodyPr wrap="square">
            <a:spAutoFit/>
          </a:bodyPr>
          <a:lstStyle/>
          <a:p>
            <a:pPr lvl="0" defTabSz="762000" eaLnBrk="0" hangingPunct="0">
              <a:spcBef>
                <a:spcPct val="50000"/>
              </a:spcBef>
            </a:pPr>
            <a:r>
              <a:rPr lang="zh-CN" altLang="en-US" sz="2800" b="1" dirty="0">
                <a:latin typeface="楷体_GB2312" panose="02010609030101010101" pitchFamily="49" charset="-122"/>
                <a:ea typeface="楷体_GB2312" panose="02010609030101010101" pitchFamily="49" charset="-122"/>
              </a:rPr>
              <a:t>集中式控制：由主站控制从站的发送</a:t>
            </a:r>
          </a:p>
        </p:txBody>
      </p:sp>
      <p:sp>
        <p:nvSpPr>
          <p:cNvPr id="78852" name="Rectangle 4"/>
          <p:cNvSpPr/>
          <p:nvPr/>
        </p:nvSpPr>
        <p:spPr>
          <a:xfrm>
            <a:off x="2435225" y="3228975"/>
            <a:ext cx="5976620" cy="521970"/>
          </a:xfrm>
          <a:prstGeom prst="rect">
            <a:avLst/>
          </a:prstGeom>
          <a:noFill/>
          <a:ln w="12699">
            <a:noFill/>
          </a:ln>
        </p:spPr>
        <p:txBody>
          <a:bodyPr wrap="square">
            <a:spAutoFit/>
          </a:bodyPr>
          <a:lstStyle/>
          <a:p>
            <a:pPr lvl="0" defTabSz="762000" eaLnBrk="0" hangingPunct="0"/>
            <a:r>
              <a:rPr lang="zh-CN" altLang="en-US" sz="2800" b="1" dirty="0">
                <a:latin typeface="CordiaUPC" panose="020B0304020202020204" pitchFamily="34" charset="-34"/>
                <a:ea typeface="宋体" panose="02010600030101010101" pitchFamily="2" charset="-122"/>
              </a:rPr>
              <a:t>分散式控制：如令牌方式</a:t>
            </a:r>
          </a:p>
        </p:txBody>
      </p:sp>
      <p:sp>
        <p:nvSpPr>
          <p:cNvPr id="78853" name="Rectangle 6"/>
          <p:cNvSpPr/>
          <p:nvPr/>
        </p:nvSpPr>
        <p:spPr>
          <a:xfrm>
            <a:off x="760730" y="4418330"/>
            <a:ext cx="8133715" cy="1383665"/>
          </a:xfrm>
          <a:prstGeom prst="rect">
            <a:avLst/>
          </a:prstGeom>
          <a:noFill/>
          <a:ln w="12699">
            <a:noFill/>
          </a:ln>
        </p:spPr>
        <p:txBody>
          <a:bodyPr wrap="square">
            <a:spAutoFit/>
          </a:bodyPr>
          <a:lstStyle/>
          <a:p>
            <a:pPr lvl="0" defTabSz="762000" eaLnBrk="0" hangingPunct="0"/>
            <a:r>
              <a:rPr lang="zh-CN" altLang="en-US" sz="2800" b="1" dirty="0">
                <a:solidFill>
                  <a:srgbClr val="DA0000"/>
                </a:solidFill>
                <a:latin typeface="CordiaUPC" panose="020B0304020202020204" pitchFamily="34" charset="-34"/>
                <a:ea typeface="宋体" panose="02010600030101010101" pitchFamily="2" charset="-122"/>
                <a:sym typeface="Wingdings 2" panose="05020102010507070707" pitchFamily="18" charset="2"/>
              </a:rPr>
              <a:t>随机接入</a:t>
            </a:r>
            <a:r>
              <a:rPr lang="en-US" altLang="zh-CN" sz="2800" b="1" dirty="0">
                <a:solidFill>
                  <a:srgbClr val="DA0000"/>
                </a:solidFill>
                <a:latin typeface="CordiaUPC" panose="020B0304020202020204" pitchFamily="34" charset="-34"/>
                <a:ea typeface="宋体" panose="02010600030101010101" pitchFamily="2" charset="-122"/>
                <a:sym typeface="Wingdings 2" panose="05020102010507070707" pitchFamily="18" charset="2"/>
              </a:rPr>
              <a:t>:</a:t>
            </a:r>
            <a:r>
              <a:rPr lang="zh-CN" altLang="en-US" sz="2800" b="1" dirty="0">
                <a:latin typeface="楷体_GB2312" panose="02010609030101010101" pitchFamily="49" charset="-122"/>
                <a:ea typeface="楷体_GB2312" panose="02010609030101010101" pitchFamily="49" charset="-122"/>
              </a:rPr>
              <a:t>可以按用户本身意愿随机地访问信道，发送信息，典型</a:t>
            </a:r>
            <a:r>
              <a:rPr lang="zh-CN" altLang="en-US" sz="2800" b="1">
                <a:latin typeface="楷体_GB2312" panose="02010609030101010101" pitchFamily="49" charset="-122"/>
                <a:ea typeface="楷体_GB2312" panose="02010609030101010101" pitchFamily="49" charset="-122"/>
              </a:rPr>
              <a:t>的</a:t>
            </a:r>
            <a:r>
              <a:rPr lang="zh-CN" altLang="en-US" sz="2800" b="1" smtClean="0">
                <a:latin typeface="楷体_GB2312" panose="02010609030101010101" pitchFamily="49" charset="-122"/>
                <a:ea typeface="楷体_GB2312" panose="02010609030101010101" pitchFamily="49" charset="-122"/>
              </a:rPr>
              <a:t>有</a:t>
            </a:r>
            <a:r>
              <a:rPr lang="en-US" altLang="zh-CN" sz="2800" b="1" smtClean="0">
                <a:solidFill>
                  <a:srgbClr val="FF0000"/>
                </a:solidFill>
                <a:latin typeface="楷体_GB2312" panose="02010609030101010101" pitchFamily="49" charset="-122"/>
                <a:ea typeface="楷体_GB2312" panose="02010609030101010101" pitchFamily="49" charset="-122"/>
              </a:rPr>
              <a:t>ALOHA</a:t>
            </a:r>
            <a:r>
              <a:rPr lang="zh-CN" altLang="en-US" sz="2800" b="1" smtClean="0">
                <a:solidFill>
                  <a:srgbClr val="FF0000"/>
                </a:solidFill>
                <a:latin typeface="楷体_GB2312" panose="02010609030101010101" pitchFamily="49" charset="-122"/>
                <a:ea typeface="楷体_GB2312" panose="02010609030101010101" pitchFamily="49" charset="-122"/>
              </a:rPr>
              <a:t>和</a:t>
            </a:r>
            <a:r>
              <a:rPr lang="en-US" altLang="zh-CN" sz="2800" b="1" smtClean="0">
                <a:solidFill>
                  <a:srgbClr val="FF0000"/>
                </a:solidFill>
                <a:latin typeface="楷体_GB2312" panose="02010609030101010101" pitchFamily="49" charset="-122"/>
                <a:ea typeface="楷体_GB2312" panose="02010609030101010101" pitchFamily="49" charset="-122"/>
              </a:rPr>
              <a:t>CSMA/CD</a:t>
            </a:r>
            <a:endParaRPr lang="zh-CN" altLang="en-US" sz="2800" b="1" dirty="0">
              <a:solidFill>
                <a:srgbClr val="FF0000"/>
              </a:solidFill>
              <a:latin typeface="楷体_GB2312" panose="02010609030101010101" pitchFamily="49" charset="-122"/>
              <a:ea typeface="楷体_GB2312" panose="02010609030101010101" pitchFamily="49" charset="-122"/>
            </a:endParaRPr>
          </a:p>
          <a:p>
            <a:pPr lvl="0" defTabSz="762000" eaLnBrk="0" hangingPunct="0"/>
            <a:endParaRPr lang="zh-CN" altLang="en-US" sz="2800" b="1" dirty="0">
              <a:solidFill>
                <a:srgbClr val="FF0000"/>
              </a:solidFill>
              <a:latin typeface="楷体_GB2312" panose="02010609030101010101" pitchFamily="49" charset="-122"/>
              <a:ea typeface="楷体_GB2312" panose="02010609030101010101" pitchFamily="49" charset="-122"/>
              <a:sym typeface="Wingdings 2" panose="05020102010507070707" pitchFamily="18" charset="2"/>
            </a:endParaRPr>
          </a:p>
        </p:txBody>
      </p:sp>
      <p:sp>
        <p:nvSpPr>
          <p:cNvPr id="78854" name="Rectangle 7"/>
          <p:cNvSpPr/>
          <p:nvPr/>
        </p:nvSpPr>
        <p:spPr>
          <a:xfrm>
            <a:off x="828675" y="2818130"/>
            <a:ext cx="3223895" cy="521970"/>
          </a:xfrm>
          <a:prstGeom prst="rect">
            <a:avLst/>
          </a:prstGeom>
          <a:noFill/>
          <a:ln w="12700">
            <a:noFill/>
          </a:ln>
        </p:spPr>
        <p:txBody>
          <a:bodyPr wrap="square">
            <a:spAutoFit/>
          </a:bodyPr>
          <a:lstStyle/>
          <a:p>
            <a:pPr lvl="0" defTabSz="762000" eaLnBrk="0" hangingPunct="0"/>
            <a:r>
              <a:rPr lang="zh-CN" altLang="en-US" sz="2800" b="1" dirty="0">
                <a:solidFill>
                  <a:srgbClr val="DA0000"/>
                </a:solidFill>
                <a:latin typeface="Arial" panose="020B0604020202020204" pitchFamily="34" charset="0"/>
                <a:ea typeface="宋体" panose="02010600030101010101" pitchFamily="2" charset="-122"/>
                <a:sym typeface="Wingdings 2" panose="05020102010507070707" pitchFamily="18" charset="2"/>
              </a:rPr>
              <a:t>受控接入</a:t>
            </a:r>
            <a:r>
              <a:rPr lang="zh-CN" altLang="en-US" sz="2800" b="1" dirty="0">
                <a:latin typeface="Arial" panose="020B0604020202020204" pitchFamily="34" charset="0"/>
                <a:ea typeface="宋体" panose="02010600030101010101" pitchFamily="2" charset="-122"/>
                <a:sym typeface="Wingdings 2" panose="05020102010507070707" pitchFamily="18" charset="2"/>
              </a:rPr>
              <a:t> </a:t>
            </a:r>
          </a:p>
        </p:txBody>
      </p:sp>
      <p:sp>
        <p:nvSpPr>
          <p:cNvPr id="2" name="左大括号 1"/>
          <p:cNvSpPr/>
          <p:nvPr/>
        </p:nvSpPr>
        <p:spPr>
          <a:xfrm>
            <a:off x="506730" y="3027680"/>
            <a:ext cx="261620" cy="1619250"/>
          </a:xfrm>
          <a:prstGeom prst="lef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
        <p:nvSpPr>
          <p:cNvPr id="3" name="左大括号 2"/>
          <p:cNvSpPr/>
          <p:nvPr/>
        </p:nvSpPr>
        <p:spPr>
          <a:xfrm>
            <a:off x="2144395" y="2684145"/>
            <a:ext cx="437515" cy="789305"/>
          </a:xfrm>
          <a:prstGeom prst="lef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0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Line 2"/>
          <p:cNvSpPr/>
          <p:nvPr/>
        </p:nvSpPr>
        <p:spPr>
          <a:xfrm>
            <a:off x="1908175" y="4357688"/>
            <a:ext cx="4660900" cy="0"/>
          </a:xfrm>
          <a:prstGeom prst="line">
            <a:avLst/>
          </a:prstGeom>
          <a:ln w="38100" cap="flat" cmpd="dbl">
            <a:solidFill>
              <a:srgbClr val="333399"/>
            </a:solidFill>
            <a:prstDash val="solid"/>
            <a:headEnd type="none" w="med" len="med"/>
            <a:tailEnd type="none" w="med" len="med"/>
          </a:ln>
        </p:spPr>
      </p:sp>
      <p:sp>
        <p:nvSpPr>
          <p:cNvPr id="90115" name="Line 3"/>
          <p:cNvSpPr/>
          <p:nvPr/>
        </p:nvSpPr>
        <p:spPr>
          <a:xfrm>
            <a:off x="1901825" y="4068763"/>
            <a:ext cx="4673600" cy="0"/>
          </a:xfrm>
          <a:prstGeom prst="line">
            <a:avLst/>
          </a:prstGeom>
          <a:ln w="19050" cap="flat" cmpd="sng">
            <a:solidFill>
              <a:srgbClr val="333399"/>
            </a:solidFill>
            <a:prstDash val="solid"/>
            <a:headEnd type="triangle" w="med" len="med"/>
            <a:tailEnd type="triangle" w="sm" len="med"/>
          </a:ln>
        </p:spPr>
      </p:sp>
      <p:sp>
        <p:nvSpPr>
          <p:cNvPr id="90116" name="Rectangle 4"/>
          <p:cNvSpPr/>
          <p:nvPr/>
        </p:nvSpPr>
        <p:spPr>
          <a:xfrm>
            <a:off x="3770313" y="3859213"/>
            <a:ext cx="730250" cy="395287"/>
          </a:xfrm>
          <a:prstGeom prst="rect">
            <a:avLst/>
          </a:prstGeom>
          <a:solidFill>
            <a:schemeClr val="bg1"/>
          </a:solidFill>
          <a:ln w="12700">
            <a:noFill/>
          </a:ln>
        </p:spPr>
        <p:txBody>
          <a:bodyPr wrap="none" lIns="90488" tIns="44450" rIns="90488" bIns="44450">
            <a:spAutoFit/>
          </a:bodyPr>
          <a:lstStyle/>
          <a:p>
            <a:pPr lvl="0" defTabSz="762000" eaLnBrk="0" hangingPunct="0"/>
            <a:r>
              <a:rPr lang="en-US" altLang="zh-CN" sz="2000" dirty="0">
                <a:solidFill>
                  <a:srgbClr val="333399"/>
                </a:solidFill>
                <a:latin typeface="Arial" panose="020B0604020202020204" pitchFamily="34" charset="0"/>
                <a:ea typeface="黑体" panose="02010609060101010101" pitchFamily="2" charset="-122"/>
              </a:rPr>
              <a:t>1 km</a:t>
            </a:r>
          </a:p>
        </p:txBody>
      </p:sp>
      <p:sp>
        <p:nvSpPr>
          <p:cNvPr id="90117" name="Line 5"/>
          <p:cNvSpPr/>
          <p:nvPr/>
        </p:nvSpPr>
        <p:spPr>
          <a:xfrm>
            <a:off x="1897063" y="4362450"/>
            <a:ext cx="0" cy="1808163"/>
          </a:xfrm>
          <a:prstGeom prst="line">
            <a:avLst/>
          </a:prstGeom>
          <a:ln w="12700" cap="flat" cmpd="sng">
            <a:solidFill>
              <a:schemeClr val="tx1"/>
            </a:solidFill>
            <a:prstDash val="solid"/>
            <a:headEnd type="none" w="med" len="med"/>
            <a:tailEnd type="none" w="med" len="med"/>
          </a:ln>
        </p:spPr>
      </p:sp>
      <p:sp>
        <p:nvSpPr>
          <p:cNvPr id="121862" name="Line 6"/>
          <p:cNvSpPr/>
          <p:nvPr/>
        </p:nvSpPr>
        <p:spPr>
          <a:xfrm>
            <a:off x="1901825" y="4362450"/>
            <a:ext cx="4648200" cy="868363"/>
          </a:xfrm>
          <a:prstGeom prst="line">
            <a:avLst/>
          </a:prstGeom>
          <a:ln w="76200" cap="flat" cmpd="sng">
            <a:solidFill>
              <a:srgbClr val="FF0000"/>
            </a:solidFill>
            <a:prstDash val="solid"/>
            <a:headEnd type="none" w="med" len="med"/>
            <a:tailEnd type="triangle" w="med" len="lg"/>
          </a:ln>
        </p:spPr>
      </p:sp>
      <p:sp>
        <p:nvSpPr>
          <p:cNvPr id="90119" name="Rectangle 7"/>
          <p:cNvSpPr/>
          <p:nvPr/>
        </p:nvSpPr>
        <p:spPr>
          <a:xfrm>
            <a:off x="1547813" y="3860800"/>
            <a:ext cx="417512" cy="515938"/>
          </a:xfrm>
          <a:prstGeom prst="rect">
            <a:avLst/>
          </a:prstGeom>
          <a:noFill/>
          <a:ln w="12700">
            <a:noFill/>
          </a:ln>
        </p:spPr>
        <p:txBody>
          <a:bodyPr wrap="none" lIns="90488" tIns="44450" rIns="90488" bIns="44450">
            <a:spAutoFit/>
          </a:bodyPr>
          <a:lstStyle/>
          <a:p>
            <a:pPr lvl="0" defTabSz="762000" eaLnBrk="0" hangingPunct="0"/>
            <a:r>
              <a:rPr lang="en-US" altLang="zh-CN" sz="2800" smtClean="0">
                <a:solidFill>
                  <a:srgbClr val="333399"/>
                </a:solidFill>
                <a:latin typeface="Arial" panose="020B0604020202020204" pitchFamily="34" charset="0"/>
                <a:ea typeface="黑体" panose="02010609060101010101" pitchFamily="2" charset="-122"/>
              </a:rPr>
              <a:t>A</a:t>
            </a:r>
            <a:endParaRPr lang="en-US" altLang="zh-CN" sz="2800" dirty="0">
              <a:solidFill>
                <a:srgbClr val="333399"/>
              </a:solidFill>
              <a:latin typeface="Arial" panose="020B0604020202020204" pitchFamily="34" charset="0"/>
              <a:ea typeface="黑体" panose="02010609060101010101" pitchFamily="2" charset="-122"/>
            </a:endParaRPr>
          </a:p>
        </p:txBody>
      </p:sp>
      <p:sp>
        <p:nvSpPr>
          <p:cNvPr id="90120" name="Rectangle 8"/>
          <p:cNvSpPr/>
          <p:nvPr/>
        </p:nvSpPr>
        <p:spPr>
          <a:xfrm>
            <a:off x="6530975" y="3860800"/>
            <a:ext cx="417513" cy="515938"/>
          </a:xfrm>
          <a:prstGeom prst="rect">
            <a:avLst/>
          </a:prstGeom>
          <a:noFill/>
          <a:ln w="12700">
            <a:noFill/>
          </a:ln>
        </p:spPr>
        <p:txBody>
          <a:bodyPr wrap="none" lIns="90488" tIns="44450" rIns="90488" bIns="44450">
            <a:spAutoFit/>
          </a:bodyPr>
          <a:lstStyle/>
          <a:p>
            <a:pPr lvl="0" defTabSz="762000" eaLnBrk="0" hangingPunct="0"/>
            <a:r>
              <a:rPr lang="en-US" altLang="zh-CN" sz="2800" dirty="0">
                <a:solidFill>
                  <a:srgbClr val="333399"/>
                </a:solidFill>
                <a:latin typeface="Arial" panose="020B0604020202020204" pitchFamily="34" charset="0"/>
                <a:ea typeface="黑体" panose="02010609060101010101" pitchFamily="2" charset="-122"/>
              </a:rPr>
              <a:t>B</a:t>
            </a:r>
          </a:p>
        </p:txBody>
      </p:sp>
      <p:sp>
        <p:nvSpPr>
          <p:cNvPr id="90121" name="Line 9"/>
          <p:cNvSpPr/>
          <p:nvPr/>
        </p:nvSpPr>
        <p:spPr>
          <a:xfrm flipH="1">
            <a:off x="1779588" y="4705350"/>
            <a:ext cx="6350" cy="1090613"/>
          </a:xfrm>
          <a:prstGeom prst="line">
            <a:avLst/>
          </a:prstGeom>
          <a:ln w="12700" cap="flat" cmpd="sng">
            <a:solidFill>
              <a:srgbClr val="333399"/>
            </a:solidFill>
            <a:prstDash val="solid"/>
            <a:headEnd type="none" w="med" len="med"/>
            <a:tailEnd type="triangle" w="sm" len="med"/>
          </a:ln>
        </p:spPr>
      </p:sp>
      <p:sp>
        <p:nvSpPr>
          <p:cNvPr id="90122" name="Rectangle 10"/>
          <p:cNvSpPr/>
          <p:nvPr/>
        </p:nvSpPr>
        <p:spPr>
          <a:xfrm>
            <a:off x="1560513" y="5037138"/>
            <a:ext cx="250825" cy="393700"/>
          </a:xfrm>
          <a:prstGeom prst="rect">
            <a:avLst/>
          </a:prstGeom>
          <a:noFill/>
          <a:ln w="12700">
            <a:noFill/>
          </a:ln>
        </p:spPr>
        <p:txBody>
          <a:bodyPr wrap="none" lIns="90488" tIns="44450" rIns="90488" bIns="44450">
            <a:spAutoFit/>
          </a:bodyPr>
          <a:lstStyle/>
          <a:p>
            <a:pPr lvl="0" defTabSz="762000" eaLnBrk="0" hangingPunct="0"/>
            <a:r>
              <a:rPr lang="en-US" altLang="zh-CN" sz="2000" i="1" dirty="0">
                <a:solidFill>
                  <a:srgbClr val="333399"/>
                </a:solidFill>
                <a:latin typeface="Arial" panose="020B0604020202020204" pitchFamily="34" charset="0"/>
                <a:ea typeface="黑体" panose="02010609060101010101" pitchFamily="2" charset="-122"/>
              </a:rPr>
              <a:t>t</a:t>
            </a:r>
          </a:p>
        </p:txBody>
      </p:sp>
      <p:sp>
        <p:nvSpPr>
          <p:cNvPr id="90123" name="Line 11"/>
          <p:cNvSpPr/>
          <p:nvPr/>
        </p:nvSpPr>
        <p:spPr>
          <a:xfrm>
            <a:off x="6569075" y="4351338"/>
            <a:ext cx="0" cy="1484312"/>
          </a:xfrm>
          <a:prstGeom prst="line">
            <a:avLst/>
          </a:prstGeom>
          <a:ln w="12700" cap="flat" cmpd="sng">
            <a:solidFill>
              <a:srgbClr val="333399"/>
            </a:solidFill>
            <a:prstDash val="solid"/>
            <a:headEnd type="none" w="med" len="med"/>
            <a:tailEnd type="none" w="med" len="med"/>
          </a:ln>
        </p:spPr>
      </p:sp>
      <p:sp>
        <p:nvSpPr>
          <p:cNvPr id="121868" name="Line 12"/>
          <p:cNvSpPr/>
          <p:nvPr/>
        </p:nvSpPr>
        <p:spPr>
          <a:xfrm flipH="1">
            <a:off x="1897063" y="5065713"/>
            <a:ext cx="4670425" cy="879475"/>
          </a:xfrm>
          <a:prstGeom prst="line">
            <a:avLst/>
          </a:prstGeom>
          <a:ln w="76200" cap="flat" cmpd="sng">
            <a:solidFill>
              <a:srgbClr val="996600"/>
            </a:solidFill>
            <a:prstDash val="solid"/>
            <a:headEnd type="none" w="med" len="med"/>
            <a:tailEnd type="triangle" w="sm" len="med"/>
          </a:ln>
        </p:spPr>
      </p:sp>
      <p:grpSp>
        <p:nvGrpSpPr>
          <p:cNvPr id="2" name="Group 13"/>
          <p:cNvGrpSpPr/>
          <p:nvPr/>
        </p:nvGrpSpPr>
        <p:grpSpPr>
          <a:xfrm>
            <a:off x="5340350" y="4357688"/>
            <a:ext cx="965200" cy="793750"/>
            <a:chOff x="3364" y="411"/>
            <a:chExt cx="608" cy="500"/>
          </a:xfrm>
        </p:grpSpPr>
        <p:sp>
          <p:nvSpPr>
            <p:cNvPr id="90150" name="Line 14"/>
            <p:cNvSpPr/>
            <p:nvPr/>
          </p:nvSpPr>
          <p:spPr>
            <a:xfrm>
              <a:off x="3755" y="728"/>
              <a:ext cx="112" cy="183"/>
            </a:xfrm>
            <a:prstGeom prst="line">
              <a:avLst/>
            </a:prstGeom>
            <a:ln w="28575" cap="flat" cmpd="sng">
              <a:solidFill>
                <a:srgbClr val="333399"/>
              </a:solidFill>
              <a:prstDash val="solid"/>
              <a:headEnd type="none" w="med" len="med"/>
              <a:tailEnd type="triangle" w="sm" len="med"/>
            </a:ln>
          </p:spPr>
        </p:sp>
        <p:sp>
          <p:nvSpPr>
            <p:cNvPr id="49191" name="AutoShape 15"/>
            <p:cNvSpPr>
              <a:spLocks noChangeArrowheads="1"/>
            </p:cNvSpPr>
            <p:nvPr/>
          </p:nvSpPr>
          <p:spPr bwMode="auto">
            <a:xfrm>
              <a:off x="3364" y="411"/>
              <a:ext cx="608" cy="454"/>
            </a:xfrm>
            <a:prstGeom prst="irregularSeal1">
              <a:avLst/>
            </a:prstGeom>
            <a:solidFill>
              <a:srgbClr val="FFCCFF"/>
            </a:solidFill>
            <a:ln w="12700">
              <a:solidFill>
                <a:srgbClr val="FFCCFF"/>
              </a:solidFill>
              <a:miter lim="800000"/>
            </a:ln>
            <a:effectLst>
              <a:outerShdw dist="35921" dir="2700000" algn="ctr" rotWithShape="0">
                <a:schemeClr val="bg2"/>
              </a:outerShdw>
            </a:effectLst>
          </p:spPr>
          <p:txBody>
            <a:bodyPr wrap="none" anchor="ctr"/>
            <a:lstStyle/>
            <a:p>
              <a:pPr marL="0" marR="0" lvl="0" indent="0" algn="ctr" defTabSz="762000" rtl="0" eaLnBrk="0" fontAlgn="base" latinLnBrk="0" hangingPunct="0">
                <a:lnSpc>
                  <a:spcPct val="100000"/>
                </a:lnSpc>
                <a:spcBef>
                  <a:spcPct val="0"/>
                </a:spcBef>
                <a:spcAft>
                  <a:spcPct val="0"/>
                </a:spcAft>
                <a:buClrTx/>
                <a:buSzTx/>
                <a:buFontTx/>
                <a:buNone/>
                <a:defRPr/>
              </a:pPr>
              <a:r>
                <a:rPr kumimoji="1" lang="zh-CN" altLang="en-US" sz="2000" b="0" i="0" u="none" strike="noStrike" kern="1200" cap="none" spc="0" normalizeH="0" baseline="0" noProof="0">
                  <a:ln>
                    <a:noFill/>
                  </a:ln>
                  <a:solidFill>
                    <a:srgbClr val="333399"/>
                  </a:solidFill>
                  <a:effectLst/>
                  <a:uLnTx/>
                  <a:uFillTx/>
                  <a:latin typeface="Arial" panose="020B0604020202020204" pitchFamily="34" charset="0"/>
                  <a:ea typeface="黑体" panose="02010609060101010101" pitchFamily="2" charset="-122"/>
                  <a:cs typeface="+mn-cs"/>
                </a:rPr>
                <a:t>碰撞</a:t>
              </a:r>
            </a:p>
          </p:txBody>
        </p:sp>
      </p:grpSp>
      <p:grpSp>
        <p:nvGrpSpPr>
          <p:cNvPr id="3" name="Group 16"/>
          <p:cNvGrpSpPr/>
          <p:nvPr/>
        </p:nvGrpSpPr>
        <p:grpSpPr>
          <a:xfrm>
            <a:off x="250825" y="4902200"/>
            <a:ext cx="3960813" cy="1203325"/>
            <a:chOff x="158" y="754"/>
            <a:chExt cx="2495" cy="758"/>
          </a:xfrm>
        </p:grpSpPr>
        <p:sp>
          <p:nvSpPr>
            <p:cNvPr id="90145" name="Text Box 17"/>
            <p:cNvSpPr txBox="1"/>
            <p:nvPr/>
          </p:nvSpPr>
          <p:spPr>
            <a:xfrm>
              <a:off x="158" y="1262"/>
              <a:ext cx="116" cy="250"/>
            </a:xfrm>
            <a:prstGeom prst="rect">
              <a:avLst/>
            </a:prstGeom>
            <a:noFill/>
            <a:ln w="12700">
              <a:noFill/>
            </a:ln>
          </p:spPr>
          <p:txBody>
            <a:bodyPr wrap="none">
              <a:spAutoFit/>
            </a:bodyPr>
            <a:lstStyle/>
            <a:p>
              <a:pPr lvl="0" defTabSz="762000" eaLnBrk="0" hangingPunct="0"/>
              <a:endParaRPr lang="zh-CN" altLang="en-US" sz="2000" dirty="0">
                <a:solidFill>
                  <a:srgbClr val="333399"/>
                </a:solidFill>
                <a:latin typeface="Arial" panose="020B0604020202020204" pitchFamily="34" charset="0"/>
                <a:ea typeface="黑体" panose="02010609060101010101" pitchFamily="2" charset="-122"/>
                <a:sym typeface="Symbol" panose="05050102010706020507" pitchFamily="18" charset="2"/>
              </a:endParaRPr>
            </a:p>
          </p:txBody>
        </p:sp>
        <p:sp>
          <p:nvSpPr>
            <p:cNvPr id="90146" name="Line 18"/>
            <p:cNvSpPr/>
            <p:nvPr/>
          </p:nvSpPr>
          <p:spPr>
            <a:xfrm>
              <a:off x="913" y="1417"/>
              <a:ext cx="260" cy="0"/>
            </a:xfrm>
            <a:prstGeom prst="line">
              <a:avLst/>
            </a:prstGeom>
            <a:ln w="28575">
              <a:noFill/>
            </a:ln>
          </p:spPr>
        </p:sp>
        <p:grpSp>
          <p:nvGrpSpPr>
            <p:cNvPr id="90147" name="Group 19"/>
            <p:cNvGrpSpPr/>
            <p:nvPr/>
          </p:nvGrpSpPr>
          <p:grpSpPr>
            <a:xfrm>
              <a:off x="1247" y="754"/>
              <a:ext cx="1406" cy="272"/>
              <a:chOff x="1247" y="754"/>
              <a:chExt cx="1406" cy="272"/>
            </a:xfrm>
          </p:grpSpPr>
          <p:sp>
            <p:nvSpPr>
              <p:cNvPr id="90148" name="AutoShape 20"/>
              <p:cNvSpPr/>
              <p:nvPr/>
            </p:nvSpPr>
            <p:spPr>
              <a:xfrm>
                <a:off x="1247" y="754"/>
                <a:ext cx="1406" cy="272"/>
              </a:xfrm>
              <a:prstGeom prst="wedgeRoundRectCallout">
                <a:avLst>
                  <a:gd name="adj1" fmla="val -52986"/>
                  <a:gd name="adj2" fmla="val 182352"/>
                  <a:gd name="adj3" fmla="val 16667"/>
                </a:avLst>
              </a:prstGeom>
              <a:solidFill>
                <a:srgbClr val="FFFF99"/>
              </a:solidFill>
              <a:ln w="12700" cap="flat" cmpd="sng">
                <a:solidFill>
                  <a:schemeClr val="tx1"/>
                </a:solidFill>
                <a:prstDash val="solid"/>
                <a:miter/>
                <a:headEnd type="none" w="med" len="med"/>
                <a:tailEnd type="none" w="med" len="med"/>
              </a:ln>
            </p:spPr>
            <p:txBody>
              <a:bodyPr/>
              <a:lstStyle/>
              <a:p>
                <a:pPr lvl="0" algn="ctr" defTabSz="762000" eaLnBrk="0" hangingPunct="0"/>
                <a:endParaRPr lang="zh-CN" altLang="en-US" sz="2000" dirty="0">
                  <a:solidFill>
                    <a:srgbClr val="333399"/>
                  </a:solidFill>
                  <a:latin typeface="Arial" panose="020B0604020202020204" pitchFamily="34" charset="0"/>
                  <a:ea typeface="黑体" panose="02010609060101010101" pitchFamily="2" charset="-122"/>
                </a:endParaRPr>
              </a:p>
            </p:txBody>
          </p:sp>
          <p:sp>
            <p:nvSpPr>
              <p:cNvPr id="90149" name="Text Box 21"/>
              <p:cNvSpPr txBox="1"/>
              <p:nvPr/>
            </p:nvSpPr>
            <p:spPr>
              <a:xfrm>
                <a:off x="1247" y="754"/>
                <a:ext cx="1387" cy="250"/>
              </a:xfrm>
              <a:prstGeom prst="rect">
                <a:avLst/>
              </a:prstGeom>
              <a:noFill/>
              <a:ln w="12700">
                <a:noFill/>
              </a:ln>
            </p:spPr>
            <p:txBody>
              <a:bodyPr>
                <a:spAutoFit/>
              </a:bodyPr>
              <a:lstStyle/>
              <a:p>
                <a:pPr lvl="0" defTabSz="762000" eaLnBrk="0" hangingPunct="0"/>
                <a:r>
                  <a:rPr lang="en-US" altLang="zh-CN" sz="2000" smtClean="0">
                    <a:solidFill>
                      <a:srgbClr val="333399"/>
                    </a:solidFill>
                    <a:latin typeface="Arial" panose="020B0604020202020204" pitchFamily="34" charset="0"/>
                    <a:ea typeface="黑体" panose="02010609060101010101" pitchFamily="2" charset="-122"/>
                  </a:rPr>
                  <a:t>A </a:t>
                </a:r>
                <a:r>
                  <a:rPr lang="zh-CN" altLang="en-US" sz="2000" dirty="0">
                    <a:solidFill>
                      <a:srgbClr val="333399"/>
                    </a:solidFill>
                    <a:latin typeface="Arial" panose="020B0604020202020204" pitchFamily="34" charset="0"/>
                    <a:ea typeface="黑体" panose="02010609060101010101" pitchFamily="2" charset="-122"/>
                  </a:rPr>
                  <a:t>检测到发生碰撞</a:t>
                </a:r>
              </a:p>
            </p:txBody>
          </p:sp>
        </p:grpSp>
      </p:grpSp>
      <p:grpSp>
        <p:nvGrpSpPr>
          <p:cNvPr id="5" name="Group 22"/>
          <p:cNvGrpSpPr/>
          <p:nvPr/>
        </p:nvGrpSpPr>
        <p:grpSpPr>
          <a:xfrm>
            <a:off x="6588125" y="4221163"/>
            <a:ext cx="1844675" cy="973137"/>
            <a:chOff x="4167" y="336"/>
            <a:chExt cx="1162" cy="613"/>
          </a:xfrm>
        </p:grpSpPr>
        <p:grpSp>
          <p:nvGrpSpPr>
            <p:cNvPr id="90139" name="Group 23"/>
            <p:cNvGrpSpPr/>
            <p:nvPr/>
          </p:nvGrpSpPr>
          <p:grpSpPr>
            <a:xfrm>
              <a:off x="4167" y="699"/>
              <a:ext cx="448" cy="250"/>
              <a:chOff x="4167" y="699"/>
              <a:chExt cx="448" cy="250"/>
            </a:xfrm>
          </p:grpSpPr>
          <p:sp>
            <p:nvSpPr>
              <p:cNvPr id="90143" name="Line 24"/>
              <p:cNvSpPr/>
              <p:nvPr/>
            </p:nvSpPr>
            <p:spPr>
              <a:xfrm flipH="1">
                <a:off x="4167" y="847"/>
                <a:ext cx="261" cy="0"/>
              </a:xfrm>
              <a:prstGeom prst="line">
                <a:avLst/>
              </a:prstGeom>
              <a:ln w="28575">
                <a:noFill/>
              </a:ln>
            </p:spPr>
          </p:sp>
          <p:sp>
            <p:nvSpPr>
              <p:cNvPr id="90144" name="Text Box 25"/>
              <p:cNvSpPr txBox="1"/>
              <p:nvPr/>
            </p:nvSpPr>
            <p:spPr>
              <a:xfrm>
                <a:off x="4411" y="699"/>
                <a:ext cx="204" cy="250"/>
              </a:xfrm>
              <a:prstGeom prst="rect">
                <a:avLst/>
              </a:prstGeom>
              <a:noFill/>
              <a:ln w="12700">
                <a:noFill/>
              </a:ln>
            </p:spPr>
            <p:txBody>
              <a:bodyPr wrap="none">
                <a:spAutoFit/>
              </a:bodyPr>
              <a:lstStyle/>
              <a:p>
                <a:pPr lvl="0" defTabSz="762000" eaLnBrk="0" hangingPunct="0"/>
                <a:r>
                  <a:rPr lang="zh-CN" altLang="en-US" sz="2000" i="1" dirty="0">
                    <a:solidFill>
                      <a:srgbClr val="333399"/>
                    </a:solidFill>
                    <a:latin typeface="Arial" panose="020B0604020202020204" pitchFamily="34" charset="0"/>
                    <a:ea typeface="黑体" panose="02010609060101010101" pitchFamily="2" charset="-122"/>
                  </a:rPr>
                  <a:t>  </a:t>
                </a:r>
                <a:endParaRPr lang="zh-CN" altLang="en-US" sz="2000" baseline="30000" dirty="0">
                  <a:solidFill>
                    <a:srgbClr val="333399"/>
                  </a:solidFill>
                  <a:latin typeface="Arial" panose="020B0604020202020204" pitchFamily="34" charset="0"/>
                  <a:ea typeface="黑体" panose="02010609060101010101" pitchFamily="2" charset="-122"/>
                </a:endParaRPr>
              </a:p>
            </p:txBody>
          </p:sp>
        </p:grpSp>
        <p:grpSp>
          <p:nvGrpSpPr>
            <p:cNvPr id="90140" name="Group 26"/>
            <p:cNvGrpSpPr/>
            <p:nvPr/>
          </p:nvGrpSpPr>
          <p:grpSpPr>
            <a:xfrm>
              <a:off x="4286" y="336"/>
              <a:ext cx="1043" cy="256"/>
              <a:chOff x="4286" y="336"/>
              <a:chExt cx="1043" cy="256"/>
            </a:xfrm>
          </p:grpSpPr>
          <p:sp>
            <p:nvSpPr>
              <p:cNvPr id="90141" name="AutoShape 27"/>
              <p:cNvSpPr/>
              <p:nvPr/>
            </p:nvSpPr>
            <p:spPr>
              <a:xfrm>
                <a:off x="4341" y="346"/>
                <a:ext cx="988" cy="246"/>
              </a:xfrm>
              <a:prstGeom prst="wedgeRoundRectCallout">
                <a:avLst>
                  <a:gd name="adj1" fmla="val -70042"/>
                  <a:gd name="adj2" fmla="val 145528"/>
                  <a:gd name="adj3" fmla="val 16667"/>
                </a:avLst>
              </a:prstGeom>
              <a:solidFill>
                <a:srgbClr val="FFFF99"/>
              </a:solidFill>
              <a:ln w="12700" cap="flat" cmpd="sng">
                <a:solidFill>
                  <a:schemeClr val="tx1"/>
                </a:solidFill>
                <a:prstDash val="solid"/>
                <a:miter/>
                <a:headEnd type="none" w="med" len="med"/>
                <a:tailEnd type="none" w="med" len="med"/>
              </a:ln>
            </p:spPr>
            <p:txBody>
              <a:bodyPr/>
              <a:lstStyle/>
              <a:p>
                <a:pPr lvl="0" algn="ctr" defTabSz="762000" eaLnBrk="0" hangingPunct="0"/>
                <a:endParaRPr lang="zh-CN" altLang="en-US" sz="2000" dirty="0">
                  <a:solidFill>
                    <a:srgbClr val="333399"/>
                  </a:solidFill>
                  <a:latin typeface="Arial" panose="020B0604020202020204" pitchFamily="34" charset="0"/>
                  <a:ea typeface="黑体" panose="02010609060101010101" pitchFamily="2" charset="-122"/>
                </a:endParaRPr>
              </a:p>
            </p:txBody>
          </p:sp>
          <p:sp>
            <p:nvSpPr>
              <p:cNvPr id="90142" name="Text Box 28"/>
              <p:cNvSpPr txBox="1"/>
              <p:nvPr/>
            </p:nvSpPr>
            <p:spPr>
              <a:xfrm>
                <a:off x="4286" y="336"/>
                <a:ext cx="995" cy="250"/>
              </a:xfrm>
              <a:prstGeom prst="rect">
                <a:avLst/>
              </a:prstGeom>
              <a:noFill/>
              <a:ln w="12700">
                <a:noFill/>
              </a:ln>
            </p:spPr>
            <p:txBody>
              <a:bodyPr wrap="none">
                <a:spAutoFit/>
              </a:bodyPr>
              <a:lstStyle/>
              <a:p>
                <a:pPr lvl="0" defTabSz="762000" eaLnBrk="0" hangingPunct="0"/>
                <a:r>
                  <a:rPr lang="zh-CN" altLang="en-US" sz="2000" dirty="0">
                    <a:solidFill>
                      <a:srgbClr val="333399"/>
                    </a:solidFill>
                    <a:latin typeface="Arial" panose="020B0604020202020204" pitchFamily="34" charset="0"/>
                    <a:ea typeface="黑体" panose="02010609060101010101" pitchFamily="2" charset="-122"/>
                  </a:rPr>
                  <a:t>  </a:t>
                </a:r>
                <a:r>
                  <a:rPr lang="en-US" altLang="zh-CN" sz="2000" dirty="0">
                    <a:solidFill>
                      <a:srgbClr val="333399"/>
                    </a:solidFill>
                    <a:latin typeface="Arial" panose="020B0604020202020204" pitchFamily="34" charset="0"/>
                    <a:ea typeface="黑体" panose="02010609060101010101" pitchFamily="2" charset="-122"/>
                  </a:rPr>
                  <a:t>B </a:t>
                </a:r>
                <a:r>
                  <a:rPr lang="zh-CN" altLang="en-US" sz="2000" dirty="0">
                    <a:solidFill>
                      <a:srgbClr val="333399"/>
                    </a:solidFill>
                    <a:latin typeface="Arial" panose="020B0604020202020204" pitchFamily="34" charset="0"/>
                    <a:ea typeface="黑体" panose="02010609060101010101" pitchFamily="2" charset="-122"/>
                  </a:rPr>
                  <a:t>发送数据</a:t>
                </a:r>
              </a:p>
            </p:txBody>
          </p:sp>
        </p:grpSp>
      </p:grpSp>
      <p:grpSp>
        <p:nvGrpSpPr>
          <p:cNvPr id="8" name="Group 29"/>
          <p:cNvGrpSpPr/>
          <p:nvPr/>
        </p:nvGrpSpPr>
        <p:grpSpPr>
          <a:xfrm>
            <a:off x="4067175" y="5067300"/>
            <a:ext cx="3117850" cy="1017588"/>
            <a:chOff x="2562" y="858"/>
            <a:chExt cx="1964" cy="641"/>
          </a:xfrm>
        </p:grpSpPr>
        <p:grpSp>
          <p:nvGrpSpPr>
            <p:cNvPr id="90134" name="Group 30"/>
            <p:cNvGrpSpPr/>
            <p:nvPr/>
          </p:nvGrpSpPr>
          <p:grpSpPr>
            <a:xfrm>
              <a:off x="2562" y="1240"/>
              <a:ext cx="1546" cy="259"/>
              <a:chOff x="2562" y="1240"/>
              <a:chExt cx="1546" cy="259"/>
            </a:xfrm>
          </p:grpSpPr>
          <p:sp>
            <p:nvSpPr>
              <p:cNvPr id="90137" name="AutoShape 31"/>
              <p:cNvSpPr/>
              <p:nvPr/>
            </p:nvSpPr>
            <p:spPr>
              <a:xfrm>
                <a:off x="2562" y="1253"/>
                <a:ext cx="1407" cy="246"/>
              </a:xfrm>
              <a:prstGeom prst="wedgeRoundRectCallout">
                <a:avLst>
                  <a:gd name="adj1" fmla="val 61231"/>
                  <a:gd name="adj2" fmla="val -165449"/>
                  <a:gd name="adj3" fmla="val 16667"/>
                </a:avLst>
              </a:prstGeom>
              <a:solidFill>
                <a:srgbClr val="FFFF99"/>
              </a:solidFill>
              <a:ln w="12700" cap="flat" cmpd="sng">
                <a:solidFill>
                  <a:schemeClr val="tx1"/>
                </a:solidFill>
                <a:prstDash val="solid"/>
                <a:miter/>
                <a:headEnd type="none" w="med" len="med"/>
                <a:tailEnd type="none" w="med" len="med"/>
              </a:ln>
            </p:spPr>
            <p:txBody>
              <a:bodyPr/>
              <a:lstStyle/>
              <a:p>
                <a:pPr lvl="0" algn="ctr" defTabSz="762000" eaLnBrk="0" hangingPunct="0"/>
                <a:endParaRPr lang="zh-CN" altLang="en-US" sz="2000" dirty="0">
                  <a:solidFill>
                    <a:srgbClr val="333399"/>
                  </a:solidFill>
                  <a:latin typeface="Arial" panose="020B0604020202020204" pitchFamily="34" charset="0"/>
                  <a:ea typeface="黑体" panose="02010609060101010101" pitchFamily="2" charset="-122"/>
                </a:endParaRPr>
              </a:p>
            </p:txBody>
          </p:sp>
          <p:sp>
            <p:nvSpPr>
              <p:cNvPr id="90138" name="Text Box 32"/>
              <p:cNvSpPr txBox="1"/>
              <p:nvPr/>
            </p:nvSpPr>
            <p:spPr>
              <a:xfrm>
                <a:off x="2562" y="1240"/>
                <a:ext cx="1546" cy="250"/>
              </a:xfrm>
              <a:prstGeom prst="rect">
                <a:avLst/>
              </a:prstGeom>
              <a:noFill/>
              <a:ln w="12700">
                <a:noFill/>
              </a:ln>
            </p:spPr>
            <p:txBody>
              <a:bodyPr>
                <a:spAutoFit/>
              </a:bodyPr>
              <a:lstStyle/>
              <a:p>
                <a:pPr lvl="0" defTabSz="762000" eaLnBrk="0" hangingPunct="0"/>
                <a:r>
                  <a:rPr lang="en-US" altLang="zh-CN" sz="2000" dirty="0">
                    <a:solidFill>
                      <a:srgbClr val="333399"/>
                    </a:solidFill>
                    <a:latin typeface="Arial" panose="020B0604020202020204" pitchFamily="34" charset="0"/>
                    <a:ea typeface="黑体" panose="02010609060101010101" pitchFamily="2" charset="-122"/>
                  </a:rPr>
                  <a:t>B </a:t>
                </a:r>
                <a:r>
                  <a:rPr lang="zh-CN" altLang="en-US" sz="2000" dirty="0">
                    <a:solidFill>
                      <a:srgbClr val="333399"/>
                    </a:solidFill>
                    <a:latin typeface="Arial" panose="020B0604020202020204" pitchFamily="34" charset="0"/>
                    <a:ea typeface="黑体" panose="02010609060101010101" pitchFamily="2" charset="-122"/>
                  </a:rPr>
                  <a:t>检测到发生碰撞</a:t>
                </a:r>
              </a:p>
            </p:txBody>
          </p:sp>
        </p:grpSp>
        <p:sp>
          <p:nvSpPr>
            <p:cNvPr id="90135" name="Line 33"/>
            <p:cNvSpPr/>
            <p:nvPr/>
          </p:nvSpPr>
          <p:spPr>
            <a:xfrm flipH="1">
              <a:off x="4167" y="964"/>
              <a:ext cx="261" cy="0"/>
            </a:xfrm>
            <a:prstGeom prst="line">
              <a:avLst/>
            </a:prstGeom>
            <a:ln w="28575">
              <a:noFill/>
            </a:ln>
          </p:spPr>
        </p:sp>
        <p:sp>
          <p:nvSpPr>
            <p:cNvPr id="90136" name="Text Box 34"/>
            <p:cNvSpPr txBox="1"/>
            <p:nvPr/>
          </p:nvSpPr>
          <p:spPr>
            <a:xfrm>
              <a:off x="4410" y="858"/>
              <a:ext cx="116" cy="250"/>
            </a:xfrm>
            <a:prstGeom prst="rect">
              <a:avLst/>
            </a:prstGeom>
            <a:noFill/>
            <a:ln w="12700">
              <a:noFill/>
            </a:ln>
          </p:spPr>
          <p:txBody>
            <a:bodyPr wrap="none">
              <a:spAutoFit/>
            </a:bodyPr>
            <a:lstStyle/>
            <a:p>
              <a:pPr lvl="0" defTabSz="762000" eaLnBrk="0" hangingPunct="0"/>
              <a:endParaRPr lang="zh-CN" altLang="en-US" sz="2000" dirty="0">
                <a:solidFill>
                  <a:srgbClr val="333399"/>
                </a:solidFill>
                <a:latin typeface="Tahoma" panose="020B0604030504040204" pitchFamily="34" charset="0"/>
                <a:ea typeface="宋体" panose="02010600030101010101" pitchFamily="2" charset="-122"/>
                <a:sym typeface="Symbol" panose="05050102010706020507" pitchFamily="18" charset="2"/>
              </a:endParaRPr>
            </a:p>
          </p:txBody>
        </p:sp>
      </p:grpSp>
      <p:sp>
        <p:nvSpPr>
          <p:cNvPr id="90129" name="Text Box 35"/>
          <p:cNvSpPr txBox="1"/>
          <p:nvPr/>
        </p:nvSpPr>
        <p:spPr>
          <a:xfrm>
            <a:off x="779463" y="4152900"/>
            <a:ext cx="682625" cy="396875"/>
          </a:xfrm>
          <a:prstGeom prst="rect">
            <a:avLst/>
          </a:prstGeom>
          <a:noFill/>
          <a:ln w="12700">
            <a:noFill/>
          </a:ln>
        </p:spPr>
        <p:txBody>
          <a:bodyPr wrap="none">
            <a:spAutoFit/>
          </a:bodyPr>
          <a:lstStyle/>
          <a:p>
            <a:pPr lvl="0" defTabSz="762000" eaLnBrk="0" hangingPunct="0"/>
            <a:r>
              <a:rPr lang="en-US" altLang="zh-CN" sz="2000" i="1" dirty="0">
                <a:solidFill>
                  <a:srgbClr val="333399"/>
                </a:solidFill>
                <a:latin typeface="Arial" panose="020B0604020202020204" pitchFamily="34" charset="0"/>
                <a:ea typeface="黑体" panose="02010609060101010101" pitchFamily="2" charset="-122"/>
              </a:rPr>
              <a:t>t</a:t>
            </a:r>
            <a:r>
              <a:rPr lang="en-US" altLang="zh-CN" sz="2000" dirty="0">
                <a:solidFill>
                  <a:srgbClr val="333399"/>
                </a:solidFill>
                <a:latin typeface="Arial" panose="020B0604020202020204" pitchFamily="34" charset="0"/>
                <a:ea typeface="黑体" panose="02010609060101010101" pitchFamily="2" charset="-122"/>
              </a:rPr>
              <a:t> = 0</a:t>
            </a:r>
            <a:endParaRPr lang="en-US" altLang="zh-CN" sz="2000" baseline="30000" dirty="0">
              <a:solidFill>
                <a:srgbClr val="333399"/>
              </a:solidFill>
              <a:latin typeface="Arial" panose="020B0604020202020204" pitchFamily="34" charset="0"/>
              <a:ea typeface="黑体" panose="02010609060101010101" pitchFamily="2" charset="-122"/>
            </a:endParaRPr>
          </a:p>
        </p:txBody>
      </p:sp>
      <p:sp>
        <p:nvSpPr>
          <p:cNvPr id="90130" name="Line 36"/>
          <p:cNvSpPr/>
          <p:nvPr/>
        </p:nvSpPr>
        <p:spPr>
          <a:xfrm>
            <a:off x="1449388" y="4357688"/>
            <a:ext cx="412750" cy="0"/>
          </a:xfrm>
          <a:prstGeom prst="line">
            <a:avLst/>
          </a:prstGeom>
          <a:ln w="28575" cap="flat" cmpd="sng">
            <a:solidFill>
              <a:srgbClr val="333399"/>
            </a:solidFill>
            <a:prstDash val="solid"/>
            <a:headEnd type="none" w="med" len="med"/>
            <a:tailEnd type="triangle" w="sm" len="med"/>
          </a:ln>
        </p:spPr>
      </p:sp>
      <p:sp>
        <p:nvSpPr>
          <p:cNvPr id="90131" name="Text Box 37"/>
          <p:cNvSpPr txBox="1"/>
          <p:nvPr/>
        </p:nvSpPr>
        <p:spPr>
          <a:xfrm>
            <a:off x="6662738" y="5486400"/>
            <a:ext cx="2230437" cy="822325"/>
          </a:xfrm>
          <a:prstGeom prst="rect">
            <a:avLst/>
          </a:prstGeom>
          <a:noFill/>
          <a:ln w="9525">
            <a:noFill/>
          </a:ln>
        </p:spPr>
        <p:txBody>
          <a:bodyPr wrap="none">
            <a:spAutoFit/>
          </a:bodyPr>
          <a:lstStyle/>
          <a:p>
            <a:pPr lvl="0" algn="ctr" eaLnBrk="1" hangingPunct="1"/>
            <a:r>
              <a:rPr lang="zh-CN" altLang="en-US" sz="2400" dirty="0">
                <a:solidFill>
                  <a:srgbClr val="333399"/>
                </a:solidFill>
                <a:latin typeface="Arial" panose="020B0604020202020204" pitchFamily="34" charset="0"/>
                <a:ea typeface="黑体" panose="02010609060101010101" pitchFamily="2" charset="-122"/>
              </a:rPr>
              <a:t>单程端到端</a:t>
            </a:r>
          </a:p>
          <a:p>
            <a:pPr lvl="0" algn="ctr" eaLnBrk="1" hangingPunct="1"/>
            <a:r>
              <a:rPr lang="zh-CN" altLang="en-US" sz="2400" dirty="0">
                <a:solidFill>
                  <a:srgbClr val="333399"/>
                </a:solidFill>
                <a:latin typeface="Arial" panose="020B0604020202020204" pitchFamily="34" charset="0"/>
                <a:ea typeface="黑体" panose="02010609060101010101" pitchFamily="2" charset="-122"/>
              </a:rPr>
              <a:t>传播时延记为</a:t>
            </a:r>
            <a:r>
              <a:rPr lang="zh-CN" altLang="en-US" sz="2400" i="1" dirty="0">
                <a:solidFill>
                  <a:srgbClr val="333399"/>
                </a:solidFill>
                <a:latin typeface="Arial" panose="020B0604020202020204" pitchFamily="34" charset="0"/>
                <a:ea typeface="黑体" panose="02010609060101010101" pitchFamily="2" charset="-122"/>
                <a:sym typeface="Symbol" panose="05050102010706020507" pitchFamily="18" charset="2"/>
              </a:rPr>
              <a:t></a:t>
            </a:r>
            <a:r>
              <a:rPr lang="zh-CN" altLang="en-US" sz="2400" dirty="0">
                <a:solidFill>
                  <a:srgbClr val="333399"/>
                </a:solidFill>
                <a:latin typeface="Arial" panose="020B0604020202020204" pitchFamily="34" charset="0"/>
                <a:ea typeface="黑体" panose="02010609060101010101" pitchFamily="2" charset="-122"/>
              </a:rPr>
              <a:t> </a:t>
            </a:r>
          </a:p>
        </p:txBody>
      </p:sp>
      <p:sp>
        <p:nvSpPr>
          <p:cNvPr id="90132" name="Text Box 38"/>
          <p:cNvSpPr txBox="1"/>
          <p:nvPr/>
        </p:nvSpPr>
        <p:spPr>
          <a:xfrm>
            <a:off x="1835150" y="266700"/>
            <a:ext cx="5899150" cy="641350"/>
          </a:xfrm>
          <a:prstGeom prst="rect">
            <a:avLst/>
          </a:prstGeom>
          <a:noFill/>
          <a:ln w="9525">
            <a:noFill/>
          </a:ln>
        </p:spPr>
        <p:txBody>
          <a:bodyPr wrap="none">
            <a:spAutoFit/>
          </a:bodyPr>
          <a:lstStyle/>
          <a:p>
            <a:pPr lvl="0" eaLnBrk="1" hangingPunct="1"/>
            <a:r>
              <a:rPr lang="zh-CN" altLang="en-US" sz="3600" dirty="0">
                <a:solidFill>
                  <a:schemeClr val="tx2"/>
                </a:solidFill>
                <a:latin typeface="黑体" panose="02010609060101010101" pitchFamily="2" charset="-122"/>
                <a:ea typeface="黑体" panose="02010609060101010101" pitchFamily="2" charset="-122"/>
              </a:rPr>
              <a:t>传播时延对载波监听的影响 </a:t>
            </a:r>
          </a:p>
        </p:txBody>
      </p:sp>
      <p:sp>
        <p:nvSpPr>
          <p:cNvPr id="121895" name="Rectangle 39"/>
          <p:cNvSpPr/>
          <p:nvPr/>
        </p:nvSpPr>
        <p:spPr>
          <a:xfrm>
            <a:off x="0" y="908050"/>
            <a:ext cx="8748713" cy="1562100"/>
          </a:xfrm>
          <a:prstGeom prst="rect">
            <a:avLst/>
          </a:prstGeom>
          <a:noFill/>
          <a:ln w="9525">
            <a:noFill/>
          </a:ln>
        </p:spPr>
        <p:txBody>
          <a:bodyPr/>
          <a:lstStyle/>
          <a:p>
            <a:pPr marL="342900" lvl="0" indent="-342900" eaLnBrk="0" hangingPunct="0">
              <a:lnSpc>
                <a:spcPct val="95000"/>
              </a:lnSpc>
              <a:spcBef>
                <a:spcPct val="20000"/>
              </a:spcBef>
              <a:buClr>
                <a:schemeClr val="hlink"/>
              </a:buClr>
              <a:buSzPct val="75000"/>
              <a:buFont typeface="Wingdings" panose="05000000000000000000" pitchFamily="2" charset="2"/>
              <a:buChar char="v"/>
            </a:pPr>
            <a:r>
              <a:rPr lang="zh-CN" altLang="en-US" sz="2400" b="1" dirty="0">
                <a:solidFill>
                  <a:srgbClr val="0000CC"/>
                </a:solidFill>
                <a:latin typeface="Arial" panose="020B0604020202020204" pitchFamily="34" charset="0"/>
                <a:ea typeface="宋体" panose="02010600030101010101" pitchFamily="2" charset="-122"/>
              </a:rPr>
              <a:t>监听也会发生碰撞？</a:t>
            </a:r>
          </a:p>
          <a:p>
            <a:pPr marL="742950" lvl="1" indent="-285750" eaLnBrk="0" hangingPunct="0">
              <a:lnSpc>
                <a:spcPct val="95000"/>
              </a:lnSpc>
              <a:spcBef>
                <a:spcPct val="20000"/>
              </a:spcBef>
              <a:buClr>
                <a:schemeClr val="accent2"/>
              </a:buClr>
              <a:buSzPct val="85000"/>
              <a:buFont typeface="Wingdings" panose="05000000000000000000" pitchFamily="2" charset="2"/>
              <a:buChar char=""/>
            </a:pPr>
            <a:r>
              <a:rPr lang="zh-CN" altLang="en-US" sz="2400" b="1" dirty="0">
                <a:solidFill>
                  <a:srgbClr val="FF0000"/>
                </a:solidFill>
                <a:latin typeface="Arial" panose="020B0604020202020204" pitchFamily="34" charset="0"/>
                <a:ea typeface="宋体" panose="02010600030101010101" pitchFamily="2" charset="-122"/>
              </a:rPr>
              <a:t>当某个站监听到总线是空闲时，也可能总线并非真正是空闲的</a:t>
            </a:r>
            <a:r>
              <a:rPr lang="zh-CN" altLang="en-US" sz="2400" b="1">
                <a:solidFill>
                  <a:srgbClr val="3C3C5A"/>
                </a:solidFill>
                <a:latin typeface="Arial" panose="020B0604020202020204" pitchFamily="34" charset="0"/>
                <a:ea typeface="宋体" panose="02010600030101010101" pitchFamily="2" charset="-122"/>
              </a:rPr>
              <a:t>→</a:t>
            </a:r>
            <a:r>
              <a:rPr lang="zh-CN" altLang="en-US" sz="2400" b="1" smtClean="0">
                <a:solidFill>
                  <a:srgbClr val="3C3C5A"/>
                </a:solidFill>
                <a:latin typeface="Arial" panose="020B0604020202020204" pitchFamily="34" charset="0"/>
                <a:ea typeface="宋体" panose="02010600030101010101" pitchFamily="2" charset="-122"/>
              </a:rPr>
              <a:t>由于</a:t>
            </a:r>
            <a:r>
              <a:rPr lang="en-US" altLang="zh-CN" sz="2400" b="1" smtClean="0">
                <a:solidFill>
                  <a:srgbClr val="3C3C5A"/>
                </a:solidFill>
                <a:latin typeface="Arial" panose="020B0604020202020204" pitchFamily="34" charset="0"/>
                <a:ea typeface="宋体" panose="02010600030101010101" pitchFamily="2" charset="-122"/>
              </a:rPr>
              <a:t>A </a:t>
            </a:r>
            <a:r>
              <a:rPr lang="zh-CN" altLang="en-US" sz="2400" b="1" dirty="0">
                <a:solidFill>
                  <a:srgbClr val="3C3C5A"/>
                </a:solidFill>
                <a:latin typeface="Arial" panose="020B0604020202020204" pitchFamily="34" charset="0"/>
                <a:ea typeface="宋体" panose="02010600030101010101" pitchFamily="2" charset="-122"/>
              </a:rPr>
              <a:t>向 </a:t>
            </a:r>
            <a:r>
              <a:rPr lang="en-US" altLang="zh-CN" sz="2400" b="1" dirty="0">
                <a:solidFill>
                  <a:srgbClr val="3C3C5A"/>
                </a:solidFill>
                <a:latin typeface="Arial" panose="020B0604020202020204" pitchFamily="34" charset="0"/>
                <a:ea typeface="宋体" panose="02010600030101010101" pitchFamily="2" charset="-122"/>
              </a:rPr>
              <a:t>B </a:t>
            </a:r>
            <a:r>
              <a:rPr lang="zh-CN" altLang="en-US" sz="2400" b="1" dirty="0">
                <a:solidFill>
                  <a:srgbClr val="3C3C5A"/>
                </a:solidFill>
                <a:latin typeface="Arial" panose="020B0604020202020204" pitchFamily="34" charset="0"/>
                <a:ea typeface="宋体" panose="02010600030101010101" pitchFamily="2" charset="-122"/>
              </a:rPr>
              <a:t>发出的信息，要经过一定的时间后才能传送到 </a:t>
            </a:r>
            <a:r>
              <a:rPr lang="en-US" altLang="zh-CN" sz="2400" b="1" dirty="0">
                <a:solidFill>
                  <a:srgbClr val="3C3C5A"/>
                </a:solidFill>
                <a:latin typeface="Arial" panose="020B0604020202020204" pitchFamily="34" charset="0"/>
                <a:ea typeface="宋体" panose="02010600030101010101" pitchFamily="2" charset="-122"/>
              </a:rPr>
              <a:t>B</a:t>
            </a:r>
            <a:r>
              <a:rPr lang="zh-CN" altLang="en-US" sz="2400" b="1" dirty="0">
                <a:solidFill>
                  <a:srgbClr val="3C3C5A"/>
                </a:solidFill>
                <a:latin typeface="Arial" panose="020B0604020202020204" pitchFamily="34" charset="0"/>
                <a:ea typeface="宋体" panose="02010600030101010101" pitchFamily="2" charset="-122"/>
              </a:rPr>
              <a:t>，</a:t>
            </a:r>
            <a:r>
              <a:rPr lang="en-US" altLang="zh-CN" sz="2400" b="1" dirty="0">
                <a:solidFill>
                  <a:srgbClr val="3C3C5A"/>
                </a:solidFill>
                <a:latin typeface="Arial" panose="020B0604020202020204" pitchFamily="34" charset="0"/>
                <a:ea typeface="宋体" panose="02010600030101010101" pitchFamily="2" charset="-122"/>
              </a:rPr>
              <a:t>B </a:t>
            </a:r>
            <a:r>
              <a:rPr lang="zh-CN" altLang="en-US" sz="2400" b="1" dirty="0">
                <a:solidFill>
                  <a:srgbClr val="3C3C5A"/>
                </a:solidFill>
                <a:latin typeface="Arial" panose="020B0604020202020204" pitchFamily="34" charset="0"/>
                <a:ea typeface="宋体" panose="02010600030101010101" pitchFamily="2" charset="-122"/>
              </a:rPr>
              <a:t>若</a:t>
            </a:r>
            <a:r>
              <a:rPr lang="zh-CN" altLang="en-US" sz="2400" b="1">
                <a:solidFill>
                  <a:srgbClr val="3C3C5A"/>
                </a:solidFill>
                <a:latin typeface="Arial" panose="020B0604020202020204" pitchFamily="34" charset="0"/>
                <a:ea typeface="宋体" panose="02010600030101010101" pitchFamily="2" charset="-122"/>
              </a:rPr>
              <a:t>在 </a:t>
            </a:r>
            <a:r>
              <a:rPr lang="en-US" altLang="zh-CN" sz="2400" b="1" smtClean="0">
                <a:solidFill>
                  <a:srgbClr val="3C3C5A"/>
                </a:solidFill>
                <a:latin typeface="Arial" panose="020B0604020202020204" pitchFamily="34" charset="0"/>
                <a:ea typeface="宋体" panose="02010600030101010101" pitchFamily="2" charset="-122"/>
              </a:rPr>
              <a:t>A </a:t>
            </a:r>
            <a:r>
              <a:rPr lang="zh-CN" altLang="en-US" sz="2400" b="1" dirty="0">
                <a:solidFill>
                  <a:srgbClr val="3C3C5A"/>
                </a:solidFill>
                <a:latin typeface="Arial" panose="020B0604020202020204" pitchFamily="34" charset="0"/>
                <a:ea typeface="宋体" panose="02010600030101010101" pitchFamily="2" charset="-122"/>
              </a:rPr>
              <a:t>发送的信息到达 </a:t>
            </a:r>
            <a:r>
              <a:rPr lang="en-US" altLang="zh-CN" sz="2400" b="1" dirty="0">
                <a:solidFill>
                  <a:srgbClr val="3C3C5A"/>
                </a:solidFill>
                <a:latin typeface="Arial" panose="020B0604020202020204" pitchFamily="34" charset="0"/>
                <a:ea typeface="宋体" panose="02010600030101010101" pitchFamily="2" charset="-122"/>
              </a:rPr>
              <a:t>B </a:t>
            </a:r>
            <a:r>
              <a:rPr lang="zh-CN" altLang="en-US" sz="2400" b="1" dirty="0">
                <a:solidFill>
                  <a:srgbClr val="3C3C5A"/>
                </a:solidFill>
                <a:latin typeface="Arial" panose="020B0604020202020204" pitchFamily="34" charset="0"/>
                <a:ea typeface="宋体" panose="02010600030101010101" pitchFamily="2" charset="-122"/>
              </a:rPr>
              <a:t>之前发送自己的帧</a:t>
            </a:r>
            <a:r>
              <a:rPr lang="en-US" altLang="zh-CN" sz="2400" b="1" dirty="0">
                <a:solidFill>
                  <a:srgbClr val="3C3C5A"/>
                </a:solidFill>
                <a:latin typeface="Arial" panose="020B0604020202020204" pitchFamily="34" charset="0"/>
                <a:ea typeface="宋体" panose="02010600030101010101" pitchFamily="2" charset="-122"/>
              </a:rPr>
              <a:t>(</a:t>
            </a:r>
            <a:r>
              <a:rPr lang="zh-CN" altLang="en-US" sz="2400" b="1" dirty="0">
                <a:solidFill>
                  <a:srgbClr val="3C3C5A"/>
                </a:solidFill>
                <a:latin typeface="Arial" panose="020B0604020202020204" pitchFamily="34" charset="0"/>
                <a:ea typeface="宋体" panose="02010600030101010101" pitchFamily="2" charset="-122"/>
              </a:rPr>
              <a:t>因为这时 </a:t>
            </a:r>
            <a:r>
              <a:rPr lang="en-US" altLang="zh-CN" sz="2400" b="1" dirty="0">
                <a:solidFill>
                  <a:srgbClr val="3C3C5A"/>
                </a:solidFill>
                <a:latin typeface="Arial" panose="020B0604020202020204" pitchFamily="34" charset="0"/>
                <a:ea typeface="宋体" panose="02010600030101010101" pitchFamily="2" charset="-122"/>
              </a:rPr>
              <a:t>B </a:t>
            </a:r>
            <a:r>
              <a:rPr lang="zh-CN" altLang="en-US" sz="2400" b="1" dirty="0">
                <a:solidFill>
                  <a:srgbClr val="3C3C5A"/>
                </a:solidFill>
                <a:latin typeface="Arial" panose="020B0604020202020204" pitchFamily="34" charset="0"/>
                <a:ea typeface="宋体" panose="02010600030101010101" pitchFamily="2" charset="-122"/>
              </a:rPr>
              <a:t>的载波监听检测不</a:t>
            </a:r>
            <a:r>
              <a:rPr lang="zh-CN" altLang="en-US" sz="2400" b="1">
                <a:solidFill>
                  <a:srgbClr val="3C3C5A"/>
                </a:solidFill>
                <a:latin typeface="Arial" panose="020B0604020202020204" pitchFamily="34" charset="0"/>
                <a:ea typeface="宋体" panose="02010600030101010101" pitchFamily="2" charset="-122"/>
              </a:rPr>
              <a:t>到 </a:t>
            </a:r>
            <a:r>
              <a:rPr lang="en-US" altLang="zh-CN" sz="2400" b="1" smtClean="0">
                <a:solidFill>
                  <a:srgbClr val="3C3C5A"/>
                </a:solidFill>
                <a:latin typeface="Arial" panose="020B0604020202020204" pitchFamily="34" charset="0"/>
                <a:ea typeface="宋体" panose="02010600030101010101" pitchFamily="2" charset="-122"/>
              </a:rPr>
              <a:t>A </a:t>
            </a:r>
            <a:r>
              <a:rPr lang="zh-CN" altLang="en-US" sz="2400" b="1" dirty="0">
                <a:solidFill>
                  <a:srgbClr val="3C3C5A"/>
                </a:solidFill>
                <a:latin typeface="Arial" panose="020B0604020202020204" pitchFamily="34" charset="0"/>
                <a:ea typeface="宋体" panose="02010600030101010101" pitchFamily="2" charset="-122"/>
              </a:rPr>
              <a:t>所发送的信息</a:t>
            </a:r>
            <a:r>
              <a:rPr lang="en-US" altLang="zh-CN" sz="2400" b="1" dirty="0">
                <a:solidFill>
                  <a:srgbClr val="3C3C5A"/>
                </a:solidFill>
                <a:latin typeface="Arial" panose="020B0604020202020204" pitchFamily="34" charset="0"/>
                <a:ea typeface="宋体" panose="02010600030101010101" pitchFamily="2" charset="-122"/>
              </a:rPr>
              <a:t>)</a:t>
            </a:r>
            <a:r>
              <a:rPr lang="zh-CN" altLang="en-US" sz="2400" b="1" dirty="0">
                <a:solidFill>
                  <a:srgbClr val="3C3C5A"/>
                </a:solidFill>
                <a:latin typeface="Arial" panose="020B0604020202020204" pitchFamily="34" charset="0"/>
                <a:ea typeface="宋体" panose="02010600030101010101" pitchFamily="2" charset="-122"/>
              </a:rPr>
              <a:t>，</a:t>
            </a:r>
            <a:r>
              <a:rPr lang="zh-CN" altLang="en-US" sz="2400" b="1" dirty="0">
                <a:solidFill>
                  <a:srgbClr val="FF0000"/>
                </a:solidFill>
                <a:latin typeface="Arial" panose="020B0604020202020204" pitchFamily="34" charset="0"/>
                <a:ea typeface="宋体" panose="02010600030101010101" pitchFamily="2" charset="-122"/>
              </a:rPr>
              <a:t>则必然要在某个时间</a:t>
            </a:r>
            <a:r>
              <a:rPr lang="zh-CN" altLang="en-US" sz="2400" b="1">
                <a:solidFill>
                  <a:srgbClr val="FF0000"/>
                </a:solidFill>
                <a:latin typeface="Arial" panose="020B0604020202020204" pitchFamily="34" charset="0"/>
                <a:ea typeface="宋体" panose="02010600030101010101" pitchFamily="2" charset="-122"/>
              </a:rPr>
              <a:t>和 </a:t>
            </a:r>
            <a:r>
              <a:rPr lang="en-US" altLang="zh-CN" sz="2400" b="1" smtClean="0">
                <a:solidFill>
                  <a:srgbClr val="FF0000"/>
                </a:solidFill>
                <a:latin typeface="Arial" panose="020B0604020202020204" pitchFamily="34" charset="0"/>
                <a:ea typeface="宋体" panose="02010600030101010101" pitchFamily="2" charset="-122"/>
              </a:rPr>
              <a:t>A </a:t>
            </a:r>
            <a:r>
              <a:rPr lang="zh-CN" altLang="en-US" sz="2400" b="1" dirty="0">
                <a:solidFill>
                  <a:srgbClr val="FF0000"/>
                </a:solidFill>
                <a:latin typeface="Arial" panose="020B0604020202020204" pitchFamily="34" charset="0"/>
                <a:ea typeface="宋体" panose="02010600030101010101" pitchFamily="2" charset="-122"/>
              </a:rPr>
              <a:t>发送的帧发生碰撞</a:t>
            </a:r>
          </a:p>
          <a:p>
            <a:pPr marL="742950" lvl="1" indent="-285750" eaLnBrk="0" hangingPunct="0">
              <a:lnSpc>
                <a:spcPct val="95000"/>
              </a:lnSpc>
              <a:spcBef>
                <a:spcPct val="20000"/>
              </a:spcBef>
              <a:buClr>
                <a:schemeClr val="accent2"/>
              </a:buClr>
              <a:buSzPct val="85000"/>
              <a:buFont typeface="Wingdings" panose="05000000000000000000" pitchFamily="2" charset="2"/>
              <a:buChar char=""/>
            </a:pPr>
            <a:r>
              <a:rPr lang="zh-CN" altLang="en-US" sz="2400" b="1" dirty="0">
                <a:solidFill>
                  <a:srgbClr val="3C3C5A"/>
                </a:solidFill>
                <a:latin typeface="Arial" panose="020B0604020202020204" pitchFamily="34" charset="0"/>
                <a:ea typeface="宋体" panose="02010600030101010101" pitchFamily="2" charset="-122"/>
              </a:rPr>
              <a:t>由于</a:t>
            </a:r>
            <a:r>
              <a:rPr lang="zh-CN" altLang="en-US" sz="2400" b="1" dirty="0">
                <a:solidFill>
                  <a:srgbClr val="FD514D"/>
                </a:solidFill>
                <a:latin typeface="Arial" panose="020B0604020202020204" pitchFamily="34" charset="0"/>
                <a:ea typeface="宋体" panose="02010600030101010101" pitchFamily="2" charset="-122"/>
              </a:rPr>
              <a:t>监听方式和不可避免的线路传播时延</a:t>
            </a:r>
            <a:r>
              <a:rPr lang="zh-CN" altLang="en-US" sz="2400" b="1" dirty="0">
                <a:solidFill>
                  <a:srgbClr val="3C3C5A"/>
                </a:solidFill>
                <a:latin typeface="Arial" panose="020B0604020202020204" pitchFamily="34" charset="0"/>
                <a:ea typeface="宋体" panose="02010600030101010101" pitchFamily="2" charset="-122"/>
              </a:rPr>
              <a:t>，</a:t>
            </a:r>
            <a:r>
              <a:rPr lang="zh-CN" altLang="en-US" sz="2400" b="1" dirty="0">
                <a:solidFill>
                  <a:srgbClr val="FD514D"/>
                </a:solidFill>
                <a:latin typeface="Arial" panose="020B0604020202020204" pitchFamily="34" charset="0"/>
                <a:ea typeface="宋体" panose="02010600030101010101" pitchFamily="2" charset="-122"/>
              </a:rPr>
              <a:t>产生了碰撞</a:t>
            </a:r>
            <a:r>
              <a:rPr lang="zh-CN" altLang="en-US" sz="2400" b="1" dirty="0">
                <a:solidFill>
                  <a:srgbClr val="3C3C5A"/>
                </a:solidFill>
                <a:latin typeface="Arial" panose="020B0604020202020204" pitchFamily="34" charset="0"/>
                <a:ea typeface="宋体" panose="02010600030101010101" pitchFamily="2" charset="-122"/>
              </a:rPr>
              <a:t>。</a:t>
            </a:r>
          </a:p>
          <a:p>
            <a:pPr marL="742950" lvl="1" indent="-285750" eaLnBrk="0" hangingPunct="0">
              <a:lnSpc>
                <a:spcPct val="95000"/>
              </a:lnSpc>
              <a:spcBef>
                <a:spcPct val="20000"/>
              </a:spcBef>
              <a:buClr>
                <a:schemeClr val="accent2"/>
              </a:buClr>
              <a:buSzPct val="85000"/>
              <a:buFont typeface="Wingdings" panose="05000000000000000000" pitchFamily="2" charset="2"/>
              <a:buChar char=""/>
            </a:pPr>
            <a:endParaRPr lang="zh-CN" altLang="en-US" sz="2400" b="1" dirty="0">
              <a:solidFill>
                <a:srgbClr val="FF0000"/>
              </a:solidFill>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95">
                                            <p:txEl>
                                              <p:pRg st="2" end="2"/>
                                            </p:txEl>
                                          </p:spTgt>
                                        </p:tgtEl>
                                        <p:attrNameLst>
                                          <p:attrName>style.visibility</p:attrName>
                                        </p:attrNameLst>
                                      </p:cBhvr>
                                      <p:to>
                                        <p:strVal val="visible"/>
                                      </p:to>
                                    </p:set>
                                  </p:childTnLst>
                                </p:cTn>
                              </p:par>
                            </p:childTnLst>
                          </p:cTn>
                        </p:par>
                        <p:par>
                          <p:cTn id="15" fill="hold">
                            <p:stCondLst>
                              <p:cond delay="500"/>
                            </p:stCondLst>
                            <p:childTnLst>
                              <p:par>
                                <p:cTn id="16" presetID="22" presetClass="entr" presetSubtype="8" fill="hold" nodeType="afterEffect">
                                  <p:stCondLst>
                                    <p:cond delay="0"/>
                                  </p:stCondLst>
                                  <p:childTnLst>
                                    <p:set>
                                      <p:cBhvr>
                                        <p:cTn id="17" dur="1" fill="hold">
                                          <p:stCondLst>
                                            <p:cond delay="0"/>
                                          </p:stCondLst>
                                        </p:cTn>
                                        <p:tgtEl>
                                          <p:spTgt spid="121862"/>
                                        </p:tgtEl>
                                        <p:attrNameLst>
                                          <p:attrName>style.visibility</p:attrName>
                                        </p:attrNameLst>
                                      </p:cBhvr>
                                      <p:to>
                                        <p:strVal val="visible"/>
                                      </p:to>
                                    </p:set>
                                    <p:animEffect transition="in" filter="wipe(left)">
                                      <p:cBhvr>
                                        <p:cTn id="18" dur="5000"/>
                                        <p:tgtEl>
                                          <p:spTgt spid="121862"/>
                                        </p:tgtEl>
                                      </p:cBhvr>
                                    </p:animEffect>
                                  </p:childTnLst>
                                </p:cTn>
                              </p:par>
                              <p:par>
                                <p:cTn id="19" presetID="22" presetClass="entr" presetSubtype="2" fill="hold" nodeType="withEffect">
                                  <p:stCondLst>
                                    <p:cond delay="4000"/>
                                  </p:stCondLst>
                                  <p:childTnLst>
                                    <p:set>
                                      <p:cBhvr>
                                        <p:cTn id="20" dur="1" fill="hold">
                                          <p:stCondLst>
                                            <p:cond delay="0"/>
                                          </p:stCondLst>
                                        </p:cTn>
                                        <p:tgtEl>
                                          <p:spTgt spid="121868"/>
                                        </p:tgtEl>
                                        <p:attrNameLst>
                                          <p:attrName>style.visibility</p:attrName>
                                        </p:attrNameLst>
                                      </p:cBhvr>
                                      <p:to>
                                        <p:strVal val="visible"/>
                                      </p:to>
                                    </p:set>
                                    <p:animEffect transition="in" filter="wipe(right)">
                                      <p:cBhvr>
                                        <p:cTn id="21" dur="5000"/>
                                        <p:tgtEl>
                                          <p:spTgt spid="121868"/>
                                        </p:tgtEl>
                                      </p:cBhvr>
                                    </p:animEffect>
                                  </p:childTnLst>
                                </p:cTn>
                              </p:par>
                              <p:par>
                                <p:cTn id="22" presetID="1" presetClass="entr" presetSubtype="0" fill="hold" nodeType="withEffect">
                                  <p:stCondLst>
                                    <p:cond delay="400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ntr" presetSubtype="0" fill="hold" nodeType="withEffect">
                                  <p:stCondLst>
                                    <p:cond delay="4500"/>
                                  </p:stCondLst>
                                  <p:childTnLst>
                                    <p:set>
                                      <p:cBhvr>
                                        <p:cTn id="25" dur="1" fill="hold">
                                          <p:stCondLst>
                                            <p:cond delay="0"/>
                                          </p:stCondLst>
                                        </p:cTn>
                                        <p:tgtEl>
                                          <p:spTgt spid="2"/>
                                        </p:tgtEl>
                                        <p:attrNameLst>
                                          <p:attrName>style.visibility</p:attrName>
                                        </p:attrNameLst>
                                      </p:cBhvr>
                                      <p:to>
                                        <p:strVal val="visible"/>
                                      </p:to>
                                    </p:set>
                                  </p:childTnLst>
                                </p:cTn>
                              </p:par>
                              <p:par>
                                <p:cTn id="26" presetID="1" presetClass="entr" presetSubtype="0" fill="hold" nodeType="withEffect">
                                  <p:stCondLst>
                                    <p:cond delay="5000"/>
                                  </p:stCondLst>
                                  <p:childTnLst>
                                    <p:set>
                                      <p:cBhvr>
                                        <p:cTn id="27" dur="1" fill="hold">
                                          <p:stCondLst>
                                            <p:cond delay="0"/>
                                          </p:stCondLst>
                                        </p:cTn>
                                        <p:tgtEl>
                                          <p:spTgt spid="8"/>
                                        </p:tgtEl>
                                        <p:attrNameLst>
                                          <p:attrName>style.visibility</p:attrName>
                                        </p:attrNameLst>
                                      </p:cBhvr>
                                      <p:to>
                                        <p:strVal val="visible"/>
                                      </p:to>
                                    </p:set>
                                  </p:childTnLst>
                                </p:cTn>
                              </p:par>
                              <p:par>
                                <p:cTn id="28" presetID="1" presetClass="entr" presetSubtype="0" fill="hold" nodeType="withEffect">
                                  <p:stCondLst>
                                    <p:cond delay="9000"/>
                                  </p:stCondLst>
                                  <p:childTnLst>
                                    <p:set>
                                      <p:cBhvr>
                                        <p:cTn id="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95"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91139" name="Rectangle 3"/>
          <p:cNvSpPr>
            <a:spLocks noGrp="1" noRot="1"/>
          </p:cNvSpPr>
          <p:nvPr>
            <p:ph idx="1"/>
          </p:nvPr>
        </p:nvSpPr>
        <p:spPr>
          <a:xfrm>
            <a:off x="-13648" y="1484784"/>
            <a:ext cx="8748713" cy="5184775"/>
          </a:xfrm>
        </p:spPr>
        <p:txBody>
          <a:bodyPr vert="horz" wrap="square" lIns="91440" tIns="45720" rIns="91440" bIns="45720" anchor="t"/>
          <a:lstStyle/>
          <a:p>
            <a:pPr lvl="1" eaLnBrk="1" hangingPunct="1">
              <a:spcBef>
                <a:spcPct val="55000"/>
              </a:spcBef>
            </a:pPr>
            <a:r>
              <a:rPr lang="en-US" altLang="zh-CN" b="1" smtClean="0"/>
              <a:t>CSMA-CD</a:t>
            </a:r>
            <a:r>
              <a:rPr lang="zh-CN" altLang="en-US" b="1" dirty="0"/>
              <a:t>：发送数据前监听信道，信道一空闲立即发数据，边发数据边监听信道（进行</a:t>
            </a:r>
            <a:r>
              <a:rPr lang="zh-CN" altLang="en-US" b="1" dirty="0">
                <a:solidFill>
                  <a:srgbClr val="FD514D"/>
                </a:solidFill>
              </a:rPr>
              <a:t>冲突检测</a:t>
            </a:r>
            <a:r>
              <a:rPr lang="zh-CN" altLang="en-US" b="1" dirty="0"/>
              <a:t>）</a:t>
            </a:r>
          </a:p>
          <a:p>
            <a:pPr lvl="1" eaLnBrk="1" hangingPunct="1">
              <a:spcBef>
                <a:spcPct val="55000"/>
              </a:spcBef>
            </a:pPr>
            <a:endParaRPr lang="zh-CN" altLang="en-US" b="1"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（１）非坚持监听方式</a:t>
            </a:r>
            <a:br>
              <a:rPr kumimoji="0"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br>
            <a:r>
              <a:rPr kumimoji="0" lang="en-US"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CSMA-NP</a:t>
            </a:r>
          </a:p>
        </p:txBody>
      </p:sp>
      <p:sp>
        <p:nvSpPr>
          <p:cNvPr id="103427" name="Rectangle 3"/>
          <p:cNvSpPr>
            <a:spLocks noGrp="1" noRot="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50000"/>
              </a:spcBef>
              <a:spcAft>
                <a:spcPct val="0"/>
              </a:spcAft>
              <a:buClr>
                <a:schemeClr val="hlink"/>
              </a:buClr>
              <a:buSzPct val="75000"/>
              <a:buFont typeface="Wingdings" panose="05000000000000000000" pitchFamily="2" charset="2"/>
              <a:buChar char="v"/>
              <a:defRPr/>
            </a:pPr>
            <a:endPar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endParaRPr>
          </a:p>
          <a:p>
            <a:pPr marL="742950" marR="0" lvl="1" indent="-285750" algn="l" defTabSz="914400" rtl="0" eaLnBrk="1" fontAlgn="base" latinLnBrk="0" hangingPunct="1">
              <a:lnSpc>
                <a:spcPct val="100000"/>
              </a:lnSpc>
              <a:spcBef>
                <a:spcPct val="5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smtClean="0">
                <a:ln>
                  <a:noFill/>
                </a:ln>
                <a:solidFill>
                  <a:srgbClr val="3C3C5A"/>
                </a:solidFill>
                <a:effectLst/>
                <a:uLnTx/>
                <a:uFillTx/>
                <a:ea typeface="+mn-ea"/>
              </a:rPr>
              <a:t>监听信道。</a:t>
            </a:r>
          </a:p>
          <a:p>
            <a:pPr marL="1143000" marR="0" lvl="2" indent="-228600" algn="l" defTabSz="914400" rtl="0" eaLnBrk="1" fontAlgn="base" latinLnBrk="0" hangingPunct="1">
              <a:lnSpc>
                <a:spcPct val="100000"/>
              </a:lnSpc>
              <a:spcBef>
                <a:spcPct val="50000"/>
              </a:spcBef>
              <a:spcAft>
                <a:spcPct val="0"/>
              </a:spcAft>
              <a:buClr>
                <a:schemeClr val="hlink"/>
              </a:buClr>
              <a:buSzPct val="8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tx2"/>
                </a:solidFill>
                <a:effectLst/>
                <a:uLnTx/>
                <a:uFillTx/>
                <a:ea typeface="+mn-ea"/>
              </a:rPr>
              <a:t>若发现信道空闲，就启动发送；</a:t>
            </a:r>
          </a:p>
          <a:p>
            <a:pPr marL="1143000" marR="0" lvl="2" indent="-228600" algn="l" defTabSz="914400" rtl="0" eaLnBrk="1" fontAlgn="base" latinLnBrk="0" hangingPunct="1">
              <a:lnSpc>
                <a:spcPct val="100000"/>
              </a:lnSpc>
              <a:spcBef>
                <a:spcPct val="50000"/>
              </a:spcBef>
              <a:spcAft>
                <a:spcPct val="0"/>
              </a:spcAft>
              <a:buClr>
                <a:schemeClr val="hlink"/>
              </a:buClr>
              <a:buSzPct val="8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tx2"/>
                </a:solidFill>
                <a:effectLst/>
                <a:uLnTx/>
                <a:uFillTx/>
                <a:ea typeface="+mn-ea"/>
              </a:rPr>
              <a:t>若监听到信道处于忙状态，则不继续监听，而在隔了某一随机时间</a:t>
            </a:r>
            <a:r>
              <a:rPr kumimoji="0" lang="en-US" altLang="zh-CN" sz="3200" b="1" i="0" u="none" strike="noStrike" kern="0" cap="none" spc="0" normalizeH="0" baseline="0" noProof="0" dirty="0" smtClean="0">
                <a:ln>
                  <a:noFill/>
                </a:ln>
                <a:solidFill>
                  <a:schemeClr val="tx2"/>
                </a:solidFill>
                <a:effectLst/>
                <a:uLnTx/>
                <a:uFillTx/>
                <a:ea typeface="+mn-ea"/>
              </a:rPr>
              <a:t>t</a:t>
            </a:r>
            <a:r>
              <a:rPr kumimoji="0" lang="zh-CN" altLang="en-US" sz="3200" b="1" i="0" u="none" strike="noStrike" kern="0" cap="none" spc="0" normalizeH="0" baseline="0" noProof="0" dirty="0" smtClean="0">
                <a:ln>
                  <a:noFill/>
                </a:ln>
                <a:solidFill>
                  <a:schemeClr val="tx2"/>
                </a:solidFill>
                <a:effectLst/>
                <a:uLnTx/>
                <a:uFillTx/>
                <a:ea typeface="+mn-ea"/>
              </a:rPr>
              <a:t>之后重新监听。</a:t>
            </a:r>
          </a:p>
          <a:p>
            <a:pPr marL="1143000" marR="0" lvl="2" indent="-228600" algn="l" defTabSz="914400" rtl="0" eaLnBrk="1" fontAlgn="base" latinLnBrk="0" hangingPunct="1">
              <a:lnSpc>
                <a:spcPct val="100000"/>
              </a:lnSpc>
              <a:spcBef>
                <a:spcPct val="50000"/>
              </a:spcBef>
              <a:spcAft>
                <a:spcPct val="0"/>
              </a:spcAft>
              <a:buClr>
                <a:schemeClr val="hlink"/>
              </a:buClr>
              <a:buSzPct val="85000"/>
              <a:buFont typeface="Wingdings" panose="05000000000000000000" pitchFamily="2" charset="2"/>
              <a:buChar char="v"/>
              <a:defRPr/>
            </a:pPr>
            <a:r>
              <a:rPr kumimoji="0" lang="zh-CN" altLang="en-US" sz="3200" b="1" i="0" u="none" strike="noStrike" kern="0" cap="none" spc="0" normalizeH="0" baseline="0" noProof="0" dirty="0" smtClean="0">
                <a:ln>
                  <a:noFill/>
                </a:ln>
                <a:solidFill>
                  <a:schemeClr val="tx2"/>
                </a:solidFill>
                <a:effectLst/>
                <a:uLnTx/>
                <a:uFillTx/>
                <a:ea typeface="+mn-ea"/>
              </a:rPr>
              <a:t>在这样工作时，碰撞主要由</a:t>
            </a:r>
            <a:r>
              <a:rPr kumimoji="0" lang="zh-CN" altLang="en-US" sz="3200" b="1" i="0" u="none" strike="noStrike" kern="0" cap="none" spc="0" normalizeH="0" baseline="0" noProof="0" dirty="0" smtClean="0">
                <a:ln>
                  <a:noFill/>
                </a:ln>
                <a:solidFill>
                  <a:srgbClr val="FD514D"/>
                </a:solidFill>
                <a:effectLst/>
                <a:uLnTx/>
                <a:uFillTx/>
                <a:ea typeface="+mn-ea"/>
              </a:rPr>
              <a:t>传播时延</a:t>
            </a:r>
            <a:r>
              <a:rPr kumimoji="0" lang="en-US" altLang="zh-CN" sz="3200" b="1" i="0" u="none" strike="noStrike" kern="0" cap="none" spc="0" normalizeH="0" baseline="0" noProof="0" dirty="0" smtClean="0">
                <a:ln>
                  <a:noFill/>
                </a:ln>
                <a:solidFill>
                  <a:srgbClr val="FD514D"/>
                </a:solidFill>
                <a:effectLst/>
                <a:uLnTx/>
                <a:uFillTx/>
                <a:latin typeface="Symbol" panose="05050102010706020507" pitchFamily="18" charset="2"/>
                <a:ea typeface="+mn-ea"/>
              </a:rPr>
              <a:t>e</a:t>
            </a:r>
            <a:r>
              <a:rPr kumimoji="0" lang="zh-CN" altLang="en-US" sz="3200" b="1" i="0" u="none" strike="noStrike" kern="0" cap="none" spc="0" normalizeH="0" baseline="0" noProof="0" dirty="0" smtClean="0">
                <a:ln>
                  <a:noFill/>
                </a:ln>
                <a:solidFill>
                  <a:schemeClr val="tx2"/>
                </a:solidFill>
                <a:effectLst/>
                <a:uLnTx/>
                <a:uFillTx/>
                <a:ea typeface="+mn-ea"/>
              </a:rPr>
              <a:t>引起。</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3" name="Rectangle 5"/>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mc:AlternateContent xmlns:mc="http://schemas.openxmlformats.org/markup-compatibility/2006" xmlns:a14="http://schemas.microsoft.com/office/drawing/2010/main">
        <mc:Choice Requires="a14">
          <p:sp>
            <p:nvSpPr>
              <p:cNvPr id="20487" name="Rectangle 3"/>
              <p:cNvSpPr>
                <a:spLocks noGrp="1" noRot="1"/>
              </p:cNvSpPr>
              <p:nvPr>
                <p:ph type="body" sz="half" idx="1"/>
              </p:nvPr>
            </p:nvSpPr>
            <p:spPr>
              <a:xfrm>
                <a:off x="-132080" y="1290955"/>
                <a:ext cx="9276080" cy="5567680"/>
              </a:xfrm>
            </p:spPr>
            <p:txBody>
              <a:bodyPr vert="horz" wrap="square" lIns="91440" tIns="45720" rIns="91440" bIns="45720" anchor="t"/>
              <a:lstStyle/>
              <a:p>
                <a:pPr lvl="1" algn="l" eaLnBrk="1" hangingPunct="1"/>
                <a:r>
                  <a:rPr lang="zh-CN" altLang="en-US" sz="2800" b="1" kern="1200" dirty="0"/>
                  <a:t>当</a:t>
                </a:r>
                <a:r>
                  <a:rPr lang="en-US" altLang="zh-CN" sz="2800" b="1" kern="1200" dirty="0">
                    <a:latin typeface="Symbol" panose="05050102010706020507" pitchFamily="18" charset="2"/>
                  </a:rPr>
                  <a:t>e</a:t>
                </a:r>
                <a:r>
                  <a:rPr lang="en-US" altLang="zh-CN" sz="2800" b="1" kern="1200" dirty="0"/>
                  <a:t>=0</a:t>
                </a:r>
                <a:r>
                  <a:rPr lang="zh-CN" altLang="en-US" sz="2800" b="1" kern="1200" dirty="0"/>
                  <a:t>，同一时刻发出</a:t>
                </a:r>
                <a:r>
                  <a:rPr lang="en-US" altLang="zh-CN" sz="2800" b="1" kern="1200" dirty="0"/>
                  <a:t>2</a:t>
                </a:r>
                <a:r>
                  <a:rPr lang="zh-CN" altLang="en-US" sz="2800" b="1" kern="1200" dirty="0"/>
                  <a:t>个以上新包的概率为零，因随机监听不会是同时发生的。因此，发出的信息包必然成功，而且每个忙期内只有一个信息包，忙期的时长为</a:t>
                </a:r>
                <a:endParaRPr lang="en-US" altLang="zh-CN" sz="2800" b="1" kern="1200" dirty="0"/>
              </a:p>
              <a:p>
                <a:pPr lvl="2" eaLnBrk="1" hangingPunct="1"/>
                <a:r>
                  <a:rPr lang="zh-CN" altLang="en-US" sz="2400" b="1" kern="1200" dirty="0"/>
                  <a:t>为了简化，设监听率也</a:t>
                </a:r>
                <a:r>
                  <a:rPr lang="zh-CN" altLang="en-US" sz="2400" b="1" kern="1200" dirty="0" smtClean="0"/>
                  <a:t>是</a:t>
                </a:r>
                <a14:m>
                  <m:oMath xmlns:m="http://schemas.openxmlformats.org/officeDocument/2006/math">
                    <m:r>
                      <a:rPr lang="en-US" altLang="zh-CN" i="1" dirty="0">
                        <a:latin typeface="Cambria Math" panose="02040503050406030204"/>
                      </a:rPr>
                      <m:t>𝑎</m:t>
                    </m:r>
                  </m:oMath>
                </a14:m>
                <a:r>
                  <a:rPr lang="zh-CN" altLang="en-US" sz="2400" b="1" kern="1200" dirty="0" smtClean="0"/>
                  <a:t>（</a:t>
                </a:r>
                <a:r>
                  <a:rPr lang="zh-CN" altLang="en-US" sz="2400" b="1" kern="1200" dirty="0"/>
                  <a:t>新包和旧包合起来的到达率</a:t>
                </a:r>
                <a:r>
                  <a:rPr lang="zh-CN" altLang="en-US" sz="2400" b="1" kern="1200" dirty="0" smtClean="0"/>
                  <a:t>为</a:t>
                </a:r>
                <a14:m>
                  <m:oMath xmlns:m="http://schemas.openxmlformats.org/officeDocument/2006/math">
                    <m:r>
                      <a:rPr lang="en-US" altLang="zh-CN" sz="2400" i="1" dirty="0">
                        <a:latin typeface="Cambria Math" panose="02040503050406030204"/>
                      </a:rPr>
                      <m:t>𝑎</m:t>
                    </m:r>
                  </m:oMath>
                </a14:m>
                <a:r>
                  <a:rPr lang="zh-CN" altLang="en-US" sz="2400" b="1" kern="1200" dirty="0" smtClean="0"/>
                  <a:t>），</a:t>
                </a:r>
                <a:r>
                  <a:rPr lang="zh-CN" altLang="en-US" sz="2400" b="1" kern="1200" dirty="0"/>
                  <a:t>则</a:t>
                </a:r>
                <a:r>
                  <a:rPr lang="zh-CN" altLang="en-US" sz="2400" b="1" kern="1200" dirty="0">
                    <a:solidFill>
                      <a:srgbClr val="FF0000"/>
                    </a:solidFill>
                  </a:rPr>
                  <a:t>平均空闲时长为            </a:t>
                </a:r>
                <a:endParaRPr lang="zh-CN" altLang="en-US" sz="2400" b="1" kern="1200" dirty="0"/>
              </a:p>
              <a:p>
                <a:pPr lvl="2" algn="l" eaLnBrk="1" hangingPunct="1"/>
                <a:endParaRPr lang="zh-CN" altLang="en-US" sz="2400" b="1" kern="1200" dirty="0"/>
              </a:p>
              <a:p>
                <a:pPr lvl="2" algn="l" eaLnBrk="1" hangingPunct="1"/>
                <a:r>
                  <a:rPr lang="zh-CN" altLang="en-US" sz="2400" b="1" kern="1200" dirty="0"/>
                  <a:t>所以一个忙闲周期的平均</a:t>
                </a:r>
                <a:r>
                  <a:rPr lang="zh-CN" altLang="en-US" sz="2400" b="1" kern="1200" dirty="0" smtClean="0"/>
                  <a:t>时间为</a:t>
                </a:r>
              </a:p>
              <a:p>
                <a:pPr lvl="2" algn="l" eaLnBrk="1" hangingPunct="1"/>
                <a:r>
                  <a:rPr lang="zh-CN" altLang="en-US" sz="2400" b="1" kern="1200" dirty="0"/>
                  <a:t>而其中只有一个成功发送的信息包，</a:t>
                </a:r>
                <a:r>
                  <a:rPr lang="zh-CN" altLang="en-US" sz="2400" b="1" kern="1200" dirty="0">
                    <a:solidFill>
                      <a:srgbClr val="FF0000"/>
                    </a:solidFill>
                  </a:rPr>
                  <a:t>通过率或信道利用率为                                                          </a:t>
                </a:r>
                <a:endParaRPr lang="zh-CN" altLang="en-US" sz="2400" b="1" kern="1200" dirty="0"/>
              </a:p>
            </p:txBody>
          </p:sp>
        </mc:Choice>
        <mc:Fallback xmlns="">
          <p:sp>
            <p:nvSpPr>
              <p:cNvPr id="20487" name="Rectangle 3"/>
              <p:cNvSpPr>
                <a:spLocks noRot="1" noChangeAspect="1" noMove="1" noResize="1" noEditPoints="1" noAdjustHandles="1" noChangeArrowheads="1" noChangeShapeType="1" noTextEdit="1"/>
              </p:cNvSpPr>
              <p:nvPr>
                <p:ph type="body" sz="half" idx="1"/>
              </p:nvPr>
            </p:nvSpPr>
            <p:spPr>
              <a:xfrm>
                <a:off x="-132080" y="1290955"/>
                <a:ext cx="9276080" cy="5567680"/>
              </a:xfrm>
              <a:blipFill rotWithShape="1">
                <a:blip r:embed="rId3"/>
                <a:stretch>
                  <a:fillRect/>
                </a:stretch>
              </a:blipFill>
            </p:spPr>
            <p:txBody>
              <a:bodyPr/>
              <a:lstStyle/>
              <a:p>
                <a:r>
                  <a:rPr lang="zh-CN" altLang="en-US">
                    <a:noFill/>
                  </a:rPr>
                  <a:t> </a:t>
                </a:r>
              </a:p>
            </p:txBody>
          </p:sp>
        </mc:Fallback>
      </mc:AlternateContent>
      <p:graphicFrame>
        <p:nvGraphicFramePr>
          <p:cNvPr id="20482" name="Object 4"/>
          <p:cNvGraphicFramePr>
            <a:graphicFrameLocks noGrp="1" noChangeAspect="1"/>
          </p:cNvGraphicFramePr>
          <p:nvPr>
            <p:ph sz="half" idx="2"/>
          </p:nvPr>
        </p:nvGraphicFramePr>
        <p:xfrm>
          <a:off x="1175385" y="2624138"/>
          <a:ext cx="936625" cy="468312"/>
        </p:xfrm>
        <a:graphic>
          <a:graphicData uri="http://schemas.openxmlformats.org/presentationml/2006/ole">
            <mc:AlternateContent xmlns:mc="http://schemas.openxmlformats.org/markup-compatibility/2006">
              <mc:Choice xmlns:v="urn:schemas-microsoft-com:vml" Requires="v">
                <p:oleObj spid="_x0000_s23681" r:id="rId4" imgW="711200" imgH="355600" progId="Equation.3">
                  <p:embed/>
                </p:oleObj>
              </mc:Choice>
              <mc:Fallback>
                <p:oleObj r:id="rId4" imgW="711200" imgH="355600" progId="Equation.3">
                  <p:embed/>
                  <p:pic>
                    <p:nvPicPr>
                      <p:cNvPr id="0" name="图片 3119"/>
                      <p:cNvPicPr/>
                      <p:nvPr/>
                    </p:nvPicPr>
                    <p:blipFill>
                      <a:blip r:embed="rId5"/>
                      <a:srcRect/>
                      <a:stretch>
                        <a:fillRect/>
                      </a:stretch>
                    </p:blipFill>
                    <p:spPr>
                      <a:xfrm>
                        <a:off x="1175385" y="2624138"/>
                        <a:ext cx="936625" cy="468312"/>
                      </a:xfrm>
                      <a:prstGeom prst="rect">
                        <a:avLst/>
                      </a:prstGeom>
                      <a:noFill/>
                      <a:ln w="38100">
                        <a:miter/>
                      </a:ln>
                    </p:spPr>
                  </p:pic>
                </p:oleObj>
              </mc:Fallback>
            </mc:AlternateContent>
          </a:graphicData>
        </a:graphic>
      </p:graphicFrame>
      <p:graphicFrame>
        <p:nvGraphicFramePr>
          <p:cNvPr id="20483" name="Object 7"/>
          <p:cNvGraphicFramePr>
            <a:graphicFrameLocks noChangeAspect="1"/>
          </p:cNvGraphicFramePr>
          <p:nvPr/>
        </p:nvGraphicFramePr>
        <p:xfrm>
          <a:off x="4526280" y="3490913"/>
          <a:ext cx="1463675" cy="527050"/>
        </p:xfrm>
        <a:graphic>
          <a:graphicData uri="http://schemas.openxmlformats.org/presentationml/2006/ole">
            <mc:AlternateContent xmlns:mc="http://schemas.openxmlformats.org/markup-compatibility/2006">
              <mc:Choice xmlns:v="urn:schemas-microsoft-com:vml" Requires="v">
                <p:oleObj spid="_x0000_s23682" r:id="rId6" imgW="989965" imgH="355600" progId="Equation.3">
                  <p:embed/>
                </p:oleObj>
              </mc:Choice>
              <mc:Fallback>
                <p:oleObj r:id="rId6" imgW="989965" imgH="355600" progId="Equation.3">
                  <p:embed/>
                  <p:pic>
                    <p:nvPicPr>
                      <p:cNvPr id="0" name="图片 3116"/>
                      <p:cNvPicPr/>
                      <p:nvPr/>
                    </p:nvPicPr>
                    <p:blipFill>
                      <a:blip r:embed="rId7"/>
                      <a:stretch>
                        <a:fillRect/>
                      </a:stretch>
                    </p:blipFill>
                    <p:spPr>
                      <a:xfrm>
                        <a:off x="4526280" y="3490913"/>
                        <a:ext cx="1463675" cy="527050"/>
                      </a:xfrm>
                      <a:prstGeom prst="rect">
                        <a:avLst/>
                      </a:prstGeom>
                      <a:noFill/>
                      <a:ln w="38100">
                        <a:noFill/>
                        <a:miter/>
                      </a:ln>
                    </p:spPr>
                  </p:pic>
                </p:oleObj>
              </mc:Fallback>
            </mc:AlternateContent>
          </a:graphicData>
        </a:graphic>
      </p:graphicFrame>
      <p:graphicFrame>
        <p:nvGraphicFramePr>
          <p:cNvPr id="20484" name="Object 8"/>
          <p:cNvGraphicFramePr>
            <a:graphicFrameLocks noChangeAspect="1"/>
          </p:cNvGraphicFramePr>
          <p:nvPr/>
        </p:nvGraphicFramePr>
        <p:xfrm>
          <a:off x="5663421" y="4284072"/>
          <a:ext cx="2490321" cy="457379"/>
        </p:xfrm>
        <a:graphic>
          <a:graphicData uri="http://schemas.openxmlformats.org/presentationml/2006/ole">
            <mc:AlternateContent xmlns:mc="http://schemas.openxmlformats.org/markup-compatibility/2006">
              <mc:Choice xmlns:v="urn:schemas-microsoft-com:vml" Requires="v">
                <p:oleObj spid="_x0000_s23683" name="公式" r:id="rId8" imgW="46634400" imgH="8534400" progId="Equation.3">
                  <p:embed/>
                </p:oleObj>
              </mc:Choice>
              <mc:Fallback>
                <p:oleObj name="公式" r:id="rId8" imgW="46634400" imgH="8534400" progId="Equation.3">
                  <p:embed/>
                  <p:pic>
                    <p:nvPicPr>
                      <p:cNvPr id="0" name="图片 3117"/>
                      <p:cNvPicPr/>
                      <p:nvPr/>
                    </p:nvPicPr>
                    <p:blipFill>
                      <a:blip r:embed="rId9"/>
                      <a:stretch>
                        <a:fillRect/>
                      </a:stretch>
                    </p:blipFill>
                    <p:spPr>
                      <a:xfrm>
                        <a:off x="5663421" y="4284072"/>
                        <a:ext cx="2490321" cy="457379"/>
                      </a:xfrm>
                      <a:prstGeom prst="rect">
                        <a:avLst/>
                      </a:prstGeom>
                      <a:noFill/>
                      <a:ln w="38100">
                        <a:noFill/>
                        <a:miter/>
                      </a:ln>
                    </p:spPr>
                  </p:pic>
                </p:oleObj>
              </mc:Fallback>
            </mc:AlternateContent>
          </a:graphicData>
        </a:graphic>
      </p:graphicFrame>
      <p:graphicFrame>
        <p:nvGraphicFramePr>
          <p:cNvPr id="20485" name="Object 9"/>
          <p:cNvGraphicFramePr>
            <a:graphicFrameLocks noChangeAspect="1"/>
          </p:cNvGraphicFramePr>
          <p:nvPr/>
        </p:nvGraphicFramePr>
        <p:xfrm>
          <a:off x="1596708" y="5255895"/>
          <a:ext cx="5446712" cy="565150"/>
        </p:xfrm>
        <a:graphic>
          <a:graphicData uri="http://schemas.openxmlformats.org/presentationml/2006/ole">
            <mc:AlternateContent xmlns:mc="http://schemas.openxmlformats.org/markup-compatibility/2006">
              <mc:Choice xmlns:v="urn:schemas-microsoft-com:vml" Requires="v">
                <p:oleObj spid="_x0000_s23684" r:id="rId10" imgW="2933700" imgH="304800" progId="Equation.3">
                  <p:embed/>
                </p:oleObj>
              </mc:Choice>
              <mc:Fallback>
                <p:oleObj r:id="rId10" imgW="2933700" imgH="304800" progId="Equation.3">
                  <p:embed/>
                  <p:pic>
                    <p:nvPicPr>
                      <p:cNvPr id="0" name="图片 3118"/>
                      <p:cNvPicPr/>
                      <p:nvPr/>
                    </p:nvPicPr>
                    <p:blipFill>
                      <a:blip r:embed="rId11"/>
                      <a:stretch>
                        <a:fillRect/>
                      </a:stretch>
                    </p:blipFill>
                    <p:spPr>
                      <a:xfrm>
                        <a:off x="1596708" y="5255895"/>
                        <a:ext cx="5446712" cy="5651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Rot="1"/>
          </p:cNvSpPr>
          <p:nvPr>
            <p:ph type="title"/>
          </p:nvPr>
        </p:nvSpPr>
        <p:spPr/>
        <p:txBody>
          <a:bodyPr vert="horz" wrap="square" lIns="91440" tIns="45720" rIns="91440" bIns="45720" anchor="ctr"/>
          <a:lstStyle/>
          <a:p>
            <a:pPr algn="l" eaLnBrk="1" hangingPunct="1"/>
            <a:r>
              <a:rPr lang="zh-CN" altLang="en-US" sz="2400" dirty="0">
                <a:solidFill>
                  <a:srgbClr val="FF0000"/>
                </a:solidFill>
              </a:rPr>
              <a:t>通过率或信道利用率为</a:t>
            </a:r>
            <a:r>
              <a:rPr lang="zh-CN" altLang="en-US" sz="4800" dirty="0">
                <a:solidFill>
                  <a:srgbClr val="FF0000"/>
                </a:solidFill>
              </a:rPr>
              <a:t> ：                                      </a:t>
            </a:r>
            <a:endParaRPr lang="zh-CN" altLang="zh-CN" sz="4800" dirty="0">
              <a:solidFill>
                <a:srgbClr val="FF0000"/>
              </a:solidFill>
            </a:endParaRPr>
          </a:p>
        </p:txBody>
      </p:sp>
      <mc:AlternateContent xmlns:mc="http://schemas.openxmlformats.org/markup-compatibility/2006" xmlns:a14="http://schemas.microsoft.com/office/drawing/2010/main">
        <mc:Choice Requires="a14">
          <p:sp>
            <p:nvSpPr>
              <p:cNvPr id="21508" name="Rectangle 3"/>
              <p:cNvSpPr>
                <a:spLocks noGrp="1" noRot="1"/>
              </p:cNvSpPr>
              <p:nvPr>
                <p:ph idx="1"/>
              </p:nvPr>
            </p:nvSpPr>
            <p:spPr>
              <a:xfrm>
                <a:off x="0" y="1125538"/>
                <a:ext cx="8540750" cy="5184775"/>
              </a:xfrm>
            </p:spPr>
            <p:txBody>
              <a:bodyPr vert="horz" wrap="square" lIns="91440" tIns="45720" rIns="91440" bIns="45720" anchor="t"/>
              <a:lstStyle/>
              <a:p>
                <a:pPr lvl="2" eaLnBrk="1" hangingPunct="1"/>
                <a:r>
                  <a:rPr lang="zh-CN" altLang="en-US" b="1" dirty="0"/>
                  <a:t>这是一个比较理想的结果。</a:t>
                </a:r>
                <a:r>
                  <a:rPr lang="zh-CN" altLang="en-US" b="1" dirty="0" smtClean="0"/>
                  <a:t>当</a:t>
                </a:r>
                <a14:m>
                  <m:oMath xmlns:m="http://schemas.openxmlformats.org/officeDocument/2006/math">
                    <m:r>
                      <a:rPr lang="en-US" altLang="zh-CN" i="1" dirty="0">
                        <a:latin typeface="Cambria Math" panose="02040503050406030204"/>
                      </a:rPr>
                      <m:t>𝑎</m:t>
                    </m:r>
                  </m:oMath>
                </a14:m>
                <a:r>
                  <a:rPr lang="zh-CN" altLang="en-US" b="1" dirty="0" smtClean="0"/>
                  <a:t>足够</a:t>
                </a:r>
                <a:r>
                  <a:rPr lang="zh-CN" altLang="en-US" b="1" dirty="0"/>
                  <a:t>大时，通过率接近于</a:t>
                </a:r>
                <a:r>
                  <a:rPr lang="en-US" altLang="zh-CN" b="1" dirty="0"/>
                  <a:t>1</a:t>
                </a:r>
                <a:r>
                  <a:rPr lang="zh-CN" altLang="en-US" b="1" dirty="0"/>
                  <a:t>，即信道可被充分利用。</a:t>
                </a:r>
                <a:r>
                  <a:rPr lang="zh-CN" altLang="en-US" b="1" dirty="0">
                    <a:solidFill>
                      <a:srgbClr val="FF0000"/>
                    </a:solidFill>
                  </a:rPr>
                  <a:t>但是当新包到达率大于</a:t>
                </a:r>
                <a:r>
                  <a:rPr lang="en-US" altLang="zh-CN" b="1" dirty="0">
                    <a:solidFill>
                      <a:srgbClr val="FF0000"/>
                    </a:solidFill>
                  </a:rPr>
                  <a:t>1</a:t>
                </a:r>
                <a:r>
                  <a:rPr lang="zh-CN" altLang="en-US" b="1" dirty="0"/>
                  <a:t>，仍会出现不稳定性，因为此时常会监听到忙状态，以致旧包发不出去，而不断增加，造成储存器溢出而不能接受新包。</a:t>
                </a:r>
              </a:p>
              <a:p>
                <a:pPr lvl="2" eaLnBrk="1" hangingPunct="1"/>
                <a:r>
                  <a:rPr lang="zh-CN" altLang="en-US" b="1" dirty="0"/>
                  <a:t>而且，这个结果是在考虑</a:t>
                </a:r>
                <a:r>
                  <a:rPr lang="en-US" altLang="zh-CN" b="1" dirty="0">
                    <a:latin typeface="Symbol" panose="05050102010706020507" pitchFamily="18" charset="2"/>
                  </a:rPr>
                  <a:t>e</a:t>
                </a:r>
                <a:r>
                  <a:rPr lang="en-US" altLang="zh-CN" b="1" dirty="0"/>
                  <a:t>=0</a:t>
                </a:r>
                <a:r>
                  <a:rPr lang="zh-CN" altLang="en-US" b="1" dirty="0"/>
                  <a:t>时的情况。</a:t>
                </a:r>
                <a:r>
                  <a:rPr lang="zh-CN" altLang="en-US" b="1" dirty="0">
                    <a:solidFill>
                      <a:srgbClr val="FD514D"/>
                    </a:solidFill>
                  </a:rPr>
                  <a:t>实际上传播时延总是存在的</a:t>
                </a:r>
                <a:r>
                  <a:rPr lang="zh-CN" altLang="en-US" b="1" dirty="0"/>
                  <a:t>。设这时时延为常量</a:t>
                </a:r>
                <a:r>
                  <a:rPr lang="en-US" altLang="zh-CN" b="1" dirty="0">
                    <a:latin typeface="Symbol" panose="05050102010706020507" pitchFamily="18" charset="2"/>
                  </a:rPr>
                  <a:t>e</a:t>
                </a:r>
                <a:r>
                  <a:rPr lang="zh-CN" altLang="en-US" b="1" dirty="0">
                    <a:latin typeface="Symbol" panose="05050102010706020507" pitchFamily="18" charset="2"/>
                  </a:rPr>
                  <a:t>，则即使监听到信道空闲而发送，这个信息包也不能保证成功，因为</a:t>
                </a:r>
                <a:r>
                  <a:rPr lang="zh-CN" altLang="en-US" b="1" dirty="0">
                    <a:solidFill>
                      <a:srgbClr val="FF0000"/>
                    </a:solidFill>
                    <a:latin typeface="Symbol" panose="05050102010706020507" pitchFamily="18" charset="2"/>
                  </a:rPr>
                  <a:t>在</a:t>
                </a:r>
                <a:r>
                  <a:rPr lang="en-US" altLang="zh-CN" b="1" dirty="0">
                    <a:solidFill>
                      <a:srgbClr val="FF0000"/>
                    </a:solidFill>
                    <a:latin typeface="Symbol" panose="05050102010706020507" pitchFamily="18" charset="2"/>
                  </a:rPr>
                  <a:t>e</a:t>
                </a:r>
                <a:r>
                  <a:rPr lang="zh-CN" altLang="en-US" b="1" dirty="0">
                    <a:solidFill>
                      <a:srgbClr val="FF0000"/>
                    </a:solidFill>
                    <a:latin typeface="Symbol" panose="05050102010706020507" pitchFamily="18" charset="2"/>
                  </a:rPr>
                  <a:t>内会有其他用户也监听到信道空闲而占用信道</a:t>
                </a:r>
                <a:r>
                  <a:rPr lang="zh-CN" altLang="en-US" b="1" dirty="0">
                    <a:latin typeface="Symbol" panose="05050102010706020507" pitchFamily="18" charset="2"/>
                  </a:rPr>
                  <a:t>，从而造成</a:t>
                </a:r>
                <a:r>
                  <a:rPr lang="zh-CN" altLang="en-US" b="1" dirty="0">
                    <a:solidFill>
                      <a:srgbClr val="FF0000"/>
                    </a:solidFill>
                    <a:latin typeface="Symbol" panose="05050102010706020507" pitchFamily="18" charset="2"/>
                  </a:rPr>
                  <a:t>碰撞</a:t>
                </a:r>
                <a:r>
                  <a:rPr lang="zh-CN" altLang="en-US" b="1" dirty="0">
                    <a:latin typeface="Symbol" panose="05050102010706020507" pitchFamily="18" charset="2"/>
                  </a:rPr>
                  <a:t>。</a:t>
                </a:r>
              </a:p>
            </p:txBody>
          </p:sp>
        </mc:Choice>
        <mc:Fallback xmlns="">
          <p:sp>
            <p:nvSpPr>
              <p:cNvPr id="21508" name="Rectangle 3"/>
              <p:cNvSpPr>
                <a:spLocks noRot="1" noChangeAspect="1" noMove="1" noResize="1" noEditPoints="1" noAdjustHandles="1" noChangeArrowheads="1" noChangeShapeType="1" noTextEdit="1"/>
              </p:cNvSpPr>
              <p:nvPr>
                <p:ph idx="1"/>
              </p:nvPr>
            </p:nvSpPr>
            <p:spPr>
              <a:xfrm>
                <a:off x="0" y="1125538"/>
                <a:ext cx="8540750" cy="5184775"/>
              </a:xfrm>
              <a:blipFill rotWithShape="1">
                <a:blip r:embed="rId4"/>
                <a:stretch>
                  <a:fillRect t="-6" r="-2357" b="6"/>
                </a:stretch>
              </a:blipFill>
            </p:spPr>
            <p:txBody>
              <a:bodyPr/>
              <a:lstStyle/>
              <a:p>
                <a:r>
                  <a:rPr lang="zh-CN" altLang="en-US">
                    <a:noFill/>
                  </a:rPr>
                  <a:t> </a:t>
                </a:r>
              </a:p>
            </p:txBody>
          </p:sp>
        </mc:Fallback>
      </mc:AlternateContent>
      <p:graphicFrame>
        <p:nvGraphicFramePr>
          <p:cNvPr id="21506" name="Object 9"/>
          <p:cNvGraphicFramePr>
            <a:graphicFrameLocks noChangeAspect="1"/>
          </p:cNvGraphicFramePr>
          <p:nvPr/>
        </p:nvGraphicFramePr>
        <p:xfrm>
          <a:off x="3805238" y="692150"/>
          <a:ext cx="5446712" cy="565150"/>
        </p:xfrm>
        <a:graphic>
          <a:graphicData uri="http://schemas.openxmlformats.org/presentationml/2006/ole">
            <mc:AlternateContent xmlns:mc="http://schemas.openxmlformats.org/markup-compatibility/2006">
              <mc:Choice xmlns:v="urn:schemas-microsoft-com:vml" Requires="v">
                <p:oleObj spid="_x0000_s24615" r:id="rId5" imgW="2933700" imgH="304800" progId="Equation.3">
                  <p:embed/>
                </p:oleObj>
              </mc:Choice>
              <mc:Fallback>
                <p:oleObj r:id="rId5" imgW="2933700" imgH="304800" progId="Equation.3">
                  <p:embed/>
                  <p:pic>
                    <p:nvPicPr>
                      <p:cNvPr id="0" name="图片 3115"/>
                      <p:cNvPicPr/>
                      <p:nvPr/>
                    </p:nvPicPr>
                    <p:blipFill>
                      <a:blip r:embed="rId6"/>
                      <a:stretch>
                        <a:fillRect/>
                      </a:stretch>
                    </p:blipFill>
                    <p:spPr>
                      <a:xfrm>
                        <a:off x="3805238" y="692150"/>
                        <a:ext cx="5446712" cy="5651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p:cNvSpPr>
          <p:nvPr>
            <p:ph idx="1"/>
          </p:nvPr>
        </p:nvSpPr>
        <p:spPr>
          <a:xfrm>
            <a:off x="-468312" y="620713"/>
            <a:ext cx="9793287" cy="5184775"/>
          </a:xfrm>
        </p:spPr>
        <p:txBody>
          <a:bodyPr vert="horz" wrap="square" lIns="91440" tIns="45720" rIns="91440" bIns="45720" anchor="t"/>
          <a:lstStyle/>
          <a:p>
            <a:pPr lvl="2" eaLnBrk="1" hangingPunct="1"/>
            <a:r>
              <a:rPr lang="zh-CN" altLang="en-US" sz="2400" b="1" dirty="0"/>
              <a:t>设</a:t>
            </a:r>
            <a:r>
              <a:rPr lang="en-US" altLang="zh-CN" sz="2400" b="1" dirty="0">
                <a:latin typeface="Symbol" panose="05050102010706020507" pitchFamily="18" charset="2"/>
              </a:rPr>
              <a:t>e</a:t>
            </a:r>
            <a:r>
              <a:rPr lang="zh-CN" altLang="en-US" sz="2400" b="1" dirty="0">
                <a:latin typeface="Symbol" panose="05050102010706020507" pitchFamily="18" charset="2"/>
              </a:rPr>
              <a:t>内有</a:t>
            </a:r>
            <a:r>
              <a:rPr lang="en-US" altLang="zh-CN" sz="2400" b="1" dirty="0"/>
              <a:t>n</a:t>
            </a:r>
            <a:r>
              <a:rPr lang="zh-CN" altLang="en-US" sz="2400" b="1" dirty="0"/>
              <a:t>个用户有信息包待发并监听到信道空闲，相继时间间隔为</a:t>
            </a:r>
            <a:r>
              <a:rPr lang="en-US" altLang="zh-CN" sz="2400" b="1" dirty="0">
                <a:latin typeface="Times New Roman" panose="02020603050405020304" pitchFamily="18" charset="0"/>
                <a:cs typeface="Times New Roman" panose="02020603050405020304" pitchFamily="18" charset="0"/>
              </a:rPr>
              <a:t>t</a:t>
            </a:r>
            <a:r>
              <a:rPr lang="en-US" altLang="zh-CN" sz="2400" b="1" baseline="-25000" dirty="0"/>
              <a:t>1</a:t>
            </a:r>
            <a:r>
              <a:rPr lang="en-US" altLang="zh-CN" sz="2400" b="1" dirty="0"/>
              <a:t>,</a:t>
            </a:r>
            <a:r>
              <a:rPr lang="en-US" altLang="zh-CN" sz="2400" b="1" dirty="0">
                <a:latin typeface="Times New Roman" panose="02020603050405020304" pitchFamily="18" charset="0"/>
                <a:cs typeface="Times New Roman" panose="02020603050405020304" pitchFamily="18" charset="0"/>
                <a:sym typeface="+mn-ea"/>
              </a:rPr>
              <a:t>t</a:t>
            </a:r>
            <a:r>
              <a:rPr lang="en-US" altLang="zh-CN" sz="2400" b="1" baseline="-25000" dirty="0"/>
              <a:t>2</a:t>
            </a:r>
            <a:r>
              <a:rPr lang="en-US" altLang="zh-CN" sz="2400" b="1" dirty="0"/>
              <a:t>, …,</a:t>
            </a:r>
            <a:r>
              <a:rPr lang="en-US" altLang="zh-CN" sz="2400" b="1" dirty="0">
                <a:latin typeface="Times New Roman" panose="02020603050405020304" pitchFamily="18" charset="0"/>
                <a:cs typeface="Times New Roman" panose="02020603050405020304" pitchFamily="18" charset="0"/>
                <a:sym typeface="+mn-ea"/>
              </a:rPr>
              <a:t>t</a:t>
            </a:r>
            <a:r>
              <a:rPr lang="en-US" altLang="zh-CN" sz="2400" b="1" baseline="-25000" dirty="0"/>
              <a:t>n</a:t>
            </a:r>
          </a:p>
          <a:p>
            <a:pPr lvl="2" eaLnBrk="1" hangingPunct="1"/>
            <a:r>
              <a:rPr lang="zh-CN" altLang="en-US" sz="2400" b="1" dirty="0"/>
              <a:t>第</a:t>
            </a:r>
            <a:r>
              <a:rPr lang="en-US" altLang="zh-CN" sz="2400" b="1" dirty="0"/>
              <a:t>n+1</a:t>
            </a:r>
            <a:r>
              <a:rPr lang="zh-CN" altLang="en-US" sz="2400" b="1" dirty="0"/>
              <a:t>个有信息包待发的用户，已监听信道被占用而不再发送，就不再碰撞</a:t>
            </a:r>
          </a:p>
        </p:txBody>
      </p:sp>
      <p:graphicFrame>
        <p:nvGraphicFramePr>
          <p:cNvPr id="22530" name="对象 1"/>
          <p:cNvGraphicFramePr>
            <a:graphicFrameLocks noChangeAspect="1"/>
          </p:cNvGraphicFramePr>
          <p:nvPr/>
        </p:nvGraphicFramePr>
        <p:xfrm>
          <a:off x="2493963" y="1882775"/>
          <a:ext cx="6626225" cy="4975225"/>
        </p:xfrm>
        <a:graphic>
          <a:graphicData uri="http://schemas.openxmlformats.org/presentationml/2006/ole">
            <mc:AlternateContent xmlns:mc="http://schemas.openxmlformats.org/markup-compatibility/2006">
              <mc:Choice xmlns:v="urn:schemas-microsoft-com:vml" Requires="v">
                <p:oleObj spid="_x0000_s25638" r:id="rId4" imgW="5359400" imgH="4030345" progId="Visio.Drawing.11">
                  <p:embed/>
                </p:oleObj>
              </mc:Choice>
              <mc:Fallback>
                <p:oleObj r:id="rId4" imgW="5359400" imgH="4030345" progId="Visio.Drawing.11">
                  <p:embed/>
                  <p:pic>
                    <p:nvPicPr>
                      <p:cNvPr id="0" name="图片 3114"/>
                      <p:cNvPicPr/>
                      <p:nvPr/>
                    </p:nvPicPr>
                    <p:blipFill>
                      <a:blip r:embed="rId5"/>
                      <a:stretch>
                        <a:fillRect/>
                      </a:stretch>
                    </p:blipFill>
                    <p:spPr>
                      <a:xfrm>
                        <a:off x="2493963" y="1882775"/>
                        <a:ext cx="6626225" cy="4975225"/>
                      </a:xfrm>
                      <a:prstGeom prst="rect">
                        <a:avLst/>
                      </a:prstGeom>
                      <a:solidFill>
                        <a:srgbClr val="FFFF00"/>
                      </a:solidFill>
                      <a:ln w="38100">
                        <a:noFill/>
                        <a:miter/>
                      </a:ln>
                    </p:spPr>
                  </p:pic>
                </p:oleObj>
              </mc:Fallback>
            </mc:AlternateContent>
          </a:graphicData>
        </a:graphic>
      </p:graphicFrame>
      <p:sp>
        <p:nvSpPr>
          <p:cNvPr id="3" name="矩形 2"/>
          <p:cNvSpPr/>
          <p:nvPr/>
        </p:nvSpPr>
        <p:spPr>
          <a:xfrm>
            <a:off x="0" y="0"/>
            <a:ext cx="4248150" cy="461963"/>
          </a:xfrm>
          <a:prstGeom prst="rect">
            <a:avLst/>
          </a:prstGeom>
          <a:solidFill>
            <a:schemeClr val="accent3">
              <a:lumMod val="95000"/>
            </a:schemeClr>
          </a:solidFill>
        </p:spPr>
        <p:txBody>
          <a:bodyPr>
            <a:spAutoFit/>
          </a:bodyPr>
          <a:lstStyle/>
          <a:p>
            <a:pPr marL="742950" marR="0" lvl="1" indent="-285750" algn="l" defTabSz="914400" rtl="0" eaLnBrk="1" fontAlgn="base" latinLnBrk="0" hangingPunct="1">
              <a:lnSpc>
                <a:spcPct val="100000"/>
              </a:lnSpc>
              <a:spcBef>
                <a:spcPct val="20000"/>
              </a:spcBef>
              <a:spcAft>
                <a:spcPct val="0"/>
              </a:spcAft>
              <a:buClr>
                <a:srgbClr val="3366FF"/>
              </a:buClr>
              <a:buSzPct val="85000"/>
              <a:buFont typeface="Wingdings" panose="05000000000000000000" pitchFamily="2" charset="2"/>
              <a:buChar char=""/>
              <a:defRPr/>
            </a:pP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cs typeface="+mn-cs"/>
              </a:rPr>
              <a:t>考虑</a:t>
            </a:r>
            <a:r>
              <a:rPr kumimoji="0" lang="en-US" altLang="zh-CN" sz="2400" b="1" i="0" u="none" strike="noStrike" kern="0" cap="none" spc="0" normalizeH="0" baseline="0" noProof="0" dirty="0">
                <a:ln>
                  <a:noFill/>
                </a:ln>
                <a:solidFill>
                  <a:srgbClr val="FF0000"/>
                </a:solidFill>
                <a:effectLst/>
                <a:uLnTx/>
                <a:uFillTx/>
                <a:latin typeface="Symbol" panose="05050102010706020507" pitchFamily="18" charset="2"/>
                <a:ea typeface="宋体" panose="02010600030101010101" pitchFamily="2" charset="-122"/>
                <a:cs typeface="+mn-cs"/>
              </a:rPr>
              <a:t>e</a:t>
            </a:r>
            <a:r>
              <a:rPr kumimoji="0" lang="en-US" altLang="zh-CN"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cs typeface="+mn-cs"/>
              </a:rPr>
              <a:t>≠0</a:t>
            </a:r>
            <a:r>
              <a:rPr kumimoji="0" lang="zh-CN" altLang="en-US" sz="2400" b="1" i="0" u="none" strike="noStrike" kern="0" cap="none" spc="0" normalizeH="0" baseline="0" noProof="0" dirty="0">
                <a:ln>
                  <a:noFill/>
                </a:ln>
                <a:solidFill>
                  <a:srgbClr val="FF0000"/>
                </a:solidFill>
                <a:effectLst/>
                <a:uLnTx/>
                <a:uFillTx/>
                <a:latin typeface="Arial" panose="020B0604020202020204"/>
                <a:ea typeface="宋体" panose="02010600030101010101" pitchFamily="2" charset="-122"/>
                <a:cs typeface="+mn-cs"/>
              </a:rPr>
              <a:t>的情况。</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Rot="1"/>
          </p:cNvSpPr>
          <p:nvPr>
            <p:ph type="body" sz="half" idx="1"/>
          </p:nvPr>
        </p:nvSpPr>
        <p:spPr>
          <a:xfrm>
            <a:off x="20638" y="549275"/>
            <a:ext cx="8569325" cy="5184775"/>
          </a:xfrm>
        </p:spPr>
        <p:txBody>
          <a:bodyPr vert="horz" wrap="square" lIns="91440" tIns="45720" rIns="91440" bIns="45720" anchor="t"/>
          <a:lstStyle/>
          <a:p>
            <a:pPr lvl="1" eaLnBrk="1" hangingPunct="1"/>
            <a:r>
              <a:rPr lang="zh-CN" altLang="en-US" b="0" kern="1200" dirty="0"/>
              <a:t>令</a:t>
            </a:r>
            <a:r>
              <a:rPr lang="en-US" altLang="zh-CN" b="0" kern="1200" dirty="0"/>
              <a:t>y=</a:t>
            </a:r>
            <a:r>
              <a:rPr lang="en-US" altLang="zh-CN" b="1" dirty="0">
                <a:latin typeface="Times New Roman" panose="02020603050405020304" pitchFamily="18" charset="0"/>
                <a:cs typeface="Times New Roman" panose="02020603050405020304" pitchFamily="18" charset="0"/>
                <a:sym typeface="+mn-ea"/>
              </a:rPr>
              <a:t>t</a:t>
            </a:r>
            <a:r>
              <a:rPr lang="en-US" altLang="zh-CN" b="0" kern="1200" baseline="-25000" dirty="0"/>
              <a:t>1</a:t>
            </a:r>
            <a:r>
              <a:rPr lang="en-US" altLang="zh-CN" b="0" kern="1200" dirty="0"/>
              <a:t>+</a:t>
            </a:r>
            <a:r>
              <a:rPr lang="en-US" altLang="zh-CN" b="1" dirty="0">
                <a:latin typeface="Times New Roman" panose="02020603050405020304" pitchFamily="18" charset="0"/>
                <a:cs typeface="Times New Roman" panose="02020603050405020304" pitchFamily="18" charset="0"/>
                <a:sym typeface="+mn-ea"/>
              </a:rPr>
              <a:t>t</a:t>
            </a:r>
            <a:r>
              <a:rPr lang="en-US" altLang="zh-CN" b="0" kern="1200" baseline="-25000" dirty="0"/>
              <a:t>2</a:t>
            </a:r>
            <a:r>
              <a:rPr lang="en-US" altLang="zh-CN" b="0" kern="1200" dirty="0"/>
              <a:t>+…+</a:t>
            </a:r>
            <a:r>
              <a:rPr lang="en-US" altLang="zh-CN" b="1" dirty="0">
                <a:latin typeface="Times New Roman" panose="02020603050405020304" pitchFamily="18" charset="0"/>
                <a:cs typeface="Times New Roman" panose="02020603050405020304" pitchFamily="18" charset="0"/>
                <a:sym typeface="+mn-ea"/>
              </a:rPr>
              <a:t>t</a:t>
            </a:r>
            <a:r>
              <a:rPr lang="en-US" altLang="zh-CN" b="0" kern="1200" baseline="-25000" dirty="0"/>
              <a:t>n</a:t>
            </a:r>
          </a:p>
          <a:p>
            <a:pPr lvl="1" eaLnBrk="1" hangingPunct="1"/>
            <a:endParaRPr lang="en-US" altLang="zh-CN" kern="1200" baseline="-25000" dirty="0"/>
          </a:p>
          <a:p>
            <a:pPr lvl="1" eaLnBrk="1" hangingPunct="1"/>
            <a:endParaRPr lang="en-US" altLang="zh-CN" kern="1200" baseline="-25000" dirty="0"/>
          </a:p>
          <a:p>
            <a:pPr lvl="1" eaLnBrk="1" hangingPunct="1"/>
            <a:endParaRPr lang="en-US" altLang="zh-CN" kern="1200" baseline="-25000" dirty="0"/>
          </a:p>
          <a:p>
            <a:pPr lvl="1" eaLnBrk="1" hangingPunct="1"/>
            <a:endParaRPr lang="en-US" altLang="zh-CN" kern="1200" baseline="-25000" dirty="0"/>
          </a:p>
        </p:txBody>
      </p:sp>
      <p:graphicFrame>
        <p:nvGraphicFramePr>
          <p:cNvPr id="23554" name="Object 4"/>
          <p:cNvGraphicFramePr>
            <a:graphicFrameLocks noGrp="1" noChangeAspect="1"/>
          </p:cNvGraphicFramePr>
          <p:nvPr>
            <p:ph sz="half" idx="2"/>
          </p:nvPr>
        </p:nvGraphicFramePr>
        <p:xfrm>
          <a:off x="4787900" y="476250"/>
          <a:ext cx="2016125" cy="1173163"/>
        </p:xfrm>
        <a:graphic>
          <a:graphicData uri="http://schemas.openxmlformats.org/presentationml/2006/ole">
            <mc:AlternateContent xmlns:mc="http://schemas.openxmlformats.org/markup-compatibility/2006">
              <mc:Choice xmlns:v="urn:schemas-microsoft-com:vml" Requires="v">
                <p:oleObj spid="_x0000_s26691" r:id="rId3" imgW="698500" imgH="406400" progId="Equation.3">
                  <p:embed/>
                </p:oleObj>
              </mc:Choice>
              <mc:Fallback>
                <p:oleObj r:id="rId3" imgW="698500" imgH="406400" progId="Equation.3">
                  <p:embed/>
                  <p:pic>
                    <p:nvPicPr>
                      <p:cNvPr id="0" name="图片 3113"/>
                      <p:cNvPicPr/>
                      <p:nvPr/>
                    </p:nvPicPr>
                    <p:blipFill>
                      <a:blip r:embed="rId4"/>
                      <a:srcRect/>
                      <a:stretch>
                        <a:fillRect/>
                      </a:stretch>
                    </p:blipFill>
                    <p:spPr>
                      <a:xfrm>
                        <a:off x="4787900" y="476250"/>
                        <a:ext cx="2016125" cy="1173163"/>
                      </a:xfrm>
                      <a:prstGeom prst="rect">
                        <a:avLst/>
                      </a:prstGeom>
                      <a:solidFill>
                        <a:srgbClr val="FFFFFF">
                          <a:alpha val="100000"/>
                        </a:srgbClr>
                      </a:solidFill>
                      <a:ln w="38100">
                        <a:miter/>
                      </a:ln>
                    </p:spPr>
                  </p:pic>
                </p:oleObj>
              </mc:Fallback>
            </mc:AlternateContent>
          </a:graphicData>
        </a:graphic>
      </p:graphicFrame>
      <p:graphicFrame>
        <p:nvGraphicFramePr>
          <p:cNvPr id="23555" name="对象 1"/>
          <p:cNvGraphicFramePr>
            <a:graphicFrameLocks noChangeAspect="1"/>
          </p:cNvGraphicFramePr>
          <p:nvPr/>
        </p:nvGraphicFramePr>
        <p:xfrm>
          <a:off x="1258888" y="1646432"/>
          <a:ext cx="6913512" cy="5190931"/>
        </p:xfrm>
        <a:graphic>
          <a:graphicData uri="http://schemas.openxmlformats.org/presentationml/2006/ole">
            <mc:AlternateContent xmlns:mc="http://schemas.openxmlformats.org/markup-compatibility/2006">
              <mc:Choice xmlns:v="urn:schemas-microsoft-com:vml" Requires="v">
                <p:oleObj spid="_x0000_s26692" r:id="rId5" imgW="5359400" imgH="4030345" progId="Visio.Drawing.11">
                  <p:embed/>
                </p:oleObj>
              </mc:Choice>
              <mc:Fallback>
                <p:oleObj r:id="rId5" imgW="5359400" imgH="4030345" progId="Visio.Drawing.11">
                  <p:embed/>
                  <p:pic>
                    <p:nvPicPr>
                      <p:cNvPr id="0" name="图片 3112"/>
                      <p:cNvPicPr/>
                      <p:nvPr/>
                    </p:nvPicPr>
                    <p:blipFill>
                      <a:blip r:embed="rId6"/>
                      <a:stretch>
                        <a:fillRect/>
                      </a:stretch>
                    </p:blipFill>
                    <p:spPr>
                      <a:xfrm>
                        <a:off x="1258888" y="1646432"/>
                        <a:ext cx="6913512" cy="5190931"/>
                      </a:xfrm>
                      <a:prstGeom prst="rect">
                        <a:avLst/>
                      </a:prstGeom>
                      <a:solidFill>
                        <a:srgbClr val="FFFF00"/>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4"/>
          <p:cNvSpPr/>
          <p:nvPr/>
        </p:nvSpPr>
        <p:spPr>
          <a:xfrm>
            <a:off x="76200" y="1268413"/>
            <a:ext cx="9144000" cy="3970337"/>
          </a:xfrm>
          <a:prstGeom prst="rect">
            <a:avLst/>
          </a:prstGeom>
          <a:noFill/>
          <a:ln w="9525">
            <a:noFill/>
          </a:ln>
        </p:spPr>
        <p:txBody>
          <a:bodyPr>
            <a:spAutoFit/>
          </a:bodyPr>
          <a:lstStyle/>
          <a:p>
            <a:pPr marL="571500" lvl="0" indent="-571500" eaLnBrk="1" hangingPunct="1">
              <a:buFont typeface="Wingdings" panose="05000000000000000000" pitchFamily="2" charset="2"/>
              <a:buChar char="ü"/>
            </a:pPr>
            <a:r>
              <a:rPr lang="zh-CN" altLang="en-US" sz="2800" b="1" dirty="0">
                <a:solidFill>
                  <a:srgbClr val="2970FF"/>
                </a:solidFill>
                <a:latin typeface="宋体" panose="02010600030101010101" pitchFamily="2" charset="-122"/>
                <a:ea typeface="宋体" panose="02010600030101010101" pitchFamily="2" charset="-122"/>
              </a:rPr>
              <a:t>令</a:t>
            </a:r>
            <a:r>
              <a:rPr lang="en-US" altLang="zh-CN" sz="2800" b="1" dirty="0">
                <a:solidFill>
                  <a:srgbClr val="2970FF"/>
                </a:solidFill>
                <a:latin typeface="宋体" panose="02010600030101010101" pitchFamily="2" charset="-122"/>
                <a:ea typeface="宋体" panose="02010600030101010101" pitchFamily="2" charset="-122"/>
              </a:rPr>
              <a:t>Y</a:t>
            </a:r>
            <a:r>
              <a:rPr lang="zh-CN" altLang="en-US" sz="2800" b="1" dirty="0">
                <a:solidFill>
                  <a:srgbClr val="2970FF"/>
                </a:solidFill>
                <a:latin typeface="宋体" panose="02010600030101010101" pitchFamily="2" charset="-122"/>
                <a:ea typeface="宋体" panose="02010600030101010101" pitchFamily="2" charset="-122"/>
              </a:rPr>
              <a:t>是最后碰撞的信包的发出时刻</a:t>
            </a:r>
            <a:r>
              <a:rPr lang="en-US" altLang="zh-CN" sz="2800" b="1" dirty="0">
                <a:solidFill>
                  <a:srgbClr val="2970FF"/>
                </a:solidFill>
                <a:latin typeface="宋体" panose="02010600030101010101" pitchFamily="2" charset="-122"/>
                <a:ea typeface="宋体" panose="02010600030101010101" pitchFamily="2" charset="-122"/>
              </a:rPr>
              <a:t>,Y</a:t>
            </a:r>
            <a:r>
              <a:rPr lang="zh-CN" altLang="en-US" sz="2800" b="1" dirty="0">
                <a:solidFill>
                  <a:srgbClr val="2970FF"/>
                </a:solidFill>
                <a:latin typeface="宋体" panose="02010600030101010101" pitchFamily="2" charset="-122"/>
                <a:ea typeface="宋体" panose="02010600030101010101" pitchFamily="2" charset="-122"/>
              </a:rPr>
              <a:t>的分布是</a:t>
            </a:r>
          </a:p>
          <a:p>
            <a:pPr marL="571500" lvl="0" indent="-571500" eaLnBrk="1" hangingPunct="1">
              <a:buFont typeface="Wingdings" panose="05000000000000000000" pitchFamily="2" charset="2"/>
              <a:buChar char="ü"/>
            </a:pPr>
            <a:endParaRPr lang="en-US" altLang="zh-CN" sz="2800" b="1" dirty="0">
              <a:solidFill>
                <a:srgbClr val="2970FF"/>
              </a:solidFill>
              <a:latin typeface="宋体" panose="02010600030101010101" pitchFamily="2" charset="-122"/>
              <a:ea typeface="宋体" panose="02010600030101010101" pitchFamily="2" charset="-122"/>
            </a:endParaRPr>
          </a:p>
          <a:p>
            <a:pPr marL="571500" lvl="0" indent="-571500" eaLnBrk="1" hangingPunct="1">
              <a:buFont typeface="Wingdings" panose="05000000000000000000" pitchFamily="2" charset="2"/>
              <a:buChar char="ü"/>
            </a:pPr>
            <a:endParaRPr lang="zh-CN" altLang="en-US" sz="2800" b="1" dirty="0">
              <a:solidFill>
                <a:srgbClr val="2970FF"/>
              </a:solidFill>
              <a:latin typeface="宋体" panose="02010600030101010101" pitchFamily="2" charset="-122"/>
              <a:ea typeface="宋体" panose="02010600030101010101" pitchFamily="2" charset="-122"/>
            </a:endParaRPr>
          </a:p>
          <a:p>
            <a:pPr marL="571500" lvl="0" indent="-571500" eaLnBrk="1" hangingPunct="1">
              <a:buFont typeface="Wingdings" panose="05000000000000000000" pitchFamily="2" charset="2"/>
              <a:buChar char="ü"/>
            </a:pPr>
            <a:endParaRPr lang="zh-CN" altLang="en-US" sz="2800" b="1" dirty="0">
              <a:solidFill>
                <a:srgbClr val="2970FF"/>
              </a:solidFill>
              <a:latin typeface="宋体" panose="02010600030101010101" pitchFamily="2" charset="-122"/>
              <a:ea typeface="宋体" panose="02010600030101010101" pitchFamily="2" charset="-122"/>
            </a:endParaRPr>
          </a:p>
          <a:p>
            <a:pPr marL="571500" lvl="0" indent="-571500" eaLnBrk="1" hangingPunct="1">
              <a:buFont typeface="Wingdings" panose="05000000000000000000" pitchFamily="2" charset="2"/>
              <a:buChar char="ü"/>
            </a:pPr>
            <a:endParaRPr lang="en-US" altLang="zh-CN" sz="2800" b="1" dirty="0">
              <a:solidFill>
                <a:srgbClr val="2970FF"/>
              </a:solidFill>
              <a:latin typeface="宋体" panose="02010600030101010101" pitchFamily="2" charset="-122"/>
              <a:ea typeface="宋体" panose="02010600030101010101" pitchFamily="2" charset="-122"/>
            </a:endParaRPr>
          </a:p>
          <a:p>
            <a:pPr marL="571500" lvl="0" indent="-571500" eaLnBrk="1" hangingPunct="1">
              <a:buFont typeface="Wingdings" panose="05000000000000000000" pitchFamily="2" charset="2"/>
              <a:buChar char="ü"/>
            </a:pPr>
            <a:endParaRPr lang="en-US" altLang="zh-CN" sz="2800" b="1" dirty="0">
              <a:solidFill>
                <a:srgbClr val="2970FF"/>
              </a:solidFill>
              <a:latin typeface="宋体" panose="02010600030101010101" pitchFamily="2" charset="-122"/>
              <a:ea typeface="宋体" panose="02010600030101010101" pitchFamily="2" charset="-122"/>
            </a:endParaRPr>
          </a:p>
          <a:p>
            <a:pPr marL="571500" lvl="0" indent="-571500" eaLnBrk="1" hangingPunct="1">
              <a:buFont typeface="Wingdings" panose="05000000000000000000" pitchFamily="2" charset="2"/>
              <a:buChar char="ü"/>
            </a:pPr>
            <a:endParaRPr lang="en-US" altLang="zh-CN" sz="2800" b="1" dirty="0">
              <a:solidFill>
                <a:srgbClr val="2970FF"/>
              </a:solidFill>
              <a:latin typeface="宋体" panose="02010600030101010101" pitchFamily="2" charset="-122"/>
              <a:ea typeface="宋体" panose="02010600030101010101" pitchFamily="2" charset="-122"/>
            </a:endParaRPr>
          </a:p>
          <a:p>
            <a:pPr marL="1485900" lvl="2" indent="-571500" eaLnBrk="1" hangingPunct="1">
              <a:buFont typeface="Wingdings" panose="05000000000000000000" pitchFamily="2" charset="2"/>
              <a:buChar char="ü"/>
            </a:pPr>
            <a:endParaRPr lang="zh-CN" altLang="en-US" sz="2800" b="1" dirty="0">
              <a:solidFill>
                <a:srgbClr val="FF0000"/>
              </a:solidFill>
              <a:latin typeface="宋体" panose="02010600030101010101" pitchFamily="2" charset="-122"/>
              <a:ea typeface="宋体" panose="02010600030101010101" pitchFamily="2" charset="-122"/>
            </a:endParaRPr>
          </a:p>
          <a:p>
            <a:pPr marL="571500" lvl="0" indent="-571500" eaLnBrk="1" hangingPunct="1">
              <a:buFont typeface="Wingdings" panose="05000000000000000000" pitchFamily="2" charset="2"/>
              <a:buChar char="ü"/>
            </a:pPr>
            <a:endParaRPr lang="zh-CN" altLang="en-US" sz="2800" b="1" dirty="0">
              <a:solidFill>
                <a:srgbClr val="2970FF"/>
              </a:solidFill>
              <a:latin typeface="宋体" panose="02010600030101010101" pitchFamily="2" charset="-122"/>
              <a:ea typeface="宋体" panose="02010600030101010101" pitchFamily="2" charset="-122"/>
            </a:endParaRPr>
          </a:p>
        </p:txBody>
      </p:sp>
      <p:graphicFrame>
        <p:nvGraphicFramePr>
          <p:cNvPr id="24578" name="Object 5"/>
          <p:cNvGraphicFramePr>
            <a:graphicFrameLocks noChangeAspect="1"/>
          </p:cNvGraphicFramePr>
          <p:nvPr/>
        </p:nvGraphicFramePr>
        <p:xfrm>
          <a:off x="1116013" y="1816100"/>
          <a:ext cx="6335712" cy="2105025"/>
        </p:xfrm>
        <a:graphic>
          <a:graphicData uri="http://schemas.openxmlformats.org/presentationml/2006/ole">
            <mc:AlternateContent xmlns:mc="http://schemas.openxmlformats.org/markup-compatibility/2006">
              <mc:Choice xmlns:v="urn:schemas-microsoft-com:vml" Requires="v">
                <p:oleObj spid="_x0000_s27744" r:id="rId4" imgW="2184400" imgH="736600" progId="Equation.3">
                  <p:embed/>
                </p:oleObj>
              </mc:Choice>
              <mc:Fallback>
                <p:oleObj r:id="rId4" imgW="2184400" imgH="736600" progId="Equation.3">
                  <p:embed/>
                  <p:pic>
                    <p:nvPicPr>
                      <p:cNvPr id="0" name="图片 3111"/>
                      <p:cNvPicPr/>
                      <p:nvPr/>
                    </p:nvPicPr>
                    <p:blipFill>
                      <a:blip r:embed="rId5"/>
                      <a:stretch>
                        <a:fillRect/>
                      </a:stretch>
                    </p:blipFill>
                    <p:spPr>
                      <a:xfrm>
                        <a:off x="1116013" y="1816100"/>
                        <a:ext cx="6335712" cy="2105025"/>
                      </a:xfrm>
                      <a:prstGeom prst="rect">
                        <a:avLst/>
                      </a:prstGeom>
                      <a:solidFill>
                        <a:srgbClr val="FFFF00"/>
                      </a:solidFill>
                      <a:ln w="38100">
                        <a:noFill/>
                        <a:miter/>
                      </a:ln>
                    </p:spPr>
                  </p:pic>
                </p:oleObj>
              </mc:Fallback>
            </mc:AlternateContent>
          </a:graphicData>
        </a:graphic>
      </p:graphicFrame>
      <p:sp>
        <p:nvSpPr>
          <p:cNvPr id="21510" name="矩形 1"/>
          <p:cNvSpPr>
            <a:spLocks noChangeArrowheads="1"/>
          </p:cNvSpPr>
          <p:nvPr/>
        </p:nvSpPr>
        <p:spPr bwMode="auto">
          <a:xfrm>
            <a:off x="55563" y="0"/>
            <a:ext cx="4572000" cy="523875"/>
          </a:xfrm>
          <a:prstGeom prst="rect">
            <a:avLst/>
          </a:prstGeom>
          <a:solidFill>
            <a:schemeClr val="accent3"/>
          </a:solidFill>
          <a:ln>
            <a:noFill/>
          </a:ln>
        </p:spPr>
        <p:txBody>
          <a:bodyPr>
            <a:spAutoFit/>
          </a:bodyPr>
          <a:lstStyle/>
          <a:p>
            <a:pPr marL="914400" marR="0" lvl="2" indent="0" algn="l" defTabSz="914400" rtl="0" eaLnBrk="1" fontAlgn="base" latinLnBrk="0" hangingPunct="1">
              <a:lnSpc>
                <a:spcPct val="100000"/>
              </a:lnSpc>
              <a:spcBef>
                <a:spcPct val="0"/>
              </a:spcBef>
              <a:spcAft>
                <a:spcPct val="0"/>
              </a:spcAft>
              <a:buClrTx/>
              <a:buSzTx/>
              <a:buFontTx/>
              <a:buNone/>
              <a:defRPr/>
            </a:pPr>
            <a:r>
              <a:rPr kumimoji="0" lang="zh-CN" altLang="en-US" sz="2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令</a:t>
            </a:r>
            <a:r>
              <a:rPr kumimoji="0" lang="en-US" altLang="zh-CN" sz="2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y=t</a:t>
            </a:r>
            <a:r>
              <a:rPr kumimoji="0" lang="en-US" altLang="zh-CN" sz="2800" b="0" i="0" u="none" strike="noStrike" kern="1200" cap="none" spc="0" normalizeH="0" baseline="-25000" noProof="0" dirty="0">
                <a:ln>
                  <a:noFill/>
                </a:ln>
                <a:solidFill>
                  <a:srgbClr val="FF0000"/>
                </a:solidFill>
                <a:effectLst/>
                <a:uLnTx/>
                <a:uFillTx/>
                <a:latin typeface="Arial" panose="020B0604020202020204" pitchFamily="34" charset="0"/>
                <a:ea typeface="宋体" panose="02010600030101010101" pitchFamily="2" charset="-122"/>
                <a:cs typeface="+mn-cs"/>
              </a:rPr>
              <a:t>1</a:t>
            </a:r>
            <a:r>
              <a:rPr kumimoji="0" lang="en-US" altLang="zh-CN" sz="2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+t</a:t>
            </a:r>
            <a:r>
              <a:rPr kumimoji="0" lang="en-US" altLang="zh-CN" sz="2800" b="0" i="0" u="none" strike="noStrike" kern="1200" cap="none" spc="0" normalizeH="0" baseline="-25000" noProof="0" dirty="0">
                <a:ln>
                  <a:noFill/>
                </a:ln>
                <a:solidFill>
                  <a:srgbClr val="FF0000"/>
                </a:solidFill>
                <a:effectLst/>
                <a:uLnTx/>
                <a:uFillTx/>
                <a:latin typeface="Arial" panose="020B0604020202020204" pitchFamily="34" charset="0"/>
                <a:ea typeface="宋体" panose="02010600030101010101" pitchFamily="2" charset="-122"/>
                <a:cs typeface="+mn-cs"/>
              </a:rPr>
              <a:t>2</a:t>
            </a:r>
            <a:r>
              <a:rPr kumimoji="0" lang="en-US" altLang="zh-CN" sz="28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a:t>
            </a:r>
            <a:r>
              <a:rPr kumimoji="0" lang="en-US" altLang="zh-CN" sz="2800" b="0"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t</a:t>
            </a:r>
            <a:r>
              <a:rPr kumimoji="0" lang="en-US" altLang="zh-CN" sz="2800" b="0" i="0" u="none" strike="noStrike" kern="1200" cap="none" spc="0" normalizeH="0" baseline="-25000" noProof="0" dirty="0" err="1">
                <a:ln>
                  <a:noFill/>
                </a:ln>
                <a:solidFill>
                  <a:srgbClr val="FF0000"/>
                </a:solidFill>
                <a:effectLst/>
                <a:uLnTx/>
                <a:uFillTx/>
                <a:latin typeface="Arial" panose="020B0604020202020204" pitchFamily="34" charset="0"/>
                <a:ea typeface="宋体" panose="02010600030101010101" pitchFamily="2" charset="-122"/>
                <a:cs typeface="+mn-cs"/>
              </a:rPr>
              <a:t>n</a:t>
            </a:r>
            <a:endParaRPr kumimoji="0" lang="en-US" altLang="zh-CN" sz="2800" b="0" i="0" u="none" strike="noStrike" kern="1200" cap="none" spc="0" normalizeH="0" baseline="-2500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aphicFrame>
        <p:nvGraphicFramePr>
          <p:cNvPr id="24579" name="对象 2"/>
          <p:cNvGraphicFramePr>
            <a:graphicFrameLocks noChangeAspect="1"/>
          </p:cNvGraphicFramePr>
          <p:nvPr/>
        </p:nvGraphicFramePr>
        <p:xfrm>
          <a:off x="4500563" y="4763"/>
          <a:ext cx="2016125" cy="1173162"/>
        </p:xfrm>
        <a:graphic>
          <a:graphicData uri="http://schemas.openxmlformats.org/presentationml/2006/ole">
            <mc:AlternateContent xmlns:mc="http://schemas.openxmlformats.org/markup-compatibility/2006">
              <mc:Choice xmlns:v="urn:schemas-microsoft-com:vml" Requires="v">
                <p:oleObj spid="_x0000_s27745" r:id="rId6" imgW="698500" imgH="406400" progId="Equation.3">
                  <p:embed/>
                </p:oleObj>
              </mc:Choice>
              <mc:Fallback>
                <p:oleObj r:id="rId6" imgW="698500" imgH="406400" progId="Equation.3">
                  <p:embed/>
                  <p:pic>
                    <p:nvPicPr>
                      <p:cNvPr id="0" name="图片 3110"/>
                      <p:cNvPicPr/>
                      <p:nvPr/>
                    </p:nvPicPr>
                    <p:blipFill>
                      <a:blip r:embed="rId7"/>
                      <a:stretch>
                        <a:fillRect/>
                      </a:stretch>
                    </p:blipFill>
                    <p:spPr>
                      <a:xfrm>
                        <a:off x="4500563" y="4763"/>
                        <a:ext cx="2016125" cy="1173162"/>
                      </a:xfrm>
                      <a:prstGeom prst="rect">
                        <a:avLst/>
                      </a:prstGeom>
                      <a:solidFill>
                        <a:srgbClr val="FFFFFF"/>
                      </a:solidFill>
                      <a:ln w="38100">
                        <a:noFill/>
                        <a:miter/>
                      </a:ln>
                    </p:spPr>
                  </p:pic>
                </p:oleObj>
              </mc:Fallback>
            </mc:AlternateContent>
          </a:graphicData>
        </a:graphic>
      </p:graphicFrame>
      <p:graphicFrame>
        <p:nvGraphicFramePr>
          <p:cNvPr id="24580" name="对象 1"/>
          <p:cNvGraphicFramePr>
            <a:graphicFrameLocks noChangeAspect="1"/>
          </p:cNvGraphicFramePr>
          <p:nvPr/>
        </p:nvGraphicFramePr>
        <p:xfrm>
          <a:off x="971550" y="5013325"/>
          <a:ext cx="4746625" cy="1306513"/>
        </p:xfrm>
        <a:graphic>
          <a:graphicData uri="http://schemas.openxmlformats.org/presentationml/2006/ole">
            <mc:AlternateContent xmlns:mc="http://schemas.openxmlformats.org/markup-compatibility/2006">
              <mc:Choice xmlns:v="urn:schemas-microsoft-com:vml" Requires="v">
                <p:oleObj spid="_x0000_s27746" r:id="rId8" imgW="1638300" imgH="457200" progId="Equation.3">
                  <p:embed/>
                </p:oleObj>
              </mc:Choice>
              <mc:Fallback>
                <p:oleObj r:id="rId8" imgW="1638300" imgH="457200" progId="Equation.3">
                  <p:embed/>
                  <p:pic>
                    <p:nvPicPr>
                      <p:cNvPr id="0" name="图片 3107"/>
                      <p:cNvPicPr/>
                      <p:nvPr/>
                    </p:nvPicPr>
                    <p:blipFill>
                      <a:blip r:embed="rId9"/>
                      <a:stretch>
                        <a:fillRect/>
                      </a:stretch>
                    </p:blipFill>
                    <p:spPr>
                      <a:xfrm>
                        <a:off x="971550" y="5013325"/>
                        <a:ext cx="4746625" cy="1306513"/>
                      </a:xfrm>
                      <a:prstGeom prst="rect">
                        <a:avLst/>
                      </a:prstGeom>
                      <a:solidFill>
                        <a:srgbClr val="FFFF00"/>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6"/>
          <p:cNvGraphicFramePr>
            <a:graphicFrameLocks noChangeAspect="1"/>
          </p:cNvGraphicFramePr>
          <p:nvPr/>
        </p:nvGraphicFramePr>
        <p:xfrm>
          <a:off x="1038225" y="2870200"/>
          <a:ext cx="6938963" cy="3752850"/>
        </p:xfrm>
        <a:graphic>
          <a:graphicData uri="http://schemas.openxmlformats.org/presentationml/2006/ole">
            <mc:AlternateContent xmlns:mc="http://schemas.openxmlformats.org/markup-compatibility/2006">
              <mc:Choice xmlns:v="urn:schemas-microsoft-com:vml" Requires="v">
                <p:oleObj spid="_x0000_s28768" r:id="rId4" imgW="2311400" imgH="1219200" progId="Equation.DSMT4">
                  <p:embed/>
                </p:oleObj>
              </mc:Choice>
              <mc:Fallback>
                <p:oleObj r:id="rId4" imgW="2311400" imgH="1219200" progId="Equation.DSMT4">
                  <p:embed/>
                  <p:pic>
                    <p:nvPicPr>
                      <p:cNvPr id="0" name="图片 3109"/>
                      <p:cNvPicPr/>
                      <p:nvPr/>
                    </p:nvPicPr>
                    <p:blipFill>
                      <a:blip r:embed="rId5"/>
                      <a:stretch>
                        <a:fillRect/>
                      </a:stretch>
                    </p:blipFill>
                    <p:spPr>
                      <a:xfrm>
                        <a:off x="1038225" y="2870200"/>
                        <a:ext cx="6938963" cy="3752850"/>
                      </a:xfrm>
                      <a:prstGeom prst="rect">
                        <a:avLst/>
                      </a:prstGeom>
                      <a:solidFill>
                        <a:srgbClr val="FFFF00"/>
                      </a:solidFill>
                      <a:ln w="38100">
                        <a:noFill/>
                        <a:miter/>
                      </a:ln>
                    </p:spPr>
                  </p:pic>
                </p:oleObj>
              </mc:Fallback>
            </mc:AlternateContent>
          </a:graphicData>
        </a:graphic>
      </p:graphicFrame>
      <p:graphicFrame>
        <p:nvGraphicFramePr>
          <p:cNvPr id="25603" name="对象 1"/>
          <p:cNvGraphicFramePr>
            <a:graphicFrameLocks noChangeAspect="1"/>
          </p:cNvGraphicFramePr>
          <p:nvPr/>
        </p:nvGraphicFramePr>
        <p:xfrm>
          <a:off x="900113" y="476250"/>
          <a:ext cx="7483475" cy="1417638"/>
        </p:xfrm>
        <a:graphic>
          <a:graphicData uri="http://schemas.openxmlformats.org/presentationml/2006/ole">
            <mc:AlternateContent xmlns:mc="http://schemas.openxmlformats.org/markup-compatibility/2006">
              <mc:Choice xmlns:v="urn:schemas-microsoft-com:vml" Requires="v">
                <p:oleObj spid="_x0000_s28769" r:id="rId6" imgW="2413000" imgH="457200" progId="Equation.3">
                  <p:embed/>
                </p:oleObj>
              </mc:Choice>
              <mc:Fallback>
                <p:oleObj r:id="rId6" imgW="2413000" imgH="457200" progId="Equation.3">
                  <p:embed/>
                  <p:pic>
                    <p:nvPicPr>
                      <p:cNvPr id="0" name="图片 3108"/>
                      <p:cNvPicPr/>
                      <p:nvPr/>
                    </p:nvPicPr>
                    <p:blipFill>
                      <a:blip r:embed="rId7"/>
                      <a:stretch>
                        <a:fillRect/>
                      </a:stretch>
                    </p:blipFill>
                    <p:spPr>
                      <a:xfrm>
                        <a:off x="900113" y="476250"/>
                        <a:ext cx="7483475" cy="1417638"/>
                      </a:xfrm>
                      <a:prstGeom prst="rect">
                        <a:avLst/>
                      </a:prstGeom>
                      <a:noFill/>
                      <a:ln w="38100">
                        <a:noFill/>
                        <a:miter/>
                      </a:ln>
                    </p:spPr>
                  </p:pic>
                </p:oleObj>
              </mc:Fallback>
            </mc:AlternateContent>
          </a:graphicData>
        </a:graphic>
      </p:graphicFrame>
      <p:graphicFrame>
        <p:nvGraphicFramePr>
          <p:cNvPr id="25604" name="对象 2"/>
          <p:cNvGraphicFramePr>
            <a:graphicFrameLocks noChangeAspect="1"/>
          </p:cNvGraphicFramePr>
          <p:nvPr/>
        </p:nvGraphicFramePr>
        <p:xfrm>
          <a:off x="1071563" y="1928813"/>
          <a:ext cx="4254500" cy="630237"/>
        </p:xfrm>
        <a:graphic>
          <a:graphicData uri="http://schemas.openxmlformats.org/presentationml/2006/ole">
            <mc:AlternateContent xmlns:mc="http://schemas.openxmlformats.org/markup-compatibility/2006">
              <mc:Choice xmlns:v="urn:schemas-microsoft-com:vml" Requires="v">
                <p:oleObj spid="_x0000_s28770" r:id="rId8" imgW="1371600" imgH="203200" progId="Equation.3">
                  <p:embed/>
                </p:oleObj>
              </mc:Choice>
              <mc:Fallback>
                <p:oleObj r:id="rId8" imgW="1371600" imgH="203200" progId="Equation.3">
                  <p:embed/>
                  <p:pic>
                    <p:nvPicPr>
                      <p:cNvPr id="0" name="图片 3106"/>
                      <p:cNvPicPr/>
                      <p:nvPr/>
                    </p:nvPicPr>
                    <p:blipFill>
                      <a:blip r:embed="rId9"/>
                      <a:stretch>
                        <a:fillRect/>
                      </a:stretch>
                    </p:blipFill>
                    <p:spPr>
                      <a:xfrm>
                        <a:off x="1071563" y="1928813"/>
                        <a:ext cx="4254500" cy="6302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7" name="Object 8"/>
          <p:cNvGraphicFramePr>
            <a:graphicFrameLocks noChangeAspect="1"/>
          </p:cNvGraphicFramePr>
          <p:nvPr/>
        </p:nvGraphicFramePr>
        <p:xfrm>
          <a:off x="251520" y="3933056"/>
          <a:ext cx="8643938" cy="1687513"/>
        </p:xfrm>
        <a:graphic>
          <a:graphicData uri="http://schemas.openxmlformats.org/presentationml/2006/ole">
            <mc:AlternateContent xmlns:mc="http://schemas.openxmlformats.org/markup-compatibility/2006">
              <mc:Choice xmlns:v="urn:schemas-microsoft-com:vml" Requires="v">
                <p:oleObj spid="_x0000_s29763" r:id="rId3" imgW="2019300" imgH="393700" progId="Equation.3">
                  <p:embed/>
                </p:oleObj>
              </mc:Choice>
              <mc:Fallback>
                <p:oleObj r:id="rId3" imgW="2019300" imgH="393700" progId="Equation.3">
                  <p:embed/>
                  <p:pic>
                    <p:nvPicPr>
                      <p:cNvPr id="0" name="图片 3104"/>
                      <p:cNvPicPr/>
                      <p:nvPr/>
                    </p:nvPicPr>
                    <p:blipFill>
                      <a:blip r:embed="rId4"/>
                      <a:stretch>
                        <a:fillRect/>
                      </a:stretch>
                    </p:blipFill>
                    <p:spPr>
                      <a:xfrm>
                        <a:off x="251520" y="3933056"/>
                        <a:ext cx="8643938" cy="1687513"/>
                      </a:xfrm>
                      <a:prstGeom prst="rect">
                        <a:avLst/>
                      </a:prstGeom>
                      <a:noFill/>
                      <a:ln w="38100">
                        <a:noFill/>
                        <a:miter/>
                      </a:ln>
                    </p:spPr>
                  </p:pic>
                </p:oleObj>
              </mc:Fallback>
            </mc:AlternateContent>
          </a:graphicData>
        </a:graphic>
      </p:graphicFrame>
      <p:sp>
        <p:nvSpPr>
          <p:cNvPr id="4" name="内容占位符 3"/>
          <p:cNvSpPr>
            <a:spLocks noGrp="1"/>
          </p:cNvSpPr>
          <p:nvPr>
            <p:ph sz="half" idx="2"/>
          </p:nvPr>
        </p:nvSpPr>
        <p:spPr>
          <a:xfrm>
            <a:off x="531812" y="2564904"/>
            <a:ext cx="8612188" cy="93662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y</a:t>
            </a: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的均值为（</a:t>
            </a:r>
            <a:r>
              <a:rPr kumimoji="0" lang="en-US" altLang="zh-CN" sz="3600" b="1" i="0" u="none" strike="noStrike" kern="0" cap="none" spc="0" normalizeH="0" baseline="0" noProof="0" dirty="0" smtClean="0">
                <a:ln>
                  <a:noFill/>
                </a:ln>
                <a:solidFill>
                  <a:schemeClr val="tx1"/>
                </a:solidFill>
                <a:effectLst/>
                <a:uLnTx/>
                <a:uFillTx/>
                <a:ea typeface="+mn-ea"/>
                <a:cs typeface="+mn-cs"/>
              </a:rPr>
              <a:t>y=</a:t>
            </a:r>
            <a:r>
              <a:rPr lang="en-US" altLang="zh-CN" dirty="0">
                <a:latin typeface="Times New Roman" panose="02020603050405020304" pitchFamily="18" charset="0"/>
                <a:cs typeface="Times New Roman" panose="02020603050405020304" pitchFamily="18" charset="0"/>
                <a:sym typeface="+mn-ea"/>
              </a:rPr>
              <a:t>t</a:t>
            </a:r>
            <a:r>
              <a:rPr kumimoji="0" lang="en-US" altLang="zh-CN" sz="3600" b="1" i="0" u="none" strike="noStrike" kern="0" cap="none" spc="0" normalizeH="0" baseline="-25000" noProof="0" dirty="0" smtClean="0">
                <a:ln>
                  <a:noFill/>
                </a:ln>
                <a:solidFill>
                  <a:schemeClr val="tx1"/>
                </a:solidFill>
                <a:effectLst/>
                <a:uLnTx/>
                <a:uFillTx/>
                <a:ea typeface="+mn-ea"/>
                <a:cs typeface="+mn-cs"/>
              </a:rPr>
              <a:t>1</a:t>
            </a:r>
            <a:r>
              <a:rPr kumimoji="0" lang="en-US" altLang="zh-CN" sz="3600" b="1" i="0" u="none" strike="noStrike" kern="0" cap="none" spc="0" normalizeH="0" baseline="0" noProof="0" dirty="0" smtClean="0">
                <a:ln>
                  <a:noFill/>
                </a:ln>
                <a:solidFill>
                  <a:schemeClr val="tx1"/>
                </a:solidFill>
                <a:effectLst/>
                <a:uLnTx/>
                <a:uFillTx/>
                <a:ea typeface="+mn-ea"/>
                <a:cs typeface="+mn-cs"/>
              </a:rPr>
              <a:t>+</a:t>
            </a:r>
            <a:r>
              <a:rPr lang="en-US" altLang="zh-CN" dirty="0">
                <a:latin typeface="Times New Roman" panose="02020603050405020304" pitchFamily="18" charset="0"/>
                <a:cs typeface="Times New Roman" panose="02020603050405020304" pitchFamily="18" charset="0"/>
                <a:sym typeface="+mn-ea"/>
              </a:rPr>
              <a:t>t</a:t>
            </a:r>
            <a:r>
              <a:rPr kumimoji="0" lang="en-US" altLang="zh-CN" sz="3600" b="1" i="0" u="none" strike="noStrike" kern="0" cap="none" spc="0" normalizeH="0" baseline="-25000" noProof="0" dirty="0" smtClean="0">
                <a:ln>
                  <a:noFill/>
                </a:ln>
                <a:solidFill>
                  <a:schemeClr val="tx1"/>
                </a:solidFill>
                <a:effectLst/>
                <a:uLnTx/>
                <a:uFillTx/>
                <a:ea typeface="+mn-ea"/>
                <a:cs typeface="+mn-cs"/>
              </a:rPr>
              <a:t>2</a:t>
            </a:r>
            <a:r>
              <a:rPr kumimoji="0" lang="en-US" altLang="zh-CN" sz="3600" b="1" i="0" u="none" strike="noStrike" kern="0" cap="none" spc="0" normalizeH="0" baseline="0" noProof="0" dirty="0" smtClean="0">
                <a:ln>
                  <a:noFill/>
                </a:ln>
                <a:solidFill>
                  <a:schemeClr val="tx1"/>
                </a:solidFill>
                <a:effectLst/>
                <a:uLnTx/>
                <a:uFillTx/>
                <a:ea typeface="+mn-ea"/>
                <a:cs typeface="+mn-cs"/>
              </a:rPr>
              <a:t>+…+</a:t>
            </a:r>
            <a:r>
              <a:rPr lang="en-US" altLang="zh-CN" dirty="0">
                <a:latin typeface="Times New Roman" panose="02020603050405020304" pitchFamily="18" charset="0"/>
                <a:cs typeface="Times New Roman" panose="02020603050405020304" pitchFamily="18" charset="0"/>
                <a:sym typeface="+mn-ea"/>
              </a:rPr>
              <a:t>t</a:t>
            </a:r>
            <a:r>
              <a:rPr kumimoji="0" lang="en-US" altLang="zh-CN" sz="3600" b="1" i="0" u="none" strike="noStrike" kern="0" cap="none" spc="0" normalizeH="0" baseline="-25000" noProof="0" dirty="0" err="1" smtClean="0">
                <a:ln>
                  <a:noFill/>
                </a:ln>
                <a:solidFill>
                  <a:schemeClr val="tx1"/>
                </a:solidFill>
                <a:effectLst/>
                <a:uLnTx/>
                <a:uFillTx/>
                <a:ea typeface="+mn-ea"/>
                <a:cs typeface="+mn-cs"/>
              </a:rPr>
              <a:t>n</a:t>
            </a: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a:t>
            </a:r>
          </a:p>
        </p:txBody>
      </p:sp>
      <p:graphicFrame>
        <p:nvGraphicFramePr>
          <p:cNvPr id="26628" name="对象 4"/>
          <p:cNvGraphicFramePr>
            <a:graphicFrameLocks noChangeAspect="1"/>
          </p:cNvGraphicFramePr>
          <p:nvPr/>
        </p:nvGraphicFramePr>
        <p:xfrm>
          <a:off x="2062163" y="692150"/>
          <a:ext cx="5102225" cy="693738"/>
        </p:xfrm>
        <a:graphic>
          <a:graphicData uri="http://schemas.openxmlformats.org/presentationml/2006/ole">
            <mc:AlternateContent xmlns:mc="http://schemas.openxmlformats.org/markup-compatibility/2006">
              <mc:Choice xmlns:v="urn:schemas-microsoft-com:vml" Requires="v">
                <p:oleObj spid="_x0000_s29764" r:id="rId5" imgW="1727200" imgH="228600" progId="Equation.3">
                  <p:embed/>
                </p:oleObj>
              </mc:Choice>
              <mc:Fallback>
                <p:oleObj r:id="rId5" imgW="1727200" imgH="228600" progId="Equation.3">
                  <p:embed/>
                  <p:pic>
                    <p:nvPicPr>
                      <p:cNvPr id="0" name="图片 3103"/>
                      <p:cNvPicPr/>
                      <p:nvPr/>
                    </p:nvPicPr>
                    <p:blipFill>
                      <a:blip r:embed="rId6"/>
                      <a:stretch>
                        <a:fillRect/>
                      </a:stretch>
                    </p:blipFill>
                    <p:spPr>
                      <a:xfrm>
                        <a:off x="2062163" y="692150"/>
                        <a:ext cx="5102225" cy="693738"/>
                      </a:xfrm>
                      <a:prstGeom prst="rect">
                        <a:avLst/>
                      </a:prstGeom>
                      <a:solidFill>
                        <a:srgbClr val="FFFF00"/>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p:nvPr/>
        </p:nvSpPr>
        <p:spPr>
          <a:xfrm>
            <a:off x="-108520" y="3528789"/>
            <a:ext cx="1998662" cy="1606550"/>
          </a:xfrm>
          <a:prstGeom prst="rect">
            <a:avLst/>
          </a:prstGeom>
          <a:solidFill>
            <a:srgbClr val="FFFFFF"/>
          </a:solidFill>
          <a:ln w="9525">
            <a:noFill/>
          </a:ln>
        </p:spPr>
        <p:txBody>
          <a:bodyPr/>
          <a:lstStyle/>
          <a:p>
            <a:pPr lvl="0" eaLnBrk="1" hangingPunct="1">
              <a:spcBef>
                <a:spcPct val="20000"/>
              </a:spcBef>
              <a:buClr>
                <a:srgbClr val="000066"/>
              </a:buClr>
              <a:buSzPct val="75000"/>
              <a:buFont typeface="Wingdings" panose="05000000000000000000" pitchFamily="2" charset="2"/>
              <a:buChar char="Ø"/>
            </a:pPr>
            <a:endParaRPr lang="zh-CN" altLang="en-US" sz="2400" b="1" dirty="0">
              <a:solidFill>
                <a:srgbClr val="000000"/>
              </a:solidFill>
              <a:latin typeface="楷体_GB2312" panose="02010609030101010101" pitchFamily="49" charset="-122"/>
              <a:ea typeface="楷体_GB2312" panose="02010609030101010101" pitchFamily="49" charset="-122"/>
            </a:endParaRPr>
          </a:p>
        </p:txBody>
      </p:sp>
      <p:grpSp>
        <p:nvGrpSpPr>
          <p:cNvPr id="2" name="Group 3"/>
          <p:cNvGrpSpPr/>
          <p:nvPr/>
        </p:nvGrpSpPr>
        <p:grpSpPr>
          <a:xfrm>
            <a:off x="110555" y="3976655"/>
            <a:ext cx="2022476" cy="2009584"/>
            <a:chOff x="119" y="2493"/>
            <a:chExt cx="1274" cy="683"/>
          </a:xfrm>
        </p:grpSpPr>
        <p:sp>
          <p:nvSpPr>
            <p:cNvPr id="79933" name="Rectangle 4"/>
            <p:cNvSpPr/>
            <p:nvPr/>
          </p:nvSpPr>
          <p:spPr>
            <a:xfrm>
              <a:off x="119" y="2493"/>
              <a:ext cx="690" cy="233"/>
            </a:xfrm>
            <a:prstGeom prst="rect">
              <a:avLst/>
            </a:prstGeom>
            <a:noFill/>
            <a:ln w="9525">
              <a:noFill/>
            </a:ln>
          </p:spPr>
          <p:txBody>
            <a:bodyPr wrap="none" lIns="0" tIns="0" rIns="0" bIns="0">
              <a:spAutoFit/>
            </a:bodyPr>
            <a:lstStyle/>
            <a:p>
              <a:pPr lvl="0" defTabSz="762000" eaLnBrk="0" hangingPunct="0"/>
              <a:r>
                <a:rPr lang="en-US" altLang="zh-CN" sz="2400" b="1" smtClean="0">
                  <a:solidFill>
                    <a:srgbClr val="000000"/>
                  </a:solidFill>
                  <a:ea typeface="宋体" panose="02010600030101010101" pitchFamily="2" charset="-122"/>
                </a:rPr>
                <a:t>ALOHA</a:t>
              </a:r>
              <a:endParaRPr lang="en-US" altLang="zh-CN" sz="2400" b="1" dirty="0">
                <a:solidFill>
                  <a:srgbClr val="FFFFFF"/>
                </a:solidFill>
                <a:latin typeface="CordiaUPC" panose="020B0304020202020204" pitchFamily="34" charset="-34"/>
                <a:ea typeface="宋体" panose="02010600030101010101" pitchFamily="2" charset="-122"/>
              </a:endParaRPr>
            </a:p>
          </p:txBody>
        </p:sp>
        <p:sp>
          <p:nvSpPr>
            <p:cNvPr id="79934" name="Rectangle 5"/>
            <p:cNvSpPr/>
            <p:nvPr/>
          </p:nvSpPr>
          <p:spPr>
            <a:xfrm>
              <a:off x="119" y="2643"/>
              <a:ext cx="1079" cy="233"/>
            </a:xfrm>
            <a:prstGeom prst="rect">
              <a:avLst/>
            </a:prstGeom>
            <a:noFill/>
            <a:ln w="9525">
              <a:noFill/>
            </a:ln>
          </p:spPr>
          <p:txBody>
            <a:bodyPr wrap="none" lIns="0" tIns="0" rIns="0" bIns="0">
              <a:spAutoFit/>
            </a:bodyPr>
            <a:lstStyle/>
            <a:p>
              <a:pPr lvl="0" defTabSz="762000" eaLnBrk="0" hangingPunct="0"/>
              <a:r>
                <a:rPr lang="zh-CN" altLang="en-US" sz="2400" b="1" smtClean="0">
                  <a:solidFill>
                    <a:srgbClr val="000000"/>
                  </a:solidFill>
                  <a:ea typeface="宋体" panose="02010600030101010101" pitchFamily="2" charset="-122"/>
                </a:rPr>
                <a:t>时隙</a:t>
              </a:r>
              <a:r>
                <a:rPr lang="en-US" altLang="zh-CN" sz="2400" b="1" smtClean="0">
                  <a:solidFill>
                    <a:srgbClr val="000000"/>
                  </a:solidFill>
                  <a:ea typeface="宋体" panose="02010600030101010101" pitchFamily="2" charset="-122"/>
                </a:rPr>
                <a:t>ALOHA</a:t>
              </a:r>
              <a:endParaRPr lang="en-US" altLang="zh-CN" sz="2400" b="1" dirty="0">
                <a:solidFill>
                  <a:srgbClr val="FFFFFF"/>
                </a:solidFill>
                <a:latin typeface="CordiaUPC" panose="020B0304020202020204" pitchFamily="34" charset="-34"/>
                <a:ea typeface="宋体" panose="02010600030101010101" pitchFamily="2" charset="-122"/>
              </a:endParaRPr>
            </a:p>
          </p:txBody>
        </p:sp>
        <p:sp>
          <p:nvSpPr>
            <p:cNvPr id="79935" name="Rectangle 6"/>
            <p:cNvSpPr/>
            <p:nvPr/>
          </p:nvSpPr>
          <p:spPr>
            <a:xfrm>
              <a:off x="119" y="2793"/>
              <a:ext cx="1274" cy="233"/>
            </a:xfrm>
            <a:prstGeom prst="rect">
              <a:avLst/>
            </a:prstGeom>
            <a:noFill/>
            <a:ln w="9525">
              <a:noFill/>
            </a:ln>
          </p:spPr>
          <p:txBody>
            <a:bodyPr wrap="none" lIns="0" tIns="0" rIns="0" bIns="0">
              <a:spAutoFit/>
            </a:bodyPr>
            <a:lstStyle/>
            <a:p>
              <a:pPr lvl="0" defTabSz="762000" eaLnBrk="0" hangingPunct="0"/>
              <a:r>
                <a:rPr lang="zh-CN" altLang="en-US" sz="2400" b="1">
                  <a:solidFill>
                    <a:srgbClr val="000000"/>
                  </a:solidFill>
                  <a:ea typeface="宋体" panose="02010600030101010101" pitchFamily="2" charset="-122"/>
                </a:rPr>
                <a:t>带</a:t>
              </a:r>
              <a:r>
                <a:rPr lang="zh-CN" altLang="en-US" sz="2400" b="1" smtClean="0">
                  <a:solidFill>
                    <a:srgbClr val="000000"/>
                  </a:solidFill>
                  <a:ea typeface="宋体" panose="02010600030101010101" pitchFamily="2" charset="-122"/>
                </a:rPr>
                <a:t>俘获</a:t>
              </a:r>
              <a:r>
                <a:rPr lang="en-US" altLang="zh-CN" sz="2400" b="1" smtClean="0">
                  <a:solidFill>
                    <a:srgbClr val="000000"/>
                  </a:solidFill>
                  <a:ea typeface="宋体" panose="02010600030101010101" pitchFamily="2" charset="-122"/>
                </a:rPr>
                <a:t>ALOHA</a:t>
              </a:r>
              <a:endParaRPr lang="en-US" altLang="zh-CN" sz="2400" b="1" dirty="0">
                <a:solidFill>
                  <a:srgbClr val="FFFFFF"/>
                </a:solidFill>
                <a:latin typeface="CordiaUPC" panose="020B0304020202020204" pitchFamily="34" charset="-34"/>
                <a:ea typeface="宋体" panose="02010600030101010101" pitchFamily="2" charset="-122"/>
              </a:endParaRPr>
            </a:p>
          </p:txBody>
        </p:sp>
        <p:sp>
          <p:nvSpPr>
            <p:cNvPr id="79936" name="Rectangle 7"/>
            <p:cNvSpPr/>
            <p:nvPr/>
          </p:nvSpPr>
          <p:spPr>
            <a:xfrm>
              <a:off x="119" y="2943"/>
              <a:ext cx="1079" cy="233"/>
            </a:xfrm>
            <a:prstGeom prst="rect">
              <a:avLst/>
            </a:prstGeom>
            <a:noFill/>
            <a:ln w="9525">
              <a:noFill/>
            </a:ln>
          </p:spPr>
          <p:txBody>
            <a:bodyPr wrap="none" lIns="0" tIns="0" rIns="0" bIns="0">
              <a:spAutoFit/>
            </a:bodyPr>
            <a:lstStyle/>
            <a:p>
              <a:pPr lvl="0" defTabSz="762000" eaLnBrk="0" hangingPunct="0"/>
              <a:r>
                <a:rPr lang="zh-CN" altLang="en-US" sz="2400" b="1">
                  <a:solidFill>
                    <a:srgbClr val="000000"/>
                  </a:solidFill>
                  <a:ea typeface="宋体" panose="02010600030101010101" pitchFamily="2" charset="-122"/>
                </a:rPr>
                <a:t>受</a:t>
              </a:r>
              <a:r>
                <a:rPr lang="zh-CN" altLang="en-US" sz="2400" b="1" smtClean="0">
                  <a:solidFill>
                    <a:srgbClr val="000000"/>
                  </a:solidFill>
                  <a:ea typeface="宋体" panose="02010600030101010101" pitchFamily="2" charset="-122"/>
                </a:rPr>
                <a:t>控</a:t>
              </a:r>
              <a:r>
                <a:rPr lang="en-US" altLang="zh-CN" sz="2400" b="1" smtClean="0">
                  <a:solidFill>
                    <a:srgbClr val="000000"/>
                  </a:solidFill>
                  <a:ea typeface="宋体" panose="02010600030101010101" pitchFamily="2" charset="-122"/>
                </a:rPr>
                <a:t>ALOHA</a:t>
              </a:r>
              <a:endParaRPr lang="en-US" altLang="zh-CN" sz="2400" b="1" dirty="0">
                <a:solidFill>
                  <a:srgbClr val="FFFFFF"/>
                </a:solidFill>
                <a:latin typeface="CordiaUPC" panose="020B0304020202020204" pitchFamily="34" charset="-34"/>
                <a:ea typeface="宋体" panose="02010600030101010101" pitchFamily="2" charset="-122"/>
              </a:endParaRPr>
            </a:p>
          </p:txBody>
        </p:sp>
      </p:grpSp>
      <p:grpSp>
        <p:nvGrpSpPr>
          <p:cNvPr id="3" name="Group 8"/>
          <p:cNvGrpSpPr/>
          <p:nvPr/>
        </p:nvGrpSpPr>
        <p:grpSpPr>
          <a:xfrm>
            <a:off x="3234755" y="1196752"/>
            <a:ext cx="2038350" cy="1009650"/>
            <a:chOff x="2109" y="883"/>
            <a:chExt cx="1284" cy="636"/>
          </a:xfrm>
        </p:grpSpPr>
        <p:sp>
          <p:nvSpPr>
            <p:cNvPr id="105529" name="Rectangle 9"/>
            <p:cNvSpPr>
              <a:spLocks noChangeArrowheads="1"/>
            </p:cNvSpPr>
            <p:nvPr/>
          </p:nvSpPr>
          <p:spPr bwMode="auto">
            <a:xfrm>
              <a:off x="2151" y="883"/>
              <a:ext cx="1131" cy="368"/>
            </a:xfrm>
            <a:prstGeom prst="rect">
              <a:avLst/>
            </a:prstGeom>
            <a:solidFill>
              <a:schemeClr val="accent5"/>
            </a:solidFill>
            <a:ln w="9525">
              <a:solidFill>
                <a:srgbClr val="000000"/>
              </a:solidFill>
              <a:prstDash val="solid"/>
              <a:round/>
            </a:ln>
          </p:spPr>
          <p:txBody>
            <a:bodyPr/>
            <a:lstStyle/>
            <a:p>
              <a:pPr lvl="0" eaLnBrk="1" hangingPunct="1">
                <a:spcBef>
                  <a:spcPct val="20000"/>
                </a:spcBef>
                <a:buClr>
                  <a:srgbClr val="000066"/>
                </a:buClr>
                <a:buSzPct val="75000"/>
                <a:buFont typeface="Wingdings" panose="05000000000000000000" pitchFamily="2" charset="2"/>
                <a:buChar char="Ø"/>
              </a:pPr>
              <a:endParaRPr lang="zh-CN" altLang="en-US" sz="2400" b="1" dirty="0">
                <a:solidFill>
                  <a:srgbClr val="000000"/>
                </a:solidFill>
                <a:latin typeface="楷体_GB2312" panose="02010609030101010101" pitchFamily="49" charset="-122"/>
                <a:ea typeface="楷体_GB2312" panose="02010609030101010101" pitchFamily="49" charset="-122"/>
              </a:endParaRPr>
            </a:p>
          </p:txBody>
        </p:sp>
        <p:grpSp>
          <p:nvGrpSpPr>
            <p:cNvPr id="79930" name="Group 10"/>
            <p:cNvGrpSpPr/>
            <p:nvPr/>
          </p:nvGrpSpPr>
          <p:grpSpPr>
            <a:xfrm>
              <a:off x="2109" y="886"/>
              <a:ext cx="1284" cy="633"/>
              <a:chOff x="2109" y="886"/>
              <a:chExt cx="1284" cy="633"/>
            </a:xfrm>
          </p:grpSpPr>
          <p:sp>
            <p:nvSpPr>
              <p:cNvPr id="105531" name="Rectangle 11"/>
              <p:cNvSpPr>
                <a:spLocks noChangeArrowheads="1"/>
              </p:cNvSpPr>
              <p:nvPr/>
            </p:nvSpPr>
            <p:spPr bwMode="auto">
              <a:xfrm>
                <a:off x="2109" y="886"/>
                <a:ext cx="1284" cy="386"/>
              </a:xfrm>
              <a:prstGeom prst="rect">
                <a:avLst/>
              </a:prstGeom>
              <a:solidFill>
                <a:schemeClr val="accent5"/>
              </a:solidFill>
              <a:ln w="9525">
                <a:solidFill>
                  <a:srgbClr val="000000"/>
                </a:solidFill>
                <a:prstDash val="solid"/>
                <a:round/>
              </a:ln>
            </p:spPr>
            <p:txBody>
              <a:bodyPr/>
              <a:lstStyle/>
              <a:p>
                <a:pPr lvl="0" eaLnBrk="1" hangingPunct="1">
                  <a:spcBef>
                    <a:spcPct val="20000"/>
                  </a:spcBef>
                  <a:buClr>
                    <a:srgbClr val="000066"/>
                  </a:buClr>
                  <a:buSzPct val="75000"/>
                </a:pPr>
                <a:r>
                  <a:rPr lang="zh-CN" altLang="en-US" sz="2400" b="1" dirty="0">
                    <a:solidFill>
                      <a:srgbClr val="000000"/>
                    </a:solidFill>
                    <a:latin typeface="楷体_GB2312" panose="02010609030101010101" pitchFamily="49" charset="-122"/>
                    <a:ea typeface="楷体_GB2312" panose="02010609030101010101" pitchFamily="49" charset="-122"/>
                  </a:rPr>
                  <a:t>多址接入技术</a:t>
                </a:r>
              </a:p>
            </p:txBody>
          </p:sp>
          <p:sp>
            <p:nvSpPr>
              <p:cNvPr id="105532" name="Line 12"/>
              <p:cNvSpPr>
                <a:spLocks noChangeShapeType="1"/>
              </p:cNvSpPr>
              <p:nvPr/>
            </p:nvSpPr>
            <p:spPr bwMode="auto">
              <a:xfrm>
                <a:off x="2722" y="1272"/>
                <a:ext cx="1" cy="247"/>
              </a:xfrm>
              <a:prstGeom prst="line">
                <a:avLst/>
              </a:prstGeom>
              <a:solidFill>
                <a:schemeClr val="accent5"/>
              </a:solidFill>
              <a:ln w="9525">
                <a:solidFill>
                  <a:srgbClr val="000000"/>
                </a:solidFill>
                <a:prstDash val="solid"/>
                <a:round/>
              </a:ln>
            </p:spPr>
            <p:txBody>
              <a:bodyPr/>
              <a:lstStyle/>
              <a:p>
                <a:pPr marL="0" marR="0" lvl="0" indent="0" algn="l" defTabSz="914400" rtl="0" eaLnBrk="1" fontAlgn="base" latinLnBrk="0" hangingPunct="1">
                  <a:lnSpc>
                    <a:spcPct val="100000"/>
                  </a:lnSpc>
                  <a:spcBef>
                    <a:spcPct val="20000"/>
                  </a:spcBef>
                  <a:spcAft>
                    <a:spcPct val="0"/>
                  </a:spcAft>
                  <a:buClr>
                    <a:srgbClr val="000066"/>
                  </a:buClr>
                  <a:buSzPct val="75000"/>
                  <a:buFont typeface="Wingdings" panose="05000000000000000000" pitchFamily="2" charset="2"/>
                  <a:buChar char="Ø"/>
                  <a:defRPr/>
                </a:pPr>
                <a:endParaRPr kumimoji="0" lang="zh-CN" altLang="en-US" sz="2400" b="1" i="0" u="none" strike="noStrike" kern="1200" cap="none" spc="0" normalizeH="0" baseline="0" noProof="0">
                  <a:ln>
                    <a:noFill/>
                  </a:ln>
                  <a:solidFill>
                    <a:srgbClr val="000000"/>
                  </a:solidFill>
                  <a:effectLst/>
                  <a:uLnTx/>
                  <a:uFillTx/>
                  <a:latin typeface="楷体_GB2312" panose="02010609030101010101" pitchFamily="49" charset="-122"/>
                  <a:ea typeface="楷体_GB2312" panose="02010609030101010101" pitchFamily="49" charset="-122"/>
                  <a:cs typeface="+mn-cs"/>
                </a:endParaRPr>
              </a:p>
            </p:txBody>
          </p:sp>
        </p:grpSp>
      </p:grpSp>
      <p:sp>
        <p:nvSpPr>
          <p:cNvPr id="79877" name="Rectangle 13"/>
          <p:cNvSpPr/>
          <p:nvPr/>
        </p:nvSpPr>
        <p:spPr>
          <a:xfrm>
            <a:off x="2441005" y="3604989"/>
            <a:ext cx="1998662" cy="1941513"/>
          </a:xfrm>
          <a:prstGeom prst="rect">
            <a:avLst/>
          </a:prstGeom>
          <a:solidFill>
            <a:srgbClr val="FFFFFF"/>
          </a:solidFill>
          <a:ln w="9525">
            <a:noFill/>
          </a:ln>
        </p:spPr>
        <p:txBody>
          <a:bodyPr/>
          <a:lstStyle/>
          <a:p>
            <a:pPr lvl="0" eaLnBrk="1" hangingPunct="1">
              <a:spcBef>
                <a:spcPct val="20000"/>
              </a:spcBef>
              <a:buClr>
                <a:srgbClr val="000066"/>
              </a:buClr>
              <a:buSzPct val="75000"/>
              <a:buFont typeface="Wingdings" panose="05000000000000000000" pitchFamily="2" charset="2"/>
              <a:buChar char="Ø"/>
            </a:pPr>
            <a:endParaRPr lang="zh-CN" altLang="en-US" sz="2400" b="1" dirty="0">
              <a:solidFill>
                <a:srgbClr val="000000"/>
              </a:solidFill>
              <a:latin typeface="楷体_GB2312" panose="02010609030101010101" pitchFamily="49" charset="-122"/>
              <a:ea typeface="楷体_GB2312" panose="02010609030101010101" pitchFamily="49" charset="-122"/>
            </a:endParaRPr>
          </a:p>
        </p:txBody>
      </p:sp>
      <p:grpSp>
        <p:nvGrpSpPr>
          <p:cNvPr id="5" name="Group 14"/>
          <p:cNvGrpSpPr/>
          <p:nvPr/>
        </p:nvGrpSpPr>
        <p:grpSpPr>
          <a:xfrm>
            <a:off x="2558481" y="3746277"/>
            <a:ext cx="1779588" cy="1527662"/>
            <a:chOff x="1683" y="2489"/>
            <a:chExt cx="1121" cy="594"/>
          </a:xfrm>
        </p:grpSpPr>
        <p:sp>
          <p:nvSpPr>
            <p:cNvPr id="79924" name="Rectangle 15"/>
            <p:cNvSpPr/>
            <p:nvPr/>
          </p:nvSpPr>
          <p:spPr>
            <a:xfrm>
              <a:off x="1725" y="2489"/>
              <a:ext cx="1079" cy="233"/>
            </a:xfrm>
            <a:prstGeom prst="rect">
              <a:avLst/>
            </a:prstGeom>
            <a:noFill/>
            <a:ln w="9525">
              <a:noFill/>
            </a:ln>
          </p:spPr>
          <p:txBody>
            <a:bodyPr wrap="none" lIns="0" tIns="0" rIns="0" bIns="0">
              <a:spAutoFit/>
            </a:bodyPr>
            <a:lstStyle/>
            <a:p>
              <a:pPr lvl="0" defTabSz="762000" eaLnBrk="0" hangingPunct="0"/>
              <a:r>
                <a:rPr lang="zh-CN" altLang="en-US" sz="2400" b="1" smtClean="0">
                  <a:solidFill>
                    <a:srgbClr val="000000"/>
                  </a:solidFill>
                  <a:ea typeface="宋体" panose="02010600030101010101" pitchFamily="2" charset="-122"/>
                </a:rPr>
                <a:t>预约</a:t>
              </a:r>
              <a:r>
                <a:rPr lang="en-US" altLang="zh-CN" sz="2400" b="1" smtClean="0">
                  <a:solidFill>
                    <a:srgbClr val="000000"/>
                  </a:solidFill>
                  <a:ea typeface="宋体" panose="02010600030101010101" pitchFamily="2" charset="-122"/>
                </a:rPr>
                <a:t>ALOHA</a:t>
              </a:r>
              <a:endParaRPr lang="en-US" altLang="zh-CN" sz="2400" b="1" dirty="0">
                <a:solidFill>
                  <a:srgbClr val="FFFFFF"/>
                </a:solidFill>
                <a:latin typeface="CordiaUPC" panose="020B0304020202020204" pitchFamily="34" charset="-34"/>
                <a:ea typeface="宋体" panose="02010600030101010101" pitchFamily="2" charset="-122"/>
              </a:endParaRPr>
            </a:p>
          </p:txBody>
        </p:sp>
        <p:sp>
          <p:nvSpPr>
            <p:cNvPr id="79925" name="Rectangle 16"/>
            <p:cNvSpPr/>
            <p:nvPr/>
          </p:nvSpPr>
          <p:spPr>
            <a:xfrm>
              <a:off x="1725" y="2640"/>
              <a:ext cx="572" cy="233"/>
            </a:xfrm>
            <a:prstGeom prst="rect">
              <a:avLst/>
            </a:prstGeom>
            <a:noFill/>
            <a:ln w="9525">
              <a:noFill/>
            </a:ln>
          </p:spPr>
          <p:txBody>
            <a:bodyPr wrap="none" lIns="0" tIns="0" rIns="0" bIns="0">
              <a:spAutoFit/>
            </a:bodyPr>
            <a:lstStyle/>
            <a:p>
              <a:pPr lvl="0" defTabSz="762000" eaLnBrk="0" hangingPunct="0"/>
              <a:r>
                <a:rPr lang="en-US" altLang="zh-CN" sz="2400" b="1" smtClean="0">
                  <a:solidFill>
                    <a:srgbClr val="000000"/>
                  </a:solidFill>
                  <a:ea typeface="宋体" panose="02010600030101010101" pitchFamily="2" charset="-122"/>
                </a:rPr>
                <a:t>CSMA</a:t>
              </a:r>
              <a:endParaRPr lang="en-US" altLang="zh-CN" sz="2400" b="1" dirty="0">
                <a:solidFill>
                  <a:srgbClr val="FFFFFF"/>
                </a:solidFill>
                <a:latin typeface="CordiaUPC" panose="020B0304020202020204" pitchFamily="34" charset="-34"/>
                <a:ea typeface="宋体" panose="02010600030101010101" pitchFamily="2" charset="-122"/>
              </a:endParaRPr>
            </a:p>
          </p:txBody>
        </p:sp>
        <p:sp>
          <p:nvSpPr>
            <p:cNvPr id="79926" name="Rectangle 17"/>
            <p:cNvSpPr/>
            <p:nvPr/>
          </p:nvSpPr>
          <p:spPr>
            <a:xfrm>
              <a:off x="1725" y="2790"/>
              <a:ext cx="906" cy="233"/>
            </a:xfrm>
            <a:prstGeom prst="rect">
              <a:avLst/>
            </a:prstGeom>
            <a:noFill/>
            <a:ln w="9525">
              <a:noFill/>
            </a:ln>
          </p:spPr>
          <p:txBody>
            <a:bodyPr wrap="none" lIns="0" tIns="0" rIns="0" bIns="0">
              <a:spAutoFit/>
            </a:bodyPr>
            <a:lstStyle/>
            <a:p>
              <a:pPr lvl="0" defTabSz="762000" eaLnBrk="0" hangingPunct="0"/>
              <a:r>
                <a:rPr lang="en-US" altLang="zh-CN" sz="2400" b="1" smtClean="0">
                  <a:solidFill>
                    <a:srgbClr val="000000"/>
                  </a:solidFill>
                  <a:ea typeface="宋体" panose="02010600030101010101" pitchFamily="2" charset="-122"/>
                </a:rPr>
                <a:t>CSMA/CD</a:t>
              </a:r>
              <a:endParaRPr lang="en-US" altLang="zh-CN" sz="2400" b="1" dirty="0">
                <a:solidFill>
                  <a:srgbClr val="FFFFFF"/>
                </a:solidFill>
                <a:latin typeface="CordiaUPC" panose="020B0304020202020204" pitchFamily="34" charset="-34"/>
                <a:ea typeface="宋体" panose="02010600030101010101" pitchFamily="2" charset="-122"/>
              </a:endParaRPr>
            </a:p>
          </p:txBody>
        </p:sp>
        <p:sp>
          <p:nvSpPr>
            <p:cNvPr id="79927" name="Rectangle 18"/>
            <p:cNvSpPr/>
            <p:nvPr/>
          </p:nvSpPr>
          <p:spPr>
            <a:xfrm>
              <a:off x="1725" y="2940"/>
              <a:ext cx="573" cy="143"/>
            </a:xfrm>
            <a:prstGeom prst="rect">
              <a:avLst/>
            </a:prstGeom>
            <a:noFill/>
            <a:ln w="9525">
              <a:noFill/>
            </a:ln>
          </p:spPr>
          <p:txBody>
            <a:bodyPr wrap="none" lIns="0" tIns="0" rIns="0" bIns="0">
              <a:spAutoFit/>
            </a:bodyPr>
            <a:lstStyle/>
            <a:p>
              <a:pPr lvl="0" defTabSz="762000" eaLnBrk="0" hangingPunct="0"/>
              <a:r>
                <a:rPr lang="en-US" altLang="zh-CN" sz="2400" b="1" smtClean="0">
                  <a:solidFill>
                    <a:srgbClr val="FFFFFF"/>
                  </a:solidFill>
                  <a:latin typeface="CordiaUPC" panose="020B0304020202020204" pitchFamily="34" charset="-34"/>
                  <a:ea typeface="宋体" panose="02010600030101010101" pitchFamily="2" charset="-122"/>
                </a:rPr>
                <a:t>CSMA/CA</a:t>
              </a:r>
              <a:endParaRPr lang="en-US" altLang="zh-CN" sz="2400" b="1" dirty="0">
                <a:solidFill>
                  <a:srgbClr val="FFFFFF"/>
                </a:solidFill>
                <a:latin typeface="CordiaUPC" panose="020B0304020202020204" pitchFamily="34" charset="-34"/>
                <a:ea typeface="宋体" panose="02010600030101010101" pitchFamily="2" charset="-122"/>
              </a:endParaRPr>
            </a:p>
          </p:txBody>
        </p:sp>
        <p:sp>
          <p:nvSpPr>
            <p:cNvPr id="4" name="Rectangle 17"/>
            <p:cNvSpPr/>
            <p:nvPr/>
          </p:nvSpPr>
          <p:spPr>
            <a:xfrm>
              <a:off x="1683" y="2939"/>
              <a:ext cx="896" cy="143"/>
            </a:xfrm>
            <a:prstGeom prst="rect">
              <a:avLst/>
            </a:prstGeom>
            <a:noFill/>
            <a:ln w="9525">
              <a:noFill/>
            </a:ln>
          </p:spPr>
          <p:txBody>
            <a:bodyPr wrap="none" lIns="0" tIns="0" rIns="0" bIns="0">
              <a:spAutoFit/>
            </a:bodyPr>
            <a:lstStyle/>
            <a:p>
              <a:pPr lvl="0" defTabSz="762000" eaLnBrk="0" hangingPunct="0"/>
              <a:r>
                <a:rPr lang="en-US" altLang="zh-CN" sz="2400" b="1" smtClean="0">
                  <a:solidFill>
                    <a:srgbClr val="000000"/>
                  </a:solidFill>
                  <a:ea typeface="宋体" panose="02010600030101010101" pitchFamily="2" charset="-122"/>
                </a:rPr>
                <a:t>CSMA/CA</a:t>
              </a:r>
              <a:endParaRPr lang="en-US" altLang="zh-CN" sz="2400" b="1" dirty="0">
                <a:solidFill>
                  <a:srgbClr val="FFFFFF"/>
                </a:solidFill>
                <a:latin typeface="CordiaUPC" panose="020B0304020202020204" pitchFamily="34" charset="-34"/>
                <a:ea typeface="宋体" panose="02010600030101010101" pitchFamily="2" charset="-122"/>
              </a:endParaRPr>
            </a:p>
          </p:txBody>
        </p:sp>
      </p:grpSp>
      <p:grpSp>
        <p:nvGrpSpPr>
          <p:cNvPr id="6" name="Group 20"/>
          <p:cNvGrpSpPr/>
          <p:nvPr/>
        </p:nvGrpSpPr>
        <p:grpSpPr>
          <a:xfrm>
            <a:off x="20067" y="2155602"/>
            <a:ext cx="7534276" cy="1371600"/>
            <a:chOff x="84" y="1487"/>
            <a:chExt cx="4746" cy="864"/>
          </a:xfrm>
        </p:grpSpPr>
        <p:grpSp>
          <p:nvGrpSpPr>
            <p:cNvPr id="79912" name="Group 21"/>
            <p:cNvGrpSpPr/>
            <p:nvPr/>
          </p:nvGrpSpPr>
          <p:grpSpPr>
            <a:xfrm>
              <a:off x="84" y="1487"/>
              <a:ext cx="4746" cy="864"/>
              <a:chOff x="84" y="1487"/>
              <a:chExt cx="4746" cy="864"/>
            </a:xfrm>
          </p:grpSpPr>
          <p:grpSp>
            <p:nvGrpSpPr>
              <p:cNvPr id="79915" name="Group 22"/>
              <p:cNvGrpSpPr/>
              <p:nvPr/>
            </p:nvGrpSpPr>
            <p:grpSpPr>
              <a:xfrm>
                <a:off x="84" y="1487"/>
                <a:ext cx="4746" cy="864"/>
                <a:chOff x="84" y="1487"/>
                <a:chExt cx="4746" cy="864"/>
              </a:xfrm>
            </p:grpSpPr>
            <p:sp>
              <p:nvSpPr>
                <p:cNvPr id="79917" name="Line 23"/>
                <p:cNvSpPr/>
                <p:nvPr/>
              </p:nvSpPr>
              <p:spPr>
                <a:xfrm>
                  <a:off x="497" y="1503"/>
                  <a:ext cx="3754" cy="11"/>
                </a:xfrm>
                <a:prstGeom prst="line">
                  <a:avLst/>
                </a:prstGeom>
                <a:ln w="9525" cap="flat" cmpd="sng">
                  <a:solidFill>
                    <a:srgbClr val="000000"/>
                  </a:solidFill>
                  <a:prstDash val="solid"/>
                  <a:headEnd type="none" w="med" len="med"/>
                  <a:tailEnd type="none" w="med" len="med"/>
                </a:ln>
              </p:spPr>
            </p:sp>
            <p:sp>
              <p:nvSpPr>
                <p:cNvPr id="79918" name="Line 24"/>
                <p:cNvSpPr/>
                <p:nvPr/>
              </p:nvSpPr>
              <p:spPr>
                <a:xfrm>
                  <a:off x="482" y="1487"/>
                  <a:ext cx="1" cy="333"/>
                </a:xfrm>
                <a:prstGeom prst="line">
                  <a:avLst/>
                </a:prstGeom>
                <a:ln w="9525" cap="flat" cmpd="sng">
                  <a:solidFill>
                    <a:srgbClr val="000000"/>
                  </a:solidFill>
                  <a:prstDash val="solid"/>
                  <a:headEnd type="none" w="med" len="med"/>
                  <a:tailEnd type="none" w="med" len="med"/>
                </a:ln>
              </p:spPr>
            </p:sp>
            <p:sp>
              <p:nvSpPr>
                <p:cNvPr id="79919" name="Line 25"/>
                <p:cNvSpPr/>
                <p:nvPr/>
              </p:nvSpPr>
              <p:spPr>
                <a:xfrm>
                  <a:off x="2135" y="1512"/>
                  <a:ext cx="1" cy="333"/>
                </a:xfrm>
                <a:prstGeom prst="line">
                  <a:avLst/>
                </a:prstGeom>
                <a:ln w="9525" cap="flat" cmpd="sng">
                  <a:solidFill>
                    <a:srgbClr val="000000"/>
                  </a:solidFill>
                  <a:prstDash val="solid"/>
                  <a:headEnd type="none" w="med" len="med"/>
                  <a:tailEnd type="none" w="med" len="med"/>
                </a:ln>
              </p:spPr>
            </p:sp>
            <p:sp>
              <p:nvSpPr>
                <p:cNvPr id="105520" name="Freeform 26"/>
                <p:cNvSpPr/>
                <p:nvPr/>
              </p:nvSpPr>
              <p:spPr bwMode="auto">
                <a:xfrm>
                  <a:off x="3942" y="1822"/>
                  <a:ext cx="888" cy="505"/>
                </a:xfrm>
                <a:custGeom>
                  <a:avLst/>
                  <a:gdLst>
                    <a:gd name="T0" fmla="*/ 36 w 1237"/>
                    <a:gd name="T1" fmla="*/ 32 h 1010"/>
                    <a:gd name="T2" fmla="*/ 38 w 1237"/>
                    <a:gd name="T3" fmla="*/ 31 h 1010"/>
                    <a:gd name="T4" fmla="*/ 39 w 1237"/>
                    <a:gd name="T5" fmla="*/ 30 h 1010"/>
                    <a:gd name="T6" fmla="*/ 39 w 1237"/>
                    <a:gd name="T7" fmla="*/ 29 h 1010"/>
                    <a:gd name="T8" fmla="*/ 39 w 1237"/>
                    <a:gd name="T9" fmla="*/ 4 h 1010"/>
                    <a:gd name="T10" fmla="*/ 38 w 1237"/>
                    <a:gd name="T11" fmla="*/ 2 h 1010"/>
                    <a:gd name="T12" fmla="*/ 37 w 1237"/>
                    <a:gd name="T13" fmla="*/ 1 h 1010"/>
                    <a:gd name="T14" fmla="*/ 36 w 1237"/>
                    <a:gd name="T15" fmla="*/ 0 h 1010"/>
                    <a:gd name="T16" fmla="*/ 4 w 1237"/>
                    <a:gd name="T17" fmla="*/ 0 h 1010"/>
                    <a:gd name="T18" fmla="*/ 1 w 1237"/>
                    <a:gd name="T19" fmla="*/ 2 h 1010"/>
                    <a:gd name="T20" fmla="*/ 0 w 1237"/>
                    <a:gd name="T21" fmla="*/ 4 h 1010"/>
                    <a:gd name="T22" fmla="*/ 0 w 1237"/>
                    <a:gd name="T23" fmla="*/ 29 h 1010"/>
                    <a:gd name="T24" fmla="*/ 1 w 1237"/>
                    <a:gd name="T25" fmla="*/ 31 h 1010"/>
                    <a:gd name="T26" fmla="*/ 2 w 1237"/>
                    <a:gd name="T27" fmla="*/ 32 h 1010"/>
                    <a:gd name="T28" fmla="*/ 4 w 1237"/>
                    <a:gd name="T29" fmla="*/ 32 h 1010"/>
                    <a:gd name="T30" fmla="*/ 36 w 1237"/>
                    <a:gd name="T31" fmla="*/ 32 h 10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37" h="1010">
                      <a:moveTo>
                        <a:pt x="1140" y="1010"/>
                      </a:moveTo>
                      <a:lnTo>
                        <a:pt x="1204" y="975"/>
                      </a:lnTo>
                      <a:lnTo>
                        <a:pt x="1225" y="941"/>
                      </a:lnTo>
                      <a:lnTo>
                        <a:pt x="1237" y="900"/>
                      </a:lnTo>
                      <a:lnTo>
                        <a:pt x="1237" y="106"/>
                      </a:lnTo>
                      <a:lnTo>
                        <a:pt x="1206" y="34"/>
                      </a:lnTo>
                      <a:lnTo>
                        <a:pt x="1177" y="12"/>
                      </a:lnTo>
                      <a:lnTo>
                        <a:pt x="1140" y="0"/>
                      </a:lnTo>
                      <a:lnTo>
                        <a:pt x="97" y="0"/>
                      </a:lnTo>
                      <a:lnTo>
                        <a:pt x="32" y="33"/>
                      </a:lnTo>
                      <a:lnTo>
                        <a:pt x="0" y="106"/>
                      </a:lnTo>
                      <a:lnTo>
                        <a:pt x="0" y="900"/>
                      </a:lnTo>
                      <a:lnTo>
                        <a:pt x="30" y="973"/>
                      </a:lnTo>
                      <a:lnTo>
                        <a:pt x="60" y="996"/>
                      </a:lnTo>
                      <a:lnTo>
                        <a:pt x="97" y="1010"/>
                      </a:lnTo>
                      <a:lnTo>
                        <a:pt x="1140" y="1010"/>
                      </a:lnTo>
                      <a:close/>
                    </a:path>
                  </a:pathLst>
                </a:custGeom>
                <a:solidFill>
                  <a:schemeClr val="accent5"/>
                </a:solidFill>
                <a:ln w="9525">
                  <a:solidFill>
                    <a:srgbClr val="000000"/>
                  </a:solidFill>
                  <a:prstDash val="solid"/>
                  <a:round/>
                </a:ln>
              </p:spPr>
              <p:txBody>
                <a:bodyPr/>
                <a:lstStyle/>
                <a:p>
                  <a:pPr lvl="0" eaLnBrk="1" hangingPunct="1">
                    <a:spcBef>
                      <a:spcPct val="20000"/>
                    </a:spcBef>
                    <a:buClr>
                      <a:srgbClr val="000066"/>
                    </a:buClr>
                    <a:buSzPct val="75000"/>
                    <a:buFont typeface="Wingdings" panose="05000000000000000000" pitchFamily="2" charset="2"/>
                    <a:buChar char="Ø"/>
                  </a:pPr>
                  <a:endParaRPr lang="zh-CN" altLang="en-US" sz="2400" b="1" dirty="0">
                    <a:solidFill>
                      <a:srgbClr val="000000"/>
                    </a:solidFill>
                    <a:latin typeface="楷体_GB2312" panose="02010609030101010101" pitchFamily="49" charset="-122"/>
                    <a:ea typeface="楷体_GB2312" panose="02010609030101010101" pitchFamily="49" charset="-122"/>
                  </a:endParaRPr>
                </a:p>
              </p:txBody>
            </p:sp>
            <p:sp>
              <p:nvSpPr>
                <p:cNvPr id="79921" name="Line 27"/>
                <p:cNvSpPr/>
                <p:nvPr/>
              </p:nvSpPr>
              <p:spPr>
                <a:xfrm>
                  <a:off x="4244" y="1504"/>
                  <a:ext cx="1" cy="333"/>
                </a:xfrm>
                <a:prstGeom prst="line">
                  <a:avLst/>
                </a:prstGeom>
                <a:ln w="9525" cap="flat" cmpd="sng">
                  <a:solidFill>
                    <a:srgbClr val="000000"/>
                  </a:solidFill>
                  <a:prstDash val="solid"/>
                  <a:headEnd type="none" w="med" len="med"/>
                  <a:tailEnd type="none" w="med" len="med"/>
                </a:ln>
              </p:spPr>
            </p:sp>
            <p:sp>
              <p:nvSpPr>
                <p:cNvPr id="105522" name="Freeform 28"/>
                <p:cNvSpPr/>
                <p:nvPr/>
              </p:nvSpPr>
              <p:spPr bwMode="auto">
                <a:xfrm>
                  <a:off x="84" y="1813"/>
                  <a:ext cx="936" cy="505"/>
                </a:xfrm>
                <a:custGeom>
                  <a:avLst/>
                  <a:gdLst>
                    <a:gd name="T0" fmla="*/ 35 w 1207"/>
                    <a:gd name="T1" fmla="*/ 32 h 1010"/>
                    <a:gd name="T2" fmla="*/ 37 w 1207"/>
                    <a:gd name="T3" fmla="*/ 31 h 1010"/>
                    <a:gd name="T4" fmla="*/ 38 w 1207"/>
                    <a:gd name="T5" fmla="*/ 29 h 1010"/>
                    <a:gd name="T6" fmla="*/ 38 w 1207"/>
                    <a:gd name="T7" fmla="*/ 4 h 1010"/>
                    <a:gd name="T8" fmla="*/ 37 w 1207"/>
                    <a:gd name="T9" fmla="*/ 2 h 1010"/>
                    <a:gd name="T10" fmla="*/ 36 w 1207"/>
                    <a:gd name="T11" fmla="*/ 1 h 1010"/>
                    <a:gd name="T12" fmla="*/ 35 w 1207"/>
                    <a:gd name="T13" fmla="*/ 0 h 1010"/>
                    <a:gd name="T14" fmla="*/ 3 w 1207"/>
                    <a:gd name="T15" fmla="*/ 0 h 1010"/>
                    <a:gd name="T16" fmla="*/ 1 w 1207"/>
                    <a:gd name="T17" fmla="*/ 2 h 1010"/>
                    <a:gd name="T18" fmla="*/ 0 w 1207"/>
                    <a:gd name="T19" fmla="*/ 4 h 1010"/>
                    <a:gd name="T20" fmla="*/ 0 w 1207"/>
                    <a:gd name="T21" fmla="*/ 29 h 1010"/>
                    <a:gd name="T22" fmla="*/ 1 w 1207"/>
                    <a:gd name="T23" fmla="*/ 31 h 1010"/>
                    <a:gd name="T24" fmla="*/ 2 w 1207"/>
                    <a:gd name="T25" fmla="*/ 32 h 1010"/>
                    <a:gd name="T26" fmla="*/ 3 w 1207"/>
                    <a:gd name="T27" fmla="*/ 32 h 1010"/>
                    <a:gd name="T28" fmla="*/ 35 w 1207"/>
                    <a:gd name="T29" fmla="*/ 32 h 101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207" h="1010">
                      <a:moveTo>
                        <a:pt x="1113" y="1010"/>
                      </a:moveTo>
                      <a:lnTo>
                        <a:pt x="1177" y="975"/>
                      </a:lnTo>
                      <a:lnTo>
                        <a:pt x="1207" y="900"/>
                      </a:lnTo>
                      <a:lnTo>
                        <a:pt x="1207" y="106"/>
                      </a:lnTo>
                      <a:lnTo>
                        <a:pt x="1177" y="34"/>
                      </a:lnTo>
                      <a:lnTo>
                        <a:pt x="1149" y="12"/>
                      </a:lnTo>
                      <a:lnTo>
                        <a:pt x="1113" y="0"/>
                      </a:lnTo>
                      <a:lnTo>
                        <a:pt x="94" y="0"/>
                      </a:lnTo>
                      <a:lnTo>
                        <a:pt x="31" y="33"/>
                      </a:lnTo>
                      <a:lnTo>
                        <a:pt x="0" y="106"/>
                      </a:lnTo>
                      <a:lnTo>
                        <a:pt x="0" y="900"/>
                      </a:lnTo>
                      <a:lnTo>
                        <a:pt x="30" y="973"/>
                      </a:lnTo>
                      <a:lnTo>
                        <a:pt x="58" y="996"/>
                      </a:lnTo>
                      <a:lnTo>
                        <a:pt x="94" y="1010"/>
                      </a:lnTo>
                      <a:lnTo>
                        <a:pt x="1113" y="1010"/>
                      </a:lnTo>
                      <a:close/>
                    </a:path>
                  </a:pathLst>
                </a:custGeom>
                <a:solidFill>
                  <a:schemeClr val="accent5"/>
                </a:solidFill>
                <a:ln w="9525">
                  <a:solidFill>
                    <a:srgbClr val="000000"/>
                  </a:solidFill>
                  <a:prstDash val="solid"/>
                  <a:round/>
                </a:ln>
              </p:spPr>
              <p:txBody>
                <a:bodyPr/>
                <a:lstStyle/>
                <a:p>
                  <a:pPr lvl="0" eaLnBrk="1" hangingPunct="1">
                    <a:spcBef>
                      <a:spcPct val="20000"/>
                    </a:spcBef>
                    <a:buClr>
                      <a:srgbClr val="000066"/>
                    </a:buClr>
                    <a:buSzPct val="75000"/>
                    <a:buFont typeface="Wingdings" panose="05000000000000000000" pitchFamily="2" charset="2"/>
                    <a:buChar char="Ø"/>
                  </a:pPr>
                  <a:endParaRPr lang="zh-CN" altLang="en-US" sz="2400" b="1" dirty="0">
                    <a:solidFill>
                      <a:srgbClr val="000000"/>
                    </a:solidFill>
                    <a:latin typeface="楷体_GB2312" panose="02010609030101010101" pitchFamily="49" charset="-122"/>
                    <a:ea typeface="楷体_GB2312" panose="02010609030101010101" pitchFamily="49" charset="-122"/>
                  </a:endParaRPr>
                </a:p>
              </p:txBody>
            </p:sp>
            <p:sp>
              <p:nvSpPr>
                <p:cNvPr id="105523" name="Freeform 29"/>
                <p:cNvSpPr/>
                <p:nvPr/>
              </p:nvSpPr>
              <p:spPr bwMode="auto">
                <a:xfrm>
                  <a:off x="1710" y="1846"/>
                  <a:ext cx="1094" cy="505"/>
                </a:xfrm>
                <a:custGeom>
                  <a:avLst/>
                  <a:gdLst>
                    <a:gd name="T0" fmla="*/ 43 w 1464"/>
                    <a:gd name="T1" fmla="*/ 32 h 1010"/>
                    <a:gd name="T2" fmla="*/ 45 w 1464"/>
                    <a:gd name="T3" fmla="*/ 31 h 1010"/>
                    <a:gd name="T4" fmla="*/ 46 w 1464"/>
                    <a:gd name="T5" fmla="*/ 30 h 1010"/>
                    <a:gd name="T6" fmla="*/ 46 w 1464"/>
                    <a:gd name="T7" fmla="*/ 29 h 1010"/>
                    <a:gd name="T8" fmla="*/ 46 w 1464"/>
                    <a:gd name="T9" fmla="*/ 4 h 1010"/>
                    <a:gd name="T10" fmla="*/ 46 w 1464"/>
                    <a:gd name="T11" fmla="*/ 3 h 1010"/>
                    <a:gd name="T12" fmla="*/ 45 w 1464"/>
                    <a:gd name="T13" fmla="*/ 2 h 1010"/>
                    <a:gd name="T14" fmla="*/ 44 w 1464"/>
                    <a:gd name="T15" fmla="*/ 1 h 1010"/>
                    <a:gd name="T16" fmla="*/ 43 w 1464"/>
                    <a:gd name="T17" fmla="*/ 0 h 1010"/>
                    <a:gd name="T18" fmla="*/ 4 w 1464"/>
                    <a:gd name="T19" fmla="*/ 0 h 1010"/>
                    <a:gd name="T20" fmla="*/ 2 w 1464"/>
                    <a:gd name="T21" fmla="*/ 2 h 1010"/>
                    <a:gd name="T22" fmla="*/ 1 w 1464"/>
                    <a:gd name="T23" fmla="*/ 3 h 1010"/>
                    <a:gd name="T24" fmla="*/ 0 w 1464"/>
                    <a:gd name="T25" fmla="*/ 4 h 1010"/>
                    <a:gd name="T26" fmla="*/ 0 w 1464"/>
                    <a:gd name="T27" fmla="*/ 29 h 1010"/>
                    <a:gd name="T28" fmla="*/ 2 w 1464"/>
                    <a:gd name="T29" fmla="*/ 31 h 1010"/>
                    <a:gd name="T30" fmla="*/ 3 w 1464"/>
                    <a:gd name="T31" fmla="*/ 32 h 1010"/>
                    <a:gd name="T32" fmla="*/ 4 w 1464"/>
                    <a:gd name="T33" fmla="*/ 32 h 1010"/>
                    <a:gd name="T34" fmla="*/ 43 w 1464"/>
                    <a:gd name="T35" fmla="*/ 32 h 10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64" h="1010">
                      <a:moveTo>
                        <a:pt x="1349" y="1010"/>
                      </a:moveTo>
                      <a:lnTo>
                        <a:pt x="1425" y="975"/>
                      </a:lnTo>
                      <a:lnTo>
                        <a:pt x="1450" y="941"/>
                      </a:lnTo>
                      <a:lnTo>
                        <a:pt x="1464" y="900"/>
                      </a:lnTo>
                      <a:lnTo>
                        <a:pt x="1464" y="107"/>
                      </a:lnTo>
                      <a:lnTo>
                        <a:pt x="1453" y="68"/>
                      </a:lnTo>
                      <a:lnTo>
                        <a:pt x="1428" y="35"/>
                      </a:lnTo>
                      <a:lnTo>
                        <a:pt x="1393" y="12"/>
                      </a:lnTo>
                      <a:lnTo>
                        <a:pt x="1349" y="0"/>
                      </a:lnTo>
                      <a:lnTo>
                        <a:pt x="114" y="0"/>
                      </a:lnTo>
                      <a:lnTo>
                        <a:pt x="37" y="33"/>
                      </a:lnTo>
                      <a:lnTo>
                        <a:pt x="13" y="66"/>
                      </a:lnTo>
                      <a:lnTo>
                        <a:pt x="0" y="107"/>
                      </a:lnTo>
                      <a:lnTo>
                        <a:pt x="0" y="900"/>
                      </a:lnTo>
                      <a:lnTo>
                        <a:pt x="37" y="973"/>
                      </a:lnTo>
                      <a:lnTo>
                        <a:pt x="70" y="996"/>
                      </a:lnTo>
                      <a:lnTo>
                        <a:pt x="114" y="1010"/>
                      </a:lnTo>
                      <a:lnTo>
                        <a:pt x="1349" y="1010"/>
                      </a:lnTo>
                      <a:close/>
                    </a:path>
                  </a:pathLst>
                </a:custGeom>
                <a:solidFill>
                  <a:schemeClr val="accent5"/>
                </a:solidFill>
                <a:ln w="9525">
                  <a:solidFill>
                    <a:srgbClr val="000000"/>
                  </a:solidFill>
                  <a:prstDash val="solid"/>
                  <a:round/>
                </a:ln>
              </p:spPr>
              <p:txBody>
                <a:bodyPr/>
                <a:lstStyle/>
                <a:p>
                  <a:pPr lvl="0" eaLnBrk="1" hangingPunct="1">
                    <a:spcBef>
                      <a:spcPct val="20000"/>
                    </a:spcBef>
                    <a:buClr>
                      <a:srgbClr val="000066"/>
                    </a:buClr>
                    <a:buSzPct val="75000"/>
                    <a:buFont typeface="Wingdings" panose="05000000000000000000" pitchFamily="2" charset="2"/>
                    <a:buChar char="Ø"/>
                  </a:pPr>
                  <a:endParaRPr lang="zh-CN" altLang="en-US" sz="2400" b="1" dirty="0">
                    <a:solidFill>
                      <a:srgbClr val="000000"/>
                    </a:solidFill>
                    <a:latin typeface="楷体_GB2312" panose="02010609030101010101" pitchFamily="49" charset="-122"/>
                    <a:ea typeface="楷体_GB2312" panose="02010609030101010101" pitchFamily="49" charset="-122"/>
                  </a:endParaRPr>
                </a:p>
              </p:txBody>
            </p:sp>
          </p:grpSp>
          <p:sp>
            <p:nvSpPr>
              <p:cNvPr id="79916" name="Rectangle 30"/>
              <p:cNvSpPr/>
              <p:nvPr/>
            </p:nvSpPr>
            <p:spPr>
              <a:xfrm>
                <a:off x="4001" y="2030"/>
                <a:ext cx="780" cy="233"/>
              </a:xfrm>
              <a:prstGeom prst="rect">
                <a:avLst/>
              </a:prstGeom>
              <a:noFill/>
              <a:ln w="9525">
                <a:noFill/>
              </a:ln>
            </p:spPr>
            <p:txBody>
              <a:bodyPr wrap="none" lIns="0" tIns="0" rIns="0" bIns="0">
                <a:spAutoFit/>
              </a:bodyPr>
              <a:lstStyle/>
              <a:p>
                <a:pPr lvl="0" defTabSz="762000" eaLnBrk="0" hangingPunct="0"/>
                <a:r>
                  <a:rPr lang="zh-CN" altLang="en-US" sz="2400" b="1" dirty="0">
                    <a:solidFill>
                      <a:srgbClr val="000000"/>
                    </a:solidFill>
                    <a:ea typeface="宋体" panose="02010600030101010101" pitchFamily="2" charset="-122"/>
                  </a:rPr>
                  <a:t>无冲突型</a:t>
                </a:r>
                <a:endParaRPr lang="zh-CN" altLang="en-US" sz="2400" b="1" dirty="0">
                  <a:solidFill>
                    <a:srgbClr val="FFFFFF"/>
                  </a:solidFill>
                  <a:latin typeface="CordiaUPC" panose="020B0304020202020204" pitchFamily="34" charset="-34"/>
                  <a:ea typeface="宋体" panose="02010600030101010101" pitchFamily="2" charset="-122"/>
                </a:endParaRPr>
              </a:p>
            </p:txBody>
          </p:sp>
        </p:grpSp>
        <p:sp>
          <p:nvSpPr>
            <p:cNvPr id="79913" name="Rectangle 31"/>
            <p:cNvSpPr/>
            <p:nvPr/>
          </p:nvSpPr>
          <p:spPr>
            <a:xfrm>
              <a:off x="141" y="2021"/>
              <a:ext cx="780" cy="233"/>
            </a:xfrm>
            <a:prstGeom prst="rect">
              <a:avLst/>
            </a:prstGeom>
            <a:noFill/>
            <a:ln w="9525">
              <a:noFill/>
            </a:ln>
          </p:spPr>
          <p:txBody>
            <a:bodyPr wrap="none" lIns="0" tIns="0" rIns="0" bIns="0">
              <a:spAutoFit/>
            </a:bodyPr>
            <a:lstStyle/>
            <a:p>
              <a:pPr lvl="0" defTabSz="762000" eaLnBrk="0" hangingPunct="0"/>
              <a:r>
                <a:rPr lang="zh-CN" altLang="en-US" sz="2400" b="1" dirty="0">
                  <a:solidFill>
                    <a:srgbClr val="000000"/>
                  </a:solidFill>
                  <a:ea typeface="宋体" panose="02010600030101010101" pitchFamily="2" charset="-122"/>
                </a:rPr>
                <a:t>纯竞争型</a:t>
              </a:r>
              <a:endParaRPr lang="zh-CN" altLang="en-US" sz="2400" b="1" dirty="0">
                <a:solidFill>
                  <a:srgbClr val="FFFFFF"/>
                </a:solidFill>
                <a:latin typeface="CordiaUPC" panose="020B0304020202020204" pitchFamily="34" charset="-34"/>
                <a:ea typeface="宋体" panose="02010600030101010101" pitchFamily="2" charset="-122"/>
              </a:endParaRPr>
            </a:p>
          </p:txBody>
        </p:sp>
        <p:sp>
          <p:nvSpPr>
            <p:cNvPr id="79914" name="Rectangle 32"/>
            <p:cNvSpPr/>
            <p:nvPr/>
          </p:nvSpPr>
          <p:spPr>
            <a:xfrm>
              <a:off x="1780" y="2053"/>
              <a:ext cx="974" cy="233"/>
            </a:xfrm>
            <a:prstGeom prst="rect">
              <a:avLst/>
            </a:prstGeom>
            <a:noFill/>
            <a:ln w="9525">
              <a:noFill/>
            </a:ln>
          </p:spPr>
          <p:txBody>
            <a:bodyPr wrap="none" lIns="0" tIns="0" rIns="0" bIns="0">
              <a:spAutoFit/>
            </a:bodyPr>
            <a:lstStyle/>
            <a:p>
              <a:pPr lvl="0" defTabSz="762000" eaLnBrk="0" hangingPunct="0"/>
              <a:r>
                <a:rPr lang="zh-CN" altLang="en-US" sz="2400" b="1" dirty="0">
                  <a:solidFill>
                    <a:srgbClr val="000000"/>
                  </a:solidFill>
                  <a:ea typeface="宋体" panose="02010600030101010101" pitchFamily="2" charset="-122"/>
                </a:rPr>
                <a:t>减少冲突型</a:t>
              </a:r>
              <a:endParaRPr lang="zh-CN" altLang="en-US" sz="2400" b="1" dirty="0">
                <a:solidFill>
                  <a:srgbClr val="FFFFFF"/>
                </a:solidFill>
                <a:latin typeface="CordiaUPC" panose="020B0304020202020204" pitchFamily="34" charset="-34"/>
                <a:ea typeface="宋体" panose="02010600030101010101" pitchFamily="2" charset="-122"/>
              </a:endParaRPr>
            </a:p>
          </p:txBody>
        </p:sp>
      </p:grpSp>
      <p:sp>
        <p:nvSpPr>
          <p:cNvPr id="79880" name="Rectangle 33"/>
          <p:cNvSpPr/>
          <p:nvPr/>
        </p:nvSpPr>
        <p:spPr>
          <a:xfrm>
            <a:off x="4536505" y="4646389"/>
            <a:ext cx="1998662" cy="1976438"/>
          </a:xfrm>
          <a:prstGeom prst="rect">
            <a:avLst/>
          </a:prstGeom>
          <a:solidFill>
            <a:srgbClr val="FFFFFF"/>
          </a:solidFill>
          <a:ln w="9525">
            <a:noFill/>
          </a:ln>
        </p:spPr>
        <p:txBody>
          <a:bodyPr/>
          <a:lstStyle/>
          <a:p>
            <a:pPr lvl="0" eaLnBrk="1" hangingPunct="1">
              <a:spcBef>
                <a:spcPct val="20000"/>
              </a:spcBef>
              <a:buClr>
                <a:srgbClr val="000066"/>
              </a:buClr>
              <a:buSzPct val="75000"/>
              <a:buFont typeface="Wingdings" panose="05000000000000000000" pitchFamily="2" charset="2"/>
              <a:buChar char="Ø"/>
            </a:pPr>
            <a:endParaRPr lang="zh-CN" altLang="en-US" sz="2400" b="1" dirty="0">
              <a:solidFill>
                <a:srgbClr val="000000"/>
              </a:solidFill>
              <a:latin typeface="楷体_GB2312" panose="02010609030101010101" pitchFamily="49" charset="-122"/>
              <a:ea typeface="楷体_GB2312" panose="02010609030101010101" pitchFamily="49" charset="-122"/>
            </a:endParaRPr>
          </a:p>
        </p:txBody>
      </p:sp>
      <p:grpSp>
        <p:nvGrpSpPr>
          <p:cNvPr id="9" name="Group 34"/>
          <p:cNvGrpSpPr/>
          <p:nvPr/>
        </p:nvGrpSpPr>
        <p:grpSpPr>
          <a:xfrm>
            <a:off x="5772994" y="4544247"/>
            <a:ext cx="2111374" cy="2247403"/>
            <a:chOff x="3831" y="3103"/>
            <a:chExt cx="1330" cy="1207"/>
          </a:xfrm>
        </p:grpSpPr>
        <p:sp>
          <p:nvSpPr>
            <p:cNvPr id="79907" name="Rectangle 35"/>
            <p:cNvSpPr/>
            <p:nvPr/>
          </p:nvSpPr>
          <p:spPr>
            <a:xfrm>
              <a:off x="3902" y="3103"/>
              <a:ext cx="1259" cy="1207"/>
            </a:xfrm>
            <a:prstGeom prst="rect">
              <a:avLst/>
            </a:prstGeom>
            <a:solidFill>
              <a:srgbClr val="FFFFFF"/>
            </a:solidFill>
            <a:ln w="9525">
              <a:noFill/>
            </a:ln>
          </p:spPr>
          <p:txBody>
            <a:bodyPr/>
            <a:lstStyle/>
            <a:p>
              <a:pPr lvl="0" eaLnBrk="1" hangingPunct="1">
                <a:spcBef>
                  <a:spcPct val="20000"/>
                </a:spcBef>
                <a:buClr>
                  <a:srgbClr val="000066"/>
                </a:buClr>
                <a:buSzPct val="75000"/>
                <a:buFont typeface="Wingdings" panose="05000000000000000000" pitchFamily="2" charset="2"/>
                <a:buChar char="Ø"/>
              </a:pPr>
              <a:endParaRPr lang="zh-CN" altLang="en-US" sz="2400" b="1" dirty="0">
                <a:solidFill>
                  <a:srgbClr val="000000"/>
                </a:solidFill>
                <a:latin typeface="楷体_GB2312" panose="02010609030101010101" pitchFamily="49" charset="-122"/>
                <a:ea typeface="楷体_GB2312" panose="02010609030101010101" pitchFamily="49" charset="-122"/>
              </a:endParaRPr>
            </a:p>
          </p:txBody>
        </p:sp>
        <p:sp>
          <p:nvSpPr>
            <p:cNvPr id="79908" name="Rectangle 36"/>
            <p:cNvSpPr/>
            <p:nvPr/>
          </p:nvSpPr>
          <p:spPr>
            <a:xfrm>
              <a:off x="4019" y="3449"/>
              <a:ext cx="390" cy="233"/>
            </a:xfrm>
            <a:prstGeom prst="rect">
              <a:avLst/>
            </a:prstGeom>
            <a:noFill/>
            <a:ln w="9525">
              <a:noFill/>
            </a:ln>
          </p:spPr>
          <p:txBody>
            <a:bodyPr wrap="none" lIns="0" tIns="0" rIns="0" bIns="0">
              <a:spAutoFit/>
            </a:bodyPr>
            <a:lstStyle/>
            <a:p>
              <a:pPr lvl="0" defTabSz="762000" eaLnBrk="0" hangingPunct="0"/>
              <a:r>
                <a:rPr lang="zh-CN" altLang="en-US" sz="2400" b="1" dirty="0">
                  <a:solidFill>
                    <a:srgbClr val="000000"/>
                  </a:solidFill>
                  <a:ea typeface="宋体" panose="02010600030101010101" pitchFamily="2" charset="-122"/>
                </a:rPr>
                <a:t>轮询</a:t>
              </a:r>
              <a:endParaRPr lang="zh-CN" altLang="en-US" sz="2400" b="1" dirty="0">
                <a:solidFill>
                  <a:srgbClr val="FFFFFF"/>
                </a:solidFill>
                <a:latin typeface="CordiaUPC" panose="020B0304020202020204" pitchFamily="34" charset="-34"/>
                <a:ea typeface="宋体" panose="02010600030101010101" pitchFamily="2" charset="-122"/>
              </a:endParaRPr>
            </a:p>
          </p:txBody>
        </p:sp>
        <p:sp>
          <p:nvSpPr>
            <p:cNvPr id="79909" name="Rectangle 37"/>
            <p:cNvSpPr/>
            <p:nvPr/>
          </p:nvSpPr>
          <p:spPr>
            <a:xfrm>
              <a:off x="4019" y="3600"/>
              <a:ext cx="390" cy="233"/>
            </a:xfrm>
            <a:prstGeom prst="rect">
              <a:avLst/>
            </a:prstGeom>
            <a:noFill/>
            <a:ln w="9525">
              <a:noFill/>
            </a:ln>
          </p:spPr>
          <p:txBody>
            <a:bodyPr wrap="none" lIns="0" tIns="0" rIns="0" bIns="0">
              <a:spAutoFit/>
            </a:bodyPr>
            <a:lstStyle/>
            <a:p>
              <a:pPr lvl="0" defTabSz="762000" eaLnBrk="0" hangingPunct="0"/>
              <a:r>
                <a:rPr lang="zh-CN" altLang="en-US" sz="2400" b="1" dirty="0">
                  <a:solidFill>
                    <a:srgbClr val="000000"/>
                  </a:solidFill>
                  <a:ea typeface="宋体" panose="02010600030101010101" pitchFamily="2" charset="-122"/>
                </a:rPr>
                <a:t>令牌</a:t>
              </a:r>
              <a:endParaRPr lang="zh-CN" altLang="en-US" sz="2400" b="1" dirty="0">
                <a:solidFill>
                  <a:srgbClr val="FFFFFF"/>
                </a:solidFill>
                <a:latin typeface="CordiaUPC" panose="020B0304020202020204" pitchFamily="34" charset="-34"/>
                <a:ea typeface="宋体" panose="02010600030101010101" pitchFamily="2" charset="-122"/>
              </a:endParaRPr>
            </a:p>
          </p:txBody>
        </p:sp>
        <p:sp>
          <p:nvSpPr>
            <p:cNvPr id="79910" name="Rectangle 38"/>
            <p:cNvSpPr/>
            <p:nvPr/>
          </p:nvSpPr>
          <p:spPr>
            <a:xfrm>
              <a:off x="4019" y="3750"/>
              <a:ext cx="585" cy="233"/>
            </a:xfrm>
            <a:prstGeom prst="rect">
              <a:avLst/>
            </a:prstGeom>
            <a:noFill/>
            <a:ln w="9525">
              <a:noFill/>
            </a:ln>
          </p:spPr>
          <p:txBody>
            <a:bodyPr wrap="none" lIns="0" tIns="0" rIns="0" bIns="0">
              <a:spAutoFit/>
            </a:bodyPr>
            <a:lstStyle/>
            <a:p>
              <a:pPr lvl="0" defTabSz="762000" eaLnBrk="0" hangingPunct="0"/>
              <a:r>
                <a:rPr lang="zh-CN" altLang="en-US" sz="2400" b="1" dirty="0">
                  <a:solidFill>
                    <a:srgbClr val="000000"/>
                  </a:solidFill>
                  <a:ea typeface="宋体" panose="02010600030101010101" pitchFamily="2" charset="-122"/>
                </a:rPr>
                <a:t>时隙环</a:t>
              </a:r>
              <a:endParaRPr lang="zh-CN" altLang="en-US" sz="2400" b="1" dirty="0">
                <a:solidFill>
                  <a:srgbClr val="FFFFFF"/>
                </a:solidFill>
                <a:latin typeface="CordiaUPC" panose="020B0304020202020204" pitchFamily="34" charset="-34"/>
                <a:ea typeface="宋体" panose="02010600030101010101" pitchFamily="2" charset="-122"/>
              </a:endParaRPr>
            </a:p>
          </p:txBody>
        </p:sp>
        <p:sp>
          <p:nvSpPr>
            <p:cNvPr id="79911" name="Rectangle 39"/>
            <p:cNvSpPr/>
            <p:nvPr/>
          </p:nvSpPr>
          <p:spPr>
            <a:xfrm>
              <a:off x="3831" y="3900"/>
              <a:ext cx="1012" cy="198"/>
            </a:xfrm>
            <a:prstGeom prst="rect">
              <a:avLst/>
            </a:prstGeom>
            <a:noFill/>
            <a:ln w="9525">
              <a:noFill/>
            </a:ln>
          </p:spPr>
          <p:txBody>
            <a:bodyPr wrap="square" lIns="0" tIns="0" rIns="0" bIns="0">
              <a:spAutoFit/>
            </a:bodyPr>
            <a:lstStyle/>
            <a:p>
              <a:pPr lvl="0" defTabSz="762000" eaLnBrk="0" hangingPunct="0"/>
              <a:r>
                <a:rPr lang="zh-CN" altLang="en-US" sz="2400" b="1" dirty="0">
                  <a:solidFill>
                    <a:srgbClr val="000000"/>
                  </a:solidFill>
                  <a:ea typeface="宋体" panose="02010600030101010101" pitchFamily="2" charset="-122"/>
                </a:rPr>
                <a:t>寄存</a:t>
              </a:r>
              <a:r>
                <a:rPr lang="zh-CN" altLang="en-US" sz="2400" b="1" dirty="0" smtClean="0">
                  <a:solidFill>
                    <a:srgbClr val="000000"/>
                  </a:solidFill>
                  <a:ea typeface="宋体" panose="02010600030101010101" pitchFamily="2" charset="-122"/>
                </a:rPr>
                <a:t>器插</a:t>
              </a:r>
              <a:r>
                <a:rPr lang="zh-CN" altLang="en-US" sz="2400" b="1" dirty="0">
                  <a:solidFill>
                    <a:srgbClr val="000000"/>
                  </a:solidFill>
                  <a:ea typeface="宋体" panose="02010600030101010101" pitchFamily="2" charset="-122"/>
                </a:rPr>
                <a:t>入</a:t>
              </a:r>
              <a:endParaRPr lang="zh-CN" altLang="en-US" sz="2400" b="1" dirty="0">
                <a:solidFill>
                  <a:srgbClr val="FFFFFF"/>
                </a:solidFill>
                <a:latin typeface="CordiaUPC" panose="020B0304020202020204" pitchFamily="34" charset="-34"/>
                <a:ea typeface="宋体" panose="02010600030101010101" pitchFamily="2" charset="-122"/>
              </a:endParaRPr>
            </a:p>
          </p:txBody>
        </p:sp>
      </p:grpSp>
      <p:sp>
        <p:nvSpPr>
          <p:cNvPr id="79882" name="Rectangle 40"/>
          <p:cNvSpPr/>
          <p:nvPr/>
        </p:nvSpPr>
        <p:spPr>
          <a:xfrm>
            <a:off x="7554342" y="4757514"/>
            <a:ext cx="1458913" cy="1793875"/>
          </a:xfrm>
          <a:prstGeom prst="rect">
            <a:avLst/>
          </a:prstGeom>
          <a:solidFill>
            <a:srgbClr val="FFFFFF"/>
          </a:solidFill>
          <a:ln w="9525">
            <a:noFill/>
          </a:ln>
        </p:spPr>
        <p:txBody>
          <a:bodyPr/>
          <a:lstStyle/>
          <a:p>
            <a:pPr lvl="0" eaLnBrk="1" hangingPunct="1">
              <a:spcBef>
                <a:spcPct val="20000"/>
              </a:spcBef>
              <a:buClr>
                <a:srgbClr val="000066"/>
              </a:buClr>
              <a:buSzPct val="75000"/>
              <a:buFont typeface="Wingdings" panose="05000000000000000000" pitchFamily="2" charset="2"/>
              <a:buChar char="Ø"/>
            </a:pPr>
            <a:endParaRPr lang="zh-CN" altLang="en-US" sz="2000" b="1" dirty="0">
              <a:solidFill>
                <a:srgbClr val="000000"/>
              </a:solidFill>
              <a:latin typeface="楷体_GB2312" panose="02010609030101010101" pitchFamily="49" charset="-122"/>
              <a:ea typeface="楷体_GB2312" panose="02010609030101010101" pitchFamily="49" charset="-122"/>
            </a:endParaRPr>
          </a:p>
        </p:txBody>
      </p:sp>
      <p:grpSp>
        <p:nvGrpSpPr>
          <p:cNvPr id="10" name="Group 41"/>
          <p:cNvGrpSpPr/>
          <p:nvPr/>
        </p:nvGrpSpPr>
        <p:grpSpPr>
          <a:xfrm>
            <a:off x="7379865" y="5202119"/>
            <a:ext cx="1649414" cy="1546770"/>
            <a:chOff x="4849" y="3433"/>
            <a:chExt cx="1039" cy="683"/>
          </a:xfrm>
        </p:grpSpPr>
        <p:sp>
          <p:nvSpPr>
            <p:cNvPr id="79903" name="Rectangle 42"/>
            <p:cNvSpPr/>
            <p:nvPr/>
          </p:nvSpPr>
          <p:spPr>
            <a:xfrm>
              <a:off x="4914" y="3583"/>
              <a:ext cx="974" cy="233"/>
            </a:xfrm>
            <a:prstGeom prst="rect">
              <a:avLst/>
            </a:prstGeom>
            <a:noFill/>
            <a:ln w="9525">
              <a:noFill/>
            </a:ln>
          </p:spPr>
          <p:txBody>
            <a:bodyPr wrap="none" lIns="0" tIns="0" rIns="0" bIns="0">
              <a:spAutoFit/>
            </a:bodyPr>
            <a:lstStyle/>
            <a:p>
              <a:pPr lvl="0" defTabSz="762000" eaLnBrk="0" hangingPunct="0"/>
              <a:r>
                <a:rPr lang="zh-CN" altLang="en-US" sz="2400" b="1" dirty="0">
                  <a:solidFill>
                    <a:srgbClr val="000000"/>
                  </a:solidFill>
                  <a:ea typeface="宋体" panose="02010600030101010101" pitchFamily="2" charset="-122"/>
                </a:rPr>
                <a:t>基本位图法</a:t>
              </a:r>
              <a:endParaRPr lang="zh-CN" altLang="en-US" sz="2400" b="1" dirty="0">
                <a:solidFill>
                  <a:srgbClr val="FFFFFF"/>
                </a:solidFill>
                <a:latin typeface="CordiaUPC" panose="020B0304020202020204" pitchFamily="34" charset="-34"/>
                <a:ea typeface="宋体" panose="02010600030101010101" pitchFamily="2" charset="-122"/>
              </a:endParaRPr>
            </a:p>
          </p:txBody>
        </p:sp>
        <p:sp>
          <p:nvSpPr>
            <p:cNvPr id="79904" name="Rectangle 43"/>
            <p:cNvSpPr/>
            <p:nvPr/>
          </p:nvSpPr>
          <p:spPr>
            <a:xfrm>
              <a:off x="4849" y="3733"/>
              <a:ext cx="969" cy="136"/>
            </a:xfrm>
            <a:prstGeom prst="rect">
              <a:avLst/>
            </a:prstGeom>
            <a:noFill/>
            <a:ln w="9525">
              <a:noFill/>
            </a:ln>
          </p:spPr>
          <p:txBody>
            <a:bodyPr wrap="none" lIns="0" tIns="0" rIns="0" bIns="0">
              <a:spAutoFit/>
            </a:bodyPr>
            <a:lstStyle/>
            <a:p>
              <a:pPr lvl="0" defTabSz="762000" eaLnBrk="0" hangingPunct="0"/>
              <a:r>
                <a:rPr lang="en-US" altLang="zh-CN" sz="2000" b="1" smtClean="0">
                  <a:solidFill>
                    <a:srgbClr val="000000"/>
                  </a:solidFill>
                  <a:ea typeface="宋体" panose="02010600030101010101" pitchFamily="2" charset="-122"/>
                </a:rPr>
                <a:t>BRAR/MSAP</a:t>
              </a:r>
              <a:endParaRPr lang="en-US" altLang="zh-CN" sz="2000" b="1" dirty="0">
                <a:solidFill>
                  <a:srgbClr val="000000"/>
                </a:solidFill>
                <a:latin typeface="CordiaUPC" panose="020B0304020202020204" pitchFamily="34" charset="-34"/>
                <a:ea typeface="宋体" panose="02010600030101010101" pitchFamily="2" charset="-122"/>
              </a:endParaRPr>
            </a:p>
          </p:txBody>
        </p:sp>
        <p:sp>
          <p:nvSpPr>
            <p:cNvPr id="79905" name="Rectangle 44"/>
            <p:cNvSpPr/>
            <p:nvPr/>
          </p:nvSpPr>
          <p:spPr>
            <a:xfrm>
              <a:off x="4914" y="3883"/>
              <a:ext cx="560" cy="233"/>
            </a:xfrm>
            <a:prstGeom prst="rect">
              <a:avLst/>
            </a:prstGeom>
            <a:noFill/>
            <a:ln w="9525">
              <a:noFill/>
            </a:ln>
          </p:spPr>
          <p:txBody>
            <a:bodyPr wrap="none" lIns="0" tIns="0" rIns="0" bIns="0">
              <a:spAutoFit/>
            </a:bodyPr>
            <a:lstStyle/>
            <a:p>
              <a:pPr lvl="0" defTabSz="762000" eaLnBrk="0" hangingPunct="0"/>
              <a:r>
                <a:rPr lang="en-US" altLang="zh-CN" sz="2400" b="1" smtClean="0">
                  <a:solidFill>
                    <a:srgbClr val="000000"/>
                  </a:solidFill>
                  <a:ea typeface="宋体" panose="02010600030101010101" pitchFamily="2" charset="-122"/>
                </a:rPr>
                <a:t>PODA</a:t>
              </a:r>
              <a:endParaRPr lang="en-US" altLang="zh-CN" sz="2400" b="1" dirty="0">
                <a:solidFill>
                  <a:srgbClr val="FFFFFF"/>
                </a:solidFill>
                <a:latin typeface="CordiaUPC" panose="020B0304020202020204" pitchFamily="34" charset="-34"/>
                <a:ea typeface="宋体" panose="02010600030101010101" pitchFamily="2" charset="-122"/>
              </a:endParaRPr>
            </a:p>
          </p:txBody>
        </p:sp>
        <p:sp>
          <p:nvSpPr>
            <p:cNvPr id="79906" name="Rectangle 45"/>
            <p:cNvSpPr/>
            <p:nvPr/>
          </p:nvSpPr>
          <p:spPr>
            <a:xfrm>
              <a:off x="4914" y="3433"/>
              <a:ext cx="950" cy="233"/>
            </a:xfrm>
            <a:prstGeom prst="rect">
              <a:avLst/>
            </a:prstGeom>
            <a:noFill/>
            <a:ln w="9525">
              <a:noFill/>
            </a:ln>
          </p:spPr>
          <p:txBody>
            <a:bodyPr wrap="none" lIns="0" tIns="0" rIns="0" bIns="0">
              <a:spAutoFit/>
            </a:bodyPr>
            <a:lstStyle/>
            <a:p>
              <a:pPr lvl="0" defTabSz="762000" eaLnBrk="0" hangingPunct="0"/>
              <a:r>
                <a:rPr lang="zh-CN" altLang="en-US" sz="2400" b="1">
                  <a:solidFill>
                    <a:srgbClr val="000000"/>
                  </a:solidFill>
                  <a:ea typeface="宋体" panose="02010600030101010101" pitchFamily="2" charset="-122"/>
                </a:rPr>
                <a:t>预约</a:t>
              </a:r>
              <a:r>
                <a:rPr lang="en-US" altLang="zh-CN" sz="2400" b="1" smtClean="0">
                  <a:solidFill>
                    <a:srgbClr val="000000"/>
                  </a:solidFill>
                  <a:ea typeface="宋体" panose="02010600030101010101" pitchFamily="2" charset="-122"/>
                </a:rPr>
                <a:t>TDMA</a:t>
              </a:r>
              <a:endParaRPr lang="en-US" altLang="zh-CN" sz="2400" b="1" dirty="0">
                <a:solidFill>
                  <a:srgbClr val="FFFFFF"/>
                </a:solidFill>
                <a:latin typeface="CordiaUPC" panose="020B0304020202020204" pitchFamily="34" charset="-34"/>
                <a:ea typeface="宋体" panose="02010600030101010101" pitchFamily="2" charset="-122"/>
              </a:endParaRPr>
            </a:p>
          </p:txBody>
        </p:sp>
      </p:grpSp>
      <p:grpSp>
        <p:nvGrpSpPr>
          <p:cNvPr id="11" name="Group 46"/>
          <p:cNvGrpSpPr/>
          <p:nvPr/>
        </p:nvGrpSpPr>
        <p:grpSpPr>
          <a:xfrm>
            <a:off x="4572000" y="5228999"/>
            <a:ext cx="992189" cy="1393827"/>
            <a:chOff x="3046" y="3423"/>
            <a:chExt cx="625" cy="682"/>
          </a:xfrm>
        </p:grpSpPr>
        <p:grpSp>
          <p:nvGrpSpPr>
            <p:cNvPr id="79898" name="Group 47"/>
            <p:cNvGrpSpPr/>
            <p:nvPr/>
          </p:nvGrpSpPr>
          <p:grpSpPr>
            <a:xfrm>
              <a:off x="3046" y="3572"/>
              <a:ext cx="625" cy="533"/>
              <a:chOff x="3046" y="3572"/>
              <a:chExt cx="625" cy="533"/>
            </a:xfrm>
          </p:grpSpPr>
          <p:sp>
            <p:nvSpPr>
              <p:cNvPr id="79900" name="Rectangle 48"/>
              <p:cNvSpPr/>
              <p:nvPr/>
            </p:nvSpPr>
            <p:spPr>
              <a:xfrm>
                <a:off x="3046" y="3572"/>
                <a:ext cx="560" cy="233"/>
              </a:xfrm>
              <a:prstGeom prst="rect">
                <a:avLst/>
              </a:prstGeom>
              <a:noFill/>
              <a:ln w="9525">
                <a:noFill/>
              </a:ln>
            </p:spPr>
            <p:txBody>
              <a:bodyPr wrap="none" lIns="0" tIns="0" rIns="0" bIns="0">
                <a:spAutoFit/>
              </a:bodyPr>
              <a:lstStyle/>
              <a:p>
                <a:pPr lvl="0" defTabSz="762000" eaLnBrk="0" hangingPunct="0"/>
                <a:r>
                  <a:rPr lang="en-US" altLang="zh-CN" sz="2400" b="1" smtClean="0">
                    <a:solidFill>
                      <a:srgbClr val="000000"/>
                    </a:solidFill>
                    <a:ea typeface="宋体" panose="02010600030101010101" pitchFamily="2" charset="-122"/>
                  </a:rPr>
                  <a:t>TDMA</a:t>
                </a:r>
                <a:endParaRPr lang="en-US" altLang="zh-CN" sz="2400" b="1" dirty="0">
                  <a:solidFill>
                    <a:srgbClr val="FFFFFF"/>
                  </a:solidFill>
                  <a:latin typeface="CordiaUPC" panose="020B0304020202020204" pitchFamily="34" charset="-34"/>
                  <a:ea typeface="宋体" panose="02010600030101010101" pitchFamily="2" charset="-122"/>
                </a:endParaRPr>
              </a:p>
            </p:txBody>
          </p:sp>
          <p:sp>
            <p:nvSpPr>
              <p:cNvPr id="79901" name="Rectangle 49"/>
              <p:cNvSpPr/>
              <p:nvPr/>
            </p:nvSpPr>
            <p:spPr>
              <a:xfrm>
                <a:off x="3046" y="3722"/>
                <a:ext cx="583" cy="233"/>
              </a:xfrm>
              <a:prstGeom prst="rect">
                <a:avLst/>
              </a:prstGeom>
              <a:noFill/>
              <a:ln w="9525">
                <a:noFill/>
              </a:ln>
            </p:spPr>
            <p:txBody>
              <a:bodyPr wrap="none" lIns="0" tIns="0" rIns="0" bIns="0">
                <a:spAutoFit/>
              </a:bodyPr>
              <a:lstStyle/>
              <a:p>
                <a:pPr lvl="0" defTabSz="762000" eaLnBrk="0" hangingPunct="0"/>
                <a:r>
                  <a:rPr lang="en-US" altLang="zh-CN" sz="2400" b="1" smtClean="0">
                    <a:solidFill>
                      <a:srgbClr val="000000"/>
                    </a:solidFill>
                    <a:ea typeface="宋体" panose="02010600030101010101" pitchFamily="2" charset="-122"/>
                  </a:rPr>
                  <a:t>CDMA</a:t>
                </a:r>
                <a:endParaRPr lang="en-US" altLang="zh-CN" sz="2400" b="1" dirty="0">
                  <a:solidFill>
                    <a:srgbClr val="FFFFFF"/>
                  </a:solidFill>
                  <a:latin typeface="CordiaUPC" panose="020B0304020202020204" pitchFamily="34" charset="-34"/>
                  <a:ea typeface="宋体" panose="02010600030101010101" pitchFamily="2" charset="-122"/>
                </a:endParaRPr>
              </a:p>
            </p:txBody>
          </p:sp>
          <p:sp>
            <p:nvSpPr>
              <p:cNvPr id="79902" name="Rectangle 50"/>
              <p:cNvSpPr/>
              <p:nvPr/>
            </p:nvSpPr>
            <p:spPr>
              <a:xfrm>
                <a:off x="3046" y="3872"/>
                <a:ext cx="625" cy="233"/>
              </a:xfrm>
              <a:prstGeom prst="rect">
                <a:avLst/>
              </a:prstGeom>
              <a:noFill/>
              <a:ln w="9525">
                <a:noFill/>
              </a:ln>
            </p:spPr>
            <p:txBody>
              <a:bodyPr wrap="none" lIns="0" tIns="0" rIns="0" bIns="0">
                <a:spAutoFit/>
              </a:bodyPr>
              <a:lstStyle/>
              <a:p>
                <a:pPr lvl="0" defTabSz="762000" eaLnBrk="0" hangingPunct="0"/>
                <a:r>
                  <a:rPr lang="en-US" altLang="zh-CN" sz="2400" b="1" smtClean="0">
                    <a:solidFill>
                      <a:srgbClr val="000000"/>
                    </a:solidFill>
                    <a:ea typeface="宋体" panose="02010600030101010101" pitchFamily="2" charset="-122"/>
                  </a:rPr>
                  <a:t>WDMA</a:t>
                </a:r>
                <a:endParaRPr lang="en-US" altLang="zh-CN" sz="2400" b="1" dirty="0">
                  <a:solidFill>
                    <a:srgbClr val="FFFFFF"/>
                  </a:solidFill>
                  <a:latin typeface="CordiaUPC" panose="020B0304020202020204" pitchFamily="34" charset="-34"/>
                  <a:ea typeface="宋体" panose="02010600030101010101" pitchFamily="2" charset="-122"/>
                </a:endParaRPr>
              </a:p>
            </p:txBody>
          </p:sp>
        </p:grpSp>
        <p:sp>
          <p:nvSpPr>
            <p:cNvPr id="79899" name="Rectangle 51"/>
            <p:cNvSpPr/>
            <p:nvPr/>
          </p:nvSpPr>
          <p:spPr>
            <a:xfrm>
              <a:off x="3046" y="3423"/>
              <a:ext cx="560" cy="233"/>
            </a:xfrm>
            <a:prstGeom prst="rect">
              <a:avLst/>
            </a:prstGeom>
            <a:noFill/>
            <a:ln w="9525">
              <a:noFill/>
            </a:ln>
          </p:spPr>
          <p:txBody>
            <a:bodyPr wrap="none" lIns="0" tIns="0" rIns="0" bIns="0">
              <a:spAutoFit/>
            </a:bodyPr>
            <a:lstStyle/>
            <a:p>
              <a:pPr lvl="0" defTabSz="762000" eaLnBrk="0" hangingPunct="0"/>
              <a:r>
                <a:rPr lang="en-US" altLang="zh-CN" sz="2400" b="1" smtClean="0">
                  <a:solidFill>
                    <a:srgbClr val="000000"/>
                  </a:solidFill>
                  <a:ea typeface="宋体" panose="02010600030101010101" pitchFamily="2" charset="-122"/>
                </a:rPr>
                <a:t>FDMA</a:t>
              </a:r>
              <a:endParaRPr lang="en-US" altLang="zh-CN" sz="2400" b="1" dirty="0">
                <a:solidFill>
                  <a:srgbClr val="FFFFFF"/>
                </a:solidFill>
                <a:latin typeface="CordiaUPC" panose="020B0304020202020204" pitchFamily="34" charset="-34"/>
                <a:ea typeface="宋体" panose="02010600030101010101" pitchFamily="2" charset="-122"/>
              </a:endParaRPr>
            </a:p>
          </p:txBody>
        </p:sp>
      </p:grpSp>
      <p:grpSp>
        <p:nvGrpSpPr>
          <p:cNvPr id="13" name="Group 52"/>
          <p:cNvGrpSpPr/>
          <p:nvPr/>
        </p:nvGrpSpPr>
        <p:grpSpPr>
          <a:xfrm>
            <a:off x="4533332" y="3517677"/>
            <a:ext cx="4479926" cy="1527175"/>
            <a:chOff x="2927" y="2345"/>
            <a:chExt cx="2822" cy="962"/>
          </a:xfrm>
        </p:grpSpPr>
        <p:sp>
          <p:nvSpPr>
            <p:cNvPr id="79887" name="Line 53"/>
            <p:cNvSpPr/>
            <p:nvPr/>
          </p:nvSpPr>
          <p:spPr>
            <a:xfrm>
              <a:off x="4251" y="2345"/>
              <a:ext cx="11" cy="158"/>
            </a:xfrm>
            <a:prstGeom prst="line">
              <a:avLst/>
            </a:prstGeom>
            <a:ln w="9525" cap="flat" cmpd="sng">
              <a:solidFill>
                <a:srgbClr val="000000"/>
              </a:solidFill>
              <a:prstDash val="solid"/>
              <a:headEnd type="none" w="med" len="med"/>
              <a:tailEnd type="none" w="med" len="med"/>
            </a:ln>
          </p:spPr>
        </p:sp>
        <p:sp>
          <p:nvSpPr>
            <p:cNvPr id="79888" name="Line 54"/>
            <p:cNvSpPr/>
            <p:nvPr/>
          </p:nvSpPr>
          <p:spPr>
            <a:xfrm flipV="1">
              <a:off x="3277" y="2499"/>
              <a:ext cx="1955" cy="8"/>
            </a:xfrm>
            <a:prstGeom prst="line">
              <a:avLst/>
            </a:prstGeom>
            <a:ln w="9525" cap="flat" cmpd="sng">
              <a:solidFill>
                <a:srgbClr val="000000"/>
              </a:solidFill>
              <a:prstDash val="solid"/>
              <a:headEnd type="none" w="med" len="med"/>
              <a:tailEnd type="none" w="med" len="med"/>
            </a:ln>
          </p:spPr>
        </p:sp>
        <p:sp>
          <p:nvSpPr>
            <p:cNvPr id="79889" name="Line 55"/>
            <p:cNvSpPr/>
            <p:nvPr/>
          </p:nvSpPr>
          <p:spPr>
            <a:xfrm>
              <a:off x="3263" y="2499"/>
              <a:ext cx="1" cy="332"/>
            </a:xfrm>
            <a:prstGeom prst="line">
              <a:avLst/>
            </a:prstGeom>
            <a:ln w="9525" cap="flat" cmpd="sng">
              <a:solidFill>
                <a:srgbClr val="000000"/>
              </a:solidFill>
              <a:prstDash val="solid"/>
              <a:headEnd type="none" w="med" len="med"/>
              <a:tailEnd type="none" w="med" len="med"/>
            </a:ln>
          </p:spPr>
        </p:sp>
        <p:sp>
          <p:nvSpPr>
            <p:cNvPr id="79890" name="Line 56"/>
            <p:cNvSpPr/>
            <p:nvPr/>
          </p:nvSpPr>
          <p:spPr>
            <a:xfrm>
              <a:off x="4251" y="2499"/>
              <a:ext cx="1" cy="332"/>
            </a:xfrm>
            <a:prstGeom prst="line">
              <a:avLst/>
            </a:prstGeom>
            <a:ln w="9525" cap="flat" cmpd="sng">
              <a:solidFill>
                <a:srgbClr val="000000"/>
              </a:solidFill>
              <a:prstDash val="solid"/>
              <a:headEnd type="none" w="med" len="med"/>
              <a:tailEnd type="none" w="med" len="med"/>
            </a:ln>
          </p:spPr>
        </p:sp>
        <p:sp>
          <p:nvSpPr>
            <p:cNvPr id="79891" name="Line 57"/>
            <p:cNvSpPr/>
            <p:nvPr/>
          </p:nvSpPr>
          <p:spPr>
            <a:xfrm>
              <a:off x="5217" y="2491"/>
              <a:ext cx="1" cy="332"/>
            </a:xfrm>
            <a:prstGeom prst="line">
              <a:avLst/>
            </a:prstGeom>
            <a:ln w="9525" cap="flat" cmpd="sng">
              <a:solidFill>
                <a:srgbClr val="000000"/>
              </a:solidFill>
              <a:prstDash val="solid"/>
              <a:headEnd type="none" w="med" len="med"/>
              <a:tailEnd type="none" w="med" len="med"/>
            </a:ln>
          </p:spPr>
        </p:sp>
        <p:sp>
          <p:nvSpPr>
            <p:cNvPr id="105492" name="Freeform 58"/>
            <p:cNvSpPr/>
            <p:nvPr/>
          </p:nvSpPr>
          <p:spPr bwMode="auto">
            <a:xfrm>
              <a:off x="2927" y="2801"/>
              <a:ext cx="849" cy="506"/>
            </a:xfrm>
            <a:custGeom>
              <a:avLst/>
              <a:gdLst>
                <a:gd name="T0" fmla="*/ 42 w 1456"/>
                <a:gd name="T1" fmla="*/ 32 h 1010"/>
                <a:gd name="T2" fmla="*/ 45 w 1456"/>
                <a:gd name="T3" fmla="*/ 31 h 1010"/>
                <a:gd name="T4" fmla="*/ 46 w 1456"/>
                <a:gd name="T5" fmla="*/ 30 h 1010"/>
                <a:gd name="T6" fmla="*/ 46 w 1456"/>
                <a:gd name="T7" fmla="*/ 29 h 1010"/>
                <a:gd name="T8" fmla="*/ 46 w 1456"/>
                <a:gd name="T9" fmla="*/ 4 h 1010"/>
                <a:gd name="T10" fmla="*/ 45 w 1456"/>
                <a:gd name="T11" fmla="*/ 2 h 1010"/>
                <a:gd name="T12" fmla="*/ 44 w 1456"/>
                <a:gd name="T13" fmla="*/ 1 h 1010"/>
                <a:gd name="T14" fmla="*/ 42 w 1456"/>
                <a:gd name="T15" fmla="*/ 0 h 1010"/>
                <a:gd name="T16" fmla="*/ 4 w 1456"/>
                <a:gd name="T17" fmla="*/ 0 h 1010"/>
                <a:gd name="T18" fmla="*/ 2 w 1456"/>
                <a:gd name="T19" fmla="*/ 2 h 1010"/>
                <a:gd name="T20" fmla="*/ 1 w 1456"/>
                <a:gd name="T21" fmla="*/ 3 h 1010"/>
                <a:gd name="T22" fmla="*/ 0 w 1456"/>
                <a:gd name="T23" fmla="*/ 4 h 1010"/>
                <a:gd name="T24" fmla="*/ 0 w 1456"/>
                <a:gd name="T25" fmla="*/ 29 h 1010"/>
                <a:gd name="T26" fmla="*/ 1 w 1456"/>
                <a:gd name="T27" fmla="*/ 30 h 1010"/>
                <a:gd name="T28" fmla="*/ 2 w 1456"/>
                <a:gd name="T29" fmla="*/ 31 h 1010"/>
                <a:gd name="T30" fmla="*/ 3 w 1456"/>
                <a:gd name="T31" fmla="*/ 32 h 1010"/>
                <a:gd name="T32" fmla="*/ 4 w 1456"/>
                <a:gd name="T33" fmla="*/ 32 h 1010"/>
                <a:gd name="T34" fmla="*/ 42 w 1456"/>
                <a:gd name="T35" fmla="*/ 32 h 10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6" h="1010">
                  <a:moveTo>
                    <a:pt x="1341" y="1010"/>
                  </a:moveTo>
                  <a:lnTo>
                    <a:pt x="1418" y="975"/>
                  </a:lnTo>
                  <a:lnTo>
                    <a:pt x="1443" y="942"/>
                  </a:lnTo>
                  <a:lnTo>
                    <a:pt x="1456" y="900"/>
                  </a:lnTo>
                  <a:lnTo>
                    <a:pt x="1456" y="107"/>
                  </a:lnTo>
                  <a:lnTo>
                    <a:pt x="1419" y="35"/>
                  </a:lnTo>
                  <a:lnTo>
                    <a:pt x="1385" y="12"/>
                  </a:lnTo>
                  <a:lnTo>
                    <a:pt x="1341" y="0"/>
                  </a:lnTo>
                  <a:lnTo>
                    <a:pt x="113" y="0"/>
                  </a:lnTo>
                  <a:lnTo>
                    <a:pt x="37" y="34"/>
                  </a:lnTo>
                  <a:lnTo>
                    <a:pt x="13" y="66"/>
                  </a:lnTo>
                  <a:lnTo>
                    <a:pt x="0" y="107"/>
                  </a:lnTo>
                  <a:lnTo>
                    <a:pt x="0" y="900"/>
                  </a:lnTo>
                  <a:lnTo>
                    <a:pt x="10" y="939"/>
                  </a:lnTo>
                  <a:lnTo>
                    <a:pt x="36" y="973"/>
                  </a:lnTo>
                  <a:lnTo>
                    <a:pt x="70" y="997"/>
                  </a:lnTo>
                  <a:lnTo>
                    <a:pt x="113" y="1010"/>
                  </a:lnTo>
                  <a:lnTo>
                    <a:pt x="1341" y="1010"/>
                  </a:lnTo>
                  <a:close/>
                </a:path>
              </a:pathLst>
            </a:custGeom>
            <a:solidFill>
              <a:schemeClr val="accent5"/>
            </a:solidFill>
            <a:ln w="9525">
              <a:solidFill>
                <a:srgbClr val="000000"/>
              </a:solidFill>
              <a:prstDash val="solid"/>
              <a:round/>
            </a:ln>
          </p:spPr>
          <p:txBody>
            <a:bodyPr/>
            <a:lstStyle/>
            <a:p>
              <a:pPr lvl="0" eaLnBrk="1" hangingPunct="1">
                <a:spcBef>
                  <a:spcPct val="20000"/>
                </a:spcBef>
                <a:buClr>
                  <a:srgbClr val="000066"/>
                </a:buClr>
                <a:buSzPct val="75000"/>
                <a:buFont typeface="Wingdings" panose="05000000000000000000" pitchFamily="2" charset="2"/>
                <a:buChar char="Ø"/>
              </a:pPr>
              <a:endParaRPr lang="zh-CN" altLang="en-US" sz="2400" b="1" dirty="0">
                <a:solidFill>
                  <a:srgbClr val="000000"/>
                </a:solidFill>
                <a:latin typeface="楷体_GB2312" panose="02010609030101010101" pitchFamily="49" charset="-122"/>
                <a:ea typeface="楷体_GB2312" panose="02010609030101010101" pitchFamily="49" charset="-122"/>
              </a:endParaRPr>
            </a:p>
          </p:txBody>
        </p:sp>
        <p:sp>
          <p:nvSpPr>
            <p:cNvPr id="79893" name="Rectangle 59"/>
            <p:cNvSpPr/>
            <p:nvPr/>
          </p:nvSpPr>
          <p:spPr>
            <a:xfrm>
              <a:off x="2996" y="3009"/>
              <a:ext cx="780" cy="233"/>
            </a:xfrm>
            <a:prstGeom prst="rect">
              <a:avLst/>
            </a:prstGeom>
            <a:noFill/>
            <a:ln w="9525">
              <a:noFill/>
            </a:ln>
          </p:spPr>
          <p:txBody>
            <a:bodyPr wrap="none" lIns="0" tIns="0" rIns="0" bIns="0">
              <a:spAutoFit/>
            </a:bodyPr>
            <a:lstStyle/>
            <a:p>
              <a:pPr lvl="0" defTabSz="762000" eaLnBrk="0" hangingPunct="0"/>
              <a:r>
                <a:rPr lang="zh-CN" altLang="en-US" sz="2400" b="1" dirty="0">
                  <a:solidFill>
                    <a:srgbClr val="000000"/>
                  </a:solidFill>
                  <a:ea typeface="宋体" panose="02010600030101010101" pitchFamily="2" charset="-122"/>
                </a:rPr>
                <a:t>固定分配</a:t>
              </a:r>
              <a:endParaRPr lang="zh-CN" altLang="en-US" sz="2400" b="1" dirty="0">
                <a:solidFill>
                  <a:srgbClr val="FFFFFF"/>
                </a:solidFill>
                <a:latin typeface="CordiaUPC" panose="020B0304020202020204" pitchFamily="34" charset="-34"/>
                <a:ea typeface="宋体" panose="02010600030101010101" pitchFamily="2" charset="-122"/>
              </a:endParaRPr>
            </a:p>
          </p:txBody>
        </p:sp>
        <p:sp>
          <p:nvSpPr>
            <p:cNvPr id="105494" name="Freeform 60"/>
            <p:cNvSpPr/>
            <p:nvPr/>
          </p:nvSpPr>
          <p:spPr bwMode="auto">
            <a:xfrm>
              <a:off x="3915" y="2801"/>
              <a:ext cx="849" cy="506"/>
            </a:xfrm>
            <a:custGeom>
              <a:avLst/>
              <a:gdLst>
                <a:gd name="T0" fmla="*/ 42 w 1456"/>
                <a:gd name="T1" fmla="*/ 32 h 1010"/>
                <a:gd name="T2" fmla="*/ 45 w 1456"/>
                <a:gd name="T3" fmla="*/ 31 h 1010"/>
                <a:gd name="T4" fmla="*/ 46 w 1456"/>
                <a:gd name="T5" fmla="*/ 30 h 1010"/>
                <a:gd name="T6" fmla="*/ 46 w 1456"/>
                <a:gd name="T7" fmla="*/ 29 h 1010"/>
                <a:gd name="T8" fmla="*/ 46 w 1456"/>
                <a:gd name="T9" fmla="*/ 4 h 1010"/>
                <a:gd name="T10" fmla="*/ 45 w 1456"/>
                <a:gd name="T11" fmla="*/ 2 h 1010"/>
                <a:gd name="T12" fmla="*/ 44 w 1456"/>
                <a:gd name="T13" fmla="*/ 1 h 1010"/>
                <a:gd name="T14" fmla="*/ 42 w 1456"/>
                <a:gd name="T15" fmla="*/ 0 h 1010"/>
                <a:gd name="T16" fmla="*/ 4 w 1456"/>
                <a:gd name="T17" fmla="*/ 0 h 1010"/>
                <a:gd name="T18" fmla="*/ 2 w 1456"/>
                <a:gd name="T19" fmla="*/ 2 h 1010"/>
                <a:gd name="T20" fmla="*/ 1 w 1456"/>
                <a:gd name="T21" fmla="*/ 3 h 1010"/>
                <a:gd name="T22" fmla="*/ 0 w 1456"/>
                <a:gd name="T23" fmla="*/ 4 h 1010"/>
                <a:gd name="T24" fmla="*/ 0 w 1456"/>
                <a:gd name="T25" fmla="*/ 29 h 1010"/>
                <a:gd name="T26" fmla="*/ 1 w 1456"/>
                <a:gd name="T27" fmla="*/ 30 h 1010"/>
                <a:gd name="T28" fmla="*/ 2 w 1456"/>
                <a:gd name="T29" fmla="*/ 31 h 1010"/>
                <a:gd name="T30" fmla="*/ 3 w 1456"/>
                <a:gd name="T31" fmla="*/ 32 h 1010"/>
                <a:gd name="T32" fmla="*/ 4 w 1456"/>
                <a:gd name="T33" fmla="*/ 32 h 1010"/>
                <a:gd name="T34" fmla="*/ 42 w 1456"/>
                <a:gd name="T35" fmla="*/ 32 h 10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456" h="1010">
                  <a:moveTo>
                    <a:pt x="1341" y="1010"/>
                  </a:moveTo>
                  <a:lnTo>
                    <a:pt x="1418" y="975"/>
                  </a:lnTo>
                  <a:lnTo>
                    <a:pt x="1442" y="942"/>
                  </a:lnTo>
                  <a:lnTo>
                    <a:pt x="1456" y="900"/>
                  </a:lnTo>
                  <a:lnTo>
                    <a:pt x="1456" y="107"/>
                  </a:lnTo>
                  <a:lnTo>
                    <a:pt x="1419" y="35"/>
                  </a:lnTo>
                  <a:lnTo>
                    <a:pt x="1385" y="12"/>
                  </a:lnTo>
                  <a:lnTo>
                    <a:pt x="1341" y="0"/>
                  </a:lnTo>
                  <a:lnTo>
                    <a:pt x="113" y="0"/>
                  </a:lnTo>
                  <a:lnTo>
                    <a:pt x="37" y="34"/>
                  </a:lnTo>
                  <a:lnTo>
                    <a:pt x="13" y="66"/>
                  </a:lnTo>
                  <a:lnTo>
                    <a:pt x="0" y="107"/>
                  </a:lnTo>
                  <a:lnTo>
                    <a:pt x="0" y="900"/>
                  </a:lnTo>
                  <a:lnTo>
                    <a:pt x="10" y="939"/>
                  </a:lnTo>
                  <a:lnTo>
                    <a:pt x="36" y="973"/>
                  </a:lnTo>
                  <a:lnTo>
                    <a:pt x="69" y="997"/>
                  </a:lnTo>
                  <a:lnTo>
                    <a:pt x="113" y="1010"/>
                  </a:lnTo>
                  <a:lnTo>
                    <a:pt x="1341" y="1010"/>
                  </a:lnTo>
                  <a:close/>
                </a:path>
              </a:pathLst>
            </a:custGeom>
            <a:solidFill>
              <a:schemeClr val="accent5"/>
            </a:solidFill>
            <a:ln w="9525">
              <a:solidFill>
                <a:srgbClr val="000000"/>
              </a:solidFill>
              <a:prstDash val="solid"/>
              <a:round/>
            </a:ln>
          </p:spPr>
          <p:txBody>
            <a:bodyPr/>
            <a:lstStyle/>
            <a:p>
              <a:pPr lvl="0" eaLnBrk="1" hangingPunct="1">
                <a:spcBef>
                  <a:spcPct val="20000"/>
                </a:spcBef>
                <a:buClr>
                  <a:srgbClr val="000066"/>
                </a:buClr>
                <a:buSzPct val="75000"/>
                <a:buFont typeface="Wingdings" panose="05000000000000000000" pitchFamily="2" charset="2"/>
                <a:buChar char="Ø"/>
              </a:pPr>
              <a:endParaRPr lang="zh-CN" altLang="en-US" sz="2400" b="1" dirty="0">
                <a:solidFill>
                  <a:srgbClr val="000000"/>
                </a:solidFill>
                <a:latin typeface="楷体_GB2312" panose="02010609030101010101" pitchFamily="49" charset="-122"/>
                <a:ea typeface="楷体_GB2312" panose="02010609030101010101" pitchFamily="49" charset="-122"/>
              </a:endParaRPr>
            </a:p>
          </p:txBody>
        </p:sp>
        <p:sp>
          <p:nvSpPr>
            <p:cNvPr id="79895" name="Rectangle 61"/>
            <p:cNvSpPr/>
            <p:nvPr/>
          </p:nvSpPr>
          <p:spPr>
            <a:xfrm>
              <a:off x="3984" y="3009"/>
              <a:ext cx="780" cy="233"/>
            </a:xfrm>
            <a:prstGeom prst="rect">
              <a:avLst/>
            </a:prstGeom>
            <a:noFill/>
            <a:ln w="9525">
              <a:noFill/>
            </a:ln>
          </p:spPr>
          <p:txBody>
            <a:bodyPr wrap="none" lIns="0" tIns="0" rIns="0" bIns="0">
              <a:spAutoFit/>
            </a:bodyPr>
            <a:lstStyle/>
            <a:p>
              <a:pPr lvl="0" defTabSz="762000" eaLnBrk="0" hangingPunct="0"/>
              <a:r>
                <a:rPr lang="zh-CN" altLang="en-US" sz="2400" b="1" dirty="0">
                  <a:solidFill>
                    <a:srgbClr val="000000"/>
                  </a:solidFill>
                  <a:ea typeface="宋体" panose="02010600030101010101" pitchFamily="2" charset="-122"/>
                </a:rPr>
                <a:t>按需分配</a:t>
              </a:r>
              <a:endParaRPr lang="zh-CN" altLang="en-US" sz="2400" b="1" dirty="0">
                <a:solidFill>
                  <a:srgbClr val="FFFFFF"/>
                </a:solidFill>
                <a:latin typeface="CordiaUPC" panose="020B0304020202020204" pitchFamily="34" charset="-34"/>
                <a:ea typeface="宋体" panose="02010600030101010101" pitchFamily="2" charset="-122"/>
              </a:endParaRPr>
            </a:p>
          </p:txBody>
        </p:sp>
        <p:sp>
          <p:nvSpPr>
            <p:cNvPr id="105496" name="Freeform 62"/>
            <p:cNvSpPr/>
            <p:nvPr/>
          </p:nvSpPr>
          <p:spPr bwMode="auto">
            <a:xfrm>
              <a:off x="4881" y="2794"/>
              <a:ext cx="868" cy="505"/>
            </a:xfrm>
            <a:custGeom>
              <a:avLst/>
              <a:gdLst>
                <a:gd name="T0" fmla="*/ 33 w 1177"/>
                <a:gd name="T1" fmla="*/ 32 h 1010"/>
                <a:gd name="T2" fmla="*/ 35 w 1177"/>
                <a:gd name="T3" fmla="*/ 31 h 1010"/>
                <a:gd name="T4" fmla="*/ 36 w 1177"/>
                <a:gd name="T5" fmla="*/ 29 h 1010"/>
                <a:gd name="T6" fmla="*/ 36 w 1177"/>
                <a:gd name="T7" fmla="*/ 4 h 1010"/>
                <a:gd name="T8" fmla="*/ 35 w 1177"/>
                <a:gd name="T9" fmla="*/ 2 h 1010"/>
                <a:gd name="T10" fmla="*/ 35 w 1177"/>
                <a:gd name="T11" fmla="*/ 1 h 1010"/>
                <a:gd name="T12" fmla="*/ 33 w 1177"/>
                <a:gd name="T13" fmla="*/ 0 h 1010"/>
                <a:gd name="T14" fmla="*/ 2 w 1177"/>
                <a:gd name="T15" fmla="*/ 0 h 1010"/>
                <a:gd name="T16" fmla="*/ 1 w 1177"/>
                <a:gd name="T17" fmla="*/ 1 h 1010"/>
                <a:gd name="T18" fmla="*/ 0 w 1177"/>
                <a:gd name="T19" fmla="*/ 2 h 1010"/>
                <a:gd name="T20" fmla="*/ 0 w 1177"/>
                <a:gd name="T21" fmla="*/ 4 h 1010"/>
                <a:gd name="T22" fmla="*/ 0 w 1177"/>
                <a:gd name="T23" fmla="*/ 29 h 1010"/>
                <a:gd name="T24" fmla="*/ 0 w 1177"/>
                <a:gd name="T25" fmla="*/ 31 h 1010"/>
                <a:gd name="T26" fmla="*/ 1 w 1177"/>
                <a:gd name="T27" fmla="*/ 32 h 1010"/>
                <a:gd name="T28" fmla="*/ 2 w 1177"/>
                <a:gd name="T29" fmla="*/ 32 h 1010"/>
                <a:gd name="T30" fmla="*/ 33 w 1177"/>
                <a:gd name="T31" fmla="*/ 32 h 101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177" h="1010">
                  <a:moveTo>
                    <a:pt x="1084" y="1010"/>
                  </a:moveTo>
                  <a:lnTo>
                    <a:pt x="1146" y="976"/>
                  </a:lnTo>
                  <a:lnTo>
                    <a:pt x="1177" y="900"/>
                  </a:lnTo>
                  <a:lnTo>
                    <a:pt x="1177" y="107"/>
                  </a:lnTo>
                  <a:lnTo>
                    <a:pt x="1149" y="35"/>
                  </a:lnTo>
                  <a:lnTo>
                    <a:pt x="1120" y="13"/>
                  </a:lnTo>
                  <a:lnTo>
                    <a:pt x="1084" y="0"/>
                  </a:lnTo>
                  <a:lnTo>
                    <a:pt x="93" y="0"/>
                  </a:lnTo>
                  <a:lnTo>
                    <a:pt x="59" y="10"/>
                  </a:lnTo>
                  <a:lnTo>
                    <a:pt x="31" y="34"/>
                  </a:lnTo>
                  <a:lnTo>
                    <a:pt x="0" y="107"/>
                  </a:lnTo>
                  <a:lnTo>
                    <a:pt x="0" y="900"/>
                  </a:lnTo>
                  <a:lnTo>
                    <a:pt x="29" y="973"/>
                  </a:lnTo>
                  <a:lnTo>
                    <a:pt x="57" y="997"/>
                  </a:lnTo>
                  <a:lnTo>
                    <a:pt x="93" y="1010"/>
                  </a:lnTo>
                  <a:lnTo>
                    <a:pt x="1084" y="1010"/>
                  </a:lnTo>
                  <a:close/>
                </a:path>
              </a:pathLst>
            </a:custGeom>
            <a:solidFill>
              <a:schemeClr val="accent5"/>
            </a:solidFill>
            <a:ln w="9525">
              <a:solidFill>
                <a:srgbClr val="000000"/>
              </a:solidFill>
              <a:prstDash val="solid"/>
              <a:round/>
            </a:ln>
          </p:spPr>
          <p:txBody>
            <a:bodyPr/>
            <a:lstStyle/>
            <a:p>
              <a:pPr lvl="0" eaLnBrk="1" hangingPunct="1">
                <a:spcBef>
                  <a:spcPct val="20000"/>
                </a:spcBef>
                <a:buClr>
                  <a:srgbClr val="000066"/>
                </a:buClr>
                <a:buSzPct val="75000"/>
                <a:buFont typeface="Wingdings" panose="05000000000000000000" pitchFamily="2" charset="2"/>
                <a:buChar char="Ø"/>
              </a:pPr>
              <a:endParaRPr lang="zh-CN" altLang="en-US" sz="2400" b="1" dirty="0">
                <a:solidFill>
                  <a:srgbClr val="000000"/>
                </a:solidFill>
                <a:latin typeface="楷体_GB2312" panose="02010609030101010101" pitchFamily="49" charset="-122"/>
                <a:ea typeface="楷体_GB2312" panose="02010609030101010101" pitchFamily="49" charset="-122"/>
              </a:endParaRPr>
            </a:p>
          </p:txBody>
        </p:sp>
        <p:sp>
          <p:nvSpPr>
            <p:cNvPr id="79897" name="Rectangle 63"/>
            <p:cNvSpPr/>
            <p:nvPr/>
          </p:nvSpPr>
          <p:spPr>
            <a:xfrm>
              <a:off x="4936" y="3001"/>
              <a:ext cx="780" cy="233"/>
            </a:xfrm>
            <a:prstGeom prst="rect">
              <a:avLst/>
            </a:prstGeom>
            <a:noFill/>
            <a:ln w="9525">
              <a:noFill/>
            </a:ln>
          </p:spPr>
          <p:txBody>
            <a:bodyPr wrap="none" lIns="0" tIns="0" rIns="0" bIns="0">
              <a:spAutoFit/>
            </a:bodyPr>
            <a:lstStyle/>
            <a:p>
              <a:pPr lvl="0" defTabSz="762000" eaLnBrk="0" hangingPunct="0"/>
              <a:r>
                <a:rPr lang="zh-CN" altLang="en-US" sz="2400" b="1" dirty="0">
                  <a:solidFill>
                    <a:srgbClr val="000000"/>
                  </a:solidFill>
                  <a:ea typeface="宋体" panose="02010600030101010101" pitchFamily="2" charset="-122"/>
                </a:rPr>
                <a:t>资源预留</a:t>
              </a:r>
              <a:endParaRPr lang="zh-CN" altLang="en-US" sz="2400" b="1" dirty="0">
                <a:solidFill>
                  <a:srgbClr val="FFFFFF"/>
                </a:solidFill>
                <a:latin typeface="CordiaUPC" panose="020B0304020202020204" pitchFamily="34" charset="-34"/>
                <a:ea typeface="宋体" panose="02010600030101010101" pitchFamily="2" charset="-122"/>
              </a:endParaRPr>
            </a:p>
          </p:txBody>
        </p:sp>
      </p:grpSp>
      <p:sp>
        <p:nvSpPr>
          <p:cNvPr id="79886" name="Text Box 64"/>
          <p:cNvSpPr txBox="1"/>
          <p:nvPr/>
        </p:nvSpPr>
        <p:spPr>
          <a:xfrm>
            <a:off x="2514600" y="228600"/>
            <a:ext cx="5257800" cy="701675"/>
          </a:xfrm>
          <a:prstGeom prst="rect">
            <a:avLst/>
          </a:prstGeom>
          <a:noFill/>
          <a:ln w="12700">
            <a:noFill/>
          </a:ln>
        </p:spPr>
        <p:txBody>
          <a:bodyPr>
            <a:spAutoFit/>
          </a:bodyPr>
          <a:lstStyle/>
          <a:p>
            <a:pPr lvl="0" defTabSz="762000" eaLnBrk="0" hangingPunct="0">
              <a:spcBef>
                <a:spcPct val="50000"/>
              </a:spcBef>
            </a:pPr>
            <a:r>
              <a:rPr lang="zh-CN" altLang="en-US" sz="4000" b="1" dirty="0">
                <a:solidFill>
                  <a:srgbClr val="CC3300"/>
                </a:solidFill>
                <a:latin typeface="CordiaUPC" panose="020B0304020202020204" pitchFamily="34" charset="-34"/>
                <a:ea typeface="楷体_GB2312" panose="02010609030101010101" pitchFamily="49" charset="-122"/>
              </a:rPr>
              <a:t>信道访问方式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Bottom)">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dissolv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fill="hold"/>
                                        <p:tgtEl>
                                          <p:spTgt spid="13"/>
                                        </p:tgtEl>
                                        <p:attrNameLst>
                                          <p:attrName>ppt_x</p:attrName>
                                        </p:attrNameLst>
                                      </p:cBhvr>
                                      <p:tavLst>
                                        <p:tav tm="0">
                                          <p:val>
                                            <p:strVal val="0-#ppt_w/2"/>
                                          </p:val>
                                        </p:tav>
                                        <p:tav tm="100000">
                                          <p:val>
                                            <p:strVal val="#ppt_x"/>
                                          </p:val>
                                        </p:tav>
                                      </p:tavLst>
                                    </p:anim>
                                    <p:anim calcmode="lin" valueType="num">
                                      <p:cBhvr additive="base">
                                        <p:cTn id="28"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0-#ppt_w/2"/>
                                          </p:val>
                                        </p:tav>
                                        <p:tav tm="100000">
                                          <p:val>
                                            <p:strVal val="#ppt_x"/>
                                          </p:val>
                                        </p:tav>
                                      </p:tavLst>
                                    </p:anim>
                                    <p:anim calcmode="lin" valueType="num">
                                      <p:cBhvr additive="base">
                                        <p:cTn id="3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checkerboard(across)">
                                      <p:cBhvr>
                                        <p:cTn id="4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Rot="1" noChangeArrowheads="1"/>
          </p:cNvSpPr>
          <p:nvPr>
            <p:ph type="body" sz="half" idx="1"/>
          </p:nvPr>
        </p:nvSpPr>
        <p:spPr>
          <a:xfrm>
            <a:off x="-541337" y="0"/>
            <a:ext cx="2735263" cy="836613"/>
          </a:xfrm>
        </p:spPr>
        <p:txBody>
          <a:bodyPr vert="horz" wrap="square" lIns="91440" tIns="45720" rIns="91440" bIns="45720" numCol="1" anchor="t" anchorCtr="0" compatLnSpc="1"/>
          <a:lstStyle/>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2"/>
                </a:solidFill>
                <a:effectLst/>
                <a:uLnTx/>
                <a:uFillTx/>
                <a:ea typeface="+mn-ea"/>
              </a:rPr>
              <a:t>平均忙期</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2400" b="1" i="0" u="none" strike="noStrike" kern="0" cap="none" spc="0" normalizeH="0" baseline="0" noProof="0" dirty="0" smtClean="0">
              <a:ln>
                <a:noFill/>
              </a:ln>
              <a:solidFill>
                <a:srgbClr val="3C3C5A"/>
              </a:solidFill>
              <a:effectLst/>
              <a:uLnTx/>
              <a:uFillTx/>
              <a:ea typeface="+mn-ea"/>
            </a:endParaRPr>
          </a:p>
          <a:p>
            <a:pPr marL="457200" marR="0" lvl="1" indent="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None/>
              <a:defRPr/>
            </a:pPr>
            <a:endParaRPr kumimoji="0" lang="en-US" altLang="zh-CN" sz="2400" b="1" i="0" u="none" strike="noStrike" kern="0" cap="none" spc="0" normalizeH="0" baseline="0" noProof="0" dirty="0">
              <a:ln>
                <a:noFill/>
              </a:ln>
              <a:solidFill>
                <a:srgbClr val="3C3C5A"/>
              </a:solidFill>
              <a:effectLst/>
              <a:uLnTx/>
              <a:uFillTx/>
              <a:ea typeface="+mn-ea"/>
            </a:endParaRPr>
          </a:p>
        </p:txBody>
      </p:sp>
      <p:graphicFrame>
        <p:nvGraphicFramePr>
          <p:cNvPr id="27650" name="Object 4"/>
          <p:cNvGraphicFramePr>
            <a:graphicFrameLocks noGrp="1" noChangeAspect="1"/>
          </p:cNvGraphicFramePr>
          <p:nvPr>
            <p:ph sz="half" idx="2"/>
          </p:nvPr>
        </p:nvGraphicFramePr>
        <p:xfrm>
          <a:off x="2051050" y="-1587"/>
          <a:ext cx="4532313" cy="811212"/>
        </p:xfrm>
        <a:graphic>
          <a:graphicData uri="http://schemas.openxmlformats.org/presentationml/2006/ole">
            <mc:AlternateContent xmlns:mc="http://schemas.openxmlformats.org/markup-compatibility/2006">
              <mc:Choice xmlns:v="urn:schemas-microsoft-com:vml" Requires="v">
                <p:oleObj spid="_x0000_s30857" r:id="rId3" imgW="2197100" imgH="393700" progId="Equation.3">
                  <p:embed/>
                </p:oleObj>
              </mc:Choice>
              <mc:Fallback>
                <p:oleObj r:id="rId3" imgW="2197100" imgH="393700" progId="Equation.3">
                  <p:embed/>
                  <p:pic>
                    <p:nvPicPr>
                      <p:cNvPr id="0" name="图片 3102"/>
                      <p:cNvPicPr/>
                      <p:nvPr/>
                    </p:nvPicPr>
                    <p:blipFill>
                      <a:blip r:embed="rId4"/>
                      <a:srcRect/>
                      <a:stretch>
                        <a:fillRect/>
                      </a:stretch>
                    </p:blipFill>
                    <p:spPr>
                      <a:xfrm>
                        <a:off x="2051050" y="-1587"/>
                        <a:ext cx="4532313" cy="811212"/>
                      </a:xfrm>
                      <a:prstGeom prst="rect">
                        <a:avLst/>
                      </a:prstGeom>
                      <a:solidFill>
                        <a:schemeClr val="accent1">
                          <a:alpha val="100000"/>
                        </a:schemeClr>
                      </a:solidFill>
                      <a:ln w="38100">
                        <a:miter/>
                      </a:ln>
                    </p:spPr>
                  </p:pic>
                </p:oleObj>
              </mc:Fallback>
            </mc:AlternateContent>
          </a:graphicData>
        </a:graphic>
      </p:graphicFrame>
      <p:graphicFrame>
        <p:nvGraphicFramePr>
          <p:cNvPr id="27651" name="Object 7"/>
          <p:cNvGraphicFramePr>
            <a:graphicFrameLocks noChangeAspect="1"/>
          </p:cNvGraphicFramePr>
          <p:nvPr/>
        </p:nvGraphicFramePr>
        <p:xfrm>
          <a:off x="1985963" y="928688"/>
          <a:ext cx="7158037" cy="1046162"/>
        </p:xfrm>
        <a:graphic>
          <a:graphicData uri="http://schemas.openxmlformats.org/presentationml/2006/ole">
            <mc:AlternateContent xmlns:mc="http://schemas.openxmlformats.org/markup-compatibility/2006">
              <mc:Choice xmlns:v="urn:schemas-microsoft-com:vml" Requires="v">
                <p:oleObj spid="_x0000_s30858" r:id="rId5" imgW="2692400" imgH="393700" progId="Equation.3">
                  <p:embed/>
                </p:oleObj>
              </mc:Choice>
              <mc:Fallback>
                <p:oleObj r:id="rId5" imgW="2692400" imgH="393700" progId="Equation.3">
                  <p:embed/>
                  <p:pic>
                    <p:nvPicPr>
                      <p:cNvPr id="0" name="图片 3100"/>
                      <p:cNvPicPr/>
                      <p:nvPr/>
                    </p:nvPicPr>
                    <p:blipFill>
                      <a:blip r:embed="rId6"/>
                      <a:stretch>
                        <a:fillRect/>
                      </a:stretch>
                    </p:blipFill>
                    <p:spPr>
                      <a:xfrm>
                        <a:off x="1985963" y="928688"/>
                        <a:ext cx="7158037" cy="1046162"/>
                      </a:xfrm>
                      <a:prstGeom prst="rect">
                        <a:avLst/>
                      </a:prstGeom>
                      <a:solidFill>
                        <a:schemeClr val="accent1"/>
                      </a:solidFill>
                      <a:ln w="38100">
                        <a:noFill/>
                        <a:miter/>
                      </a:ln>
                    </p:spPr>
                  </p:pic>
                </p:oleObj>
              </mc:Fallback>
            </mc:AlternateContent>
          </a:graphicData>
        </a:graphic>
      </p:graphicFrame>
      <p:graphicFrame>
        <p:nvGraphicFramePr>
          <p:cNvPr id="27652" name="对象 1"/>
          <p:cNvGraphicFramePr>
            <a:graphicFrameLocks noChangeAspect="1"/>
          </p:cNvGraphicFramePr>
          <p:nvPr/>
        </p:nvGraphicFramePr>
        <p:xfrm>
          <a:off x="0" y="2000250"/>
          <a:ext cx="5430838" cy="4078288"/>
        </p:xfrm>
        <a:graphic>
          <a:graphicData uri="http://schemas.openxmlformats.org/presentationml/2006/ole">
            <mc:AlternateContent xmlns:mc="http://schemas.openxmlformats.org/markup-compatibility/2006">
              <mc:Choice xmlns:v="urn:schemas-microsoft-com:vml" Requires="v">
                <p:oleObj spid="_x0000_s30859" r:id="rId7" imgW="5359400" imgH="4030345" progId="Visio.Drawing.11">
                  <p:embed/>
                </p:oleObj>
              </mc:Choice>
              <mc:Fallback>
                <p:oleObj r:id="rId7" imgW="5359400" imgH="4030345" progId="Visio.Drawing.11">
                  <p:embed/>
                  <p:pic>
                    <p:nvPicPr>
                      <p:cNvPr id="0" name="图片 3101"/>
                      <p:cNvPicPr/>
                      <p:nvPr/>
                    </p:nvPicPr>
                    <p:blipFill>
                      <a:blip r:embed="rId8"/>
                      <a:stretch>
                        <a:fillRect/>
                      </a:stretch>
                    </p:blipFill>
                    <p:spPr>
                      <a:xfrm>
                        <a:off x="0" y="2000250"/>
                        <a:ext cx="5430838" cy="4078288"/>
                      </a:xfrm>
                      <a:prstGeom prst="rect">
                        <a:avLst/>
                      </a:prstGeom>
                      <a:solidFill>
                        <a:srgbClr val="FFFF00"/>
                      </a:solidFill>
                      <a:ln w="38100">
                        <a:noFill/>
                        <a:miter/>
                      </a:ln>
                    </p:spPr>
                  </p:pic>
                </p:oleObj>
              </mc:Fallback>
            </mc:AlternateContent>
          </a:graphicData>
        </a:graphic>
      </p:graphicFrame>
      <p:sp>
        <p:nvSpPr>
          <p:cNvPr id="3" name="矩形 2"/>
          <p:cNvSpPr/>
          <p:nvPr/>
        </p:nvSpPr>
        <p:spPr>
          <a:xfrm>
            <a:off x="-357187" y="1214438"/>
            <a:ext cx="2230438" cy="461963"/>
          </a:xfrm>
          <a:prstGeom prst="rect">
            <a:avLst/>
          </a:prstGeom>
        </p:spPr>
        <p:txBody>
          <a:bodyPr wrap="none">
            <a:spAutoFit/>
          </a:bodyPr>
          <a:lstStyle/>
          <a:p>
            <a:pPr marL="800100" marR="0" lvl="1" indent="-342900" algn="l" defTabSz="914400" rtl="0" eaLnBrk="1" fontAlgn="base" latinLnBrk="0" hangingPunct="1">
              <a:lnSpc>
                <a:spcPct val="100000"/>
              </a:lnSpc>
              <a:spcBef>
                <a:spcPct val="20000"/>
              </a:spcBef>
              <a:spcAft>
                <a:spcPct val="0"/>
              </a:spcAft>
              <a:buClr>
                <a:srgbClr val="3366FF"/>
              </a:buClr>
              <a:buSzPct val="85000"/>
              <a:buFont typeface="Wingdings" panose="05000000000000000000" pitchFamily="2" charset="2"/>
              <a:buChar char="u"/>
              <a:defRPr/>
            </a:pPr>
            <a:r>
              <a:rPr kumimoji="0" lang="zh-CN" altLang="en-US" sz="2400" b="1" i="0" u="none" strike="noStrike" kern="0" cap="none" spc="0" normalizeH="0" baseline="0" noProof="0" dirty="0">
                <a:ln>
                  <a:noFill/>
                </a:ln>
                <a:solidFill>
                  <a:srgbClr val="3C3C5A"/>
                </a:solidFill>
                <a:effectLst/>
                <a:uLnTx/>
                <a:uFillTx/>
                <a:latin typeface="Arial" panose="020B0604020202020204"/>
                <a:ea typeface="宋体" panose="02010600030101010101" pitchFamily="2" charset="-122"/>
                <a:cs typeface="+mn-cs"/>
              </a:rPr>
              <a:t>平均周期</a:t>
            </a:r>
            <a:endParaRPr kumimoji="0" lang="en-US" altLang="zh-CN" sz="2400" b="1" i="0" u="none" strike="noStrike" kern="0" cap="none" spc="0" normalizeH="0" baseline="0" noProof="0" dirty="0">
              <a:ln>
                <a:noFill/>
              </a:ln>
              <a:solidFill>
                <a:srgbClr val="3C3C5A"/>
              </a:solidFill>
              <a:effectLst/>
              <a:uLnTx/>
              <a:uFillTx/>
              <a:latin typeface="Arial" panose="020B0604020202020204"/>
              <a:ea typeface="宋体" panose="02010600030101010101" pitchFamily="2" charset="-122"/>
              <a:cs typeface="+mn-cs"/>
            </a:endParaRPr>
          </a:p>
        </p:txBody>
      </p:sp>
      <mc:AlternateContent xmlns:mc="http://schemas.openxmlformats.org/markup-compatibility/2006" xmlns:a14="http://schemas.microsoft.com/office/drawing/2010/main">
        <mc:Choice Requires="a14">
          <p:sp>
            <p:nvSpPr>
              <p:cNvPr id="27656" name="矩形 3"/>
              <p:cNvSpPr/>
              <p:nvPr/>
            </p:nvSpPr>
            <p:spPr>
              <a:xfrm>
                <a:off x="4835550" y="2549526"/>
                <a:ext cx="4284662" cy="2308225"/>
              </a:xfrm>
              <a:prstGeom prst="rect">
                <a:avLst/>
              </a:prstGeom>
              <a:noFill/>
              <a:ln w="9525">
                <a:noFill/>
              </a:ln>
            </p:spPr>
            <p:txBody>
              <a:bodyPr>
                <a:spAutoFit/>
              </a:bodyPr>
              <a:lstStyle/>
              <a:p>
                <a:pPr marL="800100" lvl="1" indent="-342900">
                  <a:spcBef>
                    <a:spcPct val="20000"/>
                  </a:spcBef>
                  <a:buClr>
                    <a:srgbClr val="3366FF"/>
                  </a:buClr>
                  <a:buSzPct val="85000"/>
                  <a:buFont typeface="Wingdings" panose="05000000000000000000" pitchFamily="2" charset="2"/>
                  <a:buChar char="u"/>
                </a:pPr>
                <a:r>
                  <a:rPr lang="en-US" altLang="zh-CN" sz="2400" b="1" dirty="0">
                    <a:solidFill>
                      <a:srgbClr val="3C3C5A"/>
                    </a:solidFill>
                    <a:latin typeface="Arial" panose="020B0604020202020204" pitchFamily="34" charset="0"/>
                    <a:ea typeface="宋体" panose="02010600030101010101" pitchFamily="2" charset="-122"/>
                  </a:rPr>
                  <a:t>y=0</a:t>
                </a:r>
                <a:r>
                  <a:rPr lang="zh-CN" altLang="en-US" sz="2400" b="1" dirty="0">
                    <a:solidFill>
                      <a:srgbClr val="3C3C5A"/>
                    </a:solidFill>
                    <a:latin typeface="Arial" panose="020B0604020202020204" pitchFamily="34" charset="0"/>
                    <a:ea typeface="宋体" panose="02010600030101010101" pitchFamily="2" charset="-122"/>
                  </a:rPr>
                  <a:t>相当于没有碰撞，所以一个周期中有一个包发送</a:t>
                </a:r>
                <a:r>
                  <a:rPr lang="zh-CN" altLang="en-US" sz="2400" b="1" dirty="0" smtClean="0">
                    <a:solidFill>
                      <a:srgbClr val="3C3C5A"/>
                    </a:solidFill>
                    <a:latin typeface="Arial" panose="020B0604020202020204" pitchFamily="34" charset="0"/>
                    <a:ea typeface="宋体" panose="02010600030101010101" pitchFamily="2" charset="-122"/>
                  </a:rPr>
                  <a:t>成功概率</a:t>
                </a:r>
                <a:r>
                  <a:rPr lang="zh-CN" altLang="en-US" sz="2400" b="1" dirty="0">
                    <a:solidFill>
                      <a:srgbClr val="3C3C5A"/>
                    </a:solidFill>
                    <a:latin typeface="Arial" panose="020B0604020202020204" pitchFamily="34" charset="0"/>
                    <a:ea typeface="宋体" panose="02010600030101010101" pitchFamily="2" charset="-122"/>
                  </a:rPr>
                  <a:t>为</a:t>
                </a:r>
                <a:r>
                  <a:rPr lang="en-US" altLang="zh-CN" sz="2400" b="1" dirty="0" smtClean="0">
                    <a:solidFill>
                      <a:srgbClr val="720810"/>
                    </a:solidFill>
                    <a:latin typeface="Arial" panose="020B0604020202020204" pitchFamily="34" charset="0"/>
                    <a:ea typeface="宋体" panose="02010600030101010101" pitchFamily="2" charset="-122"/>
                  </a:rPr>
                  <a:t>e</a:t>
                </a:r>
                <a:r>
                  <a:rPr lang="en-US" altLang="zh-CN" sz="2400" b="1" baseline="30000" dirty="0" smtClean="0">
                    <a:solidFill>
                      <a:srgbClr val="720810"/>
                    </a:solidFill>
                    <a:latin typeface="Arial" panose="020B0604020202020204" pitchFamily="34" charset="0"/>
                    <a:ea typeface="宋体" panose="02010600030101010101" pitchFamily="2" charset="-122"/>
                  </a:rPr>
                  <a:t>-</a:t>
                </a:r>
                <a14:m>
                  <m:oMath xmlns:m="http://schemas.openxmlformats.org/officeDocument/2006/math">
                    <m:r>
                      <a:rPr lang="en-US" altLang="zh-CN" sz="2400" b="1" i="1" baseline="30000" dirty="0" smtClean="0">
                        <a:solidFill>
                          <a:srgbClr val="720810"/>
                        </a:solidFill>
                        <a:latin typeface="Cambria Math" panose="02040503050406030204"/>
                      </a:rPr>
                      <m:t>𝒂</m:t>
                    </m:r>
                  </m:oMath>
                </a14:m>
                <a:r>
                  <a:rPr lang="en-US" altLang="zh-CN" sz="2400" b="1" baseline="30000" dirty="0" smtClean="0">
                    <a:solidFill>
                      <a:srgbClr val="720810"/>
                    </a:solidFill>
                    <a:latin typeface="Symbol" panose="05050102010706020507" pitchFamily="18" charset="2"/>
                  </a:rPr>
                  <a:t>e</a:t>
                </a:r>
                <a:r>
                  <a:rPr lang="en-US" altLang="zh-CN" sz="2400" b="1" dirty="0">
                    <a:solidFill>
                      <a:srgbClr val="FF0000"/>
                    </a:solidFill>
                    <a:latin typeface="Symbol" panose="05050102010706020507" pitchFamily="18" charset="2"/>
                    <a:ea typeface="宋体" panose="02010600030101010101" pitchFamily="2" charset="-122"/>
                  </a:rPr>
                  <a:t>(</a:t>
                </a:r>
                <a:r>
                  <a:rPr lang="zh-CN" altLang="en-US" sz="2400" b="1" dirty="0">
                    <a:solidFill>
                      <a:srgbClr val="FF0000"/>
                    </a:solidFill>
                    <a:latin typeface="Symbol" panose="05050102010706020507" pitchFamily="18" charset="2"/>
                    <a:ea typeface="宋体" panose="02010600030101010101" pitchFamily="2" charset="-122"/>
                  </a:rPr>
                  <a:t>表示没有其他用户发送，即时间</a:t>
                </a:r>
                <a:r>
                  <a:rPr lang="en-US" altLang="zh-CN" sz="2400" b="1" dirty="0">
                    <a:solidFill>
                      <a:srgbClr val="FF0000"/>
                    </a:solidFill>
                    <a:latin typeface="Symbol" panose="05050102010706020507" pitchFamily="18" charset="2"/>
                    <a:ea typeface="宋体" panose="02010600030101010101" pitchFamily="2" charset="-122"/>
                  </a:rPr>
                  <a:t>e</a:t>
                </a:r>
                <a:r>
                  <a:rPr lang="zh-CN" altLang="en-US" sz="2400" b="1" dirty="0">
                    <a:solidFill>
                      <a:srgbClr val="FF0000"/>
                    </a:solidFill>
                    <a:latin typeface="Symbol" panose="05050102010706020507" pitchFamily="18" charset="2"/>
                    <a:ea typeface="宋体" panose="02010600030101010101" pitchFamily="2" charset="-122"/>
                  </a:rPr>
                  <a:t>内没有包到达</a:t>
                </a:r>
                <a:r>
                  <a:rPr lang="en-US" altLang="zh-CN" sz="2400" b="1" dirty="0">
                    <a:solidFill>
                      <a:srgbClr val="FF0000"/>
                    </a:solidFill>
                    <a:latin typeface="Symbol" panose="05050102010706020507" pitchFamily="18" charset="2"/>
                    <a:ea typeface="宋体" panose="02010600030101010101" pitchFamily="2" charset="-122"/>
                  </a:rPr>
                  <a:t>)</a:t>
                </a:r>
                <a:r>
                  <a:rPr lang="zh-CN" altLang="en-US" sz="2400" b="1" dirty="0">
                    <a:solidFill>
                      <a:srgbClr val="3C3C5A"/>
                    </a:solidFill>
                    <a:latin typeface="Arial" panose="020B0604020202020204" pitchFamily="34" charset="0"/>
                    <a:ea typeface="宋体" panose="02010600030101010101" pitchFamily="2" charset="-122"/>
                  </a:rPr>
                  <a:t>。可得通过量为</a:t>
                </a:r>
              </a:p>
            </p:txBody>
          </p:sp>
        </mc:Choice>
        <mc:Fallback xmlns="">
          <p:sp>
            <p:nvSpPr>
              <p:cNvPr id="27656" name="矩形 3"/>
              <p:cNvSpPr>
                <a:spLocks noRot="1" noChangeAspect="1" noMove="1" noResize="1" noEditPoints="1" noAdjustHandles="1" noChangeArrowheads="1" noChangeShapeType="1" noTextEdit="1"/>
              </p:cNvSpPr>
              <p:nvPr/>
            </p:nvSpPr>
            <p:spPr>
              <a:xfrm>
                <a:off x="4835550" y="2549526"/>
                <a:ext cx="4284662" cy="2308225"/>
              </a:xfrm>
              <a:prstGeom prst="rect">
                <a:avLst/>
              </a:prstGeom>
              <a:blipFill rotWithShape="1">
                <a:blip r:embed="rId9"/>
                <a:stretch>
                  <a:fillRect l="-1" r="8"/>
                </a:stretch>
              </a:blipFill>
              <a:ln w="9525">
                <a:noFill/>
              </a:ln>
            </p:spPr>
            <p:txBody>
              <a:bodyPr/>
              <a:lstStyle/>
              <a:p>
                <a:r>
                  <a:rPr lang="zh-CN" altLang="en-US">
                    <a:noFill/>
                  </a:rPr>
                  <a:t> </a:t>
                </a:r>
              </a:p>
            </p:txBody>
          </p:sp>
        </mc:Fallback>
      </mc:AlternateContent>
      <p:graphicFrame>
        <p:nvGraphicFramePr>
          <p:cNvPr id="27653" name="Object 8"/>
          <p:cNvGraphicFramePr>
            <a:graphicFrameLocks noChangeAspect="1"/>
          </p:cNvGraphicFramePr>
          <p:nvPr/>
        </p:nvGraphicFramePr>
        <p:xfrm>
          <a:off x="4889500" y="5500688"/>
          <a:ext cx="4254500" cy="1357312"/>
        </p:xfrm>
        <a:graphic>
          <a:graphicData uri="http://schemas.openxmlformats.org/presentationml/2006/ole">
            <mc:AlternateContent xmlns:mc="http://schemas.openxmlformats.org/markup-compatibility/2006">
              <mc:Choice xmlns:v="urn:schemas-microsoft-com:vml" Requires="v">
                <p:oleObj spid="_x0000_s30860" r:id="rId10" imgW="1752600" imgH="444500" progId="Equation.DSMT4">
                  <p:embed/>
                </p:oleObj>
              </mc:Choice>
              <mc:Fallback>
                <p:oleObj r:id="rId10" imgW="1752600" imgH="444500" progId="Equation.DSMT4">
                  <p:embed/>
                  <p:pic>
                    <p:nvPicPr>
                      <p:cNvPr id="0" name="图片 3099"/>
                      <p:cNvPicPr/>
                      <p:nvPr/>
                    </p:nvPicPr>
                    <p:blipFill>
                      <a:blip r:embed="rId11"/>
                      <a:stretch>
                        <a:fillRect/>
                      </a:stretch>
                    </p:blipFill>
                    <p:spPr>
                      <a:xfrm>
                        <a:off x="4889500" y="5500688"/>
                        <a:ext cx="4254500" cy="1357312"/>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676" name="Rectangle 3"/>
              <p:cNvSpPr>
                <a:spLocks noGrp="1" noRot="1"/>
              </p:cNvSpPr>
              <p:nvPr>
                <p:ph type="body" sz="half" idx="1"/>
              </p:nvPr>
            </p:nvSpPr>
            <p:spPr>
              <a:xfrm>
                <a:off x="250825" y="1268413"/>
                <a:ext cx="8569325" cy="5184775"/>
              </a:xfrm>
            </p:spPr>
            <p:txBody>
              <a:bodyPr vert="horz" wrap="square" lIns="91440" tIns="45720" rIns="91440" bIns="45720" anchor="t"/>
              <a:lstStyle/>
              <a:p>
                <a:pPr lvl="2" eaLnBrk="1" hangingPunct="1"/>
                <a:r>
                  <a:rPr lang="zh-CN" altLang="en-US" b="1" kern="1200" dirty="0">
                    <a:latin typeface="Symbol" panose="05050102010706020507" pitchFamily="18" charset="2"/>
                  </a:rPr>
                  <a:t>通过量</a:t>
                </a:r>
                <a:r>
                  <a:rPr lang="en-US" altLang="zh-CN" b="1" kern="1200" dirty="0">
                    <a:latin typeface="Symbol" panose="05050102010706020507" pitchFamily="18" charset="2"/>
                  </a:rPr>
                  <a:t>g</a:t>
                </a:r>
                <a:r>
                  <a:rPr lang="zh-CN" altLang="en-US" b="1" kern="1200" dirty="0">
                    <a:latin typeface="Symbol" panose="05050102010706020507" pitchFamily="18" charset="2"/>
                  </a:rPr>
                  <a:t>与</a:t>
                </a:r>
                <a:r>
                  <a:rPr lang="en-US" altLang="zh-CN" b="1" kern="1200" dirty="0">
                    <a:latin typeface="Symbol" panose="05050102010706020507" pitchFamily="18" charset="2"/>
                  </a:rPr>
                  <a:t>e</a:t>
                </a:r>
                <a:r>
                  <a:rPr lang="zh-CN" altLang="en-US" b="1" kern="1200" dirty="0" smtClean="0">
                    <a:latin typeface="Symbol" panose="05050102010706020507" pitchFamily="18" charset="2"/>
                  </a:rPr>
                  <a:t>和</a:t>
                </a:r>
                <a14:m>
                  <m:oMath xmlns:m="http://schemas.openxmlformats.org/officeDocument/2006/math">
                    <m:r>
                      <a:rPr lang="en-US" altLang="zh-CN" i="1" dirty="0">
                        <a:latin typeface="Cambria Math" panose="02040503050406030204"/>
                      </a:rPr>
                      <m:t>𝑎</m:t>
                    </m:r>
                  </m:oMath>
                </a14:m>
                <a:r>
                  <a:rPr lang="zh-CN" altLang="en-US" b="1" kern="1200" dirty="0" smtClean="0">
                    <a:latin typeface="Symbol" panose="05050102010706020507" pitchFamily="18" charset="2"/>
                  </a:rPr>
                  <a:t>的</a:t>
                </a:r>
                <a:r>
                  <a:rPr lang="zh-CN" altLang="en-US" b="1" kern="1200" dirty="0">
                    <a:latin typeface="Symbol" panose="05050102010706020507" pitchFamily="18" charset="2"/>
                  </a:rPr>
                  <a:t>关系</a:t>
                </a:r>
              </a:p>
              <a:p>
                <a:pPr lvl="1" eaLnBrk="1" hangingPunct="1"/>
                <a:endParaRPr lang="zh-CN" altLang="en-US" b="1" kern="1200" dirty="0">
                  <a:latin typeface="Symbol" panose="05050102010706020507" pitchFamily="18" charset="2"/>
                </a:endParaRPr>
              </a:p>
              <a:p>
                <a:pPr lvl="1" eaLnBrk="1" hangingPunct="1"/>
                <a:endParaRPr lang="zh-CN" altLang="en-US" b="1" kern="1200" dirty="0">
                  <a:latin typeface="Symbol" panose="05050102010706020507" pitchFamily="18" charset="2"/>
                </a:endParaRPr>
              </a:p>
              <a:p>
                <a:pPr lvl="1" eaLnBrk="1" hangingPunct="1"/>
                <a:endParaRPr lang="zh-CN" altLang="en-US" b="1" kern="1200" dirty="0">
                  <a:latin typeface="Symbol" panose="05050102010706020507" pitchFamily="18" charset="2"/>
                </a:endParaRPr>
              </a:p>
              <a:p>
                <a:pPr lvl="1" eaLnBrk="1" hangingPunct="1"/>
                <a:endParaRPr lang="zh-CN" altLang="en-US" b="1" kern="1200" dirty="0">
                  <a:latin typeface="Symbol" panose="05050102010706020507" pitchFamily="18" charset="2"/>
                </a:endParaRPr>
              </a:p>
              <a:p>
                <a:pPr lvl="1" eaLnBrk="1" hangingPunct="1"/>
                <a:endParaRPr lang="zh-CN" altLang="en-US" b="1" kern="1200" dirty="0">
                  <a:latin typeface="Symbol" panose="05050102010706020507" pitchFamily="18" charset="2"/>
                </a:endParaRPr>
              </a:p>
              <a:p>
                <a:pPr lvl="2" eaLnBrk="1" hangingPunct="1"/>
                <a:endParaRPr lang="zh-CN" altLang="en-US" sz="2400" b="1" kern="1200" dirty="0">
                  <a:latin typeface="Symbol" panose="05050102010706020507" pitchFamily="18" charset="2"/>
                </a:endParaRPr>
              </a:p>
              <a:p>
                <a:pPr lvl="2" eaLnBrk="1" hangingPunct="1"/>
                <a:endParaRPr lang="zh-CN" altLang="en-US" sz="2400" b="1" kern="1200" dirty="0">
                  <a:latin typeface="Symbol" panose="05050102010706020507" pitchFamily="18" charset="2"/>
                </a:endParaRPr>
              </a:p>
              <a:p>
                <a:pPr lvl="3" eaLnBrk="1" hangingPunct="1"/>
                <a:r>
                  <a:rPr lang="en-US" altLang="zh-CN" b="1" kern="1200" dirty="0">
                    <a:latin typeface="Symbol" panose="05050102010706020507" pitchFamily="18" charset="2"/>
                  </a:rPr>
                  <a:t> </a:t>
                </a:r>
                <a:r>
                  <a:rPr lang="en-US" altLang="zh-CN" b="1" kern="1200" dirty="0">
                    <a:solidFill>
                      <a:srgbClr val="FF0000"/>
                    </a:solidFill>
                    <a:latin typeface="Symbol" panose="05050102010706020507" pitchFamily="18" charset="2"/>
                  </a:rPr>
                  <a:t>e</a:t>
                </a:r>
                <a:r>
                  <a:rPr lang="zh-CN" altLang="en-US" b="1" kern="1200" dirty="0">
                    <a:solidFill>
                      <a:srgbClr val="FF0000"/>
                    </a:solidFill>
                    <a:latin typeface="Symbol" panose="05050102010706020507" pitchFamily="18" charset="2"/>
                  </a:rPr>
                  <a:t>的存在，使最大通过量随</a:t>
                </a:r>
                <a:r>
                  <a:rPr lang="en-US" altLang="zh-CN" b="1" kern="1200" dirty="0">
                    <a:solidFill>
                      <a:srgbClr val="FF0000"/>
                    </a:solidFill>
                    <a:latin typeface="Symbol" panose="05050102010706020507" pitchFamily="18" charset="2"/>
                  </a:rPr>
                  <a:t>e</a:t>
                </a:r>
                <a:r>
                  <a:rPr lang="zh-CN" altLang="en-US" b="1" kern="1200" dirty="0">
                    <a:solidFill>
                      <a:srgbClr val="FF0000"/>
                    </a:solidFill>
                    <a:latin typeface="Symbol" panose="05050102010706020507" pitchFamily="18" charset="2"/>
                  </a:rPr>
                  <a:t>增大急剧下降。</a:t>
                </a:r>
              </a:p>
            </p:txBody>
          </p:sp>
        </mc:Choice>
        <mc:Fallback xmlns="">
          <p:sp>
            <p:nvSpPr>
              <p:cNvPr id="28676" name="Rectangle 3"/>
              <p:cNvSpPr>
                <a:spLocks noRot="1" noChangeAspect="1" noMove="1" noResize="1" noEditPoints="1" noAdjustHandles="1" noChangeArrowheads="1" noChangeShapeType="1" noTextEdit="1"/>
              </p:cNvSpPr>
              <p:nvPr>
                <p:ph type="body" sz="half" idx="1"/>
              </p:nvPr>
            </p:nvSpPr>
            <p:spPr>
              <a:xfrm>
                <a:off x="250825" y="1268413"/>
                <a:ext cx="8569325" cy="5184775"/>
              </a:xfrm>
              <a:blipFill rotWithShape="1">
                <a:blip r:embed="rId3"/>
                <a:stretch>
                  <a:fillRect t="-6" b="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8677" name="内容占位符 28676"/>
              <p:cNvGraphicFramePr>
                <a:graphicFrameLocks noGrp="1"/>
              </p:cNvGraphicFramePr>
              <p:nvPr>
                <p:ph sz="quarter" idx="2"/>
              </p:nvPr>
            </p:nvGraphicFramePr>
            <p:xfrm>
              <a:off x="323850" y="2060575"/>
              <a:ext cx="3168650" cy="1922145"/>
            </p:xfrm>
            <a:graphic>
              <a:graphicData uri="http://schemas.openxmlformats.org/drawingml/2006/table">
                <a:tbl>
                  <a:tblPr/>
                  <a:tblGrid>
                    <a:gridCol w="1055688"/>
                    <a:gridCol w="1057275"/>
                    <a:gridCol w="1055687"/>
                  </a:tblGrid>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sz="2400" b="0" dirty="0">
                              <a:effectLst>
                                <a:outerShdw blurRad="38100" dist="38100" dir="2700000">
                                  <a:srgbClr val="FFFFFF"/>
                                </a:outerShdw>
                              </a:effectLst>
                              <a:latin typeface="Symbol" panose="05050102010706020507" pitchFamily="18" charset="2"/>
                              <a:ea typeface="宋体" panose="02010600030101010101" pitchFamily="2" charset="-122"/>
                            </a:rPr>
                            <a:t>e</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0" i="1" dirty="0" smtClean="0">
                                    <a:latin typeface="Cambria Math" panose="02040503050406030204"/>
                                  </a:rPr>
                                  <m:t>𝑎</m:t>
                                </m:r>
                              </m:oMath>
                            </m:oMathPara>
                          </a14:m>
                          <a:endParaRPr lang="en-US" altLang="zh-CN" sz="2400" b="0"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sz="2400" b="0" dirty="0" err="1" smtClean="0">
                              <a:effectLst>
                                <a:outerShdw blurRad="38100" dist="38100" dir="2700000">
                                  <a:srgbClr val="FFFFFF"/>
                                </a:outerShdw>
                              </a:effectLst>
                              <a:latin typeface="Symbol" panose="05050102010706020507" pitchFamily="18" charset="2"/>
                              <a:ea typeface="宋体" panose="02010600030101010101" pitchFamily="2" charset="-122"/>
                            </a:rPr>
                            <a:t>g</a:t>
                          </a:r>
                          <a:r>
                            <a:rPr lang="en-US" altLang="zh-CN" sz="2400" b="0" baseline="-25000" dirty="0" err="1" smtClean="0">
                              <a:effectLst>
                                <a:outerShdw blurRad="38100" dist="38100" dir="2700000">
                                  <a:srgbClr val="FFFFFF"/>
                                </a:outerShdw>
                              </a:effectLst>
                              <a:latin typeface="Arial" panose="020B0604020202020204" pitchFamily="34" charset="0"/>
                              <a:ea typeface="宋体" panose="02010600030101010101" pitchFamily="2" charset="-122"/>
                            </a:rPr>
                            <a:t>max</a:t>
                          </a:r>
                          <a:endParaRPr lang="en-US" altLang="zh-CN" sz="2400" b="0" baseline="-25000"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0.01</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9.45</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0.82</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0.1</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2.55</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0.515</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0.46</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0.144</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10</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0.053</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0.018</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mc:Choice>
        <mc:Fallback xmlns="">
          <p:graphicFrame>
            <p:nvGraphicFramePr>
              <p:cNvPr id="28677" name="内容占位符 28676"/>
              <p:cNvGraphicFramePr>
                <a:graphicFrameLocks noGrp="1"/>
              </p:cNvGraphicFramePr>
              <p:nvPr>
                <p:ph sz="quarter" idx="2"/>
              </p:nvPr>
            </p:nvGraphicFramePr>
            <p:xfrm>
              <a:off x="323850" y="2060575"/>
              <a:ext cx="3168650" cy="1922145"/>
            </p:xfrm>
            <a:graphic>
              <a:graphicData uri="http://schemas.openxmlformats.org/drawingml/2006/table">
                <a:tbl>
                  <a:tblPr/>
                  <a:tblGrid>
                    <a:gridCol w="1055688"/>
                    <a:gridCol w="1057275"/>
                    <a:gridCol w="1055687"/>
                  </a:tblGrid>
                  <a:tr h="457200">
                    <a:tc>
                      <a:txBody>
                        <a:bodyPr/>
                        <a:lstStyle/>
                        <a:p>
                          <a:pPr lvl="0" algn="ctr" eaLnBrk="1" hangingPunct="1">
                            <a:spcBef>
                              <a:spcPct val="20000"/>
                            </a:spcBef>
                            <a:buClr>
                              <a:schemeClr val="hlink"/>
                            </a:buClr>
                            <a:buSzPct val="75000"/>
                            <a:buFont typeface="Wingdings" panose="05000000000000000000" pitchFamily="2" charset="2"/>
                            <a:buNone/>
                          </a:pPr>
                          <a:r>
                            <a:rPr lang="en-US" altLang="zh-CN" sz="2400" b="0" dirty="0">
                              <a:effectLst>
                                <a:outerShdw blurRad="38100" dist="38100" dir="2700000">
                                  <a:srgbClr val="FFFFFF"/>
                                </a:outerShdw>
                              </a:effectLst>
                              <a:latin typeface="Symbol" panose="05050102010706020507" pitchFamily="18" charset="2"/>
                              <a:ea typeface="宋体" panose="02010600030101010101" pitchFamily="2" charset="-122"/>
                            </a:rPr>
                            <a:t>e</a:t>
                          </a:r>
                          <a:endParaRPr lang="en-US" altLang="zh-CN" sz="2400" b="0" dirty="0">
                            <a:effectLst>
                              <a:outerShdw blurRad="38100" dist="38100" dir="2700000">
                                <a:srgbClr val="FFFFFF"/>
                              </a:outerShdw>
                            </a:effectLst>
                            <a:latin typeface="Symbol" panose="05050102010706020507" pitchFamily="18" charset="2"/>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endParaRPr lang="zh-CN"/>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a:blip r:embed="rId4"/>
                        </a:blip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sz="2400" b="0" dirty="0" err="1" smtClean="0">
                              <a:effectLst>
                                <a:outerShdw blurRad="38100" dist="38100" dir="2700000">
                                  <a:srgbClr val="FFFFFF"/>
                                </a:outerShdw>
                              </a:effectLst>
                              <a:latin typeface="Symbol" panose="05050102010706020507" pitchFamily="18" charset="2"/>
                              <a:ea typeface="宋体" panose="02010600030101010101" pitchFamily="2" charset="-122"/>
                            </a:rPr>
                            <a:t>g</a:t>
                          </a:r>
                          <a:r>
                            <a:rPr lang="en-US" altLang="zh-CN" sz="2400" b="0" baseline="-25000" dirty="0" err="1" smtClean="0">
                              <a:effectLst>
                                <a:outerShdw blurRad="38100" dist="38100" dir="2700000">
                                  <a:srgbClr val="FFFFFF"/>
                                </a:outerShdw>
                              </a:effectLst>
                              <a:latin typeface="Arial" panose="020B0604020202020204" pitchFamily="34" charset="0"/>
                              <a:ea typeface="宋体" panose="02010600030101010101" pitchFamily="2" charset="-122"/>
                            </a:rPr>
                            <a:t>max</a:t>
                          </a:r>
                          <a:endParaRPr lang="en-US" altLang="zh-CN" sz="2400" b="0" baseline="-25000"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0.01</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9.45</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0.82</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0.1</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2.55</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0.515</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0.46</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0.144</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10</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0.053</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0.018</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mc:Fallback>
      </mc:AlternateContent>
      <p:graphicFrame>
        <p:nvGraphicFramePr>
          <p:cNvPr id="28674" name="Object 36"/>
          <p:cNvGraphicFramePr>
            <a:graphicFrameLocks noGrp="1" noChangeAspect="1"/>
          </p:cNvGraphicFramePr>
          <p:nvPr>
            <p:ph sz="quarter" idx="3"/>
          </p:nvPr>
        </p:nvGraphicFramePr>
        <p:xfrm>
          <a:off x="3492500" y="1684338"/>
          <a:ext cx="5753100" cy="3954462"/>
        </p:xfrm>
        <a:graphic>
          <a:graphicData uri="http://schemas.openxmlformats.org/presentationml/2006/ole">
            <mc:AlternateContent xmlns:mc="http://schemas.openxmlformats.org/markup-compatibility/2006">
              <mc:Choice xmlns:v="urn:schemas-microsoft-com:vml" Requires="v">
                <p:oleObj spid="_x0000_s31813" r:id="rId5" imgW="6197600" imgH="4267200" progId="Visio.Drawing.11">
                  <p:embed/>
                </p:oleObj>
              </mc:Choice>
              <mc:Fallback>
                <p:oleObj r:id="rId5" imgW="6197600" imgH="4267200" progId="Visio.Drawing.11">
                  <p:embed/>
                  <p:pic>
                    <p:nvPicPr>
                      <p:cNvPr id="0" name="图片 3098"/>
                      <p:cNvPicPr/>
                      <p:nvPr/>
                    </p:nvPicPr>
                    <p:blipFill>
                      <a:blip r:embed="rId6"/>
                      <a:srcRect/>
                      <a:stretch>
                        <a:fillRect/>
                      </a:stretch>
                    </p:blipFill>
                    <p:spPr>
                      <a:xfrm>
                        <a:off x="3492500" y="1684338"/>
                        <a:ext cx="5753100" cy="3954462"/>
                      </a:xfrm>
                      <a:prstGeom prst="rect">
                        <a:avLst/>
                      </a:prstGeom>
                      <a:noFill/>
                      <a:ln w="38100">
                        <a:miter/>
                      </a:ln>
                    </p:spPr>
                  </p:pic>
                </p:oleObj>
              </mc:Fallback>
            </mc:AlternateContent>
          </a:graphicData>
        </a:graphic>
      </p:graphicFrame>
      <p:graphicFrame>
        <p:nvGraphicFramePr>
          <p:cNvPr id="28675" name="对象 1"/>
          <p:cNvGraphicFramePr>
            <a:graphicFrameLocks noChangeAspect="1"/>
          </p:cNvGraphicFramePr>
          <p:nvPr/>
        </p:nvGraphicFramePr>
        <p:xfrm>
          <a:off x="2771775" y="25400"/>
          <a:ext cx="3690938" cy="935038"/>
        </p:xfrm>
        <a:graphic>
          <a:graphicData uri="http://schemas.openxmlformats.org/presentationml/2006/ole">
            <mc:AlternateContent xmlns:mc="http://schemas.openxmlformats.org/markup-compatibility/2006">
              <mc:Choice xmlns:v="urn:schemas-microsoft-com:vml" Requires="v">
                <p:oleObj spid="_x0000_s31814" r:id="rId7" imgW="1752600" imgH="444500" progId="Equation.3">
                  <p:embed/>
                </p:oleObj>
              </mc:Choice>
              <mc:Fallback>
                <p:oleObj r:id="rId7" imgW="1752600" imgH="444500" progId="Equation.3">
                  <p:embed/>
                  <p:pic>
                    <p:nvPicPr>
                      <p:cNvPr id="0" name="图片 3097"/>
                      <p:cNvPicPr/>
                      <p:nvPr/>
                    </p:nvPicPr>
                    <p:blipFill>
                      <a:blip r:embed="rId8"/>
                      <a:stretch>
                        <a:fillRect/>
                      </a:stretch>
                    </p:blipFill>
                    <p:spPr>
                      <a:xfrm>
                        <a:off x="2771775" y="25400"/>
                        <a:ext cx="3690938" cy="935038"/>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mc:AlternateContent xmlns:mc="http://schemas.openxmlformats.org/markup-compatibility/2006" xmlns:a14="http://schemas.microsoft.com/office/drawing/2010/main">
        <mc:Choice Requires="a14">
          <p:sp>
            <p:nvSpPr>
              <p:cNvPr id="119811" name="Rectangle 3"/>
              <p:cNvSpPr>
                <a:spLocks noGrp="1" noRot="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a:t>
                </a: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2</a:t>
                </a: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）坚持监听方式（</a:t>
                </a: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CSMA-P</a:t>
                </a: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smtClean="0">
                    <a:ln>
                      <a:noFill/>
                    </a:ln>
                    <a:solidFill>
                      <a:srgbClr val="3C3C5A"/>
                    </a:solidFill>
                    <a:effectLst/>
                    <a:uLnTx/>
                    <a:uFillTx/>
                    <a:ea typeface="+mn-ea"/>
                  </a:rPr>
                  <a:t>此时用户一直监听信道的状态，监听到信道空闲，且有通信要求，就发送信息包。显然，若两个以上用户同时有新包待发，必发生碰撞。传播时延愈大，碰撞的机会愈大。</a:t>
                </a:r>
              </a:p>
              <a:p>
                <a:pPr lvl="1" eaLnBrk="1" hangingPunct="1">
                  <a:defRPr/>
                </a:pPr>
                <a:r>
                  <a:rPr kumimoji="0" lang="zh-CN" altLang="en-US" sz="3200" b="1" i="0" u="none" strike="noStrike" kern="0" cap="none" spc="0" normalizeH="0" baseline="0" noProof="0" dirty="0" smtClean="0">
                    <a:ln>
                      <a:noFill/>
                    </a:ln>
                    <a:solidFill>
                      <a:srgbClr val="3C3C5A"/>
                    </a:solidFill>
                    <a:effectLst/>
                    <a:uLnTx/>
                    <a:uFillTx/>
                    <a:ea typeface="+mn-ea"/>
                  </a:rPr>
                  <a:t>先分析传播时延</a:t>
                </a:r>
                <a:r>
                  <a:rPr kumimoji="0" lang="en-US" altLang="zh-CN" sz="3200" b="1" i="0" u="none" strike="noStrike" kern="0" cap="none" spc="0" normalizeH="0" baseline="0" noProof="0" dirty="0" smtClean="0">
                    <a:ln>
                      <a:noFill/>
                    </a:ln>
                    <a:solidFill>
                      <a:srgbClr val="3C3C5A"/>
                    </a:solidFill>
                    <a:effectLst/>
                    <a:uLnTx/>
                    <a:uFillTx/>
                    <a:latin typeface="Symbol" panose="05050102010706020507" pitchFamily="18" charset="2"/>
                    <a:ea typeface="+mn-ea"/>
                  </a:rPr>
                  <a:t>e</a:t>
                </a:r>
                <a:r>
                  <a:rPr kumimoji="0" lang="zh-CN" altLang="en-US" sz="3200" b="1" i="0" u="none" strike="noStrike" kern="0" cap="none" spc="0" normalizeH="0" baseline="0" noProof="0" dirty="0" smtClean="0">
                    <a:ln>
                      <a:noFill/>
                    </a:ln>
                    <a:solidFill>
                      <a:srgbClr val="3C3C5A"/>
                    </a:solidFill>
                    <a:effectLst/>
                    <a:uLnTx/>
                    <a:uFillTx/>
                    <a:ea typeface="+mn-ea"/>
                  </a:rPr>
                  <a:t>可忽略的情况，仍设用户呼叫是以</a:t>
                </a:r>
                <a14:m>
                  <m:oMath xmlns:m="http://schemas.openxmlformats.org/officeDocument/2006/math">
                    <m:r>
                      <a:rPr lang="en-US" altLang="zh-CN" i="1" dirty="0">
                        <a:latin typeface="Cambria Math" panose="02040503050406030204"/>
                      </a:rPr>
                      <m:t>𝑎</m:t>
                    </m:r>
                  </m:oMath>
                </a14:m>
                <a:r>
                  <a:rPr kumimoji="0" lang="zh-CN" altLang="en-US" sz="3200" b="1" i="0" u="none" strike="noStrike" kern="0" cap="none" spc="0" normalizeH="0" baseline="0" noProof="0" dirty="0" smtClean="0">
                    <a:ln>
                      <a:noFill/>
                    </a:ln>
                    <a:solidFill>
                      <a:srgbClr val="3C3C5A"/>
                    </a:solidFill>
                    <a:effectLst/>
                    <a:uLnTx/>
                    <a:uFillTx/>
                    <a:ea typeface="+mn-ea"/>
                  </a:rPr>
                  <a:t>为到达率的泊松流，信息包长为</a:t>
                </a:r>
                <a:r>
                  <a:rPr kumimoji="0" lang="en-US" altLang="zh-CN" sz="3200" b="1" i="0" u="none" strike="noStrike" kern="0" cap="none" spc="0" normalizeH="0" baseline="0" noProof="0" dirty="0" smtClean="0">
                    <a:ln>
                      <a:noFill/>
                    </a:ln>
                    <a:solidFill>
                      <a:srgbClr val="3C3C5A"/>
                    </a:solidFill>
                    <a:effectLst/>
                    <a:uLnTx/>
                    <a:uFillTx/>
                    <a:ea typeface="+mn-ea"/>
                  </a:rPr>
                  <a:t>1</a:t>
                </a:r>
                <a:r>
                  <a:rPr kumimoji="0" lang="zh-CN" altLang="en-US" sz="3200" b="1" i="0" u="none" strike="noStrike" kern="0" cap="none" spc="0" normalizeH="0" baseline="0" noProof="0" dirty="0" smtClean="0">
                    <a:ln>
                      <a:noFill/>
                    </a:ln>
                    <a:solidFill>
                      <a:srgbClr val="3C3C5A"/>
                    </a:solidFill>
                    <a:effectLst/>
                    <a:uLnTx/>
                    <a:uFillTx/>
                    <a:ea typeface="+mn-ea"/>
                  </a:rPr>
                  <a:t>，</a:t>
                </a:r>
                <a:r>
                  <a:rPr kumimoji="0" lang="en-US" altLang="zh-CN" sz="3200" b="1" i="0" u="none" strike="noStrike" kern="0" cap="none" spc="0" normalizeH="0" baseline="0" noProof="0" dirty="0" smtClean="0">
                    <a:ln>
                      <a:noFill/>
                    </a:ln>
                    <a:solidFill>
                      <a:srgbClr val="3C3C5A"/>
                    </a:solidFill>
                    <a:effectLst/>
                    <a:uLnTx/>
                    <a:uFillTx/>
                    <a:latin typeface="Symbol" panose="05050102010706020507" pitchFamily="18" charset="2"/>
                    <a:ea typeface="+mn-ea"/>
                  </a:rPr>
                  <a:t>e</a:t>
                </a:r>
                <a:r>
                  <a:rPr kumimoji="0" lang="en-US" altLang="zh-CN" sz="3200" b="1" i="0" u="none" strike="noStrike" kern="0" cap="none" spc="0" normalizeH="0" baseline="0" noProof="0" dirty="0" smtClean="0">
                    <a:ln>
                      <a:noFill/>
                    </a:ln>
                    <a:solidFill>
                      <a:srgbClr val="3C3C5A"/>
                    </a:solidFill>
                    <a:effectLst/>
                    <a:uLnTx/>
                    <a:uFillTx/>
                    <a:ea typeface="+mn-ea"/>
                  </a:rPr>
                  <a:t>=0</a:t>
                </a:r>
                <a:r>
                  <a:rPr kumimoji="0" lang="zh-CN" altLang="en-US" sz="3200" b="1" i="0" u="none" strike="noStrike" kern="0" cap="none" spc="0" normalizeH="0" baseline="0" noProof="0" dirty="0" smtClean="0">
                    <a:ln>
                      <a:noFill/>
                    </a:ln>
                    <a:solidFill>
                      <a:srgbClr val="3C3C5A"/>
                    </a:solidFill>
                    <a:effectLst/>
                    <a:uLnTx/>
                    <a:uFillTx/>
                    <a:ea typeface="+mn-ea"/>
                  </a:rPr>
                  <a:t>。</a:t>
                </a:r>
              </a:p>
            </p:txBody>
          </p:sp>
        </mc:Choice>
        <mc:Fallback xmlns="">
          <p:sp>
            <p:nvSpPr>
              <p:cNvPr id="119811" name="Rectangle 3"/>
              <p:cNvSpPr>
                <a:spLocks noRot="1" noChangeAspect="1" noMove="1" noResize="1" noEditPoints="1" noAdjustHandles="1" noChangeArrowheads="1" noChangeShapeType="1" noTextEdit="1"/>
              </p:cNvSpPr>
              <p:nvPr>
                <p:ph idx="1"/>
              </p:nvPr>
            </p:nvSpPr>
            <p:spPr>
              <a:blipFill rotWithShape="1">
                <a:blip r:embed="rId2"/>
                <a:stretch>
                  <a:fillRect t="-6" b="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Rectangle 5"/>
          <p:cNvSpPr>
            <a:spLocks noGrp="1" noRot="1" noChangeArrowheads="1"/>
          </p:cNvSpPr>
          <p:nvPr>
            <p:ph type="title"/>
          </p:nvPr>
        </p:nvSpPr>
        <p:spPr>
          <a:xfrm>
            <a:off x="250825" y="333375"/>
            <a:ext cx="8540750" cy="7207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坚持监听方</a:t>
            </a:r>
            <a:r>
              <a:rPr kumimoji="0"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j-ea"/>
                <a:cs typeface="+mj-cs"/>
              </a:rPr>
              <a:t>式，信</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息包长为</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1</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Symbol" panose="05050102010706020507" pitchFamily="18" charset="2"/>
                <a:ea typeface="+mj-ea"/>
                <a:cs typeface="+mj-cs"/>
              </a:rPr>
              <a:t>e</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=0</a:t>
            </a:r>
            <a:endParaRPr kumimoji="0" lang="zh-CN" altLang="zh-CN"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j-ea"/>
              <a:cs typeface="+mj-cs"/>
            </a:endParaRPr>
          </a:p>
        </p:txBody>
      </p:sp>
      <mc:AlternateContent xmlns:mc="http://schemas.openxmlformats.org/markup-compatibility/2006" xmlns:a14="http://schemas.microsoft.com/office/drawing/2010/main">
        <mc:Choice Requires="a14">
          <p:sp>
            <p:nvSpPr>
              <p:cNvPr id="29701" name="Rectangle 3"/>
              <p:cNvSpPr>
                <a:spLocks noGrp="1" noRot="1"/>
              </p:cNvSpPr>
              <p:nvPr>
                <p:ph type="body" sz="half" idx="1"/>
              </p:nvPr>
            </p:nvSpPr>
            <p:spPr>
              <a:xfrm>
                <a:off x="250825" y="1268413"/>
                <a:ext cx="8569325" cy="5184775"/>
              </a:xfrm>
            </p:spPr>
            <p:txBody>
              <a:bodyPr vert="horz" wrap="square" lIns="91440" tIns="45720" rIns="91440" bIns="45720" anchor="t"/>
              <a:lstStyle/>
              <a:p>
                <a:pPr lvl="2" eaLnBrk="1" hangingPunct="1"/>
                <a:r>
                  <a:rPr lang="zh-CN" altLang="en-US" b="1" kern="1200" dirty="0"/>
                  <a:t>空闲期的平均时长仍为</a:t>
                </a:r>
                <a:r>
                  <a:rPr lang="en-US" altLang="zh-CN" b="1" kern="1200" dirty="0" smtClean="0"/>
                  <a:t>1/</a:t>
                </a:r>
                <a14:m>
                  <m:oMath xmlns:m="http://schemas.openxmlformats.org/officeDocument/2006/math">
                    <m:r>
                      <a:rPr lang="en-US" altLang="zh-CN" i="1" dirty="0">
                        <a:latin typeface="Cambria Math" panose="02040503050406030204"/>
                      </a:rPr>
                      <m:t>𝑎</m:t>
                    </m:r>
                    <m:r>
                      <a:rPr lang="en-US" altLang="zh-CN" i="1" dirty="0">
                        <a:latin typeface="Cambria Math" panose="02040503050406030204"/>
                      </a:rPr>
                      <m:t> </m:t>
                    </m:r>
                  </m:oMath>
                </a14:m>
                <a:r>
                  <a:rPr lang="zh-CN" altLang="en-US" b="1" kern="1200" dirty="0" smtClean="0"/>
                  <a:t>。</a:t>
                </a:r>
                <a:r>
                  <a:rPr lang="zh-CN" altLang="en-US" b="1" kern="1200" dirty="0"/>
                  <a:t>一个忙期有</a:t>
                </a:r>
                <a:r>
                  <a:rPr lang="en-US" altLang="zh-CN" b="1" kern="1200" dirty="0"/>
                  <a:t>n</a:t>
                </a:r>
                <a:r>
                  <a:rPr lang="zh-CN" altLang="en-US" b="1" kern="1200" dirty="0"/>
                  <a:t>个信息包时长的概率为</a:t>
                </a:r>
              </a:p>
              <a:p>
                <a:pPr lvl="1" eaLnBrk="1" hangingPunct="1"/>
                <a:endParaRPr lang="zh-CN" altLang="en-US" b="1" kern="1200" dirty="0"/>
              </a:p>
              <a:p>
                <a:pPr lvl="3" eaLnBrk="1" hangingPunct="1"/>
                <a:r>
                  <a:rPr lang="zh-CN" altLang="en-US" b="1" kern="1200" dirty="0"/>
                  <a:t>因为在前</a:t>
                </a:r>
                <a:r>
                  <a:rPr lang="en-US" altLang="zh-CN" b="1" kern="1200" dirty="0"/>
                  <a:t>n-1</a:t>
                </a:r>
                <a:r>
                  <a:rPr lang="zh-CN" altLang="en-US" b="1" kern="1200" dirty="0"/>
                  <a:t>个信息包时长期间，必有一个或一个以上的包待发，而在第</a:t>
                </a:r>
                <a:r>
                  <a:rPr lang="en-US" altLang="zh-CN" b="1" kern="1200" dirty="0"/>
                  <a:t>n</a:t>
                </a:r>
                <a:r>
                  <a:rPr lang="zh-CN" altLang="en-US" b="1" kern="1200" dirty="0"/>
                  <a:t>个信息包时长期间，必无信息包待发，接下来才会进入空闲，其概率分别为</a:t>
                </a:r>
                <a:r>
                  <a:rPr lang="en-US" altLang="zh-CN" b="1" kern="1200" dirty="0" smtClean="0"/>
                  <a:t>1-</a:t>
                </a:r>
                <a:r>
                  <a:rPr lang="en-US" altLang="zh-CN" b="1" dirty="0" smtClean="0">
                    <a:solidFill>
                      <a:srgbClr val="720810"/>
                    </a:solidFill>
                    <a:latin typeface="Arial" panose="020B0604020202020204" pitchFamily="34" charset="0"/>
                    <a:ea typeface="宋体" panose="02010600030101010101" pitchFamily="2" charset="-122"/>
                  </a:rPr>
                  <a:t>e</a:t>
                </a:r>
                <a:r>
                  <a:rPr lang="en-US" altLang="zh-CN" b="1" baseline="30000" dirty="0" smtClean="0">
                    <a:solidFill>
                      <a:srgbClr val="720810"/>
                    </a:solidFill>
                    <a:latin typeface="Arial" panose="020B0604020202020204" pitchFamily="34" charset="0"/>
                    <a:ea typeface="宋体" panose="02010600030101010101" pitchFamily="2" charset="-122"/>
                  </a:rPr>
                  <a:t>-</a:t>
                </a:r>
                <a14:m>
                  <m:oMath xmlns:m="http://schemas.openxmlformats.org/officeDocument/2006/math">
                    <m:r>
                      <a:rPr lang="en-US" altLang="zh-CN" b="1" i="1" baseline="30000" dirty="0">
                        <a:solidFill>
                          <a:srgbClr val="720810"/>
                        </a:solidFill>
                        <a:latin typeface="Cambria Math" panose="02040503050406030204"/>
                      </a:rPr>
                      <m:t>𝒂</m:t>
                    </m:r>
                  </m:oMath>
                </a14:m>
                <a:r>
                  <a:rPr lang="zh-CN" altLang="en-US" b="1" kern="1200" dirty="0" smtClean="0"/>
                  <a:t>和</a:t>
                </a:r>
                <a:r>
                  <a:rPr lang="en-US" altLang="zh-CN" b="1" dirty="0">
                    <a:solidFill>
                      <a:srgbClr val="720810"/>
                    </a:solidFill>
                    <a:latin typeface="Arial" panose="020B0604020202020204" pitchFamily="34" charset="0"/>
                    <a:ea typeface="宋体" panose="02010600030101010101" pitchFamily="2" charset="-122"/>
                  </a:rPr>
                  <a:t>e</a:t>
                </a:r>
                <a:r>
                  <a:rPr lang="en-US" altLang="zh-CN" b="1" baseline="30000" dirty="0">
                    <a:solidFill>
                      <a:srgbClr val="720810"/>
                    </a:solidFill>
                    <a:latin typeface="Arial" panose="020B0604020202020204" pitchFamily="34" charset="0"/>
                    <a:ea typeface="宋体" panose="02010600030101010101" pitchFamily="2" charset="-122"/>
                  </a:rPr>
                  <a:t>-</a:t>
                </a:r>
                <a14:m>
                  <m:oMath xmlns:m="http://schemas.openxmlformats.org/officeDocument/2006/math">
                    <m:r>
                      <a:rPr lang="en-US" altLang="zh-CN" b="1" i="1" baseline="30000" dirty="0">
                        <a:solidFill>
                          <a:srgbClr val="720810"/>
                        </a:solidFill>
                        <a:latin typeface="Cambria Math" panose="02040503050406030204"/>
                      </a:rPr>
                      <m:t>𝒂</m:t>
                    </m:r>
                    <m:r>
                      <a:rPr lang="en-US" altLang="zh-CN" b="1" i="1" baseline="30000" dirty="0">
                        <a:solidFill>
                          <a:srgbClr val="720810"/>
                        </a:solidFill>
                        <a:latin typeface="Cambria Math" panose="02040503050406030204"/>
                      </a:rPr>
                      <m:t> </m:t>
                    </m:r>
                  </m:oMath>
                </a14:m>
                <a:r>
                  <a:rPr lang="zh-CN" altLang="en-US" b="1" kern="1200" dirty="0" smtClean="0"/>
                  <a:t>。</a:t>
                </a:r>
                <a:endParaRPr lang="zh-CN" altLang="en-US" b="1" kern="1200" dirty="0"/>
              </a:p>
              <a:p>
                <a:pPr lvl="2" eaLnBrk="1" hangingPunct="1"/>
                <a:r>
                  <a:rPr lang="zh-CN" altLang="en-US" b="1" kern="1200" dirty="0"/>
                  <a:t>由于包长为</a:t>
                </a:r>
                <a:r>
                  <a:rPr lang="en-US" altLang="zh-CN" b="1" kern="1200" dirty="0"/>
                  <a:t>1</a:t>
                </a:r>
                <a:r>
                  <a:rPr lang="zh-CN" altLang="en-US" b="1" kern="1200" dirty="0"/>
                  <a:t>，则有</a:t>
                </a:r>
                <a:r>
                  <a:rPr lang="en-US" altLang="zh-CN" b="1" kern="1200" dirty="0"/>
                  <a:t>n</a:t>
                </a:r>
                <a:r>
                  <a:rPr lang="zh-CN" altLang="en-US" b="1" kern="1200" dirty="0"/>
                  <a:t>个信息包时长的忙期长度为</a:t>
                </a:r>
                <a:r>
                  <a:rPr lang="en-US" altLang="zh-CN" b="1" kern="1200" dirty="0"/>
                  <a:t>n</a:t>
                </a:r>
                <a:r>
                  <a:rPr lang="zh-CN" altLang="en-US" b="1" kern="1200" dirty="0"/>
                  <a:t>，其平均值即为忙期的平均长度为</a:t>
                </a:r>
              </a:p>
            </p:txBody>
          </p:sp>
        </mc:Choice>
        <mc:Fallback xmlns="">
          <p:sp>
            <p:nvSpPr>
              <p:cNvPr id="29701" name="Rectangle 3"/>
              <p:cNvSpPr>
                <a:spLocks noRot="1" noChangeAspect="1" noMove="1" noResize="1" noEditPoints="1" noAdjustHandles="1" noChangeArrowheads="1" noChangeShapeType="1" noTextEdit="1"/>
              </p:cNvSpPr>
              <p:nvPr>
                <p:ph type="body" sz="half" idx="1"/>
              </p:nvPr>
            </p:nvSpPr>
            <p:spPr>
              <a:xfrm>
                <a:off x="250825" y="1268413"/>
                <a:ext cx="8569325" cy="5184775"/>
              </a:xfrm>
              <a:blipFill rotWithShape="1">
                <a:blip r:embed="rId3"/>
                <a:stretch>
                  <a:fillRect t="-6" b="6"/>
                </a:stretch>
              </a:blipFill>
            </p:spPr>
            <p:txBody>
              <a:bodyPr/>
              <a:lstStyle/>
              <a:p>
                <a:r>
                  <a:rPr lang="zh-CN" altLang="en-US">
                    <a:noFill/>
                  </a:rPr>
                  <a:t> </a:t>
                </a:r>
              </a:p>
            </p:txBody>
          </p:sp>
        </mc:Fallback>
      </mc:AlternateContent>
      <p:graphicFrame>
        <p:nvGraphicFramePr>
          <p:cNvPr id="29698" name="Object 4"/>
          <p:cNvGraphicFramePr>
            <a:graphicFrameLocks noGrp="1" noChangeAspect="1"/>
          </p:cNvGraphicFramePr>
          <p:nvPr>
            <p:ph sz="half" idx="2"/>
          </p:nvPr>
        </p:nvGraphicFramePr>
        <p:xfrm>
          <a:off x="4447858" y="1773238"/>
          <a:ext cx="4371975" cy="792162"/>
        </p:xfrm>
        <a:graphic>
          <a:graphicData uri="http://schemas.openxmlformats.org/presentationml/2006/ole">
            <mc:AlternateContent xmlns:mc="http://schemas.openxmlformats.org/markup-compatibility/2006">
              <mc:Choice xmlns:v="urn:schemas-microsoft-com:vml" Requires="v">
                <p:oleObj spid="_x0000_s32837" r:id="rId4" imgW="1892300" imgH="342900" progId="Equation.3">
                  <p:embed/>
                </p:oleObj>
              </mc:Choice>
              <mc:Fallback>
                <p:oleObj r:id="rId4" imgW="1892300" imgH="342900" progId="Equation.3">
                  <p:embed/>
                  <p:pic>
                    <p:nvPicPr>
                      <p:cNvPr id="0" name="图片 3095"/>
                      <p:cNvPicPr/>
                      <p:nvPr/>
                    </p:nvPicPr>
                    <p:blipFill>
                      <a:blip r:embed="rId5"/>
                      <a:srcRect/>
                      <a:stretch>
                        <a:fillRect/>
                      </a:stretch>
                    </p:blipFill>
                    <p:spPr>
                      <a:xfrm>
                        <a:off x="4447858" y="1773238"/>
                        <a:ext cx="4371975" cy="792162"/>
                      </a:xfrm>
                      <a:prstGeom prst="rect">
                        <a:avLst/>
                      </a:prstGeom>
                      <a:solidFill>
                        <a:schemeClr val="accent1"/>
                      </a:solidFill>
                      <a:ln w="38100">
                        <a:miter/>
                      </a:ln>
                    </p:spPr>
                  </p:pic>
                </p:oleObj>
              </mc:Fallback>
            </mc:AlternateContent>
          </a:graphicData>
        </a:graphic>
      </p:graphicFrame>
      <p:graphicFrame>
        <p:nvGraphicFramePr>
          <p:cNvPr id="29699" name="Object 7"/>
          <p:cNvGraphicFramePr>
            <a:graphicFrameLocks noChangeAspect="1"/>
          </p:cNvGraphicFramePr>
          <p:nvPr/>
        </p:nvGraphicFramePr>
        <p:xfrm>
          <a:off x="1979613" y="5278438"/>
          <a:ext cx="4208462" cy="1579562"/>
        </p:xfrm>
        <a:graphic>
          <a:graphicData uri="http://schemas.openxmlformats.org/presentationml/2006/ole">
            <mc:AlternateContent xmlns:mc="http://schemas.openxmlformats.org/markup-compatibility/2006">
              <mc:Choice xmlns:v="urn:schemas-microsoft-com:vml" Requires="v">
                <p:oleObj spid="_x0000_s32838" r:id="rId6" imgW="1447165" imgH="546100" progId="Equation.3">
                  <p:embed/>
                </p:oleObj>
              </mc:Choice>
              <mc:Fallback>
                <p:oleObj r:id="rId6" imgW="1447165" imgH="546100" progId="Equation.3">
                  <p:embed/>
                  <p:pic>
                    <p:nvPicPr>
                      <p:cNvPr id="0" name="图片 3094"/>
                      <p:cNvPicPr/>
                      <p:nvPr/>
                    </p:nvPicPr>
                    <p:blipFill>
                      <a:blip r:embed="rId7"/>
                      <a:stretch>
                        <a:fillRect/>
                      </a:stretch>
                    </p:blipFill>
                    <p:spPr>
                      <a:xfrm>
                        <a:off x="1979613" y="5278438"/>
                        <a:ext cx="4208462" cy="1579562"/>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Rot="1" noChangeArrowheads="1"/>
          </p:cNvSpPr>
          <p:nvPr>
            <p:ph type="body" sz="half" idx="1"/>
          </p:nvPr>
        </p:nvSpPr>
        <p:spPr>
          <a:xfrm>
            <a:off x="250825" y="1268413"/>
            <a:ext cx="8569325" cy="5184775"/>
          </a:xfrm>
        </p:spPr>
        <p:txBody>
          <a:bodyPr vert="horz" wrap="square" lIns="91440" tIns="45720" rIns="91440" bIns="45720" numCol="1" anchor="t" anchorCtr="0" compatLnSpc="1"/>
          <a:lstStyle/>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2"/>
                </a:solidFill>
                <a:effectLst/>
                <a:uLnTx/>
                <a:uFillTx/>
                <a:ea typeface="+mn-ea"/>
              </a:rPr>
              <a:t>平均忙闲周期为</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2"/>
                </a:solidFill>
                <a:effectLst/>
                <a:uLnTx/>
                <a:uFillTx/>
                <a:ea typeface="+mn-ea"/>
              </a:rPr>
              <a:t>每个信息包成功的概率为</a:t>
            </a:r>
          </a:p>
        </p:txBody>
      </p:sp>
      <p:graphicFrame>
        <p:nvGraphicFramePr>
          <p:cNvPr id="30722" name="Object 4"/>
          <p:cNvGraphicFramePr>
            <a:graphicFrameLocks noGrp="1" noChangeAspect="1"/>
          </p:cNvGraphicFramePr>
          <p:nvPr>
            <p:ph sz="half" idx="2"/>
          </p:nvPr>
        </p:nvGraphicFramePr>
        <p:xfrm>
          <a:off x="4306570" y="1268413"/>
          <a:ext cx="3240088" cy="1038225"/>
        </p:xfrm>
        <a:graphic>
          <a:graphicData uri="http://schemas.openxmlformats.org/presentationml/2006/ole">
            <mc:AlternateContent xmlns:mc="http://schemas.openxmlformats.org/markup-compatibility/2006">
              <mc:Choice xmlns:v="urn:schemas-microsoft-com:vml" Requires="v">
                <p:oleObj spid="_x0000_s33862" name="Equation" r:id="rId3" imgW="1231265" imgH="393700" progId="Equation.DSMT4">
                  <p:embed/>
                </p:oleObj>
              </mc:Choice>
              <mc:Fallback>
                <p:oleObj name="Equation" r:id="rId3" imgW="1231265" imgH="393700" progId="Equation.DSMT4">
                  <p:embed/>
                  <p:pic>
                    <p:nvPicPr>
                      <p:cNvPr id="0" name="图片 3096"/>
                      <p:cNvPicPr/>
                      <p:nvPr/>
                    </p:nvPicPr>
                    <p:blipFill>
                      <a:blip r:embed="rId4"/>
                      <a:srcRect/>
                      <a:stretch>
                        <a:fillRect/>
                      </a:stretch>
                    </p:blipFill>
                    <p:spPr>
                      <a:xfrm>
                        <a:off x="4306570" y="1268413"/>
                        <a:ext cx="3240088" cy="1038225"/>
                      </a:xfrm>
                      <a:prstGeom prst="rect">
                        <a:avLst/>
                      </a:prstGeom>
                      <a:solidFill>
                        <a:schemeClr val="accent1"/>
                      </a:solidFill>
                      <a:ln w="38100">
                        <a:miter/>
                      </a:ln>
                    </p:spPr>
                  </p:pic>
                </p:oleObj>
              </mc:Fallback>
            </mc:AlternateContent>
          </a:graphicData>
        </a:graphic>
      </p:graphicFrame>
      <p:graphicFrame>
        <p:nvGraphicFramePr>
          <p:cNvPr id="30723" name="Object 7"/>
          <p:cNvGraphicFramePr>
            <a:graphicFrameLocks noChangeAspect="1"/>
          </p:cNvGraphicFramePr>
          <p:nvPr/>
        </p:nvGraphicFramePr>
        <p:xfrm>
          <a:off x="1571625" y="2997200"/>
          <a:ext cx="2371725" cy="2239963"/>
        </p:xfrm>
        <a:graphic>
          <a:graphicData uri="http://schemas.openxmlformats.org/presentationml/2006/ole">
            <mc:AlternateContent xmlns:mc="http://schemas.openxmlformats.org/markup-compatibility/2006">
              <mc:Choice xmlns:v="urn:schemas-microsoft-com:vml" Requires="v">
                <p:oleObj spid="_x0000_s33863" r:id="rId5" imgW="444500" imgH="419100" progId="Equation.3">
                  <p:embed/>
                </p:oleObj>
              </mc:Choice>
              <mc:Fallback>
                <p:oleObj r:id="rId5" imgW="444500" imgH="419100" progId="Equation.3">
                  <p:embed/>
                  <p:pic>
                    <p:nvPicPr>
                      <p:cNvPr id="0" name="图片 3093"/>
                      <p:cNvPicPr/>
                      <p:nvPr/>
                    </p:nvPicPr>
                    <p:blipFill>
                      <a:blip r:embed="rId6"/>
                      <a:stretch>
                        <a:fillRect/>
                      </a:stretch>
                    </p:blipFill>
                    <p:spPr>
                      <a:xfrm>
                        <a:off x="1571625" y="2997200"/>
                        <a:ext cx="2371725" cy="2239963"/>
                      </a:xfrm>
                      <a:prstGeom prst="rect">
                        <a:avLst/>
                      </a:prstGeom>
                      <a:solidFill>
                        <a:schemeClr val="accent1"/>
                      </a:solidFill>
                      <a:ln w="38100">
                        <a:noFill/>
                        <a:miter/>
                      </a:ln>
                    </p:spPr>
                  </p:pic>
                </p:oleObj>
              </mc:Fallback>
            </mc:AlternateContent>
          </a:graphicData>
        </a:graphic>
      </p:graphicFrame>
      <p:sp>
        <p:nvSpPr>
          <p:cNvPr id="30725" name="AutoShape 8"/>
          <p:cNvSpPr/>
          <p:nvPr/>
        </p:nvSpPr>
        <p:spPr>
          <a:xfrm>
            <a:off x="4643438" y="2924175"/>
            <a:ext cx="3236912" cy="1728788"/>
          </a:xfrm>
          <a:prstGeom prst="callout1">
            <a:avLst>
              <a:gd name="adj1" fmla="val 12204"/>
              <a:gd name="adj2" fmla="val -2352"/>
              <a:gd name="adj3" fmla="val 38306"/>
              <a:gd name="adj4" fmla="val -19227"/>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r>
              <a:rPr lang="zh-CN" altLang="en-US" sz="2400" b="1" dirty="0">
                <a:solidFill>
                  <a:schemeClr val="tx2">
                    <a:lumMod val="60000"/>
                    <a:lumOff val="40000"/>
                  </a:schemeClr>
                </a:solidFill>
                <a:latin typeface="Arial" panose="020B0604020202020204" pitchFamily="34" charset="0"/>
                <a:ea typeface="宋体" panose="02010600030101010101" pitchFamily="2" charset="-122"/>
              </a:rPr>
              <a:t>分子是出现一个呼叫的概率，分母是出现呼叫的概率，排除了不出现呼叫的情况。</a:t>
            </a:r>
          </a:p>
        </p:txBody>
      </p:sp>
      <p:sp>
        <p:nvSpPr>
          <p:cNvPr id="7" name="Rectangle 5"/>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坚持监听方</a:t>
            </a:r>
            <a:r>
              <a:rPr kumimoji="0"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j-ea"/>
                <a:cs typeface="+mj-cs"/>
              </a:rPr>
              <a:t>式，信</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息包长为</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1</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Symbol" panose="05050102010706020507" pitchFamily="18" charset="2"/>
                <a:ea typeface="+mj-ea"/>
                <a:cs typeface="+mj-cs"/>
              </a:rPr>
              <a:t>e</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=0</a:t>
            </a:r>
            <a:endParaRPr kumimoji="0" lang="zh-CN" altLang="zh-CN"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j-ea"/>
              <a:cs typeface="+mj-cs"/>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
          <p:cNvSpPr>
            <a:spLocks noGrp="1" noRot="1"/>
          </p:cNvSpPr>
          <p:nvPr>
            <p:ph type="body" sz="half" idx="1"/>
          </p:nvPr>
        </p:nvSpPr>
        <p:spPr>
          <a:xfrm>
            <a:off x="25758" y="539750"/>
            <a:ext cx="9144000" cy="5184775"/>
          </a:xfrm>
        </p:spPr>
        <p:txBody>
          <a:bodyPr vert="horz" wrap="square" lIns="91440" tIns="45720" rIns="91440" bIns="45720" anchor="t"/>
          <a:lstStyle/>
          <a:p>
            <a:pPr lvl="1" eaLnBrk="1" hangingPunct="1"/>
            <a:r>
              <a:rPr lang="zh-CN" altLang="en-US" sz="2800" b="1" kern="1200" dirty="0" smtClean="0"/>
              <a:t>闲期内同一时刻出现</a:t>
            </a:r>
            <a:r>
              <a:rPr lang="en-US" altLang="zh-CN" sz="2800" b="1" kern="1200" dirty="0"/>
              <a:t>2</a:t>
            </a:r>
            <a:r>
              <a:rPr lang="zh-CN" altLang="en-US" sz="2800" b="1" kern="1200" dirty="0"/>
              <a:t>个呼叫的概率为零，</a:t>
            </a:r>
            <a:r>
              <a:rPr lang="zh-CN" altLang="en-US" sz="2800" b="1" kern="1200" dirty="0">
                <a:solidFill>
                  <a:srgbClr val="FF0000"/>
                </a:solidFill>
              </a:rPr>
              <a:t>第一个</a:t>
            </a:r>
            <a:r>
              <a:rPr lang="zh-CN" altLang="en-US" sz="2800" b="1" kern="1200" dirty="0" smtClean="0">
                <a:solidFill>
                  <a:srgbClr val="FF0000"/>
                </a:solidFill>
              </a:rPr>
              <a:t>信息</a:t>
            </a:r>
            <a:r>
              <a:rPr lang="zh-CN" altLang="en-US" sz="2800" b="1" kern="1200" dirty="0">
                <a:solidFill>
                  <a:srgbClr val="FF0000"/>
                </a:solidFill>
              </a:rPr>
              <a:t>包一定成功</a:t>
            </a:r>
            <a:r>
              <a:rPr lang="zh-CN" altLang="en-US" sz="2800" b="1" kern="1200" dirty="0"/>
              <a:t>；以后的信息包是否成功，要看前一个信息包期间内出现几个呼叫；只出现一个呼叫，后一信息包就发送成功，出现两个或以上就发生碰撞。</a:t>
            </a:r>
            <a:endParaRPr lang="en-US" altLang="zh-CN" sz="2800" b="1" kern="1200" dirty="0"/>
          </a:p>
          <a:p>
            <a:pPr lvl="1" eaLnBrk="1" hangingPunct="1"/>
            <a:r>
              <a:rPr lang="zh-CN" altLang="en-US" sz="2800" b="1" kern="1200" dirty="0">
                <a:solidFill>
                  <a:srgbClr val="FF0000"/>
                </a:solidFill>
              </a:rPr>
              <a:t>一个忙期内平均成功的包数</a:t>
            </a:r>
            <a:r>
              <a:rPr lang="zh-CN" altLang="en-US" sz="2800" b="1" kern="1200" dirty="0" smtClean="0">
                <a:solidFill>
                  <a:srgbClr val="FF0000"/>
                </a:solidFill>
              </a:rPr>
              <a:t>为</a:t>
            </a:r>
            <a:endParaRPr lang="zh-CN" altLang="en-US" sz="2800" b="1" kern="1200" dirty="0">
              <a:solidFill>
                <a:srgbClr val="FF0000"/>
              </a:solidFill>
            </a:endParaRPr>
          </a:p>
        </p:txBody>
      </p:sp>
      <p:graphicFrame>
        <p:nvGraphicFramePr>
          <p:cNvPr id="31746" name="对象 2"/>
          <p:cNvGraphicFramePr>
            <a:graphicFrameLocks noChangeAspect="1"/>
          </p:cNvGraphicFramePr>
          <p:nvPr/>
        </p:nvGraphicFramePr>
        <p:xfrm>
          <a:off x="1755616" y="3175357"/>
          <a:ext cx="5818505" cy="1304290"/>
        </p:xfrm>
        <a:graphic>
          <a:graphicData uri="http://schemas.openxmlformats.org/presentationml/2006/ole">
            <mc:AlternateContent xmlns:mc="http://schemas.openxmlformats.org/markup-compatibility/2006">
              <mc:Choice xmlns:v="urn:schemas-microsoft-com:vml" Requires="v">
                <p:oleObj spid="_x0000_s34883" r:id="rId4" imgW="2501900" imgH="558800" progId="Equation.3">
                  <p:embed/>
                </p:oleObj>
              </mc:Choice>
              <mc:Fallback>
                <p:oleObj r:id="rId4" imgW="2501900" imgH="558800" progId="Equation.3">
                  <p:embed/>
                  <p:pic>
                    <p:nvPicPr>
                      <p:cNvPr id="0" name="图片 3092"/>
                      <p:cNvPicPr/>
                      <p:nvPr/>
                    </p:nvPicPr>
                    <p:blipFill>
                      <a:blip r:embed="rId5"/>
                      <a:stretch>
                        <a:fillRect/>
                      </a:stretch>
                    </p:blipFill>
                    <p:spPr>
                      <a:xfrm>
                        <a:off x="1755616" y="3175357"/>
                        <a:ext cx="5818505" cy="1304290"/>
                      </a:xfrm>
                      <a:prstGeom prst="rect">
                        <a:avLst/>
                      </a:prstGeom>
                      <a:solidFill>
                        <a:schemeClr val="accent1"/>
                      </a:solidFill>
                      <a:ln w="38100">
                        <a:noFill/>
                        <a:miter/>
                      </a:ln>
                    </p:spPr>
                  </p:pic>
                </p:oleObj>
              </mc:Fallback>
            </mc:AlternateContent>
          </a:graphicData>
        </a:graphic>
      </p:graphicFrame>
      <p:grpSp>
        <p:nvGrpSpPr>
          <p:cNvPr id="2" name="Group 29"/>
          <p:cNvGrpSpPr/>
          <p:nvPr/>
        </p:nvGrpSpPr>
        <p:grpSpPr>
          <a:xfrm>
            <a:off x="1447801" y="4456628"/>
            <a:ext cx="6292850" cy="1528763"/>
            <a:chOff x="2317" y="858"/>
            <a:chExt cx="3964" cy="963"/>
          </a:xfrm>
        </p:grpSpPr>
        <p:grpSp>
          <p:nvGrpSpPr>
            <p:cNvPr id="31750" name="Group 30"/>
            <p:cNvGrpSpPr/>
            <p:nvPr/>
          </p:nvGrpSpPr>
          <p:grpSpPr>
            <a:xfrm>
              <a:off x="2317" y="1263"/>
              <a:ext cx="3964" cy="558"/>
              <a:chOff x="2317" y="1263"/>
              <a:chExt cx="3964" cy="558"/>
            </a:xfrm>
          </p:grpSpPr>
          <p:sp>
            <p:nvSpPr>
              <p:cNvPr id="31753" name="AutoShape 31"/>
              <p:cNvSpPr/>
              <p:nvPr/>
            </p:nvSpPr>
            <p:spPr>
              <a:xfrm>
                <a:off x="2317" y="1272"/>
                <a:ext cx="1522" cy="461"/>
              </a:xfrm>
              <a:prstGeom prst="wedgeRoundRectCallout">
                <a:avLst>
                  <a:gd name="adj1" fmla="val 61231"/>
                  <a:gd name="adj2" fmla="val -165449"/>
                  <a:gd name="adj3" fmla="val 16667"/>
                </a:avLst>
              </a:prstGeom>
              <a:solidFill>
                <a:srgbClr val="FFFF99"/>
              </a:solidFill>
              <a:ln w="12700" cap="flat" cmpd="sng">
                <a:solidFill>
                  <a:schemeClr val="tx1"/>
                </a:solidFill>
                <a:prstDash val="solid"/>
                <a:miter/>
                <a:headEnd type="none" w="med" len="med"/>
                <a:tailEnd type="none" w="med" len="med"/>
              </a:ln>
            </p:spPr>
            <p:txBody>
              <a:bodyPr tIns="0" bIns="0"/>
              <a:lstStyle/>
              <a:p>
                <a:pPr lvl="0" algn="ctr" defTabSz="762000" eaLnBrk="0" hangingPunct="0"/>
                <a:endParaRPr lang="zh-CN" altLang="en-US" sz="2000" dirty="0">
                  <a:solidFill>
                    <a:srgbClr val="333399"/>
                  </a:solidFill>
                  <a:latin typeface="Arial" panose="020B0604020202020204" pitchFamily="34" charset="0"/>
                  <a:ea typeface="黑体" panose="02010609060101010101" pitchFamily="2" charset="-122"/>
                </a:endParaRPr>
              </a:p>
            </p:txBody>
          </p:sp>
          <p:sp>
            <p:nvSpPr>
              <p:cNvPr id="31754" name="Text Box 32"/>
              <p:cNvSpPr txBox="1"/>
              <p:nvPr/>
            </p:nvSpPr>
            <p:spPr>
              <a:xfrm>
                <a:off x="2366" y="1263"/>
                <a:ext cx="1546" cy="523"/>
              </a:xfrm>
              <a:prstGeom prst="rect">
                <a:avLst/>
              </a:prstGeom>
              <a:noFill/>
              <a:ln w="12700">
                <a:noFill/>
              </a:ln>
            </p:spPr>
            <p:txBody>
              <a:bodyPr>
                <a:spAutoFit/>
              </a:bodyPr>
              <a:lstStyle/>
              <a:p>
                <a:pPr lvl="0" defTabSz="762000" eaLnBrk="0" hangingPunct="0"/>
                <a:r>
                  <a:rPr lang="zh-CN" altLang="en-US" sz="2400" dirty="0">
                    <a:solidFill>
                      <a:srgbClr val="333399"/>
                    </a:solidFill>
                    <a:latin typeface="Arial" panose="020B0604020202020204" pitchFamily="34" charset="0"/>
                    <a:ea typeface="黑体" panose="02010609060101010101" pitchFamily="2" charset="-122"/>
                  </a:rPr>
                  <a:t>每个信息包成功的概率</a:t>
                </a:r>
              </a:p>
            </p:txBody>
          </p:sp>
          <p:sp>
            <p:nvSpPr>
              <p:cNvPr id="31755" name="AutoShape 31"/>
              <p:cNvSpPr/>
              <p:nvPr/>
            </p:nvSpPr>
            <p:spPr>
              <a:xfrm>
                <a:off x="4648" y="1315"/>
                <a:ext cx="1633" cy="506"/>
              </a:xfrm>
              <a:prstGeom prst="wedgeRoundRectCallout">
                <a:avLst>
                  <a:gd name="adj1" fmla="val -19932"/>
                  <a:gd name="adj2" fmla="val -182238"/>
                  <a:gd name="adj3" fmla="val 16667"/>
                </a:avLst>
              </a:prstGeom>
              <a:solidFill>
                <a:srgbClr val="FFFF99"/>
              </a:solidFill>
              <a:ln w="12700" cap="flat" cmpd="sng">
                <a:solidFill>
                  <a:schemeClr val="tx1"/>
                </a:solidFill>
                <a:prstDash val="solid"/>
                <a:miter/>
                <a:headEnd type="none" w="med" len="med"/>
                <a:tailEnd type="none" w="med" len="med"/>
              </a:ln>
            </p:spPr>
            <p:txBody>
              <a:bodyPr/>
              <a:lstStyle/>
              <a:p>
                <a:pPr lvl="0" algn="ctr" defTabSz="762000" eaLnBrk="0" hangingPunct="0"/>
                <a:r>
                  <a:rPr lang="zh-CN" altLang="en-US" sz="2400" b="1" dirty="0">
                    <a:latin typeface="Arial" panose="020B0604020202020204" pitchFamily="34" charset="0"/>
                    <a:ea typeface="宋体" panose="02010600030101010101" pitchFamily="2" charset="-122"/>
                  </a:rPr>
                  <a:t>一个忙期有</a:t>
                </a:r>
                <a:r>
                  <a:rPr lang="en-US" altLang="zh-CN" sz="2400" b="1" dirty="0">
                    <a:latin typeface="Arial" panose="020B0604020202020204" pitchFamily="34" charset="0"/>
                    <a:ea typeface="宋体" panose="02010600030101010101" pitchFamily="2" charset="-122"/>
                  </a:rPr>
                  <a:t>n</a:t>
                </a:r>
                <a:r>
                  <a:rPr lang="zh-CN" altLang="en-US" sz="2400" b="1" dirty="0">
                    <a:latin typeface="Arial" panose="020B0604020202020204" pitchFamily="34" charset="0"/>
                    <a:ea typeface="宋体" panose="02010600030101010101" pitchFamily="2" charset="-122"/>
                  </a:rPr>
                  <a:t>个信息包时长的概率</a:t>
                </a:r>
                <a:endParaRPr lang="zh-CN" altLang="en-US" sz="2400" dirty="0">
                  <a:latin typeface="Arial" panose="020B0604020202020204" pitchFamily="34" charset="0"/>
                  <a:ea typeface="宋体" panose="02010600030101010101" pitchFamily="2" charset="-122"/>
                </a:endParaRPr>
              </a:p>
              <a:p>
                <a:pPr lvl="0" algn="ctr" defTabSz="762000" eaLnBrk="0" hangingPunct="0"/>
                <a:endParaRPr lang="zh-CN" altLang="en-US" sz="2400" dirty="0">
                  <a:solidFill>
                    <a:srgbClr val="333399"/>
                  </a:solidFill>
                  <a:latin typeface="Arial" panose="020B0604020202020204" pitchFamily="34" charset="0"/>
                  <a:ea typeface="黑体" panose="02010609060101010101" pitchFamily="2" charset="-122"/>
                </a:endParaRPr>
              </a:p>
            </p:txBody>
          </p:sp>
        </p:grpSp>
        <p:sp>
          <p:nvSpPr>
            <p:cNvPr id="31751" name="Line 33"/>
            <p:cNvSpPr/>
            <p:nvPr/>
          </p:nvSpPr>
          <p:spPr>
            <a:xfrm flipH="1">
              <a:off x="4167" y="964"/>
              <a:ext cx="261" cy="0"/>
            </a:xfrm>
            <a:prstGeom prst="line">
              <a:avLst/>
            </a:prstGeom>
            <a:ln w="28575">
              <a:noFill/>
            </a:ln>
          </p:spPr>
        </p:sp>
        <p:sp>
          <p:nvSpPr>
            <p:cNvPr id="31752" name="Text Box 34"/>
            <p:cNvSpPr txBox="1"/>
            <p:nvPr/>
          </p:nvSpPr>
          <p:spPr>
            <a:xfrm>
              <a:off x="4410" y="858"/>
              <a:ext cx="116" cy="250"/>
            </a:xfrm>
            <a:prstGeom prst="rect">
              <a:avLst/>
            </a:prstGeom>
            <a:noFill/>
            <a:ln w="12700">
              <a:noFill/>
            </a:ln>
          </p:spPr>
          <p:txBody>
            <a:bodyPr wrap="none">
              <a:spAutoFit/>
            </a:bodyPr>
            <a:lstStyle/>
            <a:p>
              <a:pPr lvl="0" defTabSz="762000" eaLnBrk="0" hangingPunct="0"/>
              <a:endParaRPr lang="zh-CN" altLang="en-US" sz="2000" dirty="0">
                <a:solidFill>
                  <a:srgbClr val="333399"/>
                </a:solidFill>
                <a:latin typeface="Tahoma" panose="020B0604030504040204" pitchFamily="34" charset="0"/>
                <a:ea typeface="宋体" panose="02010600030101010101" pitchFamily="2" charset="-122"/>
                <a:sym typeface="Symbol" panose="05050102010706020507" pitchFamily="18" charset="2"/>
              </a:endParaRPr>
            </a:p>
          </p:txBody>
        </p:sp>
      </p:grpSp>
      <p:sp>
        <p:nvSpPr>
          <p:cNvPr id="12" name="Rectangle 5"/>
          <p:cNvSpPr>
            <a:spLocks noGrp="1" noRot="1" noChangeArrowheads="1"/>
          </p:cNvSpPr>
          <p:nvPr>
            <p:ph type="title"/>
          </p:nvPr>
        </p:nvSpPr>
        <p:spPr>
          <a:xfrm>
            <a:off x="285750" y="-142875"/>
            <a:ext cx="8540750" cy="7207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坚持监听方</a:t>
            </a:r>
            <a:r>
              <a:rPr kumimoji="0" lang="zh-CN" altLang="en-US"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j-ea"/>
                <a:cs typeface="+mj-cs"/>
              </a:rPr>
              <a:t>式，信</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息包长为</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1</a:t>
            </a:r>
            <a:r>
              <a:rPr kumimoji="0" lang="zh-CN" altLang="en-US"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latin typeface="Symbol" panose="05050102010706020507" pitchFamily="18" charset="2"/>
                <a:ea typeface="+mj-ea"/>
                <a:cs typeface="+mj-cs"/>
              </a:rPr>
              <a:t>e</a:t>
            </a:r>
            <a:r>
              <a:rPr kumimoji="0" lang="en-US" altLang="zh-CN" sz="32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=0</a:t>
            </a:r>
            <a:endParaRPr kumimoji="0" lang="zh-CN" altLang="zh-CN" sz="32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j-ea"/>
              <a:cs typeface="+mj-cs"/>
            </a:endParaRPr>
          </a:p>
        </p:txBody>
      </p:sp>
      <p:graphicFrame>
        <p:nvGraphicFramePr>
          <p:cNvPr id="4" name="对象 3"/>
          <p:cNvGraphicFramePr>
            <a:graphicFrameLocks noGrp="1" noChangeAspect="1"/>
          </p:cNvGraphicFramePr>
          <p:nvPr/>
        </p:nvGraphicFramePr>
        <p:xfrm>
          <a:off x="2031387" y="6065948"/>
          <a:ext cx="4371975" cy="792162"/>
        </p:xfrm>
        <a:graphic>
          <a:graphicData uri="http://schemas.openxmlformats.org/presentationml/2006/ole">
            <mc:AlternateContent xmlns:mc="http://schemas.openxmlformats.org/markup-compatibility/2006">
              <mc:Choice xmlns:v="urn:schemas-microsoft-com:vml" Requires="v">
                <p:oleObj spid="_x0000_s34884" r:id="rId6" imgW="1892300" imgH="342900" progId="Equation.3">
                  <p:embed/>
                </p:oleObj>
              </mc:Choice>
              <mc:Fallback>
                <p:oleObj r:id="rId6" imgW="1892300" imgH="342900" progId="Equation.3">
                  <p:embed/>
                  <p:pic>
                    <p:nvPicPr>
                      <p:cNvPr id="0" name="Object 4"/>
                      <p:cNvPicPr>
                        <a:picLocks noGrp="1"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31387" y="6065948"/>
                        <a:ext cx="4371975" cy="792162"/>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500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3" name="Rectangle 5"/>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mc:AlternateContent xmlns:mc="http://schemas.openxmlformats.org/markup-compatibility/2006" xmlns:a14="http://schemas.microsoft.com/office/drawing/2010/main">
        <mc:Choice Requires="a14">
          <p:sp>
            <p:nvSpPr>
              <p:cNvPr id="32773" name="Rectangle 3"/>
              <p:cNvSpPr>
                <a:spLocks noGrp="1" noRot="1"/>
              </p:cNvSpPr>
              <p:nvPr>
                <p:ph type="body" sz="half" idx="1"/>
              </p:nvPr>
            </p:nvSpPr>
            <p:spPr>
              <a:xfrm>
                <a:off x="0" y="1089343"/>
                <a:ext cx="9001125" cy="5184775"/>
              </a:xfrm>
            </p:spPr>
            <p:txBody>
              <a:bodyPr vert="horz" wrap="square" lIns="91440" tIns="45720" rIns="91440" bIns="45720" anchor="t"/>
              <a:lstStyle/>
              <a:p>
                <a:pPr lvl="2" eaLnBrk="1" hangingPunct="1"/>
                <a:r>
                  <a:rPr lang="zh-CN" altLang="en-US" b="1" kern="1200" dirty="0"/>
                  <a:t>一个忙期内平均成功的包数为</a:t>
                </a:r>
              </a:p>
              <a:p>
                <a:pPr lvl="1" eaLnBrk="1" hangingPunct="1"/>
                <a:endParaRPr lang="zh-CN" altLang="en-US" b="1" kern="1200" dirty="0"/>
              </a:p>
              <a:p>
                <a:pPr lvl="1" eaLnBrk="1" hangingPunct="1"/>
                <a:endParaRPr lang="zh-CN" altLang="en-US" b="1" kern="1200" dirty="0"/>
              </a:p>
              <a:p>
                <a:pPr lvl="2" eaLnBrk="1" hangingPunct="1"/>
                <a:endParaRPr lang="zh-CN" altLang="en-US" b="1" kern="1200" dirty="0"/>
              </a:p>
              <a:p>
                <a:pPr lvl="2" eaLnBrk="1" hangingPunct="1"/>
                <a:r>
                  <a:rPr lang="zh-CN" altLang="en-US" b="1" kern="1200" dirty="0"/>
                  <a:t>通过量为</a:t>
                </a:r>
              </a:p>
              <a:p>
                <a:pPr lvl="1" eaLnBrk="1" hangingPunct="1"/>
                <a:endParaRPr lang="zh-CN" altLang="en-US" b="1" kern="1200" dirty="0"/>
              </a:p>
              <a:p>
                <a:pPr lvl="1" eaLnBrk="1" hangingPunct="1"/>
                <a:endParaRPr lang="zh-CN" altLang="en-US" b="1" kern="1200" dirty="0"/>
              </a:p>
              <a:p>
                <a:pPr lvl="3" eaLnBrk="1" hangingPunct="1"/>
                <a:r>
                  <a:rPr lang="zh-CN" altLang="en-US" sz="2800" b="1" kern="1200" dirty="0">
                    <a:solidFill>
                      <a:schemeClr val="tx2"/>
                    </a:solidFill>
                  </a:rPr>
                  <a:t>上式</a:t>
                </a:r>
                <a:r>
                  <a:rPr lang="zh-CN" altLang="en-US" sz="2800" b="1" kern="1200" dirty="0" smtClean="0">
                    <a:solidFill>
                      <a:schemeClr val="tx2"/>
                    </a:solidFill>
                  </a:rPr>
                  <a:t>在</a:t>
                </a:r>
                <a14:m>
                  <m:oMath xmlns:m="http://schemas.openxmlformats.org/officeDocument/2006/math">
                    <m:r>
                      <a:rPr lang="en-US" altLang="zh-CN" sz="2800" b="1" i="1" kern="1200" dirty="0" smtClean="0">
                        <a:solidFill>
                          <a:schemeClr val="tx2"/>
                        </a:solidFill>
                        <a:latin typeface="Cambria Math" panose="02040503050406030204"/>
                      </a:rPr>
                      <m:t>𝒂</m:t>
                    </m:r>
                  </m:oMath>
                </a14:m>
                <a:r>
                  <a:rPr lang="en-US" altLang="zh-CN" sz="2800" b="1" kern="1200" dirty="0" smtClean="0">
                    <a:solidFill>
                      <a:schemeClr val="tx2"/>
                    </a:solidFill>
                  </a:rPr>
                  <a:t>=1.03</a:t>
                </a:r>
                <a:r>
                  <a:rPr lang="zh-CN" altLang="en-US" sz="2800" b="1" kern="1200" dirty="0">
                    <a:solidFill>
                      <a:schemeClr val="tx2"/>
                    </a:solidFill>
                  </a:rPr>
                  <a:t>时，得最大通过量</a:t>
                </a:r>
                <a:r>
                  <a:rPr lang="en-US" altLang="zh-CN" sz="2800" b="1" kern="1200" dirty="0" err="1" smtClean="0">
                    <a:solidFill>
                      <a:schemeClr val="tx2"/>
                    </a:solidFill>
                    <a:latin typeface="Symbol" panose="05050102010706020507" pitchFamily="18" charset="2"/>
                  </a:rPr>
                  <a:t>g</a:t>
                </a:r>
                <a:r>
                  <a:rPr lang="en-US" altLang="zh-CN" sz="2800" b="1" kern="1200" baseline="-25000" dirty="0" err="1" smtClean="0">
                    <a:solidFill>
                      <a:schemeClr val="tx2"/>
                    </a:solidFill>
                  </a:rPr>
                  <a:t>max</a:t>
                </a:r>
                <a:r>
                  <a:rPr lang="en-US" altLang="zh-CN" sz="2800" b="1" kern="1200" dirty="0" smtClean="0">
                    <a:solidFill>
                      <a:schemeClr val="tx2"/>
                    </a:solidFill>
                  </a:rPr>
                  <a:t>=0.54</a:t>
                </a:r>
                <a:r>
                  <a:rPr lang="zh-CN" altLang="en-US" sz="2800" b="1" kern="1200" dirty="0">
                    <a:solidFill>
                      <a:schemeClr val="tx2"/>
                    </a:solidFill>
                  </a:rPr>
                  <a:t>。当新包到达率</a:t>
                </a:r>
                <a:r>
                  <a:rPr lang="zh-CN" altLang="en-US" sz="2800" b="1" kern="1200" dirty="0" smtClean="0">
                    <a:solidFill>
                      <a:schemeClr val="tx2"/>
                    </a:solidFill>
                  </a:rPr>
                  <a:t>大于</a:t>
                </a:r>
                <a:r>
                  <a:rPr lang="en-US" altLang="zh-CN" sz="2800" b="1" kern="1200" dirty="0">
                    <a:solidFill>
                      <a:schemeClr val="tx2"/>
                    </a:solidFill>
                  </a:rPr>
                  <a:t>1.03</a:t>
                </a:r>
                <a:r>
                  <a:rPr lang="zh-CN" altLang="en-US" sz="2800" b="1" kern="1200" dirty="0" smtClean="0">
                    <a:solidFill>
                      <a:schemeClr val="tx2"/>
                    </a:solidFill>
                  </a:rPr>
                  <a:t>时</a:t>
                </a:r>
                <a:r>
                  <a:rPr lang="zh-CN" altLang="en-US" sz="2800" b="1" kern="1200" dirty="0">
                    <a:solidFill>
                      <a:schemeClr val="tx2"/>
                    </a:solidFill>
                  </a:rPr>
                  <a:t>，系统将不稳定；旧包积累太多时，也将不稳定。</a:t>
                </a:r>
              </a:p>
            </p:txBody>
          </p:sp>
        </mc:Choice>
        <mc:Fallback xmlns="">
          <p:sp>
            <p:nvSpPr>
              <p:cNvPr id="32773" name="Rectangle 3"/>
              <p:cNvSpPr>
                <a:spLocks noRot="1" noChangeAspect="1" noMove="1" noResize="1" noEditPoints="1" noAdjustHandles="1" noChangeArrowheads="1" noChangeShapeType="1" noTextEdit="1"/>
              </p:cNvSpPr>
              <p:nvPr>
                <p:ph type="body" sz="half" idx="1"/>
              </p:nvPr>
            </p:nvSpPr>
            <p:spPr>
              <a:xfrm>
                <a:off x="0" y="1089343"/>
                <a:ext cx="9001125" cy="5184775"/>
              </a:xfrm>
              <a:blipFill rotWithShape="1">
                <a:blip r:embed="rId3"/>
                <a:stretch>
                  <a:fillRect t="-6" b="-300"/>
                </a:stretch>
              </a:blipFill>
            </p:spPr>
            <p:txBody>
              <a:bodyPr/>
              <a:lstStyle/>
              <a:p>
                <a:r>
                  <a:rPr lang="zh-CN" altLang="en-US">
                    <a:noFill/>
                  </a:rPr>
                  <a:t> </a:t>
                </a:r>
              </a:p>
            </p:txBody>
          </p:sp>
        </mc:Fallback>
      </mc:AlternateContent>
      <p:graphicFrame>
        <p:nvGraphicFramePr>
          <p:cNvPr id="32770" name="Object 4"/>
          <p:cNvGraphicFramePr>
            <a:graphicFrameLocks noGrp="1" noChangeAspect="1"/>
          </p:cNvGraphicFramePr>
          <p:nvPr>
            <p:ph sz="half" idx="2"/>
          </p:nvPr>
        </p:nvGraphicFramePr>
        <p:xfrm>
          <a:off x="827584" y="1628800"/>
          <a:ext cx="4968875" cy="1189037"/>
        </p:xfrm>
        <a:graphic>
          <a:graphicData uri="http://schemas.openxmlformats.org/presentationml/2006/ole">
            <mc:AlternateContent xmlns:mc="http://schemas.openxmlformats.org/markup-compatibility/2006">
              <mc:Choice xmlns:v="urn:schemas-microsoft-com:vml" Requires="v">
                <p:oleObj spid="_x0000_s35921" r:id="rId4" imgW="1866265" imgH="444500" progId="Equation.3">
                  <p:embed/>
                </p:oleObj>
              </mc:Choice>
              <mc:Fallback>
                <p:oleObj r:id="rId4" imgW="1866265" imgH="444500" progId="Equation.3">
                  <p:embed/>
                  <p:pic>
                    <p:nvPicPr>
                      <p:cNvPr id="0" name="图片 3091"/>
                      <p:cNvPicPr/>
                      <p:nvPr/>
                    </p:nvPicPr>
                    <p:blipFill>
                      <a:blip r:embed="rId5"/>
                      <a:srcRect/>
                      <a:stretch>
                        <a:fillRect/>
                      </a:stretch>
                    </p:blipFill>
                    <p:spPr>
                      <a:xfrm>
                        <a:off x="827584" y="1628800"/>
                        <a:ext cx="4968875" cy="1189037"/>
                      </a:xfrm>
                      <a:prstGeom prst="rect">
                        <a:avLst/>
                      </a:prstGeom>
                      <a:solidFill>
                        <a:schemeClr val="accent1"/>
                      </a:solidFill>
                      <a:ln w="38100">
                        <a:miter/>
                      </a:ln>
                    </p:spPr>
                  </p:pic>
                </p:oleObj>
              </mc:Fallback>
            </mc:AlternateContent>
          </a:graphicData>
        </a:graphic>
      </p:graphicFrame>
      <p:graphicFrame>
        <p:nvGraphicFramePr>
          <p:cNvPr id="32771" name="Object 7"/>
          <p:cNvGraphicFramePr>
            <a:graphicFrameLocks noChangeAspect="1"/>
          </p:cNvGraphicFramePr>
          <p:nvPr/>
        </p:nvGraphicFramePr>
        <p:xfrm>
          <a:off x="3026410" y="3345498"/>
          <a:ext cx="3819525" cy="1052512"/>
        </p:xfrm>
        <a:graphic>
          <a:graphicData uri="http://schemas.openxmlformats.org/presentationml/2006/ole">
            <mc:AlternateContent xmlns:mc="http://schemas.openxmlformats.org/markup-compatibility/2006">
              <mc:Choice xmlns:v="urn:schemas-microsoft-com:vml" Requires="v">
                <p:oleObj spid="_x0000_s35922" r:id="rId6" imgW="1435100" imgH="393700" progId="Equation.3">
                  <p:embed/>
                </p:oleObj>
              </mc:Choice>
              <mc:Fallback>
                <p:oleObj r:id="rId6" imgW="1435100" imgH="393700" progId="Equation.3">
                  <p:embed/>
                  <p:pic>
                    <p:nvPicPr>
                      <p:cNvPr id="0" name="图片 3089"/>
                      <p:cNvPicPr/>
                      <p:nvPr/>
                    </p:nvPicPr>
                    <p:blipFill>
                      <a:blip r:embed="rId7"/>
                      <a:stretch>
                        <a:fillRect/>
                      </a:stretch>
                    </p:blipFill>
                    <p:spPr>
                      <a:xfrm>
                        <a:off x="3026410" y="3345498"/>
                        <a:ext cx="3819525" cy="1052512"/>
                      </a:xfrm>
                      <a:prstGeom prst="rect">
                        <a:avLst/>
                      </a:prstGeom>
                      <a:solidFill>
                        <a:schemeClr val="accent1"/>
                      </a:solidFill>
                      <a:ln w="38100">
                        <a:noFill/>
                        <a:miter/>
                      </a:ln>
                    </p:spPr>
                  </p:pic>
                </p:oleObj>
              </mc:Fallback>
            </mc:AlternateContent>
          </a:graphicData>
        </a:graphic>
      </p:graphicFrame>
      <p:graphicFrame>
        <p:nvGraphicFramePr>
          <p:cNvPr id="2" name="对象 1"/>
          <p:cNvGraphicFramePr>
            <a:graphicFrameLocks noGrp="1" noChangeAspect="1"/>
          </p:cNvGraphicFramePr>
          <p:nvPr/>
        </p:nvGraphicFramePr>
        <p:xfrm>
          <a:off x="5508104" y="0"/>
          <a:ext cx="3240087" cy="1038225"/>
        </p:xfrm>
        <a:graphic>
          <a:graphicData uri="http://schemas.openxmlformats.org/presentationml/2006/ole">
            <mc:AlternateContent xmlns:mc="http://schemas.openxmlformats.org/markup-compatibility/2006">
              <mc:Choice xmlns:v="urn:schemas-microsoft-com:vml" Requires="v">
                <p:oleObj spid="_x0000_s35923" name="Equation" r:id="rId8" imgW="1231265" imgH="393700" progId="Equation.DSMT4">
                  <p:embed/>
                </p:oleObj>
              </mc:Choice>
              <mc:Fallback>
                <p:oleObj name="Equation" r:id="rId8" imgW="1231265" imgH="393700" progId="Equation.DSMT4">
                  <p:embed/>
                  <p:pic>
                    <p:nvPicPr>
                      <p:cNvPr id="0" name="Object 4"/>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08104" y="0"/>
                        <a:ext cx="3240087" cy="1038225"/>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ea typeface="+mj-ea"/>
              <a:cs typeface="+mj-cs"/>
            </a:endParaRPr>
          </a:p>
        </p:txBody>
      </p:sp>
      <mc:AlternateContent xmlns:mc="http://schemas.openxmlformats.org/markup-compatibility/2006" xmlns:a14="http://schemas.microsoft.com/office/drawing/2010/main">
        <mc:Choice Requires="a14">
          <p:sp>
            <p:nvSpPr>
              <p:cNvPr id="3" name="文本占位符 2"/>
              <p:cNvSpPr>
                <a:spLocks noGrp="1"/>
              </p:cNvSpPr>
              <p:nvPr>
                <p:ph type="body" sz="half" idx="1"/>
              </p:nvPr>
            </p:nvSpPr>
            <p:spPr>
              <a:xfrm>
                <a:off x="250825" y="1268413"/>
                <a:ext cx="8353425" cy="5184775"/>
              </a:xfrm>
            </p:spPr>
            <p:txBody>
              <a:bodyPr vert="horz" wrap="square" lIns="91440" tIns="45720" rIns="91440" bIns="45720" numCol="1" anchor="t" anchorCtr="0" compatLnSpc="1"/>
              <a:lstStyle/>
              <a:p>
                <a:pPr marL="342900" lvl="1" indent="-342900">
                  <a:buClr>
                    <a:schemeClr val="hlink"/>
                  </a:buClr>
                  <a:buSzPct val="75000"/>
                  <a:buFont typeface="Wingdings" panose="05000000000000000000" pitchFamily="2" charset="2"/>
                  <a:buChar char="v"/>
                  <a:defRPr/>
                </a:pPr>
                <a:r>
                  <a:rPr kumimoji="0" lang="zh-CN" altLang="en-US" sz="3200" b="1" i="0" u="none" strike="noStrike" kern="0" cap="none" spc="0" normalizeH="0" baseline="0" noProof="0" dirty="0" smtClean="0">
                    <a:ln>
                      <a:noFill/>
                    </a:ln>
                    <a:solidFill>
                      <a:srgbClr val="3C3C5A"/>
                    </a:solidFill>
                    <a:effectLst/>
                    <a:uLnTx/>
                    <a:uFillTx/>
                    <a:ea typeface="+mn-ea"/>
                  </a:rPr>
                  <a:t>再来讨论</a:t>
                </a:r>
                <a:r>
                  <a:rPr kumimoji="0" lang="en-US" altLang="zh-CN" sz="3200" b="1" i="0" u="none" strike="noStrike" kern="0" cap="none" spc="0" normalizeH="0" baseline="0" noProof="0" dirty="0" smtClean="0">
                    <a:ln>
                      <a:noFill/>
                    </a:ln>
                    <a:solidFill>
                      <a:srgbClr val="3C3C5A"/>
                    </a:solidFill>
                    <a:effectLst/>
                    <a:uLnTx/>
                    <a:uFillTx/>
                    <a:latin typeface="Symbol" panose="05050102010706020507" pitchFamily="18" charset="2"/>
                    <a:ea typeface="+mn-ea"/>
                  </a:rPr>
                  <a:t>e</a:t>
                </a:r>
                <a:r>
                  <a:rPr kumimoji="0" lang="en-US" altLang="zh-CN" sz="3200" b="1" i="0" u="none" strike="noStrike" kern="0" cap="none" spc="0" normalizeH="0" baseline="0" noProof="0" dirty="0" smtClean="0">
                    <a:ln>
                      <a:noFill/>
                    </a:ln>
                    <a:solidFill>
                      <a:srgbClr val="3C3C5A"/>
                    </a:solidFill>
                    <a:effectLst/>
                    <a:uLnTx/>
                    <a:uFillTx/>
                    <a:ea typeface="+mn-ea"/>
                  </a:rPr>
                  <a:t>≠0</a:t>
                </a:r>
                <a:r>
                  <a:rPr kumimoji="0" lang="zh-CN" altLang="en-US" sz="3200" b="1" i="0" u="none" strike="noStrike" kern="0" cap="none" spc="0" normalizeH="0" baseline="0" noProof="0" dirty="0" smtClean="0">
                    <a:ln>
                      <a:noFill/>
                    </a:ln>
                    <a:solidFill>
                      <a:srgbClr val="3C3C5A"/>
                    </a:solidFill>
                    <a:effectLst/>
                    <a:uLnTx/>
                    <a:uFillTx/>
                    <a:ea typeface="+mn-ea"/>
                  </a:rPr>
                  <a:t>时的情况。闲期的平均时长仍为</a:t>
                </a:r>
                <a:r>
                  <a:rPr kumimoji="0" lang="en-US" altLang="zh-CN" sz="3200" b="1" i="0" u="none" strike="noStrike" kern="0" cap="none" spc="0" normalizeH="0" baseline="0" noProof="0" dirty="0" smtClean="0">
                    <a:ln>
                      <a:noFill/>
                    </a:ln>
                    <a:solidFill>
                      <a:srgbClr val="3C3C5A"/>
                    </a:solidFill>
                    <a:effectLst/>
                    <a:uLnTx/>
                    <a:uFillTx/>
                    <a:ea typeface="+mn-ea"/>
                  </a:rPr>
                  <a:t>1/</a:t>
                </a:r>
                <a14:m>
                  <m:oMath xmlns:m="http://schemas.openxmlformats.org/officeDocument/2006/math">
                    <m:r>
                      <a:rPr lang="en-US" altLang="zh-CN" b="1" i="1" kern="1200" dirty="0">
                        <a:solidFill>
                          <a:schemeClr val="tx2"/>
                        </a:solidFill>
                        <a:latin typeface="Cambria Math" panose="02040503050406030204"/>
                      </a:rPr>
                      <m:t>𝒂</m:t>
                    </m:r>
                    <m:r>
                      <a:rPr lang="en-US" altLang="zh-CN" b="1" i="1" kern="1200" dirty="0">
                        <a:solidFill>
                          <a:schemeClr val="tx2"/>
                        </a:solidFill>
                        <a:latin typeface="Cambria Math" panose="02040503050406030204"/>
                      </a:rPr>
                      <m:t> </m:t>
                    </m:r>
                  </m:oMath>
                </a14:m>
                <a:r>
                  <a:rPr kumimoji="0" lang="zh-CN" altLang="en-US" sz="3200" b="1" i="0" u="none" strike="noStrike" kern="0" cap="none" spc="0" normalizeH="0" baseline="0" noProof="0" dirty="0" smtClean="0">
                    <a:ln>
                      <a:noFill/>
                    </a:ln>
                    <a:solidFill>
                      <a:srgbClr val="3C3C5A"/>
                    </a:solidFill>
                    <a:effectLst/>
                    <a:uLnTx/>
                    <a:uFillTx/>
                    <a:ea typeface="+mn-ea"/>
                  </a:rPr>
                  <a:t>。忙期可分成两种时段来进行计算。</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endParaRPr>
              </a:p>
            </p:txBody>
          </p:sp>
        </mc:Choice>
        <mc:Fallback xmlns="">
          <p:sp>
            <p:nvSpPr>
              <p:cNvPr id="3" name="文本占位符 2"/>
              <p:cNvSpPr>
                <a:spLocks noRot="1" noChangeAspect="1" noMove="1" noResize="1" noEditPoints="1" noAdjustHandles="1" noChangeArrowheads="1" noChangeShapeType="1" noTextEdit="1"/>
              </p:cNvSpPr>
              <p:nvPr>
                <p:ph type="body" sz="half" idx="1"/>
              </p:nvPr>
            </p:nvSpPr>
            <p:spPr>
              <a:xfrm>
                <a:off x="250825" y="1268413"/>
                <a:ext cx="8353425" cy="5184775"/>
              </a:xfrm>
              <a:blipFill rotWithShape="1">
                <a:blip r:embed="rId2"/>
                <a:stretch>
                  <a:fillRect t="-6" b="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580063" y="260350"/>
            <a:ext cx="3024188" cy="720725"/>
          </a:xfrm>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32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坚持监听方式</a:t>
            </a:r>
            <a:r>
              <a:rPr kumimoji="0"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
            </a:r>
            <a:br>
              <a:rPr kumimoji="0" lang="en-US" altLang="zh-CN" sz="32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br>
            <a:endParaRPr kumimoji="0" lang="zh-CN" altLang="en-US" sz="3200" b="1" i="0" u="none" strike="noStrike" kern="0" cap="none" spc="0" normalizeH="0" baseline="0" noProof="0" dirty="0">
              <a:ln>
                <a:noFill/>
              </a:ln>
              <a:solidFill>
                <a:schemeClr val="tx2"/>
              </a:solidFill>
              <a:effectLst>
                <a:outerShdw blurRad="38100" dist="38100" dir="2700000" algn="tl">
                  <a:srgbClr val="C0C0C0"/>
                </a:outerShdw>
              </a:effectLst>
              <a:uLnTx/>
              <a:uFillTx/>
              <a:ea typeface="+mj-ea"/>
              <a:cs typeface="+mj-cs"/>
            </a:endParaRPr>
          </a:p>
        </p:txBody>
      </p:sp>
      <p:graphicFrame>
        <p:nvGraphicFramePr>
          <p:cNvPr id="33794" name="对象 4"/>
          <p:cNvGraphicFramePr>
            <a:graphicFrameLocks noChangeAspect="1"/>
          </p:cNvGraphicFramePr>
          <p:nvPr/>
        </p:nvGraphicFramePr>
        <p:xfrm>
          <a:off x="0" y="0"/>
          <a:ext cx="5141913" cy="3860800"/>
        </p:xfrm>
        <a:graphic>
          <a:graphicData uri="http://schemas.openxmlformats.org/presentationml/2006/ole">
            <mc:AlternateContent xmlns:mc="http://schemas.openxmlformats.org/markup-compatibility/2006">
              <mc:Choice xmlns:v="urn:schemas-microsoft-com:vml" Requires="v">
                <p:oleObj spid="_x0000_s36931" r:id="rId3" imgW="10769600" imgH="7848600" progId="Visio.Drawing.11">
                  <p:embed/>
                </p:oleObj>
              </mc:Choice>
              <mc:Fallback>
                <p:oleObj r:id="rId3" imgW="10769600" imgH="7848600" progId="Visio.Drawing.11">
                  <p:embed/>
                  <p:pic>
                    <p:nvPicPr>
                      <p:cNvPr id="0" name="图片 3090"/>
                      <p:cNvPicPr/>
                      <p:nvPr/>
                    </p:nvPicPr>
                    <p:blipFill>
                      <a:blip r:embed="rId4"/>
                      <a:stretch>
                        <a:fillRect/>
                      </a:stretch>
                    </p:blipFill>
                    <p:spPr>
                      <a:xfrm>
                        <a:off x="0" y="0"/>
                        <a:ext cx="5141913" cy="3860800"/>
                      </a:xfrm>
                      <a:prstGeom prst="rect">
                        <a:avLst/>
                      </a:prstGeom>
                      <a:solidFill>
                        <a:srgbClr val="FFFF00"/>
                      </a:solidFill>
                      <a:ln w="38100">
                        <a:noFill/>
                        <a:miter/>
                      </a:ln>
                    </p:spPr>
                  </p:pic>
                </p:oleObj>
              </mc:Fallback>
            </mc:AlternateContent>
          </a:graphicData>
        </a:graphic>
      </p:graphicFrame>
      <p:graphicFrame>
        <p:nvGraphicFramePr>
          <p:cNvPr id="33795" name="对象 5"/>
          <p:cNvGraphicFramePr>
            <a:graphicFrameLocks noChangeAspect="1"/>
          </p:cNvGraphicFramePr>
          <p:nvPr/>
        </p:nvGraphicFramePr>
        <p:xfrm>
          <a:off x="3635375" y="2997200"/>
          <a:ext cx="5141913" cy="3860800"/>
        </p:xfrm>
        <a:graphic>
          <a:graphicData uri="http://schemas.openxmlformats.org/presentationml/2006/ole">
            <mc:AlternateContent xmlns:mc="http://schemas.openxmlformats.org/markup-compatibility/2006">
              <mc:Choice xmlns:v="urn:schemas-microsoft-com:vml" Requires="v">
                <p:oleObj spid="_x0000_s36932" r:id="rId5" imgW="10769600" imgH="7848600" progId="Visio.Drawing.11">
                  <p:embed/>
                </p:oleObj>
              </mc:Choice>
              <mc:Fallback>
                <p:oleObj r:id="rId5" imgW="10769600" imgH="7848600" progId="Visio.Drawing.11">
                  <p:embed/>
                  <p:pic>
                    <p:nvPicPr>
                      <p:cNvPr id="0" name="图片 3088"/>
                      <p:cNvPicPr/>
                      <p:nvPr/>
                    </p:nvPicPr>
                    <p:blipFill>
                      <a:blip r:embed="rId6"/>
                      <a:stretch>
                        <a:fillRect/>
                      </a:stretch>
                    </p:blipFill>
                    <p:spPr>
                      <a:xfrm>
                        <a:off x="3635375" y="2997200"/>
                        <a:ext cx="5141913" cy="3860800"/>
                      </a:xfrm>
                      <a:prstGeom prst="rect">
                        <a:avLst/>
                      </a:prstGeom>
                      <a:solidFill>
                        <a:srgbClr val="FFFF00"/>
                      </a:solidFill>
                      <a:ln w="38100">
                        <a:noFill/>
                        <a:miter/>
                      </a:ln>
                    </p:spPr>
                  </p:pic>
                </p:oleObj>
              </mc:Fallback>
            </mc:AlternateContent>
          </a:graphicData>
        </a:graphic>
      </p:graphicFrame>
      <p:sp>
        <p:nvSpPr>
          <p:cNvPr id="33797" name="矩形 6"/>
          <p:cNvSpPr/>
          <p:nvPr/>
        </p:nvSpPr>
        <p:spPr>
          <a:xfrm>
            <a:off x="0" y="4437063"/>
            <a:ext cx="3240088" cy="1938337"/>
          </a:xfrm>
          <a:prstGeom prst="rect">
            <a:avLst/>
          </a:prstGeom>
          <a:noFill/>
          <a:ln w="9525">
            <a:noFill/>
          </a:ln>
        </p:spPr>
        <p:txBody>
          <a:bodyPr>
            <a:spAutoFit/>
          </a:bodyPr>
          <a:lstStyle/>
          <a:p>
            <a:pPr lvl="0" eaLnBrk="1" hangingPunct="1"/>
            <a:r>
              <a:rPr lang="en-US" altLang="zh-CN" sz="2400" b="1" dirty="0">
                <a:latin typeface="Symbol" panose="05050102010706020507" pitchFamily="18" charset="2"/>
                <a:ea typeface="宋体" panose="02010600030101010101" pitchFamily="2" charset="-122"/>
              </a:rPr>
              <a:t>e</a:t>
            </a:r>
            <a:r>
              <a:rPr lang="en-US" altLang="zh-CN" sz="2400" b="1" dirty="0">
                <a:latin typeface="Arial" panose="020B0604020202020204" pitchFamily="34" charset="0"/>
                <a:ea typeface="宋体" panose="02010600030101010101" pitchFamily="2" charset="-122"/>
              </a:rPr>
              <a:t>≠0 </a:t>
            </a:r>
            <a:r>
              <a:rPr lang="zh-CN" altLang="en-US" sz="2400" b="1" dirty="0">
                <a:solidFill>
                  <a:schemeClr val="tx2"/>
                </a:solidFill>
                <a:latin typeface="Arial" panose="020B0604020202020204" pitchFamily="34" charset="0"/>
                <a:ea typeface="宋体" panose="02010600030101010101" pitchFamily="2" charset="-122"/>
              </a:rPr>
              <a:t>，第一类忙期后，有可能是空闲，也有可能进入第二类忙期，两者第一个成功发送的包的概率是不同的。</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4820" name="Rectangle 3"/>
              <p:cNvSpPr>
                <a:spLocks noGrp="1" noRot="1"/>
              </p:cNvSpPr>
              <p:nvPr>
                <p:ph type="body" sz="half" idx="1"/>
              </p:nvPr>
            </p:nvSpPr>
            <p:spPr>
              <a:xfrm>
                <a:off x="0" y="620713"/>
                <a:ext cx="8893175" cy="5184775"/>
              </a:xfrm>
            </p:spPr>
            <p:txBody>
              <a:bodyPr vert="horz" wrap="square" lIns="91440" tIns="45720" rIns="91440" bIns="45720" anchor="t"/>
              <a:lstStyle/>
              <a:p>
                <a:pPr lvl="1" eaLnBrk="1" hangingPunct="1"/>
                <a:r>
                  <a:rPr lang="zh-CN" altLang="en-US" b="1" kern="1200" dirty="0"/>
                  <a:t>再来讨论</a:t>
                </a:r>
                <a:r>
                  <a:rPr lang="en-US" altLang="zh-CN" b="1" kern="1200" dirty="0">
                    <a:latin typeface="Symbol" panose="05050102010706020507" pitchFamily="18" charset="2"/>
                  </a:rPr>
                  <a:t>e</a:t>
                </a:r>
                <a:r>
                  <a:rPr lang="en-US" altLang="zh-CN" b="1" kern="1200" dirty="0"/>
                  <a:t>≠0</a:t>
                </a:r>
                <a:r>
                  <a:rPr lang="zh-CN" altLang="en-US" b="1" kern="1200" dirty="0"/>
                  <a:t>时的情况。闲期的平均时长仍为</a:t>
                </a:r>
                <a:r>
                  <a:rPr lang="en-US" altLang="zh-CN" b="1" kern="1200" dirty="0" smtClean="0"/>
                  <a:t>1/</a:t>
                </a:r>
                <a14:m>
                  <m:oMath xmlns:m="http://schemas.openxmlformats.org/officeDocument/2006/math">
                    <m:r>
                      <a:rPr lang="en-US" altLang="zh-CN" b="1" i="1" kern="1200" dirty="0">
                        <a:solidFill>
                          <a:schemeClr val="tx2"/>
                        </a:solidFill>
                        <a:latin typeface="Cambria Math" panose="02040503050406030204"/>
                      </a:rPr>
                      <m:t>𝒂</m:t>
                    </m:r>
                    <m:r>
                      <a:rPr lang="en-US" altLang="zh-CN" b="1" i="1" kern="1200" dirty="0">
                        <a:solidFill>
                          <a:schemeClr val="tx2"/>
                        </a:solidFill>
                        <a:latin typeface="Cambria Math" panose="02040503050406030204"/>
                      </a:rPr>
                      <m:t> </m:t>
                    </m:r>
                  </m:oMath>
                </a14:m>
                <a:r>
                  <a:rPr lang="zh-CN" altLang="en-US" b="1" kern="1200" dirty="0" smtClean="0"/>
                  <a:t>。</a:t>
                </a:r>
                <a:r>
                  <a:rPr lang="zh-CN" altLang="en-US" b="1" kern="1200" dirty="0"/>
                  <a:t>忙期可分成两种时段来进行计算。</a:t>
                </a:r>
              </a:p>
              <a:p>
                <a:pPr lvl="2" eaLnBrk="1" hangingPunct="1"/>
                <a:r>
                  <a:rPr lang="zh-CN" altLang="en-US" b="1" kern="1200" dirty="0"/>
                  <a:t>第一类是紧接在闲期后面的一个信息包并包括碰撞和延时这一段。当一个信息包发出后，</a:t>
                </a:r>
                <a:r>
                  <a:rPr lang="en-US" altLang="zh-CN" b="1" kern="1200" dirty="0">
                    <a:latin typeface="Symbol" panose="05050102010706020507" pitchFamily="18" charset="2"/>
                  </a:rPr>
                  <a:t>e</a:t>
                </a:r>
                <a:r>
                  <a:rPr lang="zh-CN" altLang="en-US" b="1" kern="1200" dirty="0"/>
                  <a:t>内无其他信息包待发，这个信息包就发送成功，其概率为                。</a:t>
                </a:r>
              </a:p>
              <a:p>
                <a:pPr lvl="2" eaLnBrk="1" hangingPunct="1"/>
                <a:r>
                  <a:rPr lang="zh-CN" altLang="en-US" b="1" kern="1200" dirty="0"/>
                  <a:t>若有其他包在</a:t>
                </a:r>
                <a:r>
                  <a:rPr lang="en-US" altLang="zh-CN" b="1" kern="1200" dirty="0">
                    <a:latin typeface="Symbol" panose="05050102010706020507" pitchFamily="18" charset="2"/>
                  </a:rPr>
                  <a:t>e</a:t>
                </a:r>
                <a:r>
                  <a:rPr lang="zh-CN" altLang="en-US" b="1" kern="1200" dirty="0"/>
                  <a:t>内到达，因尚未监听到已发的信息包而也发出，造成碰撞。这种时段长度的计算与前面非坚持监听情况一样，平均时长为</a:t>
                </a:r>
              </a:p>
            </p:txBody>
          </p:sp>
        </mc:Choice>
        <mc:Fallback xmlns="">
          <p:sp>
            <p:nvSpPr>
              <p:cNvPr id="34820" name="Rectangle 3"/>
              <p:cNvSpPr>
                <a:spLocks noRot="1" noChangeAspect="1" noMove="1" noResize="1" noEditPoints="1" noAdjustHandles="1" noChangeArrowheads="1" noChangeShapeType="1" noTextEdit="1"/>
              </p:cNvSpPr>
              <p:nvPr>
                <p:ph type="body" sz="half" idx="1"/>
              </p:nvPr>
            </p:nvSpPr>
            <p:spPr>
              <a:xfrm>
                <a:off x="0" y="620713"/>
                <a:ext cx="8893175" cy="5184775"/>
              </a:xfrm>
              <a:blipFill rotWithShape="1">
                <a:blip r:embed="rId3"/>
                <a:stretch>
                  <a:fillRect t="-6" b="6"/>
                </a:stretch>
              </a:blipFill>
            </p:spPr>
            <p:txBody>
              <a:bodyPr/>
              <a:lstStyle/>
              <a:p>
                <a:r>
                  <a:rPr lang="zh-CN" altLang="en-US">
                    <a:noFill/>
                  </a:rPr>
                  <a:t> </a:t>
                </a:r>
              </a:p>
            </p:txBody>
          </p:sp>
        </mc:Fallback>
      </mc:AlternateContent>
      <p:graphicFrame>
        <p:nvGraphicFramePr>
          <p:cNvPr id="34818" name="Object 4"/>
          <p:cNvGraphicFramePr>
            <a:graphicFrameLocks noGrp="1" noChangeAspect="1"/>
          </p:cNvGraphicFramePr>
          <p:nvPr>
            <p:ph sz="half" idx="2"/>
          </p:nvPr>
        </p:nvGraphicFramePr>
        <p:xfrm>
          <a:off x="2051050" y="2924175"/>
          <a:ext cx="1439863" cy="554038"/>
        </p:xfrm>
        <a:graphic>
          <a:graphicData uri="http://schemas.openxmlformats.org/presentationml/2006/ole">
            <mc:AlternateContent xmlns:mc="http://schemas.openxmlformats.org/markup-compatibility/2006">
              <mc:Choice xmlns:v="urn:schemas-microsoft-com:vml" Requires="v">
                <p:oleObj spid="_x0000_s37957" r:id="rId4" imgW="989965" imgH="381000" progId="Equation.3">
                  <p:embed/>
                </p:oleObj>
              </mc:Choice>
              <mc:Fallback>
                <p:oleObj r:id="rId4" imgW="989965" imgH="381000" progId="Equation.3">
                  <p:embed/>
                  <p:pic>
                    <p:nvPicPr>
                      <p:cNvPr id="0" name="图片 3087"/>
                      <p:cNvPicPr/>
                      <p:nvPr/>
                    </p:nvPicPr>
                    <p:blipFill>
                      <a:blip r:embed="rId5"/>
                      <a:srcRect/>
                      <a:stretch>
                        <a:fillRect/>
                      </a:stretch>
                    </p:blipFill>
                    <p:spPr>
                      <a:xfrm>
                        <a:off x="2051050" y="2924175"/>
                        <a:ext cx="1439863" cy="554038"/>
                      </a:xfrm>
                      <a:prstGeom prst="rect">
                        <a:avLst/>
                      </a:prstGeom>
                      <a:noFill/>
                      <a:ln w="38100">
                        <a:miter/>
                      </a:ln>
                    </p:spPr>
                  </p:pic>
                </p:oleObj>
              </mc:Fallback>
            </mc:AlternateContent>
          </a:graphicData>
        </a:graphic>
      </p:graphicFrame>
      <p:graphicFrame>
        <p:nvGraphicFramePr>
          <p:cNvPr id="34819" name="Object 7"/>
          <p:cNvGraphicFramePr>
            <a:graphicFrameLocks noChangeAspect="1"/>
          </p:cNvGraphicFramePr>
          <p:nvPr/>
        </p:nvGraphicFramePr>
        <p:xfrm>
          <a:off x="1692275" y="4941888"/>
          <a:ext cx="6623050" cy="1144587"/>
        </p:xfrm>
        <a:graphic>
          <a:graphicData uri="http://schemas.openxmlformats.org/presentationml/2006/ole">
            <mc:AlternateContent xmlns:mc="http://schemas.openxmlformats.org/markup-compatibility/2006">
              <mc:Choice xmlns:v="urn:schemas-microsoft-com:vml" Requires="v">
                <p:oleObj spid="_x0000_s37958" r:id="rId6" imgW="3898900" imgH="673100" progId="Equation.3">
                  <p:embed/>
                </p:oleObj>
              </mc:Choice>
              <mc:Fallback>
                <p:oleObj r:id="rId6" imgW="3898900" imgH="673100" progId="Equation.3">
                  <p:embed/>
                  <p:pic>
                    <p:nvPicPr>
                      <p:cNvPr id="0" name="图片 3086"/>
                      <p:cNvPicPr/>
                      <p:nvPr/>
                    </p:nvPicPr>
                    <p:blipFill>
                      <a:blip r:embed="rId7"/>
                      <a:stretch>
                        <a:fillRect/>
                      </a:stretch>
                    </p:blipFill>
                    <p:spPr>
                      <a:xfrm>
                        <a:off x="1692275" y="4941888"/>
                        <a:ext cx="6623050" cy="114458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提纲</a:t>
            </a:r>
          </a:p>
        </p:txBody>
      </p:sp>
      <p:sp>
        <p:nvSpPr>
          <p:cNvPr id="7171" name="Rectangle 3"/>
          <p:cNvSpPr>
            <a:spLocks noGrp="1" noRot="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7.1 </a:t>
            </a: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纯阿罗华系统（纯</a:t>
            </a: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ALOHA</a:t>
            </a: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7.2 </a:t>
            </a: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分槽阿罗华系统</a:t>
            </a: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a:t>
            </a: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时隙</a:t>
            </a: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ALOHA</a:t>
            </a: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7.3 </a:t>
            </a: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载波监听多址接入系统</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7.4 </a:t>
            </a: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轮询方式</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7.5 </a:t>
            </a: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各种多址系统的比较</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Rot="1" noChangeArrowheads="1"/>
          </p:cNvSpPr>
          <p:nvPr>
            <p:ph type="body" sz="half" idx="1"/>
          </p:nvPr>
        </p:nvSpPr>
        <p:spPr>
          <a:xfrm>
            <a:off x="0" y="404813"/>
            <a:ext cx="9144000"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1"/>
                </a:solidFill>
                <a:effectLst/>
                <a:uLnTx/>
                <a:uFillTx/>
                <a:ea typeface="+mn-ea"/>
                <a:cs typeface="+mn-cs"/>
              </a:rPr>
              <a:t>第二类时段是紧接在第一类时段或第二类时段之后的忙期。</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1"/>
                </a:solidFill>
                <a:effectLst/>
                <a:uLnTx/>
                <a:uFillTx/>
                <a:ea typeface="+mn-ea"/>
                <a:cs typeface="+mn-cs"/>
              </a:rPr>
              <a:t>当前一段忙期的后面</a:t>
            </a:r>
            <a:r>
              <a:rPr kumimoji="0" lang="en-US" altLang="zh-CN" sz="2400" b="1" i="0" u="none" strike="noStrike" kern="0" cap="none" spc="0" normalizeH="0" baseline="0" noProof="0" dirty="0" smtClean="0">
                <a:ln>
                  <a:noFill/>
                </a:ln>
                <a:solidFill>
                  <a:schemeClr val="tx1"/>
                </a:solidFill>
                <a:effectLst/>
                <a:uLnTx/>
                <a:uFillTx/>
                <a:latin typeface="Symbol" panose="05050102010706020507" pitchFamily="18" charset="2"/>
                <a:ea typeface="+mn-ea"/>
                <a:cs typeface="+mn-cs"/>
              </a:rPr>
              <a:t>e</a:t>
            </a:r>
            <a:r>
              <a:rPr kumimoji="0" lang="en-US" altLang="zh-CN" sz="2400" b="1" i="0" u="none" strike="noStrike" kern="0" cap="none" spc="0" normalizeH="0" baseline="0" noProof="0" dirty="0" smtClean="0">
                <a:ln>
                  <a:noFill/>
                </a:ln>
                <a:solidFill>
                  <a:schemeClr val="tx1"/>
                </a:solidFill>
                <a:effectLst/>
                <a:uLnTx/>
                <a:uFillTx/>
                <a:ea typeface="+mn-ea"/>
                <a:cs typeface="+mn-cs"/>
              </a:rPr>
              <a:t>+1</a:t>
            </a:r>
            <a:r>
              <a:rPr kumimoji="0" lang="zh-CN" altLang="en-US" sz="2400" b="1" i="0" u="none" strike="noStrike" kern="0" cap="none" spc="0" normalizeH="0" baseline="0" noProof="0" dirty="0" smtClean="0">
                <a:ln>
                  <a:noFill/>
                </a:ln>
                <a:solidFill>
                  <a:schemeClr val="tx1"/>
                </a:solidFill>
                <a:effectLst/>
                <a:uLnTx/>
                <a:uFillTx/>
                <a:ea typeface="+mn-ea"/>
                <a:cs typeface="+mn-cs"/>
              </a:rPr>
              <a:t>期间内有包待发，将在前一忙期结束时立即发出，从而形成第二类忙期。若</a:t>
            </a:r>
            <a:r>
              <a:rPr kumimoji="0" lang="en-US" altLang="zh-CN" sz="2400" b="1" i="0" u="none" strike="noStrike" kern="0" cap="none" spc="0" normalizeH="0" baseline="0" noProof="0" dirty="0" smtClean="0">
                <a:ln>
                  <a:noFill/>
                </a:ln>
                <a:solidFill>
                  <a:schemeClr val="tx1"/>
                </a:solidFill>
                <a:effectLst/>
                <a:uLnTx/>
                <a:uFillTx/>
                <a:latin typeface="Symbol" panose="05050102010706020507" pitchFamily="18" charset="2"/>
                <a:ea typeface="+mn-ea"/>
                <a:cs typeface="+mn-cs"/>
              </a:rPr>
              <a:t>e</a:t>
            </a:r>
            <a:r>
              <a:rPr kumimoji="0" lang="en-US" altLang="zh-CN" sz="2400" b="1" i="0" u="none" strike="noStrike" kern="0" cap="none" spc="0" normalizeH="0" baseline="0" noProof="0" dirty="0" smtClean="0">
                <a:ln>
                  <a:noFill/>
                </a:ln>
                <a:solidFill>
                  <a:schemeClr val="tx1"/>
                </a:solidFill>
                <a:effectLst/>
                <a:uLnTx/>
                <a:uFillTx/>
                <a:ea typeface="+mn-ea"/>
                <a:cs typeface="+mn-cs"/>
              </a:rPr>
              <a:t>+1</a:t>
            </a:r>
            <a:r>
              <a:rPr kumimoji="0" lang="zh-CN" altLang="en-US" sz="2400" b="1" i="0" u="none" strike="noStrike" kern="0" cap="none" spc="0" normalizeH="0" baseline="0" noProof="0" dirty="0" smtClean="0">
                <a:ln>
                  <a:noFill/>
                </a:ln>
                <a:solidFill>
                  <a:schemeClr val="tx1"/>
                </a:solidFill>
                <a:effectLst/>
                <a:uLnTx/>
                <a:uFillTx/>
                <a:ea typeface="+mn-ea"/>
                <a:cs typeface="+mn-cs"/>
              </a:rPr>
              <a:t>期间无信息包待发，就转入闲期。</a:t>
            </a: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1"/>
                </a:solidFill>
                <a:effectLst/>
                <a:uLnTx/>
                <a:uFillTx/>
                <a:ea typeface="+mn-ea"/>
                <a:cs typeface="+mn-cs"/>
              </a:rPr>
              <a:t>在第二类时段首先发出的信息成功的概率是</a:t>
            </a:r>
            <a:r>
              <a:rPr kumimoji="0" lang="zh-CN" altLang="en-US" sz="2400" b="1" i="0" u="none" strike="noStrike" kern="0" cap="none" spc="0" normalizeH="0" baseline="0" noProof="0" dirty="0" smtClean="0">
                <a:ln>
                  <a:noFill/>
                </a:ln>
                <a:solidFill>
                  <a:schemeClr val="accent2">
                    <a:lumMod val="75000"/>
                  </a:schemeClr>
                </a:solidFill>
                <a:effectLst/>
                <a:uLnTx/>
                <a:uFillTx/>
                <a:ea typeface="+mn-ea"/>
                <a:cs typeface="+mn-cs"/>
              </a:rPr>
              <a:t>起始的</a:t>
            </a:r>
            <a:r>
              <a:rPr kumimoji="0" lang="en-US" altLang="zh-CN" sz="2400" b="1" i="0" u="none" strike="noStrike" kern="0" cap="none" spc="0" normalizeH="0" baseline="0" noProof="0" dirty="0" smtClean="0">
                <a:ln>
                  <a:noFill/>
                </a:ln>
                <a:solidFill>
                  <a:schemeClr val="accent2">
                    <a:lumMod val="75000"/>
                  </a:schemeClr>
                </a:solidFill>
                <a:effectLst/>
                <a:uLnTx/>
                <a:uFillTx/>
                <a:latin typeface="Symbol" panose="05050102010706020507" pitchFamily="18" charset="2"/>
                <a:ea typeface="+mn-ea"/>
                <a:cs typeface="+mn-cs"/>
              </a:rPr>
              <a:t>e</a:t>
            </a:r>
            <a:r>
              <a:rPr kumimoji="0" lang="zh-CN" altLang="en-US" sz="2400" b="1" i="0" u="none" strike="noStrike" kern="0" cap="none" spc="0" normalizeH="0" baseline="0" noProof="0" dirty="0" smtClean="0">
                <a:ln>
                  <a:noFill/>
                </a:ln>
                <a:solidFill>
                  <a:schemeClr val="accent2">
                    <a:lumMod val="75000"/>
                  </a:schemeClr>
                </a:solidFill>
                <a:effectLst/>
                <a:uLnTx/>
                <a:uFillTx/>
                <a:ea typeface="+mn-ea"/>
                <a:cs typeface="+mn-cs"/>
              </a:rPr>
              <a:t>内无信息包</a:t>
            </a:r>
            <a:r>
              <a:rPr kumimoji="0" lang="zh-CN" altLang="en-US" sz="2400" b="1" i="0" u="none" strike="noStrike" kern="0" cap="none" spc="0" normalizeH="0" baseline="0" noProof="0" dirty="0" smtClean="0">
                <a:ln>
                  <a:noFill/>
                </a:ln>
                <a:solidFill>
                  <a:schemeClr val="tx1"/>
                </a:solidFill>
                <a:effectLst/>
                <a:uLnTx/>
                <a:uFillTx/>
                <a:ea typeface="+mn-ea"/>
                <a:cs typeface="+mn-cs"/>
              </a:rPr>
              <a:t>，而前段中</a:t>
            </a:r>
            <a:r>
              <a:rPr kumimoji="0" lang="zh-CN" altLang="en-US" sz="2400" b="1" i="0" u="none" strike="noStrike" kern="0" cap="none" spc="0" normalizeH="0" baseline="0" noProof="0" dirty="0" smtClean="0">
                <a:ln>
                  <a:noFill/>
                </a:ln>
                <a:solidFill>
                  <a:srgbClr val="FF0000"/>
                </a:solidFill>
                <a:effectLst/>
                <a:uLnTx/>
                <a:uFillTx/>
                <a:ea typeface="+mn-ea"/>
                <a:cs typeface="+mn-cs"/>
              </a:rPr>
              <a:t>后面</a:t>
            </a:r>
            <a:r>
              <a:rPr kumimoji="0" lang="en-US" altLang="zh-CN" sz="2400" b="1" i="0" u="none" strike="noStrike" kern="0" cap="none" spc="0" normalizeH="0" baseline="0" noProof="0" dirty="0" smtClean="0">
                <a:ln>
                  <a:noFill/>
                </a:ln>
                <a:solidFill>
                  <a:srgbClr val="FF0000"/>
                </a:solidFill>
                <a:effectLst/>
                <a:uLnTx/>
                <a:uFillTx/>
                <a:latin typeface="Symbol" panose="05050102010706020507" pitchFamily="18" charset="2"/>
                <a:ea typeface="+mn-ea"/>
                <a:cs typeface="+mn-cs"/>
              </a:rPr>
              <a:t>e</a:t>
            </a:r>
            <a:r>
              <a:rPr kumimoji="0" lang="en-US" altLang="zh-CN" sz="2400" b="1" i="0" u="none" strike="noStrike" kern="0" cap="none" spc="0" normalizeH="0" baseline="0" noProof="0" dirty="0" smtClean="0">
                <a:ln>
                  <a:noFill/>
                </a:ln>
                <a:solidFill>
                  <a:srgbClr val="FF0000"/>
                </a:solidFill>
                <a:effectLst/>
                <a:uLnTx/>
                <a:uFillTx/>
                <a:ea typeface="+mn-ea"/>
                <a:cs typeface="+mn-cs"/>
              </a:rPr>
              <a:t>+1</a:t>
            </a:r>
            <a:r>
              <a:rPr kumimoji="0" lang="zh-CN" altLang="en-US" sz="2400" b="1" i="0" u="none" strike="noStrike" kern="0" cap="none" spc="0" normalizeH="0" baseline="0" noProof="0" dirty="0" smtClean="0">
                <a:ln>
                  <a:noFill/>
                </a:ln>
                <a:solidFill>
                  <a:srgbClr val="FF0000"/>
                </a:solidFill>
                <a:effectLst/>
                <a:uLnTx/>
                <a:uFillTx/>
                <a:ea typeface="+mn-ea"/>
                <a:cs typeface="+mn-cs"/>
              </a:rPr>
              <a:t>内有且只有一个信息包</a:t>
            </a:r>
            <a:r>
              <a:rPr kumimoji="0" lang="zh-CN" altLang="en-US" sz="2400" b="1" i="0" u="none" strike="noStrike" kern="0" cap="none" spc="0" normalizeH="0" baseline="0" noProof="0" dirty="0" smtClean="0">
                <a:ln>
                  <a:noFill/>
                </a:ln>
                <a:solidFill>
                  <a:schemeClr val="tx1"/>
                </a:solidFill>
                <a:effectLst/>
                <a:uLnTx/>
                <a:uFillTx/>
                <a:ea typeface="+mn-ea"/>
                <a:cs typeface="+mn-cs"/>
              </a:rPr>
              <a:t>，则这概率为</a:t>
            </a:r>
          </a:p>
        </p:txBody>
      </p:sp>
      <p:graphicFrame>
        <p:nvGraphicFramePr>
          <p:cNvPr id="35842" name="Object 7"/>
          <p:cNvGraphicFramePr>
            <a:graphicFrameLocks noGrp="1" noChangeAspect="1"/>
          </p:cNvGraphicFramePr>
          <p:nvPr>
            <p:ph sz="half" idx="2"/>
          </p:nvPr>
        </p:nvGraphicFramePr>
        <p:xfrm>
          <a:off x="0" y="3429000"/>
          <a:ext cx="4032250" cy="1003300"/>
        </p:xfrm>
        <a:graphic>
          <a:graphicData uri="http://schemas.openxmlformats.org/presentationml/2006/ole">
            <mc:AlternateContent xmlns:mc="http://schemas.openxmlformats.org/markup-compatibility/2006">
              <mc:Choice xmlns:v="urn:schemas-microsoft-com:vml" Requires="v">
                <p:oleObj spid="_x0000_s38979" r:id="rId3" imgW="2806700" imgH="698500" progId="Equation.3">
                  <p:embed/>
                </p:oleObj>
              </mc:Choice>
              <mc:Fallback>
                <p:oleObj r:id="rId3" imgW="2806700" imgH="698500" progId="Equation.3">
                  <p:embed/>
                  <p:pic>
                    <p:nvPicPr>
                      <p:cNvPr id="0" name="图片 3085"/>
                      <p:cNvPicPr/>
                      <p:nvPr/>
                    </p:nvPicPr>
                    <p:blipFill>
                      <a:blip r:embed="rId4"/>
                      <a:srcRect/>
                      <a:stretch>
                        <a:fillRect/>
                      </a:stretch>
                    </p:blipFill>
                    <p:spPr>
                      <a:xfrm>
                        <a:off x="0" y="3429000"/>
                        <a:ext cx="4032250" cy="1003300"/>
                      </a:xfrm>
                      <a:prstGeom prst="rect">
                        <a:avLst/>
                      </a:prstGeom>
                      <a:noFill/>
                      <a:ln w="38100">
                        <a:miter/>
                      </a:ln>
                    </p:spPr>
                  </p:pic>
                </p:oleObj>
              </mc:Fallback>
            </mc:AlternateContent>
          </a:graphicData>
        </a:graphic>
      </p:graphicFrame>
      <p:graphicFrame>
        <p:nvGraphicFramePr>
          <p:cNvPr id="35843" name="对象 1"/>
          <p:cNvGraphicFramePr>
            <a:graphicFrameLocks noChangeAspect="1"/>
          </p:cNvGraphicFramePr>
          <p:nvPr/>
        </p:nvGraphicFramePr>
        <p:xfrm>
          <a:off x="4002088" y="2997200"/>
          <a:ext cx="5141912" cy="3860800"/>
        </p:xfrm>
        <a:graphic>
          <a:graphicData uri="http://schemas.openxmlformats.org/presentationml/2006/ole">
            <mc:AlternateContent xmlns:mc="http://schemas.openxmlformats.org/markup-compatibility/2006">
              <mc:Choice xmlns:v="urn:schemas-microsoft-com:vml" Requires="v">
                <p:oleObj spid="_x0000_s38980" r:id="rId5" imgW="10769600" imgH="7848600" progId="Visio.Drawing.11">
                  <p:embed/>
                </p:oleObj>
              </mc:Choice>
              <mc:Fallback>
                <p:oleObj r:id="rId5" imgW="10769600" imgH="7848600" progId="Visio.Drawing.11">
                  <p:embed/>
                  <p:pic>
                    <p:nvPicPr>
                      <p:cNvPr id="0" name="图片 3084"/>
                      <p:cNvPicPr/>
                      <p:nvPr/>
                    </p:nvPicPr>
                    <p:blipFill>
                      <a:blip r:embed="rId6"/>
                      <a:stretch>
                        <a:fillRect/>
                      </a:stretch>
                    </p:blipFill>
                    <p:spPr>
                      <a:xfrm>
                        <a:off x="4002088" y="2997200"/>
                        <a:ext cx="5141912" cy="3860800"/>
                      </a:xfrm>
                      <a:prstGeom prst="rect">
                        <a:avLst/>
                      </a:prstGeom>
                      <a:solidFill>
                        <a:srgbClr val="FFFF00"/>
                      </a:solidFill>
                      <a:ln w="38100">
                        <a:noFill/>
                        <a:miter/>
                      </a:ln>
                    </p:spPr>
                  </p:pic>
                </p:oleObj>
              </mc:Fallback>
            </mc:AlternateContent>
          </a:graphicData>
        </a:graphic>
      </p:graphicFrame>
      <p:cxnSp>
        <p:nvCxnSpPr>
          <p:cNvPr id="8" name="直接箭头连接符 7"/>
          <p:cNvCxnSpPr/>
          <p:nvPr/>
        </p:nvCxnSpPr>
        <p:spPr>
          <a:xfrm flipH="1">
            <a:off x="1403350" y="2349500"/>
            <a:ext cx="5832475" cy="1192213"/>
          </a:xfrm>
          <a:prstGeom prst="straightConnector1">
            <a:avLst/>
          </a:prstGeom>
          <a:ln w="31750">
            <a:solidFill>
              <a:schemeClr val="tx2"/>
            </a:solidFill>
            <a:tailEnd type="arrow"/>
          </a:ln>
        </p:spPr>
        <p:style>
          <a:lnRef idx="1">
            <a:schemeClr val="accent1"/>
          </a:lnRef>
          <a:fillRef idx="0">
            <a:schemeClr val="accent1"/>
          </a:fillRef>
          <a:effectRef idx="0">
            <a:schemeClr val="accent1"/>
          </a:effectRef>
          <a:fontRef idx="minor">
            <a:schemeClr val="tx1"/>
          </a:fontRef>
        </p:style>
      </p:cxnSp>
      <p:sp>
        <p:nvSpPr>
          <p:cNvPr id="5" name="下箭头 4"/>
          <p:cNvSpPr/>
          <p:nvPr/>
        </p:nvSpPr>
        <p:spPr>
          <a:xfrm>
            <a:off x="2843213" y="2852738"/>
            <a:ext cx="144463" cy="688975"/>
          </a:xfrm>
          <a:prstGeom prst="downArrow">
            <a:avLst/>
          </a:prstGeom>
          <a:solidFill>
            <a:schemeClr val="accent2"/>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Times New Roman" panose="02020603050405020304" pitchFamily="18" charset="0"/>
              <a:ea typeface="+mn-ea"/>
              <a:cs typeface="+mn-cs"/>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Rot="1"/>
          </p:cNvSpPr>
          <p:nvPr>
            <p:ph type="body" sz="half" idx="1"/>
          </p:nvPr>
        </p:nvSpPr>
        <p:spPr>
          <a:xfrm>
            <a:off x="-36512" y="4581525"/>
            <a:ext cx="8569325" cy="1439863"/>
          </a:xfrm>
        </p:spPr>
        <p:txBody>
          <a:bodyPr vert="horz" wrap="square" lIns="91440" tIns="45720" rIns="91440" bIns="45720" anchor="t"/>
          <a:lstStyle/>
          <a:p>
            <a:pPr lvl="2" eaLnBrk="1" hangingPunct="1"/>
            <a:r>
              <a:rPr lang="zh-CN" altLang="en-US" b="0" kern="1200" dirty="0"/>
              <a:t>第二类时段的平均长度与第一类时段的一样</a:t>
            </a:r>
          </a:p>
          <a:p>
            <a:pPr lvl="2" eaLnBrk="1" hangingPunct="1"/>
            <a:endParaRPr lang="zh-CN" altLang="en-US" b="0" kern="1200" dirty="0"/>
          </a:p>
          <a:p>
            <a:pPr lvl="2" eaLnBrk="1" hangingPunct="1"/>
            <a:endParaRPr lang="zh-CN" altLang="en-US" b="0" kern="1200" dirty="0"/>
          </a:p>
        </p:txBody>
      </p:sp>
      <p:graphicFrame>
        <p:nvGraphicFramePr>
          <p:cNvPr id="36866" name="Object 4"/>
          <p:cNvGraphicFramePr>
            <a:graphicFrameLocks noGrp="1" noChangeAspect="1"/>
          </p:cNvGraphicFramePr>
          <p:nvPr>
            <p:ph sz="half" idx="2"/>
          </p:nvPr>
        </p:nvGraphicFramePr>
        <p:xfrm>
          <a:off x="1547813" y="5175250"/>
          <a:ext cx="5329237" cy="917575"/>
        </p:xfrm>
        <a:graphic>
          <a:graphicData uri="http://schemas.openxmlformats.org/presentationml/2006/ole">
            <mc:AlternateContent xmlns:mc="http://schemas.openxmlformats.org/markup-compatibility/2006">
              <mc:Choice xmlns:v="urn:schemas-microsoft-com:vml" Requires="v">
                <p:oleObj spid="_x0000_s40032" r:id="rId3" imgW="3911600" imgH="673100" progId="Equation.3">
                  <p:embed/>
                </p:oleObj>
              </mc:Choice>
              <mc:Fallback>
                <p:oleObj r:id="rId3" imgW="3911600" imgH="673100" progId="Equation.3">
                  <p:embed/>
                  <p:pic>
                    <p:nvPicPr>
                      <p:cNvPr id="0" name="图片 3081"/>
                      <p:cNvPicPr/>
                      <p:nvPr/>
                    </p:nvPicPr>
                    <p:blipFill>
                      <a:blip r:embed="rId4"/>
                      <a:srcRect/>
                      <a:stretch>
                        <a:fillRect/>
                      </a:stretch>
                    </p:blipFill>
                    <p:spPr>
                      <a:xfrm>
                        <a:off x="1547813" y="5175250"/>
                        <a:ext cx="5329237" cy="917575"/>
                      </a:xfrm>
                      <a:prstGeom prst="rect">
                        <a:avLst/>
                      </a:prstGeom>
                      <a:noFill/>
                      <a:ln w="38100">
                        <a:miter/>
                      </a:ln>
                    </p:spPr>
                  </p:pic>
                </p:oleObj>
              </mc:Fallback>
            </mc:AlternateContent>
          </a:graphicData>
        </a:graphic>
      </p:graphicFrame>
      <p:graphicFrame>
        <p:nvGraphicFramePr>
          <p:cNvPr id="36867" name="对象 4"/>
          <p:cNvGraphicFramePr>
            <a:graphicFrameLocks noChangeAspect="1"/>
          </p:cNvGraphicFramePr>
          <p:nvPr/>
        </p:nvGraphicFramePr>
        <p:xfrm>
          <a:off x="0" y="481013"/>
          <a:ext cx="4500563" cy="3379787"/>
        </p:xfrm>
        <a:graphic>
          <a:graphicData uri="http://schemas.openxmlformats.org/presentationml/2006/ole">
            <mc:AlternateContent xmlns:mc="http://schemas.openxmlformats.org/markup-compatibility/2006">
              <mc:Choice xmlns:v="urn:schemas-microsoft-com:vml" Requires="v">
                <p:oleObj spid="_x0000_s40033" r:id="rId5" imgW="10769600" imgH="7848600" progId="Visio.Drawing.11">
                  <p:embed/>
                </p:oleObj>
              </mc:Choice>
              <mc:Fallback>
                <p:oleObj r:id="rId5" imgW="10769600" imgH="7848600" progId="Visio.Drawing.11">
                  <p:embed/>
                  <p:pic>
                    <p:nvPicPr>
                      <p:cNvPr id="0" name="图片 3083"/>
                      <p:cNvPicPr/>
                      <p:nvPr/>
                    </p:nvPicPr>
                    <p:blipFill>
                      <a:blip r:embed="rId6"/>
                      <a:stretch>
                        <a:fillRect/>
                      </a:stretch>
                    </p:blipFill>
                    <p:spPr>
                      <a:xfrm>
                        <a:off x="0" y="481013"/>
                        <a:ext cx="4500563" cy="3379787"/>
                      </a:xfrm>
                      <a:prstGeom prst="rect">
                        <a:avLst/>
                      </a:prstGeom>
                      <a:solidFill>
                        <a:srgbClr val="FFFF00"/>
                      </a:solidFill>
                      <a:ln w="38100">
                        <a:noFill/>
                        <a:miter/>
                      </a:ln>
                    </p:spPr>
                  </p:pic>
                </p:oleObj>
              </mc:Fallback>
            </mc:AlternateContent>
          </a:graphicData>
        </a:graphic>
      </p:graphicFrame>
      <p:graphicFrame>
        <p:nvGraphicFramePr>
          <p:cNvPr id="36868" name="对象 5"/>
          <p:cNvGraphicFramePr>
            <a:graphicFrameLocks noChangeAspect="1"/>
          </p:cNvGraphicFramePr>
          <p:nvPr/>
        </p:nvGraphicFramePr>
        <p:xfrm>
          <a:off x="4067175" y="333375"/>
          <a:ext cx="4787900" cy="3595688"/>
        </p:xfrm>
        <a:graphic>
          <a:graphicData uri="http://schemas.openxmlformats.org/presentationml/2006/ole">
            <mc:AlternateContent xmlns:mc="http://schemas.openxmlformats.org/markup-compatibility/2006">
              <mc:Choice xmlns:v="urn:schemas-microsoft-com:vml" Requires="v">
                <p:oleObj spid="_x0000_s40034" r:id="rId7" imgW="10769600" imgH="7848600" progId="Visio.Drawing.11">
                  <p:embed/>
                </p:oleObj>
              </mc:Choice>
              <mc:Fallback>
                <p:oleObj r:id="rId7" imgW="10769600" imgH="7848600" progId="Visio.Drawing.11">
                  <p:embed/>
                  <p:pic>
                    <p:nvPicPr>
                      <p:cNvPr id="0" name="图片 3082"/>
                      <p:cNvPicPr/>
                      <p:nvPr/>
                    </p:nvPicPr>
                    <p:blipFill>
                      <a:blip r:embed="rId8"/>
                      <a:stretch>
                        <a:fillRect/>
                      </a:stretch>
                    </p:blipFill>
                    <p:spPr>
                      <a:xfrm>
                        <a:off x="4067175" y="333375"/>
                        <a:ext cx="4787900" cy="3595688"/>
                      </a:xfrm>
                      <a:prstGeom prst="rect">
                        <a:avLst/>
                      </a:prstGeom>
                      <a:solidFill>
                        <a:srgbClr val="FFFF00"/>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ea typeface="+mj-ea"/>
              <a:cs typeface="+mj-cs"/>
            </a:endParaRPr>
          </a:p>
        </p:txBody>
      </p:sp>
      <p:pic>
        <p:nvPicPr>
          <p:cNvPr id="37892" name="Picture 3"/>
          <p:cNvPicPr>
            <a:picLocks noChangeAspect="1"/>
          </p:cNvPicPr>
          <p:nvPr/>
        </p:nvPicPr>
        <p:blipFill>
          <a:blip r:embed="rId3"/>
          <a:stretch>
            <a:fillRect/>
          </a:stretch>
        </p:blipFill>
        <p:spPr>
          <a:xfrm>
            <a:off x="4932363" y="12700"/>
            <a:ext cx="3960812" cy="4432300"/>
          </a:xfrm>
          <a:prstGeom prst="rect">
            <a:avLst/>
          </a:prstGeom>
          <a:noFill/>
          <a:ln w="9525">
            <a:noFill/>
          </a:ln>
        </p:spPr>
      </p:pic>
      <p:graphicFrame>
        <p:nvGraphicFramePr>
          <p:cNvPr id="37890" name="对象 5"/>
          <p:cNvGraphicFramePr>
            <a:graphicFrameLocks noChangeAspect="1"/>
          </p:cNvGraphicFramePr>
          <p:nvPr/>
        </p:nvGraphicFramePr>
        <p:xfrm>
          <a:off x="285750" y="4797425"/>
          <a:ext cx="8858250" cy="1627188"/>
        </p:xfrm>
        <a:graphic>
          <a:graphicData uri="http://schemas.openxmlformats.org/presentationml/2006/ole">
            <mc:AlternateContent xmlns:mc="http://schemas.openxmlformats.org/markup-compatibility/2006">
              <mc:Choice xmlns:v="urn:schemas-microsoft-com:vml" Requires="v">
                <p:oleObj spid="_x0000_s40998" r:id="rId4" imgW="3657600" imgH="673100" progId="Equation.3">
                  <p:embed/>
                </p:oleObj>
              </mc:Choice>
              <mc:Fallback>
                <p:oleObj r:id="rId4" imgW="3657600" imgH="673100" progId="Equation.3">
                  <p:embed/>
                  <p:pic>
                    <p:nvPicPr>
                      <p:cNvPr id="0" name="图片 3080"/>
                      <p:cNvPicPr/>
                      <p:nvPr/>
                    </p:nvPicPr>
                    <p:blipFill>
                      <a:blip r:embed="rId5"/>
                      <a:stretch>
                        <a:fillRect/>
                      </a:stretch>
                    </p:blipFill>
                    <p:spPr>
                      <a:xfrm>
                        <a:off x="285750" y="4797425"/>
                        <a:ext cx="8858250" cy="1627188"/>
                      </a:xfrm>
                      <a:prstGeom prst="rect">
                        <a:avLst/>
                      </a:prstGeom>
                      <a:noFill/>
                      <a:ln w="38100">
                        <a:noFill/>
                        <a:miter/>
                      </a:ln>
                    </p:spPr>
                  </p:pic>
                </p:oleObj>
              </mc:Fallback>
            </mc:AlternateContent>
          </a:graphicData>
        </a:graphic>
      </p:graphicFrame>
      <p:sp>
        <p:nvSpPr>
          <p:cNvPr id="37893" name="矩形 6"/>
          <p:cNvSpPr/>
          <p:nvPr/>
        </p:nvSpPr>
        <p:spPr>
          <a:xfrm>
            <a:off x="323850" y="1600200"/>
            <a:ext cx="3671888" cy="1816100"/>
          </a:xfrm>
          <a:prstGeom prst="rect">
            <a:avLst/>
          </a:prstGeom>
          <a:noFill/>
          <a:ln w="9525">
            <a:noFill/>
          </a:ln>
        </p:spPr>
        <p:txBody>
          <a:bodyPr>
            <a:spAutoFit/>
          </a:bodyPr>
          <a:lstStyle/>
          <a:p>
            <a:pPr lvl="0" eaLnBrk="1" hangingPunct="1"/>
            <a:r>
              <a:rPr lang="zh-CN" altLang="en-US" sz="2800" b="1" dirty="0">
                <a:latin typeface="Arial" panose="020B0604020202020204" pitchFamily="34" charset="0"/>
                <a:ea typeface="宋体" panose="02010600030101010101" pitchFamily="2" charset="-122"/>
              </a:rPr>
              <a:t>这两类时段（分别用</a:t>
            </a:r>
            <a:r>
              <a:rPr lang="en-US" altLang="zh-CN" sz="2800" b="1" dirty="0">
                <a:latin typeface="Arial" panose="020B0604020202020204" pitchFamily="34" charset="0"/>
                <a:ea typeface="宋体" panose="02010600030101010101" pitchFamily="2" charset="-122"/>
              </a:rPr>
              <a:t>1</a:t>
            </a:r>
            <a:r>
              <a:rPr lang="zh-CN" altLang="en-US" sz="2800" b="1" dirty="0">
                <a:latin typeface="Arial" panose="020B0604020202020204" pitchFamily="34" charset="0"/>
                <a:ea typeface="宋体" panose="02010600030101010101" pitchFamily="2" charset="-122"/>
              </a:rPr>
              <a:t>和</a:t>
            </a:r>
            <a:r>
              <a:rPr lang="en-US" altLang="zh-CN" sz="2800" b="1" dirty="0">
                <a:latin typeface="Arial" panose="020B0604020202020204" pitchFamily="34" charset="0"/>
                <a:ea typeface="宋体" panose="02010600030101010101" pitchFamily="2" charset="-122"/>
              </a:rPr>
              <a:t>2</a:t>
            </a:r>
            <a:r>
              <a:rPr lang="zh-CN" altLang="en-US" sz="2800" b="1" dirty="0">
                <a:latin typeface="Arial" panose="020B0604020202020204" pitchFamily="34" charset="0"/>
                <a:ea typeface="宋体" panose="02010600030101010101" pitchFamily="2" charset="-122"/>
              </a:rPr>
              <a:t>表示）与闲期（以</a:t>
            </a:r>
            <a:r>
              <a:rPr lang="en-US" altLang="zh-CN" sz="2800" b="1" dirty="0">
                <a:latin typeface="Arial" panose="020B0604020202020204" pitchFamily="34" charset="0"/>
                <a:ea typeface="宋体" panose="02010600030101010101" pitchFamily="2" charset="-122"/>
              </a:rPr>
              <a:t>0</a:t>
            </a:r>
            <a:r>
              <a:rPr lang="zh-CN" altLang="en-US" sz="2800" b="1" dirty="0">
                <a:latin typeface="Arial" panose="020B0604020202020204" pitchFamily="34" charset="0"/>
                <a:ea typeface="宋体" panose="02010600030101010101" pitchFamily="2" charset="-122"/>
              </a:rPr>
              <a:t>表示）之间的转移概率分别为</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p:cNvSpPr>
            <a:spLocks noGrp="1" noRot="1"/>
          </p:cNvSpPr>
          <p:nvPr>
            <p:ph type="body" sz="half" idx="1"/>
          </p:nvPr>
        </p:nvSpPr>
        <p:spPr>
          <a:xfrm>
            <a:off x="0" y="476250"/>
            <a:ext cx="8964613" cy="5184775"/>
          </a:xfrm>
        </p:spPr>
        <p:txBody>
          <a:bodyPr vert="horz" wrap="square" lIns="91440" tIns="45720" rIns="91440" bIns="45720" anchor="t"/>
          <a:lstStyle/>
          <a:p>
            <a:pPr lvl="2" eaLnBrk="1" hangingPunct="1"/>
            <a:r>
              <a:rPr lang="zh-CN" altLang="en-US" b="0" kern="1200" dirty="0"/>
              <a:t>由此可解出各时段的稳态概率</a:t>
            </a:r>
            <a:r>
              <a:rPr lang="en-US" altLang="zh-CN" b="0" kern="1200" dirty="0"/>
              <a:t>q</a:t>
            </a:r>
            <a:r>
              <a:rPr lang="en-US" altLang="zh-CN" b="0" kern="1200" baseline="-25000" dirty="0"/>
              <a:t>0</a:t>
            </a:r>
            <a:r>
              <a:rPr lang="zh-CN" altLang="en-US" b="0" kern="1200" dirty="0"/>
              <a:t>，</a:t>
            </a:r>
            <a:r>
              <a:rPr lang="en-US" altLang="zh-CN" b="0" kern="1200" dirty="0"/>
              <a:t>q</a:t>
            </a:r>
            <a:r>
              <a:rPr lang="en-US" altLang="zh-CN" b="0" kern="1200" baseline="-25000" dirty="0"/>
              <a:t>1</a:t>
            </a:r>
            <a:r>
              <a:rPr lang="zh-CN" altLang="en-US" b="0" kern="1200" dirty="0"/>
              <a:t>，</a:t>
            </a:r>
            <a:r>
              <a:rPr lang="en-US" altLang="zh-CN" b="0" kern="1200" dirty="0"/>
              <a:t>q</a:t>
            </a:r>
            <a:r>
              <a:rPr lang="en-US" altLang="zh-CN" b="0" kern="1200" baseline="-25000" dirty="0"/>
              <a:t>2</a:t>
            </a:r>
            <a:r>
              <a:rPr lang="zh-CN" altLang="en-US" b="0" kern="1200" dirty="0"/>
              <a:t>。</a:t>
            </a:r>
          </a:p>
        </p:txBody>
      </p:sp>
      <p:graphicFrame>
        <p:nvGraphicFramePr>
          <p:cNvPr id="38914" name="Object 4"/>
          <p:cNvGraphicFramePr>
            <a:graphicFrameLocks noGrp="1" noChangeAspect="1"/>
          </p:cNvGraphicFramePr>
          <p:nvPr>
            <p:ph sz="half" idx="2"/>
          </p:nvPr>
        </p:nvGraphicFramePr>
        <p:xfrm>
          <a:off x="290513" y="1271588"/>
          <a:ext cx="5472112" cy="1836737"/>
        </p:xfrm>
        <a:graphic>
          <a:graphicData uri="http://schemas.openxmlformats.org/presentationml/2006/ole">
            <mc:AlternateContent xmlns:mc="http://schemas.openxmlformats.org/markup-compatibility/2006">
              <mc:Choice xmlns:v="urn:schemas-microsoft-com:vml" Requires="v">
                <p:oleObj spid="_x0000_s42051" r:id="rId4" imgW="2120900" imgH="711200" progId="Equation.3">
                  <p:embed/>
                </p:oleObj>
              </mc:Choice>
              <mc:Fallback>
                <p:oleObj r:id="rId4" imgW="2120900" imgH="711200" progId="Equation.3">
                  <p:embed/>
                  <p:pic>
                    <p:nvPicPr>
                      <p:cNvPr id="0" name="图片 3076"/>
                      <p:cNvPicPr/>
                      <p:nvPr/>
                    </p:nvPicPr>
                    <p:blipFill>
                      <a:blip r:embed="rId5"/>
                      <a:srcRect/>
                      <a:stretch>
                        <a:fillRect/>
                      </a:stretch>
                    </p:blipFill>
                    <p:spPr>
                      <a:xfrm>
                        <a:off x="290513" y="1271588"/>
                        <a:ext cx="5472112" cy="1836737"/>
                      </a:xfrm>
                      <a:prstGeom prst="rect">
                        <a:avLst/>
                      </a:prstGeom>
                      <a:solidFill>
                        <a:srgbClr val="FFFF00">
                          <a:alpha val="100000"/>
                        </a:srgbClr>
                      </a:solidFill>
                      <a:ln w="38100">
                        <a:miter/>
                      </a:ln>
                    </p:spPr>
                  </p:pic>
                </p:oleObj>
              </mc:Fallback>
            </mc:AlternateContent>
          </a:graphicData>
        </a:graphic>
      </p:graphicFrame>
      <p:graphicFrame>
        <p:nvGraphicFramePr>
          <p:cNvPr id="38915" name="Object 7"/>
          <p:cNvGraphicFramePr>
            <a:graphicFrameLocks noChangeAspect="1"/>
          </p:cNvGraphicFramePr>
          <p:nvPr/>
        </p:nvGraphicFramePr>
        <p:xfrm>
          <a:off x="468313" y="4694238"/>
          <a:ext cx="3146425" cy="2163762"/>
        </p:xfrm>
        <a:graphic>
          <a:graphicData uri="http://schemas.openxmlformats.org/presentationml/2006/ole">
            <mc:AlternateContent xmlns:mc="http://schemas.openxmlformats.org/markup-compatibility/2006">
              <mc:Choice xmlns:v="urn:schemas-microsoft-com:vml" Requires="v">
                <p:oleObj spid="_x0000_s42052" r:id="rId6" imgW="1219200" imgH="838200" progId="Equation.3">
                  <p:embed/>
                </p:oleObj>
              </mc:Choice>
              <mc:Fallback>
                <p:oleObj r:id="rId6" imgW="1219200" imgH="838200" progId="Equation.3">
                  <p:embed/>
                  <p:pic>
                    <p:nvPicPr>
                      <p:cNvPr id="0" name="图片 3075"/>
                      <p:cNvPicPr/>
                      <p:nvPr/>
                    </p:nvPicPr>
                    <p:blipFill>
                      <a:blip r:embed="rId7"/>
                      <a:stretch>
                        <a:fillRect/>
                      </a:stretch>
                    </p:blipFill>
                    <p:spPr>
                      <a:xfrm>
                        <a:off x="468313" y="4694238"/>
                        <a:ext cx="3146425" cy="2163762"/>
                      </a:xfrm>
                      <a:prstGeom prst="rect">
                        <a:avLst/>
                      </a:prstGeom>
                      <a:solidFill>
                        <a:srgbClr val="FFFF00"/>
                      </a:solidFill>
                      <a:ln w="38100">
                        <a:noFill/>
                        <a:miter/>
                      </a:ln>
                    </p:spPr>
                  </p:pic>
                </p:oleObj>
              </mc:Fallback>
            </mc:AlternateContent>
          </a:graphicData>
        </a:graphic>
      </p:graphicFrame>
      <p:sp>
        <p:nvSpPr>
          <p:cNvPr id="38917" name="AutoShape 8"/>
          <p:cNvSpPr/>
          <p:nvPr/>
        </p:nvSpPr>
        <p:spPr>
          <a:xfrm>
            <a:off x="3995738" y="3500438"/>
            <a:ext cx="863600" cy="2376487"/>
          </a:xfrm>
          <a:prstGeom prst="curvedLeftArrow">
            <a:avLst>
              <a:gd name="adj1" fmla="val 31428"/>
              <a:gd name="adj2" fmla="val 62871"/>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pic>
        <p:nvPicPr>
          <p:cNvPr id="38918" name="Picture 3"/>
          <p:cNvPicPr>
            <a:picLocks noChangeAspect="1"/>
          </p:cNvPicPr>
          <p:nvPr/>
        </p:nvPicPr>
        <p:blipFill>
          <a:blip r:embed="rId8"/>
          <a:stretch>
            <a:fillRect/>
          </a:stretch>
        </p:blipFill>
        <p:spPr>
          <a:xfrm>
            <a:off x="5791200" y="3105150"/>
            <a:ext cx="3352800" cy="3752850"/>
          </a:xfrm>
          <a:prstGeom prst="rect">
            <a:avLst/>
          </a:prstGeom>
          <a:noFill/>
          <a:ln w="9525">
            <a:noFill/>
          </a:ln>
        </p:spPr>
      </p:pic>
      <p:sp>
        <p:nvSpPr>
          <p:cNvPr id="2" name="TextBox 1"/>
          <p:cNvSpPr txBox="1"/>
          <p:nvPr/>
        </p:nvSpPr>
        <p:spPr>
          <a:xfrm>
            <a:off x="6516216" y="1484784"/>
            <a:ext cx="2376264" cy="830997"/>
          </a:xfrm>
          <a:prstGeom prst="rect">
            <a:avLst/>
          </a:prstGeom>
          <a:solidFill>
            <a:srgbClr val="FFFF00"/>
          </a:solidFill>
        </p:spPr>
        <p:txBody>
          <a:bodyPr wrap="square" rtlCol="0">
            <a:spAutoFit/>
          </a:bodyPr>
          <a:lstStyle/>
          <a:p>
            <a:r>
              <a:rPr lang="zh-CN" altLang="en-US" sz="2400" b="1" dirty="0" smtClean="0">
                <a:solidFill>
                  <a:srgbClr val="FF0000"/>
                </a:solidFill>
              </a:rPr>
              <a:t>写概率方程，只看进，不看出！</a:t>
            </a:r>
            <a:endParaRPr lang="zh-CN" altLang="en-US" sz="2400" b="1" dirty="0">
              <a:solidFill>
                <a:srgbClr val="FF0000"/>
              </a:solidFill>
            </a:endParaRPr>
          </a:p>
        </p:txBody>
      </p:sp>
      <p:sp>
        <p:nvSpPr>
          <p:cNvPr id="3" name="右箭头 2"/>
          <p:cNvSpPr/>
          <p:nvPr/>
        </p:nvSpPr>
        <p:spPr>
          <a:xfrm rot="10800000">
            <a:off x="5874751" y="1884387"/>
            <a:ext cx="508992" cy="232574"/>
          </a:xfrm>
          <a:prstGeom prst="rightArrow">
            <a:avLst/>
          </a:prstGeom>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7" name="Rectangle 5"/>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39948" name="Rectangle 3"/>
          <p:cNvSpPr>
            <a:spLocks noGrp="1" noRot="1"/>
          </p:cNvSpPr>
          <p:nvPr>
            <p:ph type="body" sz="half" idx="1"/>
          </p:nvPr>
        </p:nvSpPr>
        <p:spPr>
          <a:xfrm>
            <a:off x="0" y="3573463"/>
            <a:ext cx="9144000" cy="2951162"/>
          </a:xfrm>
          <a:solidFill>
            <a:schemeClr val="bg1">
              <a:alpha val="100000"/>
            </a:schemeClr>
          </a:solidFill>
        </p:spPr>
        <p:txBody>
          <a:bodyPr vert="horz" wrap="square" lIns="91440" tIns="45720" rIns="91440" bIns="45720" anchor="t"/>
          <a:lstStyle/>
          <a:p>
            <a:pPr eaLnBrk="1" hangingPunct="1">
              <a:spcBef>
                <a:spcPct val="50000"/>
              </a:spcBef>
            </a:pPr>
            <a:r>
              <a:rPr lang="zh-CN" altLang="en-US" sz="2800" kern="1200" dirty="0"/>
              <a:t>因此，平均周期为</a:t>
            </a:r>
          </a:p>
          <a:p>
            <a:pPr eaLnBrk="1" hangingPunct="1">
              <a:spcBef>
                <a:spcPct val="50000"/>
              </a:spcBef>
            </a:pPr>
            <a:r>
              <a:rPr lang="zh-CN" altLang="en-US" sz="2800" kern="1200" dirty="0"/>
              <a:t>平均成功包数为</a:t>
            </a:r>
          </a:p>
          <a:p>
            <a:pPr eaLnBrk="1" hangingPunct="1">
              <a:spcBef>
                <a:spcPct val="50000"/>
              </a:spcBef>
            </a:pPr>
            <a:endParaRPr lang="zh-CN" altLang="en-US" sz="2800" kern="1200" dirty="0"/>
          </a:p>
          <a:p>
            <a:pPr eaLnBrk="1" hangingPunct="1">
              <a:spcBef>
                <a:spcPct val="50000"/>
              </a:spcBef>
            </a:pPr>
            <a:r>
              <a:rPr lang="zh-CN" altLang="en-US" sz="2800" kern="1200" dirty="0"/>
              <a:t>通过量为</a:t>
            </a:r>
          </a:p>
        </p:txBody>
      </p:sp>
      <p:graphicFrame>
        <p:nvGraphicFramePr>
          <p:cNvPr id="39938" name="Object 4"/>
          <p:cNvGraphicFramePr>
            <a:graphicFrameLocks noGrp="1" noChangeAspect="1"/>
          </p:cNvGraphicFramePr>
          <p:nvPr>
            <p:ph sz="half" idx="2"/>
          </p:nvPr>
        </p:nvGraphicFramePr>
        <p:xfrm>
          <a:off x="3563938" y="3789363"/>
          <a:ext cx="3240087" cy="485775"/>
        </p:xfrm>
        <a:graphic>
          <a:graphicData uri="http://schemas.openxmlformats.org/presentationml/2006/ole">
            <mc:AlternateContent xmlns:mc="http://schemas.openxmlformats.org/markup-compatibility/2006">
              <mc:Choice xmlns:v="urn:schemas-microsoft-com:vml" Requires="v">
                <p:oleObj spid="_x0000_s43278" r:id="rId4" imgW="2373630" imgH="355600" progId="Equation.3">
                  <p:embed/>
                </p:oleObj>
              </mc:Choice>
              <mc:Fallback>
                <p:oleObj r:id="rId4" imgW="2373630" imgH="355600" progId="Equation.3">
                  <p:embed/>
                  <p:pic>
                    <p:nvPicPr>
                      <p:cNvPr id="0" name="图片 3078"/>
                      <p:cNvPicPr/>
                      <p:nvPr/>
                    </p:nvPicPr>
                    <p:blipFill>
                      <a:blip r:embed="rId5"/>
                      <a:srcRect/>
                      <a:stretch>
                        <a:fillRect/>
                      </a:stretch>
                    </p:blipFill>
                    <p:spPr>
                      <a:xfrm>
                        <a:off x="3563938" y="3789363"/>
                        <a:ext cx="3240087" cy="485775"/>
                      </a:xfrm>
                      <a:prstGeom prst="rect">
                        <a:avLst/>
                      </a:prstGeom>
                      <a:noFill/>
                      <a:ln w="38100">
                        <a:miter/>
                      </a:ln>
                    </p:spPr>
                  </p:pic>
                </p:oleObj>
              </mc:Fallback>
            </mc:AlternateContent>
          </a:graphicData>
        </a:graphic>
      </p:graphicFrame>
      <p:graphicFrame>
        <p:nvGraphicFramePr>
          <p:cNvPr id="39939" name="Object 7"/>
          <p:cNvGraphicFramePr>
            <a:graphicFrameLocks noChangeAspect="1"/>
          </p:cNvGraphicFramePr>
          <p:nvPr/>
        </p:nvGraphicFramePr>
        <p:xfrm>
          <a:off x="3132138" y="4467225"/>
          <a:ext cx="6011862" cy="549275"/>
        </p:xfrm>
        <a:graphic>
          <a:graphicData uri="http://schemas.openxmlformats.org/presentationml/2006/ole">
            <mc:AlternateContent xmlns:mc="http://schemas.openxmlformats.org/markup-compatibility/2006">
              <mc:Choice xmlns:v="urn:schemas-microsoft-com:vml" Requires="v">
                <p:oleObj spid="_x0000_s43279" r:id="rId6" imgW="3187700" imgH="292100" progId="Equation.3">
                  <p:embed/>
                </p:oleObj>
              </mc:Choice>
              <mc:Fallback>
                <p:oleObj r:id="rId6" imgW="3187700" imgH="292100" progId="Equation.3">
                  <p:embed/>
                  <p:pic>
                    <p:nvPicPr>
                      <p:cNvPr id="0" name="图片 3077"/>
                      <p:cNvPicPr/>
                      <p:nvPr/>
                    </p:nvPicPr>
                    <p:blipFill>
                      <a:blip r:embed="rId7"/>
                      <a:stretch>
                        <a:fillRect/>
                      </a:stretch>
                    </p:blipFill>
                    <p:spPr>
                      <a:xfrm>
                        <a:off x="3132138" y="4467225"/>
                        <a:ext cx="6011862" cy="549275"/>
                      </a:xfrm>
                      <a:prstGeom prst="rect">
                        <a:avLst/>
                      </a:prstGeom>
                      <a:noFill/>
                      <a:ln w="38100">
                        <a:noFill/>
                        <a:miter/>
                      </a:ln>
                    </p:spPr>
                  </p:pic>
                </p:oleObj>
              </mc:Fallback>
            </mc:AlternateContent>
          </a:graphicData>
        </a:graphic>
      </p:graphicFrame>
      <p:graphicFrame>
        <p:nvGraphicFramePr>
          <p:cNvPr id="39940" name="Object 8"/>
          <p:cNvGraphicFramePr>
            <a:graphicFrameLocks noChangeAspect="1"/>
          </p:cNvGraphicFramePr>
          <p:nvPr/>
        </p:nvGraphicFramePr>
        <p:xfrm>
          <a:off x="2124075" y="5300663"/>
          <a:ext cx="6551613" cy="1106487"/>
        </p:xfrm>
        <a:graphic>
          <a:graphicData uri="http://schemas.openxmlformats.org/presentationml/2006/ole">
            <mc:AlternateContent xmlns:mc="http://schemas.openxmlformats.org/markup-compatibility/2006">
              <mc:Choice xmlns:v="urn:schemas-microsoft-com:vml" Requires="v">
                <p:oleObj spid="_x0000_s43280" r:id="rId8" imgW="4127500" imgH="698500" progId="Equation.3">
                  <p:embed/>
                </p:oleObj>
              </mc:Choice>
              <mc:Fallback>
                <p:oleObj r:id="rId8" imgW="4127500" imgH="698500" progId="Equation.3">
                  <p:embed/>
                  <p:pic>
                    <p:nvPicPr>
                      <p:cNvPr id="0" name="图片 3079"/>
                      <p:cNvPicPr/>
                      <p:nvPr/>
                    </p:nvPicPr>
                    <p:blipFill>
                      <a:blip r:embed="rId9"/>
                      <a:stretch>
                        <a:fillRect/>
                      </a:stretch>
                    </p:blipFill>
                    <p:spPr>
                      <a:xfrm>
                        <a:off x="2124075" y="5300663"/>
                        <a:ext cx="6551613" cy="1106487"/>
                      </a:xfrm>
                      <a:prstGeom prst="rect">
                        <a:avLst/>
                      </a:prstGeom>
                      <a:noFill/>
                      <a:ln w="38100">
                        <a:noFill/>
                        <a:miter/>
                      </a:ln>
                    </p:spPr>
                  </p:pic>
                </p:oleObj>
              </mc:Fallback>
            </mc:AlternateContent>
          </a:graphicData>
        </a:graphic>
      </p:graphicFrame>
      <p:graphicFrame>
        <p:nvGraphicFramePr>
          <p:cNvPr id="39941" name="Object 5"/>
          <p:cNvGraphicFramePr>
            <a:graphicFrameLocks noChangeAspect="1"/>
          </p:cNvGraphicFramePr>
          <p:nvPr/>
        </p:nvGraphicFramePr>
        <p:xfrm>
          <a:off x="0" y="188913"/>
          <a:ext cx="1439863" cy="554037"/>
        </p:xfrm>
        <a:graphic>
          <a:graphicData uri="http://schemas.openxmlformats.org/presentationml/2006/ole">
            <mc:AlternateContent xmlns:mc="http://schemas.openxmlformats.org/markup-compatibility/2006">
              <mc:Choice xmlns:v="urn:schemas-microsoft-com:vml" Requires="v">
                <p:oleObj spid="_x0000_s43281" r:id="rId10" imgW="989965" imgH="381000" progId="Equation.3">
                  <p:embed/>
                </p:oleObj>
              </mc:Choice>
              <mc:Fallback>
                <p:oleObj r:id="rId10" imgW="989965" imgH="381000" progId="Equation.3">
                  <p:embed/>
                  <p:pic>
                    <p:nvPicPr>
                      <p:cNvPr id="0" name="图片 3163"/>
                      <p:cNvPicPr/>
                      <p:nvPr/>
                    </p:nvPicPr>
                    <p:blipFill>
                      <a:blip r:embed="rId11"/>
                      <a:stretch>
                        <a:fillRect/>
                      </a:stretch>
                    </p:blipFill>
                    <p:spPr>
                      <a:xfrm>
                        <a:off x="0" y="188913"/>
                        <a:ext cx="1439863" cy="554037"/>
                      </a:xfrm>
                      <a:prstGeom prst="rect">
                        <a:avLst/>
                      </a:prstGeom>
                      <a:solidFill>
                        <a:schemeClr val="accent1"/>
                      </a:solidFill>
                      <a:ln w="38100">
                        <a:noFill/>
                        <a:miter/>
                      </a:ln>
                    </p:spPr>
                  </p:pic>
                </p:oleObj>
              </mc:Fallback>
            </mc:AlternateContent>
          </a:graphicData>
        </a:graphic>
      </p:graphicFrame>
      <p:graphicFrame>
        <p:nvGraphicFramePr>
          <p:cNvPr id="39942" name="Object 6"/>
          <p:cNvGraphicFramePr>
            <a:graphicFrameLocks noChangeAspect="1"/>
          </p:cNvGraphicFramePr>
          <p:nvPr/>
        </p:nvGraphicFramePr>
        <p:xfrm>
          <a:off x="1692275" y="0"/>
          <a:ext cx="4032250" cy="1003300"/>
        </p:xfrm>
        <a:graphic>
          <a:graphicData uri="http://schemas.openxmlformats.org/presentationml/2006/ole">
            <mc:AlternateContent xmlns:mc="http://schemas.openxmlformats.org/markup-compatibility/2006">
              <mc:Choice xmlns:v="urn:schemas-microsoft-com:vml" Requires="v">
                <p:oleObj spid="_x0000_s43282" r:id="rId12" imgW="2806700" imgH="698500" progId="Equation.3">
                  <p:embed/>
                </p:oleObj>
              </mc:Choice>
              <mc:Fallback>
                <p:oleObj r:id="rId12" imgW="2806700" imgH="698500" progId="Equation.3">
                  <p:embed/>
                  <p:pic>
                    <p:nvPicPr>
                      <p:cNvPr id="0" name="图片 3164"/>
                      <p:cNvPicPr/>
                      <p:nvPr/>
                    </p:nvPicPr>
                    <p:blipFill>
                      <a:blip r:embed="rId13"/>
                      <a:stretch>
                        <a:fillRect/>
                      </a:stretch>
                    </p:blipFill>
                    <p:spPr>
                      <a:xfrm>
                        <a:off x="1692275" y="0"/>
                        <a:ext cx="4032250" cy="1003300"/>
                      </a:xfrm>
                      <a:prstGeom prst="rect">
                        <a:avLst/>
                      </a:prstGeom>
                      <a:solidFill>
                        <a:schemeClr val="accent1"/>
                      </a:solidFill>
                      <a:ln w="38100">
                        <a:noFill/>
                        <a:miter/>
                      </a:ln>
                    </p:spPr>
                  </p:pic>
                </p:oleObj>
              </mc:Fallback>
            </mc:AlternateContent>
          </a:graphicData>
        </a:graphic>
      </p:graphicFrame>
      <p:graphicFrame>
        <p:nvGraphicFramePr>
          <p:cNvPr id="39943" name="Object 9"/>
          <p:cNvGraphicFramePr>
            <a:graphicFrameLocks noChangeAspect="1"/>
          </p:cNvGraphicFramePr>
          <p:nvPr/>
        </p:nvGraphicFramePr>
        <p:xfrm>
          <a:off x="5997575" y="0"/>
          <a:ext cx="3146425" cy="2163763"/>
        </p:xfrm>
        <a:graphic>
          <a:graphicData uri="http://schemas.openxmlformats.org/presentationml/2006/ole">
            <mc:AlternateContent xmlns:mc="http://schemas.openxmlformats.org/markup-compatibility/2006">
              <mc:Choice xmlns:v="urn:schemas-microsoft-com:vml" Requires="v">
                <p:oleObj spid="_x0000_s43283" r:id="rId14" imgW="1219200" imgH="838200" progId="Equation.3">
                  <p:embed/>
                </p:oleObj>
              </mc:Choice>
              <mc:Fallback>
                <p:oleObj r:id="rId14" imgW="1219200" imgH="838200" progId="Equation.3">
                  <p:embed/>
                  <p:pic>
                    <p:nvPicPr>
                      <p:cNvPr id="0" name="图片 3165"/>
                      <p:cNvPicPr/>
                      <p:nvPr/>
                    </p:nvPicPr>
                    <p:blipFill>
                      <a:blip r:embed="rId15"/>
                      <a:stretch>
                        <a:fillRect/>
                      </a:stretch>
                    </p:blipFill>
                    <p:spPr>
                      <a:xfrm>
                        <a:off x="5997575" y="0"/>
                        <a:ext cx="3146425" cy="2163763"/>
                      </a:xfrm>
                      <a:prstGeom prst="rect">
                        <a:avLst/>
                      </a:prstGeom>
                      <a:solidFill>
                        <a:schemeClr val="accent1"/>
                      </a:solidFill>
                      <a:ln w="38100">
                        <a:noFill/>
                        <a:miter/>
                      </a:ln>
                    </p:spPr>
                  </p:pic>
                </p:oleObj>
              </mc:Fallback>
            </mc:AlternateContent>
          </a:graphicData>
        </a:graphic>
      </p:graphicFrame>
      <p:graphicFrame>
        <p:nvGraphicFramePr>
          <p:cNvPr id="39944" name="Object 10"/>
          <p:cNvGraphicFramePr>
            <a:graphicFrameLocks noChangeAspect="1"/>
          </p:cNvGraphicFramePr>
          <p:nvPr/>
        </p:nvGraphicFramePr>
        <p:xfrm>
          <a:off x="0" y="2492375"/>
          <a:ext cx="5329238" cy="1000125"/>
        </p:xfrm>
        <a:graphic>
          <a:graphicData uri="http://schemas.openxmlformats.org/presentationml/2006/ole">
            <mc:AlternateContent xmlns:mc="http://schemas.openxmlformats.org/markup-compatibility/2006">
              <mc:Choice xmlns:v="urn:schemas-microsoft-com:vml" Requires="v">
                <p:oleObj spid="_x0000_s43284" r:id="rId16" imgW="2095500" imgH="393700" progId="Equation.3">
                  <p:embed/>
                </p:oleObj>
              </mc:Choice>
              <mc:Fallback>
                <p:oleObj r:id="rId16" imgW="2095500" imgH="393700" progId="Equation.3">
                  <p:embed/>
                  <p:pic>
                    <p:nvPicPr>
                      <p:cNvPr id="0" name="图片 3166"/>
                      <p:cNvPicPr/>
                      <p:nvPr/>
                    </p:nvPicPr>
                    <p:blipFill>
                      <a:blip r:embed="rId17"/>
                      <a:stretch>
                        <a:fillRect/>
                      </a:stretch>
                    </p:blipFill>
                    <p:spPr>
                      <a:xfrm>
                        <a:off x="0" y="2492375"/>
                        <a:ext cx="5329238" cy="1000125"/>
                      </a:xfrm>
                      <a:prstGeom prst="rect">
                        <a:avLst/>
                      </a:prstGeom>
                      <a:solidFill>
                        <a:schemeClr val="accent1"/>
                      </a:solidFill>
                      <a:ln w="38100">
                        <a:noFill/>
                        <a:miter/>
                      </a:ln>
                    </p:spPr>
                  </p:pic>
                </p:oleObj>
              </mc:Fallback>
            </mc:AlternateContent>
          </a:graphicData>
        </a:graphic>
      </p:graphicFrame>
      <p:graphicFrame>
        <p:nvGraphicFramePr>
          <p:cNvPr id="39945" name="Object 11"/>
          <p:cNvGraphicFramePr>
            <a:graphicFrameLocks noChangeAspect="1"/>
          </p:cNvGraphicFramePr>
          <p:nvPr/>
        </p:nvGraphicFramePr>
        <p:xfrm>
          <a:off x="0" y="1700213"/>
          <a:ext cx="5002213" cy="865187"/>
        </p:xfrm>
        <a:graphic>
          <a:graphicData uri="http://schemas.openxmlformats.org/presentationml/2006/ole">
            <mc:AlternateContent xmlns:mc="http://schemas.openxmlformats.org/markup-compatibility/2006">
              <mc:Choice xmlns:v="urn:schemas-microsoft-com:vml" Requires="v">
                <p:oleObj spid="_x0000_s43285" r:id="rId18" imgW="3898900" imgH="673100" progId="Equation.3">
                  <p:embed/>
                </p:oleObj>
              </mc:Choice>
              <mc:Fallback>
                <p:oleObj r:id="rId18" imgW="3898900" imgH="673100" progId="Equation.3">
                  <p:embed/>
                  <p:pic>
                    <p:nvPicPr>
                      <p:cNvPr id="0" name="图片 3167"/>
                      <p:cNvPicPr/>
                      <p:nvPr/>
                    </p:nvPicPr>
                    <p:blipFill>
                      <a:blip r:embed="rId19"/>
                      <a:stretch>
                        <a:fillRect/>
                      </a:stretch>
                    </p:blipFill>
                    <p:spPr>
                      <a:xfrm>
                        <a:off x="0" y="1700213"/>
                        <a:ext cx="5002213" cy="865187"/>
                      </a:xfrm>
                      <a:prstGeom prst="rect">
                        <a:avLst/>
                      </a:prstGeom>
                      <a:solidFill>
                        <a:schemeClr val="accent1"/>
                      </a:solidFill>
                      <a:ln w="38100">
                        <a:noFill/>
                        <a:miter/>
                      </a:ln>
                    </p:spPr>
                  </p:pic>
                </p:oleObj>
              </mc:Fallback>
            </mc:AlternateContent>
          </a:graphicData>
        </a:graphic>
      </p:graphicFrame>
      <p:graphicFrame>
        <p:nvGraphicFramePr>
          <p:cNvPr id="39946" name="Object 12"/>
          <p:cNvGraphicFramePr>
            <a:graphicFrameLocks noChangeAspect="1"/>
          </p:cNvGraphicFramePr>
          <p:nvPr/>
        </p:nvGraphicFramePr>
        <p:xfrm>
          <a:off x="0" y="908050"/>
          <a:ext cx="928688" cy="865188"/>
        </p:xfrm>
        <a:graphic>
          <a:graphicData uri="http://schemas.openxmlformats.org/presentationml/2006/ole">
            <mc:AlternateContent xmlns:mc="http://schemas.openxmlformats.org/markup-compatibility/2006">
              <mc:Choice xmlns:v="urn:schemas-microsoft-com:vml" Requires="v">
                <p:oleObj spid="_x0000_s43286" r:id="rId20" imgW="723900" imgH="673100" progId="Equation.3">
                  <p:embed/>
                </p:oleObj>
              </mc:Choice>
              <mc:Fallback>
                <p:oleObj r:id="rId20" imgW="723900" imgH="673100" progId="Equation.3">
                  <p:embed/>
                  <p:pic>
                    <p:nvPicPr>
                      <p:cNvPr id="0" name="图片 3168"/>
                      <p:cNvPicPr/>
                      <p:nvPr/>
                    </p:nvPicPr>
                    <p:blipFill>
                      <a:blip r:embed="rId21"/>
                      <a:stretch>
                        <a:fillRect/>
                      </a:stretch>
                    </p:blipFill>
                    <p:spPr>
                      <a:xfrm>
                        <a:off x="0" y="908050"/>
                        <a:ext cx="928688" cy="865188"/>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mc:AlternateContent xmlns:mc="http://schemas.openxmlformats.org/markup-compatibility/2006" xmlns:a14="http://schemas.microsoft.com/office/drawing/2010/main">
        <mc:Choice Requires="a14">
          <p:sp>
            <p:nvSpPr>
              <p:cNvPr id="40964" name="Rectangle 3"/>
              <p:cNvSpPr>
                <a:spLocks noGrp="1" noRot="1"/>
              </p:cNvSpPr>
              <p:nvPr>
                <p:ph type="body" sz="half" idx="1"/>
              </p:nvPr>
            </p:nvSpPr>
            <p:spPr>
              <a:xfrm>
                <a:off x="250825" y="1268413"/>
                <a:ext cx="8569325" cy="5184775"/>
              </a:xfrm>
            </p:spPr>
            <p:txBody>
              <a:bodyPr vert="horz" wrap="square" lIns="91440" tIns="45720" rIns="91440" bIns="45720" anchor="t"/>
              <a:lstStyle/>
              <a:p>
                <a:pPr lvl="2" eaLnBrk="1" hangingPunct="1"/>
                <a:r>
                  <a:rPr lang="zh-CN" altLang="en-US" b="1" kern="1200" dirty="0">
                    <a:latin typeface="Symbol" panose="05050102010706020507" pitchFamily="18" charset="2"/>
                  </a:rPr>
                  <a:t>通过量</a:t>
                </a:r>
                <a:r>
                  <a:rPr lang="en-US" altLang="zh-CN" b="1" kern="1200" dirty="0">
                    <a:latin typeface="Symbol" panose="05050102010706020507" pitchFamily="18" charset="2"/>
                  </a:rPr>
                  <a:t>g</a:t>
                </a:r>
                <a:r>
                  <a:rPr lang="zh-CN" altLang="en-US" b="1" kern="1200" dirty="0">
                    <a:latin typeface="Symbol" panose="05050102010706020507" pitchFamily="18" charset="2"/>
                  </a:rPr>
                  <a:t>与</a:t>
                </a:r>
                <a:r>
                  <a:rPr lang="en-US" altLang="zh-CN" b="1" kern="1200" dirty="0">
                    <a:latin typeface="Symbol" panose="05050102010706020507" pitchFamily="18" charset="2"/>
                  </a:rPr>
                  <a:t>e</a:t>
                </a:r>
                <a:r>
                  <a:rPr lang="zh-CN" altLang="en-US" b="1" kern="1200" dirty="0" smtClean="0">
                    <a:latin typeface="Symbol" panose="05050102010706020507" pitchFamily="18" charset="2"/>
                  </a:rPr>
                  <a:t>和</a:t>
                </a:r>
                <a14:m>
                  <m:oMath xmlns:m="http://schemas.openxmlformats.org/officeDocument/2006/math">
                    <m:r>
                      <a:rPr lang="en-US" altLang="zh-CN" b="1" i="1" kern="1200" dirty="0">
                        <a:latin typeface="Cambria Math" panose="02040503050406030204"/>
                      </a:rPr>
                      <m:t>𝒂</m:t>
                    </m:r>
                  </m:oMath>
                </a14:m>
                <a:r>
                  <a:rPr lang="zh-CN" altLang="en-US" b="1" kern="1200" dirty="0" smtClean="0">
                    <a:latin typeface="Symbol" panose="05050102010706020507" pitchFamily="18" charset="2"/>
                  </a:rPr>
                  <a:t>的</a:t>
                </a:r>
                <a:r>
                  <a:rPr lang="zh-CN" altLang="en-US" b="1" kern="1200" dirty="0">
                    <a:latin typeface="Symbol" panose="05050102010706020507" pitchFamily="18" charset="2"/>
                  </a:rPr>
                  <a:t>关系</a:t>
                </a:r>
              </a:p>
              <a:p>
                <a:pPr lvl="1" eaLnBrk="1" hangingPunct="1"/>
                <a:endParaRPr lang="zh-CN" altLang="en-US" b="1" kern="1200" dirty="0">
                  <a:latin typeface="Symbol" panose="05050102010706020507" pitchFamily="18" charset="2"/>
                </a:endParaRPr>
              </a:p>
              <a:p>
                <a:pPr lvl="1" eaLnBrk="1" hangingPunct="1"/>
                <a:endParaRPr lang="zh-CN" altLang="en-US" b="1" kern="1200" dirty="0">
                  <a:latin typeface="Symbol" panose="05050102010706020507" pitchFamily="18" charset="2"/>
                </a:endParaRPr>
              </a:p>
              <a:p>
                <a:pPr lvl="1" eaLnBrk="1" hangingPunct="1"/>
                <a:endParaRPr lang="zh-CN" altLang="en-US" b="1" kern="1200" dirty="0">
                  <a:latin typeface="Symbol" panose="05050102010706020507" pitchFamily="18" charset="2"/>
                </a:endParaRPr>
              </a:p>
              <a:p>
                <a:pPr lvl="1" eaLnBrk="1" hangingPunct="1"/>
                <a:endParaRPr lang="zh-CN" altLang="en-US" b="1" kern="1200" dirty="0">
                  <a:latin typeface="Symbol" panose="05050102010706020507" pitchFamily="18" charset="2"/>
                </a:endParaRPr>
              </a:p>
              <a:p>
                <a:pPr lvl="1" eaLnBrk="1" hangingPunct="1"/>
                <a:endParaRPr lang="zh-CN" altLang="en-US" b="1" kern="1200" dirty="0">
                  <a:latin typeface="Symbol" panose="05050102010706020507" pitchFamily="18" charset="2"/>
                </a:endParaRPr>
              </a:p>
              <a:p>
                <a:pPr lvl="2" eaLnBrk="1" hangingPunct="1"/>
                <a:endParaRPr lang="zh-CN" altLang="en-US" sz="2400" b="1" kern="1200" dirty="0">
                  <a:latin typeface="Symbol" panose="05050102010706020507" pitchFamily="18" charset="2"/>
                </a:endParaRPr>
              </a:p>
              <a:p>
                <a:pPr lvl="2" eaLnBrk="1" hangingPunct="1"/>
                <a:endParaRPr lang="zh-CN" altLang="en-US" sz="2400" b="1" kern="1200" dirty="0">
                  <a:latin typeface="Symbol" panose="05050102010706020507" pitchFamily="18" charset="2"/>
                </a:endParaRPr>
              </a:p>
              <a:p>
                <a:pPr lvl="3" eaLnBrk="1" hangingPunct="1"/>
                <a:r>
                  <a:rPr lang="en-US" altLang="zh-CN" b="1" kern="1200" dirty="0">
                    <a:latin typeface="Symbol" panose="05050102010706020507" pitchFamily="18" charset="2"/>
                  </a:rPr>
                  <a:t> </a:t>
                </a:r>
                <a:r>
                  <a:rPr lang="en-US" altLang="zh-CN" b="1" kern="1200" dirty="0">
                    <a:solidFill>
                      <a:srgbClr val="FF0000"/>
                    </a:solidFill>
                    <a:latin typeface="Symbol" panose="05050102010706020507" pitchFamily="18" charset="2"/>
                  </a:rPr>
                  <a:t>e</a:t>
                </a:r>
                <a:r>
                  <a:rPr lang="zh-CN" altLang="en-US" b="1" kern="1200" dirty="0">
                    <a:solidFill>
                      <a:srgbClr val="FF0000"/>
                    </a:solidFill>
                    <a:latin typeface="Symbol" panose="05050102010706020507" pitchFamily="18" charset="2"/>
                  </a:rPr>
                  <a:t>的存在，使最大通过量随</a:t>
                </a:r>
                <a:r>
                  <a:rPr lang="en-US" altLang="zh-CN" b="1" kern="1200" dirty="0">
                    <a:solidFill>
                      <a:srgbClr val="FF0000"/>
                    </a:solidFill>
                    <a:latin typeface="Symbol" panose="05050102010706020507" pitchFamily="18" charset="2"/>
                  </a:rPr>
                  <a:t>e</a:t>
                </a:r>
                <a:r>
                  <a:rPr lang="zh-CN" altLang="en-US" b="1" kern="1200" dirty="0">
                    <a:solidFill>
                      <a:srgbClr val="FF0000"/>
                    </a:solidFill>
                    <a:latin typeface="Symbol" panose="05050102010706020507" pitchFamily="18" charset="2"/>
                  </a:rPr>
                  <a:t>增大急剧下降。</a:t>
                </a:r>
              </a:p>
            </p:txBody>
          </p:sp>
        </mc:Choice>
        <mc:Fallback xmlns="">
          <p:sp>
            <p:nvSpPr>
              <p:cNvPr id="40964" name="Rectangle 3"/>
              <p:cNvSpPr>
                <a:spLocks noRot="1" noChangeAspect="1" noMove="1" noResize="1" noEditPoints="1" noAdjustHandles="1" noChangeArrowheads="1" noChangeShapeType="1" noTextEdit="1"/>
              </p:cNvSpPr>
              <p:nvPr>
                <p:ph type="body" sz="half" idx="1"/>
              </p:nvPr>
            </p:nvSpPr>
            <p:spPr>
              <a:xfrm>
                <a:off x="250825" y="1268413"/>
                <a:ext cx="8569325" cy="5184775"/>
              </a:xfrm>
              <a:blipFill rotWithShape="1">
                <a:blip r:embed="rId3"/>
                <a:stretch>
                  <a:fillRect t="-6" b="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0965" name="内容占位符 40964"/>
              <p:cNvGraphicFramePr>
                <a:graphicFrameLocks noGrp="1"/>
              </p:cNvGraphicFramePr>
              <p:nvPr>
                <p:ph sz="quarter" idx="2"/>
              </p:nvPr>
            </p:nvGraphicFramePr>
            <p:xfrm>
              <a:off x="323850" y="2060575"/>
              <a:ext cx="3168650" cy="1922145"/>
            </p:xfrm>
            <a:graphic>
              <a:graphicData uri="http://schemas.openxmlformats.org/drawingml/2006/table">
                <a:tbl>
                  <a:tblPr/>
                  <a:tblGrid>
                    <a:gridCol w="1055688"/>
                    <a:gridCol w="1057275"/>
                    <a:gridCol w="1055687"/>
                  </a:tblGrid>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sz="2400" b="1" dirty="0">
                              <a:effectLst>
                                <a:outerShdw blurRad="38100" dist="38100" dir="2700000">
                                  <a:srgbClr val="FFFFFF"/>
                                </a:outerShdw>
                              </a:effectLst>
                              <a:latin typeface="Symbol" panose="05050102010706020507" pitchFamily="18" charset="2"/>
                              <a:ea typeface="宋体" panose="02010600030101010101" pitchFamily="2" charset="-122"/>
                            </a:rPr>
                            <a:t>e</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1" i="1" kern="1200" dirty="0" smtClean="0">
                                    <a:solidFill>
                                      <a:schemeClr val="tx2"/>
                                    </a:solidFill>
                                    <a:latin typeface="Cambria Math" panose="02040503050406030204"/>
                                  </a:rPr>
                                  <m:t>𝒂</m:t>
                                </m:r>
                              </m:oMath>
                            </m:oMathPara>
                          </a14:m>
                          <a:endParaRPr lang="en-US" altLang="zh-CN" sz="2400"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sz="2400" b="1" dirty="0" err="1" smtClean="0">
                              <a:effectLst>
                                <a:outerShdw blurRad="38100" dist="38100" dir="2700000">
                                  <a:srgbClr val="FFFFFF"/>
                                </a:outerShdw>
                              </a:effectLst>
                              <a:latin typeface="Symbol" panose="05050102010706020507" pitchFamily="18" charset="2"/>
                              <a:ea typeface="宋体" panose="02010600030101010101" pitchFamily="2" charset="-122"/>
                            </a:rPr>
                            <a:t>g</a:t>
                          </a:r>
                          <a:r>
                            <a:rPr lang="en-US" altLang="zh-CN" sz="2400" b="1" baseline="-25000" dirty="0" err="1" smtClean="0">
                              <a:effectLst>
                                <a:outerShdw blurRad="38100" dist="38100" dir="2700000">
                                  <a:srgbClr val="FFFFFF"/>
                                </a:outerShdw>
                              </a:effectLst>
                              <a:latin typeface="Arial" panose="020B0604020202020204" pitchFamily="34" charset="0"/>
                              <a:ea typeface="宋体" panose="02010600030101010101" pitchFamily="2" charset="-122"/>
                            </a:rPr>
                            <a:t>max</a:t>
                          </a:r>
                          <a:endParaRPr lang="en-US" altLang="zh-CN" sz="2400" b="1" baseline="-25000"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0.01</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1.012</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0.530</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0.1</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0.871</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0.446</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0.349</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0.166</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10</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0.0551</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0.022</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mc:Choice>
        <mc:Fallback xmlns="">
          <p:graphicFrame>
            <p:nvGraphicFramePr>
              <p:cNvPr id="40965" name="内容占位符 40964"/>
              <p:cNvGraphicFramePr>
                <a:graphicFrameLocks noGrp="1"/>
              </p:cNvGraphicFramePr>
              <p:nvPr>
                <p:ph sz="quarter" idx="2"/>
              </p:nvPr>
            </p:nvGraphicFramePr>
            <p:xfrm>
              <a:off x="323850" y="2060575"/>
              <a:ext cx="3168650" cy="1922145"/>
            </p:xfrm>
            <a:graphic>
              <a:graphicData uri="http://schemas.openxmlformats.org/drawingml/2006/table">
                <a:tbl>
                  <a:tblPr/>
                  <a:tblGrid>
                    <a:gridCol w="1055688"/>
                    <a:gridCol w="1057275"/>
                    <a:gridCol w="1055687"/>
                  </a:tblGrid>
                  <a:tr h="457200">
                    <a:tc>
                      <a:txBody>
                        <a:bodyPr/>
                        <a:lstStyle/>
                        <a:p>
                          <a:pPr lvl="0" algn="ctr" eaLnBrk="1" hangingPunct="1">
                            <a:spcBef>
                              <a:spcPct val="20000"/>
                            </a:spcBef>
                            <a:buClr>
                              <a:schemeClr val="hlink"/>
                            </a:buClr>
                            <a:buSzPct val="75000"/>
                            <a:buFont typeface="Wingdings" panose="05000000000000000000" pitchFamily="2" charset="2"/>
                            <a:buNone/>
                          </a:pPr>
                          <a:r>
                            <a:rPr lang="en-US" altLang="zh-CN" sz="2400" b="1" dirty="0">
                              <a:effectLst>
                                <a:outerShdw blurRad="38100" dist="38100" dir="2700000">
                                  <a:srgbClr val="FFFFFF"/>
                                </a:outerShdw>
                              </a:effectLst>
                              <a:latin typeface="Symbol" panose="05050102010706020507" pitchFamily="18" charset="2"/>
                              <a:ea typeface="宋体" panose="02010600030101010101" pitchFamily="2" charset="-122"/>
                            </a:rPr>
                            <a:t>e</a:t>
                          </a:r>
                          <a:endParaRPr lang="en-US" altLang="zh-CN" sz="2400" b="1" dirty="0">
                            <a:effectLst>
                              <a:outerShdw blurRad="38100" dist="38100" dir="2700000">
                                <a:srgbClr val="FFFFFF"/>
                              </a:outerShdw>
                            </a:effectLst>
                            <a:latin typeface="Symbol" panose="05050102010706020507" pitchFamily="18" charset="2"/>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endParaRPr lang="zh-CN"/>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a:blip r:embed="rId4"/>
                        </a:blip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sz="2400" b="1" dirty="0" err="1" smtClean="0">
                              <a:effectLst>
                                <a:outerShdw blurRad="38100" dist="38100" dir="2700000">
                                  <a:srgbClr val="FFFFFF"/>
                                </a:outerShdw>
                              </a:effectLst>
                              <a:latin typeface="Symbol" panose="05050102010706020507" pitchFamily="18" charset="2"/>
                              <a:ea typeface="宋体" panose="02010600030101010101" pitchFamily="2" charset="-122"/>
                            </a:rPr>
                            <a:t>g</a:t>
                          </a:r>
                          <a:r>
                            <a:rPr lang="en-US" altLang="zh-CN" sz="2400" b="1" baseline="-25000" dirty="0" err="1" smtClean="0">
                              <a:effectLst>
                                <a:outerShdw blurRad="38100" dist="38100" dir="2700000">
                                  <a:srgbClr val="FFFFFF"/>
                                </a:outerShdw>
                              </a:effectLst>
                              <a:latin typeface="Arial" panose="020B0604020202020204" pitchFamily="34" charset="0"/>
                              <a:ea typeface="宋体" panose="02010600030101010101" pitchFamily="2" charset="-122"/>
                            </a:rPr>
                            <a:t>max</a:t>
                          </a:r>
                          <a:endParaRPr lang="en-US" altLang="zh-CN" sz="2400" b="1" baseline="-25000"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0.01</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1.012</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0.530</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0.1</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0.871</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0.446</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0.349</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0.166</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10</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0.0551</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0.022</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mc:Fallback>
      </mc:AlternateContent>
      <p:graphicFrame>
        <p:nvGraphicFramePr>
          <p:cNvPr id="40962" name="Object 31"/>
          <p:cNvGraphicFramePr>
            <a:graphicFrameLocks noGrp="1" noChangeAspect="1"/>
          </p:cNvGraphicFramePr>
          <p:nvPr>
            <p:ph sz="quarter" idx="3"/>
          </p:nvPr>
        </p:nvGraphicFramePr>
        <p:xfrm>
          <a:off x="3671888" y="1773238"/>
          <a:ext cx="5292725" cy="3746500"/>
        </p:xfrm>
        <a:graphic>
          <a:graphicData uri="http://schemas.openxmlformats.org/presentationml/2006/ole">
            <mc:AlternateContent xmlns:mc="http://schemas.openxmlformats.org/markup-compatibility/2006">
              <mc:Choice xmlns:v="urn:schemas-microsoft-com:vml" Requires="v">
                <p:oleObj spid="_x0000_s44071" name="Visio" r:id="rId5" imgW="9296400" imgH="6591300" progId="Visio.Drawing.11">
                  <p:embed/>
                </p:oleObj>
              </mc:Choice>
              <mc:Fallback>
                <p:oleObj name="Visio" r:id="rId5" imgW="9296400" imgH="6591300" progId="Visio.Drawing.11">
                  <p:embed/>
                  <p:pic>
                    <p:nvPicPr>
                      <p:cNvPr id="0" name="图片 3170"/>
                      <p:cNvPicPr/>
                      <p:nvPr/>
                    </p:nvPicPr>
                    <p:blipFill>
                      <a:blip r:embed="rId6"/>
                      <a:srcRect/>
                      <a:stretch>
                        <a:fillRect/>
                      </a:stretch>
                    </p:blipFill>
                    <p:spPr>
                      <a:xfrm>
                        <a:off x="3671888" y="1773238"/>
                        <a:ext cx="5292725" cy="374650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139267" name="Rectangle 3"/>
          <p:cNvSpPr>
            <a:spLocks noGrp="1" noRot="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28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(3)</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监听检测方式（</a:t>
            </a:r>
            <a:r>
              <a:rPr kumimoji="0" lang="en-US" altLang="zh-CN" sz="28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CD</a:t>
            </a: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smtClean="0">
                <a:ln>
                  <a:noFill/>
                </a:ln>
                <a:solidFill>
                  <a:srgbClr val="3C3C5A"/>
                </a:solidFill>
                <a:effectLst/>
                <a:uLnTx/>
                <a:uFillTx/>
                <a:ea typeface="+mn-ea"/>
              </a:rPr>
              <a:t>为了提高信道利用率，可采用</a:t>
            </a:r>
            <a:r>
              <a:rPr kumimoji="0" lang="zh-CN" altLang="en-US" sz="2800" b="1" i="0" u="none" strike="noStrike" kern="0" cap="none" spc="0" normalizeH="0" baseline="0" noProof="0" dirty="0" smtClean="0">
                <a:ln>
                  <a:noFill/>
                </a:ln>
                <a:solidFill>
                  <a:srgbClr val="FF0000"/>
                </a:solidFill>
                <a:effectLst/>
                <a:uLnTx/>
                <a:uFillTx/>
                <a:ea typeface="+mn-ea"/>
              </a:rPr>
              <a:t>碰撞检测</a:t>
            </a:r>
            <a:r>
              <a:rPr kumimoji="0" lang="zh-CN" altLang="en-US" sz="2800" b="1" i="0" u="none" strike="noStrike" kern="0" cap="none" spc="0" normalizeH="0" baseline="0" noProof="0" dirty="0" smtClean="0">
                <a:ln>
                  <a:noFill/>
                </a:ln>
                <a:solidFill>
                  <a:srgbClr val="3C3C5A"/>
                </a:solidFill>
                <a:effectLst/>
                <a:uLnTx/>
                <a:uFillTx/>
                <a:ea typeface="+mn-ea"/>
              </a:rPr>
              <a:t>。每当发出信息包后就检测是否与别的用户所发的信息包发生碰撞。一旦发现碰撞，立刻停止发送，以使信道不致无效地继续被占用。</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smtClean="0">
                <a:ln>
                  <a:noFill/>
                </a:ln>
                <a:solidFill>
                  <a:srgbClr val="3C3C5A"/>
                </a:solidFill>
                <a:effectLst/>
                <a:uLnTx/>
                <a:uFillTx/>
                <a:ea typeface="+mn-ea"/>
              </a:rPr>
              <a:t>下面以</a:t>
            </a:r>
            <a:r>
              <a:rPr kumimoji="0" lang="zh-CN" altLang="en-US" sz="2800" b="1" i="0" u="none" strike="noStrike" kern="0" cap="none" spc="0" normalizeH="0" baseline="0" noProof="0" dirty="0" smtClean="0">
                <a:ln>
                  <a:noFill/>
                </a:ln>
                <a:solidFill>
                  <a:srgbClr val="FF0000"/>
                </a:solidFill>
                <a:effectLst/>
                <a:uLnTx/>
                <a:uFillTx/>
                <a:ea typeface="+mn-ea"/>
              </a:rPr>
              <a:t>非坚持监听的碰撞检测</a:t>
            </a:r>
            <a:r>
              <a:rPr kumimoji="0" lang="zh-CN" altLang="en-US" sz="2800" b="1" i="0" u="none" strike="noStrike" kern="0" cap="none" spc="0" normalizeH="0" baseline="0" noProof="0" dirty="0" smtClean="0">
                <a:ln>
                  <a:noFill/>
                </a:ln>
                <a:solidFill>
                  <a:srgbClr val="3C3C5A"/>
                </a:solidFill>
                <a:effectLst/>
                <a:uLnTx/>
                <a:uFillTx/>
                <a:ea typeface="+mn-ea"/>
              </a:rPr>
              <a:t>方式（</a:t>
            </a:r>
            <a:r>
              <a:rPr kumimoji="0" lang="en-US" altLang="zh-CN" sz="2800" b="1" i="0" u="none" strike="noStrike" kern="0" cap="none" spc="0" normalizeH="0" baseline="0" noProof="0" dirty="0" smtClean="0">
                <a:ln>
                  <a:noFill/>
                </a:ln>
                <a:solidFill>
                  <a:srgbClr val="3C3C5A"/>
                </a:solidFill>
                <a:effectLst/>
                <a:uLnTx/>
                <a:uFillTx/>
                <a:ea typeface="+mn-ea"/>
              </a:rPr>
              <a:t>CSMA-NP-CD</a:t>
            </a:r>
            <a:r>
              <a:rPr kumimoji="0" lang="zh-CN" altLang="en-US" sz="2800" b="1" i="0" u="none" strike="noStrike" kern="0" cap="none" spc="0" normalizeH="0" baseline="0" noProof="0" dirty="0" smtClean="0">
                <a:ln>
                  <a:noFill/>
                </a:ln>
                <a:solidFill>
                  <a:srgbClr val="3C3C5A"/>
                </a:solidFill>
                <a:effectLst/>
                <a:uLnTx/>
                <a:uFillTx/>
                <a:ea typeface="+mn-ea"/>
              </a:rPr>
              <a:t>）为例为分析其性能：</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hlink"/>
                </a:solidFill>
                <a:effectLst/>
                <a:uLnTx/>
                <a:uFillTx/>
                <a:ea typeface="+mn-ea"/>
              </a:rPr>
              <a:t>如果信道忙，则等待随机时间再监听信道</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hlink"/>
                </a:solidFill>
                <a:effectLst/>
                <a:uLnTx/>
                <a:uFillTx/>
                <a:ea typeface="+mn-ea"/>
              </a:rPr>
              <a:t>如果空闲，则发送数据</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hlink"/>
                </a:solidFill>
                <a:effectLst/>
                <a:uLnTx/>
                <a:uFillTx/>
                <a:ea typeface="+mn-ea"/>
              </a:rPr>
              <a:t>一边发一边监听是否发生碰撞</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3" name="Rectangle 5"/>
          <p:cNvSpPr>
            <a:spLocks noGrp="1" noRot="1" noChangeArrowheads="1"/>
          </p:cNvSpPr>
          <p:nvPr>
            <p:ph type="title"/>
          </p:nvPr>
        </p:nvSpPr>
        <p:spPr>
          <a:xfrm>
            <a:off x="117793" y="325438"/>
            <a:ext cx="8540750" cy="7207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j-ea"/>
                <a:cs typeface="+mj-cs"/>
              </a:rPr>
              <a:t>非坚持</a:t>
            </a:r>
            <a:r>
              <a:rPr kumimoji="0" lang="en-US" altLang="zh-CN"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j-ea"/>
                <a:cs typeface="+mj-cs"/>
              </a:rPr>
              <a:t>-</a:t>
            </a:r>
            <a:r>
              <a:rPr kumimoji="0"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j-ea"/>
                <a:cs typeface="+mj-cs"/>
              </a:rPr>
              <a:t>碰撞检</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测方式</a:t>
            </a:r>
            <a:b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br>
            <a:r>
              <a:rPr kumimoji="0" lang="en-US" altLang="zh-CN"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j-ea"/>
                <a:cs typeface="+mj-cs"/>
              </a:rPr>
              <a:t>CSMA-NP-CD</a:t>
            </a:r>
            <a: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t/>
            </a:r>
            <a:br>
              <a:rPr kumimoji="0" lang="zh-CN" altLang="en-US" sz="2800" b="1" i="0" u="none" strike="noStrike" kern="0" cap="none" spc="0" normalizeH="0" baseline="0" noProof="0" dirty="0">
                <a:ln>
                  <a:noFill/>
                </a:ln>
                <a:solidFill>
                  <a:srgbClr val="FF0000"/>
                </a:solidFill>
                <a:effectLst>
                  <a:outerShdw blurRad="38100" dist="38100" dir="2700000" algn="tl">
                    <a:srgbClr val="C0C0C0"/>
                  </a:outerShdw>
                </a:effectLst>
                <a:uLnTx/>
                <a:uFillTx/>
                <a:ea typeface="+mj-ea"/>
                <a:cs typeface="+mj-cs"/>
              </a:rPr>
            </a:br>
            <a:endParaRPr kumimoji="0" lang="zh-CN" altLang="en-US" sz="28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j-ea"/>
              <a:cs typeface="+mj-cs"/>
            </a:endParaRPr>
          </a:p>
        </p:txBody>
      </p:sp>
      <p:sp>
        <p:nvSpPr>
          <p:cNvPr id="41994" name="Rectangle 3"/>
          <p:cNvSpPr>
            <a:spLocks noGrp="1" noRot="1"/>
          </p:cNvSpPr>
          <p:nvPr>
            <p:ph type="body" sz="half" idx="1"/>
          </p:nvPr>
        </p:nvSpPr>
        <p:spPr>
          <a:xfrm>
            <a:off x="118110" y="836930"/>
            <a:ext cx="8961120" cy="5184775"/>
          </a:xfrm>
        </p:spPr>
        <p:txBody>
          <a:bodyPr vert="horz" wrap="square" lIns="91440" tIns="45720" rIns="91440" bIns="45720" anchor="t"/>
          <a:lstStyle/>
          <a:p>
            <a:pPr lvl="1" eaLnBrk="1" latinLnBrk="0" hangingPunct="1">
              <a:lnSpc>
                <a:spcPct val="150000"/>
              </a:lnSpc>
              <a:spcBef>
                <a:spcPts val="0"/>
              </a:spcBef>
            </a:pPr>
            <a:r>
              <a:rPr lang="zh-CN" altLang="en-US" sz="2400" b="1" kern="1200" dirty="0">
                <a:solidFill>
                  <a:srgbClr val="0052E8"/>
                </a:solidFill>
              </a:rPr>
              <a:t>平均闲期时长为</a:t>
            </a:r>
          </a:p>
          <a:p>
            <a:pPr lvl="1" eaLnBrk="1" latinLnBrk="0" hangingPunct="1">
              <a:lnSpc>
                <a:spcPct val="150000"/>
              </a:lnSpc>
              <a:spcBef>
                <a:spcPts val="0"/>
              </a:spcBef>
            </a:pPr>
            <a:r>
              <a:rPr lang="zh-CN" altLang="en-US" sz="2400" b="1" kern="1200" dirty="0">
                <a:solidFill>
                  <a:srgbClr val="0052E8"/>
                </a:solidFill>
              </a:rPr>
              <a:t>忙期有两类，一为成功发送一个信息包，即一个信息包发出后，时延</a:t>
            </a:r>
            <a:r>
              <a:rPr lang="en-US" altLang="zh-CN" sz="2400" b="1" kern="1200" dirty="0">
                <a:solidFill>
                  <a:srgbClr val="0052E8"/>
                </a:solidFill>
                <a:latin typeface="Symbol" panose="05050102010706020507" pitchFamily="18" charset="2"/>
              </a:rPr>
              <a:t>e</a:t>
            </a:r>
            <a:r>
              <a:rPr lang="zh-CN" altLang="en-US" sz="2400" b="1" kern="1200" dirty="0">
                <a:solidFill>
                  <a:srgbClr val="0052E8"/>
                </a:solidFill>
              </a:rPr>
              <a:t>内无其他用户发出信息包，其概率为                   ，这类时段的长度为                  。</a:t>
            </a:r>
          </a:p>
          <a:p>
            <a:pPr lvl="1" eaLnBrk="1" latinLnBrk="0" hangingPunct="1">
              <a:lnSpc>
                <a:spcPct val="150000"/>
              </a:lnSpc>
              <a:spcBef>
                <a:spcPts val="0"/>
              </a:spcBef>
            </a:pPr>
            <a:r>
              <a:rPr lang="zh-CN" altLang="en-US" sz="2400" b="1" kern="1200" dirty="0">
                <a:solidFill>
                  <a:srgbClr val="0052E8"/>
                </a:solidFill>
              </a:rPr>
              <a:t>另一类忙期是有碰撞的情况，也就是发送不成功，其概率为                         ，这类时段的平均长度为                         ，其中</a:t>
            </a:r>
            <a:r>
              <a:rPr lang="en-US" altLang="zh-CN" sz="2400" b="1" i="1" dirty="0">
                <a:latin typeface="Times New Roman" panose="02020603050405020304" pitchFamily="18" charset="0"/>
                <a:cs typeface="Times New Roman" panose="02020603050405020304" pitchFamily="18" charset="0"/>
                <a:sym typeface="+mn-ea"/>
              </a:rPr>
              <a:t>t</a:t>
            </a:r>
            <a:r>
              <a:rPr lang="en-US" altLang="zh-CN" sz="2400" b="1" kern="1200" baseline="-25000" dirty="0">
                <a:solidFill>
                  <a:srgbClr val="0052E8"/>
                </a:solidFill>
              </a:rPr>
              <a:t>1</a:t>
            </a:r>
            <a:r>
              <a:rPr lang="zh-CN" altLang="en-US" sz="2400" b="1" kern="1200" dirty="0">
                <a:solidFill>
                  <a:srgbClr val="0052E8"/>
                </a:solidFill>
              </a:rPr>
              <a:t>是第一、二个信息包之间的间隔时间，而     是它的平均值。根据呼叫间隔指数分布，得</a:t>
            </a:r>
          </a:p>
        </p:txBody>
      </p:sp>
      <p:graphicFrame>
        <p:nvGraphicFramePr>
          <p:cNvPr id="41986" name="Object 4"/>
          <p:cNvGraphicFramePr>
            <a:graphicFrameLocks noGrp="1" noChangeAspect="1"/>
          </p:cNvGraphicFramePr>
          <p:nvPr>
            <p:ph sz="half" idx="2"/>
          </p:nvPr>
        </p:nvGraphicFramePr>
        <p:xfrm>
          <a:off x="3166745" y="836930"/>
          <a:ext cx="1368425" cy="604838"/>
        </p:xfrm>
        <a:graphic>
          <a:graphicData uri="http://schemas.openxmlformats.org/presentationml/2006/ole">
            <mc:AlternateContent xmlns:mc="http://schemas.openxmlformats.org/markup-compatibility/2006">
              <mc:Choice xmlns:v="urn:schemas-microsoft-com:vml" Requires="v">
                <p:oleObj spid="_x0000_s45275" r:id="rId4" imgW="546100" imgH="241300" progId="Equation.3">
                  <p:embed/>
                </p:oleObj>
              </mc:Choice>
              <mc:Fallback>
                <p:oleObj r:id="rId4" imgW="546100" imgH="241300" progId="Equation.3">
                  <p:embed/>
                  <p:pic>
                    <p:nvPicPr>
                      <p:cNvPr id="0" name="图片 3172"/>
                      <p:cNvPicPr/>
                      <p:nvPr/>
                    </p:nvPicPr>
                    <p:blipFill>
                      <a:blip r:embed="rId5"/>
                      <a:srcRect/>
                      <a:stretch>
                        <a:fillRect/>
                      </a:stretch>
                    </p:blipFill>
                    <p:spPr>
                      <a:xfrm>
                        <a:off x="3166745" y="836930"/>
                        <a:ext cx="1368425" cy="604838"/>
                      </a:xfrm>
                      <a:prstGeom prst="rect">
                        <a:avLst/>
                      </a:prstGeom>
                      <a:noFill/>
                      <a:ln w="38100">
                        <a:miter/>
                      </a:ln>
                    </p:spPr>
                  </p:pic>
                </p:oleObj>
              </mc:Fallback>
            </mc:AlternateContent>
          </a:graphicData>
        </a:graphic>
      </p:graphicFrame>
      <p:graphicFrame>
        <p:nvGraphicFramePr>
          <p:cNvPr id="41987" name="Object 7"/>
          <p:cNvGraphicFramePr>
            <a:graphicFrameLocks noChangeAspect="1"/>
          </p:cNvGraphicFramePr>
          <p:nvPr/>
        </p:nvGraphicFramePr>
        <p:xfrm>
          <a:off x="7164288" y="1988840"/>
          <a:ext cx="1635125" cy="654050"/>
        </p:xfrm>
        <a:graphic>
          <a:graphicData uri="http://schemas.openxmlformats.org/presentationml/2006/ole">
            <mc:AlternateContent xmlns:mc="http://schemas.openxmlformats.org/markup-compatibility/2006">
              <mc:Choice xmlns:v="urn:schemas-microsoft-com:vml" Requires="v">
                <p:oleObj spid="_x0000_s45276" r:id="rId6" imgW="571500" imgH="228600" progId="Equation.3">
                  <p:embed/>
                </p:oleObj>
              </mc:Choice>
              <mc:Fallback>
                <p:oleObj r:id="rId6" imgW="571500" imgH="228600" progId="Equation.3">
                  <p:embed/>
                  <p:pic>
                    <p:nvPicPr>
                      <p:cNvPr id="0" name="图片 3175"/>
                      <p:cNvPicPr/>
                      <p:nvPr/>
                    </p:nvPicPr>
                    <p:blipFill>
                      <a:blip r:embed="rId7"/>
                      <a:stretch>
                        <a:fillRect/>
                      </a:stretch>
                    </p:blipFill>
                    <p:spPr>
                      <a:xfrm>
                        <a:off x="7164288" y="1988840"/>
                        <a:ext cx="1635125" cy="654050"/>
                      </a:xfrm>
                      <a:prstGeom prst="rect">
                        <a:avLst/>
                      </a:prstGeom>
                      <a:noFill/>
                      <a:ln w="38100">
                        <a:noFill/>
                        <a:miter/>
                      </a:ln>
                    </p:spPr>
                  </p:pic>
                </p:oleObj>
              </mc:Fallback>
            </mc:AlternateContent>
          </a:graphicData>
        </a:graphic>
      </p:graphicFrame>
      <p:graphicFrame>
        <p:nvGraphicFramePr>
          <p:cNvPr id="41988" name="Object 8"/>
          <p:cNvGraphicFramePr>
            <a:graphicFrameLocks noChangeAspect="1"/>
          </p:cNvGraphicFramePr>
          <p:nvPr/>
        </p:nvGraphicFramePr>
        <p:xfrm>
          <a:off x="3419872" y="2564904"/>
          <a:ext cx="1512888" cy="592138"/>
        </p:xfrm>
        <a:graphic>
          <a:graphicData uri="http://schemas.openxmlformats.org/presentationml/2006/ole">
            <mc:AlternateContent xmlns:mc="http://schemas.openxmlformats.org/markup-compatibility/2006">
              <mc:Choice xmlns:v="urn:schemas-microsoft-com:vml" Requires="v">
                <p:oleObj spid="_x0000_s45277" r:id="rId8" imgW="584200" imgH="228600" progId="Equation.3">
                  <p:embed/>
                </p:oleObj>
              </mc:Choice>
              <mc:Fallback>
                <p:oleObj r:id="rId8" imgW="584200" imgH="228600" progId="Equation.3">
                  <p:embed/>
                  <p:pic>
                    <p:nvPicPr>
                      <p:cNvPr id="0" name="图片 3169"/>
                      <p:cNvPicPr/>
                      <p:nvPr/>
                    </p:nvPicPr>
                    <p:blipFill>
                      <a:blip r:embed="rId9"/>
                      <a:stretch>
                        <a:fillRect/>
                      </a:stretch>
                    </p:blipFill>
                    <p:spPr>
                      <a:xfrm>
                        <a:off x="3419872" y="2564904"/>
                        <a:ext cx="1512888" cy="592138"/>
                      </a:xfrm>
                      <a:prstGeom prst="rect">
                        <a:avLst/>
                      </a:prstGeom>
                      <a:noFill/>
                      <a:ln w="38100">
                        <a:noFill/>
                        <a:miter/>
                      </a:ln>
                    </p:spPr>
                  </p:pic>
                </p:oleObj>
              </mc:Fallback>
            </mc:AlternateContent>
          </a:graphicData>
        </a:graphic>
      </p:graphicFrame>
      <p:graphicFrame>
        <p:nvGraphicFramePr>
          <p:cNvPr id="41989" name="Object 9"/>
          <p:cNvGraphicFramePr>
            <a:graphicFrameLocks noChangeAspect="1"/>
          </p:cNvGraphicFramePr>
          <p:nvPr/>
        </p:nvGraphicFramePr>
        <p:xfrm>
          <a:off x="1259632" y="3645024"/>
          <a:ext cx="2179637" cy="654050"/>
        </p:xfrm>
        <a:graphic>
          <a:graphicData uri="http://schemas.openxmlformats.org/presentationml/2006/ole">
            <mc:AlternateContent xmlns:mc="http://schemas.openxmlformats.org/markup-compatibility/2006">
              <mc:Choice xmlns:v="urn:schemas-microsoft-com:vml" Requires="v">
                <p:oleObj spid="_x0000_s45278" r:id="rId10" imgW="761365" imgH="228600" progId="Equation.3">
                  <p:embed/>
                </p:oleObj>
              </mc:Choice>
              <mc:Fallback>
                <p:oleObj r:id="rId10" imgW="761365" imgH="228600" progId="Equation.3">
                  <p:embed/>
                  <p:pic>
                    <p:nvPicPr>
                      <p:cNvPr id="0" name="图片 3171"/>
                      <p:cNvPicPr/>
                      <p:nvPr/>
                    </p:nvPicPr>
                    <p:blipFill>
                      <a:blip r:embed="rId11"/>
                      <a:stretch>
                        <a:fillRect/>
                      </a:stretch>
                    </p:blipFill>
                    <p:spPr>
                      <a:xfrm>
                        <a:off x="1259632" y="3645024"/>
                        <a:ext cx="2179637" cy="654050"/>
                      </a:xfrm>
                      <a:prstGeom prst="rect">
                        <a:avLst/>
                      </a:prstGeom>
                      <a:noFill/>
                      <a:ln w="38100">
                        <a:noFill/>
                        <a:miter/>
                      </a:ln>
                    </p:spPr>
                  </p:pic>
                </p:oleObj>
              </mc:Fallback>
            </mc:AlternateContent>
          </a:graphicData>
        </a:graphic>
      </p:graphicFrame>
      <p:graphicFrame>
        <p:nvGraphicFramePr>
          <p:cNvPr id="41990" name="Object 10"/>
          <p:cNvGraphicFramePr>
            <a:graphicFrameLocks noChangeAspect="1"/>
          </p:cNvGraphicFramePr>
          <p:nvPr/>
        </p:nvGraphicFramePr>
        <p:xfrm>
          <a:off x="6516216" y="3573016"/>
          <a:ext cx="1998663" cy="654050"/>
        </p:xfrm>
        <a:graphic>
          <a:graphicData uri="http://schemas.openxmlformats.org/presentationml/2006/ole">
            <mc:AlternateContent xmlns:mc="http://schemas.openxmlformats.org/markup-compatibility/2006">
              <mc:Choice xmlns:v="urn:schemas-microsoft-com:vml" Requires="v">
                <p:oleObj spid="_x0000_s45279" r:id="rId12" imgW="698500" imgH="228600" progId="Equation.3">
                  <p:embed/>
                </p:oleObj>
              </mc:Choice>
              <mc:Fallback>
                <p:oleObj r:id="rId12" imgW="698500" imgH="228600" progId="Equation.3">
                  <p:embed/>
                  <p:pic>
                    <p:nvPicPr>
                      <p:cNvPr id="0" name="图片 3173"/>
                      <p:cNvPicPr/>
                      <p:nvPr/>
                    </p:nvPicPr>
                    <p:blipFill>
                      <a:blip r:embed="rId13"/>
                      <a:stretch>
                        <a:fillRect/>
                      </a:stretch>
                    </p:blipFill>
                    <p:spPr>
                      <a:xfrm>
                        <a:off x="6516216" y="3573016"/>
                        <a:ext cx="1998663" cy="654050"/>
                      </a:xfrm>
                      <a:prstGeom prst="rect">
                        <a:avLst/>
                      </a:prstGeom>
                      <a:noFill/>
                      <a:ln w="38100">
                        <a:noFill/>
                        <a:miter/>
                      </a:ln>
                    </p:spPr>
                  </p:pic>
                </p:oleObj>
              </mc:Fallback>
            </mc:AlternateContent>
          </a:graphicData>
        </a:graphic>
      </p:graphicFrame>
      <p:graphicFrame>
        <p:nvGraphicFramePr>
          <p:cNvPr id="41991" name="Object 11"/>
          <p:cNvGraphicFramePr>
            <a:graphicFrameLocks noChangeAspect="1"/>
          </p:cNvGraphicFramePr>
          <p:nvPr/>
        </p:nvGraphicFramePr>
        <p:xfrm>
          <a:off x="7308304" y="4149080"/>
          <a:ext cx="361950" cy="617537"/>
        </p:xfrm>
        <a:graphic>
          <a:graphicData uri="http://schemas.openxmlformats.org/presentationml/2006/ole">
            <mc:AlternateContent xmlns:mc="http://schemas.openxmlformats.org/markup-compatibility/2006">
              <mc:Choice xmlns:v="urn:schemas-microsoft-com:vml" Requires="v">
                <p:oleObj spid="_x0000_s45280" r:id="rId14" imgW="127000" imgH="215265" progId="Equation.3">
                  <p:embed/>
                </p:oleObj>
              </mc:Choice>
              <mc:Fallback>
                <p:oleObj r:id="rId14" imgW="127000" imgH="215265" progId="Equation.3">
                  <p:embed/>
                  <p:pic>
                    <p:nvPicPr>
                      <p:cNvPr id="0" name="图片 3174"/>
                      <p:cNvPicPr/>
                      <p:nvPr/>
                    </p:nvPicPr>
                    <p:blipFill>
                      <a:blip r:embed="rId15"/>
                      <a:stretch>
                        <a:fillRect/>
                      </a:stretch>
                    </p:blipFill>
                    <p:spPr>
                      <a:xfrm>
                        <a:off x="7308304" y="4149080"/>
                        <a:ext cx="361950" cy="617537"/>
                      </a:xfrm>
                      <a:prstGeom prst="rect">
                        <a:avLst/>
                      </a:prstGeom>
                      <a:noFill/>
                      <a:ln w="38100">
                        <a:noFill/>
                        <a:miter/>
                      </a:ln>
                    </p:spPr>
                  </p:pic>
                </p:oleObj>
              </mc:Fallback>
            </mc:AlternateContent>
          </a:graphicData>
        </a:graphic>
      </p:graphicFrame>
      <p:graphicFrame>
        <p:nvGraphicFramePr>
          <p:cNvPr id="41992" name="Object 12"/>
          <p:cNvGraphicFramePr>
            <a:graphicFrameLocks noChangeAspect="1"/>
          </p:cNvGraphicFramePr>
          <p:nvPr/>
        </p:nvGraphicFramePr>
        <p:xfrm>
          <a:off x="2051720" y="5445224"/>
          <a:ext cx="5526087" cy="842962"/>
        </p:xfrm>
        <a:graphic>
          <a:graphicData uri="http://schemas.openxmlformats.org/presentationml/2006/ole">
            <mc:AlternateContent xmlns:mc="http://schemas.openxmlformats.org/markup-compatibility/2006">
              <mc:Choice xmlns:v="urn:schemas-microsoft-com:vml" Requires="v">
                <p:oleObj spid="_x0000_s45281" r:id="rId16" imgW="2171700" imgH="330200" progId="Equation.3">
                  <p:embed/>
                </p:oleObj>
              </mc:Choice>
              <mc:Fallback>
                <p:oleObj r:id="rId16" imgW="2171700" imgH="330200" progId="Equation.3">
                  <p:embed/>
                  <p:pic>
                    <p:nvPicPr>
                      <p:cNvPr id="0" name="图片 3176"/>
                      <p:cNvPicPr/>
                      <p:nvPr/>
                    </p:nvPicPr>
                    <p:blipFill>
                      <a:blip r:embed="rId17"/>
                      <a:stretch>
                        <a:fillRect/>
                      </a:stretch>
                    </p:blipFill>
                    <p:spPr>
                      <a:xfrm>
                        <a:off x="2051720" y="5445224"/>
                        <a:ext cx="5526087" cy="842962"/>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611688"/>
            <a:ext cx="9144000" cy="1630045"/>
          </a:xfrm>
          <a:prstGeom prst="rect">
            <a:avLst/>
          </a:prstGeom>
          <a:solidFill>
            <a:schemeClr val="accent3">
              <a:lumMod val="95000"/>
            </a:schemeClr>
          </a:solid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第一个信包发出后,过了</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开始传播到对方;</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第二个信包是过了</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t(&lt;ε)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后再发出,在</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开始传播到对方,在</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时已发现碰撞,立刻停止发送,但还要占用信道</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时间，总共持续时间</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2ε </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 </a:t>
            </a:r>
            <a:endPar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第一个信包是在</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时发现碰撞而在</a:t>
            </a: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t+2ε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时停止占用信道.所以这一忙期平均时长为</a:t>
            </a: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t+2ε(t</a:t>
            </a:r>
            <a:r>
              <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为</a:t>
            </a:r>
            <a:r>
              <a:rPr kumimoji="0" lang="zh-CN" altLang="en-US"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第二信息包与第一信息包发出的</a:t>
            </a:r>
            <a:r>
              <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时间间隔</a:t>
            </a: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6259" name="矩形 1"/>
          <p:cNvSpPr/>
          <p:nvPr/>
        </p:nvSpPr>
        <p:spPr>
          <a:xfrm>
            <a:off x="-46037" y="692150"/>
            <a:ext cx="1522412" cy="954088"/>
          </a:xfrm>
          <a:prstGeom prst="rect">
            <a:avLst/>
          </a:prstGeom>
          <a:noFill/>
          <a:ln w="9525">
            <a:noFill/>
          </a:ln>
        </p:spPr>
        <p:txBody>
          <a:bodyPr>
            <a:spAutoFit/>
          </a:bodyPr>
          <a:lstStyle/>
          <a:p>
            <a:pPr lvl="0" eaLnBrk="1" hangingPunct="1"/>
            <a:r>
              <a:rPr lang="zh-CN" altLang="en-US" sz="2800" b="1" dirty="0">
                <a:solidFill>
                  <a:srgbClr val="FF0000"/>
                </a:solidFill>
                <a:latin typeface="Arial" panose="020B0604020202020204" pitchFamily="34" charset="0"/>
                <a:ea typeface="宋体" panose="02010600030101010101" pitchFamily="2" charset="-122"/>
              </a:rPr>
              <a:t>有碰撞的情况</a:t>
            </a:r>
            <a:endParaRPr lang="zh-CN" altLang="en-US" sz="2800" dirty="0">
              <a:solidFill>
                <a:srgbClr val="FF0000"/>
              </a:solidFill>
              <a:latin typeface="Arial" panose="020B0604020202020204" pitchFamily="34" charset="0"/>
              <a:ea typeface="宋体" panose="02010600030101010101" pitchFamily="2" charset="-122"/>
            </a:endParaRPr>
          </a:p>
        </p:txBody>
      </p:sp>
      <p:pic>
        <p:nvPicPr>
          <p:cNvPr id="96260" name="Picture 6"/>
          <p:cNvPicPr>
            <a:picLocks noChangeAspect="1"/>
          </p:cNvPicPr>
          <p:nvPr/>
        </p:nvPicPr>
        <p:blipFill>
          <a:blip r:embed="rId3"/>
          <a:stretch>
            <a:fillRect/>
          </a:stretch>
        </p:blipFill>
        <p:spPr>
          <a:xfrm>
            <a:off x="1157288" y="115888"/>
            <a:ext cx="8010525" cy="4105275"/>
          </a:xfrm>
          <a:prstGeom prst="rect">
            <a:avLst/>
          </a:prstGeom>
          <a:noFill/>
          <a:ln w="9525">
            <a:noFill/>
          </a:ln>
        </p:spPr>
      </p:pic>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010" name="Object 10"/>
          <p:cNvGraphicFramePr>
            <a:graphicFrameLocks noChangeAspect="1"/>
          </p:cNvGraphicFramePr>
          <p:nvPr/>
        </p:nvGraphicFramePr>
        <p:xfrm>
          <a:off x="-44450" y="2600325"/>
          <a:ext cx="5662427" cy="4257675"/>
        </p:xfrm>
        <a:graphic>
          <a:graphicData uri="http://schemas.openxmlformats.org/presentationml/2006/ole">
            <mc:AlternateContent xmlns:mc="http://schemas.openxmlformats.org/markup-compatibility/2006">
              <mc:Choice xmlns:v="urn:schemas-microsoft-com:vml" Requires="v">
                <p:oleObj spid="_x0000_s46119" r:id="rId4" imgW="6504940" imgH="4893945" progId="Visio.Drawing.11">
                  <p:embed/>
                </p:oleObj>
              </mc:Choice>
              <mc:Fallback>
                <p:oleObj r:id="rId4" imgW="6504940" imgH="4893945" progId="Visio.Drawing.11">
                  <p:embed/>
                  <p:pic>
                    <p:nvPicPr>
                      <p:cNvPr id="0" name="图片 3177"/>
                      <p:cNvPicPr/>
                      <p:nvPr/>
                    </p:nvPicPr>
                    <p:blipFill>
                      <a:blip r:embed="rId5"/>
                      <a:stretch>
                        <a:fillRect/>
                      </a:stretch>
                    </p:blipFill>
                    <p:spPr>
                      <a:xfrm>
                        <a:off x="-44450" y="2600325"/>
                        <a:ext cx="5662427" cy="4257675"/>
                      </a:xfrm>
                      <a:prstGeom prst="rect">
                        <a:avLst/>
                      </a:prstGeom>
                      <a:solidFill>
                        <a:srgbClr val="FFFFFF"/>
                      </a:solidFill>
                      <a:ln w="38100">
                        <a:noFill/>
                        <a:miter/>
                      </a:ln>
                    </p:spPr>
                  </p:pic>
                </p:oleObj>
              </mc:Fallback>
            </mc:AlternateContent>
          </a:graphicData>
        </a:graphic>
      </p:graphicFrame>
      <p:cxnSp>
        <p:nvCxnSpPr>
          <p:cNvPr id="3" name="直接箭头连接符 2"/>
          <p:cNvCxnSpPr/>
          <p:nvPr/>
        </p:nvCxnSpPr>
        <p:spPr>
          <a:xfrm>
            <a:off x="2443163" y="1341438"/>
            <a:ext cx="0" cy="10795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5191125" y="638175"/>
            <a:ext cx="3995738" cy="5878532"/>
          </a:xfrm>
          <a:prstGeom prst="rect">
            <a:avLst/>
          </a:prstGeom>
          <a:solidFill>
            <a:schemeClr val="accent3">
              <a:lumMod val="95000"/>
            </a:schemeClr>
          </a:solidFill>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第一个信包发出后,过了</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开始传播到对方;</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第二个信包是过了</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t</a:t>
            </a:r>
            <a:r>
              <a:rPr kumimoji="0" lang="en-US" altLang="zh-CN" sz="2000" b="1" i="0" u="none" strike="noStrike" kern="1200" cap="none" spc="0" normalizeH="0" baseline="-25000" noProof="0" dirty="0">
                <a:ln>
                  <a:noFill/>
                </a:ln>
                <a:solidFill>
                  <a:schemeClr val="tx1"/>
                </a:solidFill>
                <a:effectLst/>
                <a:uLnTx/>
                <a:uFillTx/>
                <a:latin typeface="宋体" panose="02010600030101010101" pitchFamily="2" charset="-122"/>
                <a:ea typeface="宋体" panose="02010600030101010101" pitchFamily="2" charset="-122"/>
                <a:cs typeface="+mn-cs"/>
              </a:rPr>
              <a:t>1</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(&lt;ε)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后再发出,在</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t</a:t>
            </a:r>
            <a:r>
              <a:rPr kumimoji="0" lang="en-US" altLang="zh-CN" sz="2000" b="1" i="0" u="none" strike="noStrike" kern="1200" cap="none" spc="0" normalizeH="0" baseline="-25000" noProof="0" dirty="0">
                <a:ln>
                  <a:noFill/>
                </a:ln>
                <a:solidFill>
                  <a:schemeClr val="tx1"/>
                </a:solidFill>
                <a:effectLst/>
                <a:uLnTx/>
                <a:uFillTx/>
                <a:latin typeface="宋体" panose="02010600030101010101" pitchFamily="2" charset="-122"/>
                <a:ea typeface="宋体" panose="02010600030101010101" pitchFamily="2" charset="-122"/>
                <a:cs typeface="+mn-cs"/>
              </a:rPr>
              <a:t>1 </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开始传播到对方,后者在</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时已发现碰撞,立刻停止发送,但还要占用信道</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时间，总共持续时间</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2ε</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以后还可在</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时间内,由于发现信道空闲而发送信包,但都将在</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时发现信道上的比特值与本站发出的不同而停止继续发送,因此也会在</a:t>
            </a:r>
            <a:r>
              <a:rPr kumimoji="0" lang="en-US" altLang="zh-CN" sz="20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后不占信道.</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第一个信包是在</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t</a:t>
            </a:r>
            <a:r>
              <a:rPr kumimoji="0" lang="en-US" altLang="zh-CN" sz="2000" b="1" i="0" u="none" strike="noStrike" kern="1200" cap="none" spc="0" normalizeH="0" baseline="-25000" noProof="0" dirty="0">
                <a:ln>
                  <a:noFill/>
                </a:ln>
                <a:solidFill>
                  <a:schemeClr val="tx1"/>
                </a:solidFill>
                <a:effectLst/>
                <a:uLnTx/>
                <a:uFillTx/>
                <a:latin typeface="宋体" panose="02010600030101010101" pitchFamily="2" charset="-122"/>
                <a:ea typeface="宋体" panose="02010600030101010101" pitchFamily="2" charset="-122"/>
                <a:cs typeface="+mn-cs"/>
              </a:rPr>
              <a:t>1 </a:t>
            </a:r>
            <a:r>
              <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时发现碰撞而在</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t</a:t>
            </a:r>
            <a:r>
              <a:rPr kumimoji="0" lang="en-US" altLang="zh-CN" sz="1800" b="1" i="0" u="none" strike="noStrike" kern="1200" cap="none" spc="0" normalizeH="0" baseline="-25000" noProof="0" dirty="0">
                <a:ln>
                  <a:noFill/>
                </a:ln>
                <a:solidFill>
                  <a:schemeClr val="tx1"/>
                </a:solidFill>
                <a:effectLst/>
                <a:uLnTx/>
                <a:uFillTx/>
                <a:latin typeface="宋体" panose="02010600030101010101" pitchFamily="2" charset="-122"/>
                <a:ea typeface="宋体" panose="02010600030101010101" pitchFamily="2" charset="-122"/>
                <a:cs typeface="+mn-cs"/>
              </a:rPr>
              <a:t>1 </a:t>
            </a: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+2ε</a:t>
            </a: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时停止占用信道.</a:t>
            </a:r>
            <a:endPar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defRPr/>
            </a:pPr>
            <a:endParaRPr kumimoji="0" lang="en-US" altLang="zh-CN"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a:p>
            <a:pPr marL="342900" lvl="0" indent="-342900" rtl="0" eaLnBrk="0" hangingPunct="0">
              <a:buFont typeface="Arial" panose="020B0604020202020204" pitchFamily="34" charset="0"/>
              <a:buChar char="•"/>
              <a:defRPr/>
            </a:pPr>
            <a:r>
              <a:rPr kumimoji="0" lang="zh-CN" altLang="en-US" sz="20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这一忙期平均时长为</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t</a:t>
            </a:r>
            <a:r>
              <a:rPr kumimoji="0" lang="en-US" altLang="zh-CN" sz="1800" b="1" i="0" u="none" strike="noStrike" kern="1200" cap="none" spc="0" normalizeH="0" baseline="-25000" noProof="0" dirty="0">
                <a:ln>
                  <a:noFill/>
                </a:ln>
                <a:solidFill>
                  <a:schemeClr val="tx1"/>
                </a:solidFill>
                <a:effectLst/>
                <a:uLnTx/>
                <a:uFillTx/>
                <a:latin typeface="宋体" panose="02010600030101010101" pitchFamily="2" charset="-122"/>
                <a:ea typeface="宋体" panose="02010600030101010101" pitchFamily="2" charset="-122"/>
                <a:cs typeface="+mn-cs"/>
              </a:rPr>
              <a:t>1 </a:t>
            </a: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+2ε(</a:t>
            </a:r>
            <a:r>
              <a:rPr kumimoji="0" lang="en-US" altLang="zh-CN" sz="18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rPr>
              <a:t>t</a:t>
            </a:r>
            <a:r>
              <a:rPr kumimoji="0" lang="en-US" altLang="zh-CN" sz="1800" b="1" i="0" u="none" strike="noStrike" kern="1200" cap="none" spc="0" normalizeH="0" baseline="-25000" noProof="0" dirty="0">
                <a:ln>
                  <a:noFill/>
                </a:ln>
                <a:solidFill>
                  <a:schemeClr val="tx1"/>
                </a:solidFill>
                <a:effectLst/>
                <a:uLnTx/>
                <a:uFillTx/>
                <a:latin typeface="宋体" panose="02010600030101010101" pitchFamily="2" charset="-122"/>
                <a:ea typeface="宋体" panose="02010600030101010101" pitchFamily="2" charset="-122"/>
                <a:cs typeface="+mn-cs"/>
              </a:rPr>
              <a:t>1</a:t>
            </a:r>
            <a:r>
              <a:rPr kumimoji="0" lang="zh-CN" altLang="en-US"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为</a:t>
            </a:r>
            <a:r>
              <a:rPr lang="zh-CN" altLang="en-US" b="1" dirty="0" smtClean="0"/>
              <a:t>第二</a:t>
            </a:r>
            <a:r>
              <a:rPr lang="zh-CN" altLang="en-US" b="1" dirty="0"/>
              <a:t>信息包与第一信息包发出的时间间隔</a:t>
            </a:r>
            <a:r>
              <a:rPr kumimoji="0" lang="en-US" altLang="zh-CN" sz="1800" b="1" i="0" u="none" strike="noStrike" kern="1200" cap="none" spc="0" normalizeH="0" baseline="0" noProof="0" dirty="0" smtClean="0">
                <a:ln>
                  <a:noFill/>
                </a:ln>
                <a:solidFill>
                  <a:schemeClr val="tx1"/>
                </a:solidFill>
                <a:effectLst/>
                <a:uLnTx/>
                <a:uFillTx/>
                <a:latin typeface="Arial" panose="020B0604020202020204" pitchFamily="34" charset="0"/>
                <a:ea typeface="宋体" panose="02010600030101010101" pitchFamily="2" charset="-122"/>
                <a:cs typeface="+mn-cs"/>
              </a:rPr>
              <a:t>)</a:t>
            </a:r>
            <a:endPar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pic>
        <p:nvPicPr>
          <p:cNvPr id="43014" name="Picture 7"/>
          <p:cNvPicPr>
            <a:picLocks noChangeAspect="1"/>
          </p:cNvPicPr>
          <p:nvPr/>
        </p:nvPicPr>
        <p:blipFill>
          <a:blip r:embed="rId6"/>
          <a:stretch>
            <a:fillRect/>
          </a:stretch>
        </p:blipFill>
        <p:spPr>
          <a:xfrm>
            <a:off x="3175" y="0"/>
            <a:ext cx="5073650" cy="2600325"/>
          </a:xfrm>
          <a:prstGeom prst="rect">
            <a:avLst/>
          </a:prstGeom>
          <a:noFill/>
          <a:ln w="9525">
            <a:noFill/>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0" y="5589588"/>
            <a:ext cx="9144000" cy="914400"/>
          </a:xfrm>
          <a:solidFill>
            <a:srgbClr val="FFFFFF"/>
          </a:solidFill>
        </p:spPr>
        <p:txBody>
          <a:bodyPr vert="horz" wrap="square" lIns="91440" tIns="45720" rIns="91440" bIns="45720" numCol="1" anchor="t" anchorCtr="0" compatLnSpc="1"/>
          <a:lstStyle/>
          <a:p>
            <a:pPr lvl="0">
              <a:buFont typeface="Wingdings" panose="05000000000000000000" pitchFamily="2" charset="2"/>
              <a:buChar char="q"/>
            </a:pPr>
            <a:r>
              <a:rPr lang="zh-CN" altLang="en-US" sz="2400" smtClean="0">
                <a:effectLst>
                  <a:outerShdw blurRad="38100" dist="38100" dir="2700000">
                    <a:srgbClr val="FFFFFF"/>
                  </a:outerShdw>
                </a:effectLst>
                <a:latin typeface="楷体_GB2312" panose="02010609030101010101" pitchFamily="49" charset="-122"/>
              </a:rPr>
              <a:t>纯</a:t>
            </a:r>
            <a:r>
              <a:rPr lang="en-US" altLang="zh-CN" sz="2400" smtClean="0">
                <a:effectLst>
                  <a:outerShdw blurRad="38100" dist="38100" dir="2700000">
                    <a:srgbClr val="FFFFFF"/>
                  </a:outerShdw>
                </a:effectLst>
                <a:latin typeface="楷体_GB2312" panose="02010609030101010101" pitchFamily="49" charset="-122"/>
              </a:rPr>
              <a:t>ALOHA</a:t>
            </a:r>
            <a:r>
              <a:rPr lang="zh-CN" altLang="en-US" sz="2400" smtClean="0">
                <a:effectLst>
                  <a:outerShdw blurRad="38100" dist="38100" dir="2700000">
                    <a:srgbClr val="FFFFFF"/>
                  </a:outerShdw>
                </a:effectLst>
                <a:latin typeface="楷体_GB2312" panose="02010609030101010101" pitchFamily="49" charset="-122"/>
              </a:rPr>
              <a:t>（</a:t>
            </a:r>
            <a:r>
              <a:rPr lang="en-US" altLang="zh-CN" sz="2400">
                <a:effectLst>
                  <a:outerShdw blurRad="38100" dist="38100" dir="2700000">
                    <a:srgbClr val="FFFFFF"/>
                  </a:outerShdw>
                </a:effectLst>
                <a:latin typeface="楷体_GB2312" panose="02010609030101010101" pitchFamily="49" charset="-122"/>
              </a:rPr>
              <a:t>P</a:t>
            </a:r>
            <a:r>
              <a:rPr lang="zh-CN" altLang="en-US" sz="2400" smtClean="0">
                <a:effectLst>
                  <a:outerShdw blurRad="38100" dist="38100" dir="2700000">
                    <a:srgbClr val="FFFFFF"/>
                  </a:outerShdw>
                </a:effectLst>
                <a:latin typeface="楷体_GB2312" panose="02010609030101010101" pitchFamily="49" charset="-122"/>
              </a:rPr>
              <a:t>－</a:t>
            </a:r>
            <a:r>
              <a:rPr lang="en-US" altLang="zh-CN" sz="2400" smtClean="0">
                <a:effectLst>
                  <a:outerShdw blurRad="38100" dist="38100" dir="2700000">
                    <a:srgbClr val="FFFFFF"/>
                  </a:outerShdw>
                </a:effectLst>
                <a:latin typeface="楷体_GB2312" panose="02010609030101010101" pitchFamily="49" charset="-122"/>
              </a:rPr>
              <a:t>ALOHA</a:t>
            </a:r>
            <a:r>
              <a:rPr lang="zh-CN" altLang="en-US" sz="2400" smtClean="0">
                <a:effectLst>
                  <a:outerShdw blurRad="38100" dist="38100" dir="2700000">
                    <a:srgbClr val="FFFFFF"/>
                  </a:outerShdw>
                </a:effectLst>
                <a:latin typeface="楷体_GB2312" panose="02010609030101010101" pitchFamily="49" charset="-122"/>
              </a:rPr>
              <a:t>） </a:t>
            </a:r>
            <a:r>
              <a:rPr lang="en-US" altLang="zh-CN" sz="2400" dirty="0">
                <a:solidFill>
                  <a:srgbClr val="006666"/>
                </a:solidFill>
                <a:effectLst>
                  <a:outerShdw blurRad="38100" dist="38100" dir="2700000">
                    <a:srgbClr val="000000"/>
                  </a:outerShdw>
                </a:effectLst>
                <a:latin typeface="楷体_GB2312" panose="02010609030101010101" pitchFamily="49" charset="-122"/>
              </a:rPr>
              <a:t>:</a:t>
            </a:r>
            <a:r>
              <a:rPr lang="zh-CN" altLang="en-US" sz="2400" dirty="0">
                <a:solidFill>
                  <a:srgbClr val="006666"/>
                </a:solidFill>
                <a:effectLst>
                  <a:outerShdw blurRad="38100" dist="38100" dir="2700000">
                    <a:srgbClr val="000000"/>
                  </a:outerShdw>
                </a:effectLst>
                <a:latin typeface="楷体_GB2312" panose="02010609030101010101" pitchFamily="49" charset="-122"/>
              </a:rPr>
              <a:t>想发就发，如冲突，</a:t>
            </a:r>
            <a:r>
              <a:rPr lang="zh-CN" altLang="en-US" sz="2400" dirty="0">
                <a:solidFill>
                  <a:srgbClr val="006666"/>
                </a:solidFill>
                <a:effectLst>
                  <a:outerShdw blurRad="38100" dist="38100" dir="2700000">
                    <a:srgbClr val="000000"/>
                  </a:outerShdw>
                </a:effectLst>
              </a:rPr>
              <a:t>等待随机时间后重发</a:t>
            </a:r>
            <a:r>
              <a:rPr lang="zh-CN" altLang="en-US" sz="2400" dirty="0">
                <a:solidFill>
                  <a:schemeClr val="tx1"/>
                </a:solidFill>
                <a:effectLst>
                  <a:outerShdw blurRad="38100" dist="38100" dir="2700000">
                    <a:srgbClr val="000000"/>
                  </a:outerShdw>
                </a:effectLst>
                <a:latin typeface="楷体_GB2312" panose="02010609030101010101" pitchFamily="49" charset="-122"/>
                <a:ea typeface="楷体_GB2312" panose="02010609030101010101" pitchFamily="49" charset="-122"/>
              </a:rPr>
              <a:t>（</a:t>
            </a:r>
            <a:r>
              <a:rPr lang="zh-CN" altLang="en-US" sz="2400" dirty="0">
                <a:solidFill>
                  <a:srgbClr val="FF0000"/>
                </a:solidFill>
                <a:effectLst>
                  <a:outerShdw blurRad="38100" dist="38100" dir="2700000">
                    <a:srgbClr val="000000"/>
                  </a:outerShdw>
                </a:effectLst>
                <a:latin typeface="楷体_GB2312" panose="02010609030101010101" pitchFamily="49" charset="-122"/>
                <a:ea typeface="楷体_GB2312" panose="02010609030101010101" pitchFamily="49" charset="-122"/>
              </a:rPr>
              <a:t>信息包的长度</a:t>
            </a:r>
            <a:r>
              <a:rPr lang="en-US" altLang="zh-CN" sz="2400" dirty="0">
                <a:solidFill>
                  <a:srgbClr val="FF0000"/>
                </a:solidFill>
                <a:effectLst>
                  <a:outerShdw blurRad="38100" dist="38100" dir="2700000">
                    <a:srgbClr val="000000"/>
                  </a:outerShdw>
                </a:effectLst>
                <a:latin typeface="楷体_GB2312" panose="02010609030101010101" pitchFamily="49" charset="-122"/>
                <a:ea typeface="楷体_GB2312" panose="02010609030101010101" pitchFamily="49" charset="-122"/>
              </a:rPr>
              <a:t>P</a:t>
            </a:r>
            <a:r>
              <a:rPr lang="zh-CN" altLang="en-US" sz="2400" dirty="0">
                <a:solidFill>
                  <a:schemeClr val="tx1"/>
                </a:solidFill>
                <a:effectLst>
                  <a:outerShdw blurRad="38100" dist="38100" dir="2700000">
                    <a:srgbClr val="000000"/>
                  </a:outerShdw>
                </a:effectLst>
                <a:latin typeface="楷体_GB2312" panose="02010609030101010101" pitchFamily="49" charset="-122"/>
                <a:ea typeface="楷体_GB2312" panose="02010609030101010101" pitchFamily="49" charset="-122"/>
              </a:rPr>
              <a:t>＝发送一个包所需的时间，即</a:t>
            </a:r>
            <a:r>
              <a:rPr lang="zh-CN" altLang="en-US" sz="2400" dirty="0">
                <a:solidFill>
                  <a:srgbClr val="FF0000"/>
                </a:solidFill>
                <a:effectLst>
                  <a:outerShdw blurRad="38100" dist="38100" dir="2700000">
                    <a:srgbClr val="000000"/>
                  </a:outerShdw>
                </a:effectLst>
                <a:latin typeface="楷体_GB2312" panose="02010609030101010101" pitchFamily="49" charset="-122"/>
                <a:ea typeface="楷体_GB2312" panose="02010609030101010101" pitchFamily="49" charset="-122"/>
              </a:rPr>
              <a:t>服务时间</a:t>
            </a:r>
            <a:r>
              <a:rPr lang="zh-CN" altLang="en-US" sz="2400" dirty="0">
                <a:solidFill>
                  <a:srgbClr val="FF0000"/>
                </a:solidFill>
                <a:effectLst>
                  <a:outerShdw blurRad="38100" dist="38100" dir="2700000">
                    <a:srgbClr val="000000"/>
                  </a:outerShdw>
                </a:effectLst>
                <a:latin typeface="楷体_GB2312" panose="02010609030101010101" pitchFamily="49" charset="-122"/>
                <a:ea typeface="楷体_GB2312" panose="02010609030101010101" pitchFamily="49" charset="-122"/>
                <a:sym typeface="Symbol" panose="05050102010706020507" pitchFamily="18" charset="2"/>
              </a:rPr>
              <a:t></a:t>
            </a:r>
            <a:r>
              <a:rPr lang="en-US" altLang="zh-CN" sz="2400" dirty="0">
                <a:solidFill>
                  <a:srgbClr val="FF0000"/>
                </a:solidFill>
                <a:effectLst>
                  <a:outerShdw blurRad="38100" dist="38100" dir="2700000">
                    <a:srgbClr val="000000"/>
                  </a:outerShdw>
                </a:effectLst>
                <a:latin typeface="楷体_GB2312" panose="02010609030101010101" pitchFamily="49" charset="-122"/>
                <a:ea typeface="楷体_GB2312" panose="02010609030101010101" pitchFamily="49" charset="-122"/>
              </a:rPr>
              <a:t> </a:t>
            </a:r>
            <a:r>
              <a:rPr lang="zh-CN" altLang="en-US" sz="2400" dirty="0">
                <a:solidFill>
                  <a:schemeClr val="tx1"/>
                </a:solidFill>
                <a:effectLst>
                  <a:outerShdw blurRad="38100" dist="38100" dir="2700000">
                    <a:srgbClr val="000000"/>
                  </a:outerShdw>
                </a:effectLst>
                <a:latin typeface="楷体_GB2312" panose="02010609030101010101" pitchFamily="49" charset="-122"/>
                <a:ea typeface="楷体_GB2312" panose="02010609030101010101" pitchFamily="49" charset="-122"/>
              </a:rPr>
              <a:t>）</a:t>
            </a:r>
          </a:p>
        </p:txBody>
      </p:sp>
      <p:sp>
        <p:nvSpPr>
          <p:cNvPr id="2053" name="Text Box 3"/>
          <p:cNvSpPr txBox="1"/>
          <p:nvPr/>
        </p:nvSpPr>
        <p:spPr>
          <a:xfrm>
            <a:off x="554038" y="971550"/>
            <a:ext cx="804862" cy="457200"/>
          </a:xfrm>
          <a:prstGeom prst="rect">
            <a:avLst/>
          </a:prstGeom>
          <a:noFill/>
          <a:ln w="28575">
            <a:noFill/>
          </a:ln>
        </p:spPr>
        <p:txBody>
          <a:bodyPr>
            <a:spAutoFit/>
          </a:bodyPr>
          <a:lstStyle/>
          <a:p>
            <a:pPr lvl="0" eaLnBrk="1" hangingPunct="1">
              <a:spcBef>
                <a:spcPct val="50000"/>
              </a:spcBef>
            </a:pPr>
            <a:r>
              <a:rPr lang="zh-CN" altLang="en-US" sz="2400" b="1" dirty="0">
                <a:solidFill>
                  <a:srgbClr val="2A2A38"/>
                </a:solidFill>
                <a:latin typeface="楷体_GB2312" panose="02010609030101010101" pitchFamily="49" charset="-122"/>
                <a:ea typeface="楷体_GB2312" panose="02010609030101010101" pitchFamily="49" charset="-122"/>
              </a:rPr>
              <a:t>站</a:t>
            </a:r>
            <a:r>
              <a:rPr lang="en-US" altLang="zh-CN" sz="2400" b="1" dirty="0">
                <a:solidFill>
                  <a:srgbClr val="2A2A38"/>
                </a:solidFill>
                <a:latin typeface="楷体_GB2312" panose="02010609030101010101" pitchFamily="49" charset="-122"/>
                <a:ea typeface="楷体_GB2312" panose="02010609030101010101" pitchFamily="49" charset="-122"/>
              </a:rPr>
              <a:t>1</a:t>
            </a:r>
          </a:p>
        </p:txBody>
      </p:sp>
      <p:sp>
        <p:nvSpPr>
          <p:cNvPr id="2054" name="Text Box 4"/>
          <p:cNvSpPr txBox="1"/>
          <p:nvPr/>
        </p:nvSpPr>
        <p:spPr>
          <a:xfrm>
            <a:off x="554038" y="2022475"/>
            <a:ext cx="804862" cy="457200"/>
          </a:xfrm>
          <a:prstGeom prst="rect">
            <a:avLst/>
          </a:prstGeom>
          <a:noFill/>
          <a:ln w="28575">
            <a:noFill/>
          </a:ln>
        </p:spPr>
        <p:txBody>
          <a:bodyPr>
            <a:spAutoFit/>
          </a:bodyPr>
          <a:lstStyle/>
          <a:p>
            <a:pPr lvl="0" eaLnBrk="1" hangingPunct="1">
              <a:spcBef>
                <a:spcPct val="50000"/>
              </a:spcBef>
            </a:pPr>
            <a:r>
              <a:rPr lang="zh-CN" altLang="en-US" sz="2400" b="1" dirty="0">
                <a:solidFill>
                  <a:srgbClr val="2A2A38"/>
                </a:solidFill>
                <a:latin typeface="楷体_GB2312" panose="02010609030101010101" pitchFamily="49" charset="-122"/>
                <a:ea typeface="楷体_GB2312" panose="02010609030101010101" pitchFamily="49" charset="-122"/>
              </a:rPr>
              <a:t>站</a:t>
            </a:r>
            <a:r>
              <a:rPr lang="en-US" altLang="zh-CN" sz="2400" b="1" dirty="0">
                <a:solidFill>
                  <a:srgbClr val="2A2A38"/>
                </a:solidFill>
                <a:latin typeface="楷体_GB2312" panose="02010609030101010101" pitchFamily="49" charset="-122"/>
                <a:ea typeface="楷体_GB2312" panose="02010609030101010101" pitchFamily="49" charset="-122"/>
              </a:rPr>
              <a:t>2</a:t>
            </a:r>
          </a:p>
        </p:txBody>
      </p:sp>
      <p:sp>
        <p:nvSpPr>
          <p:cNvPr id="2055" name="Text Box 5"/>
          <p:cNvSpPr txBox="1"/>
          <p:nvPr/>
        </p:nvSpPr>
        <p:spPr>
          <a:xfrm>
            <a:off x="474663" y="3235325"/>
            <a:ext cx="1044575" cy="457200"/>
          </a:xfrm>
          <a:prstGeom prst="rect">
            <a:avLst/>
          </a:prstGeom>
          <a:noFill/>
          <a:ln w="28575">
            <a:noFill/>
          </a:ln>
        </p:spPr>
        <p:txBody>
          <a:bodyPr>
            <a:spAutoFit/>
          </a:bodyPr>
          <a:lstStyle/>
          <a:p>
            <a:pPr lvl="0" eaLnBrk="1" hangingPunct="1">
              <a:spcBef>
                <a:spcPct val="50000"/>
              </a:spcBef>
            </a:pPr>
            <a:r>
              <a:rPr lang="zh-CN" altLang="en-US" sz="2400" b="1" dirty="0">
                <a:solidFill>
                  <a:srgbClr val="2A2A38"/>
                </a:solidFill>
                <a:latin typeface="楷体_GB2312" panose="02010609030101010101" pitchFamily="49" charset="-122"/>
                <a:ea typeface="楷体_GB2312" panose="02010609030101010101" pitchFamily="49" charset="-122"/>
              </a:rPr>
              <a:t>站</a:t>
            </a:r>
            <a:r>
              <a:rPr lang="en-US" altLang="zh-CN" sz="2400" b="1" dirty="0">
                <a:solidFill>
                  <a:srgbClr val="2A2A38"/>
                </a:solidFill>
                <a:latin typeface="楷体_GB2312" panose="02010609030101010101" pitchFamily="49" charset="-122"/>
                <a:ea typeface="楷体_GB2312" panose="02010609030101010101" pitchFamily="49" charset="-122"/>
              </a:rPr>
              <a:t>N-1</a:t>
            </a:r>
          </a:p>
        </p:txBody>
      </p:sp>
      <p:sp>
        <p:nvSpPr>
          <p:cNvPr id="2056" name="Line 6"/>
          <p:cNvSpPr/>
          <p:nvPr/>
        </p:nvSpPr>
        <p:spPr>
          <a:xfrm>
            <a:off x="1439863" y="1293813"/>
            <a:ext cx="7399337" cy="0"/>
          </a:xfrm>
          <a:prstGeom prst="line">
            <a:avLst/>
          </a:prstGeom>
          <a:ln w="28575" cap="sq" cmpd="sng">
            <a:solidFill>
              <a:schemeClr val="tx1"/>
            </a:solidFill>
            <a:prstDash val="solid"/>
            <a:headEnd type="none" w="sm" len="sm"/>
            <a:tailEnd type="stealth" w="lg" len="lg"/>
          </a:ln>
        </p:spPr>
      </p:sp>
      <p:sp>
        <p:nvSpPr>
          <p:cNvPr id="2057" name="Line 7"/>
          <p:cNvSpPr/>
          <p:nvPr/>
        </p:nvSpPr>
        <p:spPr>
          <a:xfrm>
            <a:off x="1439863" y="2265363"/>
            <a:ext cx="7399337" cy="0"/>
          </a:xfrm>
          <a:prstGeom prst="line">
            <a:avLst/>
          </a:prstGeom>
          <a:ln w="28575" cap="sq" cmpd="sng">
            <a:solidFill>
              <a:schemeClr val="tx1"/>
            </a:solidFill>
            <a:prstDash val="solid"/>
            <a:headEnd type="none" w="sm" len="sm"/>
            <a:tailEnd type="stealth" w="lg" len="lg"/>
          </a:ln>
        </p:spPr>
      </p:sp>
      <p:sp>
        <p:nvSpPr>
          <p:cNvPr id="2058" name="Line 8"/>
          <p:cNvSpPr/>
          <p:nvPr/>
        </p:nvSpPr>
        <p:spPr>
          <a:xfrm>
            <a:off x="1439863" y="3397250"/>
            <a:ext cx="7399337" cy="0"/>
          </a:xfrm>
          <a:prstGeom prst="line">
            <a:avLst/>
          </a:prstGeom>
          <a:ln w="28575" cap="sq" cmpd="sng">
            <a:solidFill>
              <a:schemeClr val="tx1"/>
            </a:solidFill>
            <a:prstDash val="solid"/>
            <a:headEnd type="none" w="sm" len="sm"/>
            <a:tailEnd type="stealth" w="lg" len="lg"/>
          </a:ln>
        </p:spPr>
      </p:sp>
      <p:sp>
        <p:nvSpPr>
          <p:cNvPr id="2059" name="Line 9"/>
          <p:cNvSpPr/>
          <p:nvPr/>
        </p:nvSpPr>
        <p:spPr>
          <a:xfrm>
            <a:off x="1439863" y="4611688"/>
            <a:ext cx="7399337" cy="0"/>
          </a:xfrm>
          <a:prstGeom prst="line">
            <a:avLst/>
          </a:prstGeom>
          <a:ln w="28575" cap="sq" cmpd="sng">
            <a:solidFill>
              <a:schemeClr val="tx1"/>
            </a:solidFill>
            <a:prstDash val="solid"/>
            <a:headEnd type="none" w="sm" len="sm"/>
            <a:tailEnd type="stealth" w="lg" len="lg"/>
          </a:ln>
        </p:spPr>
      </p:sp>
      <p:sp>
        <p:nvSpPr>
          <p:cNvPr id="2060" name="Text Box 10"/>
          <p:cNvSpPr txBox="1"/>
          <p:nvPr/>
        </p:nvSpPr>
        <p:spPr>
          <a:xfrm>
            <a:off x="635000" y="4368800"/>
            <a:ext cx="804863" cy="457200"/>
          </a:xfrm>
          <a:prstGeom prst="rect">
            <a:avLst/>
          </a:prstGeom>
          <a:noFill/>
          <a:ln w="28575">
            <a:noFill/>
          </a:ln>
        </p:spPr>
        <p:txBody>
          <a:bodyPr>
            <a:spAutoFit/>
          </a:bodyPr>
          <a:lstStyle/>
          <a:p>
            <a:pPr lvl="0" eaLnBrk="1" hangingPunct="1">
              <a:spcBef>
                <a:spcPct val="50000"/>
              </a:spcBef>
            </a:pPr>
            <a:r>
              <a:rPr lang="zh-CN" altLang="en-US" sz="2400" b="1" dirty="0">
                <a:solidFill>
                  <a:srgbClr val="2A2A38"/>
                </a:solidFill>
                <a:latin typeface="楷体_GB2312" panose="02010609030101010101" pitchFamily="49" charset="-122"/>
                <a:ea typeface="楷体_GB2312" panose="02010609030101010101" pitchFamily="49" charset="-122"/>
              </a:rPr>
              <a:t>站</a:t>
            </a:r>
            <a:r>
              <a:rPr lang="en-US" altLang="zh-CN" sz="2400" b="1" dirty="0">
                <a:solidFill>
                  <a:srgbClr val="2A2A38"/>
                </a:solidFill>
                <a:latin typeface="楷体_GB2312" panose="02010609030101010101" pitchFamily="49" charset="-122"/>
                <a:ea typeface="楷体_GB2312" panose="02010609030101010101" pitchFamily="49" charset="-122"/>
              </a:rPr>
              <a:t>N</a:t>
            </a:r>
          </a:p>
        </p:txBody>
      </p:sp>
      <p:sp>
        <p:nvSpPr>
          <p:cNvPr id="2061" name="Text Box 11"/>
          <p:cNvSpPr txBox="1"/>
          <p:nvPr/>
        </p:nvSpPr>
        <p:spPr>
          <a:xfrm>
            <a:off x="665163" y="2427288"/>
            <a:ext cx="549275" cy="727075"/>
          </a:xfrm>
          <a:prstGeom prst="rect">
            <a:avLst/>
          </a:prstGeom>
          <a:noFill/>
          <a:ln w="28575">
            <a:noFill/>
          </a:ln>
        </p:spPr>
        <p:txBody>
          <a:bodyPr vert="eaVert">
            <a:spAutoFit/>
          </a:bodyPr>
          <a:lstStyle/>
          <a:p>
            <a:pPr lvl="0" eaLnBrk="1" hangingPunct="1">
              <a:spcBef>
                <a:spcPct val="50000"/>
              </a:spcBef>
            </a:pPr>
            <a:r>
              <a:rPr lang="en-US" altLang="zh-CN" sz="2400" b="1" dirty="0">
                <a:solidFill>
                  <a:srgbClr val="2A2A38"/>
                </a:solidFill>
                <a:latin typeface="Times New Roman" panose="02020603050405020304" pitchFamily="18" charset="0"/>
                <a:ea typeface="楷体_GB2312" panose="02010609030101010101" pitchFamily="49" charset="-122"/>
              </a:rPr>
              <a:t>……</a:t>
            </a:r>
            <a:endParaRPr lang="en-US" altLang="zh-CN" sz="2400" b="1" dirty="0">
              <a:solidFill>
                <a:srgbClr val="2A2A38"/>
              </a:solidFill>
              <a:latin typeface="楷体_GB2312" panose="02010609030101010101" pitchFamily="49" charset="-122"/>
              <a:ea typeface="楷体_GB2312" panose="02010609030101010101" pitchFamily="49" charset="-122"/>
            </a:endParaRPr>
          </a:p>
        </p:txBody>
      </p:sp>
      <p:sp>
        <p:nvSpPr>
          <p:cNvPr id="2062" name="Rectangle 12"/>
          <p:cNvSpPr/>
          <p:nvPr/>
        </p:nvSpPr>
        <p:spPr>
          <a:xfrm>
            <a:off x="1841500" y="890588"/>
            <a:ext cx="804863" cy="403225"/>
          </a:xfrm>
          <a:prstGeom prst="rect">
            <a:avLst/>
          </a:prstGeom>
          <a:solidFill>
            <a:schemeClr val="accent1"/>
          </a:solidFill>
          <a:ln w="28575" cap="sq" cmpd="sng">
            <a:solidFill>
              <a:schemeClr val="tx1"/>
            </a:solidFill>
            <a:prstDash val="solid"/>
            <a:miter/>
            <a:headEnd type="none" w="sm" len="sm"/>
            <a:tailEnd type="none" w="sm" len="sm"/>
          </a:ln>
        </p:spPr>
        <p:txBody>
          <a:bodyPr wrap="none" anchor="ctr"/>
          <a:lstStyle/>
          <a:p>
            <a:pPr lvl="0" algn="ctr" eaLnBrk="1" hangingPunct="1"/>
            <a:r>
              <a:rPr lang="en-US" altLang="zh-CN" dirty="0">
                <a:solidFill>
                  <a:srgbClr val="2A2A38"/>
                </a:solidFill>
                <a:latin typeface="Arial" panose="020B0604020202020204" pitchFamily="34" charset="0"/>
                <a:ea typeface="宋体" panose="02010600030101010101" pitchFamily="2" charset="-122"/>
              </a:rPr>
              <a:t>1</a:t>
            </a:r>
          </a:p>
        </p:txBody>
      </p:sp>
      <p:sp>
        <p:nvSpPr>
          <p:cNvPr id="2063" name="Rectangle 13"/>
          <p:cNvSpPr/>
          <p:nvPr/>
        </p:nvSpPr>
        <p:spPr>
          <a:xfrm>
            <a:off x="4737100" y="4206875"/>
            <a:ext cx="804863" cy="404813"/>
          </a:xfrm>
          <a:prstGeom prst="rect">
            <a:avLst/>
          </a:prstGeom>
          <a:solidFill>
            <a:schemeClr val="accent1"/>
          </a:solidFill>
          <a:ln w="28575" cap="sq" cmpd="sng">
            <a:solidFill>
              <a:schemeClr val="tx1"/>
            </a:solidFill>
            <a:prstDash val="solid"/>
            <a:miter/>
            <a:headEnd type="none" w="sm" len="sm"/>
            <a:tailEnd type="none" w="sm" len="sm"/>
          </a:ln>
        </p:spPr>
        <p:txBody>
          <a:bodyPr wrap="none" anchor="ctr"/>
          <a:lstStyle/>
          <a:p>
            <a:pPr lvl="0" algn="ctr" eaLnBrk="1" hangingPunct="1"/>
            <a:r>
              <a:rPr lang="en-US" altLang="zh-CN" dirty="0">
                <a:solidFill>
                  <a:srgbClr val="2A2A38"/>
                </a:solidFill>
                <a:latin typeface="Arial" panose="020B0604020202020204" pitchFamily="34" charset="0"/>
                <a:ea typeface="宋体" panose="02010600030101010101" pitchFamily="2" charset="-122"/>
              </a:rPr>
              <a:t>4</a:t>
            </a:r>
          </a:p>
        </p:txBody>
      </p:sp>
      <p:sp>
        <p:nvSpPr>
          <p:cNvPr id="2064" name="AutoShape 14"/>
          <p:cNvSpPr/>
          <p:nvPr/>
        </p:nvSpPr>
        <p:spPr>
          <a:xfrm>
            <a:off x="4495800" y="3073400"/>
            <a:ext cx="3538538" cy="242888"/>
          </a:xfrm>
          <a:prstGeom prst="rightArrow">
            <a:avLst>
              <a:gd name="adj1" fmla="val 50000"/>
              <a:gd name="adj2" fmla="val 364214"/>
            </a:avLst>
          </a:prstGeom>
          <a:noFill/>
          <a:ln w="28575" cap="sq" cmpd="sng">
            <a:solidFill>
              <a:srgbClr val="FF0000"/>
            </a:solidFill>
            <a:prstDash val="solid"/>
            <a:miter/>
            <a:headEnd type="none" w="sm" len="sm"/>
            <a:tailEnd type="none" w="sm" len="sm"/>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2065" name="AutoShape 15"/>
          <p:cNvSpPr/>
          <p:nvPr/>
        </p:nvSpPr>
        <p:spPr>
          <a:xfrm>
            <a:off x="3852863" y="1941513"/>
            <a:ext cx="2090737" cy="242887"/>
          </a:xfrm>
          <a:prstGeom prst="rightArrow">
            <a:avLst>
              <a:gd name="adj1" fmla="val 50000"/>
              <a:gd name="adj2" fmla="val 215196"/>
            </a:avLst>
          </a:prstGeom>
          <a:noFill/>
          <a:ln w="28575" cap="sq" cmpd="sng">
            <a:solidFill>
              <a:srgbClr val="FF0000"/>
            </a:solidFill>
            <a:prstDash val="solid"/>
            <a:miter/>
            <a:headEnd type="none" w="sm" len="sm"/>
            <a:tailEnd type="none" w="sm" len="sm"/>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2066" name="Rectangle 16"/>
          <p:cNvSpPr/>
          <p:nvPr/>
        </p:nvSpPr>
        <p:spPr>
          <a:xfrm>
            <a:off x="8034338" y="2913063"/>
            <a:ext cx="804862" cy="403225"/>
          </a:xfrm>
          <a:prstGeom prst="rect">
            <a:avLst/>
          </a:prstGeom>
          <a:solidFill>
            <a:schemeClr val="accent1"/>
          </a:solidFill>
          <a:ln w="28575" cap="sq" cmpd="sng">
            <a:solidFill>
              <a:schemeClr val="tx1"/>
            </a:solidFill>
            <a:prstDash val="solid"/>
            <a:miter/>
            <a:headEnd type="none" w="sm" len="sm"/>
            <a:tailEnd type="none" w="sm" len="sm"/>
          </a:ln>
        </p:spPr>
        <p:txBody>
          <a:bodyPr wrap="none" anchor="ctr"/>
          <a:lstStyle/>
          <a:p>
            <a:pPr lvl="0" algn="ctr" eaLnBrk="1" hangingPunct="1"/>
            <a:r>
              <a:rPr lang="en-US" altLang="zh-CN" dirty="0">
                <a:solidFill>
                  <a:srgbClr val="2A2A38"/>
                </a:solidFill>
                <a:latin typeface="Arial" panose="020B0604020202020204" pitchFamily="34" charset="0"/>
                <a:ea typeface="宋体" panose="02010600030101010101" pitchFamily="2" charset="-122"/>
              </a:rPr>
              <a:t>6</a:t>
            </a:r>
          </a:p>
        </p:txBody>
      </p:sp>
      <p:grpSp>
        <p:nvGrpSpPr>
          <p:cNvPr id="2067" name="Group 17"/>
          <p:cNvGrpSpPr/>
          <p:nvPr/>
        </p:nvGrpSpPr>
        <p:grpSpPr>
          <a:xfrm>
            <a:off x="2967038" y="1860550"/>
            <a:ext cx="804862" cy="404813"/>
            <a:chOff x="2256" y="1776"/>
            <a:chExt cx="480" cy="240"/>
          </a:xfrm>
        </p:grpSpPr>
        <p:sp>
          <p:nvSpPr>
            <p:cNvPr id="2095" name="Rectangle 18"/>
            <p:cNvSpPr/>
            <p:nvPr/>
          </p:nvSpPr>
          <p:spPr>
            <a:xfrm>
              <a:off x="2256" y="1776"/>
              <a:ext cx="480" cy="240"/>
            </a:xfrm>
            <a:prstGeom prst="rect">
              <a:avLst/>
            </a:prstGeom>
            <a:noFill/>
            <a:ln w="28575" cap="sq" cmpd="sng">
              <a:solidFill>
                <a:schemeClr val="tx1"/>
              </a:solidFill>
              <a:prstDash val="solid"/>
              <a:miter/>
              <a:headEnd type="none" w="sm" len="sm"/>
              <a:tailEnd type="none" w="sm" len="sm"/>
            </a:ln>
          </p:spPr>
          <p:txBody>
            <a:bodyPr wrap="none" anchor="ctr"/>
            <a:lstStyle/>
            <a:p>
              <a:pPr lvl="0" algn="ctr" eaLnBrk="1" hangingPunct="1"/>
              <a:r>
                <a:rPr lang="en-US" altLang="zh-CN" dirty="0">
                  <a:solidFill>
                    <a:srgbClr val="2A2A38"/>
                  </a:solidFill>
                  <a:latin typeface="Arial" panose="020B0604020202020204" pitchFamily="34" charset="0"/>
                  <a:ea typeface="宋体" panose="02010600030101010101" pitchFamily="2" charset="-122"/>
                </a:rPr>
                <a:t>2</a:t>
              </a:r>
            </a:p>
          </p:txBody>
        </p:sp>
        <p:sp>
          <p:nvSpPr>
            <p:cNvPr id="2096" name="Line 19"/>
            <p:cNvSpPr/>
            <p:nvPr/>
          </p:nvSpPr>
          <p:spPr>
            <a:xfrm>
              <a:off x="2640" y="1776"/>
              <a:ext cx="0" cy="240"/>
            </a:xfrm>
            <a:prstGeom prst="line">
              <a:avLst/>
            </a:prstGeom>
            <a:ln w="28575" cap="sq" cmpd="sng">
              <a:solidFill>
                <a:schemeClr val="tx1"/>
              </a:solidFill>
              <a:prstDash val="solid"/>
              <a:headEnd type="none" w="sm" len="sm"/>
              <a:tailEnd type="none" w="sm" len="sm"/>
            </a:ln>
          </p:spPr>
        </p:sp>
      </p:grpSp>
      <p:grpSp>
        <p:nvGrpSpPr>
          <p:cNvPr id="2068" name="Group 20"/>
          <p:cNvGrpSpPr/>
          <p:nvPr/>
        </p:nvGrpSpPr>
        <p:grpSpPr>
          <a:xfrm>
            <a:off x="3611563" y="2994025"/>
            <a:ext cx="803275" cy="403225"/>
            <a:chOff x="2640" y="2448"/>
            <a:chExt cx="480" cy="240"/>
          </a:xfrm>
        </p:grpSpPr>
        <p:sp>
          <p:nvSpPr>
            <p:cNvPr id="2093" name="Rectangle 21"/>
            <p:cNvSpPr/>
            <p:nvPr/>
          </p:nvSpPr>
          <p:spPr>
            <a:xfrm>
              <a:off x="2640" y="2448"/>
              <a:ext cx="480" cy="240"/>
            </a:xfrm>
            <a:prstGeom prst="rect">
              <a:avLst/>
            </a:prstGeom>
            <a:noFill/>
            <a:ln w="28575" cap="sq" cmpd="sng">
              <a:solidFill>
                <a:schemeClr val="tx1"/>
              </a:solidFill>
              <a:prstDash val="solid"/>
              <a:miter/>
              <a:headEnd type="none" w="sm" len="sm"/>
              <a:tailEnd type="none" w="sm" len="sm"/>
            </a:ln>
          </p:spPr>
          <p:txBody>
            <a:bodyPr wrap="none" anchor="ctr"/>
            <a:lstStyle/>
            <a:p>
              <a:pPr lvl="0" algn="ctr" eaLnBrk="1" hangingPunct="1"/>
              <a:r>
                <a:rPr lang="en-US" altLang="zh-CN" dirty="0">
                  <a:solidFill>
                    <a:srgbClr val="2A2A38"/>
                  </a:solidFill>
                  <a:latin typeface="Arial" panose="020B0604020202020204" pitchFamily="34" charset="0"/>
                  <a:ea typeface="宋体" panose="02010600030101010101" pitchFamily="2" charset="-122"/>
                </a:rPr>
                <a:t>3</a:t>
              </a:r>
            </a:p>
          </p:txBody>
        </p:sp>
        <p:sp>
          <p:nvSpPr>
            <p:cNvPr id="2094" name="Line 22"/>
            <p:cNvSpPr/>
            <p:nvPr/>
          </p:nvSpPr>
          <p:spPr>
            <a:xfrm>
              <a:off x="2736" y="2448"/>
              <a:ext cx="0" cy="240"/>
            </a:xfrm>
            <a:prstGeom prst="line">
              <a:avLst/>
            </a:prstGeom>
            <a:ln w="28575" cap="sq" cmpd="sng">
              <a:solidFill>
                <a:schemeClr val="tx1"/>
              </a:solidFill>
              <a:prstDash val="solid"/>
              <a:headEnd type="none" w="sm" len="sm"/>
              <a:tailEnd type="none" w="sm" len="sm"/>
            </a:ln>
          </p:spPr>
        </p:sp>
      </p:grpSp>
      <p:sp>
        <p:nvSpPr>
          <p:cNvPr id="2069" name="Rectangle 29"/>
          <p:cNvSpPr/>
          <p:nvPr/>
        </p:nvSpPr>
        <p:spPr>
          <a:xfrm>
            <a:off x="3611563" y="1860550"/>
            <a:ext cx="160337" cy="404813"/>
          </a:xfrm>
          <a:prstGeom prst="rect">
            <a:avLst/>
          </a:prstGeom>
          <a:solidFill>
            <a:schemeClr val="accent1"/>
          </a:solidFill>
          <a:ln w="28575" cap="sq" cmpd="sng">
            <a:solidFill>
              <a:schemeClr val="tx1"/>
            </a:solidFill>
            <a:prstDash val="solid"/>
            <a:miter/>
            <a:headEnd type="none" w="sm" len="sm"/>
            <a:tailEnd type="none" w="sm" len="sm"/>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2070" name="Rectangle 30"/>
          <p:cNvSpPr/>
          <p:nvPr/>
        </p:nvSpPr>
        <p:spPr>
          <a:xfrm>
            <a:off x="3611563" y="2994025"/>
            <a:ext cx="160337" cy="403225"/>
          </a:xfrm>
          <a:prstGeom prst="rect">
            <a:avLst/>
          </a:prstGeom>
          <a:solidFill>
            <a:schemeClr val="accent1"/>
          </a:solidFill>
          <a:ln w="28575" cap="sq" cmpd="sng">
            <a:solidFill>
              <a:schemeClr val="tx1"/>
            </a:solidFill>
            <a:prstDash val="solid"/>
            <a:miter/>
            <a:headEnd type="none" w="sm" len="sm"/>
            <a:tailEnd type="none" w="sm" len="sm"/>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2071" name="Text Box 33"/>
          <p:cNvSpPr txBox="1"/>
          <p:nvPr/>
        </p:nvSpPr>
        <p:spPr>
          <a:xfrm>
            <a:off x="1841500" y="4773613"/>
            <a:ext cx="322263" cy="457200"/>
          </a:xfrm>
          <a:prstGeom prst="rect">
            <a:avLst/>
          </a:prstGeom>
          <a:noFill/>
          <a:ln w="28575">
            <a:noFill/>
          </a:ln>
        </p:spPr>
        <p:txBody>
          <a:bodyPr>
            <a:spAutoFit/>
          </a:bodyPr>
          <a:lstStyle/>
          <a:p>
            <a:pPr lvl="0" eaLnBrk="1" hangingPunct="1">
              <a:spcBef>
                <a:spcPct val="50000"/>
              </a:spcBef>
            </a:pPr>
            <a:r>
              <a:rPr lang="en-US" altLang="zh-CN" sz="2400" b="1" dirty="0">
                <a:solidFill>
                  <a:srgbClr val="2A2A38"/>
                </a:solidFill>
                <a:latin typeface="楷体_GB2312" panose="02010609030101010101" pitchFamily="49" charset="-122"/>
                <a:ea typeface="楷体_GB2312" panose="02010609030101010101" pitchFamily="49" charset="-122"/>
              </a:rPr>
              <a:t>1</a:t>
            </a:r>
          </a:p>
        </p:txBody>
      </p:sp>
      <p:sp>
        <p:nvSpPr>
          <p:cNvPr id="2072" name="Text Box 34"/>
          <p:cNvSpPr txBox="1"/>
          <p:nvPr/>
        </p:nvSpPr>
        <p:spPr>
          <a:xfrm>
            <a:off x="2967038" y="4773613"/>
            <a:ext cx="322262" cy="457200"/>
          </a:xfrm>
          <a:prstGeom prst="rect">
            <a:avLst/>
          </a:prstGeom>
          <a:noFill/>
          <a:ln w="28575">
            <a:noFill/>
          </a:ln>
        </p:spPr>
        <p:txBody>
          <a:bodyPr>
            <a:spAutoFit/>
          </a:bodyPr>
          <a:lstStyle/>
          <a:p>
            <a:pPr lvl="0" eaLnBrk="1" hangingPunct="1">
              <a:spcBef>
                <a:spcPct val="50000"/>
              </a:spcBef>
            </a:pPr>
            <a:r>
              <a:rPr lang="en-US" altLang="zh-CN" sz="2400" b="1" dirty="0">
                <a:solidFill>
                  <a:srgbClr val="2A2A38"/>
                </a:solidFill>
                <a:latin typeface="楷体_GB2312" panose="02010609030101010101" pitchFamily="49" charset="-122"/>
                <a:ea typeface="楷体_GB2312" panose="02010609030101010101" pitchFamily="49" charset="-122"/>
              </a:rPr>
              <a:t>2</a:t>
            </a:r>
          </a:p>
        </p:txBody>
      </p:sp>
      <p:sp>
        <p:nvSpPr>
          <p:cNvPr id="2073" name="Text Box 35"/>
          <p:cNvSpPr txBox="1"/>
          <p:nvPr/>
        </p:nvSpPr>
        <p:spPr>
          <a:xfrm>
            <a:off x="3611563" y="4773613"/>
            <a:ext cx="320675" cy="457200"/>
          </a:xfrm>
          <a:prstGeom prst="rect">
            <a:avLst/>
          </a:prstGeom>
          <a:noFill/>
          <a:ln w="28575">
            <a:noFill/>
          </a:ln>
        </p:spPr>
        <p:txBody>
          <a:bodyPr>
            <a:spAutoFit/>
          </a:bodyPr>
          <a:lstStyle/>
          <a:p>
            <a:pPr lvl="0" eaLnBrk="1" hangingPunct="1">
              <a:spcBef>
                <a:spcPct val="50000"/>
              </a:spcBef>
            </a:pPr>
            <a:r>
              <a:rPr lang="en-US" altLang="zh-CN" sz="2400" b="1" dirty="0">
                <a:solidFill>
                  <a:srgbClr val="2A2A38"/>
                </a:solidFill>
                <a:latin typeface="楷体_GB2312" panose="02010609030101010101" pitchFamily="49" charset="-122"/>
                <a:ea typeface="楷体_GB2312" panose="02010609030101010101" pitchFamily="49" charset="-122"/>
              </a:rPr>
              <a:t>3</a:t>
            </a:r>
          </a:p>
        </p:txBody>
      </p:sp>
      <p:sp>
        <p:nvSpPr>
          <p:cNvPr id="2074" name="Text Box 36"/>
          <p:cNvSpPr txBox="1"/>
          <p:nvPr/>
        </p:nvSpPr>
        <p:spPr>
          <a:xfrm>
            <a:off x="4737100" y="4773613"/>
            <a:ext cx="322263" cy="457200"/>
          </a:xfrm>
          <a:prstGeom prst="rect">
            <a:avLst/>
          </a:prstGeom>
          <a:noFill/>
          <a:ln w="28575">
            <a:noFill/>
          </a:ln>
        </p:spPr>
        <p:txBody>
          <a:bodyPr>
            <a:spAutoFit/>
          </a:bodyPr>
          <a:lstStyle/>
          <a:p>
            <a:pPr lvl="0" eaLnBrk="1" hangingPunct="1">
              <a:spcBef>
                <a:spcPct val="50000"/>
              </a:spcBef>
            </a:pPr>
            <a:r>
              <a:rPr lang="en-US" altLang="zh-CN" sz="2400" b="1" dirty="0">
                <a:solidFill>
                  <a:srgbClr val="2A2A38"/>
                </a:solidFill>
                <a:latin typeface="楷体_GB2312" panose="02010609030101010101" pitchFamily="49" charset="-122"/>
                <a:ea typeface="楷体_GB2312" panose="02010609030101010101" pitchFamily="49" charset="-122"/>
              </a:rPr>
              <a:t>4</a:t>
            </a:r>
          </a:p>
        </p:txBody>
      </p:sp>
      <p:sp>
        <p:nvSpPr>
          <p:cNvPr id="2075" name="Text Box 37"/>
          <p:cNvSpPr txBox="1"/>
          <p:nvPr/>
        </p:nvSpPr>
        <p:spPr>
          <a:xfrm>
            <a:off x="6024563" y="4773613"/>
            <a:ext cx="320675" cy="457200"/>
          </a:xfrm>
          <a:prstGeom prst="rect">
            <a:avLst/>
          </a:prstGeom>
          <a:noFill/>
          <a:ln w="28575">
            <a:noFill/>
          </a:ln>
        </p:spPr>
        <p:txBody>
          <a:bodyPr>
            <a:spAutoFit/>
          </a:bodyPr>
          <a:lstStyle/>
          <a:p>
            <a:pPr lvl="0" eaLnBrk="1" hangingPunct="1">
              <a:spcBef>
                <a:spcPct val="50000"/>
              </a:spcBef>
            </a:pPr>
            <a:r>
              <a:rPr lang="en-US" altLang="zh-CN" sz="2400" b="1" dirty="0">
                <a:solidFill>
                  <a:srgbClr val="2A2A38"/>
                </a:solidFill>
                <a:latin typeface="楷体_GB2312" panose="02010609030101010101" pitchFamily="49" charset="-122"/>
                <a:ea typeface="楷体_GB2312" panose="02010609030101010101" pitchFamily="49" charset="-122"/>
              </a:rPr>
              <a:t>5</a:t>
            </a:r>
          </a:p>
        </p:txBody>
      </p:sp>
      <p:sp>
        <p:nvSpPr>
          <p:cNvPr id="2076" name="Text Box 38"/>
          <p:cNvSpPr txBox="1"/>
          <p:nvPr/>
        </p:nvSpPr>
        <p:spPr>
          <a:xfrm>
            <a:off x="6586538" y="4773613"/>
            <a:ext cx="322262" cy="457200"/>
          </a:xfrm>
          <a:prstGeom prst="rect">
            <a:avLst/>
          </a:prstGeom>
          <a:noFill/>
          <a:ln w="28575">
            <a:noFill/>
          </a:ln>
        </p:spPr>
        <p:txBody>
          <a:bodyPr>
            <a:spAutoFit/>
          </a:bodyPr>
          <a:lstStyle/>
          <a:p>
            <a:pPr lvl="0" eaLnBrk="1" hangingPunct="1">
              <a:spcBef>
                <a:spcPct val="50000"/>
              </a:spcBef>
            </a:pPr>
            <a:r>
              <a:rPr lang="en-US" altLang="zh-CN" sz="2400" b="1" dirty="0">
                <a:solidFill>
                  <a:srgbClr val="2A2A38"/>
                </a:solidFill>
                <a:latin typeface="楷体_GB2312" panose="02010609030101010101" pitchFamily="49" charset="-122"/>
                <a:ea typeface="楷体_GB2312" panose="02010609030101010101" pitchFamily="49" charset="-122"/>
              </a:rPr>
              <a:t>6</a:t>
            </a:r>
          </a:p>
        </p:txBody>
      </p:sp>
      <p:sp>
        <p:nvSpPr>
          <p:cNvPr id="2077" name="Text Box 39"/>
          <p:cNvSpPr txBox="1"/>
          <p:nvPr/>
        </p:nvSpPr>
        <p:spPr>
          <a:xfrm>
            <a:off x="8034338" y="4773613"/>
            <a:ext cx="322262" cy="457200"/>
          </a:xfrm>
          <a:prstGeom prst="rect">
            <a:avLst/>
          </a:prstGeom>
          <a:noFill/>
          <a:ln w="28575">
            <a:noFill/>
          </a:ln>
        </p:spPr>
        <p:txBody>
          <a:bodyPr>
            <a:spAutoFit/>
          </a:bodyPr>
          <a:lstStyle/>
          <a:p>
            <a:pPr lvl="0" eaLnBrk="1" hangingPunct="1">
              <a:spcBef>
                <a:spcPct val="50000"/>
              </a:spcBef>
            </a:pPr>
            <a:r>
              <a:rPr lang="en-US" altLang="zh-CN" sz="2400" b="1" dirty="0">
                <a:solidFill>
                  <a:srgbClr val="2A2A38"/>
                </a:solidFill>
                <a:latin typeface="楷体_GB2312" panose="02010609030101010101" pitchFamily="49" charset="-122"/>
                <a:ea typeface="楷体_GB2312" panose="02010609030101010101" pitchFamily="49" charset="-122"/>
              </a:rPr>
              <a:t>7</a:t>
            </a:r>
          </a:p>
        </p:txBody>
      </p:sp>
      <p:sp>
        <p:nvSpPr>
          <p:cNvPr id="2078" name="Text Box 40"/>
          <p:cNvSpPr txBox="1"/>
          <p:nvPr/>
        </p:nvSpPr>
        <p:spPr>
          <a:xfrm>
            <a:off x="1681163" y="404813"/>
            <a:ext cx="1671637" cy="457200"/>
          </a:xfrm>
          <a:prstGeom prst="rect">
            <a:avLst/>
          </a:prstGeom>
          <a:noFill/>
          <a:ln w="28575">
            <a:noFill/>
          </a:ln>
        </p:spPr>
        <p:txBody>
          <a:bodyPr>
            <a:spAutoFit/>
          </a:bodyPr>
          <a:lstStyle/>
          <a:p>
            <a:pPr lvl="0" eaLnBrk="1" hangingPunct="1">
              <a:spcBef>
                <a:spcPct val="50000"/>
              </a:spcBef>
            </a:pPr>
            <a:r>
              <a:rPr lang="zh-CN" altLang="en-US" sz="2400" b="1" dirty="0">
                <a:solidFill>
                  <a:srgbClr val="2A2A38"/>
                </a:solidFill>
                <a:latin typeface="楷体_GB2312" panose="02010609030101010101" pitchFamily="49" charset="-122"/>
                <a:ea typeface="楷体_GB2312" panose="02010609030101010101" pitchFamily="49" charset="-122"/>
              </a:rPr>
              <a:t>发送成功</a:t>
            </a:r>
          </a:p>
        </p:txBody>
      </p:sp>
      <p:sp>
        <p:nvSpPr>
          <p:cNvPr id="2079" name="Text Box 41"/>
          <p:cNvSpPr txBox="1"/>
          <p:nvPr/>
        </p:nvSpPr>
        <p:spPr>
          <a:xfrm>
            <a:off x="7632700" y="2427288"/>
            <a:ext cx="1511300" cy="457200"/>
          </a:xfrm>
          <a:prstGeom prst="rect">
            <a:avLst/>
          </a:prstGeom>
          <a:noFill/>
          <a:ln w="28575">
            <a:noFill/>
          </a:ln>
        </p:spPr>
        <p:txBody>
          <a:bodyPr>
            <a:spAutoFit/>
          </a:bodyPr>
          <a:lstStyle/>
          <a:p>
            <a:pPr lvl="0" eaLnBrk="1" hangingPunct="1">
              <a:spcBef>
                <a:spcPct val="50000"/>
              </a:spcBef>
            </a:pPr>
            <a:r>
              <a:rPr lang="zh-CN" altLang="en-US" sz="2400" b="1" dirty="0">
                <a:solidFill>
                  <a:srgbClr val="2A2A38"/>
                </a:solidFill>
                <a:latin typeface="楷体_GB2312" panose="02010609030101010101" pitchFamily="49" charset="-122"/>
                <a:ea typeface="楷体_GB2312" panose="02010609030101010101" pitchFamily="49" charset="-122"/>
              </a:rPr>
              <a:t>发送成功</a:t>
            </a:r>
          </a:p>
        </p:txBody>
      </p:sp>
      <p:sp>
        <p:nvSpPr>
          <p:cNvPr id="2080" name="Text Box 42"/>
          <p:cNvSpPr txBox="1"/>
          <p:nvPr/>
        </p:nvSpPr>
        <p:spPr>
          <a:xfrm>
            <a:off x="4094163" y="1536700"/>
            <a:ext cx="2535237" cy="457200"/>
          </a:xfrm>
          <a:prstGeom prst="rect">
            <a:avLst/>
          </a:prstGeom>
          <a:noFill/>
          <a:ln w="28575">
            <a:noFill/>
          </a:ln>
        </p:spPr>
        <p:txBody>
          <a:bodyPr>
            <a:spAutoFit/>
          </a:bodyPr>
          <a:lstStyle/>
          <a:p>
            <a:pPr lvl="0" eaLnBrk="1" hangingPunct="1">
              <a:spcBef>
                <a:spcPct val="50000"/>
              </a:spcBef>
            </a:pPr>
            <a:r>
              <a:rPr lang="zh-CN" altLang="en-US" sz="2400" b="1" dirty="0">
                <a:solidFill>
                  <a:srgbClr val="DA0000"/>
                </a:solidFill>
                <a:latin typeface="楷体_GB2312" panose="02010609030101010101" pitchFamily="49" charset="-122"/>
                <a:ea typeface="楷体_GB2312" panose="02010609030101010101" pitchFamily="49" charset="-122"/>
              </a:rPr>
              <a:t>冲突重传</a:t>
            </a:r>
          </a:p>
        </p:txBody>
      </p:sp>
      <p:sp>
        <p:nvSpPr>
          <p:cNvPr id="2081" name="Text Box 43"/>
          <p:cNvSpPr txBox="1"/>
          <p:nvPr/>
        </p:nvSpPr>
        <p:spPr>
          <a:xfrm>
            <a:off x="5059363" y="2670175"/>
            <a:ext cx="1722437" cy="457200"/>
          </a:xfrm>
          <a:prstGeom prst="rect">
            <a:avLst/>
          </a:prstGeom>
          <a:noFill/>
          <a:ln w="28575">
            <a:noFill/>
          </a:ln>
        </p:spPr>
        <p:txBody>
          <a:bodyPr>
            <a:spAutoFit/>
          </a:bodyPr>
          <a:lstStyle/>
          <a:p>
            <a:pPr lvl="0" eaLnBrk="1" hangingPunct="1">
              <a:spcBef>
                <a:spcPct val="50000"/>
              </a:spcBef>
            </a:pPr>
            <a:r>
              <a:rPr lang="zh-CN" altLang="en-US" sz="2400" b="1" dirty="0">
                <a:solidFill>
                  <a:srgbClr val="DA0000"/>
                </a:solidFill>
                <a:latin typeface="楷体_GB2312" panose="02010609030101010101" pitchFamily="49" charset="-122"/>
                <a:ea typeface="楷体_GB2312" panose="02010609030101010101" pitchFamily="49" charset="-122"/>
              </a:rPr>
              <a:t>冲突重传</a:t>
            </a:r>
          </a:p>
        </p:txBody>
      </p:sp>
      <p:sp>
        <p:nvSpPr>
          <p:cNvPr id="2082" name="Text Box 48"/>
          <p:cNvSpPr txBox="1"/>
          <p:nvPr/>
        </p:nvSpPr>
        <p:spPr>
          <a:xfrm>
            <a:off x="4576763" y="3721100"/>
            <a:ext cx="2128837" cy="457200"/>
          </a:xfrm>
          <a:prstGeom prst="rect">
            <a:avLst/>
          </a:prstGeom>
          <a:noFill/>
          <a:ln w="28575">
            <a:noFill/>
          </a:ln>
        </p:spPr>
        <p:txBody>
          <a:bodyPr>
            <a:spAutoFit/>
          </a:bodyPr>
          <a:lstStyle/>
          <a:p>
            <a:pPr lvl="0" eaLnBrk="1" hangingPunct="1">
              <a:spcBef>
                <a:spcPct val="50000"/>
              </a:spcBef>
            </a:pPr>
            <a:r>
              <a:rPr lang="zh-CN" altLang="en-US" sz="2400" b="1" dirty="0">
                <a:solidFill>
                  <a:srgbClr val="2A2A38"/>
                </a:solidFill>
                <a:latin typeface="楷体_GB2312" panose="02010609030101010101" pitchFamily="49" charset="-122"/>
                <a:ea typeface="楷体_GB2312" panose="02010609030101010101" pitchFamily="49" charset="-122"/>
              </a:rPr>
              <a:t>发送成功</a:t>
            </a:r>
          </a:p>
        </p:txBody>
      </p:sp>
      <p:sp>
        <p:nvSpPr>
          <p:cNvPr id="2083" name="Line 49"/>
          <p:cNvSpPr/>
          <p:nvPr/>
        </p:nvSpPr>
        <p:spPr>
          <a:xfrm>
            <a:off x="3611563" y="2022475"/>
            <a:ext cx="0" cy="1050925"/>
          </a:xfrm>
          <a:prstGeom prst="line">
            <a:avLst/>
          </a:prstGeom>
          <a:ln w="28575" cap="flat" cmpd="sng">
            <a:solidFill>
              <a:schemeClr val="tx1"/>
            </a:solidFill>
            <a:prstDash val="dash"/>
            <a:headEnd type="none" w="sm" len="sm"/>
            <a:tailEnd type="none" w="sm" len="sm"/>
          </a:ln>
        </p:spPr>
      </p:sp>
      <p:sp>
        <p:nvSpPr>
          <p:cNvPr id="2084" name="Line 50"/>
          <p:cNvSpPr/>
          <p:nvPr/>
        </p:nvSpPr>
        <p:spPr>
          <a:xfrm>
            <a:off x="3771900" y="2103438"/>
            <a:ext cx="0" cy="1050925"/>
          </a:xfrm>
          <a:prstGeom prst="line">
            <a:avLst/>
          </a:prstGeom>
          <a:ln w="28575" cap="flat" cmpd="sng">
            <a:solidFill>
              <a:schemeClr val="tx1"/>
            </a:solidFill>
            <a:prstDash val="dash"/>
            <a:headEnd type="none" w="sm" len="sm"/>
            <a:tailEnd type="none" w="sm" len="sm"/>
          </a:ln>
        </p:spPr>
      </p:sp>
      <p:graphicFrame>
        <p:nvGraphicFramePr>
          <p:cNvPr id="2050" name="Object 53"/>
          <p:cNvGraphicFramePr>
            <a:graphicFrameLocks noChangeAspect="1"/>
          </p:cNvGraphicFramePr>
          <p:nvPr/>
        </p:nvGraphicFramePr>
        <p:xfrm>
          <a:off x="4489450" y="2576513"/>
          <a:ext cx="165100" cy="228600"/>
        </p:xfrm>
        <a:graphic>
          <a:graphicData uri="http://schemas.openxmlformats.org/presentationml/2006/ole">
            <mc:AlternateContent xmlns:mc="http://schemas.openxmlformats.org/markup-compatibility/2006">
              <mc:Choice xmlns:v="urn:schemas-microsoft-com:vml" Requires="v">
                <p:oleObj spid="_x0000_s4285" r:id="rId4" imgW="165100" imgH="228600" progId="Equation.DSMT4">
                  <p:embed/>
                </p:oleObj>
              </mc:Choice>
              <mc:Fallback>
                <p:oleObj r:id="rId4" imgW="165100" imgH="228600" progId="Equation.DSMT4">
                  <p:embed/>
                  <p:pic>
                    <p:nvPicPr>
                      <p:cNvPr id="0" name="图片 3145"/>
                      <p:cNvPicPr/>
                      <p:nvPr/>
                    </p:nvPicPr>
                    <p:blipFill>
                      <a:blip r:embed="rId5"/>
                      <a:stretch>
                        <a:fillRect/>
                      </a:stretch>
                    </p:blipFill>
                    <p:spPr>
                      <a:xfrm>
                        <a:off x="4489450" y="2576513"/>
                        <a:ext cx="165100" cy="228600"/>
                      </a:xfrm>
                      <a:prstGeom prst="rect">
                        <a:avLst/>
                      </a:prstGeom>
                      <a:noFill/>
                      <a:ln w="38100">
                        <a:noFill/>
                        <a:miter/>
                      </a:ln>
                    </p:spPr>
                  </p:pic>
                </p:oleObj>
              </mc:Fallback>
            </mc:AlternateContent>
          </a:graphicData>
        </a:graphic>
      </p:graphicFrame>
      <p:graphicFrame>
        <p:nvGraphicFramePr>
          <p:cNvPr id="2051" name="Object 54"/>
          <p:cNvGraphicFramePr>
            <a:graphicFrameLocks noChangeAspect="1"/>
          </p:cNvGraphicFramePr>
          <p:nvPr/>
        </p:nvGraphicFramePr>
        <p:xfrm>
          <a:off x="4489450" y="2576513"/>
          <a:ext cx="165100" cy="228600"/>
        </p:xfrm>
        <a:graphic>
          <a:graphicData uri="http://schemas.openxmlformats.org/presentationml/2006/ole">
            <mc:AlternateContent xmlns:mc="http://schemas.openxmlformats.org/markup-compatibility/2006">
              <mc:Choice xmlns:v="urn:schemas-microsoft-com:vml" Requires="v">
                <p:oleObj spid="_x0000_s4286" r:id="rId6" imgW="165100" imgH="228600" progId="Equation.DSMT4">
                  <p:embed/>
                </p:oleObj>
              </mc:Choice>
              <mc:Fallback>
                <p:oleObj r:id="rId6" imgW="165100" imgH="228600" progId="Equation.DSMT4">
                  <p:embed/>
                  <p:pic>
                    <p:nvPicPr>
                      <p:cNvPr id="0" name="图片 3142"/>
                      <p:cNvPicPr/>
                      <p:nvPr/>
                    </p:nvPicPr>
                    <p:blipFill>
                      <a:blip r:embed="rId5"/>
                      <a:stretch>
                        <a:fillRect/>
                      </a:stretch>
                    </p:blipFill>
                    <p:spPr>
                      <a:xfrm>
                        <a:off x="4489450" y="2576513"/>
                        <a:ext cx="165100" cy="228600"/>
                      </a:xfrm>
                      <a:prstGeom prst="rect">
                        <a:avLst/>
                      </a:prstGeom>
                      <a:noFill/>
                      <a:ln w="38100">
                        <a:noFill/>
                        <a:miter/>
                      </a:ln>
                    </p:spPr>
                  </p:pic>
                </p:oleObj>
              </mc:Fallback>
            </mc:AlternateContent>
          </a:graphicData>
        </a:graphic>
      </p:graphicFrame>
      <p:grpSp>
        <p:nvGrpSpPr>
          <p:cNvPr id="2085" name="Group 55"/>
          <p:cNvGrpSpPr/>
          <p:nvPr/>
        </p:nvGrpSpPr>
        <p:grpSpPr>
          <a:xfrm>
            <a:off x="1828800" y="1243013"/>
            <a:ext cx="838200" cy="457200"/>
            <a:chOff x="1152" y="1248"/>
            <a:chExt cx="528" cy="288"/>
          </a:xfrm>
        </p:grpSpPr>
        <p:sp>
          <p:nvSpPr>
            <p:cNvPr id="2090" name="Line 56"/>
            <p:cNvSpPr/>
            <p:nvPr/>
          </p:nvSpPr>
          <p:spPr>
            <a:xfrm>
              <a:off x="1165" y="1248"/>
              <a:ext cx="0" cy="288"/>
            </a:xfrm>
            <a:prstGeom prst="line">
              <a:avLst/>
            </a:prstGeom>
            <a:ln w="12700" cap="flat" cmpd="sng">
              <a:solidFill>
                <a:srgbClr val="FF9900"/>
              </a:solidFill>
              <a:prstDash val="solid"/>
              <a:headEnd type="none" w="sm" len="sm"/>
              <a:tailEnd type="none" w="sm" len="sm"/>
            </a:ln>
          </p:spPr>
        </p:sp>
        <p:sp>
          <p:nvSpPr>
            <p:cNvPr id="2091" name="Line 57"/>
            <p:cNvSpPr/>
            <p:nvPr/>
          </p:nvSpPr>
          <p:spPr>
            <a:xfrm>
              <a:off x="1667" y="1248"/>
              <a:ext cx="0" cy="288"/>
            </a:xfrm>
            <a:prstGeom prst="line">
              <a:avLst/>
            </a:prstGeom>
            <a:ln w="12700" cap="flat" cmpd="sng">
              <a:solidFill>
                <a:srgbClr val="FF9900"/>
              </a:solidFill>
              <a:prstDash val="solid"/>
              <a:headEnd type="none" w="sm" len="sm"/>
              <a:tailEnd type="none" w="sm" len="sm"/>
            </a:ln>
          </p:spPr>
        </p:sp>
        <p:sp>
          <p:nvSpPr>
            <p:cNvPr id="2092" name="Line 58"/>
            <p:cNvSpPr/>
            <p:nvPr/>
          </p:nvSpPr>
          <p:spPr>
            <a:xfrm>
              <a:off x="1152" y="1392"/>
              <a:ext cx="528" cy="0"/>
            </a:xfrm>
            <a:prstGeom prst="line">
              <a:avLst/>
            </a:prstGeom>
            <a:ln w="19050" cap="flat" cmpd="sng">
              <a:solidFill>
                <a:srgbClr val="FF9900"/>
              </a:solidFill>
              <a:prstDash val="solid"/>
              <a:headEnd type="stealth" w="lg" len="lg"/>
              <a:tailEnd type="stealth" w="lg" len="lg"/>
            </a:ln>
          </p:spPr>
        </p:sp>
      </p:grpSp>
      <p:sp>
        <p:nvSpPr>
          <p:cNvPr id="2086" name="Text Box 41"/>
          <p:cNvSpPr txBox="1"/>
          <p:nvPr/>
        </p:nvSpPr>
        <p:spPr>
          <a:xfrm>
            <a:off x="5992813" y="1276350"/>
            <a:ext cx="1511300" cy="457200"/>
          </a:xfrm>
          <a:prstGeom prst="rect">
            <a:avLst/>
          </a:prstGeom>
          <a:noFill/>
          <a:ln w="28575">
            <a:noFill/>
          </a:ln>
        </p:spPr>
        <p:txBody>
          <a:bodyPr>
            <a:spAutoFit/>
          </a:bodyPr>
          <a:lstStyle/>
          <a:p>
            <a:pPr lvl="0" eaLnBrk="1" hangingPunct="1">
              <a:spcBef>
                <a:spcPct val="50000"/>
              </a:spcBef>
            </a:pPr>
            <a:r>
              <a:rPr lang="zh-CN" altLang="en-US" sz="2400" b="1" dirty="0">
                <a:solidFill>
                  <a:srgbClr val="2A2A38"/>
                </a:solidFill>
                <a:latin typeface="楷体_GB2312" panose="02010609030101010101" pitchFamily="49" charset="-122"/>
                <a:ea typeface="楷体_GB2312" panose="02010609030101010101" pitchFamily="49" charset="-122"/>
              </a:rPr>
              <a:t>发送成功</a:t>
            </a:r>
          </a:p>
        </p:txBody>
      </p:sp>
      <p:sp>
        <p:nvSpPr>
          <p:cNvPr id="2087" name="Rectangle 16"/>
          <p:cNvSpPr/>
          <p:nvPr/>
        </p:nvSpPr>
        <p:spPr>
          <a:xfrm>
            <a:off x="6024563" y="1820863"/>
            <a:ext cx="804862" cy="403225"/>
          </a:xfrm>
          <a:prstGeom prst="rect">
            <a:avLst/>
          </a:prstGeom>
          <a:solidFill>
            <a:schemeClr val="accent1"/>
          </a:solidFill>
          <a:ln w="28575" cap="sq" cmpd="sng">
            <a:solidFill>
              <a:schemeClr val="tx1"/>
            </a:solidFill>
            <a:prstDash val="solid"/>
            <a:miter/>
            <a:headEnd type="none" w="sm" len="sm"/>
            <a:tailEnd type="none" w="sm" len="sm"/>
          </a:ln>
        </p:spPr>
        <p:txBody>
          <a:bodyPr wrap="none" anchor="ctr"/>
          <a:lstStyle/>
          <a:p>
            <a:pPr lvl="0" algn="ctr" eaLnBrk="1" hangingPunct="1"/>
            <a:r>
              <a:rPr lang="en-US" altLang="zh-CN" dirty="0">
                <a:solidFill>
                  <a:srgbClr val="2A2A38"/>
                </a:solidFill>
                <a:latin typeface="Arial" panose="020B0604020202020204" pitchFamily="34" charset="0"/>
                <a:ea typeface="宋体" panose="02010600030101010101" pitchFamily="2" charset="-122"/>
              </a:rPr>
              <a:t>5</a:t>
            </a:r>
          </a:p>
        </p:txBody>
      </p:sp>
      <p:sp>
        <p:nvSpPr>
          <p:cNvPr id="51" name="Rectangle 2"/>
          <p:cNvSpPr txBox="1">
            <a:spLocks noRot="1" noChangeArrowheads="1"/>
          </p:cNvSpPr>
          <p:nvPr/>
        </p:nvSpPr>
        <p:spPr bwMode="auto">
          <a:xfrm>
            <a:off x="250825" y="-117475"/>
            <a:ext cx="8540750" cy="720725"/>
          </a:xfrm>
          <a:prstGeom prst="rect">
            <a:avLst/>
          </a:prstGeom>
          <a:noFill/>
          <a:ln>
            <a:noFill/>
          </a:ln>
          <a:effectLst/>
        </p:spPr>
        <p:txBody>
          <a:bodyPr anchor="ctr"/>
          <a:lstStyle>
            <a:lvl1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5pPr>
            <a:lvl6pPr marL="4572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6pPr>
            <a:lvl7pPr marL="9144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7pPr>
            <a:lvl8pPr marL="13716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8pPr>
            <a:lvl9pPr marL="1828800" algn="ctr" rtl="0" fontAlgn="base">
              <a:spcBef>
                <a:spcPct val="0"/>
              </a:spcBef>
              <a:spcAft>
                <a:spcPct val="0"/>
              </a:spcAft>
              <a:defRPr sz="4400" b="1">
                <a:solidFill>
                  <a:schemeClr val="tx2"/>
                </a:solidFill>
                <a:effectLst>
                  <a:outerShdw blurRad="38100" dist="38100" dir="2700000" algn="tl">
                    <a:srgbClr val="C0C0C0"/>
                  </a:outerShdw>
                </a:effectLst>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8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mj-ea"/>
                <a:cs typeface="+mj-cs"/>
              </a:rPr>
              <a:t>7.1 </a:t>
            </a:r>
            <a:r>
              <a:rPr kumimoji="0" lang="zh-CN" altLang="en-US" sz="2800" b="1" i="0" u="none" strike="noStrike" kern="1200" cap="none" spc="0" normalizeH="0" baseline="0" noProof="0" dirty="0" smtClean="0">
                <a:ln>
                  <a:noFill/>
                </a:ln>
                <a:solidFill>
                  <a:schemeClr val="tx2"/>
                </a:solidFill>
                <a:effectLst>
                  <a:outerShdw blurRad="38100" dist="38100" dir="2700000" algn="tl">
                    <a:srgbClr val="C0C0C0"/>
                  </a:outerShdw>
                </a:effectLst>
                <a:uLnTx/>
                <a:uFillTx/>
                <a:latin typeface="Times New Roman" panose="02020603050405020304" pitchFamily="18" charset="0"/>
                <a:ea typeface="+mj-ea"/>
                <a:cs typeface="+mj-cs"/>
              </a:rPr>
              <a:t>纯阿罗华系统</a:t>
            </a:r>
          </a:p>
        </p:txBody>
      </p:sp>
      <p:sp>
        <p:nvSpPr>
          <p:cNvPr id="2089" name="Rectangle 12"/>
          <p:cNvSpPr/>
          <p:nvPr/>
        </p:nvSpPr>
        <p:spPr>
          <a:xfrm>
            <a:off x="1862138" y="1412875"/>
            <a:ext cx="804862" cy="403225"/>
          </a:xfrm>
          <a:prstGeom prst="rect">
            <a:avLst/>
          </a:prstGeom>
          <a:noFill/>
          <a:ln w="28575">
            <a:noFill/>
          </a:ln>
        </p:spPr>
        <p:txBody>
          <a:bodyPr wrap="none" anchor="ctr"/>
          <a:lstStyle/>
          <a:p>
            <a:pPr lvl="0" algn="ctr" eaLnBrk="1" hangingPunct="1"/>
            <a:r>
              <a:rPr lang="en-US" altLang="zh-CN" dirty="0">
                <a:solidFill>
                  <a:srgbClr val="FF0000"/>
                </a:solidFill>
                <a:latin typeface="Arial" panose="020B0604020202020204" pitchFamily="34" charset="0"/>
                <a:ea typeface="宋体" panose="02010600030101010101" pitchFamily="2" charset="-122"/>
              </a:rPr>
              <a:t>P</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3" name="Rectangle 5"/>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44040" name="Rectangle 3"/>
          <p:cNvSpPr>
            <a:spLocks noGrp="1" noRot="1"/>
          </p:cNvSpPr>
          <p:nvPr>
            <p:ph type="body" sz="half" idx="1"/>
          </p:nvPr>
        </p:nvSpPr>
        <p:spPr>
          <a:xfrm>
            <a:off x="0" y="3213100"/>
            <a:ext cx="8924290" cy="2663825"/>
          </a:xfrm>
        </p:spPr>
        <p:txBody>
          <a:bodyPr vert="horz" wrap="square" lIns="91440" tIns="45720" rIns="91440" bIns="45720" anchor="t"/>
          <a:lstStyle/>
          <a:p>
            <a:pPr lvl="2" eaLnBrk="1" latinLnBrk="0" hangingPunct="1">
              <a:lnSpc>
                <a:spcPts val="3760"/>
              </a:lnSpc>
              <a:spcBef>
                <a:spcPts val="0"/>
              </a:spcBef>
            </a:pPr>
            <a:endParaRPr lang="en-US" altLang="zh-CN" sz="2400" b="0" kern="1200" dirty="0"/>
          </a:p>
          <a:p>
            <a:pPr lvl="0" eaLnBrk="1" latinLnBrk="0" hangingPunct="1">
              <a:lnSpc>
                <a:spcPts val="3760"/>
              </a:lnSpc>
              <a:spcBef>
                <a:spcPts val="0"/>
              </a:spcBef>
            </a:pPr>
            <a:r>
              <a:rPr lang="zh-CN" altLang="en-US" sz="2400" kern="1200" dirty="0">
                <a:solidFill>
                  <a:srgbClr val="0052E8"/>
                </a:solidFill>
              </a:rPr>
              <a:t>这类忙期是有碰撞的情况，也就是发送不成功，其概率为                        ，这类时段的平均长度为                            ，其中</a:t>
            </a:r>
            <a:r>
              <a:rPr lang="en-US" altLang="zh-CN" sz="2400" dirty="0">
                <a:latin typeface="Times New Roman" panose="02020603050405020304" pitchFamily="18" charset="0"/>
                <a:cs typeface="Times New Roman" panose="02020603050405020304" pitchFamily="18" charset="0"/>
                <a:sym typeface="+mn-ea"/>
              </a:rPr>
              <a:t>t</a:t>
            </a:r>
            <a:r>
              <a:rPr lang="en-US" altLang="zh-CN" sz="2400" kern="1200" baseline="-25000" dirty="0">
                <a:solidFill>
                  <a:srgbClr val="0052E8"/>
                </a:solidFill>
              </a:rPr>
              <a:t>1</a:t>
            </a:r>
            <a:r>
              <a:rPr lang="zh-CN" altLang="en-US" sz="2400" kern="1200" dirty="0">
                <a:solidFill>
                  <a:srgbClr val="0052E8"/>
                </a:solidFill>
              </a:rPr>
              <a:t>是第一、二个信息包之间的间隔时间，而     是它的平均值。根据呼叫间隔指数分布，得</a:t>
            </a:r>
          </a:p>
        </p:txBody>
      </p:sp>
      <p:graphicFrame>
        <p:nvGraphicFramePr>
          <p:cNvPr id="44034" name="Object 4"/>
          <p:cNvGraphicFramePr>
            <a:graphicFrameLocks noGrp="1" noChangeAspect="1"/>
          </p:cNvGraphicFramePr>
          <p:nvPr>
            <p:ph sz="half" idx="2"/>
          </p:nvPr>
        </p:nvGraphicFramePr>
        <p:xfrm>
          <a:off x="3889375" y="692150"/>
          <a:ext cx="1368425" cy="604838"/>
        </p:xfrm>
        <a:graphic>
          <a:graphicData uri="http://schemas.openxmlformats.org/presentationml/2006/ole">
            <mc:AlternateContent xmlns:mc="http://schemas.openxmlformats.org/markup-compatibility/2006">
              <mc:Choice xmlns:v="urn:schemas-microsoft-com:vml" Requires="v">
                <p:oleObj spid="_x0000_s47263" r:id="rId4" imgW="546100" imgH="241300" progId="Equation.3">
                  <p:embed/>
                </p:oleObj>
              </mc:Choice>
              <mc:Fallback>
                <p:oleObj r:id="rId4" imgW="546100" imgH="241300" progId="Equation.3">
                  <p:embed/>
                  <p:pic>
                    <p:nvPicPr>
                      <p:cNvPr id="0" name="图片 3179"/>
                      <p:cNvPicPr/>
                      <p:nvPr/>
                    </p:nvPicPr>
                    <p:blipFill>
                      <a:blip r:embed="rId5"/>
                      <a:srcRect/>
                      <a:stretch>
                        <a:fillRect/>
                      </a:stretch>
                    </p:blipFill>
                    <p:spPr>
                      <a:xfrm>
                        <a:off x="3889375" y="692150"/>
                        <a:ext cx="1368425" cy="604838"/>
                      </a:xfrm>
                      <a:prstGeom prst="rect">
                        <a:avLst/>
                      </a:prstGeom>
                      <a:noFill/>
                      <a:ln w="38100">
                        <a:miter/>
                      </a:ln>
                    </p:spPr>
                  </p:pic>
                </p:oleObj>
              </mc:Fallback>
            </mc:AlternateContent>
          </a:graphicData>
        </a:graphic>
      </p:graphicFrame>
      <p:graphicFrame>
        <p:nvGraphicFramePr>
          <p:cNvPr id="44035" name="Object 9"/>
          <p:cNvGraphicFramePr>
            <a:graphicFrameLocks noChangeAspect="1"/>
          </p:cNvGraphicFramePr>
          <p:nvPr/>
        </p:nvGraphicFramePr>
        <p:xfrm>
          <a:off x="682943" y="4128770"/>
          <a:ext cx="2179637" cy="654050"/>
        </p:xfrm>
        <a:graphic>
          <a:graphicData uri="http://schemas.openxmlformats.org/presentationml/2006/ole">
            <mc:AlternateContent xmlns:mc="http://schemas.openxmlformats.org/markup-compatibility/2006">
              <mc:Choice xmlns:v="urn:schemas-microsoft-com:vml" Requires="v">
                <p:oleObj spid="_x0000_s47264" r:id="rId6" imgW="761365" imgH="228600" progId="Equation.3">
                  <p:embed/>
                </p:oleObj>
              </mc:Choice>
              <mc:Fallback>
                <p:oleObj r:id="rId6" imgW="761365" imgH="228600" progId="Equation.3">
                  <p:embed/>
                  <p:pic>
                    <p:nvPicPr>
                      <p:cNvPr id="0" name="图片 3182"/>
                      <p:cNvPicPr/>
                      <p:nvPr/>
                    </p:nvPicPr>
                    <p:blipFill>
                      <a:blip r:embed="rId7"/>
                      <a:stretch>
                        <a:fillRect/>
                      </a:stretch>
                    </p:blipFill>
                    <p:spPr>
                      <a:xfrm>
                        <a:off x="682943" y="4128770"/>
                        <a:ext cx="2179637" cy="654050"/>
                      </a:xfrm>
                      <a:prstGeom prst="rect">
                        <a:avLst/>
                      </a:prstGeom>
                      <a:noFill/>
                      <a:ln w="38100">
                        <a:noFill/>
                        <a:miter/>
                      </a:ln>
                    </p:spPr>
                  </p:pic>
                </p:oleObj>
              </mc:Fallback>
            </mc:AlternateContent>
          </a:graphicData>
        </a:graphic>
      </p:graphicFrame>
      <p:graphicFrame>
        <p:nvGraphicFramePr>
          <p:cNvPr id="44036" name="Object 10"/>
          <p:cNvGraphicFramePr>
            <a:graphicFrameLocks noChangeAspect="1"/>
          </p:cNvGraphicFramePr>
          <p:nvPr/>
        </p:nvGraphicFramePr>
        <p:xfrm>
          <a:off x="6084168" y="4149080"/>
          <a:ext cx="1998663" cy="654050"/>
        </p:xfrm>
        <a:graphic>
          <a:graphicData uri="http://schemas.openxmlformats.org/presentationml/2006/ole">
            <mc:AlternateContent xmlns:mc="http://schemas.openxmlformats.org/markup-compatibility/2006">
              <mc:Choice xmlns:v="urn:schemas-microsoft-com:vml" Requires="v">
                <p:oleObj spid="_x0000_s47265" r:id="rId8" imgW="698500" imgH="228600" progId="Equation.3">
                  <p:embed/>
                </p:oleObj>
              </mc:Choice>
              <mc:Fallback>
                <p:oleObj r:id="rId8" imgW="698500" imgH="228600" progId="Equation.3">
                  <p:embed/>
                  <p:pic>
                    <p:nvPicPr>
                      <p:cNvPr id="0" name="图片 3178"/>
                      <p:cNvPicPr/>
                      <p:nvPr/>
                    </p:nvPicPr>
                    <p:blipFill>
                      <a:blip r:embed="rId9"/>
                      <a:stretch>
                        <a:fillRect/>
                      </a:stretch>
                    </p:blipFill>
                    <p:spPr>
                      <a:xfrm>
                        <a:off x="6084168" y="4149080"/>
                        <a:ext cx="1998663" cy="654050"/>
                      </a:xfrm>
                      <a:prstGeom prst="rect">
                        <a:avLst/>
                      </a:prstGeom>
                      <a:noFill/>
                      <a:ln w="38100">
                        <a:noFill/>
                        <a:miter/>
                      </a:ln>
                    </p:spPr>
                  </p:pic>
                </p:oleObj>
              </mc:Fallback>
            </mc:AlternateContent>
          </a:graphicData>
        </a:graphic>
      </p:graphicFrame>
      <p:graphicFrame>
        <p:nvGraphicFramePr>
          <p:cNvPr id="44037" name="Object 11"/>
          <p:cNvGraphicFramePr>
            <a:graphicFrameLocks noChangeAspect="1"/>
          </p:cNvGraphicFramePr>
          <p:nvPr/>
        </p:nvGraphicFramePr>
        <p:xfrm>
          <a:off x="6570663" y="4653136"/>
          <a:ext cx="330200" cy="560388"/>
        </p:xfrm>
        <a:graphic>
          <a:graphicData uri="http://schemas.openxmlformats.org/presentationml/2006/ole">
            <mc:AlternateContent xmlns:mc="http://schemas.openxmlformats.org/markup-compatibility/2006">
              <mc:Choice xmlns:v="urn:schemas-microsoft-com:vml" Requires="v">
                <p:oleObj spid="_x0000_s47266" r:id="rId10" imgW="127000" imgH="215265" progId="Equation.3">
                  <p:embed/>
                </p:oleObj>
              </mc:Choice>
              <mc:Fallback>
                <p:oleObj r:id="rId10" imgW="127000" imgH="215265" progId="Equation.3">
                  <p:embed/>
                  <p:pic>
                    <p:nvPicPr>
                      <p:cNvPr id="0" name="图片 3180"/>
                      <p:cNvPicPr/>
                      <p:nvPr/>
                    </p:nvPicPr>
                    <p:blipFill>
                      <a:blip r:embed="rId11"/>
                      <a:stretch>
                        <a:fillRect/>
                      </a:stretch>
                    </p:blipFill>
                    <p:spPr>
                      <a:xfrm>
                        <a:off x="6570663" y="4653136"/>
                        <a:ext cx="330200" cy="560388"/>
                      </a:xfrm>
                      <a:prstGeom prst="rect">
                        <a:avLst/>
                      </a:prstGeom>
                      <a:noFill/>
                      <a:ln w="38100">
                        <a:noFill/>
                        <a:miter/>
                      </a:ln>
                    </p:spPr>
                  </p:pic>
                </p:oleObj>
              </mc:Fallback>
            </mc:AlternateContent>
          </a:graphicData>
        </a:graphic>
      </p:graphicFrame>
      <p:graphicFrame>
        <p:nvGraphicFramePr>
          <p:cNvPr id="44038" name="Object 12"/>
          <p:cNvGraphicFramePr>
            <a:graphicFrameLocks noChangeAspect="1"/>
          </p:cNvGraphicFramePr>
          <p:nvPr/>
        </p:nvGraphicFramePr>
        <p:xfrm>
          <a:off x="855980" y="5744210"/>
          <a:ext cx="8143875" cy="876300"/>
        </p:xfrm>
        <a:graphic>
          <a:graphicData uri="http://schemas.openxmlformats.org/presentationml/2006/ole">
            <mc:AlternateContent xmlns:mc="http://schemas.openxmlformats.org/markup-compatibility/2006">
              <mc:Choice xmlns:v="urn:schemas-microsoft-com:vml" Requires="v">
                <p:oleObj spid="_x0000_s47267" r:id="rId12" imgW="3200400" imgH="342900" progId="Equation.3">
                  <p:embed/>
                </p:oleObj>
              </mc:Choice>
              <mc:Fallback>
                <p:oleObj r:id="rId12" imgW="3200400" imgH="342900" progId="Equation.3">
                  <p:embed/>
                  <p:pic>
                    <p:nvPicPr>
                      <p:cNvPr id="0" name="图片 3181"/>
                      <p:cNvPicPr/>
                      <p:nvPr/>
                    </p:nvPicPr>
                    <p:blipFill>
                      <a:blip r:embed="rId13"/>
                      <a:stretch>
                        <a:fillRect/>
                      </a:stretch>
                    </p:blipFill>
                    <p:spPr>
                      <a:xfrm>
                        <a:off x="855980" y="5744210"/>
                        <a:ext cx="8143875" cy="876300"/>
                      </a:xfrm>
                      <a:prstGeom prst="rect">
                        <a:avLst/>
                      </a:prstGeom>
                      <a:solidFill>
                        <a:srgbClr val="FFFFFF"/>
                      </a:solidFill>
                      <a:ln w="38100">
                        <a:noFill/>
                        <a:miter/>
                      </a:ln>
                    </p:spPr>
                  </p:pic>
                </p:oleObj>
              </mc:Fallback>
            </mc:AlternateContent>
          </a:graphicData>
        </a:graphic>
      </p:graphicFrame>
      <p:pic>
        <p:nvPicPr>
          <p:cNvPr id="44041" name="Picture 2"/>
          <p:cNvPicPr>
            <a:picLocks noChangeAspect="1"/>
          </p:cNvPicPr>
          <p:nvPr/>
        </p:nvPicPr>
        <p:blipFill>
          <a:blip r:embed="rId14"/>
          <a:stretch>
            <a:fillRect/>
          </a:stretch>
        </p:blipFill>
        <p:spPr>
          <a:xfrm>
            <a:off x="1763713" y="0"/>
            <a:ext cx="4972050" cy="3733800"/>
          </a:xfrm>
          <a:prstGeom prst="rect">
            <a:avLst/>
          </a:prstGeom>
          <a:noFill/>
          <a:ln w="9525">
            <a:noFill/>
          </a:ln>
        </p:spPr>
      </p:pic>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6" name="Rectangle 3"/>
          <p:cNvSpPr>
            <a:spLocks noGrp="1" noRot="1"/>
          </p:cNvSpPr>
          <p:nvPr>
            <p:ph type="body" sz="half" idx="1"/>
          </p:nvPr>
        </p:nvSpPr>
        <p:spPr>
          <a:xfrm>
            <a:off x="0" y="1268413"/>
            <a:ext cx="8820150" cy="5184775"/>
          </a:xfrm>
        </p:spPr>
        <p:txBody>
          <a:bodyPr vert="horz" wrap="square" lIns="91440" tIns="45720" rIns="91440" bIns="45720" anchor="t"/>
          <a:lstStyle/>
          <a:p>
            <a:pPr lvl="2" eaLnBrk="1" hangingPunct="1"/>
            <a:r>
              <a:rPr lang="zh-CN" altLang="en-US" b="1" kern="1200" dirty="0"/>
              <a:t>由于采用了非坚持监听，忙期不会连续出现，所以</a:t>
            </a:r>
            <a:r>
              <a:rPr lang="zh-CN" altLang="en-US" b="1" kern="1200" dirty="0">
                <a:solidFill>
                  <a:srgbClr val="FF0000"/>
                </a:solidFill>
              </a:rPr>
              <a:t>一忙一闲构成一个周期</a:t>
            </a:r>
            <a:r>
              <a:rPr lang="zh-CN" altLang="en-US" b="1" kern="1200" dirty="0"/>
              <a:t>，平均周期长度为</a:t>
            </a:r>
          </a:p>
          <a:p>
            <a:pPr lvl="2" eaLnBrk="1" hangingPunct="1"/>
            <a:endParaRPr lang="zh-CN" altLang="en-US" b="1" kern="1200" dirty="0"/>
          </a:p>
          <a:p>
            <a:pPr lvl="2" eaLnBrk="1" hangingPunct="1"/>
            <a:endParaRPr lang="zh-CN" altLang="en-US" b="1" kern="1200" dirty="0"/>
          </a:p>
          <a:p>
            <a:pPr lvl="2" eaLnBrk="1" hangingPunct="1"/>
            <a:endParaRPr lang="zh-CN" altLang="en-US" b="1" kern="1200" dirty="0"/>
          </a:p>
          <a:p>
            <a:pPr lvl="2" eaLnBrk="1" hangingPunct="1"/>
            <a:r>
              <a:rPr lang="zh-CN" altLang="en-US" b="1" kern="1200" dirty="0"/>
              <a:t>通过量为</a:t>
            </a:r>
          </a:p>
        </p:txBody>
      </p:sp>
      <p:graphicFrame>
        <p:nvGraphicFramePr>
          <p:cNvPr id="45058" name="Object 4"/>
          <p:cNvGraphicFramePr>
            <a:graphicFrameLocks noGrp="1" noChangeAspect="1"/>
          </p:cNvGraphicFramePr>
          <p:nvPr>
            <p:ph sz="half" idx="2"/>
          </p:nvPr>
        </p:nvGraphicFramePr>
        <p:xfrm>
          <a:off x="985838" y="2187575"/>
          <a:ext cx="7962900" cy="1658938"/>
        </p:xfrm>
        <a:graphic>
          <a:graphicData uri="http://schemas.openxmlformats.org/presentationml/2006/ole">
            <mc:AlternateContent xmlns:mc="http://schemas.openxmlformats.org/markup-compatibility/2006">
              <mc:Choice xmlns:v="urn:schemas-microsoft-com:vml" Requires="v">
                <p:oleObj spid="_x0000_s48369" name="Equation" r:id="rId3" imgW="73152000" imgH="15240000" progId="Equation.DSMT4">
                  <p:embed/>
                </p:oleObj>
              </mc:Choice>
              <mc:Fallback>
                <p:oleObj name="Equation" r:id="rId3" imgW="73152000" imgH="15240000" progId="Equation.DSMT4">
                  <p:embed/>
                  <p:pic>
                    <p:nvPicPr>
                      <p:cNvPr id="0" name="图片 3183"/>
                      <p:cNvPicPr/>
                      <p:nvPr/>
                    </p:nvPicPr>
                    <p:blipFill>
                      <a:blip r:embed="rId4"/>
                      <a:srcRect/>
                      <a:stretch>
                        <a:fillRect/>
                      </a:stretch>
                    </p:blipFill>
                    <p:spPr>
                      <a:xfrm>
                        <a:off x="985838" y="2187575"/>
                        <a:ext cx="7962900" cy="1658938"/>
                      </a:xfrm>
                      <a:prstGeom prst="rect">
                        <a:avLst/>
                      </a:prstGeom>
                      <a:noFill/>
                      <a:ln w="38100">
                        <a:miter/>
                      </a:ln>
                    </p:spPr>
                  </p:pic>
                </p:oleObj>
              </mc:Fallback>
            </mc:AlternateContent>
          </a:graphicData>
        </a:graphic>
      </p:graphicFrame>
      <p:graphicFrame>
        <p:nvGraphicFramePr>
          <p:cNvPr id="45059" name="Object 7"/>
          <p:cNvGraphicFramePr>
            <a:graphicFrameLocks noChangeAspect="1"/>
          </p:cNvGraphicFramePr>
          <p:nvPr/>
        </p:nvGraphicFramePr>
        <p:xfrm>
          <a:off x="184150" y="4221163"/>
          <a:ext cx="8775700" cy="1155700"/>
        </p:xfrm>
        <a:graphic>
          <a:graphicData uri="http://schemas.openxmlformats.org/presentationml/2006/ole">
            <mc:AlternateContent xmlns:mc="http://schemas.openxmlformats.org/markup-compatibility/2006">
              <mc:Choice xmlns:v="urn:schemas-microsoft-com:vml" Requires="v">
                <p:oleObj spid="_x0000_s48370" name="Equation" r:id="rId5" imgW="81076800" imgH="10668000" progId="Equation.DSMT4">
                  <p:embed/>
                </p:oleObj>
              </mc:Choice>
              <mc:Fallback>
                <p:oleObj name="Equation" r:id="rId5" imgW="81076800" imgH="10668000" progId="Equation.DSMT4">
                  <p:embed/>
                  <p:pic>
                    <p:nvPicPr>
                      <p:cNvPr id="0" name="图片 3184"/>
                      <p:cNvPicPr/>
                      <p:nvPr/>
                    </p:nvPicPr>
                    <p:blipFill>
                      <a:blip r:embed="rId6"/>
                      <a:stretch>
                        <a:fillRect/>
                      </a:stretch>
                    </p:blipFill>
                    <p:spPr>
                      <a:xfrm>
                        <a:off x="184150" y="4221163"/>
                        <a:ext cx="8775700" cy="1155700"/>
                      </a:xfrm>
                      <a:prstGeom prst="rect">
                        <a:avLst/>
                      </a:prstGeom>
                      <a:noFill/>
                      <a:ln w="38100">
                        <a:noFill/>
                        <a:miter/>
                      </a:ln>
                    </p:spPr>
                  </p:pic>
                </p:oleObj>
              </mc:Fallback>
            </mc:AlternateContent>
          </a:graphicData>
        </a:graphic>
      </p:graphicFrame>
      <p:graphicFrame>
        <p:nvGraphicFramePr>
          <p:cNvPr id="45060" name="Object 8"/>
          <p:cNvGraphicFramePr>
            <a:graphicFrameLocks noChangeAspect="1"/>
          </p:cNvGraphicFramePr>
          <p:nvPr/>
        </p:nvGraphicFramePr>
        <p:xfrm>
          <a:off x="1689100" y="5516563"/>
          <a:ext cx="4778375" cy="977900"/>
        </p:xfrm>
        <a:graphic>
          <a:graphicData uri="http://schemas.openxmlformats.org/presentationml/2006/ole">
            <mc:AlternateContent xmlns:mc="http://schemas.openxmlformats.org/markup-compatibility/2006">
              <mc:Choice xmlns:v="urn:schemas-microsoft-com:vml" Requires="v">
                <p:oleObj spid="_x0000_s48371" r:id="rId7" imgW="1930400" imgH="393700" progId="Equation.3">
                  <p:embed/>
                </p:oleObj>
              </mc:Choice>
              <mc:Fallback>
                <p:oleObj r:id="rId7" imgW="1930400" imgH="393700" progId="Equation.3">
                  <p:embed/>
                  <p:pic>
                    <p:nvPicPr>
                      <p:cNvPr id="0" name="图片 3185"/>
                      <p:cNvPicPr/>
                      <p:nvPr/>
                    </p:nvPicPr>
                    <p:blipFill>
                      <a:blip r:embed="rId8"/>
                      <a:stretch>
                        <a:fillRect/>
                      </a:stretch>
                    </p:blipFill>
                    <p:spPr>
                      <a:xfrm>
                        <a:off x="1689100" y="5516563"/>
                        <a:ext cx="4778375" cy="977900"/>
                      </a:xfrm>
                      <a:prstGeom prst="rect">
                        <a:avLst/>
                      </a:prstGeom>
                      <a:noFill/>
                      <a:ln w="38100">
                        <a:noFill/>
                        <a:miter/>
                      </a:ln>
                    </p:spPr>
                  </p:pic>
                </p:oleObj>
              </mc:Fallback>
            </mc:AlternateContent>
          </a:graphicData>
        </a:graphic>
      </p:graphicFrame>
      <p:graphicFrame>
        <p:nvGraphicFramePr>
          <p:cNvPr id="45061" name="对象 1"/>
          <p:cNvGraphicFramePr>
            <a:graphicFrameLocks noChangeAspect="1"/>
          </p:cNvGraphicFramePr>
          <p:nvPr/>
        </p:nvGraphicFramePr>
        <p:xfrm>
          <a:off x="107950" y="0"/>
          <a:ext cx="1512888" cy="592138"/>
        </p:xfrm>
        <a:graphic>
          <a:graphicData uri="http://schemas.openxmlformats.org/presentationml/2006/ole">
            <mc:AlternateContent xmlns:mc="http://schemas.openxmlformats.org/markup-compatibility/2006">
              <mc:Choice xmlns:v="urn:schemas-microsoft-com:vml" Requires="v">
                <p:oleObj spid="_x0000_s48372" r:id="rId9" imgW="584200" imgH="228600" progId="Equation.3">
                  <p:embed/>
                </p:oleObj>
              </mc:Choice>
              <mc:Fallback>
                <p:oleObj r:id="rId9" imgW="584200" imgH="228600" progId="Equation.3">
                  <p:embed/>
                  <p:pic>
                    <p:nvPicPr>
                      <p:cNvPr id="0" name="图片 3186"/>
                      <p:cNvPicPr/>
                      <p:nvPr/>
                    </p:nvPicPr>
                    <p:blipFill>
                      <a:blip r:embed="rId10"/>
                      <a:stretch>
                        <a:fillRect/>
                      </a:stretch>
                    </p:blipFill>
                    <p:spPr>
                      <a:xfrm>
                        <a:off x="107950" y="0"/>
                        <a:ext cx="1512888" cy="592138"/>
                      </a:xfrm>
                      <a:prstGeom prst="rect">
                        <a:avLst/>
                      </a:prstGeom>
                      <a:solidFill>
                        <a:srgbClr val="FFFFFF"/>
                      </a:solidFill>
                      <a:ln w="38100">
                        <a:noFill/>
                        <a:miter/>
                      </a:ln>
                    </p:spPr>
                  </p:pic>
                </p:oleObj>
              </mc:Fallback>
            </mc:AlternateContent>
          </a:graphicData>
        </a:graphic>
      </p:graphicFrame>
      <p:graphicFrame>
        <p:nvGraphicFramePr>
          <p:cNvPr id="45062" name="对象 2"/>
          <p:cNvGraphicFramePr>
            <a:graphicFrameLocks noChangeAspect="1"/>
          </p:cNvGraphicFramePr>
          <p:nvPr/>
        </p:nvGraphicFramePr>
        <p:xfrm>
          <a:off x="1979613" y="0"/>
          <a:ext cx="1635125" cy="654050"/>
        </p:xfrm>
        <a:graphic>
          <a:graphicData uri="http://schemas.openxmlformats.org/presentationml/2006/ole">
            <mc:AlternateContent xmlns:mc="http://schemas.openxmlformats.org/markup-compatibility/2006">
              <mc:Choice xmlns:v="urn:schemas-microsoft-com:vml" Requires="v">
                <p:oleObj spid="_x0000_s48373" r:id="rId11" imgW="571500" imgH="228600" progId="Equation.3">
                  <p:embed/>
                </p:oleObj>
              </mc:Choice>
              <mc:Fallback>
                <p:oleObj r:id="rId11" imgW="571500" imgH="228600" progId="Equation.3">
                  <p:embed/>
                  <p:pic>
                    <p:nvPicPr>
                      <p:cNvPr id="0" name="图片 3187"/>
                      <p:cNvPicPr/>
                      <p:nvPr/>
                    </p:nvPicPr>
                    <p:blipFill>
                      <a:blip r:embed="rId12"/>
                      <a:stretch>
                        <a:fillRect/>
                      </a:stretch>
                    </p:blipFill>
                    <p:spPr>
                      <a:xfrm>
                        <a:off x="1979613" y="0"/>
                        <a:ext cx="1635125" cy="654050"/>
                      </a:xfrm>
                      <a:prstGeom prst="rect">
                        <a:avLst/>
                      </a:prstGeom>
                      <a:solidFill>
                        <a:srgbClr val="FFFFFF"/>
                      </a:solidFill>
                      <a:ln w="38100">
                        <a:noFill/>
                        <a:miter/>
                      </a:ln>
                    </p:spPr>
                  </p:pic>
                </p:oleObj>
              </mc:Fallback>
            </mc:AlternateContent>
          </a:graphicData>
        </a:graphic>
      </p:graphicFrame>
      <p:graphicFrame>
        <p:nvGraphicFramePr>
          <p:cNvPr id="45063" name="对象 4"/>
          <p:cNvGraphicFramePr>
            <a:graphicFrameLocks noChangeAspect="1"/>
          </p:cNvGraphicFramePr>
          <p:nvPr/>
        </p:nvGraphicFramePr>
        <p:xfrm>
          <a:off x="6588125" y="115888"/>
          <a:ext cx="2179638" cy="654050"/>
        </p:xfrm>
        <a:graphic>
          <a:graphicData uri="http://schemas.openxmlformats.org/presentationml/2006/ole">
            <mc:AlternateContent xmlns:mc="http://schemas.openxmlformats.org/markup-compatibility/2006">
              <mc:Choice xmlns:v="urn:schemas-microsoft-com:vml" Requires="v">
                <p:oleObj spid="_x0000_s48374" r:id="rId13" imgW="761365" imgH="228600" progId="Equation.3">
                  <p:embed/>
                </p:oleObj>
              </mc:Choice>
              <mc:Fallback>
                <p:oleObj r:id="rId13" imgW="761365" imgH="228600" progId="Equation.3">
                  <p:embed/>
                  <p:pic>
                    <p:nvPicPr>
                      <p:cNvPr id="0" name="图片 3188"/>
                      <p:cNvPicPr/>
                      <p:nvPr/>
                    </p:nvPicPr>
                    <p:blipFill>
                      <a:blip r:embed="rId14"/>
                      <a:stretch>
                        <a:fillRect/>
                      </a:stretch>
                    </p:blipFill>
                    <p:spPr>
                      <a:xfrm>
                        <a:off x="6588125" y="115888"/>
                        <a:ext cx="2179638" cy="654050"/>
                      </a:xfrm>
                      <a:prstGeom prst="rect">
                        <a:avLst/>
                      </a:prstGeom>
                      <a:solidFill>
                        <a:srgbClr val="FFFFFF"/>
                      </a:solidFill>
                      <a:ln w="38100">
                        <a:noFill/>
                        <a:miter/>
                      </a:ln>
                    </p:spPr>
                  </p:pic>
                </p:oleObj>
              </mc:Fallback>
            </mc:AlternateContent>
          </a:graphicData>
        </a:graphic>
      </p:graphicFrame>
      <p:graphicFrame>
        <p:nvGraphicFramePr>
          <p:cNvPr id="45064" name="对象 5"/>
          <p:cNvGraphicFramePr>
            <a:graphicFrameLocks noChangeAspect="1"/>
          </p:cNvGraphicFramePr>
          <p:nvPr/>
        </p:nvGraphicFramePr>
        <p:xfrm>
          <a:off x="179388" y="765175"/>
          <a:ext cx="1368425" cy="604838"/>
        </p:xfrm>
        <a:graphic>
          <a:graphicData uri="http://schemas.openxmlformats.org/presentationml/2006/ole">
            <mc:AlternateContent xmlns:mc="http://schemas.openxmlformats.org/markup-compatibility/2006">
              <mc:Choice xmlns:v="urn:schemas-microsoft-com:vml" Requires="v">
                <p:oleObj spid="_x0000_s48375" r:id="rId15" imgW="546100" imgH="241300" progId="Equation.3">
                  <p:embed/>
                </p:oleObj>
              </mc:Choice>
              <mc:Fallback>
                <p:oleObj r:id="rId15" imgW="546100" imgH="241300" progId="Equation.3">
                  <p:embed/>
                  <p:pic>
                    <p:nvPicPr>
                      <p:cNvPr id="0" name="图片 3189"/>
                      <p:cNvPicPr/>
                      <p:nvPr/>
                    </p:nvPicPr>
                    <p:blipFill>
                      <a:blip r:embed="rId16"/>
                      <a:stretch>
                        <a:fillRect/>
                      </a:stretch>
                    </p:blipFill>
                    <p:spPr>
                      <a:xfrm>
                        <a:off x="179388" y="765175"/>
                        <a:ext cx="1368425" cy="604838"/>
                      </a:xfrm>
                      <a:prstGeom prst="rect">
                        <a:avLst/>
                      </a:prstGeom>
                      <a:solidFill>
                        <a:srgbClr val="FFFFFF"/>
                      </a:solidFill>
                      <a:ln w="38100">
                        <a:noFill/>
                        <a:miter/>
                      </a:ln>
                    </p:spPr>
                  </p:pic>
                </p:oleObj>
              </mc:Fallback>
            </mc:AlternateContent>
          </a:graphicData>
        </a:graphic>
      </p:graphicFrame>
      <p:graphicFrame>
        <p:nvGraphicFramePr>
          <p:cNvPr id="45065" name="对象 6"/>
          <p:cNvGraphicFramePr>
            <a:graphicFrameLocks noChangeAspect="1"/>
          </p:cNvGraphicFramePr>
          <p:nvPr/>
        </p:nvGraphicFramePr>
        <p:xfrm>
          <a:off x="3779838" y="0"/>
          <a:ext cx="2643187" cy="666750"/>
        </p:xfrm>
        <a:graphic>
          <a:graphicData uri="http://schemas.openxmlformats.org/presentationml/2006/ole">
            <mc:AlternateContent xmlns:mc="http://schemas.openxmlformats.org/markup-compatibility/2006">
              <mc:Choice xmlns:v="urn:schemas-microsoft-com:vml" Requires="v">
                <p:oleObj spid="_x0000_s48376" r:id="rId17" imgW="2425700" imgH="609600" progId="Equation.3">
                  <p:embed/>
                </p:oleObj>
              </mc:Choice>
              <mc:Fallback>
                <p:oleObj r:id="rId17" imgW="2425700" imgH="609600" progId="Equation.3">
                  <p:embed/>
                  <p:pic>
                    <p:nvPicPr>
                      <p:cNvPr id="0" name="图片 3190"/>
                      <p:cNvPicPr/>
                      <p:nvPr/>
                    </p:nvPicPr>
                    <p:blipFill>
                      <a:blip r:embed="rId18"/>
                      <a:stretch>
                        <a:fillRect/>
                      </a:stretch>
                    </p:blipFill>
                    <p:spPr>
                      <a:xfrm>
                        <a:off x="3779838" y="0"/>
                        <a:ext cx="2643187" cy="666750"/>
                      </a:xfrm>
                      <a:prstGeom prst="rect">
                        <a:avLst/>
                      </a:prstGeom>
                      <a:solidFill>
                        <a:srgbClr val="FFFFFF"/>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6084" name="Rectangle 3"/>
              <p:cNvSpPr>
                <a:spLocks noGrp="1" noRot="1"/>
              </p:cNvSpPr>
              <p:nvPr>
                <p:ph type="body" sz="half" idx="1"/>
              </p:nvPr>
            </p:nvSpPr>
            <p:spPr>
              <a:xfrm>
                <a:off x="250825" y="1268413"/>
                <a:ext cx="8569325" cy="5184775"/>
              </a:xfrm>
            </p:spPr>
            <p:txBody>
              <a:bodyPr vert="horz" wrap="square" lIns="91440" tIns="45720" rIns="91440" bIns="45720" anchor="t"/>
              <a:lstStyle/>
              <a:p>
                <a:pPr lvl="2" eaLnBrk="1" hangingPunct="1"/>
                <a:r>
                  <a:rPr lang="zh-CN" altLang="en-US" sz="3200" b="1" kern="1200" dirty="0">
                    <a:latin typeface="Symbol" panose="05050102010706020507" pitchFamily="18" charset="2"/>
                  </a:rPr>
                  <a:t>通过量</a:t>
                </a:r>
                <a:r>
                  <a:rPr lang="en-US" altLang="zh-CN" sz="3200" b="1" kern="1200" dirty="0">
                    <a:latin typeface="Symbol" panose="05050102010706020507" pitchFamily="18" charset="2"/>
                  </a:rPr>
                  <a:t>g</a:t>
                </a:r>
                <a:r>
                  <a:rPr lang="zh-CN" altLang="en-US" sz="3200" b="1" kern="1200" dirty="0">
                    <a:latin typeface="Symbol" panose="05050102010706020507" pitchFamily="18" charset="2"/>
                  </a:rPr>
                  <a:t>与</a:t>
                </a:r>
                <a:r>
                  <a:rPr lang="en-US" altLang="zh-CN" sz="3200" b="1" kern="1200" dirty="0">
                    <a:latin typeface="Symbol" panose="05050102010706020507" pitchFamily="18" charset="2"/>
                  </a:rPr>
                  <a:t>e</a:t>
                </a:r>
                <a:r>
                  <a:rPr lang="zh-CN" altLang="en-US" sz="3200" b="1" kern="1200" dirty="0" smtClean="0">
                    <a:latin typeface="Symbol" panose="05050102010706020507" pitchFamily="18" charset="2"/>
                  </a:rPr>
                  <a:t>和</a:t>
                </a:r>
                <a14:m>
                  <m:oMath xmlns:m="http://schemas.openxmlformats.org/officeDocument/2006/math">
                    <m:r>
                      <a:rPr lang="en-US" altLang="zh-CN" sz="3200" b="1" i="1" kern="1200" dirty="0">
                        <a:latin typeface="Cambria Math" panose="02040503050406030204"/>
                      </a:rPr>
                      <m:t>𝒂</m:t>
                    </m:r>
                  </m:oMath>
                </a14:m>
                <a:r>
                  <a:rPr lang="zh-CN" altLang="en-US" sz="3200" b="1" kern="1200" dirty="0" smtClean="0">
                    <a:latin typeface="Symbol" panose="05050102010706020507" pitchFamily="18" charset="2"/>
                  </a:rPr>
                  <a:t>的</a:t>
                </a:r>
                <a:r>
                  <a:rPr lang="zh-CN" altLang="en-US" sz="3200" b="1" kern="1200" dirty="0">
                    <a:latin typeface="Symbol" panose="05050102010706020507" pitchFamily="18" charset="2"/>
                  </a:rPr>
                  <a:t>关系</a:t>
                </a:r>
              </a:p>
              <a:p>
                <a:pPr lvl="1" eaLnBrk="1" hangingPunct="1"/>
                <a:endParaRPr lang="zh-CN" altLang="en-US" sz="3600" b="1" kern="1200" dirty="0">
                  <a:latin typeface="Symbol" panose="05050102010706020507" pitchFamily="18" charset="2"/>
                </a:endParaRPr>
              </a:p>
              <a:p>
                <a:pPr lvl="1" eaLnBrk="1" hangingPunct="1"/>
                <a:endParaRPr lang="zh-CN" altLang="en-US" sz="3600" b="1" kern="1200" dirty="0">
                  <a:latin typeface="Symbol" panose="05050102010706020507" pitchFamily="18" charset="2"/>
                </a:endParaRPr>
              </a:p>
              <a:p>
                <a:pPr lvl="1" eaLnBrk="1" hangingPunct="1"/>
                <a:endParaRPr lang="zh-CN" altLang="en-US" sz="3600" b="1" kern="1200" dirty="0">
                  <a:latin typeface="Symbol" panose="05050102010706020507" pitchFamily="18" charset="2"/>
                </a:endParaRPr>
              </a:p>
              <a:p>
                <a:pPr lvl="1" eaLnBrk="1" hangingPunct="1"/>
                <a:endParaRPr lang="zh-CN" altLang="en-US" sz="3600" b="1" kern="1200" dirty="0">
                  <a:latin typeface="Symbol" panose="05050102010706020507" pitchFamily="18" charset="2"/>
                </a:endParaRPr>
              </a:p>
              <a:p>
                <a:pPr lvl="1" eaLnBrk="1" hangingPunct="1"/>
                <a:endParaRPr lang="zh-CN" altLang="en-US" sz="3600" b="1" kern="1200" dirty="0">
                  <a:latin typeface="Symbol" panose="05050102010706020507" pitchFamily="18" charset="2"/>
                </a:endParaRPr>
              </a:p>
              <a:p>
                <a:pPr lvl="2" eaLnBrk="1" hangingPunct="1"/>
                <a:endParaRPr lang="zh-CN" altLang="en-US" b="1" kern="1200" dirty="0">
                  <a:latin typeface="Symbol" panose="05050102010706020507" pitchFamily="18" charset="2"/>
                </a:endParaRPr>
              </a:p>
              <a:p>
                <a:pPr lvl="2" eaLnBrk="1" hangingPunct="1"/>
                <a:r>
                  <a:rPr lang="en-US" altLang="zh-CN" sz="2800" b="1" kern="1200" dirty="0">
                    <a:solidFill>
                      <a:srgbClr val="FF0000"/>
                    </a:solidFill>
                    <a:latin typeface="Symbol" panose="05050102010706020507" pitchFamily="18" charset="2"/>
                  </a:rPr>
                  <a:t>  e</a:t>
                </a:r>
                <a:r>
                  <a:rPr lang="zh-CN" altLang="en-US" sz="2800" b="1" kern="1200" dirty="0">
                    <a:solidFill>
                      <a:srgbClr val="FF0000"/>
                    </a:solidFill>
                    <a:latin typeface="Symbol" panose="05050102010706020507" pitchFamily="18" charset="2"/>
                  </a:rPr>
                  <a:t>的存在，使最大通过量随</a:t>
                </a:r>
                <a:r>
                  <a:rPr lang="en-US" altLang="zh-CN" sz="2800" b="1" kern="1200" dirty="0">
                    <a:solidFill>
                      <a:srgbClr val="FF0000"/>
                    </a:solidFill>
                    <a:latin typeface="Symbol" panose="05050102010706020507" pitchFamily="18" charset="2"/>
                  </a:rPr>
                  <a:t>e</a:t>
                </a:r>
                <a:r>
                  <a:rPr lang="zh-CN" altLang="en-US" sz="2800" b="1" kern="1200" dirty="0">
                    <a:solidFill>
                      <a:srgbClr val="FF0000"/>
                    </a:solidFill>
                    <a:latin typeface="Symbol" panose="05050102010706020507" pitchFamily="18" charset="2"/>
                  </a:rPr>
                  <a:t>增大急剧下降。</a:t>
                </a:r>
              </a:p>
            </p:txBody>
          </p:sp>
        </mc:Choice>
        <mc:Fallback xmlns="">
          <p:sp>
            <p:nvSpPr>
              <p:cNvPr id="46084" name="Rectangle 3"/>
              <p:cNvSpPr>
                <a:spLocks noRot="1" noChangeAspect="1" noMove="1" noResize="1" noEditPoints="1" noAdjustHandles="1" noChangeArrowheads="1" noChangeShapeType="1" noTextEdit="1"/>
              </p:cNvSpPr>
              <p:nvPr>
                <p:ph type="body" sz="half" idx="1"/>
              </p:nvPr>
            </p:nvSpPr>
            <p:spPr>
              <a:xfrm>
                <a:off x="250825" y="1268413"/>
                <a:ext cx="8569325" cy="5184775"/>
              </a:xfrm>
              <a:blipFill rotWithShape="1">
                <a:blip r:embed="rId3"/>
                <a:stretch>
                  <a:fillRect t="-6" b="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6085" name="内容占位符 46084"/>
              <p:cNvGraphicFramePr>
                <a:graphicFrameLocks noGrp="1"/>
              </p:cNvGraphicFramePr>
              <p:nvPr>
                <p:ph sz="quarter" idx="2"/>
              </p:nvPr>
            </p:nvGraphicFramePr>
            <p:xfrm>
              <a:off x="323850" y="2060575"/>
              <a:ext cx="3168650" cy="1922145"/>
            </p:xfrm>
            <a:graphic>
              <a:graphicData uri="http://schemas.openxmlformats.org/drawingml/2006/table">
                <a:tbl>
                  <a:tblPr/>
                  <a:tblGrid>
                    <a:gridCol w="1055688"/>
                    <a:gridCol w="1057275"/>
                    <a:gridCol w="1055687"/>
                  </a:tblGrid>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sz="2400" b="1" dirty="0">
                              <a:effectLst>
                                <a:outerShdw blurRad="38100" dist="38100" dir="2700000">
                                  <a:srgbClr val="FFFFFF"/>
                                </a:outerShdw>
                              </a:effectLst>
                              <a:latin typeface="Symbol" panose="05050102010706020507" pitchFamily="18" charset="2"/>
                              <a:ea typeface="宋体" panose="02010600030101010101" pitchFamily="2" charset="-122"/>
                            </a:rPr>
                            <a:t>e</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14:m>
                            <m:oMathPara xmlns:m="http://schemas.openxmlformats.org/officeDocument/2006/math">
                              <m:oMathParaPr>
                                <m:jc m:val="centerGroup"/>
                              </m:oMathParaPr>
                              <m:oMath xmlns:m="http://schemas.openxmlformats.org/officeDocument/2006/math">
                                <m:r>
                                  <a:rPr lang="en-US" altLang="zh-CN" sz="2400" b="1" i="1" kern="1200" dirty="0" smtClean="0">
                                    <a:solidFill>
                                      <a:schemeClr val="tx2"/>
                                    </a:solidFill>
                                    <a:latin typeface="Cambria Math" panose="02040503050406030204"/>
                                  </a:rPr>
                                  <m:t>𝒂</m:t>
                                </m:r>
                              </m:oMath>
                            </m:oMathPara>
                          </a14:m>
                          <a:endParaRPr lang="en-US" altLang="zh-CN" sz="2400"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sz="2400" b="1" dirty="0" err="1" smtClean="0">
                              <a:effectLst>
                                <a:outerShdw blurRad="38100" dist="38100" dir="2700000">
                                  <a:srgbClr val="FFFFFF"/>
                                </a:outerShdw>
                              </a:effectLst>
                              <a:latin typeface="Symbol" panose="05050102010706020507" pitchFamily="18" charset="2"/>
                              <a:ea typeface="宋体" panose="02010600030101010101" pitchFamily="2" charset="-122"/>
                            </a:rPr>
                            <a:t>g</a:t>
                          </a:r>
                          <a:r>
                            <a:rPr lang="en-US" altLang="zh-CN" sz="2400" b="1" baseline="-25000" dirty="0" err="1" smtClean="0">
                              <a:effectLst>
                                <a:outerShdw blurRad="38100" dist="38100" dir="2700000">
                                  <a:srgbClr val="FFFFFF"/>
                                </a:outerShdw>
                              </a:effectLst>
                              <a:latin typeface="Arial" panose="020B0604020202020204" pitchFamily="34" charset="0"/>
                              <a:ea typeface="宋体" panose="02010600030101010101" pitchFamily="2" charset="-122"/>
                            </a:rPr>
                            <a:t>max</a:t>
                          </a:r>
                          <a:endParaRPr lang="en-US" altLang="zh-CN" sz="2400" b="1" baseline="-25000"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0.01</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47.9</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0.95</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0.1</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4.79</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0.64</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0.479</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0.15</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10</a:t>
                          </a: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0.0479</a:t>
                          </a: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0.017</a:t>
                          </a: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mc:Choice>
        <mc:Fallback xmlns="">
          <p:graphicFrame>
            <p:nvGraphicFramePr>
              <p:cNvPr id="46085" name="内容占位符 46084"/>
              <p:cNvGraphicFramePr>
                <a:graphicFrameLocks noGrp="1"/>
              </p:cNvGraphicFramePr>
              <p:nvPr>
                <p:ph sz="quarter" idx="2"/>
              </p:nvPr>
            </p:nvGraphicFramePr>
            <p:xfrm>
              <a:off x="323850" y="2060575"/>
              <a:ext cx="3168650" cy="1922145"/>
            </p:xfrm>
            <a:graphic>
              <a:graphicData uri="http://schemas.openxmlformats.org/drawingml/2006/table">
                <a:tbl>
                  <a:tblPr/>
                  <a:tblGrid>
                    <a:gridCol w="1055688"/>
                    <a:gridCol w="1057275"/>
                    <a:gridCol w="1055687"/>
                  </a:tblGrid>
                  <a:tr h="457200">
                    <a:tc>
                      <a:txBody>
                        <a:bodyPr/>
                        <a:lstStyle/>
                        <a:p>
                          <a:pPr lvl="0" algn="ctr" eaLnBrk="1" hangingPunct="1">
                            <a:spcBef>
                              <a:spcPct val="20000"/>
                            </a:spcBef>
                            <a:buClr>
                              <a:schemeClr val="hlink"/>
                            </a:buClr>
                            <a:buSzPct val="75000"/>
                            <a:buFont typeface="Wingdings" panose="05000000000000000000" pitchFamily="2" charset="2"/>
                            <a:buNone/>
                          </a:pPr>
                          <a:r>
                            <a:rPr lang="en-US" altLang="zh-CN" sz="2400" b="1" dirty="0">
                              <a:effectLst>
                                <a:outerShdw blurRad="38100" dist="38100" dir="2700000">
                                  <a:srgbClr val="FFFFFF"/>
                                </a:outerShdw>
                              </a:effectLst>
                              <a:latin typeface="Symbol" panose="05050102010706020507" pitchFamily="18" charset="2"/>
                              <a:ea typeface="宋体" panose="02010600030101010101" pitchFamily="2" charset="-122"/>
                            </a:rPr>
                            <a:t>e</a:t>
                          </a:r>
                          <a:endParaRPr lang="en-US" altLang="zh-CN" sz="2400" b="1" dirty="0">
                            <a:effectLst>
                              <a:outerShdw blurRad="38100" dist="38100" dir="2700000">
                                <a:srgbClr val="FFFFFF"/>
                              </a:outerShdw>
                            </a:effectLst>
                            <a:latin typeface="Symbol" panose="05050102010706020507" pitchFamily="18" charset="2"/>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endParaRPr lang="zh-CN"/>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blipFill>
                          <a:blip r:embed="rId4"/>
                        </a:blip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sz="2400" b="1" dirty="0" err="1" smtClean="0">
                              <a:effectLst>
                                <a:outerShdw blurRad="38100" dist="38100" dir="2700000">
                                  <a:srgbClr val="FFFFFF"/>
                                </a:outerShdw>
                              </a:effectLst>
                              <a:latin typeface="Symbol" panose="05050102010706020507" pitchFamily="18" charset="2"/>
                              <a:ea typeface="宋体" panose="02010600030101010101" pitchFamily="2" charset="-122"/>
                            </a:rPr>
                            <a:t>g</a:t>
                          </a:r>
                          <a:r>
                            <a:rPr lang="en-US" altLang="zh-CN" sz="2400" b="1" baseline="-25000" dirty="0" err="1" smtClean="0">
                              <a:effectLst>
                                <a:outerShdw blurRad="38100" dist="38100" dir="2700000">
                                  <a:srgbClr val="FFFFFF"/>
                                </a:outerShdw>
                              </a:effectLst>
                              <a:latin typeface="Arial" panose="020B0604020202020204" pitchFamily="34" charset="0"/>
                              <a:ea typeface="宋体" panose="02010600030101010101" pitchFamily="2" charset="-122"/>
                            </a:rPr>
                            <a:t>max</a:t>
                          </a:r>
                          <a:endParaRPr lang="en-US" altLang="zh-CN" sz="2400" b="1" baseline="-25000"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3">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0.01</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47.9</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0.95</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0.1</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4.79</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0.64</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6712">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0.479</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0.15</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5125">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10</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0.0479</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0.017</a:t>
                          </a:r>
                          <a:endParaRPr lang="en-US" altLang="zh-CN" b="1" dirty="0">
                            <a:effectLst>
                              <a:outerShdw blurRad="38100" dist="38100" dir="2700000">
                                <a:srgbClr val="FFFFFF"/>
                              </a:outerShdw>
                            </a:effectLst>
                            <a:latin typeface="Arial" panose="020B0604020202020204" pitchFamily="34" charset="0"/>
                            <a:ea typeface="宋体" panose="02010600030101010101" pitchFamily="2" charset="-122"/>
                          </a:endParaRPr>
                        </a:p>
                      </a:txBody>
                      <a:tcPr anchor="ct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mc:Fallback>
      </mc:AlternateContent>
      <p:graphicFrame>
        <p:nvGraphicFramePr>
          <p:cNvPr id="46082" name="Object 31"/>
          <p:cNvGraphicFramePr>
            <a:graphicFrameLocks noGrp="1" noChangeAspect="1"/>
          </p:cNvGraphicFramePr>
          <p:nvPr>
            <p:ph sz="quarter" idx="3"/>
          </p:nvPr>
        </p:nvGraphicFramePr>
        <p:xfrm>
          <a:off x="3779838" y="1844675"/>
          <a:ext cx="5184775" cy="3602038"/>
        </p:xfrm>
        <a:graphic>
          <a:graphicData uri="http://schemas.openxmlformats.org/presentationml/2006/ole">
            <mc:AlternateContent xmlns:mc="http://schemas.openxmlformats.org/markup-compatibility/2006">
              <mc:Choice xmlns:v="urn:schemas-microsoft-com:vml" Requires="v">
                <p:oleObj spid="_x0000_s49223" r:id="rId5" imgW="5706745" imgH="3970655" progId="Visio.Drawing.11">
                  <p:embed/>
                </p:oleObj>
              </mc:Choice>
              <mc:Fallback>
                <p:oleObj r:id="rId5" imgW="5706745" imgH="3970655" progId="Visio.Drawing.11">
                  <p:embed/>
                  <p:pic>
                    <p:nvPicPr>
                      <p:cNvPr id="0" name="图片 3193"/>
                      <p:cNvPicPr/>
                      <p:nvPr/>
                    </p:nvPicPr>
                    <p:blipFill>
                      <a:blip r:embed="rId6"/>
                      <a:srcRect/>
                      <a:stretch>
                        <a:fillRect/>
                      </a:stretch>
                    </p:blipFill>
                    <p:spPr>
                      <a:xfrm>
                        <a:off x="3779838" y="1844675"/>
                        <a:ext cx="5184775" cy="3602038"/>
                      </a:xfrm>
                      <a:prstGeom prst="rect">
                        <a:avLst/>
                      </a:prstGeom>
                      <a:noFill/>
                      <a:ln w="38100">
                        <a:miter/>
                      </a:ln>
                    </p:spPr>
                  </p:pic>
                </p:oleObj>
              </mc:Fallback>
            </mc:AlternateContent>
          </a:graphicData>
        </a:graphic>
      </p:graphicFrame>
      <p:graphicFrame>
        <p:nvGraphicFramePr>
          <p:cNvPr id="2" name="对象 1"/>
          <p:cNvGraphicFramePr>
            <a:graphicFrameLocks noChangeAspect="1"/>
          </p:cNvGraphicFramePr>
          <p:nvPr/>
        </p:nvGraphicFramePr>
        <p:xfrm>
          <a:off x="1969294" y="443017"/>
          <a:ext cx="4778375" cy="977900"/>
        </p:xfrm>
        <a:graphic>
          <a:graphicData uri="http://schemas.openxmlformats.org/presentationml/2006/ole">
            <mc:AlternateContent xmlns:mc="http://schemas.openxmlformats.org/markup-compatibility/2006">
              <mc:Choice xmlns:v="urn:schemas-microsoft-com:vml" Requires="v">
                <p:oleObj spid="_x0000_s49224" r:id="rId7" imgW="1930400" imgH="393700" progId="Equation.3">
                  <p:embed/>
                </p:oleObj>
              </mc:Choice>
              <mc:Fallback>
                <p:oleObj r:id="rId7" imgW="1930400" imgH="3937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69294" y="443017"/>
                        <a:ext cx="477837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Rot="1" noChangeArrowheads="1"/>
          </p:cNvSpPr>
          <p:nvPr>
            <p:ph idx="1"/>
          </p:nvPr>
        </p:nvSpPr>
        <p:spPr>
          <a:xfrm>
            <a:off x="0" y="3933825"/>
            <a:ext cx="9036050" cy="2951163"/>
          </a:xfrm>
          <a:solidFill>
            <a:schemeClr val="accent3"/>
          </a:solidFill>
        </p:spPr>
        <p:txBody>
          <a:bodyPr vert="horz" wrap="square" lIns="91440" tIns="45720" rIns="91440" bIns="45720" numCol="1" anchor="t" anchorCtr="0" compatLnSpc="1"/>
          <a:lstStyle/>
          <a:p>
            <a:pPr marL="342900" marR="0" lvl="0" indent="-342900" algn="l" defTabSz="914400" rtl="0" eaLnBrk="1" fontAlgn="base" latinLnBrk="0" hangingPunct="1">
              <a:lnSpc>
                <a:spcPct val="90000"/>
              </a:lnSpc>
              <a:spcBef>
                <a:spcPct val="20000"/>
              </a:spcBef>
              <a:spcAft>
                <a:spcPct val="0"/>
              </a:spcAft>
              <a:buClr>
                <a:schemeClr val="hlink"/>
              </a:buClr>
              <a:buSzPct val="75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载波监听多址系统小结</a:t>
            </a: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r>
              <a:rPr kumimoji="0" lang="zh-CN" altLang="en-US" sz="2400" b="1" i="0" u="none" strike="noStrike" kern="0" cap="none" spc="0" normalizeH="0" baseline="0" noProof="0" dirty="0" smtClean="0">
                <a:ln>
                  <a:noFill/>
                </a:ln>
                <a:solidFill>
                  <a:srgbClr val="3C3C5A"/>
                </a:solidFill>
                <a:effectLst/>
                <a:uLnTx/>
                <a:uFillTx/>
                <a:ea typeface="+mn-ea"/>
              </a:rPr>
              <a:t>随着传播时延</a:t>
            </a:r>
            <a:r>
              <a:rPr kumimoji="0" lang="en-US" altLang="zh-CN" sz="2400" b="1" i="0" u="none" strike="noStrike" kern="0" cap="none" spc="0" normalizeH="0" baseline="0" noProof="0" dirty="0" smtClean="0">
                <a:ln>
                  <a:noFill/>
                </a:ln>
                <a:solidFill>
                  <a:srgbClr val="FF0000"/>
                </a:solidFill>
                <a:effectLst/>
                <a:uLnTx/>
                <a:uFillTx/>
                <a:latin typeface="Symbol" panose="05050102010706020507" pitchFamily="18" charset="2"/>
                <a:ea typeface="+mn-ea"/>
              </a:rPr>
              <a:t>e</a:t>
            </a:r>
            <a:r>
              <a:rPr kumimoji="0" lang="zh-CN" altLang="en-US" sz="2400" b="1" i="0" u="none" strike="noStrike" kern="0" cap="none" spc="0" normalizeH="0" baseline="0" noProof="0" dirty="0" smtClean="0">
                <a:ln>
                  <a:noFill/>
                </a:ln>
                <a:solidFill>
                  <a:srgbClr val="FF0000"/>
                </a:solidFill>
                <a:effectLst/>
                <a:uLnTx/>
                <a:uFillTx/>
                <a:latin typeface="Symbol" panose="05050102010706020507" pitchFamily="18" charset="2"/>
                <a:ea typeface="+mn-ea"/>
              </a:rPr>
              <a:t>的增大</a:t>
            </a:r>
            <a:r>
              <a:rPr kumimoji="0" lang="zh-CN" altLang="en-US" sz="2400" b="1" i="0" u="none" strike="noStrike" kern="0" cap="none" spc="0" normalizeH="0" baseline="0" noProof="0" dirty="0" smtClean="0">
                <a:ln>
                  <a:noFill/>
                </a:ln>
                <a:solidFill>
                  <a:srgbClr val="3C3C5A"/>
                </a:solidFill>
                <a:effectLst/>
                <a:uLnTx/>
                <a:uFillTx/>
                <a:latin typeface="Symbol" panose="05050102010706020507" pitchFamily="18" charset="2"/>
                <a:ea typeface="+mn-ea"/>
              </a:rPr>
              <a:t>，最大</a:t>
            </a:r>
            <a:r>
              <a:rPr kumimoji="0" lang="zh-CN" altLang="en-US" sz="2400" b="1" i="0" u="none" strike="noStrike" kern="0" cap="none" spc="0" normalizeH="0" baseline="0" noProof="0" dirty="0" smtClean="0">
                <a:ln>
                  <a:noFill/>
                </a:ln>
                <a:solidFill>
                  <a:srgbClr val="FF0000"/>
                </a:solidFill>
                <a:effectLst/>
                <a:uLnTx/>
                <a:uFillTx/>
                <a:latin typeface="Symbol" panose="05050102010706020507" pitchFamily="18" charset="2"/>
                <a:ea typeface="+mn-ea"/>
              </a:rPr>
              <a:t>通过量</a:t>
            </a:r>
            <a:r>
              <a:rPr kumimoji="0" lang="zh-CN" altLang="en-US" sz="2400" b="1" i="0" u="none" strike="noStrike" kern="0" cap="none" spc="0" normalizeH="0" baseline="0" noProof="0" dirty="0" smtClean="0">
                <a:ln>
                  <a:noFill/>
                </a:ln>
                <a:solidFill>
                  <a:srgbClr val="3C3C5A"/>
                </a:solidFill>
                <a:effectLst/>
                <a:uLnTx/>
                <a:uFillTx/>
                <a:latin typeface="Symbol" panose="05050102010706020507" pitchFamily="18" charset="2"/>
                <a:ea typeface="+mn-ea"/>
              </a:rPr>
              <a:t>均急剧</a:t>
            </a:r>
            <a:r>
              <a:rPr kumimoji="0" lang="zh-CN" altLang="en-US" sz="2400" b="1" i="0" u="none" strike="noStrike" kern="0" cap="none" spc="0" normalizeH="0" baseline="0" noProof="0" dirty="0" smtClean="0">
                <a:ln>
                  <a:noFill/>
                </a:ln>
                <a:solidFill>
                  <a:srgbClr val="FF0000"/>
                </a:solidFill>
                <a:effectLst/>
                <a:uLnTx/>
                <a:uFillTx/>
                <a:latin typeface="Symbol" panose="05050102010706020507" pitchFamily="18" charset="2"/>
                <a:ea typeface="+mn-ea"/>
              </a:rPr>
              <a:t>减小</a:t>
            </a:r>
            <a:r>
              <a:rPr kumimoji="0" lang="zh-CN" altLang="en-US" sz="2400" b="1" i="0" u="none" strike="noStrike" kern="0" cap="none" spc="0" normalizeH="0" baseline="0" noProof="0" dirty="0" smtClean="0">
                <a:ln>
                  <a:noFill/>
                </a:ln>
                <a:solidFill>
                  <a:srgbClr val="3C3C5A"/>
                </a:solidFill>
                <a:effectLst/>
                <a:uLnTx/>
                <a:uFillTx/>
                <a:latin typeface="Symbol" panose="05050102010706020507" pitchFamily="18" charset="2"/>
                <a:ea typeface="+mn-ea"/>
              </a:rPr>
              <a:t>。当</a:t>
            </a:r>
            <a:r>
              <a:rPr kumimoji="0" lang="en-US" altLang="zh-CN" sz="2400" b="1" i="0" u="none" strike="noStrike" kern="0" cap="none" spc="0" normalizeH="0" baseline="0" noProof="0" dirty="0" smtClean="0">
                <a:ln>
                  <a:noFill/>
                </a:ln>
                <a:solidFill>
                  <a:srgbClr val="FF0000"/>
                </a:solidFill>
                <a:effectLst/>
                <a:uLnTx/>
                <a:uFillTx/>
                <a:latin typeface="Symbol" panose="05050102010706020507" pitchFamily="18" charset="2"/>
                <a:ea typeface="+mn-ea"/>
              </a:rPr>
              <a:t>e</a:t>
            </a:r>
            <a:r>
              <a:rPr kumimoji="0" lang="en-US" altLang="zh-CN" sz="2400" b="1" i="0" u="none" strike="noStrike" kern="0" cap="none" spc="0" normalizeH="0" baseline="0" noProof="0" dirty="0" smtClean="0">
                <a:ln>
                  <a:noFill/>
                </a:ln>
                <a:solidFill>
                  <a:srgbClr val="FF0000"/>
                </a:solidFill>
                <a:effectLst/>
                <a:uLnTx/>
                <a:uFillTx/>
                <a:ea typeface="+mn-ea"/>
              </a:rPr>
              <a:t>→∞</a:t>
            </a:r>
            <a:r>
              <a:rPr kumimoji="0" lang="zh-CN" altLang="en-US" sz="2400" b="1" i="0" u="none" strike="noStrike" kern="0" cap="none" spc="0" normalizeH="0" baseline="0" noProof="0" dirty="0" smtClean="0">
                <a:ln>
                  <a:noFill/>
                </a:ln>
                <a:solidFill>
                  <a:srgbClr val="3C3C5A"/>
                </a:solidFill>
                <a:effectLst/>
                <a:uLnTx/>
                <a:uFillTx/>
                <a:ea typeface="+mn-ea"/>
              </a:rPr>
              <a:t>时，所有这些方式的</a:t>
            </a:r>
            <a:r>
              <a:rPr kumimoji="0" lang="zh-CN" altLang="en-US" sz="2400" b="1" i="0" u="none" strike="noStrike" kern="0" cap="none" spc="0" normalizeH="0" baseline="0" noProof="0" dirty="0" smtClean="0">
                <a:ln>
                  <a:noFill/>
                </a:ln>
                <a:solidFill>
                  <a:srgbClr val="FF0000"/>
                </a:solidFill>
                <a:effectLst/>
                <a:uLnTx/>
                <a:uFillTx/>
                <a:ea typeface="+mn-ea"/>
              </a:rPr>
              <a:t>通过量将趋于零。</a:t>
            </a:r>
          </a:p>
          <a:p>
            <a:pPr marL="1143000" marR="0" lvl="2" indent="-228600" algn="l" defTabSz="914400" rtl="0" eaLnBrk="1" fontAlgn="base" latinLnBrk="0" hangingPunct="1">
              <a:lnSpc>
                <a:spcPct val="90000"/>
              </a:lnSpc>
              <a:spcBef>
                <a:spcPct val="20000"/>
              </a:spcBef>
              <a:spcAft>
                <a:spcPct val="0"/>
              </a:spcAft>
              <a:buClr>
                <a:schemeClr val="hlink"/>
              </a:buClr>
              <a:buSzPct val="85000"/>
              <a:buFont typeface="Wingdings" panose="05000000000000000000" pitchFamily="2" charset="2"/>
              <a:buChar char="v"/>
              <a:defRPr/>
            </a:pPr>
            <a:r>
              <a:rPr kumimoji="0" lang="zh-CN" altLang="en-US" sz="2400" b="1" i="0" u="none" strike="noStrike" kern="0" cap="none" spc="0" normalizeH="0" baseline="0" noProof="0" dirty="0" smtClean="0">
                <a:ln>
                  <a:noFill/>
                </a:ln>
                <a:solidFill>
                  <a:schemeClr val="tx2"/>
                </a:solidFill>
                <a:effectLst/>
                <a:uLnTx/>
                <a:uFillTx/>
                <a:ea typeface="+mn-ea"/>
              </a:rPr>
              <a:t>载波监听只在</a:t>
            </a:r>
            <a:r>
              <a:rPr kumimoji="0" lang="zh-CN" altLang="en-US" sz="2400" b="1" i="0" u="none" strike="noStrike" kern="0" cap="none" spc="0" normalizeH="0" baseline="0" noProof="0" dirty="0" smtClean="0">
                <a:ln>
                  <a:noFill/>
                </a:ln>
                <a:solidFill>
                  <a:srgbClr val="FF0000"/>
                </a:solidFill>
                <a:effectLst/>
                <a:uLnTx/>
                <a:uFillTx/>
                <a:ea typeface="+mn-ea"/>
              </a:rPr>
              <a:t>小传播时延</a:t>
            </a:r>
            <a:r>
              <a:rPr kumimoji="0" lang="zh-CN" altLang="en-US" sz="2400" b="1" i="0" u="none" strike="noStrike" kern="0" cap="none" spc="0" normalizeH="0" baseline="0" noProof="0" dirty="0" smtClean="0">
                <a:ln>
                  <a:noFill/>
                </a:ln>
                <a:solidFill>
                  <a:schemeClr val="tx2"/>
                </a:solidFill>
                <a:effectLst/>
                <a:uLnTx/>
                <a:uFillTx/>
                <a:ea typeface="+mn-ea"/>
              </a:rPr>
              <a:t>情况下有效。这是容易理解的，因为随着时延的增加，所监听到的信道状态，已不能说明是否已有其他信息包在发送。</a:t>
            </a:r>
          </a:p>
          <a:p>
            <a:pPr marL="742950" marR="0" lvl="1" indent="-285750" algn="l" defTabSz="914400" rtl="0" eaLnBrk="1" fontAlgn="base" latinLnBrk="0" hangingPunct="1">
              <a:lnSpc>
                <a:spcPct val="90000"/>
              </a:lnSpc>
              <a:spcBef>
                <a:spcPct val="20000"/>
              </a:spcBef>
              <a:spcAft>
                <a:spcPct val="0"/>
              </a:spcAft>
              <a:buClr>
                <a:schemeClr val="accent2"/>
              </a:buClr>
              <a:buSzPct val="85000"/>
              <a:buFont typeface="Wingdings" panose="05000000000000000000" pitchFamily="2" charset="2"/>
              <a:buChar char=""/>
              <a:defRPr/>
            </a:pPr>
            <a:r>
              <a:rPr kumimoji="0" lang="zh-CN" altLang="en-US" sz="2400" b="1" i="0" u="none" strike="noStrike" kern="0" cap="none" spc="0" normalizeH="0" baseline="0" noProof="0" dirty="0" smtClean="0">
                <a:ln>
                  <a:noFill/>
                </a:ln>
                <a:solidFill>
                  <a:srgbClr val="3C3C5A"/>
                </a:solidFill>
                <a:effectLst/>
                <a:uLnTx/>
                <a:uFillTx/>
                <a:ea typeface="+mn-ea"/>
              </a:rPr>
              <a:t>从最大通过量来看，</a:t>
            </a:r>
            <a:r>
              <a:rPr kumimoji="0" lang="zh-CN" altLang="en-US" sz="2400" b="1" i="0" u="none" strike="noStrike" kern="0" cap="none" spc="0" normalizeH="0" baseline="0" noProof="0" dirty="0" smtClean="0">
                <a:ln>
                  <a:noFill/>
                </a:ln>
                <a:solidFill>
                  <a:srgbClr val="FF0000"/>
                </a:solidFill>
                <a:effectLst/>
                <a:uLnTx/>
                <a:uFillTx/>
                <a:ea typeface="+mn-ea"/>
              </a:rPr>
              <a:t>有碰撞检测的方式</a:t>
            </a:r>
            <a:r>
              <a:rPr kumimoji="0" lang="zh-CN" altLang="en-US" sz="2400" b="1" i="0" u="none" strike="noStrike" kern="0" cap="none" spc="0" normalizeH="0" baseline="0" noProof="0" dirty="0" smtClean="0">
                <a:ln>
                  <a:noFill/>
                </a:ln>
                <a:solidFill>
                  <a:srgbClr val="3C3C5A"/>
                </a:solidFill>
                <a:effectLst/>
                <a:uLnTx/>
                <a:uFillTx/>
                <a:ea typeface="+mn-ea"/>
              </a:rPr>
              <a:t>比没有好，这是用增加设备复杂性换来的；这种好处在时延增加后也将逐渐消失。</a:t>
            </a:r>
          </a:p>
        </p:txBody>
      </p:sp>
      <p:graphicFrame>
        <p:nvGraphicFramePr>
          <p:cNvPr id="47106" name="对象 1"/>
          <p:cNvGraphicFramePr>
            <a:graphicFrameLocks noChangeAspect="1"/>
          </p:cNvGraphicFramePr>
          <p:nvPr/>
        </p:nvGraphicFramePr>
        <p:xfrm>
          <a:off x="5876925" y="0"/>
          <a:ext cx="3267075" cy="2270125"/>
        </p:xfrm>
        <a:graphic>
          <a:graphicData uri="http://schemas.openxmlformats.org/presentationml/2006/ole">
            <mc:AlternateContent xmlns:mc="http://schemas.openxmlformats.org/markup-compatibility/2006">
              <mc:Choice xmlns:v="urn:schemas-microsoft-com:vml" Requires="v">
                <p:oleObj spid="_x0000_s50272" r:id="rId3" imgW="5706745" imgH="3970655" progId="Visio.Drawing.11">
                  <p:embed/>
                </p:oleObj>
              </mc:Choice>
              <mc:Fallback>
                <p:oleObj r:id="rId3" imgW="5706745" imgH="3970655" progId="Visio.Drawing.11">
                  <p:embed/>
                  <p:pic>
                    <p:nvPicPr>
                      <p:cNvPr id="0" name="图片 3192"/>
                      <p:cNvPicPr/>
                      <p:nvPr/>
                    </p:nvPicPr>
                    <p:blipFill>
                      <a:blip r:embed="rId4"/>
                      <a:stretch>
                        <a:fillRect/>
                      </a:stretch>
                    </p:blipFill>
                    <p:spPr>
                      <a:xfrm>
                        <a:off x="5876925" y="0"/>
                        <a:ext cx="3267075" cy="2270125"/>
                      </a:xfrm>
                      <a:prstGeom prst="rect">
                        <a:avLst/>
                      </a:prstGeom>
                      <a:solidFill>
                        <a:srgbClr val="FFFFFF"/>
                      </a:solidFill>
                      <a:ln w="38100">
                        <a:noFill/>
                        <a:miter/>
                      </a:ln>
                    </p:spPr>
                  </p:pic>
                </p:oleObj>
              </mc:Fallback>
            </mc:AlternateContent>
          </a:graphicData>
        </a:graphic>
      </p:graphicFrame>
      <p:graphicFrame>
        <p:nvGraphicFramePr>
          <p:cNvPr id="47107" name="对象 2"/>
          <p:cNvGraphicFramePr>
            <a:graphicFrameLocks noChangeAspect="1"/>
          </p:cNvGraphicFramePr>
          <p:nvPr/>
        </p:nvGraphicFramePr>
        <p:xfrm>
          <a:off x="3276600" y="1628775"/>
          <a:ext cx="3275013" cy="2257425"/>
        </p:xfrm>
        <a:graphic>
          <a:graphicData uri="http://schemas.openxmlformats.org/presentationml/2006/ole">
            <mc:AlternateContent xmlns:mc="http://schemas.openxmlformats.org/markup-compatibility/2006">
              <mc:Choice xmlns:v="urn:schemas-microsoft-com:vml" Requires="v">
                <p:oleObj spid="_x0000_s50273" r:id="rId5" imgW="5706745" imgH="3937000" progId="Visio.Drawing.11">
                  <p:embed/>
                </p:oleObj>
              </mc:Choice>
              <mc:Fallback>
                <p:oleObj r:id="rId5" imgW="5706745" imgH="3937000" progId="Visio.Drawing.11">
                  <p:embed/>
                  <p:pic>
                    <p:nvPicPr>
                      <p:cNvPr id="0" name="图片 3194"/>
                      <p:cNvPicPr/>
                      <p:nvPr/>
                    </p:nvPicPr>
                    <p:blipFill>
                      <a:blip r:embed="rId6"/>
                      <a:stretch>
                        <a:fillRect/>
                      </a:stretch>
                    </p:blipFill>
                    <p:spPr>
                      <a:xfrm>
                        <a:off x="3276600" y="1628775"/>
                        <a:ext cx="3275013" cy="2257425"/>
                      </a:xfrm>
                      <a:prstGeom prst="rect">
                        <a:avLst/>
                      </a:prstGeom>
                      <a:noFill/>
                      <a:ln w="38100">
                        <a:noFill/>
                        <a:miter/>
                      </a:ln>
                    </p:spPr>
                  </p:pic>
                </p:oleObj>
              </mc:Fallback>
            </mc:AlternateContent>
          </a:graphicData>
        </a:graphic>
      </p:graphicFrame>
      <p:graphicFrame>
        <p:nvGraphicFramePr>
          <p:cNvPr id="47108" name="对象 3"/>
          <p:cNvGraphicFramePr>
            <a:graphicFrameLocks noChangeAspect="1"/>
          </p:cNvGraphicFramePr>
          <p:nvPr/>
        </p:nvGraphicFramePr>
        <p:xfrm>
          <a:off x="0" y="-17462"/>
          <a:ext cx="3297238" cy="2265362"/>
        </p:xfrm>
        <a:graphic>
          <a:graphicData uri="http://schemas.openxmlformats.org/presentationml/2006/ole">
            <mc:AlternateContent xmlns:mc="http://schemas.openxmlformats.org/markup-compatibility/2006">
              <mc:Choice xmlns:v="urn:schemas-microsoft-com:vml" Requires="v">
                <p:oleObj spid="_x0000_s50274" r:id="rId7" imgW="6197600" imgH="4267200" progId="Visio.Drawing.11">
                  <p:embed/>
                </p:oleObj>
              </mc:Choice>
              <mc:Fallback>
                <p:oleObj r:id="rId7" imgW="6197600" imgH="4267200" progId="Visio.Drawing.11">
                  <p:embed/>
                  <p:pic>
                    <p:nvPicPr>
                      <p:cNvPr id="0" name="图片 3191"/>
                      <p:cNvPicPr/>
                      <p:nvPr/>
                    </p:nvPicPr>
                    <p:blipFill>
                      <a:blip r:embed="rId8"/>
                      <a:stretch>
                        <a:fillRect/>
                      </a:stretch>
                    </p:blipFill>
                    <p:spPr>
                      <a:xfrm>
                        <a:off x="0" y="-17462"/>
                        <a:ext cx="3297238" cy="2265362"/>
                      </a:xfrm>
                      <a:prstGeom prst="rect">
                        <a:avLst/>
                      </a:prstGeom>
                      <a:solidFill>
                        <a:srgbClr val="FFFFFF"/>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97283" name="Rectangle 3"/>
          <p:cNvSpPr>
            <a:spLocks noGrp="1" noRot="1"/>
          </p:cNvSpPr>
          <p:nvPr>
            <p:ph idx="1"/>
          </p:nvPr>
        </p:nvSpPr>
        <p:spPr/>
        <p:txBody>
          <a:bodyPr vert="horz" wrap="square" lIns="91440" tIns="45720" rIns="91440" bIns="45720" anchor="t"/>
          <a:lstStyle/>
          <a:p>
            <a:pPr lvl="1" eaLnBrk="1" hangingPunct="1">
              <a:lnSpc>
                <a:spcPct val="90000"/>
              </a:lnSpc>
            </a:pPr>
            <a:r>
              <a:rPr lang="zh-CN" altLang="en-US" b="1" dirty="0"/>
              <a:t>为了改进性能，还可有不少方式。</a:t>
            </a:r>
          </a:p>
          <a:p>
            <a:pPr lvl="2" eaLnBrk="1" hangingPunct="1">
              <a:lnSpc>
                <a:spcPct val="90000"/>
              </a:lnSpc>
            </a:pPr>
            <a:r>
              <a:rPr lang="zh-CN" altLang="en-US" b="1" dirty="0"/>
              <a:t>例如以概率</a:t>
            </a:r>
            <a:r>
              <a:rPr lang="en-US" altLang="zh-CN" b="1" dirty="0"/>
              <a:t>p</a:t>
            </a:r>
            <a:r>
              <a:rPr lang="zh-CN" altLang="en-US" b="1" dirty="0"/>
              <a:t>发送信息包的方式，优先制发送信息包的方式，即有些站即使监听到信道空闲以较小的概率发送信息包，而另一些站以较大的或以</a:t>
            </a:r>
            <a:r>
              <a:rPr lang="en-US" altLang="zh-CN" b="1" dirty="0"/>
              <a:t>p=1</a:t>
            </a:r>
            <a:r>
              <a:rPr lang="zh-CN" altLang="en-US" b="1" dirty="0"/>
              <a:t>的概率发包等；尚可用分槽的方式，也能减少碰撞。</a:t>
            </a:r>
          </a:p>
          <a:p>
            <a:pPr lvl="1" eaLnBrk="1" hangingPunct="1">
              <a:lnSpc>
                <a:spcPct val="90000"/>
              </a:lnSpc>
            </a:pPr>
            <a:r>
              <a:rPr lang="zh-CN" altLang="en-US" b="1" dirty="0"/>
              <a:t>其实载波监听的多址接入方式也是阿罗华方式的一种改进。</a:t>
            </a:r>
          </a:p>
          <a:p>
            <a:pPr lvl="2" eaLnBrk="1" hangingPunct="1">
              <a:lnSpc>
                <a:spcPct val="90000"/>
              </a:lnSpc>
            </a:pPr>
            <a:r>
              <a:rPr lang="zh-CN" altLang="en-US" b="1" dirty="0"/>
              <a:t>这些系统有共同的特点，即</a:t>
            </a:r>
            <a:r>
              <a:rPr lang="zh-CN" altLang="en-US" b="1" dirty="0">
                <a:solidFill>
                  <a:srgbClr val="FF0000"/>
                </a:solidFill>
              </a:rPr>
              <a:t>分散控制或竞争性</a:t>
            </a:r>
            <a:r>
              <a:rPr lang="zh-CN" altLang="en-US" b="1" dirty="0"/>
              <a:t>地占用信道；所以在有传播时延的情况，不可避免地会发生碰撞。</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98307" name="Rectangle 3"/>
          <p:cNvSpPr>
            <a:spLocks noGrp="1" noRot="1"/>
          </p:cNvSpPr>
          <p:nvPr>
            <p:ph idx="1"/>
          </p:nvPr>
        </p:nvSpPr>
        <p:spPr/>
        <p:txBody>
          <a:bodyPr vert="horz" wrap="square" lIns="91440" tIns="45720" rIns="91440" bIns="45720" anchor="t"/>
          <a:lstStyle/>
          <a:p>
            <a:pPr lvl="1" eaLnBrk="1" hangingPunct="1"/>
            <a:r>
              <a:rPr lang="zh-CN" altLang="en-US" b="1" dirty="0"/>
              <a:t>采用更复杂的协议可减小碰撞，提高通过率；但最大通过量愈高，设备也愈复杂。</a:t>
            </a:r>
            <a:r>
              <a:rPr lang="zh-CN" altLang="en-US" b="1" dirty="0">
                <a:solidFill>
                  <a:srgbClr val="FF0000"/>
                </a:solidFill>
              </a:rPr>
              <a:t>要完全消除碰撞，一般须采用集中控制。</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Rot="1" noChangeArrowheads="1"/>
          </p:cNvSpPr>
          <p:nvPr>
            <p:ph type="title"/>
          </p:nvPr>
        </p:nvSpPr>
        <p:spPr>
          <a:xfrm>
            <a:off x="107950" y="-100012"/>
            <a:ext cx="8540750" cy="7207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3.4 </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轮询方式</a:t>
            </a:r>
          </a:p>
        </p:txBody>
      </p:sp>
      <p:sp>
        <p:nvSpPr>
          <p:cNvPr id="150531" name="Rectangle 3"/>
          <p:cNvSpPr>
            <a:spLocks noGrp="1" noRot="1" noChangeArrowheads="1"/>
          </p:cNvSpPr>
          <p:nvPr>
            <p:ph type="body" sz="half" idx="1"/>
          </p:nvPr>
        </p:nvSpPr>
        <p:spPr>
          <a:xfrm>
            <a:off x="250825" y="549275"/>
            <a:ext cx="8642350"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什么是轮询</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smtClean="0">
                <a:ln>
                  <a:noFill/>
                </a:ln>
                <a:solidFill>
                  <a:srgbClr val="3C3C5A"/>
                </a:solidFill>
                <a:effectLst/>
                <a:uLnTx/>
                <a:uFillTx/>
                <a:ea typeface="+mn-ea"/>
              </a:rPr>
              <a:t>轮询（</a:t>
            </a:r>
            <a:r>
              <a:rPr kumimoji="0" lang="en-US" altLang="zh-CN" sz="3200" b="1" i="0" u="none" strike="noStrike" kern="0" cap="none" spc="0" normalizeH="0" baseline="0" noProof="0" dirty="0" smtClean="0">
                <a:ln>
                  <a:noFill/>
                </a:ln>
                <a:solidFill>
                  <a:srgbClr val="3C3C5A"/>
                </a:solidFill>
                <a:effectLst/>
                <a:uLnTx/>
                <a:uFillTx/>
                <a:ea typeface="+mn-ea"/>
              </a:rPr>
              <a:t>Polling</a:t>
            </a:r>
            <a:r>
              <a:rPr kumimoji="0" lang="zh-CN" altLang="en-US" sz="3200" b="1" i="0" u="none" strike="noStrike" kern="0" cap="none" spc="0" normalizeH="0" baseline="0" noProof="0" dirty="0" smtClean="0">
                <a:ln>
                  <a:noFill/>
                </a:ln>
                <a:solidFill>
                  <a:srgbClr val="3C3C5A"/>
                </a:solidFill>
                <a:effectLst/>
                <a:uLnTx/>
                <a:uFillTx/>
                <a:ea typeface="+mn-ea"/>
              </a:rPr>
              <a:t>）方式是一种设有</a:t>
            </a:r>
            <a:r>
              <a:rPr kumimoji="0" lang="zh-CN" altLang="en-US" sz="3200" b="1" i="0" u="none" strike="noStrike" kern="0" cap="none" spc="0" normalizeH="0" baseline="0" noProof="0" dirty="0" smtClean="0">
                <a:ln>
                  <a:noFill/>
                </a:ln>
                <a:solidFill>
                  <a:srgbClr val="FF0000"/>
                </a:solidFill>
                <a:effectLst/>
                <a:uLnTx/>
                <a:uFillTx/>
                <a:ea typeface="+mn-ea"/>
              </a:rPr>
              <a:t>主站</a:t>
            </a:r>
            <a:r>
              <a:rPr kumimoji="0" lang="zh-CN" altLang="en-US" sz="3200" b="1" i="0" u="none" strike="noStrike" kern="0" cap="none" spc="0" normalizeH="0" baseline="0" noProof="0" dirty="0" smtClean="0">
                <a:ln>
                  <a:noFill/>
                </a:ln>
                <a:solidFill>
                  <a:srgbClr val="3C3C5A"/>
                </a:solidFill>
                <a:effectLst/>
                <a:uLnTx/>
                <a:uFillTx/>
                <a:ea typeface="+mn-ea"/>
              </a:rPr>
              <a:t>的集中</a:t>
            </a:r>
            <a:r>
              <a:rPr kumimoji="0" lang="zh-CN" altLang="en-US" sz="3200" b="1" i="0" u="none" strike="noStrike" kern="0" cap="none" spc="0" normalizeH="0" baseline="0" noProof="0" dirty="0" smtClean="0">
                <a:ln>
                  <a:noFill/>
                </a:ln>
                <a:solidFill>
                  <a:srgbClr val="FF0000"/>
                </a:solidFill>
                <a:effectLst/>
                <a:uLnTx/>
                <a:uFillTx/>
                <a:ea typeface="+mn-ea"/>
              </a:rPr>
              <a:t>控制、非竞争</a:t>
            </a:r>
            <a:r>
              <a:rPr kumimoji="0" lang="zh-CN" altLang="en-US" sz="3200" b="1" i="0" u="none" strike="noStrike" kern="0" cap="none" spc="0" normalizeH="0" baseline="0" noProof="0" dirty="0" smtClean="0">
                <a:ln>
                  <a:noFill/>
                </a:ln>
                <a:solidFill>
                  <a:srgbClr val="3C3C5A"/>
                </a:solidFill>
                <a:effectLst/>
                <a:uLnTx/>
                <a:uFillTx/>
                <a:ea typeface="+mn-ea"/>
              </a:rPr>
              <a:t>的方式。</a:t>
            </a:r>
            <a:endParaRPr kumimoji="0" lang="en-US" altLang="zh-CN" sz="3200" b="1" i="0" u="none" strike="noStrike" kern="0" cap="none" spc="0" normalizeH="0" baseline="0" noProof="0" dirty="0" smtClean="0">
              <a:ln>
                <a:noFill/>
              </a:ln>
              <a:solidFill>
                <a:srgbClr val="3C3C5A"/>
              </a:solidFill>
              <a:effectLst/>
              <a:uLnTx/>
              <a:uFillTx/>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a:ln>
                  <a:noFill/>
                </a:ln>
                <a:solidFill>
                  <a:srgbClr val="3C3C5A"/>
                </a:solidFill>
                <a:effectLst/>
                <a:uLnTx/>
                <a:uFillTx/>
                <a:ea typeface="+mn-ea"/>
              </a:rPr>
              <a:t>总线信道上有一个主站和</a:t>
            </a:r>
            <a:r>
              <a:rPr kumimoji="0" lang="en-US" altLang="zh-CN" sz="3200" b="1" i="0" u="none" strike="noStrike" kern="0" cap="none" spc="0" normalizeH="0" baseline="0" noProof="0" dirty="0">
                <a:ln>
                  <a:noFill/>
                </a:ln>
                <a:solidFill>
                  <a:srgbClr val="3C3C5A"/>
                </a:solidFill>
                <a:effectLst/>
                <a:uLnTx/>
                <a:uFillTx/>
                <a:ea typeface="+mn-ea"/>
              </a:rPr>
              <a:t>N</a:t>
            </a:r>
            <a:r>
              <a:rPr kumimoji="0" lang="zh-CN" altLang="en-US" sz="3200" b="1" i="0" u="none" strike="noStrike" kern="0" cap="none" spc="0" normalizeH="0" baseline="0" noProof="0" dirty="0">
                <a:ln>
                  <a:noFill/>
                </a:ln>
                <a:solidFill>
                  <a:srgbClr val="3C3C5A"/>
                </a:solidFill>
                <a:effectLst/>
                <a:uLnTx/>
                <a:uFillTx/>
                <a:ea typeface="+mn-ea"/>
              </a:rPr>
              <a:t>个子站。主站向子站发出询问信令</a:t>
            </a:r>
            <a:r>
              <a:rPr kumimoji="0" lang="en-US" altLang="zh-CN" sz="3200" b="1" i="0" u="none" strike="noStrike" kern="0" cap="none" spc="0" normalizeH="0" baseline="0" noProof="0" dirty="0">
                <a:ln>
                  <a:noFill/>
                </a:ln>
                <a:solidFill>
                  <a:srgbClr val="3C3C5A"/>
                </a:solidFill>
                <a:effectLst/>
                <a:uLnTx/>
                <a:uFillTx/>
                <a:ea typeface="+mn-ea"/>
              </a:rPr>
              <a:t>P</a:t>
            </a:r>
            <a:r>
              <a:rPr kumimoji="0" lang="zh-CN" altLang="en-US" sz="3200" b="1" i="0" u="none" strike="noStrike" kern="0" cap="none" spc="0" normalizeH="0" baseline="0" noProof="0" dirty="0">
                <a:ln>
                  <a:noFill/>
                </a:ln>
                <a:solidFill>
                  <a:srgbClr val="3C3C5A"/>
                </a:solidFill>
                <a:effectLst/>
                <a:uLnTx/>
                <a:uFillTx/>
                <a:ea typeface="+mn-ea"/>
              </a:rPr>
              <a:t>，子站收到</a:t>
            </a:r>
            <a:r>
              <a:rPr kumimoji="0" lang="en-US" altLang="zh-CN" sz="3200" b="1" i="0" u="none" strike="noStrike" kern="0" cap="none" spc="0" normalizeH="0" baseline="0" noProof="0" dirty="0">
                <a:ln>
                  <a:noFill/>
                </a:ln>
                <a:solidFill>
                  <a:srgbClr val="3C3C5A"/>
                </a:solidFill>
                <a:effectLst/>
                <a:uLnTx/>
                <a:uFillTx/>
                <a:ea typeface="+mn-ea"/>
              </a:rPr>
              <a:t>P</a:t>
            </a:r>
            <a:r>
              <a:rPr kumimoji="0" lang="zh-CN" altLang="en-US" sz="3200" b="1" i="0" u="none" strike="noStrike" kern="0" cap="none" spc="0" normalizeH="0" baseline="0" noProof="0" dirty="0">
                <a:ln>
                  <a:noFill/>
                </a:ln>
                <a:solidFill>
                  <a:srgbClr val="3C3C5A"/>
                </a:solidFill>
                <a:effectLst/>
                <a:uLnTx/>
                <a:uFillTx/>
                <a:ea typeface="+mn-ea"/>
              </a:rPr>
              <a:t>后才利用信道。</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endParaRPr kumimoji="0" lang="zh-CN" altLang="en-US" sz="3200" b="1" i="0" u="none" strike="noStrike" kern="0" cap="none" spc="0" normalizeH="0" baseline="0" noProof="0" dirty="0" smtClean="0">
              <a:ln>
                <a:noFill/>
              </a:ln>
              <a:solidFill>
                <a:srgbClr val="3C3C5A"/>
              </a:solidFill>
              <a:effectLst/>
              <a:uLnTx/>
              <a:uFillTx/>
              <a:ea typeface="+mn-ea"/>
            </a:endParaRPr>
          </a:p>
        </p:txBody>
      </p:sp>
      <p:graphicFrame>
        <p:nvGraphicFramePr>
          <p:cNvPr id="48130" name="Object 4"/>
          <p:cNvGraphicFramePr>
            <a:graphicFrameLocks noGrp="1" noChangeAspect="1"/>
          </p:cNvGraphicFramePr>
          <p:nvPr>
            <p:ph sz="half" idx="2"/>
          </p:nvPr>
        </p:nvGraphicFramePr>
        <p:xfrm>
          <a:off x="2411413" y="3432175"/>
          <a:ext cx="6192837" cy="3425825"/>
        </p:xfrm>
        <a:graphic>
          <a:graphicData uri="http://schemas.openxmlformats.org/presentationml/2006/ole">
            <mc:AlternateContent xmlns:mc="http://schemas.openxmlformats.org/markup-compatibility/2006">
              <mc:Choice xmlns:v="urn:schemas-microsoft-com:vml" Requires="v">
                <p:oleObj spid="_x0000_s51238" r:id="rId3" imgW="4364355" imgH="2421255" progId="Visio.Drawing.11">
                  <p:embed/>
                </p:oleObj>
              </mc:Choice>
              <mc:Fallback>
                <p:oleObj r:id="rId3" imgW="4364355" imgH="2421255" progId="Visio.Drawing.11">
                  <p:embed/>
                  <p:pic>
                    <p:nvPicPr>
                      <p:cNvPr id="0" name="图片 3195"/>
                      <p:cNvPicPr/>
                      <p:nvPr/>
                    </p:nvPicPr>
                    <p:blipFill>
                      <a:blip r:embed="rId4"/>
                      <a:srcRect/>
                      <a:stretch>
                        <a:fillRect/>
                      </a:stretch>
                    </p:blipFill>
                    <p:spPr>
                      <a:xfrm>
                        <a:off x="2411413" y="3432175"/>
                        <a:ext cx="6192837" cy="342582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3"/>
          <p:cNvSpPr txBox="1">
            <a:spLocks noGrp="1"/>
          </p:cNvSpPr>
          <p:nvPr>
            <p:ph type="sldNum" sz="quarter" idx="4"/>
          </p:nvPr>
        </p:nvSpPr>
        <p:spPr/>
        <p:txBody>
          <a:bodyPr/>
          <a:lstStyle/>
          <a:p>
            <a:pPr algn="r" eaLnBrk="1" hangingPunct="1"/>
            <a:fld id="{9A0DB2DC-4C9A-4742-B13C-FB6460FD3503}" type="slidenum">
              <a:rPr lang="en-US" altLang="zh-CN" dirty="0">
                <a:solidFill>
                  <a:srgbClr val="000000"/>
                </a:solidFill>
              </a:rPr>
              <a:t>77</a:t>
            </a:fld>
            <a:endParaRPr lang="en-US" altLang="zh-CN" dirty="0">
              <a:solidFill>
                <a:srgbClr val="000000"/>
              </a:solidFill>
            </a:endParaRPr>
          </a:p>
        </p:txBody>
      </p:sp>
      <p:grpSp>
        <p:nvGrpSpPr>
          <p:cNvPr id="2" name="Group 2"/>
          <p:cNvGrpSpPr/>
          <p:nvPr/>
        </p:nvGrpSpPr>
        <p:grpSpPr>
          <a:xfrm>
            <a:off x="762000" y="3733800"/>
            <a:ext cx="8382000" cy="3200400"/>
            <a:chOff x="480" y="2352"/>
            <a:chExt cx="5280" cy="2016"/>
          </a:xfrm>
        </p:grpSpPr>
        <p:sp>
          <p:nvSpPr>
            <p:cNvPr id="99380" name="Line 3"/>
            <p:cNvSpPr/>
            <p:nvPr/>
          </p:nvSpPr>
          <p:spPr>
            <a:xfrm>
              <a:off x="4882" y="3109"/>
              <a:ext cx="0" cy="314"/>
            </a:xfrm>
            <a:prstGeom prst="line">
              <a:avLst/>
            </a:prstGeom>
            <a:ln w="9525" cap="flat" cmpd="sng">
              <a:solidFill>
                <a:schemeClr val="tx1"/>
              </a:solidFill>
              <a:prstDash val="solid"/>
              <a:headEnd type="none" w="med" len="med"/>
              <a:tailEnd type="triangle" w="med" len="med"/>
            </a:ln>
          </p:spPr>
        </p:sp>
        <p:sp>
          <p:nvSpPr>
            <p:cNvPr id="99381" name="Line 4"/>
            <p:cNvSpPr/>
            <p:nvPr/>
          </p:nvSpPr>
          <p:spPr>
            <a:xfrm>
              <a:off x="3800" y="3109"/>
              <a:ext cx="0" cy="314"/>
            </a:xfrm>
            <a:prstGeom prst="line">
              <a:avLst/>
            </a:prstGeom>
            <a:ln w="9525" cap="flat" cmpd="sng">
              <a:solidFill>
                <a:schemeClr val="tx1"/>
              </a:solidFill>
              <a:prstDash val="solid"/>
              <a:headEnd type="none" w="med" len="med"/>
              <a:tailEnd type="triangle" w="med" len="med"/>
            </a:ln>
          </p:spPr>
        </p:sp>
        <p:sp>
          <p:nvSpPr>
            <p:cNvPr id="99382" name="Line 5"/>
            <p:cNvSpPr/>
            <p:nvPr/>
          </p:nvSpPr>
          <p:spPr>
            <a:xfrm>
              <a:off x="2068" y="3109"/>
              <a:ext cx="0" cy="314"/>
            </a:xfrm>
            <a:prstGeom prst="line">
              <a:avLst/>
            </a:prstGeom>
            <a:ln w="9525" cap="flat" cmpd="sng">
              <a:solidFill>
                <a:schemeClr val="tx1"/>
              </a:solidFill>
              <a:prstDash val="solid"/>
              <a:headEnd type="none" w="med" len="med"/>
              <a:tailEnd type="triangle" w="med" len="med"/>
            </a:ln>
          </p:spPr>
        </p:sp>
        <p:sp>
          <p:nvSpPr>
            <p:cNvPr id="99383" name="Line 6"/>
            <p:cNvSpPr/>
            <p:nvPr/>
          </p:nvSpPr>
          <p:spPr>
            <a:xfrm>
              <a:off x="1274" y="3109"/>
              <a:ext cx="0" cy="314"/>
            </a:xfrm>
            <a:prstGeom prst="line">
              <a:avLst/>
            </a:prstGeom>
            <a:ln w="9525" cap="flat" cmpd="sng">
              <a:solidFill>
                <a:schemeClr val="tx1"/>
              </a:solidFill>
              <a:prstDash val="solid"/>
              <a:headEnd type="none" w="med" len="med"/>
              <a:tailEnd type="triangle" w="med" len="med"/>
            </a:ln>
          </p:spPr>
        </p:sp>
        <p:sp>
          <p:nvSpPr>
            <p:cNvPr id="99384" name="computr1"/>
            <p:cNvSpPr>
              <a:spLocks noEditPoints="1"/>
            </p:cNvSpPr>
            <p:nvPr/>
          </p:nvSpPr>
          <p:spPr>
            <a:xfrm>
              <a:off x="1166" y="2595"/>
              <a:ext cx="458" cy="582"/>
            </a:xfrm>
            <a:custGeom>
              <a:avLst/>
              <a:gdLst>
                <a:gd name="txL" fmla="*/ 4905 w 21600"/>
                <a:gd name="txT" fmla="*/ 2524 h 21600"/>
                <a:gd name="txR" fmla="*/ 16742 w 21600"/>
                <a:gd name="txB" fmla="*/ 11171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cap="flat" cmpd="sng">
              <a:solidFill>
                <a:srgbClr val="000000"/>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85" name="computr1"/>
            <p:cNvSpPr>
              <a:spLocks noEditPoints="1"/>
            </p:cNvSpPr>
            <p:nvPr/>
          </p:nvSpPr>
          <p:spPr>
            <a:xfrm>
              <a:off x="1929" y="2595"/>
              <a:ext cx="458" cy="582"/>
            </a:xfrm>
            <a:custGeom>
              <a:avLst/>
              <a:gdLst>
                <a:gd name="txL" fmla="*/ 4905 w 21600"/>
                <a:gd name="txT" fmla="*/ 2524 h 21600"/>
                <a:gd name="txR" fmla="*/ 16742 w 21600"/>
                <a:gd name="txB" fmla="*/ 11171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cap="flat" cmpd="sng">
              <a:solidFill>
                <a:srgbClr val="000000"/>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86" name="computr1"/>
            <p:cNvSpPr>
              <a:spLocks noEditPoints="1"/>
            </p:cNvSpPr>
            <p:nvPr/>
          </p:nvSpPr>
          <p:spPr>
            <a:xfrm>
              <a:off x="3659" y="2587"/>
              <a:ext cx="458" cy="581"/>
            </a:xfrm>
            <a:custGeom>
              <a:avLst/>
              <a:gdLst>
                <a:gd name="txL" fmla="*/ 4905 w 21600"/>
                <a:gd name="txT" fmla="*/ 2528 h 21600"/>
                <a:gd name="txR" fmla="*/ 16742 w 21600"/>
                <a:gd name="txB" fmla="*/ 11153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cap="flat" cmpd="sng">
              <a:solidFill>
                <a:srgbClr val="000000"/>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87" name="computr1"/>
            <p:cNvSpPr>
              <a:spLocks noEditPoints="1"/>
            </p:cNvSpPr>
            <p:nvPr/>
          </p:nvSpPr>
          <p:spPr>
            <a:xfrm>
              <a:off x="4676" y="2587"/>
              <a:ext cx="459" cy="581"/>
            </a:xfrm>
            <a:custGeom>
              <a:avLst/>
              <a:gdLst>
                <a:gd name="txL" fmla="*/ 4941 w 21600"/>
                <a:gd name="txT" fmla="*/ 2528 h 21600"/>
                <a:gd name="txR" fmla="*/ 16753 w 21600"/>
                <a:gd name="txB" fmla="*/ 11153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cap="flat" cmpd="sng">
              <a:solidFill>
                <a:srgbClr val="000000"/>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88" name="Line 11"/>
            <p:cNvSpPr/>
            <p:nvPr/>
          </p:nvSpPr>
          <p:spPr>
            <a:xfrm>
              <a:off x="985" y="3423"/>
              <a:ext cx="3897" cy="0"/>
            </a:xfrm>
            <a:prstGeom prst="line">
              <a:avLst/>
            </a:prstGeom>
            <a:ln w="34925" cap="flat" cmpd="sng">
              <a:solidFill>
                <a:schemeClr val="tx1"/>
              </a:solidFill>
              <a:prstDash val="solid"/>
              <a:headEnd type="stealth" w="med" len="med"/>
              <a:tailEnd type="none" w="med" len="med"/>
            </a:ln>
          </p:spPr>
        </p:sp>
        <p:sp>
          <p:nvSpPr>
            <p:cNvPr id="99389" name="computr1"/>
            <p:cNvSpPr>
              <a:spLocks noEditPoints="1"/>
            </p:cNvSpPr>
            <p:nvPr/>
          </p:nvSpPr>
          <p:spPr>
            <a:xfrm>
              <a:off x="552" y="3109"/>
              <a:ext cx="459" cy="582"/>
            </a:xfrm>
            <a:custGeom>
              <a:avLst/>
              <a:gdLst>
                <a:gd name="txL" fmla="*/ 4941 w 21600"/>
                <a:gd name="txT" fmla="*/ 2524 h 21600"/>
                <a:gd name="txR" fmla="*/ 16753 w 21600"/>
                <a:gd name="txB" fmla="*/ 11171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9525" cap="flat" cmpd="sng">
              <a:solidFill>
                <a:srgbClr val="000000"/>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90" name="Line 13"/>
            <p:cNvSpPr/>
            <p:nvPr/>
          </p:nvSpPr>
          <p:spPr>
            <a:xfrm>
              <a:off x="1053" y="3632"/>
              <a:ext cx="216" cy="0"/>
            </a:xfrm>
            <a:prstGeom prst="line">
              <a:avLst/>
            </a:prstGeom>
            <a:ln w="31750" cap="flat" cmpd="sng">
              <a:solidFill>
                <a:schemeClr val="tx1"/>
              </a:solidFill>
              <a:prstDash val="solid"/>
              <a:headEnd type="none" w="med" len="med"/>
              <a:tailEnd type="stealth" w="med" len="med"/>
            </a:ln>
          </p:spPr>
        </p:sp>
        <p:sp>
          <p:nvSpPr>
            <p:cNvPr id="99391" name="Line 14"/>
            <p:cNvSpPr/>
            <p:nvPr/>
          </p:nvSpPr>
          <p:spPr>
            <a:xfrm>
              <a:off x="1247" y="3632"/>
              <a:ext cx="3780" cy="0"/>
            </a:xfrm>
            <a:prstGeom prst="line">
              <a:avLst/>
            </a:prstGeom>
            <a:ln w="31750" cap="flat" cmpd="sng">
              <a:solidFill>
                <a:schemeClr val="tx1"/>
              </a:solidFill>
              <a:prstDash val="solid"/>
              <a:headEnd type="none" w="med" len="med"/>
              <a:tailEnd type="none" w="med" len="med"/>
            </a:ln>
          </p:spPr>
        </p:sp>
        <p:sp>
          <p:nvSpPr>
            <p:cNvPr id="99392" name="Line 15"/>
            <p:cNvSpPr/>
            <p:nvPr/>
          </p:nvSpPr>
          <p:spPr>
            <a:xfrm flipV="1">
              <a:off x="1490" y="3207"/>
              <a:ext cx="0" cy="425"/>
            </a:xfrm>
            <a:prstGeom prst="line">
              <a:avLst/>
            </a:prstGeom>
            <a:ln w="9525" cap="flat" cmpd="sng">
              <a:solidFill>
                <a:schemeClr val="tx1"/>
              </a:solidFill>
              <a:prstDash val="solid"/>
              <a:headEnd type="none" w="med" len="med"/>
              <a:tailEnd type="triangle" w="med" len="med"/>
            </a:ln>
          </p:spPr>
        </p:sp>
        <p:sp>
          <p:nvSpPr>
            <p:cNvPr id="99393" name="Line 16"/>
            <p:cNvSpPr/>
            <p:nvPr/>
          </p:nvSpPr>
          <p:spPr>
            <a:xfrm flipV="1">
              <a:off x="2284" y="3214"/>
              <a:ext cx="0" cy="425"/>
            </a:xfrm>
            <a:prstGeom prst="line">
              <a:avLst/>
            </a:prstGeom>
            <a:ln w="9525" cap="flat" cmpd="sng">
              <a:solidFill>
                <a:schemeClr val="tx1"/>
              </a:solidFill>
              <a:prstDash val="solid"/>
              <a:headEnd type="none" w="med" len="med"/>
              <a:tailEnd type="triangle" w="med" len="med"/>
            </a:ln>
          </p:spPr>
        </p:sp>
        <p:sp>
          <p:nvSpPr>
            <p:cNvPr id="99394" name="Line 17"/>
            <p:cNvSpPr/>
            <p:nvPr/>
          </p:nvSpPr>
          <p:spPr>
            <a:xfrm flipV="1">
              <a:off x="4016" y="3109"/>
              <a:ext cx="0" cy="530"/>
            </a:xfrm>
            <a:prstGeom prst="line">
              <a:avLst/>
            </a:prstGeom>
            <a:ln w="9525" cap="flat" cmpd="sng">
              <a:solidFill>
                <a:schemeClr val="tx1"/>
              </a:solidFill>
              <a:prstDash val="solid"/>
              <a:headEnd type="none" w="med" len="med"/>
              <a:tailEnd type="triangle" w="med" len="med"/>
            </a:ln>
          </p:spPr>
        </p:sp>
        <p:sp>
          <p:nvSpPr>
            <p:cNvPr id="99395" name="Line 18"/>
            <p:cNvSpPr/>
            <p:nvPr/>
          </p:nvSpPr>
          <p:spPr>
            <a:xfrm flipV="1">
              <a:off x="5027" y="3109"/>
              <a:ext cx="0" cy="530"/>
            </a:xfrm>
            <a:prstGeom prst="line">
              <a:avLst/>
            </a:prstGeom>
            <a:ln w="9525" cap="flat" cmpd="sng">
              <a:solidFill>
                <a:schemeClr val="tx1"/>
              </a:solidFill>
              <a:prstDash val="solid"/>
              <a:headEnd type="none" w="med" len="med"/>
              <a:tailEnd type="triangle" w="med" len="med"/>
            </a:ln>
          </p:spPr>
        </p:sp>
        <p:sp>
          <p:nvSpPr>
            <p:cNvPr id="99396" name="Text Box 19"/>
            <p:cNvSpPr txBox="1"/>
            <p:nvPr/>
          </p:nvSpPr>
          <p:spPr>
            <a:xfrm>
              <a:off x="1202" y="2352"/>
              <a:ext cx="361" cy="288"/>
            </a:xfrm>
            <a:prstGeom prst="rect">
              <a:avLst/>
            </a:prstGeom>
            <a:noFill/>
            <a:ln w="9525">
              <a:noFill/>
            </a:ln>
          </p:spPr>
          <p:txBody>
            <a:bodyPr>
              <a:spAutoFit/>
            </a:bodyPr>
            <a:lstStyle/>
            <a:p>
              <a:pPr lvl="0" algn="ctr" eaLnBrk="1" hangingPunct="1">
                <a:spcBef>
                  <a:spcPct val="50000"/>
                </a:spcBef>
              </a:pPr>
              <a:r>
                <a:rPr lang="en-US" altLang="zh-CN" sz="2400" b="1" dirty="0">
                  <a:solidFill>
                    <a:srgbClr val="000000"/>
                  </a:solidFill>
                  <a:latin typeface="Times New Roman" panose="02020603050405020304" pitchFamily="18" charset="0"/>
                  <a:ea typeface="宋体" panose="02010600030101010101" pitchFamily="2" charset="-122"/>
                </a:rPr>
                <a:t>1</a:t>
              </a:r>
            </a:p>
          </p:txBody>
        </p:sp>
        <p:sp>
          <p:nvSpPr>
            <p:cNvPr id="99397" name="Text Box 20"/>
            <p:cNvSpPr txBox="1"/>
            <p:nvPr/>
          </p:nvSpPr>
          <p:spPr>
            <a:xfrm>
              <a:off x="1923" y="2352"/>
              <a:ext cx="361" cy="288"/>
            </a:xfrm>
            <a:prstGeom prst="rect">
              <a:avLst/>
            </a:prstGeom>
            <a:noFill/>
            <a:ln w="9525">
              <a:noFill/>
            </a:ln>
          </p:spPr>
          <p:txBody>
            <a:bodyPr>
              <a:spAutoFit/>
            </a:bodyPr>
            <a:lstStyle/>
            <a:p>
              <a:pPr lvl="0" algn="ctr" eaLnBrk="1" hangingPunct="1">
                <a:spcBef>
                  <a:spcPct val="50000"/>
                </a:spcBef>
              </a:pPr>
              <a:r>
                <a:rPr lang="en-US" altLang="zh-CN" sz="2400" b="1" dirty="0">
                  <a:solidFill>
                    <a:srgbClr val="000000"/>
                  </a:solidFill>
                  <a:latin typeface="Times New Roman" panose="02020603050405020304" pitchFamily="18" charset="0"/>
                  <a:ea typeface="宋体" panose="02010600030101010101" pitchFamily="2" charset="-122"/>
                </a:rPr>
                <a:t>2</a:t>
              </a:r>
            </a:p>
          </p:txBody>
        </p:sp>
        <p:sp>
          <p:nvSpPr>
            <p:cNvPr id="99398" name="Text Box 21"/>
            <p:cNvSpPr txBox="1"/>
            <p:nvPr/>
          </p:nvSpPr>
          <p:spPr>
            <a:xfrm>
              <a:off x="3657" y="2352"/>
              <a:ext cx="576" cy="288"/>
            </a:xfrm>
            <a:prstGeom prst="rect">
              <a:avLst/>
            </a:prstGeom>
            <a:noFill/>
            <a:ln w="9525">
              <a:noFill/>
            </a:ln>
          </p:spPr>
          <p:txBody>
            <a:bodyPr>
              <a:spAutoFit/>
            </a:bodyPr>
            <a:lstStyle/>
            <a:p>
              <a:pPr lvl="0" algn="ctr" eaLnBrk="1" hangingPunct="1">
                <a:spcBef>
                  <a:spcPct val="50000"/>
                </a:spcBef>
              </a:pPr>
              <a:r>
                <a:rPr lang="en-US" altLang="zh-CN" sz="2400" b="1" dirty="0">
                  <a:solidFill>
                    <a:srgbClr val="000000"/>
                  </a:solidFill>
                  <a:latin typeface="Times New Roman" panose="02020603050405020304" pitchFamily="18" charset="0"/>
                  <a:ea typeface="宋体" panose="02010600030101010101" pitchFamily="2" charset="-122"/>
                </a:rPr>
                <a:t>N-1</a:t>
              </a:r>
            </a:p>
          </p:txBody>
        </p:sp>
        <p:sp>
          <p:nvSpPr>
            <p:cNvPr id="99399" name="Text Box 22"/>
            <p:cNvSpPr txBox="1"/>
            <p:nvPr/>
          </p:nvSpPr>
          <p:spPr>
            <a:xfrm>
              <a:off x="4666" y="2352"/>
              <a:ext cx="361" cy="288"/>
            </a:xfrm>
            <a:prstGeom prst="rect">
              <a:avLst/>
            </a:prstGeom>
            <a:noFill/>
            <a:ln w="9525">
              <a:noFill/>
            </a:ln>
          </p:spPr>
          <p:txBody>
            <a:bodyPr>
              <a:spAutoFit/>
            </a:bodyPr>
            <a:lstStyle/>
            <a:p>
              <a:pPr lvl="0" algn="ctr" eaLnBrk="1" hangingPunct="1">
                <a:spcBef>
                  <a:spcPct val="50000"/>
                </a:spcBef>
              </a:pPr>
              <a:r>
                <a:rPr lang="en-US" altLang="zh-CN" sz="2400" b="1" dirty="0">
                  <a:solidFill>
                    <a:srgbClr val="000000"/>
                  </a:solidFill>
                  <a:latin typeface="Times New Roman" panose="02020603050405020304" pitchFamily="18" charset="0"/>
                  <a:ea typeface="宋体" panose="02010600030101010101" pitchFamily="2" charset="-122"/>
                </a:rPr>
                <a:t>N</a:t>
              </a:r>
            </a:p>
          </p:txBody>
        </p:sp>
        <p:sp>
          <p:nvSpPr>
            <p:cNvPr id="99400" name="Text Box 23"/>
            <p:cNvSpPr txBox="1"/>
            <p:nvPr/>
          </p:nvSpPr>
          <p:spPr>
            <a:xfrm>
              <a:off x="480" y="2833"/>
              <a:ext cx="577" cy="287"/>
            </a:xfrm>
            <a:prstGeom prst="rect">
              <a:avLst/>
            </a:prstGeom>
            <a:noFill/>
            <a:ln w="9525">
              <a:noFill/>
            </a:ln>
          </p:spPr>
          <p:txBody>
            <a:bodyPr>
              <a:spAutoFit/>
            </a:bodyPr>
            <a:lstStyle/>
            <a:p>
              <a:pPr lvl="0" algn="ctr" eaLnBrk="1" hangingPunct="1">
                <a:spcBef>
                  <a:spcPct val="50000"/>
                </a:spcBef>
              </a:pPr>
              <a:r>
                <a:rPr lang="zh-CN" altLang="en-US" sz="2400" b="1" dirty="0">
                  <a:solidFill>
                    <a:srgbClr val="000000"/>
                  </a:solidFill>
                  <a:latin typeface="Times New Roman" panose="02020603050405020304" pitchFamily="18" charset="0"/>
                  <a:ea typeface="宋体" panose="02010600030101010101" pitchFamily="2" charset="-122"/>
                </a:rPr>
                <a:t>主机</a:t>
              </a:r>
            </a:p>
          </p:txBody>
        </p:sp>
        <p:sp>
          <p:nvSpPr>
            <p:cNvPr id="99401" name="Line 24"/>
            <p:cNvSpPr/>
            <p:nvPr/>
          </p:nvSpPr>
          <p:spPr>
            <a:xfrm flipV="1">
              <a:off x="1562" y="3109"/>
              <a:ext cx="0" cy="314"/>
            </a:xfrm>
            <a:prstGeom prst="line">
              <a:avLst/>
            </a:prstGeom>
            <a:ln w="9525" cap="flat" cmpd="sng">
              <a:solidFill>
                <a:schemeClr val="tx1"/>
              </a:solidFill>
              <a:prstDash val="solid"/>
              <a:headEnd type="none" w="med" len="med"/>
              <a:tailEnd type="triangle" w="med" len="med"/>
            </a:ln>
          </p:spPr>
        </p:sp>
        <p:sp>
          <p:nvSpPr>
            <p:cNvPr id="99402" name="Line 25"/>
            <p:cNvSpPr/>
            <p:nvPr/>
          </p:nvSpPr>
          <p:spPr>
            <a:xfrm flipV="1">
              <a:off x="2356" y="3109"/>
              <a:ext cx="0" cy="314"/>
            </a:xfrm>
            <a:prstGeom prst="line">
              <a:avLst/>
            </a:prstGeom>
            <a:ln w="9525" cap="flat" cmpd="sng">
              <a:solidFill>
                <a:schemeClr val="tx1"/>
              </a:solidFill>
              <a:prstDash val="solid"/>
              <a:headEnd type="none" w="med" len="med"/>
              <a:tailEnd type="triangle" w="med" len="med"/>
            </a:ln>
          </p:spPr>
        </p:sp>
        <p:sp>
          <p:nvSpPr>
            <p:cNvPr id="99403" name="Line 26"/>
            <p:cNvSpPr/>
            <p:nvPr/>
          </p:nvSpPr>
          <p:spPr>
            <a:xfrm flipV="1">
              <a:off x="4088" y="3109"/>
              <a:ext cx="0" cy="314"/>
            </a:xfrm>
            <a:prstGeom prst="line">
              <a:avLst/>
            </a:prstGeom>
            <a:ln w="9525" cap="flat" cmpd="sng">
              <a:solidFill>
                <a:schemeClr val="tx1"/>
              </a:solidFill>
              <a:prstDash val="solid"/>
              <a:headEnd type="none" w="med" len="med"/>
              <a:tailEnd type="triangle" w="med" len="med"/>
            </a:ln>
          </p:spPr>
        </p:sp>
        <p:sp>
          <p:nvSpPr>
            <p:cNvPr id="99404" name="Freeform 27"/>
            <p:cNvSpPr/>
            <p:nvPr/>
          </p:nvSpPr>
          <p:spPr>
            <a:xfrm>
              <a:off x="1129" y="3318"/>
              <a:ext cx="4631" cy="610"/>
            </a:xfrm>
            <a:custGeom>
              <a:avLst/>
              <a:gdLst>
                <a:gd name="txL" fmla="*/ 0 w 3080"/>
                <a:gd name="txT" fmla="*/ 0 h 280"/>
                <a:gd name="txR" fmla="*/ 3080 w 3080"/>
                <a:gd name="txB" fmla="*/ 280 h 280"/>
              </a:gdLst>
              <a:ahLst/>
              <a:cxnLst>
                <a:cxn ang="0">
                  <a:pos x="0" y="577866"/>
                </a:cxn>
                <a:cxn ang="0">
                  <a:pos x="155886" y="577866"/>
                </a:cxn>
                <a:cxn ang="0">
                  <a:pos x="155886" y="0"/>
                </a:cxn>
              </a:cxnLst>
              <a:rect l="txL" t="txT" r="txR" b="txB"/>
              <a:pathLst>
                <a:path w="3080" h="280">
                  <a:moveTo>
                    <a:pt x="0" y="240"/>
                  </a:moveTo>
                  <a:cubicBezTo>
                    <a:pt x="1100" y="260"/>
                    <a:pt x="2200" y="280"/>
                    <a:pt x="2640" y="240"/>
                  </a:cubicBezTo>
                  <a:cubicBezTo>
                    <a:pt x="3080" y="200"/>
                    <a:pt x="2640" y="48"/>
                    <a:pt x="2640" y="0"/>
                  </a:cubicBezTo>
                </a:path>
              </a:pathLst>
            </a:custGeom>
            <a:noFill/>
            <a:ln w="25400" cap="flat" cmpd="sng">
              <a:solidFill>
                <a:srgbClr val="FF0000"/>
              </a:solidFill>
              <a:prstDash val="dash"/>
              <a:round/>
              <a:headEnd type="none" w="med" len="med"/>
              <a:tailEnd type="arrow"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99405" name="Freeform 28"/>
            <p:cNvSpPr/>
            <p:nvPr/>
          </p:nvSpPr>
          <p:spPr>
            <a:xfrm>
              <a:off x="4160" y="2796"/>
              <a:ext cx="506" cy="209"/>
            </a:xfrm>
            <a:custGeom>
              <a:avLst/>
              <a:gdLst>
                <a:gd name="txL" fmla="*/ 0 w 336"/>
                <a:gd name="txT" fmla="*/ 0 h 96"/>
                <a:gd name="txR" fmla="*/ 336 w 336"/>
                <a:gd name="txB" fmla="*/ 96 h 96"/>
              </a:gdLst>
              <a:ahLst/>
              <a:cxnLst>
                <a:cxn ang="0">
                  <a:pos x="20171" y="0"/>
                </a:cxn>
                <a:cxn ang="0">
                  <a:pos x="14385" y="229684"/>
                </a:cxn>
                <a:cxn ang="0">
                  <a:pos x="0" y="0"/>
                </a:cxn>
              </a:cxnLst>
              <a:rect l="txL" t="txT" r="txR" b="txB"/>
              <a:pathLst>
                <a:path w="336" h="96">
                  <a:moveTo>
                    <a:pt x="336" y="0"/>
                  </a:moveTo>
                  <a:cubicBezTo>
                    <a:pt x="316" y="48"/>
                    <a:pt x="296" y="96"/>
                    <a:pt x="240" y="96"/>
                  </a:cubicBezTo>
                  <a:cubicBezTo>
                    <a:pt x="184" y="96"/>
                    <a:pt x="40" y="16"/>
                    <a:pt x="0" y="0"/>
                  </a:cubicBezTo>
                </a:path>
              </a:pathLst>
            </a:custGeom>
            <a:noFill/>
            <a:ln w="25400" cap="flat" cmpd="sng">
              <a:solidFill>
                <a:srgbClr val="FF0000"/>
              </a:solidFill>
              <a:prstDash val="dash"/>
              <a:round/>
              <a:headEnd type="none" w="med" len="med"/>
              <a:tailEnd type="stealth"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99406" name="Freeform 29"/>
            <p:cNvSpPr/>
            <p:nvPr/>
          </p:nvSpPr>
          <p:spPr>
            <a:xfrm>
              <a:off x="1490" y="2796"/>
              <a:ext cx="505" cy="209"/>
            </a:xfrm>
            <a:custGeom>
              <a:avLst/>
              <a:gdLst>
                <a:gd name="txL" fmla="*/ 0 w 336"/>
                <a:gd name="txT" fmla="*/ 0 h 96"/>
                <a:gd name="txR" fmla="*/ 336 w 336"/>
                <a:gd name="txB" fmla="*/ 96 h 96"/>
              </a:gdLst>
              <a:ahLst/>
              <a:cxnLst>
                <a:cxn ang="0">
                  <a:pos x="19773" y="0"/>
                </a:cxn>
                <a:cxn ang="0">
                  <a:pos x="14134" y="229684"/>
                </a:cxn>
                <a:cxn ang="0">
                  <a:pos x="0" y="0"/>
                </a:cxn>
              </a:cxnLst>
              <a:rect l="txL" t="txT" r="txR" b="txB"/>
              <a:pathLst>
                <a:path w="336" h="96">
                  <a:moveTo>
                    <a:pt x="336" y="0"/>
                  </a:moveTo>
                  <a:cubicBezTo>
                    <a:pt x="316" y="48"/>
                    <a:pt x="296" y="96"/>
                    <a:pt x="240" y="96"/>
                  </a:cubicBezTo>
                  <a:cubicBezTo>
                    <a:pt x="184" y="96"/>
                    <a:pt x="40" y="16"/>
                    <a:pt x="0" y="0"/>
                  </a:cubicBezTo>
                </a:path>
              </a:pathLst>
            </a:custGeom>
            <a:noFill/>
            <a:ln w="25400" cap="flat" cmpd="sng">
              <a:solidFill>
                <a:srgbClr val="FF0000"/>
              </a:solidFill>
              <a:prstDash val="dash"/>
              <a:round/>
              <a:headEnd type="none" w="med" len="med"/>
              <a:tailEnd type="stealth"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99407" name="Freeform 30"/>
            <p:cNvSpPr/>
            <p:nvPr/>
          </p:nvSpPr>
          <p:spPr>
            <a:xfrm>
              <a:off x="2356" y="2796"/>
              <a:ext cx="1299" cy="418"/>
            </a:xfrm>
            <a:custGeom>
              <a:avLst/>
              <a:gdLst>
                <a:gd name="txL" fmla="*/ 0 w 336"/>
                <a:gd name="txT" fmla="*/ 0 h 96"/>
                <a:gd name="txR" fmla="*/ 336 w 336"/>
                <a:gd name="txB" fmla="*/ 96 h 96"/>
              </a:gdLst>
              <a:ahLst/>
              <a:cxnLst>
                <a:cxn ang="0">
                  <a:pos x="250626680" y="0"/>
                </a:cxn>
                <a:cxn ang="0">
                  <a:pos x="179058239" y="235145338"/>
                </a:cxn>
                <a:cxn ang="0">
                  <a:pos x="0" y="0"/>
                </a:cxn>
              </a:cxnLst>
              <a:rect l="txL" t="txT" r="txR" b="txB"/>
              <a:pathLst>
                <a:path w="336" h="96">
                  <a:moveTo>
                    <a:pt x="336" y="0"/>
                  </a:moveTo>
                  <a:cubicBezTo>
                    <a:pt x="316" y="48"/>
                    <a:pt x="296" y="96"/>
                    <a:pt x="240" y="96"/>
                  </a:cubicBezTo>
                  <a:cubicBezTo>
                    <a:pt x="184" y="96"/>
                    <a:pt x="40" y="16"/>
                    <a:pt x="0" y="0"/>
                  </a:cubicBezTo>
                </a:path>
              </a:pathLst>
            </a:custGeom>
            <a:noFill/>
            <a:ln w="25400" cap="flat" cmpd="sng">
              <a:solidFill>
                <a:srgbClr val="FF0000"/>
              </a:solidFill>
              <a:prstDash val="dash"/>
              <a:round/>
              <a:headEnd type="none" w="med" len="med"/>
              <a:tailEnd type="stealth"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99408" name="Freeform 31"/>
            <p:cNvSpPr/>
            <p:nvPr/>
          </p:nvSpPr>
          <p:spPr>
            <a:xfrm>
              <a:off x="985" y="2796"/>
              <a:ext cx="217" cy="313"/>
            </a:xfrm>
            <a:custGeom>
              <a:avLst/>
              <a:gdLst>
                <a:gd name="txL" fmla="*/ 0 w 144"/>
                <a:gd name="txT" fmla="*/ 0 h 144"/>
                <a:gd name="txR" fmla="*/ 144 w 144"/>
                <a:gd name="txB" fmla="*/ 144 h 144"/>
              </a:gdLst>
              <a:ahLst/>
              <a:cxnLst>
                <a:cxn ang="0">
                  <a:pos x="8707" y="0"/>
                </a:cxn>
                <a:cxn ang="0">
                  <a:pos x="0" y="338870"/>
                </a:cxn>
              </a:cxnLst>
              <a:rect l="txL" t="txT" r="txR" b="txB"/>
              <a:pathLst>
                <a:path w="144" h="144">
                  <a:moveTo>
                    <a:pt x="144" y="0"/>
                  </a:moveTo>
                  <a:cubicBezTo>
                    <a:pt x="84" y="60"/>
                    <a:pt x="24" y="120"/>
                    <a:pt x="0" y="144"/>
                  </a:cubicBezTo>
                </a:path>
              </a:pathLst>
            </a:custGeom>
            <a:noFill/>
            <a:ln w="31750" cap="flat" cmpd="sng">
              <a:solidFill>
                <a:srgbClr val="FF0000"/>
              </a:solidFill>
              <a:prstDash val="dash"/>
              <a:round/>
              <a:headEnd type="none" w="med" len="med"/>
              <a:tailEnd type="stealth"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99409" name="Rectangle 32"/>
            <p:cNvSpPr/>
            <p:nvPr/>
          </p:nvSpPr>
          <p:spPr>
            <a:xfrm>
              <a:off x="552" y="3888"/>
              <a:ext cx="5064" cy="480"/>
            </a:xfrm>
            <a:prstGeom prst="rect">
              <a:avLst/>
            </a:prstGeom>
            <a:noFill/>
            <a:ln w="9525">
              <a:noFill/>
            </a:ln>
          </p:spPr>
          <p:txBody>
            <a:bodyPr lIns="92075" tIns="46038" rIns="92075" bIns="46038"/>
            <a:lstStyle/>
            <a:p>
              <a:pPr lvl="0" defTabSz="762000" eaLnBrk="1" hangingPunct="1"/>
              <a:r>
                <a:rPr lang="zh-CN" altLang="en-US" sz="2800" b="1" dirty="0">
                  <a:solidFill>
                    <a:srgbClr val="000066"/>
                  </a:solidFill>
                  <a:latin typeface="楷体_GB2312" panose="02010609030101010101" pitchFamily="49" charset="-122"/>
                  <a:ea typeface="楷体_GB2312" panose="02010609030101010101" pitchFamily="49" charset="-122"/>
                </a:rPr>
                <a:t>顺叫轮询（又叫</a:t>
              </a:r>
              <a:r>
                <a:rPr lang="zh-CN" altLang="en-US" sz="2800" b="1" dirty="0">
                  <a:solidFill>
                    <a:srgbClr val="FF0000"/>
                  </a:solidFill>
                  <a:latin typeface="宋体" panose="02010600030101010101" pitchFamily="2" charset="-122"/>
                  <a:ea typeface="楷体_GB2312" panose="02010609030101010101" pitchFamily="49" charset="-122"/>
                </a:rPr>
                <a:t>传递轮询</a:t>
              </a:r>
              <a:r>
                <a:rPr lang="zh-CN" altLang="en-US" sz="2800" b="1" dirty="0">
                  <a:solidFill>
                    <a:srgbClr val="000066"/>
                  </a:solidFill>
                  <a:latin typeface="宋体" panose="02010600030101010101" pitchFamily="2" charset="-122"/>
                  <a:ea typeface="楷体_GB2312" panose="02010609030101010101" pitchFamily="49" charset="-122"/>
                </a:rPr>
                <a:t>）：</a:t>
              </a:r>
              <a:r>
                <a:rPr lang="zh-CN" altLang="en-US" sz="2800" b="1" dirty="0">
                  <a:latin typeface="Arial" panose="020B0604020202020204" pitchFamily="34" charset="0"/>
                  <a:ea typeface="宋体" panose="02010600030101010101" pitchFamily="2" charset="-122"/>
                </a:rPr>
                <a:t>辐射式或令牌式</a:t>
              </a:r>
              <a:endParaRPr lang="zh-CN" altLang="en-US" sz="2800" b="1" dirty="0">
                <a:solidFill>
                  <a:srgbClr val="000066"/>
                </a:solidFill>
                <a:latin typeface="宋体" panose="02010600030101010101" pitchFamily="2" charset="-122"/>
                <a:ea typeface="楷体_GB2312" panose="02010609030101010101" pitchFamily="49" charset="-122"/>
              </a:endParaRPr>
            </a:p>
          </p:txBody>
        </p:sp>
      </p:grpSp>
      <p:grpSp>
        <p:nvGrpSpPr>
          <p:cNvPr id="3" name="Group 33"/>
          <p:cNvGrpSpPr/>
          <p:nvPr/>
        </p:nvGrpSpPr>
        <p:grpSpPr>
          <a:xfrm>
            <a:off x="762000" y="609600"/>
            <a:ext cx="7620000" cy="2659063"/>
            <a:chOff x="576" y="287"/>
            <a:chExt cx="4800" cy="1675"/>
          </a:xfrm>
        </p:grpSpPr>
        <p:sp>
          <p:nvSpPr>
            <p:cNvPr id="99358" name="Line 34"/>
            <p:cNvSpPr/>
            <p:nvPr/>
          </p:nvSpPr>
          <p:spPr>
            <a:xfrm>
              <a:off x="5116" y="1035"/>
              <a:ext cx="0" cy="311"/>
            </a:xfrm>
            <a:prstGeom prst="line">
              <a:avLst/>
            </a:prstGeom>
            <a:ln w="34925" cap="flat" cmpd="sng">
              <a:solidFill>
                <a:schemeClr val="tx1"/>
              </a:solidFill>
              <a:prstDash val="solid"/>
              <a:headEnd type="none" w="med" len="med"/>
              <a:tailEnd type="triangle" w="med" len="med"/>
            </a:ln>
          </p:spPr>
        </p:sp>
        <p:sp>
          <p:nvSpPr>
            <p:cNvPr id="99359" name="Line 35"/>
            <p:cNvSpPr/>
            <p:nvPr/>
          </p:nvSpPr>
          <p:spPr>
            <a:xfrm>
              <a:off x="3999" y="1035"/>
              <a:ext cx="0" cy="311"/>
            </a:xfrm>
            <a:prstGeom prst="line">
              <a:avLst/>
            </a:prstGeom>
            <a:ln w="34925" cap="flat" cmpd="sng">
              <a:solidFill>
                <a:schemeClr val="tx1"/>
              </a:solidFill>
              <a:prstDash val="solid"/>
              <a:headEnd type="none" w="med" len="med"/>
              <a:tailEnd type="triangle" w="med" len="med"/>
            </a:ln>
          </p:spPr>
        </p:sp>
        <p:sp>
          <p:nvSpPr>
            <p:cNvPr id="99360" name="Line 36"/>
            <p:cNvSpPr/>
            <p:nvPr/>
          </p:nvSpPr>
          <p:spPr>
            <a:xfrm>
              <a:off x="2213" y="1035"/>
              <a:ext cx="0" cy="311"/>
            </a:xfrm>
            <a:prstGeom prst="line">
              <a:avLst/>
            </a:prstGeom>
            <a:ln w="34925" cap="flat" cmpd="sng">
              <a:solidFill>
                <a:schemeClr val="tx1"/>
              </a:solidFill>
              <a:prstDash val="solid"/>
              <a:headEnd type="none" w="med" len="med"/>
              <a:tailEnd type="triangle" w="med" len="med"/>
            </a:ln>
          </p:spPr>
        </p:sp>
        <p:sp>
          <p:nvSpPr>
            <p:cNvPr id="99361" name="Line 37"/>
            <p:cNvSpPr/>
            <p:nvPr/>
          </p:nvSpPr>
          <p:spPr>
            <a:xfrm>
              <a:off x="1395" y="1035"/>
              <a:ext cx="0" cy="311"/>
            </a:xfrm>
            <a:prstGeom prst="line">
              <a:avLst/>
            </a:prstGeom>
            <a:ln w="34925" cap="flat" cmpd="sng">
              <a:solidFill>
                <a:schemeClr val="tx1"/>
              </a:solidFill>
              <a:prstDash val="solid"/>
              <a:headEnd type="none" w="med" len="med"/>
              <a:tailEnd type="triangle" w="med" len="med"/>
            </a:ln>
          </p:spPr>
        </p:sp>
        <p:sp>
          <p:nvSpPr>
            <p:cNvPr id="99362" name="computr1"/>
            <p:cNvSpPr>
              <a:spLocks noEditPoints="1"/>
            </p:cNvSpPr>
            <p:nvPr/>
          </p:nvSpPr>
          <p:spPr>
            <a:xfrm>
              <a:off x="1283" y="526"/>
              <a:ext cx="473" cy="576"/>
            </a:xfrm>
            <a:custGeom>
              <a:avLst/>
              <a:gdLst>
                <a:gd name="txL" fmla="*/ 4932 w 21600"/>
                <a:gd name="txT" fmla="*/ 2550 h 21600"/>
                <a:gd name="txR" fmla="*/ 16759 w 21600"/>
                <a:gd name="txB" fmla="*/ 11138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34925" cap="flat" cmpd="sng">
              <a:solidFill>
                <a:srgbClr val="000000"/>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63" name="computr1"/>
            <p:cNvSpPr>
              <a:spLocks noEditPoints="1"/>
            </p:cNvSpPr>
            <p:nvPr/>
          </p:nvSpPr>
          <p:spPr>
            <a:xfrm>
              <a:off x="2071" y="526"/>
              <a:ext cx="471" cy="576"/>
            </a:xfrm>
            <a:custGeom>
              <a:avLst/>
              <a:gdLst>
                <a:gd name="txL" fmla="*/ 4907 w 21600"/>
                <a:gd name="txT" fmla="*/ 2550 h 21600"/>
                <a:gd name="txR" fmla="*/ 16739 w 21600"/>
                <a:gd name="txB" fmla="*/ 11138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34925" cap="flat" cmpd="sng">
              <a:solidFill>
                <a:srgbClr val="000000"/>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64" name="computr1"/>
            <p:cNvSpPr>
              <a:spLocks noEditPoints="1"/>
            </p:cNvSpPr>
            <p:nvPr/>
          </p:nvSpPr>
          <p:spPr>
            <a:xfrm>
              <a:off x="3854" y="518"/>
              <a:ext cx="472" cy="575"/>
            </a:xfrm>
            <a:custGeom>
              <a:avLst/>
              <a:gdLst>
                <a:gd name="txL" fmla="*/ 4942 w 21600"/>
                <a:gd name="txT" fmla="*/ 2554 h 21600"/>
                <a:gd name="txR" fmla="*/ 16749 w 21600"/>
                <a:gd name="txB" fmla="*/ 11157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34925" cap="flat" cmpd="sng">
              <a:solidFill>
                <a:srgbClr val="000000"/>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65" name="computr1"/>
            <p:cNvSpPr>
              <a:spLocks noEditPoints="1"/>
            </p:cNvSpPr>
            <p:nvPr/>
          </p:nvSpPr>
          <p:spPr>
            <a:xfrm>
              <a:off x="4903" y="518"/>
              <a:ext cx="473" cy="575"/>
            </a:xfrm>
            <a:custGeom>
              <a:avLst/>
              <a:gdLst>
                <a:gd name="txL" fmla="*/ 4932 w 21600"/>
                <a:gd name="txT" fmla="*/ 2554 h 21600"/>
                <a:gd name="txR" fmla="*/ 16759 w 21600"/>
                <a:gd name="txB" fmla="*/ 11157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34925" cap="flat" cmpd="sng">
              <a:solidFill>
                <a:srgbClr val="000000"/>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66" name="Line 42"/>
            <p:cNvSpPr/>
            <p:nvPr/>
          </p:nvSpPr>
          <p:spPr>
            <a:xfrm>
              <a:off x="1097" y="1346"/>
              <a:ext cx="4019" cy="0"/>
            </a:xfrm>
            <a:prstGeom prst="line">
              <a:avLst/>
            </a:prstGeom>
            <a:ln w="34925" cap="flat" cmpd="sng">
              <a:solidFill>
                <a:schemeClr val="tx1"/>
              </a:solidFill>
              <a:prstDash val="solid"/>
              <a:headEnd type="stealth" w="med" len="med"/>
              <a:tailEnd type="none" w="med" len="med"/>
            </a:ln>
          </p:spPr>
        </p:sp>
        <p:sp>
          <p:nvSpPr>
            <p:cNvPr id="99367" name="computr1"/>
            <p:cNvSpPr>
              <a:spLocks noEditPoints="1"/>
            </p:cNvSpPr>
            <p:nvPr/>
          </p:nvSpPr>
          <p:spPr>
            <a:xfrm>
              <a:off x="650" y="1035"/>
              <a:ext cx="473" cy="576"/>
            </a:xfrm>
            <a:custGeom>
              <a:avLst/>
              <a:gdLst>
                <a:gd name="txL" fmla="*/ 4932 w 21600"/>
                <a:gd name="txT" fmla="*/ 2550 h 21600"/>
                <a:gd name="txR" fmla="*/ 16759 w 21600"/>
                <a:gd name="txB" fmla="*/ 11138 h 21600"/>
              </a:gdLst>
              <a:ahLst/>
              <a:cxnLst>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 ang="0">
                  <a:pos x="0" y="0"/>
                </a:cxn>
              </a:cxnLst>
              <a:rect l="txL" t="txT" r="txR" b="txB"/>
              <a:pathLst>
                <a:path w="21600" h="21600">
                  <a:moveTo>
                    <a:pt x="16994" y="15388"/>
                  </a:moveTo>
                  <a:lnTo>
                    <a:pt x="16994" y="13553"/>
                  </a:lnTo>
                  <a:lnTo>
                    <a:pt x="19535" y="13553"/>
                  </a:lnTo>
                  <a:lnTo>
                    <a:pt x="19535" y="10729"/>
                  </a:lnTo>
                  <a:lnTo>
                    <a:pt x="19535" y="6776"/>
                  </a:lnTo>
                  <a:lnTo>
                    <a:pt x="19535" y="0"/>
                  </a:lnTo>
                  <a:lnTo>
                    <a:pt x="10800" y="0"/>
                  </a:lnTo>
                  <a:lnTo>
                    <a:pt x="2065" y="0"/>
                  </a:lnTo>
                  <a:lnTo>
                    <a:pt x="2065" y="6776"/>
                  </a:lnTo>
                  <a:lnTo>
                    <a:pt x="2065" y="10729"/>
                  </a:lnTo>
                  <a:lnTo>
                    <a:pt x="2065" y="13553"/>
                  </a:lnTo>
                  <a:lnTo>
                    <a:pt x="4606" y="13553"/>
                  </a:lnTo>
                  <a:lnTo>
                    <a:pt x="4606" y="15388"/>
                  </a:lnTo>
                  <a:lnTo>
                    <a:pt x="0" y="15388"/>
                  </a:lnTo>
                  <a:lnTo>
                    <a:pt x="0" y="21600"/>
                  </a:lnTo>
                  <a:lnTo>
                    <a:pt x="10800" y="21600"/>
                  </a:lnTo>
                  <a:lnTo>
                    <a:pt x="21600" y="21600"/>
                  </a:lnTo>
                  <a:lnTo>
                    <a:pt x="21600" y="15388"/>
                  </a:lnTo>
                  <a:lnTo>
                    <a:pt x="16994" y="15388"/>
                  </a:lnTo>
                  <a:close/>
                </a:path>
                <a:path w="21600" h="21600">
                  <a:moveTo>
                    <a:pt x="4606" y="15388"/>
                  </a:moveTo>
                  <a:lnTo>
                    <a:pt x="4606" y="13553"/>
                  </a:lnTo>
                  <a:lnTo>
                    <a:pt x="16994" y="13553"/>
                  </a:lnTo>
                  <a:lnTo>
                    <a:pt x="16994" y="15388"/>
                  </a:lnTo>
                  <a:lnTo>
                    <a:pt x="4606" y="15388"/>
                  </a:lnTo>
                </a:path>
                <a:path w="21600" h="21600">
                  <a:moveTo>
                    <a:pt x="4606" y="11294"/>
                  </a:moveTo>
                  <a:lnTo>
                    <a:pt x="4606" y="2259"/>
                  </a:lnTo>
                  <a:lnTo>
                    <a:pt x="16994" y="2259"/>
                  </a:lnTo>
                  <a:lnTo>
                    <a:pt x="16994" y="11294"/>
                  </a:lnTo>
                  <a:lnTo>
                    <a:pt x="4606" y="11294"/>
                  </a:lnTo>
                  <a:moveTo>
                    <a:pt x="13976" y="17082"/>
                  </a:moveTo>
                  <a:lnTo>
                    <a:pt x="13976" y="16376"/>
                  </a:lnTo>
                  <a:lnTo>
                    <a:pt x="20171" y="16376"/>
                  </a:lnTo>
                  <a:lnTo>
                    <a:pt x="20171" y="17082"/>
                  </a:lnTo>
                  <a:lnTo>
                    <a:pt x="13976" y="17082"/>
                  </a:lnTo>
                </a:path>
              </a:pathLst>
            </a:custGeom>
            <a:solidFill>
              <a:srgbClr val="FFFFCC"/>
            </a:solidFill>
            <a:ln w="34925" cap="flat" cmpd="sng">
              <a:solidFill>
                <a:srgbClr val="000000"/>
              </a:solidFill>
              <a:prstDash val="solid"/>
              <a:miter/>
              <a:headEnd type="none" w="med" len="med"/>
              <a:tailEnd type="none" w="med" len="med"/>
            </a:ln>
          </p:spPr>
          <p:txBody>
            <a:bodyP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68" name="Line 44"/>
            <p:cNvSpPr/>
            <p:nvPr/>
          </p:nvSpPr>
          <p:spPr>
            <a:xfrm>
              <a:off x="1167" y="1553"/>
              <a:ext cx="223" cy="0"/>
            </a:xfrm>
            <a:prstGeom prst="line">
              <a:avLst/>
            </a:prstGeom>
            <a:ln w="34925" cap="flat" cmpd="sng">
              <a:solidFill>
                <a:schemeClr val="tx1"/>
              </a:solidFill>
              <a:prstDash val="solid"/>
              <a:headEnd type="none" w="med" len="med"/>
              <a:tailEnd type="stealth" w="med" len="med"/>
            </a:ln>
          </p:spPr>
        </p:sp>
        <p:sp>
          <p:nvSpPr>
            <p:cNvPr id="99369" name="Line 45"/>
            <p:cNvSpPr/>
            <p:nvPr/>
          </p:nvSpPr>
          <p:spPr>
            <a:xfrm>
              <a:off x="1367" y="1553"/>
              <a:ext cx="3897" cy="0"/>
            </a:xfrm>
            <a:prstGeom prst="line">
              <a:avLst/>
            </a:prstGeom>
            <a:ln w="34925" cap="flat" cmpd="sng">
              <a:solidFill>
                <a:schemeClr val="tx1"/>
              </a:solidFill>
              <a:prstDash val="solid"/>
              <a:headEnd type="none" w="med" len="med"/>
              <a:tailEnd type="none" w="med" len="med"/>
            </a:ln>
          </p:spPr>
        </p:sp>
        <p:sp>
          <p:nvSpPr>
            <p:cNvPr id="99370" name="Line 46"/>
            <p:cNvSpPr/>
            <p:nvPr/>
          </p:nvSpPr>
          <p:spPr>
            <a:xfrm flipV="1">
              <a:off x="1618" y="1132"/>
              <a:ext cx="0" cy="421"/>
            </a:xfrm>
            <a:prstGeom prst="line">
              <a:avLst/>
            </a:prstGeom>
            <a:ln w="34925" cap="flat" cmpd="sng">
              <a:solidFill>
                <a:schemeClr val="tx1"/>
              </a:solidFill>
              <a:prstDash val="solid"/>
              <a:headEnd type="none" w="med" len="med"/>
              <a:tailEnd type="triangle" w="med" len="med"/>
            </a:ln>
          </p:spPr>
        </p:sp>
        <p:sp>
          <p:nvSpPr>
            <p:cNvPr id="99371" name="Line 47"/>
            <p:cNvSpPr/>
            <p:nvPr/>
          </p:nvSpPr>
          <p:spPr>
            <a:xfrm flipV="1">
              <a:off x="2436" y="1139"/>
              <a:ext cx="0" cy="420"/>
            </a:xfrm>
            <a:prstGeom prst="line">
              <a:avLst/>
            </a:prstGeom>
            <a:ln w="34925" cap="flat" cmpd="sng">
              <a:solidFill>
                <a:schemeClr val="tx1"/>
              </a:solidFill>
              <a:prstDash val="solid"/>
              <a:headEnd type="none" w="med" len="med"/>
              <a:tailEnd type="triangle" w="med" len="med"/>
            </a:ln>
          </p:spPr>
        </p:sp>
        <p:sp>
          <p:nvSpPr>
            <p:cNvPr id="99372" name="Line 48"/>
            <p:cNvSpPr/>
            <p:nvPr/>
          </p:nvSpPr>
          <p:spPr>
            <a:xfrm flipV="1">
              <a:off x="4223" y="1035"/>
              <a:ext cx="0" cy="524"/>
            </a:xfrm>
            <a:prstGeom prst="line">
              <a:avLst/>
            </a:prstGeom>
            <a:ln w="34925" cap="flat" cmpd="sng">
              <a:solidFill>
                <a:schemeClr val="tx1"/>
              </a:solidFill>
              <a:prstDash val="solid"/>
              <a:headEnd type="none" w="med" len="med"/>
              <a:tailEnd type="triangle" w="med" len="med"/>
            </a:ln>
          </p:spPr>
        </p:sp>
        <p:sp>
          <p:nvSpPr>
            <p:cNvPr id="99373" name="Line 49"/>
            <p:cNvSpPr/>
            <p:nvPr/>
          </p:nvSpPr>
          <p:spPr>
            <a:xfrm flipV="1">
              <a:off x="5264" y="1035"/>
              <a:ext cx="0" cy="524"/>
            </a:xfrm>
            <a:prstGeom prst="line">
              <a:avLst/>
            </a:prstGeom>
            <a:ln w="34925" cap="flat" cmpd="sng">
              <a:solidFill>
                <a:schemeClr val="tx1"/>
              </a:solidFill>
              <a:prstDash val="solid"/>
              <a:headEnd type="none" w="med" len="med"/>
              <a:tailEnd type="triangle" w="med" len="med"/>
            </a:ln>
          </p:spPr>
        </p:sp>
        <p:sp>
          <p:nvSpPr>
            <p:cNvPr id="99374" name="Text Box 50"/>
            <p:cNvSpPr txBox="1"/>
            <p:nvPr/>
          </p:nvSpPr>
          <p:spPr>
            <a:xfrm>
              <a:off x="1356" y="287"/>
              <a:ext cx="372" cy="289"/>
            </a:xfrm>
            <a:prstGeom prst="rect">
              <a:avLst/>
            </a:prstGeom>
            <a:noFill/>
            <a:ln w="34925">
              <a:noFill/>
            </a:ln>
          </p:spPr>
          <p:txBody>
            <a:bodyPr>
              <a:spAutoFit/>
            </a:bodyPr>
            <a:lstStyle/>
            <a:p>
              <a:pPr lvl="0" algn="ctr" eaLnBrk="1" hangingPunct="1">
                <a:spcBef>
                  <a:spcPct val="50000"/>
                </a:spcBef>
              </a:pPr>
              <a:r>
                <a:rPr lang="en-US" altLang="zh-CN" sz="2400" b="1" dirty="0">
                  <a:solidFill>
                    <a:srgbClr val="000000"/>
                  </a:solidFill>
                  <a:latin typeface="Times New Roman" panose="02020603050405020304" pitchFamily="18" charset="0"/>
                  <a:ea typeface="宋体" panose="02010600030101010101" pitchFamily="2" charset="-122"/>
                </a:rPr>
                <a:t>1</a:t>
              </a:r>
            </a:p>
          </p:txBody>
        </p:sp>
        <p:sp>
          <p:nvSpPr>
            <p:cNvPr id="99375" name="Text Box 51"/>
            <p:cNvSpPr txBox="1"/>
            <p:nvPr/>
          </p:nvSpPr>
          <p:spPr>
            <a:xfrm>
              <a:off x="2124" y="287"/>
              <a:ext cx="372" cy="289"/>
            </a:xfrm>
            <a:prstGeom prst="rect">
              <a:avLst/>
            </a:prstGeom>
            <a:noFill/>
            <a:ln w="34925">
              <a:noFill/>
            </a:ln>
          </p:spPr>
          <p:txBody>
            <a:bodyPr>
              <a:spAutoFit/>
            </a:bodyPr>
            <a:lstStyle/>
            <a:p>
              <a:pPr lvl="0" algn="ctr" eaLnBrk="1" hangingPunct="1">
                <a:spcBef>
                  <a:spcPct val="50000"/>
                </a:spcBef>
              </a:pPr>
              <a:r>
                <a:rPr lang="en-US" altLang="zh-CN" sz="2400" b="1" dirty="0">
                  <a:solidFill>
                    <a:srgbClr val="000000"/>
                  </a:solidFill>
                  <a:latin typeface="Times New Roman" panose="02020603050405020304" pitchFamily="18" charset="0"/>
                  <a:ea typeface="宋体" panose="02010600030101010101" pitchFamily="2" charset="-122"/>
                </a:rPr>
                <a:t>2</a:t>
              </a:r>
            </a:p>
          </p:txBody>
        </p:sp>
        <p:sp>
          <p:nvSpPr>
            <p:cNvPr id="99376" name="Text Box 52"/>
            <p:cNvSpPr txBox="1"/>
            <p:nvPr/>
          </p:nvSpPr>
          <p:spPr>
            <a:xfrm>
              <a:off x="3778" y="287"/>
              <a:ext cx="596" cy="289"/>
            </a:xfrm>
            <a:prstGeom prst="rect">
              <a:avLst/>
            </a:prstGeom>
            <a:noFill/>
            <a:ln w="34925">
              <a:noFill/>
            </a:ln>
          </p:spPr>
          <p:txBody>
            <a:bodyPr>
              <a:spAutoFit/>
            </a:bodyPr>
            <a:lstStyle/>
            <a:p>
              <a:pPr lvl="0" algn="ctr" eaLnBrk="1" hangingPunct="1">
                <a:spcBef>
                  <a:spcPct val="50000"/>
                </a:spcBef>
              </a:pPr>
              <a:r>
                <a:rPr lang="en-US" altLang="zh-CN" sz="2400" b="1" dirty="0">
                  <a:solidFill>
                    <a:srgbClr val="000000"/>
                  </a:solidFill>
                  <a:latin typeface="Times New Roman" panose="02020603050405020304" pitchFamily="18" charset="0"/>
                  <a:ea typeface="宋体" panose="02010600030101010101" pitchFamily="2" charset="-122"/>
                </a:rPr>
                <a:t>N-1</a:t>
              </a:r>
            </a:p>
          </p:txBody>
        </p:sp>
        <p:sp>
          <p:nvSpPr>
            <p:cNvPr id="99377" name="Text Box 53"/>
            <p:cNvSpPr txBox="1"/>
            <p:nvPr/>
          </p:nvSpPr>
          <p:spPr>
            <a:xfrm>
              <a:off x="4956" y="287"/>
              <a:ext cx="372" cy="289"/>
            </a:xfrm>
            <a:prstGeom prst="rect">
              <a:avLst/>
            </a:prstGeom>
            <a:noFill/>
            <a:ln w="34925">
              <a:noFill/>
            </a:ln>
          </p:spPr>
          <p:txBody>
            <a:bodyPr>
              <a:spAutoFit/>
            </a:bodyPr>
            <a:lstStyle/>
            <a:p>
              <a:pPr lvl="0" algn="ctr" eaLnBrk="1" hangingPunct="1">
                <a:spcBef>
                  <a:spcPct val="50000"/>
                </a:spcBef>
              </a:pPr>
              <a:r>
                <a:rPr lang="en-US" altLang="zh-CN" sz="2400" b="1" dirty="0">
                  <a:solidFill>
                    <a:srgbClr val="000000"/>
                  </a:solidFill>
                  <a:latin typeface="Times New Roman" panose="02020603050405020304" pitchFamily="18" charset="0"/>
                  <a:ea typeface="宋体" panose="02010600030101010101" pitchFamily="2" charset="-122"/>
                </a:rPr>
                <a:t>N</a:t>
              </a:r>
            </a:p>
          </p:txBody>
        </p:sp>
        <p:sp>
          <p:nvSpPr>
            <p:cNvPr id="99378" name="Text Box 54"/>
            <p:cNvSpPr txBox="1"/>
            <p:nvPr/>
          </p:nvSpPr>
          <p:spPr>
            <a:xfrm>
              <a:off x="576" y="719"/>
              <a:ext cx="595" cy="289"/>
            </a:xfrm>
            <a:prstGeom prst="rect">
              <a:avLst/>
            </a:prstGeom>
            <a:noFill/>
            <a:ln w="34925">
              <a:noFill/>
            </a:ln>
          </p:spPr>
          <p:txBody>
            <a:bodyPr>
              <a:spAutoFit/>
            </a:bodyPr>
            <a:lstStyle/>
            <a:p>
              <a:pPr lvl="0" algn="ctr" eaLnBrk="1" hangingPunct="1">
                <a:spcBef>
                  <a:spcPct val="50000"/>
                </a:spcBef>
              </a:pPr>
              <a:r>
                <a:rPr lang="zh-CN" altLang="en-US" sz="2400" b="1" dirty="0">
                  <a:solidFill>
                    <a:srgbClr val="000000"/>
                  </a:solidFill>
                  <a:latin typeface="Times New Roman" panose="02020603050405020304" pitchFamily="18" charset="0"/>
                  <a:ea typeface="宋体" panose="02010600030101010101" pitchFamily="2" charset="-122"/>
                </a:rPr>
                <a:t>主机</a:t>
              </a:r>
            </a:p>
          </p:txBody>
        </p:sp>
        <p:sp>
          <p:nvSpPr>
            <p:cNvPr id="99379" name="Rectangle 55"/>
            <p:cNvSpPr/>
            <p:nvPr/>
          </p:nvSpPr>
          <p:spPr>
            <a:xfrm>
              <a:off x="1027" y="1632"/>
              <a:ext cx="3974" cy="330"/>
            </a:xfrm>
            <a:prstGeom prst="rect">
              <a:avLst/>
            </a:prstGeom>
            <a:noFill/>
            <a:ln w="34925">
              <a:noFill/>
            </a:ln>
          </p:spPr>
          <p:txBody>
            <a:bodyPr wrap="none">
              <a:spAutoFit/>
            </a:bodyPr>
            <a:lstStyle/>
            <a:p>
              <a:pPr lvl="0" defTabSz="762000" eaLnBrk="0" hangingPunct="0"/>
              <a:r>
                <a:rPr lang="zh-CN" altLang="en-US" sz="2800" b="1" dirty="0">
                  <a:solidFill>
                    <a:srgbClr val="000066"/>
                  </a:solidFill>
                  <a:latin typeface="楷体_GB2312" panose="02010609030101010101" pitchFamily="49" charset="-122"/>
                  <a:ea typeface="楷体_GB2312" panose="02010609030101010101" pitchFamily="49" charset="-122"/>
                </a:rPr>
                <a:t>轮叫轮询：</a:t>
              </a:r>
              <a:r>
                <a:rPr lang="zh-CN" altLang="en-US" sz="2800" b="1" dirty="0">
                  <a:latin typeface="Arial" panose="020B0604020202020204" pitchFamily="34" charset="0"/>
                  <a:ea typeface="宋体" panose="02010600030101010101" pitchFamily="2" charset="-122"/>
                </a:rPr>
                <a:t>串序式，主站直接</a:t>
              </a:r>
              <a:r>
                <a:rPr lang="zh-CN" altLang="en-US" sz="2800" b="1" dirty="0">
                  <a:solidFill>
                    <a:srgbClr val="FF0000"/>
                  </a:solidFill>
                  <a:latin typeface="Arial" panose="020B0604020202020204" pitchFamily="34" charset="0"/>
                  <a:ea typeface="宋体" panose="02010600030101010101" pitchFamily="2" charset="-122"/>
                </a:rPr>
                <a:t>依次轮询</a:t>
              </a:r>
              <a:endParaRPr lang="zh-CN" altLang="en-US" sz="2800" b="1" dirty="0">
                <a:solidFill>
                  <a:srgbClr val="000066"/>
                </a:solidFill>
                <a:latin typeface="楷体_GB2312" panose="02010609030101010101" pitchFamily="49" charset="-122"/>
                <a:ea typeface="楷体_GB2312" panose="02010609030101010101" pitchFamily="49" charset="-122"/>
              </a:endParaRPr>
            </a:p>
          </p:txBody>
        </p:sp>
      </p:grpSp>
      <p:grpSp>
        <p:nvGrpSpPr>
          <p:cNvPr id="4" name="Group 56"/>
          <p:cNvGrpSpPr/>
          <p:nvPr/>
        </p:nvGrpSpPr>
        <p:grpSpPr>
          <a:xfrm>
            <a:off x="1143000" y="1905000"/>
            <a:ext cx="1447800" cy="838200"/>
            <a:chOff x="720" y="1200"/>
            <a:chExt cx="912" cy="528"/>
          </a:xfrm>
        </p:grpSpPr>
        <p:sp>
          <p:nvSpPr>
            <p:cNvPr id="99356" name="Freeform 57"/>
            <p:cNvSpPr/>
            <p:nvPr/>
          </p:nvSpPr>
          <p:spPr>
            <a:xfrm>
              <a:off x="720" y="1200"/>
              <a:ext cx="912" cy="528"/>
            </a:xfrm>
            <a:custGeom>
              <a:avLst/>
              <a:gdLst>
                <a:gd name="txL" fmla="*/ 0 w 3080"/>
                <a:gd name="txT" fmla="*/ 0 h 280"/>
                <a:gd name="txR" fmla="*/ 3080 w 3080"/>
                <a:gd name="txB" fmla="*/ 280 h 280"/>
              </a:gdLst>
              <a:ahLst/>
              <a:cxnLst>
                <a:cxn ang="0">
                  <a:pos x="0" y="136509"/>
                </a:cxn>
                <a:cxn ang="0">
                  <a:pos x="0" y="136509"/>
                </a:cxn>
                <a:cxn ang="0">
                  <a:pos x="0" y="0"/>
                </a:cxn>
              </a:cxnLst>
              <a:rect l="txL" t="txT" r="txR" b="txB"/>
              <a:pathLst>
                <a:path w="3080" h="280">
                  <a:moveTo>
                    <a:pt x="0" y="240"/>
                  </a:moveTo>
                  <a:cubicBezTo>
                    <a:pt x="1100" y="260"/>
                    <a:pt x="2200" y="280"/>
                    <a:pt x="2640" y="240"/>
                  </a:cubicBezTo>
                  <a:cubicBezTo>
                    <a:pt x="3080" y="200"/>
                    <a:pt x="2640" y="48"/>
                    <a:pt x="2640" y="0"/>
                  </a:cubicBezTo>
                </a:path>
              </a:pathLst>
            </a:custGeom>
            <a:noFill/>
            <a:ln w="34925" cap="flat" cmpd="sng">
              <a:solidFill>
                <a:srgbClr val="FF0000"/>
              </a:solidFill>
              <a:prstDash val="sysDot"/>
              <a:round/>
              <a:headEnd type="none" w="med" len="med"/>
              <a:tailEnd type="arrow"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57" name="Freeform 58"/>
            <p:cNvSpPr/>
            <p:nvPr/>
          </p:nvSpPr>
          <p:spPr>
            <a:xfrm rot="10800000" flipH="1" flipV="1">
              <a:off x="1008" y="1248"/>
              <a:ext cx="240" cy="192"/>
            </a:xfrm>
            <a:custGeom>
              <a:avLst/>
              <a:gdLst>
                <a:gd name="txL" fmla="*/ 0 w 336"/>
                <a:gd name="txT" fmla="*/ 0 h 96"/>
                <a:gd name="txR" fmla="*/ 336 w 336"/>
                <a:gd name="txB" fmla="*/ 96 h 96"/>
              </a:gdLst>
              <a:ahLst/>
              <a:cxnLst>
                <a:cxn ang="0">
                  <a:pos x="11" y="0"/>
                </a:cxn>
                <a:cxn ang="0">
                  <a:pos x="8" y="98304"/>
                </a:cxn>
                <a:cxn ang="0">
                  <a:pos x="0" y="0"/>
                </a:cxn>
              </a:cxnLst>
              <a:rect l="txL" t="txT" r="txR" b="txB"/>
              <a:pathLst>
                <a:path w="336" h="96">
                  <a:moveTo>
                    <a:pt x="336" y="0"/>
                  </a:moveTo>
                  <a:cubicBezTo>
                    <a:pt x="316" y="48"/>
                    <a:pt x="296" y="96"/>
                    <a:pt x="240" y="96"/>
                  </a:cubicBezTo>
                  <a:cubicBezTo>
                    <a:pt x="184" y="96"/>
                    <a:pt x="40" y="16"/>
                    <a:pt x="0" y="0"/>
                  </a:cubicBezTo>
                </a:path>
              </a:pathLst>
            </a:custGeom>
            <a:noFill/>
            <a:ln w="34925" cap="flat" cmpd="sng">
              <a:solidFill>
                <a:srgbClr val="FF0000"/>
              </a:solidFill>
              <a:prstDash val="sysDot"/>
              <a:round/>
              <a:headEnd type="none" w="med" len="med"/>
              <a:tailEnd type="stealth"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grpSp>
        <p:nvGrpSpPr>
          <p:cNvPr id="5" name="Group 59"/>
          <p:cNvGrpSpPr/>
          <p:nvPr/>
        </p:nvGrpSpPr>
        <p:grpSpPr>
          <a:xfrm>
            <a:off x="1143000" y="1981200"/>
            <a:ext cx="2895600" cy="685800"/>
            <a:chOff x="720" y="1248"/>
            <a:chExt cx="1824" cy="432"/>
          </a:xfrm>
        </p:grpSpPr>
        <p:sp>
          <p:nvSpPr>
            <p:cNvPr id="99354" name="Freeform 60"/>
            <p:cNvSpPr/>
            <p:nvPr/>
          </p:nvSpPr>
          <p:spPr>
            <a:xfrm>
              <a:off x="720" y="1248"/>
              <a:ext cx="1824" cy="432"/>
            </a:xfrm>
            <a:custGeom>
              <a:avLst/>
              <a:gdLst>
                <a:gd name="txL" fmla="*/ 0 w 3080"/>
                <a:gd name="txT" fmla="*/ 0 h 280"/>
                <a:gd name="txR" fmla="*/ 3080 w 3080"/>
                <a:gd name="txB" fmla="*/ 280 h 280"/>
              </a:gdLst>
              <a:ahLst/>
              <a:cxnLst>
                <a:cxn ang="0">
                  <a:pos x="0" y="18329"/>
                </a:cxn>
                <a:cxn ang="0">
                  <a:pos x="14" y="18329"/>
                </a:cxn>
                <a:cxn ang="0">
                  <a:pos x="14" y="0"/>
                </a:cxn>
              </a:cxnLst>
              <a:rect l="txL" t="txT" r="txR" b="txB"/>
              <a:pathLst>
                <a:path w="3080" h="280">
                  <a:moveTo>
                    <a:pt x="0" y="240"/>
                  </a:moveTo>
                  <a:cubicBezTo>
                    <a:pt x="1100" y="260"/>
                    <a:pt x="2200" y="280"/>
                    <a:pt x="2640" y="240"/>
                  </a:cubicBezTo>
                  <a:cubicBezTo>
                    <a:pt x="3080" y="200"/>
                    <a:pt x="2640" y="48"/>
                    <a:pt x="2640" y="0"/>
                  </a:cubicBezTo>
                </a:path>
              </a:pathLst>
            </a:custGeom>
            <a:noFill/>
            <a:ln w="34925" cap="flat" cmpd="sng">
              <a:solidFill>
                <a:srgbClr val="FF0000"/>
              </a:solidFill>
              <a:prstDash val="sysDot"/>
              <a:round/>
              <a:headEnd type="none" w="med" len="med"/>
              <a:tailEnd type="arrow"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55" name="Freeform 61"/>
            <p:cNvSpPr/>
            <p:nvPr/>
          </p:nvSpPr>
          <p:spPr>
            <a:xfrm rot="10800000" flipH="1" flipV="1">
              <a:off x="1008" y="1248"/>
              <a:ext cx="1056" cy="192"/>
            </a:xfrm>
            <a:custGeom>
              <a:avLst/>
              <a:gdLst>
                <a:gd name="txL" fmla="*/ 0 w 336"/>
                <a:gd name="txT" fmla="*/ 0 h 96"/>
                <a:gd name="txR" fmla="*/ 336 w 336"/>
                <a:gd name="txB" fmla="*/ 96 h 96"/>
              </a:gdLst>
              <a:ahLst/>
              <a:cxnLst>
                <a:cxn ang="0">
                  <a:pos x="31593309" y="0"/>
                </a:cxn>
                <a:cxn ang="0">
                  <a:pos x="22561363" y="98304"/>
                </a:cxn>
                <a:cxn ang="0">
                  <a:pos x="0" y="0"/>
                </a:cxn>
              </a:cxnLst>
              <a:rect l="txL" t="txT" r="txR" b="txB"/>
              <a:pathLst>
                <a:path w="336" h="96">
                  <a:moveTo>
                    <a:pt x="336" y="0"/>
                  </a:moveTo>
                  <a:cubicBezTo>
                    <a:pt x="316" y="48"/>
                    <a:pt x="296" y="96"/>
                    <a:pt x="240" y="96"/>
                  </a:cubicBezTo>
                  <a:cubicBezTo>
                    <a:pt x="184" y="96"/>
                    <a:pt x="40" y="16"/>
                    <a:pt x="0" y="0"/>
                  </a:cubicBezTo>
                </a:path>
              </a:pathLst>
            </a:custGeom>
            <a:noFill/>
            <a:ln w="34925" cap="flat" cmpd="sng">
              <a:solidFill>
                <a:srgbClr val="FF0000"/>
              </a:solidFill>
              <a:prstDash val="sysDot"/>
              <a:round/>
              <a:headEnd type="none" w="med" len="med"/>
              <a:tailEnd type="stealth"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grpSp>
        <p:nvGrpSpPr>
          <p:cNvPr id="6" name="Group 62"/>
          <p:cNvGrpSpPr/>
          <p:nvPr/>
        </p:nvGrpSpPr>
        <p:grpSpPr>
          <a:xfrm>
            <a:off x="1676400" y="1981200"/>
            <a:ext cx="5562600" cy="609600"/>
            <a:chOff x="1056" y="1248"/>
            <a:chExt cx="3504" cy="384"/>
          </a:xfrm>
        </p:grpSpPr>
        <p:sp>
          <p:nvSpPr>
            <p:cNvPr id="99352" name="Freeform 63"/>
            <p:cNvSpPr/>
            <p:nvPr/>
          </p:nvSpPr>
          <p:spPr>
            <a:xfrm>
              <a:off x="1056" y="1248"/>
              <a:ext cx="3504" cy="384"/>
            </a:xfrm>
            <a:custGeom>
              <a:avLst/>
              <a:gdLst>
                <a:gd name="txL" fmla="*/ 0 w 3080"/>
                <a:gd name="txT" fmla="*/ 0 h 280"/>
                <a:gd name="txR" fmla="*/ 3080 w 3080"/>
                <a:gd name="txB" fmla="*/ 280 h 280"/>
              </a:gdLst>
              <a:ahLst/>
              <a:cxnLst>
                <a:cxn ang="0">
                  <a:pos x="0" y="5646"/>
                </a:cxn>
                <a:cxn ang="0">
                  <a:pos x="9586" y="5646"/>
                </a:cxn>
                <a:cxn ang="0">
                  <a:pos x="9586" y="0"/>
                </a:cxn>
              </a:cxnLst>
              <a:rect l="txL" t="txT" r="txR" b="txB"/>
              <a:pathLst>
                <a:path w="3080" h="280">
                  <a:moveTo>
                    <a:pt x="0" y="240"/>
                  </a:moveTo>
                  <a:cubicBezTo>
                    <a:pt x="1100" y="260"/>
                    <a:pt x="2200" y="280"/>
                    <a:pt x="2640" y="240"/>
                  </a:cubicBezTo>
                  <a:cubicBezTo>
                    <a:pt x="3080" y="200"/>
                    <a:pt x="2640" y="48"/>
                    <a:pt x="2640" y="0"/>
                  </a:cubicBezTo>
                </a:path>
              </a:pathLst>
            </a:custGeom>
            <a:noFill/>
            <a:ln w="34925" cap="flat" cmpd="sng">
              <a:solidFill>
                <a:srgbClr val="FF0000"/>
              </a:solidFill>
              <a:prstDash val="sysDot"/>
              <a:round/>
              <a:headEnd type="none" w="med" len="med"/>
              <a:tailEnd type="arrow"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53" name="Freeform 64"/>
            <p:cNvSpPr/>
            <p:nvPr/>
          </p:nvSpPr>
          <p:spPr>
            <a:xfrm rot="10800000" flipH="1" flipV="1">
              <a:off x="1056" y="1296"/>
              <a:ext cx="2880" cy="192"/>
            </a:xfrm>
            <a:custGeom>
              <a:avLst/>
              <a:gdLst>
                <a:gd name="txL" fmla="*/ 0 w 336"/>
                <a:gd name="txT" fmla="*/ 0 h 96"/>
                <a:gd name="txR" fmla="*/ 336 w 336"/>
                <a:gd name="txB" fmla="*/ 96 h 96"/>
              </a:gdLst>
              <a:ahLst/>
              <a:cxnLst>
                <a:cxn ang="0">
                  <a:pos x="2147483647" y="0"/>
                </a:cxn>
                <a:cxn ang="0">
                  <a:pos x="2147483647" y="98304"/>
                </a:cxn>
                <a:cxn ang="0">
                  <a:pos x="0" y="0"/>
                </a:cxn>
              </a:cxnLst>
              <a:rect l="txL" t="txT" r="txR" b="txB"/>
              <a:pathLst>
                <a:path w="336" h="96">
                  <a:moveTo>
                    <a:pt x="336" y="0"/>
                  </a:moveTo>
                  <a:cubicBezTo>
                    <a:pt x="316" y="48"/>
                    <a:pt x="296" y="96"/>
                    <a:pt x="240" y="96"/>
                  </a:cubicBezTo>
                  <a:cubicBezTo>
                    <a:pt x="184" y="96"/>
                    <a:pt x="40" y="16"/>
                    <a:pt x="0" y="0"/>
                  </a:cubicBezTo>
                </a:path>
              </a:pathLst>
            </a:custGeom>
            <a:noFill/>
            <a:ln w="34925" cap="flat" cmpd="sng">
              <a:solidFill>
                <a:srgbClr val="FF0000"/>
              </a:solidFill>
              <a:prstDash val="sysDot"/>
              <a:round/>
              <a:headEnd type="none" w="med" len="med"/>
              <a:tailEnd type="stealth"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grpSp>
        <p:nvGrpSpPr>
          <p:cNvPr id="7" name="Group 65"/>
          <p:cNvGrpSpPr/>
          <p:nvPr/>
        </p:nvGrpSpPr>
        <p:grpSpPr>
          <a:xfrm>
            <a:off x="1524000" y="2057400"/>
            <a:ext cx="7391400" cy="609600"/>
            <a:chOff x="960" y="1296"/>
            <a:chExt cx="4656" cy="384"/>
          </a:xfrm>
        </p:grpSpPr>
        <p:sp>
          <p:nvSpPr>
            <p:cNvPr id="99350" name="Freeform 66"/>
            <p:cNvSpPr/>
            <p:nvPr/>
          </p:nvSpPr>
          <p:spPr>
            <a:xfrm>
              <a:off x="960" y="1296"/>
              <a:ext cx="4656" cy="384"/>
            </a:xfrm>
            <a:custGeom>
              <a:avLst/>
              <a:gdLst>
                <a:gd name="txL" fmla="*/ 0 w 3080"/>
                <a:gd name="txT" fmla="*/ 0 h 280"/>
                <a:gd name="txR" fmla="*/ 3080 w 3080"/>
                <a:gd name="txB" fmla="*/ 280 h 280"/>
              </a:gdLst>
              <a:ahLst/>
              <a:cxnLst>
                <a:cxn ang="0">
                  <a:pos x="0" y="5646"/>
                </a:cxn>
                <a:cxn ang="0">
                  <a:pos x="164535" y="5646"/>
                </a:cxn>
                <a:cxn ang="0">
                  <a:pos x="164535" y="0"/>
                </a:cxn>
              </a:cxnLst>
              <a:rect l="txL" t="txT" r="txR" b="txB"/>
              <a:pathLst>
                <a:path w="3080" h="280">
                  <a:moveTo>
                    <a:pt x="0" y="240"/>
                  </a:moveTo>
                  <a:cubicBezTo>
                    <a:pt x="1100" y="260"/>
                    <a:pt x="2200" y="280"/>
                    <a:pt x="2640" y="240"/>
                  </a:cubicBezTo>
                  <a:cubicBezTo>
                    <a:pt x="3080" y="200"/>
                    <a:pt x="2640" y="48"/>
                    <a:pt x="2640" y="0"/>
                  </a:cubicBezTo>
                </a:path>
              </a:pathLst>
            </a:custGeom>
            <a:noFill/>
            <a:ln w="34925" cap="flat" cmpd="sng">
              <a:solidFill>
                <a:srgbClr val="FF0000"/>
              </a:solidFill>
              <a:prstDash val="sysDot"/>
              <a:round/>
              <a:headEnd type="none" w="med" len="med"/>
              <a:tailEnd type="arrow"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51" name="Freeform 67"/>
            <p:cNvSpPr/>
            <p:nvPr/>
          </p:nvSpPr>
          <p:spPr>
            <a:xfrm rot="10800000" flipH="1" flipV="1">
              <a:off x="1008" y="1392"/>
              <a:ext cx="3984" cy="144"/>
            </a:xfrm>
            <a:custGeom>
              <a:avLst/>
              <a:gdLst>
                <a:gd name="txL" fmla="*/ 0 w 336"/>
                <a:gd name="txT" fmla="*/ 0 h 96"/>
                <a:gd name="txR" fmla="*/ 336 w 336"/>
                <a:gd name="txB" fmla="*/ 96 h 96"/>
              </a:gdLst>
              <a:ahLst/>
              <a:cxnLst>
                <a:cxn ang="0">
                  <a:pos x="2147483647" y="0"/>
                </a:cxn>
                <a:cxn ang="0">
                  <a:pos x="2147483647" y="5538"/>
                </a:cxn>
                <a:cxn ang="0">
                  <a:pos x="0" y="0"/>
                </a:cxn>
              </a:cxnLst>
              <a:rect l="txL" t="txT" r="txR" b="txB"/>
              <a:pathLst>
                <a:path w="336" h="96">
                  <a:moveTo>
                    <a:pt x="336" y="0"/>
                  </a:moveTo>
                  <a:cubicBezTo>
                    <a:pt x="316" y="48"/>
                    <a:pt x="296" y="96"/>
                    <a:pt x="240" y="96"/>
                  </a:cubicBezTo>
                  <a:cubicBezTo>
                    <a:pt x="184" y="96"/>
                    <a:pt x="40" y="16"/>
                    <a:pt x="0" y="0"/>
                  </a:cubicBezTo>
                </a:path>
              </a:pathLst>
            </a:custGeom>
            <a:noFill/>
            <a:ln w="34925" cap="flat" cmpd="sng">
              <a:solidFill>
                <a:srgbClr val="FF0000"/>
              </a:solidFill>
              <a:prstDash val="sysDot"/>
              <a:round/>
              <a:headEnd type="none" w="med" len="med"/>
              <a:tailEnd type="stealth"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grpSp>
        <p:nvGrpSpPr>
          <p:cNvPr id="8" name="Group 68"/>
          <p:cNvGrpSpPr/>
          <p:nvPr/>
        </p:nvGrpSpPr>
        <p:grpSpPr>
          <a:xfrm>
            <a:off x="1143000" y="1905000"/>
            <a:ext cx="7772400" cy="838200"/>
            <a:chOff x="720" y="1200"/>
            <a:chExt cx="4896" cy="528"/>
          </a:xfrm>
        </p:grpSpPr>
        <p:grpSp>
          <p:nvGrpSpPr>
            <p:cNvPr id="99338" name="Group 69"/>
            <p:cNvGrpSpPr/>
            <p:nvPr/>
          </p:nvGrpSpPr>
          <p:grpSpPr>
            <a:xfrm>
              <a:off x="720" y="1200"/>
              <a:ext cx="912" cy="528"/>
              <a:chOff x="720" y="1200"/>
              <a:chExt cx="912" cy="528"/>
            </a:xfrm>
          </p:grpSpPr>
          <p:sp>
            <p:nvSpPr>
              <p:cNvPr id="99348" name="Freeform 70"/>
              <p:cNvSpPr/>
              <p:nvPr/>
            </p:nvSpPr>
            <p:spPr>
              <a:xfrm>
                <a:off x="720" y="1200"/>
                <a:ext cx="912" cy="528"/>
              </a:xfrm>
              <a:custGeom>
                <a:avLst/>
                <a:gdLst>
                  <a:gd name="txL" fmla="*/ 0 w 3080"/>
                  <a:gd name="txT" fmla="*/ 0 h 280"/>
                  <a:gd name="txR" fmla="*/ 3080 w 3080"/>
                  <a:gd name="txB" fmla="*/ 280 h 280"/>
                </a:gdLst>
                <a:ahLst/>
                <a:cxnLst>
                  <a:cxn ang="0">
                    <a:pos x="0" y="136509"/>
                  </a:cxn>
                  <a:cxn ang="0">
                    <a:pos x="0" y="136509"/>
                  </a:cxn>
                  <a:cxn ang="0">
                    <a:pos x="0" y="0"/>
                  </a:cxn>
                </a:cxnLst>
                <a:rect l="txL" t="txT" r="txR" b="txB"/>
                <a:pathLst>
                  <a:path w="3080" h="280">
                    <a:moveTo>
                      <a:pt x="0" y="240"/>
                    </a:moveTo>
                    <a:cubicBezTo>
                      <a:pt x="1100" y="260"/>
                      <a:pt x="2200" y="280"/>
                      <a:pt x="2640" y="240"/>
                    </a:cubicBezTo>
                    <a:cubicBezTo>
                      <a:pt x="3080" y="200"/>
                      <a:pt x="2640" y="48"/>
                      <a:pt x="2640" y="0"/>
                    </a:cubicBezTo>
                  </a:path>
                </a:pathLst>
              </a:custGeom>
              <a:noFill/>
              <a:ln w="34925" cap="flat" cmpd="sng">
                <a:solidFill>
                  <a:srgbClr val="FF0000"/>
                </a:solidFill>
                <a:prstDash val="sysDot"/>
                <a:round/>
                <a:headEnd type="none" w="med" len="med"/>
                <a:tailEnd type="arrow"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49" name="Freeform 71"/>
              <p:cNvSpPr/>
              <p:nvPr/>
            </p:nvSpPr>
            <p:spPr>
              <a:xfrm rot="10800000" flipH="1" flipV="1">
                <a:off x="1008" y="1248"/>
                <a:ext cx="240" cy="192"/>
              </a:xfrm>
              <a:custGeom>
                <a:avLst/>
                <a:gdLst>
                  <a:gd name="txL" fmla="*/ 0 w 336"/>
                  <a:gd name="txT" fmla="*/ 0 h 96"/>
                  <a:gd name="txR" fmla="*/ 336 w 336"/>
                  <a:gd name="txB" fmla="*/ 96 h 96"/>
                </a:gdLst>
                <a:ahLst/>
                <a:cxnLst>
                  <a:cxn ang="0">
                    <a:pos x="11" y="0"/>
                  </a:cxn>
                  <a:cxn ang="0">
                    <a:pos x="8" y="98304"/>
                  </a:cxn>
                  <a:cxn ang="0">
                    <a:pos x="0" y="0"/>
                  </a:cxn>
                </a:cxnLst>
                <a:rect l="txL" t="txT" r="txR" b="txB"/>
                <a:pathLst>
                  <a:path w="336" h="96">
                    <a:moveTo>
                      <a:pt x="336" y="0"/>
                    </a:moveTo>
                    <a:cubicBezTo>
                      <a:pt x="316" y="48"/>
                      <a:pt x="296" y="96"/>
                      <a:pt x="240" y="96"/>
                    </a:cubicBezTo>
                    <a:cubicBezTo>
                      <a:pt x="184" y="96"/>
                      <a:pt x="40" y="16"/>
                      <a:pt x="0" y="0"/>
                    </a:cubicBezTo>
                  </a:path>
                </a:pathLst>
              </a:custGeom>
              <a:noFill/>
              <a:ln w="34925" cap="flat" cmpd="sng">
                <a:solidFill>
                  <a:srgbClr val="FF0000"/>
                </a:solidFill>
                <a:prstDash val="sysDot"/>
                <a:round/>
                <a:headEnd type="none" w="med" len="med"/>
                <a:tailEnd type="stealth"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grpSp>
          <p:nvGrpSpPr>
            <p:cNvPr id="99339" name="Group 72"/>
            <p:cNvGrpSpPr/>
            <p:nvPr/>
          </p:nvGrpSpPr>
          <p:grpSpPr>
            <a:xfrm>
              <a:off x="720" y="1248"/>
              <a:ext cx="1824" cy="432"/>
              <a:chOff x="720" y="1248"/>
              <a:chExt cx="1824" cy="432"/>
            </a:xfrm>
          </p:grpSpPr>
          <p:sp>
            <p:nvSpPr>
              <p:cNvPr id="99346" name="Freeform 73"/>
              <p:cNvSpPr/>
              <p:nvPr/>
            </p:nvSpPr>
            <p:spPr>
              <a:xfrm>
                <a:off x="720" y="1248"/>
                <a:ext cx="1824" cy="432"/>
              </a:xfrm>
              <a:custGeom>
                <a:avLst/>
                <a:gdLst>
                  <a:gd name="txL" fmla="*/ 0 w 3080"/>
                  <a:gd name="txT" fmla="*/ 0 h 280"/>
                  <a:gd name="txR" fmla="*/ 3080 w 3080"/>
                  <a:gd name="txB" fmla="*/ 280 h 280"/>
                </a:gdLst>
                <a:ahLst/>
                <a:cxnLst>
                  <a:cxn ang="0">
                    <a:pos x="0" y="18329"/>
                  </a:cxn>
                  <a:cxn ang="0">
                    <a:pos x="14" y="18329"/>
                  </a:cxn>
                  <a:cxn ang="0">
                    <a:pos x="14" y="0"/>
                  </a:cxn>
                </a:cxnLst>
                <a:rect l="txL" t="txT" r="txR" b="txB"/>
                <a:pathLst>
                  <a:path w="3080" h="280">
                    <a:moveTo>
                      <a:pt x="0" y="240"/>
                    </a:moveTo>
                    <a:cubicBezTo>
                      <a:pt x="1100" y="260"/>
                      <a:pt x="2200" y="280"/>
                      <a:pt x="2640" y="240"/>
                    </a:cubicBezTo>
                    <a:cubicBezTo>
                      <a:pt x="3080" y="200"/>
                      <a:pt x="2640" y="48"/>
                      <a:pt x="2640" y="0"/>
                    </a:cubicBezTo>
                  </a:path>
                </a:pathLst>
              </a:custGeom>
              <a:noFill/>
              <a:ln w="34925" cap="flat" cmpd="sng">
                <a:solidFill>
                  <a:srgbClr val="FF0000"/>
                </a:solidFill>
                <a:prstDash val="sysDot"/>
                <a:round/>
                <a:headEnd type="none" w="med" len="med"/>
                <a:tailEnd type="arrow"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47" name="Freeform 74"/>
              <p:cNvSpPr/>
              <p:nvPr/>
            </p:nvSpPr>
            <p:spPr>
              <a:xfrm rot="10800000" flipH="1" flipV="1">
                <a:off x="1008" y="1248"/>
                <a:ext cx="1056" cy="192"/>
              </a:xfrm>
              <a:custGeom>
                <a:avLst/>
                <a:gdLst>
                  <a:gd name="txL" fmla="*/ 0 w 336"/>
                  <a:gd name="txT" fmla="*/ 0 h 96"/>
                  <a:gd name="txR" fmla="*/ 336 w 336"/>
                  <a:gd name="txB" fmla="*/ 96 h 96"/>
                </a:gdLst>
                <a:ahLst/>
                <a:cxnLst>
                  <a:cxn ang="0">
                    <a:pos x="31593309" y="0"/>
                  </a:cxn>
                  <a:cxn ang="0">
                    <a:pos x="22561363" y="98304"/>
                  </a:cxn>
                  <a:cxn ang="0">
                    <a:pos x="0" y="0"/>
                  </a:cxn>
                </a:cxnLst>
                <a:rect l="txL" t="txT" r="txR" b="txB"/>
                <a:pathLst>
                  <a:path w="336" h="96">
                    <a:moveTo>
                      <a:pt x="336" y="0"/>
                    </a:moveTo>
                    <a:cubicBezTo>
                      <a:pt x="316" y="48"/>
                      <a:pt x="296" y="96"/>
                      <a:pt x="240" y="96"/>
                    </a:cubicBezTo>
                    <a:cubicBezTo>
                      <a:pt x="184" y="96"/>
                      <a:pt x="40" y="16"/>
                      <a:pt x="0" y="0"/>
                    </a:cubicBezTo>
                  </a:path>
                </a:pathLst>
              </a:custGeom>
              <a:noFill/>
              <a:ln w="34925" cap="flat" cmpd="sng">
                <a:solidFill>
                  <a:srgbClr val="FF0000"/>
                </a:solidFill>
                <a:prstDash val="sysDot"/>
                <a:round/>
                <a:headEnd type="none" w="med" len="med"/>
                <a:tailEnd type="stealth"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grpSp>
          <p:nvGrpSpPr>
            <p:cNvPr id="99340" name="Group 75"/>
            <p:cNvGrpSpPr/>
            <p:nvPr/>
          </p:nvGrpSpPr>
          <p:grpSpPr>
            <a:xfrm>
              <a:off x="1056" y="1248"/>
              <a:ext cx="3504" cy="384"/>
              <a:chOff x="1056" y="1248"/>
              <a:chExt cx="3504" cy="384"/>
            </a:xfrm>
          </p:grpSpPr>
          <p:sp>
            <p:nvSpPr>
              <p:cNvPr id="99344" name="Freeform 76"/>
              <p:cNvSpPr/>
              <p:nvPr/>
            </p:nvSpPr>
            <p:spPr>
              <a:xfrm>
                <a:off x="1056" y="1248"/>
                <a:ext cx="3504" cy="384"/>
              </a:xfrm>
              <a:custGeom>
                <a:avLst/>
                <a:gdLst>
                  <a:gd name="txL" fmla="*/ 0 w 3080"/>
                  <a:gd name="txT" fmla="*/ 0 h 280"/>
                  <a:gd name="txR" fmla="*/ 3080 w 3080"/>
                  <a:gd name="txB" fmla="*/ 280 h 280"/>
                </a:gdLst>
                <a:ahLst/>
                <a:cxnLst>
                  <a:cxn ang="0">
                    <a:pos x="0" y="5646"/>
                  </a:cxn>
                  <a:cxn ang="0">
                    <a:pos x="9586" y="5646"/>
                  </a:cxn>
                  <a:cxn ang="0">
                    <a:pos x="9586" y="0"/>
                  </a:cxn>
                </a:cxnLst>
                <a:rect l="txL" t="txT" r="txR" b="txB"/>
                <a:pathLst>
                  <a:path w="3080" h="280">
                    <a:moveTo>
                      <a:pt x="0" y="240"/>
                    </a:moveTo>
                    <a:cubicBezTo>
                      <a:pt x="1100" y="260"/>
                      <a:pt x="2200" y="280"/>
                      <a:pt x="2640" y="240"/>
                    </a:cubicBezTo>
                    <a:cubicBezTo>
                      <a:pt x="3080" y="200"/>
                      <a:pt x="2640" y="48"/>
                      <a:pt x="2640" y="0"/>
                    </a:cubicBezTo>
                  </a:path>
                </a:pathLst>
              </a:custGeom>
              <a:noFill/>
              <a:ln w="34925" cap="flat" cmpd="sng">
                <a:solidFill>
                  <a:srgbClr val="FF0000"/>
                </a:solidFill>
                <a:prstDash val="sysDot"/>
                <a:round/>
                <a:headEnd type="none" w="med" len="med"/>
                <a:tailEnd type="arrow"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45" name="Freeform 77"/>
              <p:cNvSpPr/>
              <p:nvPr/>
            </p:nvSpPr>
            <p:spPr>
              <a:xfrm rot="10800000" flipH="1" flipV="1">
                <a:off x="1056" y="1296"/>
                <a:ext cx="2880" cy="192"/>
              </a:xfrm>
              <a:custGeom>
                <a:avLst/>
                <a:gdLst>
                  <a:gd name="txL" fmla="*/ 0 w 336"/>
                  <a:gd name="txT" fmla="*/ 0 h 96"/>
                  <a:gd name="txR" fmla="*/ 336 w 336"/>
                  <a:gd name="txB" fmla="*/ 96 h 96"/>
                </a:gdLst>
                <a:ahLst/>
                <a:cxnLst>
                  <a:cxn ang="0">
                    <a:pos x="2147483647" y="0"/>
                  </a:cxn>
                  <a:cxn ang="0">
                    <a:pos x="2147483647" y="98304"/>
                  </a:cxn>
                  <a:cxn ang="0">
                    <a:pos x="0" y="0"/>
                  </a:cxn>
                </a:cxnLst>
                <a:rect l="txL" t="txT" r="txR" b="txB"/>
                <a:pathLst>
                  <a:path w="336" h="96">
                    <a:moveTo>
                      <a:pt x="336" y="0"/>
                    </a:moveTo>
                    <a:cubicBezTo>
                      <a:pt x="316" y="48"/>
                      <a:pt x="296" y="96"/>
                      <a:pt x="240" y="96"/>
                    </a:cubicBezTo>
                    <a:cubicBezTo>
                      <a:pt x="184" y="96"/>
                      <a:pt x="40" y="16"/>
                      <a:pt x="0" y="0"/>
                    </a:cubicBezTo>
                  </a:path>
                </a:pathLst>
              </a:custGeom>
              <a:noFill/>
              <a:ln w="34925" cap="flat" cmpd="sng">
                <a:solidFill>
                  <a:srgbClr val="FF0000"/>
                </a:solidFill>
                <a:prstDash val="sysDot"/>
                <a:round/>
                <a:headEnd type="none" w="med" len="med"/>
                <a:tailEnd type="stealth"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grpSp>
          <p:nvGrpSpPr>
            <p:cNvPr id="99341" name="Group 78"/>
            <p:cNvGrpSpPr/>
            <p:nvPr/>
          </p:nvGrpSpPr>
          <p:grpSpPr>
            <a:xfrm>
              <a:off x="960" y="1296"/>
              <a:ext cx="4656" cy="384"/>
              <a:chOff x="960" y="1296"/>
              <a:chExt cx="4656" cy="384"/>
            </a:xfrm>
          </p:grpSpPr>
          <p:sp>
            <p:nvSpPr>
              <p:cNvPr id="99342" name="Freeform 79"/>
              <p:cNvSpPr/>
              <p:nvPr/>
            </p:nvSpPr>
            <p:spPr>
              <a:xfrm>
                <a:off x="960" y="1296"/>
                <a:ext cx="4656" cy="384"/>
              </a:xfrm>
              <a:custGeom>
                <a:avLst/>
                <a:gdLst>
                  <a:gd name="txL" fmla="*/ 0 w 3080"/>
                  <a:gd name="txT" fmla="*/ 0 h 280"/>
                  <a:gd name="txR" fmla="*/ 3080 w 3080"/>
                  <a:gd name="txB" fmla="*/ 280 h 280"/>
                </a:gdLst>
                <a:ahLst/>
                <a:cxnLst>
                  <a:cxn ang="0">
                    <a:pos x="0" y="5646"/>
                  </a:cxn>
                  <a:cxn ang="0">
                    <a:pos x="164535" y="5646"/>
                  </a:cxn>
                  <a:cxn ang="0">
                    <a:pos x="164535" y="0"/>
                  </a:cxn>
                </a:cxnLst>
                <a:rect l="txL" t="txT" r="txR" b="txB"/>
                <a:pathLst>
                  <a:path w="3080" h="280">
                    <a:moveTo>
                      <a:pt x="0" y="240"/>
                    </a:moveTo>
                    <a:cubicBezTo>
                      <a:pt x="1100" y="260"/>
                      <a:pt x="2200" y="280"/>
                      <a:pt x="2640" y="240"/>
                    </a:cubicBezTo>
                    <a:cubicBezTo>
                      <a:pt x="3080" y="200"/>
                      <a:pt x="2640" y="48"/>
                      <a:pt x="2640" y="0"/>
                    </a:cubicBezTo>
                  </a:path>
                </a:pathLst>
              </a:custGeom>
              <a:noFill/>
              <a:ln w="34925" cap="flat" cmpd="sng">
                <a:solidFill>
                  <a:srgbClr val="FF0000"/>
                </a:solidFill>
                <a:prstDash val="sysDot"/>
                <a:round/>
                <a:headEnd type="none" w="med" len="med"/>
                <a:tailEnd type="arrow"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
            <p:nvSpPr>
              <p:cNvPr id="99343" name="Freeform 80"/>
              <p:cNvSpPr/>
              <p:nvPr/>
            </p:nvSpPr>
            <p:spPr>
              <a:xfrm rot="10800000" flipH="1" flipV="1">
                <a:off x="1008" y="1392"/>
                <a:ext cx="3984" cy="144"/>
              </a:xfrm>
              <a:custGeom>
                <a:avLst/>
                <a:gdLst>
                  <a:gd name="txL" fmla="*/ 0 w 336"/>
                  <a:gd name="txT" fmla="*/ 0 h 96"/>
                  <a:gd name="txR" fmla="*/ 336 w 336"/>
                  <a:gd name="txB" fmla="*/ 96 h 96"/>
                </a:gdLst>
                <a:ahLst/>
                <a:cxnLst>
                  <a:cxn ang="0">
                    <a:pos x="2147483647" y="0"/>
                  </a:cxn>
                  <a:cxn ang="0">
                    <a:pos x="2147483647" y="5538"/>
                  </a:cxn>
                  <a:cxn ang="0">
                    <a:pos x="0" y="0"/>
                  </a:cxn>
                </a:cxnLst>
                <a:rect l="txL" t="txT" r="txR" b="txB"/>
                <a:pathLst>
                  <a:path w="336" h="96">
                    <a:moveTo>
                      <a:pt x="336" y="0"/>
                    </a:moveTo>
                    <a:cubicBezTo>
                      <a:pt x="316" y="48"/>
                      <a:pt x="296" y="96"/>
                      <a:pt x="240" y="96"/>
                    </a:cubicBezTo>
                    <a:cubicBezTo>
                      <a:pt x="184" y="96"/>
                      <a:pt x="40" y="16"/>
                      <a:pt x="0" y="0"/>
                    </a:cubicBezTo>
                  </a:path>
                </a:pathLst>
              </a:custGeom>
              <a:noFill/>
              <a:ln w="34925" cap="flat" cmpd="sng">
                <a:solidFill>
                  <a:srgbClr val="FF0000"/>
                </a:solidFill>
                <a:prstDash val="sysDot"/>
                <a:round/>
                <a:headEnd type="none" w="med" len="med"/>
                <a:tailEnd type="stealth"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checkerboard(across)">
                                      <p:cBhvr>
                                        <p:cTn id="13"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heckerboard(across)">
                                      <p:cBhvr>
                                        <p:cTn id="18"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checkerboard(across)">
                                      <p:cBhvr>
                                        <p:cTn id="23"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4" presetClass="entr" presetSubtype="16"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ox(in)">
                                      <p:cBhvr>
                                        <p:cTn id="28"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dissolv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 calcmode="lin" valueType="num">
                                      <p:cBhvr>
                                        <p:cTn id="38" dur="500" fill="hold"/>
                                        <p:tgtEl>
                                          <p:spTgt spid="2"/>
                                        </p:tgtEl>
                                        <p:attrNameLst>
                                          <p:attrName>ppt_w</p:attrName>
                                        </p:attrNameLst>
                                      </p:cBhvr>
                                      <p:tavLst>
                                        <p:tav tm="0">
                                          <p:val>
                                            <p:fltVal val="0"/>
                                          </p:val>
                                        </p:tav>
                                        <p:tav tm="100000">
                                          <p:val>
                                            <p:strVal val="#ppt_w"/>
                                          </p:val>
                                        </p:tav>
                                      </p:tavLst>
                                    </p:anim>
                                    <p:anim calcmode="lin" valueType="num">
                                      <p:cBhvr>
                                        <p:cTn id="39"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100355" name="Rectangle 3"/>
          <p:cNvSpPr>
            <a:spLocks noGrp="1" noRot="1"/>
          </p:cNvSpPr>
          <p:nvPr>
            <p:ph idx="1"/>
          </p:nvPr>
        </p:nvSpPr>
        <p:spPr>
          <a:xfrm>
            <a:off x="250825" y="1211263"/>
            <a:ext cx="8540750" cy="5184775"/>
          </a:xfrm>
        </p:spPr>
        <p:txBody>
          <a:bodyPr vert="horz" wrap="square" lIns="91440" tIns="45720" rIns="91440" bIns="45720" anchor="t"/>
          <a:lstStyle/>
          <a:p>
            <a:pPr lvl="1" eaLnBrk="1" hangingPunct="1"/>
            <a:r>
              <a:rPr lang="zh-CN" altLang="en-US" b="1" dirty="0"/>
              <a:t>一般有</a:t>
            </a:r>
            <a:r>
              <a:rPr lang="en-US" altLang="zh-CN" b="1" dirty="0"/>
              <a:t>2</a:t>
            </a:r>
            <a:r>
              <a:rPr lang="zh-CN" altLang="en-US" b="1" dirty="0"/>
              <a:t>种发送询问信令的方法：</a:t>
            </a:r>
          </a:p>
          <a:p>
            <a:pPr lvl="2" eaLnBrk="1" hangingPunct="1"/>
            <a:r>
              <a:rPr lang="zh-CN" altLang="en-US" b="1" dirty="0"/>
              <a:t>一为串序式，主站直接</a:t>
            </a:r>
            <a:r>
              <a:rPr lang="zh-CN" altLang="en-US" b="1" dirty="0">
                <a:solidFill>
                  <a:srgbClr val="FF0000"/>
                </a:solidFill>
              </a:rPr>
              <a:t>依次轮询</a:t>
            </a:r>
            <a:r>
              <a:rPr lang="zh-CN" altLang="en-US" b="1" dirty="0"/>
              <a:t>各个子站是否有信息包要发送。被询问的子站收到询问信令后，或</a:t>
            </a:r>
            <a:r>
              <a:rPr lang="zh-CN" altLang="en-US" b="1" dirty="0">
                <a:solidFill>
                  <a:srgbClr val="FF0000"/>
                </a:solidFill>
              </a:rPr>
              <a:t>送出信息包和结束符号</a:t>
            </a:r>
            <a:r>
              <a:rPr lang="zh-CN" altLang="en-US" b="1" dirty="0"/>
              <a:t>，</a:t>
            </a:r>
            <a:r>
              <a:rPr lang="zh-CN" altLang="en-US" b="1" dirty="0">
                <a:solidFill>
                  <a:srgbClr val="FF0000"/>
                </a:solidFill>
              </a:rPr>
              <a:t>或</a:t>
            </a:r>
            <a:r>
              <a:rPr lang="zh-CN" altLang="en-US" b="1" dirty="0"/>
              <a:t>回答无信息包，相当于</a:t>
            </a:r>
            <a:r>
              <a:rPr lang="zh-CN" altLang="en-US" b="1" dirty="0">
                <a:solidFill>
                  <a:srgbClr val="FF0000"/>
                </a:solidFill>
              </a:rPr>
              <a:t>只发结束符号</a:t>
            </a:r>
            <a:r>
              <a:rPr lang="zh-CN" altLang="en-US" b="1" dirty="0"/>
              <a:t>。串序式可设优先级，对优先权高的子站可增加询问次数。</a:t>
            </a:r>
            <a:endParaRPr lang="en-US" altLang="zh-CN" b="1" dirty="0"/>
          </a:p>
          <a:p>
            <a:pPr lvl="2" eaLnBrk="1" hangingPunct="1"/>
            <a:r>
              <a:rPr lang="zh-CN" altLang="en-US" b="1" dirty="0"/>
              <a:t>另一种为辐射式或令牌式。主站所发的询问信令或令牌，各子站</a:t>
            </a:r>
            <a:r>
              <a:rPr lang="zh-CN" altLang="en-US" b="1" dirty="0">
                <a:solidFill>
                  <a:srgbClr val="FF0000"/>
                </a:solidFill>
              </a:rPr>
              <a:t>依次下传</a:t>
            </a:r>
            <a:r>
              <a:rPr lang="zh-CN" altLang="en-US" b="1" dirty="0"/>
              <a:t>，信令</a:t>
            </a:r>
            <a:r>
              <a:rPr lang="en-US" altLang="zh-CN" b="1" dirty="0"/>
              <a:t>P</a:t>
            </a:r>
            <a:r>
              <a:rPr lang="zh-CN" altLang="en-US" b="1" dirty="0"/>
              <a:t>中无子站的号码。</a:t>
            </a:r>
            <a:r>
              <a:rPr lang="zh-CN" altLang="en-US" b="1" dirty="0">
                <a:solidFill>
                  <a:srgbClr val="FF0000"/>
                </a:solidFill>
              </a:rPr>
              <a:t>子站</a:t>
            </a:r>
            <a:r>
              <a:rPr lang="zh-CN" altLang="en-US" b="1" dirty="0"/>
              <a:t>收到令牌后可发出信息包，发完后</a:t>
            </a:r>
            <a:r>
              <a:rPr lang="zh-CN" altLang="en-US" b="1" dirty="0">
                <a:solidFill>
                  <a:srgbClr val="FF0000"/>
                </a:solidFill>
              </a:rPr>
              <a:t>把令牌送到下一站</a:t>
            </a:r>
            <a:r>
              <a:rPr lang="zh-CN" altLang="en-US" b="1" dirty="0"/>
              <a:t>。这种方法不宜设置优先级，而且常用于环行网中，使令牌在网内环行。</a:t>
            </a:r>
          </a:p>
          <a:p>
            <a:pPr lvl="2" eaLnBrk="1" hangingPunct="1"/>
            <a:endParaRPr lang="zh-CN" altLang="en-US" b="1"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7" name="Rectangle 5"/>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156675" name="Rectangle 3"/>
          <p:cNvSpPr>
            <a:spLocks noGrp="1" noRot="1" noChangeArrowheads="1"/>
          </p:cNvSpPr>
          <p:nvPr>
            <p:ph type="body" sz="half" idx="1"/>
          </p:nvPr>
        </p:nvSpPr>
        <p:spPr>
          <a:xfrm>
            <a:off x="0" y="1268413"/>
            <a:ext cx="8569325"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无优先级依次轮询方式通过量分析</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smtClean="0">
                <a:ln>
                  <a:noFill/>
                </a:ln>
                <a:solidFill>
                  <a:srgbClr val="3C3C5A"/>
                </a:solidFill>
                <a:effectLst/>
                <a:uLnTx/>
                <a:uFillTx/>
                <a:ea typeface="+mn-ea"/>
              </a:rPr>
              <a:t>令</a:t>
            </a:r>
            <a:r>
              <a:rPr kumimoji="0" lang="en-US" altLang="zh-CN" sz="3200" b="1" i="0" u="none" strike="noStrike" kern="0" cap="none" spc="0" normalizeH="0" baseline="0" noProof="0" dirty="0" smtClean="0">
                <a:ln>
                  <a:noFill/>
                </a:ln>
                <a:solidFill>
                  <a:srgbClr val="3C3C5A"/>
                </a:solidFill>
                <a:effectLst/>
                <a:uLnTx/>
                <a:uFillTx/>
                <a:ea typeface="+mn-ea"/>
              </a:rPr>
              <a:t>P</a:t>
            </a:r>
            <a:r>
              <a:rPr kumimoji="0" lang="zh-CN" altLang="en-US" sz="3200" b="1" i="0" u="none" strike="noStrike" kern="0" cap="none" spc="0" normalizeH="0" baseline="0" noProof="0" dirty="0" smtClean="0">
                <a:ln>
                  <a:noFill/>
                </a:ln>
                <a:solidFill>
                  <a:srgbClr val="3C3C5A"/>
                </a:solidFill>
                <a:effectLst/>
                <a:uLnTx/>
                <a:uFillTx/>
                <a:ea typeface="+mn-ea"/>
              </a:rPr>
              <a:t>为询问信令长度，</a:t>
            </a:r>
            <a:r>
              <a:rPr kumimoji="0" lang="en-US" altLang="zh-CN" sz="3200" b="1" i="0" u="none" strike="noStrike" kern="0" cap="none" spc="0" normalizeH="0" baseline="0" noProof="0" dirty="0" smtClean="0">
                <a:ln>
                  <a:noFill/>
                </a:ln>
                <a:solidFill>
                  <a:srgbClr val="3C3C5A"/>
                </a:solidFill>
                <a:effectLst/>
                <a:uLnTx/>
                <a:uFillTx/>
                <a:ea typeface="+mn-ea"/>
              </a:rPr>
              <a:t>E</a:t>
            </a:r>
            <a:r>
              <a:rPr kumimoji="0" lang="zh-CN" altLang="en-US" sz="3200" b="1" i="0" u="none" strike="noStrike" kern="0" cap="none" spc="0" normalizeH="0" baseline="0" noProof="0" dirty="0" smtClean="0">
                <a:ln>
                  <a:noFill/>
                </a:ln>
                <a:solidFill>
                  <a:srgbClr val="3C3C5A"/>
                </a:solidFill>
                <a:effectLst/>
                <a:uLnTx/>
                <a:uFillTx/>
                <a:ea typeface="+mn-ea"/>
              </a:rPr>
              <a:t>为结束符号的长度，</a:t>
            </a:r>
            <a:r>
              <a:rPr kumimoji="0" lang="en-US" altLang="zh-CN" sz="3200" b="1" i="0" u="none" strike="noStrike" kern="0" cap="none" spc="0" normalizeH="0" baseline="0" noProof="0" dirty="0" smtClean="0">
                <a:ln>
                  <a:noFill/>
                </a:ln>
                <a:solidFill>
                  <a:srgbClr val="3C3C5A"/>
                </a:solidFill>
                <a:effectLst/>
                <a:uLnTx/>
                <a:uFillTx/>
                <a:ea typeface="+mn-ea"/>
              </a:rPr>
              <a:t>T</a:t>
            </a:r>
            <a:r>
              <a:rPr kumimoji="0" lang="zh-CN" altLang="en-US" sz="3200" b="1" i="0" u="none" strike="noStrike" kern="0" cap="none" spc="0" normalizeH="0" baseline="0" noProof="0" dirty="0" smtClean="0">
                <a:ln>
                  <a:noFill/>
                </a:ln>
                <a:solidFill>
                  <a:srgbClr val="3C3C5A"/>
                </a:solidFill>
                <a:effectLst/>
                <a:uLnTx/>
                <a:uFillTx/>
                <a:ea typeface="+mn-ea"/>
              </a:rPr>
              <a:t>为一个轮询周期。如下图示，其中第一个子站有信息包待发，其长度设为</a:t>
            </a:r>
            <a:r>
              <a:rPr kumimoji="0" lang="en-US" altLang="zh-CN" sz="3200" b="1" i="0" u="none" strike="noStrike" kern="0" cap="none" spc="0" normalizeH="0" baseline="0" noProof="0" dirty="0" smtClean="0">
                <a:ln>
                  <a:noFill/>
                </a:ln>
                <a:solidFill>
                  <a:srgbClr val="3C3C5A"/>
                </a:solidFill>
                <a:effectLst/>
                <a:uLnTx/>
                <a:uFillTx/>
                <a:ea typeface="+mn-ea"/>
              </a:rPr>
              <a:t>1</a:t>
            </a:r>
            <a:r>
              <a:rPr kumimoji="0" lang="zh-CN" altLang="en-US" sz="3200" b="1" i="0" u="none" strike="noStrike" kern="0" cap="none" spc="0" normalizeH="0" baseline="0" noProof="0" dirty="0" smtClean="0">
                <a:ln>
                  <a:noFill/>
                </a:ln>
                <a:solidFill>
                  <a:srgbClr val="3C3C5A"/>
                </a:solidFill>
                <a:effectLst/>
                <a:uLnTx/>
                <a:uFillTx/>
                <a:ea typeface="+mn-ea"/>
              </a:rPr>
              <a:t>。</a:t>
            </a:r>
          </a:p>
        </p:txBody>
      </p:sp>
      <p:graphicFrame>
        <p:nvGraphicFramePr>
          <p:cNvPr id="49154" name="Object 4"/>
          <p:cNvGraphicFramePr>
            <a:graphicFrameLocks noGrp="1" noChangeAspect="1"/>
          </p:cNvGraphicFramePr>
          <p:nvPr>
            <p:ph sz="half" idx="2"/>
          </p:nvPr>
        </p:nvGraphicFramePr>
        <p:xfrm>
          <a:off x="828675" y="3644900"/>
          <a:ext cx="7559675" cy="2395538"/>
        </p:xfrm>
        <a:graphic>
          <a:graphicData uri="http://schemas.openxmlformats.org/presentationml/2006/ole">
            <mc:AlternateContent xmlns:mc="http://schemas.openxmlformats.org/markup-compatibility/2006">
              <mc:Choice xmlns:v="urn:schemas-microsoft-com:vml" Requires="v">
                <p:oleObj spid="_x0000_s52262" r:id="rId4" imgW="5655945" imgH="1795145" progId="Visio.Drawing.11">
                  <p:embed/>
                </p:oleObj>
              </mc:Choice>
              <mc:Fallback>
                <p:oleObj r:id="rId4" imgW="5655945" imgH="1795145" progId="Visio.Drawing.11">
                  <p:embed/>
                  <p:pic>
                    <p:nvPicPr>
                      <p:cNvPr id="0" name="图片 3196"/>
                      <p:cNvPicPr/>
                      <p:nvPr/>
                    </p:nvPicPr>
                    <p:blipFill>
                      <a:blip r:embed="rId5"/>
                      <a:srcRect/>
                      <a:stretch>
                        <a:fillRect/>
                      </a:stretch>
                    </p:blipFill>
                    <p:spPr>
                      <a:xfrm>
                        <a:off x="828675" y="3644900"/>
                        <a:ext cx="7559675" cy="2395538"/>
                      </a:xfrm>
                      <a:prstGeom prst="rect">
                        <a:avLst/>
                      </a:prstGeom>
                      <a:noFill/>
                      <a:ln w="38100">
                        <a:miter/>
                      </a:ln>
                    </p:spPr>
                  </p:pic>
                </p:oleObj>
              </mc:Fallback>
            </mc:AlternateContent>
          </a:graphicData>
        </a:graphic>
      </p:graphicFrame>
      <p:sp>
        <p:nvSpPr>
          <p:cNvPr id="49157" name="AutoShape 7"/>
          <p:cNvSpPr/>
          <p:nvPr/>
        </p:nvSpPr>
        <p:spPr>
          <a:xfrm>
            <a:off x="1258888" y="5402263"/>
            <a:ext cx="1800225" cy="835025"/>
          </a:xfrm>
          <a:prstGeom prst="callout1">
            <a:avLst>
              <a:gd name="adj1" fmla="val 13690"/>
              <a:gd name="adj2" fmla="val 20019"/>
              <a:gd name="adj3" fmla="val -81181"/>
              <a:gd name="adj4" fmla="val 20019"/>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r>
              <a:rPr lang="zh-CN" altLang="en-US" sz="2400" b="1" dirty="0">
                <a:latin typeface="Arial" panose="020B0604020202020204" pitchFamily="34" charset="0"/>
                <a:ea typeface="宋体" panose="02010600030101010101" pitchFamily="2" charset="-122"/>
              </a:rPr>
              <a:t>询问和应答的传播时延</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Rot="1" noChangeArrowheads="1"/>
          </p:cNvSpPr>
          <p:nvPr>
            <p:ph idx="1"/>
          </p:nvPr>
        </p:nvSpPr>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什么是纯阿罗华系统（</a:t>
            </a:r>
            <a:r>
              <a:rPr kumimoji="0" lang="en-US" altLang="zh-CN"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ALOHA</a:t>
            </a: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smtClean="0">
                <a:ln>
                  <a:noFill/>
                </a:ln>
                <a:solidFill>
                  <a:srgbClr val="3C3C5A"/>
                </a:solidFill>
                <a:effectLst/>
                <a:uLnTx/>
                <a:uFillTx/>
                <a:ea typeface="+mn-ea"/>
              </a:rPr>
              <a:t>当任一用户有信息要发送时，立即以</a:t>
            </a:r>
            <a:r>
              <a:rPr kumimoji="0" lang="zh-CN" altLang="en-US" sz="3200" b="1" i="0" u="none" strike="noStrike" kern="0" cap="none" spc="0" normalizeH="0" baseline="0" noProof="0" dirty="0" smtClean="0">
                <a:ln>
                  <a:noFill/>
                </a:ln>
                <a:solidFill>
                  <a:srgbClr val="FF0000"/>
                </a:solidFill>
                <a:effectLst/>
                <a:uLnTx/>
                <a:uFillTx/>
                <a:ea typeface="+mn-ea"/>
              </a:rPr>
              <a:t>定长信息包</a:t>
            </a:r>
            <a:r>
              <a:rPr kumimoji="0" lang="zh-CN" altLang="en-US" sz="3200" b="1" i="0" u="none" strike="noStrike" kern="0" cap="none" spc="0" normalizeH="0" baseline="0" noProof="0" dirty="0" smtClean="0">
                <a:ln>
                  <a:noFill/>
                </a:ln>
                <a:solidFill>
                  <a:srgbClr val="3C3C5A"/>
                </a:solidFill>
                <a:effectLst/>
                <a:uLnTx/>
                <a:uFillTx/>
                <a:ea typeface="+mn-ea"/>
              </a:rPr>
              <a:t>的形式发到信道上，也就是以</a:t>
            </a:r>
            <a:r>
              <a:rPr kumimoji="0" lang="zh-CN" altLang="en-US" sz="3200" b="1" i="0" u="none" strike="noStrike" kern="0" cap="none" spc="0" normalizeH="0" baseline="0" noProof="0" dirty="0" smtClean="0">
                <a:ln>
                  <a:noFill/>
                </a:ln>
                <a:solidFill>
                  <a:srgbClr val="FF0000"/>
                </a:solidFill>
                <a:effectLst/>
                <a:uLnTx/>
                <a:uFillTx/>
                <a:ea typeface="+mn-ea"/>
              </a:rPr>
              <a:t>纯随机方式抢占信道</a:t>
            </a:r>
            <a:r>
              <a:rPr kumimoji="0" lang="zh-CN" altLang="en-US" sz="3200" b="1" i="0" u="none" strike="noStrike" kern="0" cap="none" spc="0" normalizeH="0" baseline="0" noProof="0" dirty="0" smtClean="0">
                <a:ln>
                  <a:noFill/>
                </a:ln>
                <a:solidFill>
                  <a:srgbClr val="3C3C5A"/>
                </a:solidFill>
                <a:effectLst/>
                <a:uLnTx/>
                <a:uFillTx/>
                <a:ea typeface="+mn-ea"/>
              </a:rPr>
              <a:t>。</a:t>
            </a:r>
            <a:endParaRPr kumimoji="0" lang="en-US" altLang="zh-CN" sz="3200" b="1" i="0" u="none" strike="noStrike" kern="0" cap="none" spc="0" normalizeH="0" baseline="0" noProof="0" dirty="0" smtClean="0">
              <a:ln>
                <a:noFill/>
              </a:ln>
              <a:solidFill>
                <a:srgbClr val="3C3C5A"/>
              </a:solidFill>
              <a:effectLst/>
              <a:uLnTx/>
              <a:uFillTx/>
              <a:ea typeface="+mn-ea"/>
            </a:endParaRP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0" cap="none" spc="0" normalizeH="0" baseline="0" noProof="0" dirty="0" smtClean="0">
                <a:ln>
                  <a:noFill/>
                </a:ln>
                <a:solidFill>
                  <a:srgbClr val="3C3C5A"/>
                </a:solidFill>
                <a:effectLst/>
                <a:uLnTx/>
                <a:uFillTx/>
                <a:ea typeface="+mn-ea"/>
              </a:rPr>
              <a:t>若有两个或两个以上的信息包在信道上发生</a:t>
            </a:r>
            <a:r>
              <a:rPr kumimoji="0" lang="zh-CN" altLang="en-US" sz="3200" b="1" i="0" u="none" strike="noStrike" kern="0" cap="none" spc="0" normalizeH="0" baseline="0" noProof="0" dirty="0" smtClean="0">
                <a:ln>
                  <a:noFill/>
                </a:ln>
                <a:solidFill>
                  <a:srgbClr val="FF0000"/>
                </a:solidFill>
                <a:effectLst/>
                <a:uLnTx/>
                <a:uFillTx/>
                <a:ea typeface="+mn-ea"/>
              </a:rPr>
              <a:t>碰撞</a:t>
            </a:r>
            <a:r>
              <a:rPr kumimoji="0" lang="zh-CN" altLang="en-US" sz="3200" b="1" i="0" u="none" strike="noStrike" kern="0" cap="none" spc="0" normalizeH="0" baseline="0" noProof="0" dirty="0" smtClean="0">
                <a:ln>
                  <a:noFill/>
                </a:ln>
                <a:solidFill>
                  <a:srgbClr val="3C3C5A"/>
                </a:solidFill>
                <a:effectLst/>
                <a:uLnTx/>
                <a:uFillTx/>
                <a:ea typeface="+mn-ea"/>
              </a:rPr>
              <a:t>，则以后</a:t>
            </a:r>
            <a:r>
              <a:rPr kumimoji="0" lang="zh-CN" altLang="en-US" sz="3200" b="1" i="0" u="none" strike="noStrike" kern="0" cap="none" spc="0" normalizeH="0" baseline="0" noProof="0" dirty="0" smtClean="0">
                <a:ln>
                  <a:noFill/>
                </a:ln>
                <a:solidFill>
                  <a:srgbClr val="FF0000"/>
                </a:solidFill>
                <a:effectLst/>
                <a:uLnTx/>
                <a:uFillTx/>
                <a:ea typeface="+mn-ea"/>
              </a:rPr>
              <a:t>纯随机地重发</a:t>
            </a:r>
            <a:r>
              <a:rPr kumimoji="0" lang="zh-CN" altLang="en-US" sz="3200" b="1" i="0" u="none" strike="noStrike" kern="0" cap="none" spc="0" normalizeH="0" baseline="0" noProof="0" dirty="0" smtClean="0">
                <a:ln>
                  <a:noFill/>
                </a:ln>
                <a:solidFill>
                  <a:srgbClr val="3C3C5A"/>
                </a:solidFill>
                <a:effectLst/>
                <a:uLnTx/>
                <a:uFillTx/>
                <a:ea typeface="+mn-ea"/>
              </a:rPr>
              <a:t>。</a:t>
            </a:r>
          </a:p>
        </p:txBody>
      </p:sp>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ea typeface="+mj-ea"/>
              <a:cs typeface="+mj-cs"/>
            </a:endParaRP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5" name="Rectangle 5"/>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50182" name="Rectangle 3"/>
          <p:cNvSpPr>
            <a:spLocks noGrp="1" noRot="1"/>
          </p:cNvSpPr>
          <p:nvPr>
            <p:ph type="body" sz="half" idx="1"/>
          </p:nvPr>
        </p:nvSpPr>
        <p:spPr>
          <a:xfrm>
            <a:off x="250825" y="1268413"/>
            <a:ext cx="8569325" cy="5184775"/>
          </a:xfrm>
        </p:spPr>
        <p:txBody>
          <a:bodyPr vert="horz" wrap="square" lIns="91440" tIns="45720" rIns="91440" bIns="45720" anchor="t"/>
          <a:lstStyle/>
          <a:p>
            <a:pPr lvl="1" eaLnBrk="1" hangingPunct="1"/>
            <a:r>
              <a:rPr lang="zh-CN" altLang="en-US" b="0" kern="1200" dirty="0"/>
              <a:t>设一个轮询周期</a:t>
            </a:r>
            <a:r>
              <a:rPr lang="en-US" altLang="zh-CN" b="0" kern="1200" dirty="0"/>
              <a:t>T</a:t>
            </a:r>
            <a:r>
              <a:rPr lang="zh-CN" altLang="en-US" b="0" kern="1200" dirty="0"/>
              <a:t>内每个子站有信息包待发的概率是</a:t>
            </a:r>
            <a:r>
              <a:rPr lang="en-US" altLang="zh-CN" b="0" kern="1200" dirty="0"/>
              <a:t>p</a:t>
            </a:r>
            <a:r>
              <a:rPr lang="zh-CN" altLang="en-US" b="0" kern="1200" dirty="0"/>
              <a:t>，则这期间有</a:t>
            </a:r>
            <a:r>
              <a:rPr lang="en-US" altLang="zh-CN" b="0" kern="1200" dirty="0"/>
              <a:t>n</a:t>
            </a:r>
            <a:r>
              <a:rPr lang="zh-CN" altLang="en-US" b="0" kern="1200" dirty="0"/>
              <a:t>个子站有信息包待发的概率是</a:t>
            </a:r>
          </a:p>
        </p:txBody>
      </p:sp>
      <p:graphicFrame>
        <p:nvGraphicFramePr>
          <p:cNvPr id="50178" name="Object 4"/>
          <p:cNvGraphicFramePr>
            <a:graphicFrameLocks noGrp="1" noChangeAspect="1"/>
          </p:cNvGraphicFramePr>
          <p:nvPr>
            <p:ph sz="half" idx="2"/>
          </p:nvPr>
        </p:nvGraphicFramePr>
        <p:xfrm>
          <a:off x="3851275" y="2349500"/>
          <a:ext cx="3228975" cy="989013"/>
        </p:xfrm>
        <a:graphic>
          <a:graphicData uri="http://schemas.openxmlformats.org/presentationml/2006/ole">
            <mc:AlternateContent xmlns:mc="http://schemas.openxmlformats.org/markup-compatibility/2006">
              <mc:Choice xmlns:v="urn:schemas-microsoft-com:vml" Requires="v">
                <p:oleObj spid="_x0000_s53344" r:id="rId3" imgW="2527300" imgH="774700" progId="Equation.3">
                  <p:embed/>
                </p:oleObj>
              </mc:Choice>
              <mc:Fallback>
                <p:oleObj r:id="rId3" imgW="2527300" imgH="774700" progId="Equation.3">
                  <p:embed/>
                  <p:pic>
                    <p:nvPicPr>
                      <p:cNvPr id="0" name="图片 3197"/>
                      <p:cNvPicPr/>
                      <p:nvPr/>
                    </p:nvPicPr>
                    <p:blipFill>
                      <a:blip r:embed="rId4"/>
                      <a:srcRect/>
                      <a:stretch>
                        <a:fillRect/>
                      </a:stretch>
                    </p:blipFill>
                    <p:spPr>
                      <a:xfrm>
                        <a:off x="3851275" y="2349500"/>
                        <a:ext cx="3228975" cy="989013"/>
                      </a:xfrm>
                      <a:prstGeom prst="rect">
                        <a:avLst/>
                      </a:prstGeom>
                      <a:noFill/>
                      <a:ln w="38100">
                        <a:miter/>
                      </a:ln>
                    </p:spPr>
                  </p:pic>
                </p:oleObj>
              </mc:Fallback>
            </mc:AlternateContent>
          </a:graphicData>
        </a:graphic>
      </p:graphicFrame>
      <p:graphicFrame>
        <p:nvGraphicFramePr>
          <p:cNvPr id="50179" name="Object 7"/>
          <p:cNvGraphicFramePr>
            <a:graphicFrameLocks noChangeAspect="1"/>
          </p:cNvGraphicFramePr>
          <p:nvPr/>
        </p:nvGraphicFramePr>
        <p:xfrm>
          <a:off x="442913" y="3500438"/>
          <a:ext cx="8701087" cy="719137"/>
        </p:xfrm>
        <a:graphic>
          <a:graphicData uri="http://schemas.openxmlformats.org/presentationml/2006/ole">
            <mc:AlternateContent xmlns:mc="http://schemas.openxmlformats.org/markup-compatibility/2006">
              <mc:Choice xmlns:v="urn:schemas-microsoft-com:vml" Requires="v">
                <p:oleObj spid="_x0000_s53345" r:id="rId5" imgW="3695700" imgH="304800" progId="Equation.3">
                  <p:embed/>
                </p:oleObj>
              </mc:Choice>
              <mc:Fallback>
                <p:oleObj r:id="rId5" imgW="3695700" imgH="304800" progId="Equation.3">
                  <p:embed/>
                  <p:pic>
                    <p:nvPicPr>
                      <p:cNvPr id="0" name="图片 3199"/>
                      <p:cNvPicPr/>
                      <p:nvPr/>
                    </p:nvPicPr>
                    <p:blipFill>
                      <a:blip r:embed="rId6"/>
                      <a:stretch>
                        <a:fillRect/>
                      </a:stretch>
                    </p:blipFill>
                    <p:spPr>
                      <a:xfrm>
                        <a:off x="442913" y="3500438"/>
                        <a:ext cx="8701087" cy="719137"/>
                      </a:xfrm>
                      <a:prstGeom prst="rect">
                        <a:avLst/>
                      </a:prstGeom>
                      <a:noFill/>
                      <a:ln w="38100">
                        <a:noFill/>
                        <a:miter/>
                      </a:ln>
                    </p:spPr>
                  </p:pic>
                </p:oleObj>
              </mc:Fallback>
            </mc:AlternateContent>
          </a:graphicData>
        </a:graphic>
      </p:graphicFrame>
      <p:graphicFrame>
        <p:nvGraphicFramePr>
          <p:cNvPr id="50180" name="对象 1"/>
          <p:cNvGraphicFramePr>
            <a:graphicFrameLocks noChangeAspect="1"/>
          </p:cNvGraphicFramePr>
          <p:nvPr/>
        </p:nvGraphicFramePr>
        <p:xfrm>
          <a:off x="971550" y="4462463"/>
          <a:ext cx="7559675" cy="2395537"/>
        </p:xfrm>
        <a:graphic>
          <a:graphicData uri="http://schemas.openxmlformats.org/presentationml/2006/ole">
            <mc:AlternateContent xmlns:mc="http://schemas.openxmlformats.org/markup-compatibility/2006">
              <mc:Choice xmlns:v="urn:schemas-microsoft-com:vml" Requires="v">
                <p:oleObj spid="_x0000_s53346" r:id="rId7" imgW="5655945" imgH="1795145" progId="Visio.Drawing.11">
                  <p:embed/>
                </p:oleObj>
              </mc:Choice>
              <mc:Fallback>
                <p:oleObj r:id="rId7" imgW="5655945" imgH="1795145" progId="Visio.Drawing.11">
                  <p:embed/>
                  <p:pic>
                    <p:nvPicPr>
                      <p:cNvPr id="0" name="图片 3198"/>
                      <p:cNvPicPr/>
                      <p:nvPr/>
                    </p:nvPicPr>
                    <p:blipFill>
                      <a:blip r:embed="rId8"/>
                      <a:stretch>
                        <a:fillRect/>
                      </a:stretch>
                    </p:blipFill>
                    <p:spPr>
                      <a:xfrm>
                        <a:off x="971550" y="4462463"/>
                        <a:ext cx="7559675" cy="2395537"/>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5"/>
          <p:cNvSpPr>
            <a:spLocks noGrp="1" noRot="1"/>
          </p:cNvSpPr>
          <p:nvPr>
            <p:ph type="title"/>
          </p:nvPr>
        </p:nvSpPr>
        <p:spPr>
          <a:xfrm>
            <a:off x="0" y="1125538"/>
            <a:ext cx="8289925" cy="720725"/>
          </a:xfrm>
        </p:spPr>
        <p:txBody>
          <a:bodyPr vert="horz" wrap="square" lIns="91440" tIns="45720" rIns="91440" bIns="45720" anchor="ctr"/>
          <a:lstStyle/>
          <a:p>
            <a:pPr algn="l" eaLnBrk="1" hangingPunct="1"/>
            <a:r>
              <a:rPr lang="en-US" altLang="zh-CN" sz="2400" dirty="0"/>
              <a:t>n</a:t>
            </a:r>
            <a:r>
              <a:rPr lang="zh-CN" altLang="en-US" sz="2400" dirty="0"/>
              <a:t>个子站有信息包待发的概率是</a:t>
            </a:r>
            <a:br>
              <a:rPr lang="zh-CN" altLang="en-US" sz="2400" dirty="0"/>
            </a:br>
            <a:r>
              <a:rPr lang="zh-CN" altLang="en-US" sz="2400" dirty="0"/>
              <a:t/>
            </a:r>
            <a:br>
              <a:rPr lang="zh-CN" altLang="en-US" sz="2400" dirty="0"/>
            </a:br>
            <a:endParaRPr lang="zh-CN" altLang="zh-CN" sz="2400" dirty="0"/>
          </a:p>
        </p:txBody>
      </p:sp>
      <p:sp>
        <p:nvSpPr>
          <p:cNvPr id="51205" name="Rectangle 3"/>
          <p:cNvSpPr>
            <a:spLocks noGrp="1" noRot="1"/>
          </p:cNvSpPr>
          <p:nvPr>
            <p:ph type="body" sz="half" idx="1"/>
          </p:nvPr>
        </p:nvSpPr>
        <p:spPr>
          <a:xfrm>
            <a:off x="395288" y="2060575"/>
            <a:ext cx="8569325" cy="1152525"/>
          </a:xfrm>
        </p:spPr>
        <p:txBody>
          <a:bodyPr vert="horz" wrap="square" lIns="91440" tIns="45720" rIns="91440" bIns="45720" anchor="t"/>
          <a:lstStyle/>
          <a:p>
            <a:pPr lvl="1" eaLnBrk="1" hangingPunct="1"/>
            <a:r>
              <a:rPr lang="zh-CN" altLang="en-US" b="0" kern="1200" dirty="0"/>
              <a:t>若每个子站的平均呼叫率为</a:t>
            </a:r>
            <a:r>
              <a:rPr lang="en-US" altLang="zh-CN" b="0" kern="1200" dirty="0">
                <a:latin typeface="Symbol" panose="05050102010706020507" pitchFamily="18" charset="2"/>
              </a:rPr>
              <a:t>l</a:t>
            </a:r>
            <a:r>
              <a:rPr lang="en-US" altLang="zh-CN" b="0" kern="1200" baseline="-25000" dirty="0"/>
              <a:t>0</a:t>
            </a:r>
            <a:r>
              <a:rPr lang="zh-CN" altLang="en-US" b="0" kern="1200" dirty="0"/>
              <a:t>，则每个子站有信息包待发的概率是</a:t>
            </a:r>
            <a:r>
              <a:rPr lang="en-US" altLang="zh-CN" b="0" kern="1200" dirty="0"/>
              <a:t>p</a:t>
            </a:r>
          </a:p>
        </p:txBody>
      </p:sp>
      <p:graphicFrame>
        <p:nvGraphicFramePr>
          <p:cNvPr id="51202" name="Object 4"/>
          <p:cNvGraphicFramePr>
            <a:graphicFrameLocks noGrp="1" noChangeAspect="1"/>
          </p:cNvGraphicFramePr>
          <p:nvPr>
            <p:ph sz="half" idx="2"/>
          </p:nvPr>
        </p:nvGraphicFramePr>
        <p:xfrm>
          <a:off x="827088" y="3513138"/>
          <a:ext cx="7775575" cy="876300"/>
        </p:xfrm>
        <a:graphic>
          <a:graphicData uri="http://schemas.openxmlformats.org/presentationml/2006/ole">
            <mc:AlternateContent xmlns:mc="http://schemas.openxmlformats.org/markup-compatibility/2006">
              <mc:Choice xmlns:v="urn:schemas-microsoft-com:vml" Requires="v">
                <p:oleObj spid="_x0000_s54339" r:id="rId3" imgW="5067300" imgH="571500" progId="Equation.3">
                  <p:embed/>
                </p:oleObj>
              </mc:Choice>
              <mc:Fallback>
                <p:oleObj r:id="rId3" imgW="5067300" imgH="571500" progId="Equation.3">
                  <p:embed/>
                  <p:pic>
                    <p:nvPicPr>
                      <p:cNvPr id="0" name="图片 3200"/>
                      <p:cNvPicPr/>
                      <p:nvPr/>
                    </p:nvPicPr>
                    <p:blipFill>
                      <a:blip r:embed="rId4"/>
                      <a:srcRect/>
                      <a:stretch>
                        <a:fillRect/>
                      </a:stretch>
                    </p:blipFill>
                    <p:spPr>
                      <a:xfrm>
                        <a:off x="827088" y="3513138"/>
                        <a:ext cx="7775575" cy="876300"/>
                      </a:xfrm>
                      <a:prstGeom prst="rect">
                        <a:avLst/>
                      </a:prstGeom>
                      <a:noFill/>
                      <a:ln w="38100">
                        <a:miter/>
                      </a:ln>
                    </p:spPr>
                  </p:pic>
                </p:oleObj>
              </mc:Fallback>
            </mc:AlternateContent>
          </a:graphicData>
        </a:graphic>
      </p:graphicFrame>
      <p:graphicFrame>
        <p:nvGraphicFramePr>
          <p:cNvPr id="51203" name="Object 5"/>
          <p:cNvGraphicFramePr>
            <a:graphicFrameLocks noChangeAspect="1"/>
          </p:cNvGraphicFramePr>
          <p:nvPr/>
        </p:nvGraphicFramePr>
        <p:xfrm>
          <a:off x="4284663" y="404813"/>
          <a:ext cx="4643437" cy="1423987"/>
        </p:xfrm>
        <a:graphic>
          <a:graphicData uri="http://schemas.openxmlformats.org/presentationml/2006/ole">
            <mc:AlternateContent xmlns:mc="http://schemas.openxmlformats.org/markup-compatibility/2006">
              <mc:Choice xmlns:v="urn:schemas-microsoft-com:vml" Requires="v">
                <p:oleObj spid="_x0000_s54340" r:id="rId5" imgW="2527300" imgH="774700" progId="Equation.3">
                  <p:embed/>
                </p:oleObj>
              </mc:Choice>
              <mc:Fallback>
                <p:oleObj r:id="rId5" imgW="2527300" imgH="774700" progId="Equation.3">
                  <p:embed/>
                  <p:pic>
                    <p:nvPicPr>
                      <p:cNvPr id="0" name="图片 3201"/>
                      <p:cNvPicPr/>
                      <p:nvPr/>
                    </p:nvPicPr>
                    <p:blipFill>
                      <a:blip r:embed="rId6"/>
                      <a:stretch>
                        <a:fillRect/>
                      </a:stretch>
                    </p:blipFill>
                    <p:spPr>
                      <a:xfrm>
                        <a:off x="4284663" y="404813"/>
                        <a:ext cx="4643437" cy="1423987"/>
                      </a:xfrm>
                      <a:prstGeom prst="rect">
                        <a:avLst/>
                      </a:prstGeom>
                      <a:solidFill>
                        <a:schemeClr val="accent1"/>
                      </a:solidFill>
                      <a:ln w="38100">
                        <a:noFill/>
                        <a:miter/>
                      </a:ln>
                    </p:spPr>
                  </p:pic>
                </p:oleObj>
              </mc:Fallback>
            </mc:AlternateContent>
          </a:graphicData>
        </a:graphic>
      </p:graphicFrame>
      <p:sp>
        <p:nvSpPr>
          <p:cNvPr id="50182" name="Rectangle 3"/>
          <p:cNvSpPr>
            <a:spLocks noRot="1" noChangeArrowheads="1"/>
          </p:cNvSpPr>
          <p:nvPr/>
        </p:nvSpPr>
        <p:spPr bwMode="auto">
          <a:xfrm>
            <a:off x="250825" y="5084763"/>
            <a:ext cx="8569325" cy="1152525"/>
          </a:xfrm>
          <a:prstGeom prst="rect">
            <a:avLst/>
          </a:prstGeom>
          <a:noFill/>
          <a:ln>
            <a:noFill/>
          </a:ln>
        </p:spPr>
        <p:txBody>
          <a:bodyPr/>
          <a:lstStyle/>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3200" b="1" i="0" u="none" strike="noStrike" kern="1200" cap="none" spc="0" normalizeH="0" baseline="0" noProof="0" dirty="0">
                <a:ln>
                  <a:noFill/>
                </a:ln>
                <a:solidFill>
                  <a:schemeClr val="accent2">
                    <a:lumMod val="75000"/>
                  </a:schemeClr>
                </a:solidFill>
                <a:effectLst/>
                <a:uLnTx/>
                <a:uFillTx/>
                <a:latin typeface="Arial" panose="020B0604020202020204" pitchFamily="34" charset="0"/>
                <a:ea typeface="宋体" panose="02010600030101010101" pitchFamily="2" charset="-122"/>
                <a:cs typeface="+mn-cs"/>
              </a:rPr>
              <a:t>相当于某个站可能在各种情况下发包，把各种情况下发包的概率求平均值</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Rot="1"/>
          </p:cNvSpPr>
          <p:nvPr>
            <p:ph type="body" sz="half"/>
          </p:nvPr>
        </p:nvSpPr>
        <p:spPr>
          <a:xfrm>
            <a:off x="250825" y="549275"/>
            <a:ext cx="8569325" cy="5184775"/>
          </a:xfrm>
        </p:spPr>
        <p:txBody>
          <a:bodyPr wrap="square" lIns="91440" tIns="45720" rIns="91440" bIns="45720" anchor="t"/>
          <a:lstStyle>
            <a:lvl1pPr lvl="0">
              <a:defRPr sz="3200" kern="1200"/>
            </a:lvl1pPr>
            <a:lvl2pPr lvl="1">
              <a:defRPr sz="2800" kern="1200"/>
            </a:lvl2pPr>
            <a:lvl3pPr lvl="2">
              <a:defRPr sz="2400" kern="1200"/>
            </a:lvl3pPr>
            <a:lvl4pPr lvl="3">
              <a:defRPr sz="2000" kern="1200"/>
            </a:lvl4pPr>
            <a:lvl5pPr lvl="4">
              <a:defRPr sz="1800" kern="1200"/>
            </a:lvl5pPr>
          </a:lstStyle>
          <a:p>
            <a:pPr lvl="1" eaLnBrk="1" hangingPunct="1"/>
            <a:r>
              <a:rPr lang="zh-CN" altLang="en-US" sz="3200" b="0" dirty="0"/>
              <a:t>若每个子站的平均呼叫率为</a:t>
            </a:r>
            <a:r>
              <a:rPr lang="en-US" altLang="zh-CN" sz="3200" b="0" dirty="0">
                <a:latin typeface="Symbol" panose="05050102010706020507" pitchFamily="18" charset="2"/>
              </a:rPr>
              <a:t>l</a:t>
            </a:r>
            <a:r>
              <a:rPr lang="en-US" altLang="zh-CN" sz="3200" b="0" baseline="-25000" dirty="0"/>
              <a:t>0</a:t>
            </a:r>
            <a:r>
              <a:rPr lang="zh-CN" altLang="en-US" sz="3200" b="0" dirty="0"/>
              <a:t>，则每个子站有信息包待发的概率是</a:t>
            </a:r>
            <a:r>
              <a:rPr lang="en-US" altLang="zh-CN" sz="3200" b="0" dirty="0"/>
              <a:t>p</a:t>
            </a:r>
          </a:p>
          <a:p>
            <a:pPr lvl="1" eaLnBrk="1" hangingPunct="1"/>
            <a:endParaRPr lang="zh-CN" altLang="en-US" sz="3200" b="0" dirty="0"/>
          </a:p>
          <a:p>
            <a:pPr lvl="1" eaLnBrk="1" hangingPunct="1"/>
            <a:endParaRPr lang="zh-CN" altLang="en-US" sz="3200" b="0" dirty="0"/>
          </a:p>
          <a:p>
            <a:pPr lvl="1" eaLnBrk="1" hangingPunct="1"/>
            <a:r>
              <a:rPr lang="zh-CN" altLang="en-US" sz="3200" b="0" dirty="0"/>
              <a:t>当</a:t>
            </a:r>
            <a:r>
              <a:rPr lang="en-US" altLang="zh-CN" sz="3200" b="0" dirty="0">
                <a:latin typeface="Symbol" panose="05050102010706020507" pitchFamily="18" charset="2"/>
              </a:rPr>
              <a:t>l</a:t>
            </a:r>
            <a:r>
              <a:rPr lang="en-US" altLang="zh-CN" sz="3200" b="0" baseline="-25000" dirty="0"/>
              <a:t>0</a:t>
            </a:r>
            <a:r>
              <a:rPr lang="zh-CN" altLang="en-US" sz="3200" b="0" dirty="0"/>
              <a:t>、</a:t>
            </a:r>
            <a:r>
              <a:rPr lang="en-US" altLang="zh-CN" sz="3200" b="0" dirty="0"/>
              <a:t>b</a:t>
            </a:r>
            <a:r>
              <a:rPr lang="zh-CN" altLang="en-US" sz="3200" b="0" dirty="0"/>
              <a:t>和</a:t>
            </a:r>
            <a:r>
              <a:rPr lang="en-US" altLang="zh-CN" sz="3200" b="0" dirty="0"/>
              <a:t>N</a:t>
            </a:r>
            <a:r>
              <a:rPr lang="zh-CN" altLang="en-US" sz="3200" b="0" dirty="0"/>
              <a:t>已给时，可由上式求得</a:t>
            </a:r>
            <a:r>
              <a:rPr lang="en-US" altLang="zh-CN" sz="3200" b="0" dirty="0"/>
              <a:t>p</a:t>
            </a:r>
            <a:r>
              <a:rPr lang="zh-CN" altLang="en-US" sz="3200" b="0" dirty="0"/>
              <a:t>，由此可得通过量</a:t>
            </a:r>
          </a:p>
        </p:txBody>
      </p:sp>
      <p:graphicFrame>
        <p:nvGraphicFramePr>
          <p:cNvPr id="52226" name="Object 4"/>
          <p:cNvGraphicFramePr>
            <a:graphicFrameLocks noGrp="1" noChangeAspect="1"/>
          </p:cNvGraphicFramePr>
          <p:nvPr>
            <p:ph sz="half" idx="1"/>
          </p:nvPr>
        </p:nvGraphicFramePr>
        <p:xfrm>
          <a:off x="1042988" y="1784350"/>
          <a:ext cx="7775575" cy="876300"/>
        </p:xfrm>
        <a:graphic>
          <a:graphicData uri="http://schemas.openxmlformats.org/presentationml/2006/ole">
            <mc:AlternateContent xmlns:mc="http://schemas.openxmlformats.org/markup-compatibility/2006">
              <mc:Choice xmlns:v="urn:schemas-microsoft-com:vml" Requires="v">
                <p:oleObj spid="_x0000_s55392" r:id="rId3" imgW="5067300" imgH="571500" progId="Equation.3">
                  <p:embed/>
                </p:oleObj>
              </mc:Choice>
              <mc:Fallback>
                <p:oleObj r:id="rId3" imgW="5067300" imgH="571500" progId="Equation.3">
                  <p:embed/>
                  <p:pic>
                    <p:nvPicPr>
                      <p:cNvPr id="0" name="图片 3202"/>
                      <p:cNvPicPr/>
                      <p:nvPr/>
                    </p:nvPicPr>
                    <p:blipFill>
                      <a:blip r:embed="rId4"/>
                      <a:srcRect/>
                      <a:stretch>
                        <a:fillRect/>
                      </a:stretch>
                    </p:blipFill>
                    <p:spPr>
                      <a:xfrm>
                        <a:off x="1042988" y="1784350"/>
                        <a:ext cx="7775575" cy="876300"/>
                      </a:xfrm>
                      <a:prstGeom prst="rect">
                        <a:avLst/>
                      </a:prstGeom>
                      <a:noFill/>
                      <a:ln w="38100">
                        <a:miter/>
                      </a:ln>
                    </p:spPr>
                  </p:pic>
                </p:oleObj>
              </mc:Fallback>
            </mc:AlternateContent>
          </a:graphicData>
        </a:graphic>
      </p:graphicFrame>
      <p:graphicFrame>
        <p:nvGraphicFramePr>
          <p:cNvPr id="52227" name="Object 7"/>
          <p:cNvGraphicFramePr>
            <a:graphicFrameLocks noChangeAspect="1"/>
          </p:cNvGraphicFramePr>
          <p:nvPr/>
        </p:nvGraphicFramePr>
        <p:xfrm>
          <a:off x="1547813" y="3789363"/>
          <a:ext cx="6243637" cy="1122362"/>
        </p:xfrm>
        <a:graphic>
          <a:graphicData uri="http://schemas.openxmlformats.org/presentationml/2006/ole">
            <mc:AlternateContent xmlns:mc="http://schemas.openxmlformats.org/markup-compatibility/2006">
              <mc:Choice xmlns:v="urn:schemas-microsoft-com:vml" Requires="v">
                <p:oleObj spid="_x0000_s55393" r:id="rId5" imgW="4013200" imgH="723900" progId="Equation.3">
                  <p:embed/>
                </p:oleObj>
              </mc:Choice>
              <mc:Fallback>
                <p:oleObj r:id="rId5" imgW="4013200" imgH="723900" progId="Equation.3">
                  <p:embed/>
                  <p:pic>
                    <p:nvPicPr>
                      <p:cNvPr id="0" name="图片 3203"/>
                      <p:cNvPicPr/>
                      <p:nvPr/>
                    </p:nvPicPr>
                    <p:blipFill>
                      <a:blip r:embed="rId6"/>
                      <a:stretch>
                        <a:fillRect/>
                      </a:stretch>
                    </p:blipFill>
                    <p:spPr>
                      <a:xfrm>
                        <a:off x="1547813" y="3789363"/>
                        <a:ext cx="6243637" cy="1122362"/>
                      </a:xfrm>
                      <a:prstGeom prst="rect">
                        <a:avLst/>
                      </a:prstGeom>
                      <a:noFill/>
                      <a:ln w="38100">
                        <a:noFill/>
                        <a:miter/>
                      </a:ln>
                    </p:spPr>
                  </p:pic>
                </p:oleObj>
              </mc:Fallback>
            </mc:AlternateContent>
          </a:graphicData>
        </a:graphic>
      </p:graphicFrame>
      <p:graphicFrame>
        <p:nvGraphicFramePr>
          <p:cNvPr id="52228" name="Object 8"/>
          <p:cNvGraphicFramePr>
            <a:graphicFrameLocks noChangeAspect="1"/>
          </p:cNvGraphicFramePr>
          <p:nvPr/>
        </p:nvGraphicFramePr>
        <p:xfrm>
          <a:off x="1403350" y="5300663"/>
          <a:ext cx="5359400" cy="1082675"/>
        </p:xfrm>
        <a:graphic>
          <a:graphicData uri="http://schemas.openxmlformats.org/presentationml/2006/ole">
            <mc:AlternateContent xmlns:mc="http://schemas.openxmlformats.org/markup-compatibility/2006">
              <mc:Choice xmlns:v="urn:schemas-microsoft-com:vml" Requires="v">
                <p:oleObj spid="_x0000_s55394" r:id="rId7" imgW="1943100" imgH="393700" progId="Equation.3">
                  <p:embed/>
                </p:oleObj>
              </mc:Choice>
              <mc:Fallback>
                <p:oleObj r:id="rId7" imgW="1943100" imgH="393700" progId="Equation.3">
                  <p:embed/>
                  <p:pic>
                    <p:nvPicPr>
                      <p:cNvPr id="0" name="图片 3204"/>
                      <p:cNvPicPr/>
                      <p:nvPr/>
                    </p:nvPicPr>
                    <p:blipFill>
                      <a:blip r:embed="rId8"/>
                      <a:stretch>
                        <a:fillRect/>
                      </a:stretch>
                    </p:blipFill>
                    <p:spPr>
                      <a:xfrm>
                        <a:off x="1403350" y="5300663"/>
                        <a:ext cx="5359400" cy="1082675"/>
                      </a:xfrm>
                      <a:prstGeom prst="rect">
                        <a:avLst/>
                      </a:prstGeom>
                      <a:noFill/>
                      <a:ln w="38100">
                        <a:noFill/>
                        <a:miter/>
                      </a:ln>
                    </p:spPr>
                  </p:pic>
                </p:oleObj>
              </mc:Fallback>
            </mc:AlternateContent>
          </a:graphicData>
        </a:graphic>
      </p:graphicFrame>
      <p:sp>
        <p:nvSpPr>
          <p:cNvPr id="52230" name="AutoShape 9"/>
          <p:cNvSpPr/>
          <p:nvPr/>
        </p:nvSpPr>
        <p:spPr>
          <a:xfrm>
            <a:off x="7092950" y="4868863"/>
            <a:ext cx="1081088" cy="1441450"/>
          </a:xfrm>
          <a:prstGeom prst="curvedLeftArrow">
            <a:avLst>
              <a:gd name="adj1" fmla="val 26666"/>
              <a:gd name="adj2" fmla="val 53333"/>
              <a:gd name="adj3" fmla="val 33333"/>
            </a:avLst>
          </a:prstGeom>
          <a:solidFill>
            <a:schemeClr val="accent1"/>
          </a:solidFill>
          <a:ln w="9525" cap="flat" cmpd="sng">
            <a:solidFill>
              <a:schemeClr val="tx1"/>
            </a:solidFill>
            <a:prstDash val="solid"/>
            <a:miter/>
            <a:headEnd type="none" w="med" len="med"/>
            <a:tailEnd type="none" w="med" len="med"/>
          </a:ln>
        </p:spPr>
        <p:txBody>
          <a:bodyPr wrap="none" anchor="ctr"/>
          <a:lstStyle/>
          <a:p>
            <a:pPr lvl="0" eaLnBrk="1" hangingPunct="1"/>
            <a:endParaRPr lang="zh-CN" altLang="en-US" dirty="0">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1" name="Rectangle 5"/>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53256" name="Rectangle 3"/>
          <p:cNvSpPr>
            <a:spLocks noGrp="1" noRot="1"/>
          </p:cNvSpPr>
          <p:nvPr>
            <p:ph type="body" sz="half" idx="1"/>
          </p:nvPr>
        </p:nvSpPr>
        <p:spPr>
          <a:xfrm>
            <a:off x="0" y="1196975"/>
            <a:ext cx="9144000" cy="5184775"/>
          </a:xfrm>
        </p:spPr>
        <p:txBody>
          <a:bodyPr vert="horz" wrap="square" lIns="91440" tIns="45720" rIns="91440" bIns="45720" anchor="t"/>
          <a:lstStyle/>
          <a:p>
            <a:pPr lvl="1" eaLnBrk="1" hangingPunct="1"/>
            <a:r>
              <a:rPr lang="zh-CN" altLang="en-US" b="0" kern="1200" dirty="0"/>
              <a:t>为了与前面各种方式比较，令</a:t>
            </a:r>
            <a:r>
              <a:rPr lang="en-US" altLang="zh-CN" b="0" kern="1200" dirty="0"/>
              <a:t>N</a:t>
            </a:r>
            <a:r>
              <a:rPr lang="zh-CN" altLang="en-US" b="0" kern="1200" dirty="0"/>
              <a:t>足够大，</a:t>
            </a:r>
            <a:r>
              <a:rPr lang="en-US" altLang="zh-CN" b="0" kern="1200" dirty="0">
                <a:latin typeface="Symbol" panose="05050102010706020507" pitchFamily="18" charset="2"/>
              </a:rPr>
              <a:t>l</a:t>
            </a:r>
            <a:r>
              <a:rPr lang="en-US" altLang="zh-CN" b="0" kern="1200" baseline="-25000" dirty="0"/>
              <a:t>0</a:t>
            </a:r>
            <a:r>
              <a:rPr lang="en-US" altLang="zh-CN" b="0" kern="1200" dirty="0"/>
              <a:t>→0</a:t>
            </a:r>
            <a:r>
              <a:rPr lang="zh-CN" altLang="en-US" b="0" kern="1200" dirty="0"/>
              <a:t>，而总呼叫率为</a:t>
            </a:r>
          </a:p>
          <a:p>
            <a:pPr lvl="1" eaLnBrk="1" hangingPunct="1"/>
            <a:endParaRPr lang="zh-CN" altLang="en-US" b="0" kern="1200" dirty="0"/>
          </a:p>
          <a:p>
            <a:pPr lvl="1" eaLnBrk="1" hangingPunct="1"/>
            <a:endParaRPr lang="en-US" altLang="zh-CN" b="0" kern="1200" dirty="0"/>
          </a:p>
          <a:p>
            <a:pPr lvl="1" eaLnBrk="1" hangingPunct="1"/>
            <a:endParaRPr lang="en-US" altLang="zh-CN" b="0" kern="1200" dirty="0"/>
          </a:p>
          <a:p>
            <a:pPr lvl="1" eaLnBrk="1" hangingPunct="1"/>
            <a:r>
              <a:rPr lang="zh-CN" altLang="en-US" b="0" kern="1200" dirty="0"/>
              <a:t>从而</a:t>
            </a:r>
          </a:p>
          <a:p>
            <a:pPr lvl="1" eaLnBrk="1" hangingPunct="1"/>
            <a:endParaRPr lang="zh-CN" altLang="en-US" b="0" kern="1200" dirty="0"/>
          </a:p>
          <a:p>
            <a:pPr lvl="1" eaLnBrk="1" hangingPunct="1"/>
            <a:endParaRPr lang="zh-CN" altLang="en-US" b="0" kern="1200" dirty="0"/>
          </a:p>
        </p:txBody>
      </p:sp>
      <p:graphicFrame>
        <p:nvGraphicFramePr>
          <p:cNvPr id="53250" name="Object 4"/>
          <p:cNvGraphicFramePr>
            <a:graphicFrameLocks noGrp="1" noChangeAspect="1"/>
          </p:cNvGraphicFramePr>
          <p:nvPr>
            <p:ph sz="half" idx="2"/>
          </p:nvPr>
        </p:nvGraphicFramePr>
        <p:xfrm>
          <a:off x="4716463" y="1628775"/>
          <a:ext cx="1439862" cy="631825"/>
        </p:xfrm>
        <a:graphic>
          <a:graphicData uri="http://schemas.openxmlformats.org/presentationml/2006/ole">
            <mc:AlternateContent xmlns:mc="http://schemas.openxmlformats.org/markup-compatibility/2006">
              <mc:Choice xmlns:v="urn:schemas-microsoft-com:vml" Requires="v">
                <p:oleObj spid="_x0000_s56474" r:id="rId3" imgW="520700" imgH="228600" progId="Equation.3">
                  <p:embed/>
                </p:oleObj>
              </mc:Choice>
              <mc:Fallback>
                <p:oleObj r:id="rId3" imgW="520700" imgH="228600" progId="Equation.3">
                  <p:embed/>
                  <p:pic>
                    <p:nvPicPr>
                      <p:cNvPr id="0" name="图片 3205"/>
                      <p:cNvPicPr/>
                      <p:nvPr/>
                    </p:nvPicPr>
                    <p:blipFill>
                      <a:blip r:embed="rId4"/>
                      <a:srcRect/>
                      <a:stretch>
                        <a:fillRect/>
                      </a:stretch>
                    </p:blipFill>
                    <p:spPr>
                      <a:xfrm>
                        <a:off x="4716463" y="1628775"/>
                        <a:ext cx="1439862" cy="631825"/>
                      </a:xfrm>
                      <a:prstGeom prst="rect">
                        <a:avLst/>
                      </a:prstGeom>
                      <a:noFill/>
                      <a:ln w="38100">
                        <a:miter/>
                      </a:ln>
                    </p:spPr>
                  </p:pic>
                </p:oleObj>
              </mc:Fallback>
            </mc:AlternateContent>
          </a:graphicData>
        </a:graphic>
      </p:graphicFrame>
      <p:graphicFrame>
        <p:nvGraphicFramePr>
          <p:cNvPr id="53251" name="Object 7"/>
          <p:cNvGraphicFramePr>
            <a:graphicFrameLocks noChangeAspect="1"/>
          </p:cNvGraphicFramePr>
          <p:nvPr/>
        </p:nvGraphicFramePr>
        <p:xfrm>
          <a:off x="2051050" y="3644900"/>
          <a:ext cx="5041900" cy="1763713"/>
        </p:xfrm>
        <a:graphic>
          <a:graphicData uri="http://schemas.openxmlformats.org/presentationml/2006/ole">
            <mc:AlternateContent xmlns:mc="http://schemas.openxmlformats.org/markup-compatibility/2006">
              <mc:Choice xmlns:v="urn:schemas-microsoft-com:vml" Requires="v">
                <p:oleObj spid="_x0000_s56475" r:id="rId5" imgW="3619500" imgH="1270000" progId="Equation.3">
                  <p:embed/>
                </p:oleObj>
              </mc:Choice>
              <mc:Fallback>
                <p:oleObj r:id="rId5" imgW="3619500" imgH="1270000" progId="Equation.3">
                  <p:embed/>
                  <p:pic>
                    <p:nvPicPr>
                      <p:cNvPr id="0" name="图片 3209"/>
                      <p:cNvPicPr/>
                      <p:nvPr/>
                    </p:nvPicPr>
                    <p:blipFill>
                      <a:blip r:embed="rId6"/>
                      <a:stretch>
                        <a:fillRect/>
                      </a:stretch>
                    </p:blipFill>
                    <p:spPr>
                      <a:xfrm>
                        <a:off x="2051050" y="3644900"/>
                        <a:ext cx="5041900" cy="1763713"/>
                      </a:xfrm>
                      <a:prstGeom prst="rect">
                        <a:avLst/>
                      </a:prstGeom>
                      <a:solidFill>
                        <a:schemeClr val="accent1"/>
                      </a:solidFill>
                      <a:ln w="38100">
                        <a:noFill/>
                        <a:miter/>
                      </a:ln>
                    </p:spPr>
                  </p:pic>
                </p:oleObj>
              </mc:Fallback>
            </mc:AlternateContent>
          </a:graphicData>
        </a:graphic>
      </p:graphicFrame>
      <p:graphicFrame>
        <p:nvGraphicFramePr>
          <p:cNvPr id="53252" name="Object 6"/>
          <p:cNvGraphicFramePr>
            <a:graphicFrameLocks noChangeAspect="1"/>
          </p:cNvGraphicFramePr>
          <p:nvPr/>
        </p:nvGraphicFramePr>
        <p:xfrm>
          <a:off x="539750" y="0"/>
          <a:ext cx="7775575" cy="1187450"/>
        </p:xfrm>
        <a:graphic>
          <a:graphicData uri="http://schemas.openxmlformats.org/presentationml/2006/ole">
            <mc:AlternateContent xmlns:mc="http://schemas.openxmlformats.org/markup-compatibility/2006">
              <mc:Choice xmlns:v="urn:schemas-microsoft-com:vml" Requires="v">
                <p:oleObj spid="_x0000_s56476" r:id="rId7" imgW="2819400" imgH="431800" progId="Equation.3">
                  <p:embed/>
                </p:oleObj>
              </mc:Choice>
              <mc:Fallback>
                <p:oleObj r:id="rId7" imgW="2819400" imgH="431800" progId="Equation.3">
                  <p:embed/>
                  <p:pic>
                    <p:nvPicPr>
                      <p:cNvPr id="0" name="图片 3206"/>
                      <p:cNvPicPr/>
                      <p:nvPr/>
                    </p:nvPicPr>
                    <p:blipFill>
                      <a:blip r:embed="rId8"/>
                      <a:stretch>
                        <a:fillRect/>
                      </a:stretch>
                    </p:blipFill>
                    <p:spPr>
                      <a:xfrm>
                        <a:off x="539750" y="0"/>
                        <a:ext cx="7775575" cy="1187450"/>
                      </a:xfrm>
                      <a:prstGeom prst="rect">
                        <a:avLst/>
                      </a:prstGeom>
                      <a:solidFill>
                        <a:srgbClr val="EBFFFF"/>
                      </a:solidFill>
                      <a:ln w="38100">
                        <a:noFill/>
                        <a:miter/>
                      </a:ln>
                    </p:spPr>
                  </p:pic>
                </p:oleObj>
              </mc:Fallback>
            </mc:AlternateContent>
          </a:graphicData>
        </a:graphic>
      </p:graphicFrame>
      <p:graphicFrame>
        <p:nvGraphicFramePr>
          <p:cNvPr id="53253" name="Object 5"/>
          <p:cNvGraphicFramePr>
            <a:graphicFrameLocks noChangeAspect="1"/>
          </p:cNvGraphicFramePr>
          <p:nvPr/>
        </p:nvGraphicFramePr>
        <p:xfrm>
          <a:off x="1763713" y="5732463"/>
          <a:ext cx="5616575" cy="1062037"/>
        </p:xfrm>
        <a:graphic>
          <a:graphicData uri="http://schemas.openxmlformats.org/presentationml/2006/ole">
            <mc:AlternateContent xmlns:mc="http://schemas.openxmlformats.org/markup-compatibility/2006">
              <mc:Choice xmlns:v="urn:schemas-microsoft-com:vml" Requires="v">
                <p:oleObj spid="_x0000_s56477" r:id="rId9" imgW="1943100" imgH="368300" progId="Equation.3">
                  <p:embed/>
                </p:oleObj>
              </mc:Choice>
              <mc:Fallback>
                <p:oleObj r:id="rId9" imgW="1943100" imgH="368300" progId="Equation.3">
                  <p:embed/>
                  <p:pic>
                    <p:nvPicPr>
                      <p:cNvPr id="0" name="图片 3207"/>
                      <p:cNvPicPr/>
                      <p:nvPr/>
                    </p:nvPicPr>
                    <p:blipFill>
                      <a:blip r:embed="rId10"/>
                      <a:stretch>
                        <a:fillRect/>
                      </a:stretch>
                    </p:blipFill>
                    <p:spPr>
                      <a:xfrm>
                        <a:off x="1763713" y="5732463"/>
                        <a:ext cx="5616575" cy="1062037"/>
                      </a:xfrm>
                      <a:prstGeom prst="rect">
                        <a:avLst/>
                      </a:prstGeom>
                      <a:solidFill>
                        <a:srgbClr val="FFCCFF"/>
                      </a:solidFill>
                      <a:ln w="38100">
                        <a:noFill/>
                        <a:miter/>
                      </a:ln>
                    </p:spPr>
                  </p:pic>
                </p:oleObj>
              </mc:Fallback>
            </mc:AlternateContent>
          </a:graphicData>
        </a:graphic>
      </p:graphicFrame>
      <p:graphicFrame>
        <p:nvGraphicFramePr>
          <p:cNvPr id="53254" name="对象 1"/>
          <p:cNvGraphicFramePr>
            <a:graphicFrameLocks noChangeAspect="1"/>
          </p:cNvGraphicFramePr>
          <p:nvPr/>
        </p:nvGraphicFramePr>
        <p:xfrm>
          <a:off x="1501775" y="2276475"/>
          <a:ext cx="6594475" cy="1223963"/>
        </p:xfrm>
        <a:graphic>
          <a:graphicData uri="http://schemas.openxmlformats.org/presentationml/2006/ole">
            <mc:AlternateContent xmlns:mc="http://schemas.openxmlformats.org/markup-compatibility/2006">
              <mc:Choice xmlns:v="urn:schemas-microsoft-com:vml" Requires="v">
                <p:oleObj spid="_x0000_s56478" r:id="rId11" imgW="3898900" imgH="723900" progId="Equation.3">
                  <p:embed/>
                </p:oleObj>
              </mc:Choice>
              <mc:Fallback>
                <p:oleObj r:id="rId11" imgW="3898900" imgH="723900" progId="Equation.3">
                  <p:embed/>
                  <p:pic>
                    <p:nvPicPr>
                      <p:cNvPr id="0" name="图片 3208"/>
                      <p:cNvPicPr/>
                      <p:nvPr/>
                    </p:nvPicPr>
                    <p:blipFill>
                      <a:blip r:embed="rId12"/>
                      <a:stretch>
                        <a:fillRect/>
                      </a:stretch>
                    </p:blipFill>
                    <p:spPr>
                      <a:xfrm>
                        <a:off x="1501775" y="2276475"/>
                        <a:ext cx="6594475" cy="1223963"/>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1" name="Rectangle 5"/>
          <p:cNvSpPr>
            <a:spLocks noGrp="1" noRot="1" noChangeArrowheads="1"/>
          </p:cNvSpPr>
          <p:nvPr>
            <p:ph type="title" idx="4294967295"/>
          </p:nvPr>
        </p:nvSpPr>
        <p:spPr/>
        <p:txBody>
          <a:bodyPr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54278" name="Rectangle 3"/>
          <p:cNvSpPr>
            <a:spLocks noGrp="1" noRot="1"/>
          </p:cNvSpPr>
          <p:nvPr>
            <p:ph type="body" sz="half"/>
          </p:nvPr>
        </p:nvSpPr>
        <p:spPr>
          <a:xfrm>
            <a:off x="-396875" y="1196975"/>
            <a:ext cx="9144000" cy="5184775"/>
          </a:xfrm>
        </p:spPr>
        <p:txBody>
          <a:bodyPr wrap="square" lIns="91440" tIns="45720" rIns="91440" bIns="45720" anchor="t"/>
          <a:lstStyle>
            <a:lvl1pPr lvl="0">
              <a:defRPr sz="3200" kern="1200"/>
            </a:lvl1pPr>
            <a:lvl2pPr lvl="1">
              <a:defRPr sz="2800" kern="1200"/>
            </a:lvl2pPr>
            <a:lvl3pPr lvl="2">
              <a:defRPr sz="2400" kern="1200"/>
            </a:lvl3pPr>
            <a:lvl4pPr lvl="3">
              <a:defRPr sz="2000" kern="1200"/>
            </a:lvl4pPr>
            <a:lvl5pPr lvl="4">
              <a:defRPr sz="1800" kern="1200"/>
            </a:lvl5pPr>
          </a:lstStyle>
          <a:p>
            <a:pPr lvl="1" eaLnBrk="1" hangingPunct="1"/>
            <a:endParaRPr lang="zh-CN" altLang="en-US" sz="3200" b="0" dirty="0"/>
          </a:p>
          <a:p>
            <a:pPr lvl="1" eaLnBrk="1" hangingPunct="1"/>
            <a:endParaRPr lang="zh-CN" altLang="en-US" sz="3200" b="0" dirty="0"/>
          </a:p>
          <a:p>
            <a:pPr lvl="1" eaLnBrk="1" hangingPunct="1"/>
            <a:r>
              <a:rPr lang="zh-CN" altLang="en-US" sz="3200" b="0" dirty="0"/>
              <a:t>结合</a:t>
            </a:r>
          </a:p>
          <a:p>
            <a:pPr lvl="1" eaLnBrk="1" hangingPunct="1">
              <a:buNone/>
            </a:pPr>
            <a:r>
              <a:rPr lang="zh-CN" altLang="en-US" sz="3200" b="0" dirty="0"/>
              <a:t>通过量</a:t>
            </a:r>
          </a:p>
        </p:txBody>
      </p:sp>
      <p:graphicFrame>
        <p:nvGraphicFramePr>
          <p:cNvPr id="54274" name="Object 9"/>
          <p:cNvGraphicFramePr>
            <a:graphicFrameLocks noChangeAspect="1"/>
          </p:cNvGraphicFramePr>
          <p:nvPr/>
        </p:nvGraphicFramePr>
        <p:xfrm>
          <a:off x="1619250" y="5343525"/>
          <a:ext cx="6624638" cy="1514475"/>
        </p:xfrm>
        <a:graphic>
          <a:graphicData uri="http://schemas.openxmlformats.org/presentationml/2006/ole">
            <mc:AlternateContent xmlns:mc="http://schemas.openxmlformats.org/markup-compatibility/2006">
              <mc:Choice xmlns:v="urn:schemas-microsoft-com:vml" Requires="v">
                <p:oleObj spid="_x0000_s57440" r:id="rId3" imgW="3162300" imgH="723900" progId="Equation.3">
                  <p:embed/>
                </p:oleObj>
              </mc:Choice>
              <mc:Fallback>
                <p:oleObj r:id="rId3" imgW="3162300" imgH="723900" progId="Equation.3">
                  <p:embed/>
                  <p:pic>
                    <p:nvPicPr>
                      <p:cNvPr id="0" name="图片 3210"/>
                      <p:cNvPicPr/>
                      <p:nvPr/>
                    </p:nvPicPr>
                    <p:blipFill>
                      <a:blip r:embed="rId4"/>
                      <a:stretch>
                        <a:fillRect/>
                      </a:stretch>
                    </p:blipFill>
                    <p:spPr>
                      <a:xfrm>
                        <a:off x="1619250" y="5343525"/>
                        <a:ext cx="6624638" cy="1514475"/>
                      </a:xfrm>
                      <a:prstGeom prst="rect">
                        <a:avLst/>
                      </a:prstGeom>
                      <a:solidFill>
                        <a:srgbClr val="FFCCFF"/>
                      </a:solidFill>
                      <a:ln w="9525" cap="flat" cmpd="sng">
                        <a:solidFill>
                          <a:srgbClr val="FFCCFF"/>
                        </a:solidFill>
                        <a:prstDash val="solid"/>
                        <a:miter/>
                        <a:headEnd type="none" w="med" len="med"/>
                        <a:tailEnd type="none" w="med" len="med"/>
                      </a:ln>
                    </p:spPr>
                  </p:pic>
                </p:oleObj>
              </mc:Fallback>
            </mc:AlternateContent>
          </a:graphicData>
        </a:graphic>
      </p:graphicFrame>
      <p:graphicFrame>
        <p:nvGraphicFramePr>
          <p:cNvPr id="54275" name="Object 7"/>
          <p:cNvGraphicFramePr>
            <a:graphicFrameLocks noChangeAspect="1"/>
          </p:cNvGraphicFramePr>
          <p:nvPr/>
        </p:nvGraphicFramePr>
        <p:xfrm>
          <a:off x="1547813" y="1916113"/>
          <a:ext cx="7596187" cy="2900362"/>
        </p:xfrm>
        <a:graphic>
          <a:graphicData uri="http://schemas.openxmlformats.org/presentationml/2006/ole">
            <mc:AlternateContent xmlns:mc="http://schemas.openxmlformats.org/markup-compatibility/2006">
              <mc:Choice xmlns:v="urn:schemas-microsoft-com:vml" Requires="v">
                <p:oleObj spid="_x0000_s57441" r:id="rId5" imgW="4013200" imgH="1536700" progId="Equation.3">
                  <p:embed/>
                </p:oleObj>
              </mc:Choice>
              <mc:Fallback>
                <p:oleObj r:id="rId5" imgW="4013200" imgH="1536700" progId="Equation.3">
                  <p:embed/>
                  <p:pic>
                    <p:nvPicPr>
                      <p:cNvPr id="0" name="图片 3212"/>
                      <p:cNvPicPr/>
                      <p:nvPr/>
                    </p:nvPicPr>
                    <p:blipFill>
                      <a:blip r:embed="rId6"/>
                      <a:stretch>
                        <a:fillRect/>
                      </a:stretch>
                    </p:blipFill>
                    <p:spPr>
                      <a:xfrm>
                        <a:off x="1547813" y="1916113"/>
                        <a:ext cx="7596187" cy="2900362"/>
                      </a:xfrm>
                      <a:prstGeom prst="rect">
                        <a:avLst/>
                      </a:prstGeom>
                      <a:solidFill>
                        <a:schemeClr val="accent1"/>
                      </a:solidFill>
                      <a:ln w="38100">
                        <a:noFill/>
                        <a:miter/>
                      </a:ln>
                    </p:spPr>
                  </p:pic>
                </p:oleObj>
              </mc:Fallback>
            </mc:AlternateContent>
          </a:graphicData>
        </a:graphic>
      </p:graphicFrame>
      <p:graphicFrame>
        <p:nvGraphicFramePr>
          <p:cNvPr id="54276" name="Object 6"/>
          <p:cNvGraphicFramePr>
            <a:graphicFrameLocks noChangeAspect="1"/>
          </p:cNvGraphicFramePr>
          <p:nvPr/>
        </p:nvGraphicFramePr>
        <p:xfrm>
          <a:off x="1547813" y="260350"/>
          <a:ext cx="5143500" cy="1171575"/>
        </p:xfrm>
        <a:graphic>
          <a:graphicData uri="http://schemas.openxmlformats.org/presentationml/2006/ole">
            <mc:AlternateContent xmlns:mc="http://schemas.openxmlformats.org/markup-compatibility/2006">
              <mc:Choice xmlns:v="urn:schemas-microsoft-com:vml" Requires="v">
                <p:oleObj spid="_x0000_s57442" r:id="rId7" imgW="1612900" imgH="368300" progId="Equation.3">
                  <p:embed/>
                </p:oleObj>
              </mc:Choice>
              <mc:Fallback>
                <p:oleObj r:id="rId7" imgW="1612900" imgH="368300" progId="Equation.3">
                  <p:embed/>
                  <p:pic>
                    <p:nvPicPr>
                      <p:cNvPr id="0" name="图片 3211"/>
                      <p:cNvPicPr/>
                      <p:nvPr/>
                    </p:nvPicPr>
                    <p:blipFill>
                      <a:blip r:embed="rId8"/>
                      <a:stretch>
                        <a:fillRect/>
                      </a:stretch>
                    </p:blipFill>
                    <p:spPr>
                      <a:xfrm>
                        <a:off x="1547813" y="260350"/>
                        <a:ext cx="5143500" cy="1171575"/>
                      </a:xfrm>
                      <a:prstGeom prst="rect">
                        <a:avLst/>
                      </a:prstGeom>
                      <a:solidFill>
                        <a:schemeClr val="accent1"/>
                      </a:solid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Rot="1"/>
          </p:cNvSpPr>
          <p:nvPr>
            <p:ph type="body" sz="half" idx="1"/>
          </p:nvPr>
        </p:nvSpPr>
        <p:spPr>
          <a:xfrm>
            <a:off x="323850" y="620713"/>
            <a:ext cx="8569325" cy="5184775"/>
          </a:xfrm>
        </p:spPr>
        <p:txBody>
          <a:bodyPr vert="horz" wrap="square" lIns="91440" tIns="45720" rIns="91440" bIns="45720" anchor="t"/>
          <a:lstStyle/>
          <a:p>
            <a:pPr lvl="1" eaLnBrk="1" hangingPunct="1"/>
            <a:r>
              <a:rPr lang="zh-CN" altLang="en-US" b="0" kern="1200" dirty="0"/>
              <a:t>设</a:t>
            </a:r>
            <a:r>
              <a:rPr lang="en-US" altLang="zh-CN" b="0" kern="1200" dirty="0"/>
              <a:t>E+P=0.05</a:t>
            </a:r>
            <a:r>
              <a:rPr lang="zh-CN" altLang="en-US" b="0" kern="1200" dirty="0"/>
              <a:t>，</a:t>
            </a:r>
            <a:r>
              <a:rPr lang="en-US" altLang="zh-CN" b="0" kern="1200" dirty="0"/>
              <a:t>b=2</a:t>
            </a:r>
            <a:r>
              <a:rPr lang="en-US" altLang="zh-CN" b="0" kern="1200" dirty="0">
                <a:latin typeface="Symbol" panose="05050102010706020507" pitchFamily="18" charset="2"/>
              </a:rPr>
              <a:t>e+</a:t>
            </a:r>
            <a:r>
              <a:rPr lang="en-US" altLang="zh-CN" b="0" kern="1200" dirty="0"/>
              <a:t>E+P=2</a:t>
            </a:r>
            <a:r>
              <a:rPr lang="en-US" altLang="zh-CN" b="0" kern="1200" dirty="0">
                <a:latin typeface="Symbol" panose="05050102010706020507" pitchFamily="18" charset="2"/>
              </a:rPr>
              <a:t>e+0.05</a:t>
            </a:r>
          </a:p>
          <a:p>
            <a:pPr lvl="1" eaLnBrk="1" hangingPunct="1"/>
            <a:r>
              <a:rPr lang="zh-CN" altLang="en-US" b="0" kern="1200" dirty="0"/>
              <a:t>对于</a:t>
            </a:r>
            <a:r>
              <a:rPr lang="en-US" altLang="zh-CN" b="0" kern="1200" dirty="0">
                <a:latin typeface="Symbol" panose="05050102010706020507" pitchFamily="18" charset="2"/>
              </a:rPr>
              <a:t>e=0.01, 0.1, 1, 10</a:t>
            </a:r>
            <a:r>
              <a:rPr lang="zh-CN" altLang="en-US" b="0" kern="1200" dirty="0">
                <a:latin typeface="Symbol" panose="05050102010706020507" pitchFamily="18" charset="2"/>
              </a:rPr>
              <a:t>，求得不同的</a:t>
            </a:r>
            <a:r>
              <a:rPr lang="en-US" altLang="zh-CN" b="0" kern="1200" dirty="0">
                <a:latin typeface="Times New Roman" panose="02020603050405020304" pitchFamily="18" charset="0"/>
              </a:rPr>
              <a:t>b</a:t>
            </a:r>
            <a:r>
              <a:rPr lang="zh-CN" altLang="en-US" b="0" kern="1200" dirty="0">
                <a:latin typeface="Symbol" panose="05050102010706020507" pitchFamily="18" charset="2"/>
              </a:rPr>
              <a:t>。从而可得下表及图。</a:t>
            </a:r>
          </a:p>
        </p:txBody>
      </p:sp>
      <p:graphicFrame>
        <p:nvGraphicFramePr>
          <p:cNvPr id="55301" name="内容占位符 55300"/>
          <p:cNvGraphicFramePr>
            <a:graphicFrameLocks noGrp="1"/>
          </p:cNvGraphicFramePr>
          <p:nvPr>
            <p:ph sz="quarter" idx="2"/>
          </p:nvPr>
        </p:nvGraphicFramePr>
        <p:xfrm>
          <a:off x="323850" y="2713038"/>
          <a:ext cx="2663825" cy="2516188"/>
        </p:xfrm>
        <a:graphic>
          <a:graphicData uri="http://schemas.openxmlformats.org/drawingml/2006/table">
            <a:tbl>
              <a:tblPr/>
              <a:tblGrid>
                <a:gridCol w="1331913"/>
                <a:gridCol w="1331912"/>
              </a:tblGrid>
              <a:tr h="419100">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Symbol" panose="05050102010706020507" pitchFamily="18" charset="2"/>
                          <a:ea typeface="宋体" panose="02010600030101010101" pitchFamily="2" charset="-122"/>
                        </a:rPr>
                        <a:t>e</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smtClean="0">
                          <a:effectLst>
                            <a:outerShdw blurRad="38100" dist="38100" dir="2700000">
                              <a:srgbClr val="FFFFFF"/>
                            </a:outerShdw>
                          </a:effectLst>
                          <a:latin typeface="Symbol" panose="05050102010706020507" pitchFamily="18" charset="2"/>
                          <a:ea typeface="宋体" panose="02010600030101010101" pitchFamily="2" charset="-122"/>
                        </a:rPr>
                        <a:t>g</a:t>
                      </a:r>
                      <a:r>
                        <a:rPr lang="en-US" altLang="zh-CN" b="1" baseline="-25000" smtClean="0">
                          <a:effectLst>
                            <a:outerShdw blurRad="38100" dist="38100" dir="2700000">
                              <a:srgbClr val="FFFFFF"/>
                            </a:outerShdw>
                          </a:effectLst>
                          <a:latin typeface="Arial" panose="020B0604020202020204" pitchFamily="34" charset="0"/>
                          <a:ea typeface="宋体" panose="02010600030101010101" pitchFamily="2" charset="-122"/>
                        </a:rPr>
                        <a:t>max</a:t>
                      </a:r>
                      <a:endParaRPr lang="en-US" altLang="zh-CN" b="1" baseline="-25000" dirty="0">
                        <a:effectLst>
                          <a:outerShdw blurRad="38100" dist="38100" dir="2700000">
                            <a:srgbClr val="FFFFFF"/>
                          </a:outerShdw>
                        </a:effectLst>
                        <a:latin typeface="Arial" panose="020B0604020202020204" pitchFamily="34" charset="0"/>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9100">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0.95</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20688">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0.93</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9100">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0.1</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0.80</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9100">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0.33</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9100">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10</a:t>
                      </a: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p>
                      <a:pPr lvl="0" algn="ctr" eaLnBrk="1" hangingPunct="1">
                        <a:spcBef>
                          <a:spcPct val="20000"/>
                        </a:spcBef>
                        <a:buClr>
                          <a:schemeClr val="hlink"/>
                        </a:buClr>
                        <a:buSzPct val="75000"/>
                        <a:buFont typeface="Wingdings" panose="05000000000000000000" pitchFamily="2" charset="2"/>
                        <a:buNone/>
                      </a:pPr>
                      <a:r>
                        <a:rPr lang="en-US" altLang="zh-CN" b="1" dirty="0">
                          <a:effectLst>
                            <a:outerShdw blurRad="38100" dist="38100" dir="2700000">
                              <a:srgbClr val="FFFFFF"/>
                            </a:outerShdw>
                          </a:effectLst>
                          <a:latin typeface="Arial" panose="020B0604020202020204" pitchFamily="34" charset="0"/>
                          <a:ea typeface="宋体" panose="02010600030101010101" pitchFamily="2" charset="-122"/>
                        </a:rPr>
                        <a:t>0.05</a:t>
                      </a: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55298" name="Object 32"/>
          <p:cNvGraphicFramePr>
            <a:graphicFrameLocks noGrp="1" noChangeAspect="1"/>
          </p:cNvGraphicFramePr>
          <p:nvPr>
            <p:ph sz="quarter" idx="3"/>
          </p:nvPr>
        </p:nvGraphicFramePr>
        <p:xfrm>
          <a:off x="3348038" y="2363788"/>
          <a:ext cx="5688012" cy="3873500"/>
        </p:xfrm>
        <a:graphic>
          <a:graphicData uri="http://schemas.openxmlformats.org/presentationml/2006/ole">
            <mc:AlternateContent xmlns:mc="http://schemas.openxmlformats.org/markup-compatibility/2006">
              <mc:Choice xmlns:v="urn:schemas-microsoft-com:vml" Requires="v">
                <p:oleObj spid="_x0000_s58436" r:id="rId3" imgW="5706745" imgH="3886200" progId="Visio.Drawing.11">
                  <p:embed/>
                </p:oleObj>
              </mc:Choice>
              <mc:Fallback>
                <p:oleObj r:id="rId3" imgW="5706745" imgH="3886200" progId="Visio.Drawing.11">
                  <p:embed/>
                  <p:pic>
                    <p:nvPicPr>
                      <p:cNvPr id="0" name="图片 3214"/>
                      <p:cNvPicPr/>
                      <p:nvPr/>
                    </p:nvPicPr>
                    <p:blipFill>
                      <a:blip r:embed="rId4"/>
                      <a:srcRect/>
                      <a:stretch>
                        <a:fillRect/>
                      </a:stretch>
                    </p:blipFill>
                    <p:spPr>
                      <a:xfrm>
                        <a:off x="3348038" y="2363788"/>
                        <a:ext cx="5688012" cy="3873500"/>
                      </a:xfrm>
                      <a:prstGeom prst="rect">
                        <a:avLst/>
                      </a:prstGeom>
                      <a:noFill/>
                      <a:ln w="38100">
                        <a:miter/>
                      </a:ln>
                    </p:spPr>
                  </p:pic>
                </p:oleObj>
              </mc:Fallback>
            </mc:AlternateContent>
          </a:graphicData>
        </a:graphic>
      </p:graphicFrame>
      <p:graphicFrame>
        <p:nvGraphicFramePr>
          <p:cNvPr id="55299" name="Object 9"/>
          <p:cNvGraphicFramePr>
            <a:graphicFrameLocks noChangeAspect="1"/>
          </p:cNvGraphicFramePr>
          <p:nvPr/>
        </p:nvGraphicFramePr>
        <p:xfrm>
          <a:off x="0" y="5829300"/>
          <a:ext cx="4500563" cy="1028700"/>
        </p:xfrm>
        <a:graphic>
          <a:graphicData uri="http://schemas.openxmlformats.org/presentationml/2006/ole">
            <mc:AlternateContent xmlns:mc="http://schemas.openxmlformats.org/markup-compatibility/2006">
              <mc:Choice xmlns:v="urn:schemas-microsoft-com:vml" Requires="v">
                <p:oleObj spid="_x0000_s58437" r:id="rId5" imgW="3162300" imgH="723900" progId="Equation.3">
                  <p:embed/>
                </p:oleObj>
              </mc:Choice>
              <mc:Fallback>
                <p:oleObj r:id="rId5" imgW="3162300" imgH="723900" progId="Equation.3">
                  <p:embed/>
                  <p:pic>
                    <p:nvPicPr>
                      <p:cNvPr id="0" name="图片 3215"/>
                      <p:cNvPicPr/>
                      <p:nvPr/>
                    </p:nvPicPr>
                    <p:blipFill>
                      <a:blip r:embed="rId6"/>
                      <a:stretch>
                        <a:fillRect/>
                      </a:stretch>
                    </p:blipFill>
                    <p:spPr>
                      <a:xfrm>
                        <a:off x="0" y="5829300"/>
                        <a:ext cx="4500563" cy="1028700"/>
                      </a:xfrm>
                      <a:prstGeom prst="rect">
                        <a:avLst/>
                      </a:prstGeom>
                      <a:solidFill>
                        <a:srgbClr val="FFCCFF"/>
                      </a:solidFill>
                      <a:ln w="9525" cap="flat" cmpd="sng">
                        <a:solidFill>
                          <a:srgbClr val="FFCCFF"/>
                        </a:solidFill>
                        <a:prstDash val="solid"/>
                        <a:miter/>
                        <a:headEnd type="none" w="med" len="med"/>
                        <a:tailEnd type="none" w="med" len="med"/>
                      </a:ln>
                    </p:spPr>
                  </p:pic>
                </p:oleObj>
              </mc:Fallback>
            </mc:AlternateContent>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Rot="1" noChangeArrowheads="1"/>
          </p:cNvSpPr>
          <p:nvPr>
            <p:ph type="title"/>
          </p:nvPr>
        </p:nvSpPr>
        <p:spPr>
          <a:xfrm>
            <a:off x="0" y="-71437"/>
            <a:ext cx="8540750" cy="7207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40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3.5 </a:t>
            </a:r>
            <a:r>
              <a:rPr kumimoji="0" lang="zh-CN" altLang="en-US" sz="40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各种多址系统的比较</a:t>
            </a:r>
          </a:p>
        </p:txBody>
      </p:sp>
      <mc:AlternateContent xmlns:mc="http://schemas.openxmlformats.org/markup-compatibility/2006" xmlns:a14="http://schemas.microsoft.com/office/drawing/2010/main">
        <mc:Choice Requires="a14">
          <p:sp>
            <p:nvSpPr>
              <p:cNvPr id="167939" name="Rectangle 3"/>
              <p:cNvSpPr>
                <a:spLocks noGrp="1" noRot="1" noChangeArrowheads="1"/>
              </p:cNvSpPr>
              <p:nvPr>
                <p:ph type="body" sz="half" idx="1"/>
              </p:nvPr>
            </p:nvSpPr>
            <p:spPr>
              <a:xfrm>
                <a:off x="250825" y="765175"/>
                <a:ext cx="8713788"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36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通过量比较</a:t>
                </a:r>
              </a:p>
              <a:p>
                <a:pPr lvl="1" eaLnBrk="1" hangingPunct="1">
                  <a:defRPr/>
                </a:pPr>
                <a:r>
                  <a:rPr kumimoji="0" lang="zh-CN" altLang="en-US" sz="3200" b="0" i="0" u="none" strike="noStrike" kern="0" cap="none" spc="0" normalizeH="0" baseline="0" noProof="0" dirty="0" smtClean="0">
                    <a:ln>
                      <a:noFill/>
                    </a:ln>
                    <a:solidFill>
                      <a:srgbClr val="3C3C5A"/>
                    </a:solidFill>
                    <a:effectLst/>
                    <a:uLnTx/>
                    <a:uFillTx/>
                    <a:ea typeface="+mn-ea"/>
                  </a:rPr>
                  <a:t>当总呼叫率</a:t>
                </a:r>
                <a14:m>
                  <m:oMath xmlns:m="http://schemas.openxmlformats.org/officeDocument/2006/math">
                    <m:r>
                      <a:rPr lang="en-US" altLang="zh-CN" b="1" i="1" kern="1200" dirty="0">
                        <a:solidFill>
                          <a:schemeClr val="tx2"/>
                        </a:solidFill>
                        <a:latin typeface="Cambria Math" panose="02040503050406030204"/>
                      </a:rPr>
                      <m:t>𝒂</m:t>
                    </m:r>
                  </m:oMath>
                </a14:m>
                <a:r>
                  <a:rPr kumimoji="0" lang="zh-CN" altLang="en-US" sz="3200" b="0" i="0" u="none" strike="noStrike" kern="0" cap="none" spc="0" normalizeH="0" baseline="0" noProof="0" dirty="0" smtClean="0">
                    <a:ln>
                      <a:noFill/>
                    </a:ln>
                    <a:solidFill>
                      <a:srgbClr val="3C3C5A"/>
                    </a:solidFill>
                    <a:effectLst/>
                    <a:uLnTx/>
                    <a:uFillTx/>
                    <a:ea typeface="+mn-ea"/>
                  </a:rPr>
                  <a:t>很小时</a:t>
                </a:r>
              </a:p>
            </p:txBody>
          </p:sp>
        </mc:Choice>
        <mc:Fallback xmlns="">
          <p:sp>
            <p:nvSpPr>
              <p:cNvPr id="167939" name="Rectangle 3"/>
              <p:cNvSpPr>
                <a:spLocks noRot="1" noChangeAspect="1" noMove="1" noResize="1" noEditPoints="1" noAdjustHandles="1" noChangeArrowheads="1" noChangeShapeType="1" noTextEdit="1"/>
              </p:cNvSpPr>
              <p:nvPr>
                <p:ph type="body" sz="half" idx="1"/>
              </p:nvPr>
            </p:nvSpPr>
            <p:spPr>
              <a:xfrm>
                <a:off x="250825" y="765175"/>
                <a:ext cx="8713788" cy="5184775"/>
              </a:xfrm>
              <a:blipFill rotWithShape="1">
                <a:blip r:embed="rId3"/>
                <a:stretch>
                  <a:fillRect r="4"/>
                </a:stretch>
              </a:blipFill>
            </p:spPr>
            <p:txBody>
              <a:bodyPr/>
              <a:lstStyle/>
              <a:p>
                <a:r>
                  <a:rPr lang="zh-CN" altLang="en-US">
                    <a:noFill/>
                  </a:rPr>
                  <a:t> </a:t>
                </a:r>
              </a:p>
            </p:txBody>
          </p:sp>
        </mc:Fallback>
      </mc:AlternateContent>
      <p:graphicFrame>
        <p:nvGraphicFramePr>
          <p:cNvPr id="56322" name="Object 4"/>
          <p:cNvGraphicFramePr>
            <a:graphicFrameLocks noGrp="1" noChangeAspect="1"/>
          </p:cNvGraphicFramePr>
          <p:nvPr>
            <p:ph sz="half" idx="2"/>
          </p:nvPr>
        </p:nvGraphicFramePr>
        <p:xfrm>
          <a:off x="250776" y="2375917"/>
          <a:ext cx="6481762" cy="4005263"/>
        </p:xfrm>
        <a:graphic>
          <a:graphicData uri="http://schemas.openxmlformats.org/presentationml/2006/ole">
            <mc:AlternateContent xmlns:mc="http://schemas.openxmlformats.org/markup-compatibility/2006">
              <mc:Choice xmlns:v="urn:schemas-microsoft-com:vml" Requires="v">
                <p:oleObj spid="_x0000_s59521" r:id="rId4" imgW="2425700" imgH="1498600" progId="Equation.3">
                  <p:embed/>
                </p:oleObj>
              </mc:Choice>
              <mc:Fallback>
                <p:oleObj r:id="rId4" imgW="2425700" imgH="1498600" progId="Equation.3">
                  <p:embed/>
                  <p:pic>
                    <p:nvPicPr>
                      <p:cNvPr id="0" name="图片 3213"/>
                      <p:cNvPicPr/>
                      <p:nvPr/>
                    </p:nvPicPr>
                    <p:blipFill>
                      <a:blip r:embed="rId5"/>
                      <a:srcRect/>
                      <a:stretch>
                        <a:fillRect/>
                      </a:stretch>
                    </p:blipFill>
                    <p:spPr>
                      <a:xfrm>
                        <a:off x="250776" y="2375917"/>
                        <a:ext cx="6481762" cy="4005263"/>
                      </a:xfrm>
                      <a:prstGeom prst="rect">
                        <a:avLst/>
                      </a:prstGeom>
                      <a:noFill/>
                      <a:ln w="38100">
                        <a:miter/>
                      </a:ln>
                    </p:spPr>
                  </p:pic>
                </p:oleObj>
              </mc:Fallback>
            </mc:AlternateContent>
          </a:graphicData>
        </a:graphic>
      </p:graphicFrame>
      <p:graphicFrame>
        <p:nvGraphicFramePr>
          <p:cNvPr id="56323" name="对象 1"/>
          <p:cNvGraphicFramePr>
            <a:graphicFrameLocks noChangeAspect="1"/>
          </p:cNvGraphicFramePr>
          <p:nvPr/>
        </p:nvGraphicFramePr>
        <p:xfrm>
          <a:off x="3635375" y="549275"/>
          <a:ext cx="5010150" cy="930275"/>
        </p:xfrm>
        <a:graphic>
          <a:graphicData uri="http://schemas.openxmlformats.org/presentationml/2006/ole">
            <mc:AlternateContent xmlns:mc="http://schemas.openxmlformats.org/markup-compatibility/2006">
              <mc:Choice xmlns:v="urn:schemas-microsoft-com:vml" Requires="v">
                <p:oleObj spid="_x0000_s59522" r:id="rId6" imgW="3898900" imgH="723900" progId="Equation.3">
                  <p:embed/>
                </p:oleObj>
              </mc:Choice>
              <mc:Fallback>
                <p:oleObj r:id="rId6" imgW="3898900" imgH="723900" progId="Equation.3">
                  <p:embed/>
                  <p:pic>
                    <p:nvPicPr>
                      <p:cNvPr id="0" name="图片 3216"/>
                      <p:cNvPicPr/>
                      <p:nvPr/>
                    </p:nvPicPr>
                    <p:blipFill>
                      <a:blip r:embed="rId7"/>
                      <a:stretch>
                        <a:fillRect/>
                      </a:stretch>
                    </p:blipFill>
                    <p:spPr>
                      <a:xfrm>
                        <a:off x="3635375" y="549275"/>
                        <a:ext cx="5010150" cy="930275"/>
                      </a:xfrm>
                      <a:prstGeom prst="rect">
                        <a:avLst/>
                      </a:prstGeom>
                      <a:solidFill>
                        <a:schemeClr val="accent1"/>
                      </a:solidFill>
                      <a:ln w="38100">
                        <a:noFill/>
                        <a:miter/>
                      </a:ln>
                    </p:spPr>
                  </p:pic>
                </p:oleObj>
              </mc:Fallback>
            </mc:AlternateContent>
          </a:graphicData>
        </a:graphic>
      </p:graphicFrame>
      <p:graphicFrame>
        <p:nvGraphicFramePr>
          <p:cNvPr id="2" name="对象 1"/>
          <p:cNvGraphicFramePr>
            <a:graphicFrameLocks noChangeAspect="1"/>
          </p:cNvGraphicFramePr>
          <p:nvPr/>
        </p:nvGraphicFramePr>
        <p:xfrm>
          <a:off x="6228184" y="1700808"/>
          <a:ext cx="2561308" cy="641794"/>
        </p:xfrm>
        <a:graphic>
          <a:graphicData uri="http://schemas.openxmlformats.org/presentationml/2006/ole">
            <mc:AlternateContent xmlns:mc="http://schemas.openxmlformats.org/markup-compatibility/2006">
              <mc:Choice xmlns:v="urn:schemas-microsoft-com:vml" Requires="v">
                <p:oleObj spid="_x0000_s59523" name="Equation" r:id="rId8" imgW="41452800" imgH="10363200" progId="Equation.DSMT4">
                  <p:embed/>
                </p:oleObj>
              </mc:Choice>
              <mc:Fallback>
                <p:oleObj name="Equation" r:id="rId8" imgW="41452800" imgH="10363200" progId="Equation.DSMT4">
                  <p:embed/>
                  <p:pic>
                    <p:nvPicPr>
                      <p:cNvPr id="0" name="对象 4"/>
                      <p:cNvPicPr>
                        <a:picLocks noChangeAspect="1" noChangeArrowheads="1"/>
                      </p:cNvPicPr>
                      <p:nvPr/>
                    </p:nvPicPr>
                    <p:blipFill>
                      <a:blip r:embed="rId9"/>
                      <a:srcRect/>
                      <a:stretch>
                        <a:fillRect/>
                      </a:stretch>
                    </p:blipFill>
                    <p:spPr bwMode="auto">
                      <a:xfrm>
                        <a:off x="6228184" y="1700808"/>
                        <a:ext cx="2561308" cy="641794"/>
                      </a:xfrm>
                      <a:prstGeom prst="rect">
                        <a:avLst/>
                      </a:prstGeom>
                      <a:noFill/>
                      <a:ln>
                        <a:noFill/>
                      </a:ln>
                    </p:spPr>
                  </p:pic>
                </p:oleObj>
              </mc:Fallback>
            </mc:AlternateContent>
          </a:graphicData>
        </a:graphic>
      </p:graphicFrame>
      <p:graphicFrame>
        <p:nvGraphicFramePr>
          <p:cNvPr id="3" name="对象 2"/>
          <p:cNvGraphicFramePr>
            <a:graphicFrameLocks noChangeAspect="1"/>
          </p:cNvGraphicFramePr>
          <p:nvPr/>
        </p:nvGraphicFramePr>
        <p:xfrm>
          <a:off x="6660232" y="2132856"/>
          <a:ext cx="2308102" cy="387560"/>
        </p:xfrm>
        <a:graphic>
          <a:graphicData uri="http://schemas.openxmlformats.org/presentationml/2006/ole">
            <mc:AlternateContent xmlns:mc="http://schemas.openxmlformats.org/markup-compatibility/2006">
              <mc:Choice xmlns:v="urn:schemas-microsoft-com:vml" Requires="v">
                <p:oleObj spid="_x0000_s59524" name="Equation" r:id="rId10" imgW="91135200" imgH="15240000" progId="Equation.DSMT4">
                  <p:embed/>
                </p:oleObj>
              </mc:Choice>
              <mc:Fallback>
                <p:oleObj name="Equation" r:id="rId10" imgW="91135200" imgH="15240000" progId="Equation.DSMT4">
                  <p:embed/>
                  <p:pic>
                    <p:nvPicPr>
                      <p:cNvPr id="0" name="Object 5"/>
                      <p:cNvPicPr>
                        <a:picLocks noChangeAspect="1" noChangeArrowheads="1"/>
                      </p:cNvPicPr>
                      <p:nvPr/>
                    </p:nvPicPr>
                    <p:blipFill>
                      <a:blip r:embed="rId11"/>
                      <a:srcRect/>
                      <a:stretch>
                        <a:fillRect/>
                      </a:stretch>
                    </p:blipFill>
                    <p:spPr bwMode="auto">
                      <a:xfrm>
                        <a:off x="6660232" y="2132856"/>
                        <a:ext cx="2308102" cy="387560"/>
                      </a:xfrm>
                      <a:prstGeom prst="rect">
                        <a:avLst/>
                      </a:prstGeom>
                      <a:no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mc:AlternateContent xmlns:mc="http://schemas.openxmlformats.org/markup-compatibility/2006" xmlns:a14="http://schemas.microsoft.com/office/drawing/2010/main">
        <mc:Choice Requires="a14">
          <p:sp>
            <p:nvSpPr>
              <p:cNvPr id="80899" name="Rectangle 3"/>
              <p:cNvSpPr>
                <a:spLocks noGrp="1" noRot="1" noChangeArrowheads="1"/>
              </p:cNvSpPr>
              <p:nvPr>
                <p:ph idx="1"/>
              </p:nvPr>
            </p:nvSpPr>
            <p:spPr>
              <a:xfrm>
                <a:off x="107950" y="3716338"/>
                <a:ext cx="9036050" cy="2520950"/>
              </a:xfrm>
            </p:spPr>
            <p:txBody>
              <a:bodyPr vert="horz" wrap="square" lIns="91440" tIns="45720" rIns="91440" bIns="45720" numCol="1" anchor="t" anchorCtr="0" compatLnSpc="1"/>
              <a:lstStyle/>
              <a:p>
                <a:pPr marL="342900" lvl="1" indent="-342900" eaLnBrk="1" hangingPunct="1">
                  <a:buClr>
                    <a:schemeClr val="hlink"/>
                  </a:buClr>
                  <a:buSzPct val="75000"/>
                  <a:buFont typeface="Wingdings" panose="05000000000000000000" pitchFamily="2" charset="2"/>
                  <a:buChar char="v"/>
                  <a:defRPr/>
                </a:pPr>
                <a:r>
                  <a:rPr kumimoji="0" lang="zh-CN" altLang="en-US" sz="2000" b="1" i="0" u="none" strike="noStrike" kern="0" cap="none" spc="0" normalizeH="0" baseline="0" noProof="0" dirty="0">
                    <a:ln>
                      <a:noFill/>
                    </a:ln>
                    <a:solidFill>
                      <a:srgbClr val="FF0000"/>
                    </a:solidFill>
                    <a:effectLst>
                      <a:outerShdw blurRad="38100" dist="38100" dir="2700000" algn="tl">
                        <a:srgbClr val="C0C0C0"/>
                      </a:outerShdw>
                    </a:effectLst>
                    <a:uLnTx/>
                    <a:uFillTx/>
                    <a:ea typeface="+mn-ea"/>
                    <a:cs typeface="+mn-cs"/>
                  </a:rPr>
                  <a:t>当总呼叫</a:t>
                </a:r>
                <a:r>
                  <a:rPr kumimoji="0" lang="zh-CN" altLang="en-US" sz="20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n-ea"/>
                    <a:cs typeface="+mn-cs"/>
                  </a:rPr>
                  <a:t>率</a:t>
                </a:r>
                <a14:m>
                  <m:oMath xmlns:m="http://schemas.openxmlformats.org/officeDocument/2006/math">
                    <m:r>
                      <a:rPr lang="en-US" altLang="zh-CN" sz="2000" b="1" i="1" kern="1200" dirty="0" smtClean="0">
                        <a:solidFill>
                          <a:srgbClr val="FF0000"/>
                        </a:solidFill>
                        <a:latin typeface="Cambria Math" panose="02040503050406030204"/>
                      </a:rPr>
                      <m:t>𝒂</m:t>
                    </m:r>
                  </m:oMath>
                </a14:m>
                <a:r>
                  <a:rPr kumimoji="0" lang="zh-CN" altLang="en-US" sz="20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n-ea"/>
                    <a:cs typeface="+mn-cs"/>
                  </a:rPr>
                  <a:t>很</a:t>
                </a:r>
                <a:r>
                  <a:rPr kumimoji="0" lang="zh-CN" altLang="en-US" sz="2000" b="1" i="0" u="none" strike="noStrike" kern="0" cap="none" spc="0" normalizeH="0" baseline="0" noProof="0" dirty="0">
                    <a:ln>
                      <a:noFill/>
                    </a:ln>
                    <a:solidFill>
                      <a:srgbClr val="FF0000"/>
                    </a:solidFill>
                    <a:effectLst>
                      <a:outerShdw blurRad="38100" dist="38100" dir="2700000" algn="tl">
                        <a:srgbClr val="C0C0C0"/>
                      </a:outerShdw>
                    </a:effectLst>
                    <a:uLnTx/>
                    <a:uFillTx/>
                    <a:ea typeface="+mn-ea"/>
                    <a:cs typeface="+mn-cs"/>
                  </a:rPr>
                  <a:t>小</a:t>
                </a:r>
                <a:r>
                  <a:rPr kumimoji="0" lang="zh-CN" altLang="en-US" sz="2000" b="1" i="0" u="none" strike="noStrike" kern="0" cap="none" spc="0" normalizeH="0" baseline="0" noProof="0" dirty="0" smtClean="0">
                    <a:ln>
                      <a:noFill/>
                    </a:ln>
                    <a:solidFill>
                      <a:srgbClr val="FF0000"/>
                    </a:solidFill>
                    <a:effectLst>
                      <a:outerShdw blurRad="38100" dist="38100" dir="2700000" algn="tl">
                        <a:srgbClr val="C0C0C0"/>
                      </a:outerShdw>
                    </a:effectLst>
                    <a:uLnTx/>
                    <a:uFillTx/>
                    <a:ea typeface="+mn-ea"/>
                    <a:cs typeface="+mn-cs"/>
                  </a:rPr>
                  <a:t>时：</a:t>
                </a:r>
                <a:r>
                  <a:rPr kumimoji="0" lang="zh-CN" altLang="en-US" sz="2000" b="1" i="0" u="none" strike="noStrike" kern="0" cap="none" spc="0" normalizeH="0" baseline="0" noProof="0" dirty="0" smtClean="0">
                    <a:ln>
                      <a:noFill/>
                    </a:ln>
                    <a:solidFill>
                      <a:srgbClr val="3C3C5A"/>
                    </a:solidFill>
                    <a:effectLst/>
                    <a:uLnTx/>
                    <a:uFillTx/>
                    <a:ea typeface="+mn-ea"/>
                  </a:rPr>
                  <a:t>由上可见，各种方式具有基本上相同的通过量</a:t>
                </a:r>
                <a:r>
                  <a:rPr kumimoji="0" lang="en-US" altLang="zh-CN" sz="2000" b="1" i="0" u="none" strike="noStrike" kern="0" cap="none" spc="0" normalizeH="0" baseline="0" noProof="0" dirty="0" err="1" smtClean="0">
                    <a:ln>
                      <a:noFill/>
                    </a:ln>
                    <a:solidFill>
                      <a:srgbClr val="3C3C5A"/>
                    </a:solidFill>
                    <a:effectLst/>
                    <a:uLnTx/>
                    <a:uFillTx/>
                    <a:latin typeface="Symbol" panose="05050102010706020507" pitchFamily="18" charset="2"/>
                    <a:ea typeface="+mn-ea"/>
                  </a:rPr>
                  <a:t>g</a:t>
                </a:r>
                <a:r>
                  <a:rPr kumimoji="0" lang="en-US" altLang="zh-CN" sz="2000" b="1" i="0" u="none" strike="noStrike" kern="0" cap="none" spc="0" normalizeH="0" baseline="0" noProof="0" dirty="0" err="1" smtClean="0">
                    <a:ln>
                      <a:noFill/>
                    </a:ln>
                    <a:solidFill>
                      <a:srgbClr val="3C3C5A"/>
                    </a:solidFill>
                    <a:effectLst/>
                    <a:uLnTx/>
                    <a:uFillTx/>
                    <a:ea typeface="+mn-ea"/>
                  </a:rPr>
                  <a:t>≈a</a:t>
                </a:r>
                <a:r>
                  <a:rPr kumimoji="0" lang="zh-CN" altLang="en-US" sz="2000" b="1" i="0" u="none" strike="noStrike" kern="0" cap="none" spc="0" normalizeH="0" baseline="0" noProof="0" dirty="0" smtClean="0">
                    <a:ln>
                      <a:noFill/>
                    </a:ln>
                    <a:solidFill>
                      <a:srgbClr val="3C3C5A"/>
                    </a:solidFill>
                    <a:effectLst/>
                    <a:uLnTx/>
                    <a:uFillTx/>
                    <a:ea typeface="+mn-ea"/>
                  </a:rPr>
                  <a:t>，或者说绝大部分呼叫均能顺利通过信道，达到通信的目的，</a:t>
                </a:r>
                <a:r>
                  <a:rPr kumimoji="0" lang="zh-CN" altLang="en-US" sz="2000" b="1" i="0" u="none" strike="noStrike" kern="0" cap="none" spc="0" normalizeH="0" baseline="0" noProof="0" dirty="0" smtClean="0">
                    <a:ln>
                      <a:noFill/>
                    </a:ln>
                    <a:solidFill>
                      <a:srgbClr val="FF0000"/>
                    </a:solidFill>
                    <a:effectLst/>
                    <a:uLnTx/>
                    <a:uFillTx/>
                    <a:ea typeface="+mn-ea"/>
                  </a:rPr>
                  <a:t>只有与</a:t>
                </a:r>
                <a14:m>
                  <m:oMath xmlns:m="http://schemas.openxmlformats.org/officeDocument/2006/math">
                    <m:r>
                      <a:rPr lang="en-US" altLang="zh-CN" sz="2000" b="1" i="1" kern="1200" dirty="0">
                        <a:solidFill>
                          <a:schemeClr val="tx2"/>
                        </a:solidFill>
                        <a:latin typeface="Cambria Math" panose="02040503050406030204"/>
                      </a:rPr>
                      <m:t>𝒂</m:t>
                    </m:r>
                  </m:oMath>
                </a14:m>
                <a:r>
                  <a:rPr kumimoji="0" lang="en-US" altLang="zh-CN" sz="2000" b="1" i="0" u="none" strike="noStrike" kern="0" cap="none" spc="0" normalizeH="0" baseline="30000" noProof="0" dirty="0" smtClean="0">
                    <a:ln>
                      <a:noFill/>
                    </a:ln>
                    <a:solidFill>
                      <a:srgbClr val="FF0000"/>
                    </a:solidFill>
                    <a:effectLst/>
                    <a:uLnTx/>
                    <a:uFillTx/>
                    <a:ea typeface="+mn-ea"/>
                  </a:rPr>
                  <a:t>2</a:t>
                </a:r>
                <a:r>
                  <a:rPr kumimoji="0" lang="zh-CN" altLang="en-US" sz="2000" b="1" i="0" u="none" strike="noStrike" kern="0" cap="none" spc="0" normalizeH="0" baseline="0" noProof="0" dirty="0" smtClean="0">
                    <a:ln>
                      <a:noFill/>
                    </a:ln>
                    <a:solidFill>
                      <a:srgbClr val="FF0000"/>
                    </a:solidFill>
                    <a:effectLst/>
                    <a:uLnTx/>
                    <a:uFillTx/>
                    <a:ea typeface="+mn-ea"/>
                  </a:rPr>
                  <a:t>成比例的一些呼叫，</a:t>
                </a:r>
                <a:r>
                  <a:rPr kumimoji="0" lang="zh-CN" altLang="en-US" sz="2000" b="1" i="0" u="none" strike="noStrike" kern="0" cap="none" spc="0" normalizeH="0" baseline="0" noProof="0" dirty="0" smtClean="0">
                    <a:ln>
                      <a:noFill/>
                    </a:ln>
                    <a:solidFill>
                      <a:srgbClr val="3C3C5A"/>
                    </a:solidFill>
                    <a:effectLst/>
                    <a:uLnTx/>
                    <a:uFillTx/>
                    <a:ea typeface="+mn-ea"/>
                  </a:rPr>
                  <a:t>未能利用信道。这一部分在不同方式有不同的性质。</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000" b="1" i="0" u="none" strike="noStrike" kern="0" cap="none" spc="0" normalizeH="0" baseline="0" noProof="0" dirty="0" smtClean="0">
                    <a:ln>
                      <a:noFill/>
                    </a:ln>
                    <a:solidFill>
                      <a:srgbClr val="3C3C5A"/>
                    </a:solidFill>
                    <a:effectLst/>
                    <a:uLnTx/>
                    <a:uFillTx/>
                    <a:ea typeface="+mn-ea"/>
                  </a:rPr>
                  <a:t>在阿罗华方式中，这一部分是由</a:t>
                </a:r>
                <a:r>
                  <a:rPr kumimoji="0" lang="zh-CN" altLang="en-US" sz="2000" b="1" i="0" u="none" strike="noStrike" kern="0" cap="none" spc="0" normalizeH="0" baseline="0" noProof="0" dirty="0" smtClean="0">
                    <a:ln>
                      <a:noFill/>
                    </a:ln>
                    <a:solidFill>
                      <a:srgbClr val="FF0000"/>
                    </a:solidFill>
                    <a:effectLst/>
                    <a:uLnTx/>
                    <a:uFillTx/>
                    <a:ea typeface="+mn-ea"/>
                  </a:rPr>
                  <a:t>碰撞</a:t>
                </a:r>
                <a:r>
                  <a:rPr kumimoji="0" lang="zh-CN" altLang="en-US" sz="2000" b="1" i="0" u="none" strike="noStrike" kern="0" cap="none" spc="0" normalizeH="0" baseline="0" noProof="0" dirty="0" smtClean="0">
                    <a:ln>
                      <a:noFill/>
                    </a:ln>
                    <a:solidFill>
                      <a:srgbClr val="3C3C5A"/>
                    </a:solidFill>
                    <a:effectLst/>
                    <a:uLnTx/>
                    <a:uFillTx/>
                    <a:ea typeface="+mn-ea"/>
                  </a:rPr>
                  <a:t>引起的；</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000" b="1" i="0" u="none" strike="noStrike" kern="0" cap="none" spc="0" normalizeH="0" baseline="0" noProof="0" dirty="0" smtClean="0">
                    <a:ln>
                      <a:noFill/>
                    </a:ln>
                    <a:solidFill>
                      <a:srgbClr val="3C3C5A"/>
                    </a:solidFill>
                    <a:effectLst/>
                    <a:uLnTx/>
                    <a:uFillTx/>
                    <a:ea typeface="+mn-ea"/>
                  </a:rPr>
                  <a:t>在载波监听系统中，除了由于</a:t>
                </a:r>
                <a:r>
                  <a:rPr kumimoji="0" lang="zh-CN" altLang="en-US" sz="2000" b="1" i="0" u="none" strike="noStrike" kern="0" cap="none" spc="0" normalizeH="0" baseline="0" noProof="0" dirty="0" smtClean="0">
                    <a:ln>
                      <a:noFill/>
                    </a:ln>
                    <a:solidFill>
                      <a:srgbClr val="FF0000"/>
                    </a:solidFill>
                    <a:effectLst/>
                    <a:uLnTx/>
                    <a:uFillTx/>
                    <a:ea typeface="+mn-ea"/>
                  </a:rPr>
                  <a:t>碰撞</a:t>
                </a:r>
                <a:r>
                  <a:rPr kumimoji="0" lang="zh-CN" altLang="en-US" sz="2000" b="1" i="0" u="none" strike="noStrike" kern="0" cap="none" spc="0" normalizeH="0" baseline="0" noProof="0" dirty="0" smtClean="0">
                    <a:ln>
                      <a:noFill/>
                    </a:ln>
                    <a:solidFill>
                      <a:srgbClr val="3C3C5A"/>
                    </a:solidFill>
                    <a:effectLst/>
                    <a:uLnTx/>
                    <a:uFillTx/>
                    <a:ea typeface="+mn-ea"/>
                  </a:rPr>
                  <a:t>外，还有由于</a:t>
                </a:r>
                <a:r>
                  <a:rPr kumimoji="0" lang="zh-CN" altLang="en-US" sz="2000" b="1" i="0" u="none" strike="noStrike" kern="0" cap="none" spc="0" normalizeH="0" baseline="0" noProof="0" dirty="0" smtClean="0">
                    <a:ln>
                      <a:noFill/>
                    </a:ln>
                    <a:solidFill>
                      <a:srgbClr val="FF0000"/>
                    </a:solidFill>
                    <a:effectLst/>
                    <a:uLnTx/>
                    <a:uFillTx/>
                    <a:ea typeface="+mn-ea"/>
                  </a:rPr>
                  <a:t>监听到信道被占用</a:t>
                </a:r>
                <a:r>
                  <a:rPr kumimoji="0" lang="zh-CN" altLang="en-US" sz="2000" b="1" i="0" u="none" strike="noStrike" kern="0" cap="none" spc="0" normalizeH="0" baseline="0" noProof="0" dirty="0" smtClean="0">
                    <a:ln>
                      <a:noFill/>
                    </a:ln>
                    <a:solidFill>
                      <a:srgbClr val="3C3C5A"/>
                    </a:solidFill>
                    <a:effectLst/>
                    <a:uLnTx/>
                    <a:uFillTx/>
                    <a:ea typeface="+mn-ea"/>
                  </a:rPr>
                  <a:t>而放弃传送；</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000" b="1" i="0" u="none" strike="noStrike" kern="0" cap="none" spc="0" normalizeH="0" baseline="0" noProof="0" dirty="0" smtClean="0">
                    <a:ln>
                      <a:noFill/>
                    </a:ln>
                    <a:solidFill>
                      <a:srgbClr val="3C3C5A"/>
                    </a:solidFill>
                    <a:effectLst/>
                    <a:uLnTx/>
                    <a:uFillTx/>
                    <a:ea typeface="+mn-ea"/>
                  </a:rPr>
                  <a:t>在轮询方式中，则是由于</a:t>
                </a:r>
                <a:r>
                  <a:rPr kumimoji="0" lang="zh-CN" altLang="en-US" sz="2000" b="1" i="0" u="none" strike="noStrike" kern="0" cap="none" spc="0" normalizeH="0" baseline="0" noProof="0" dirty="0" smtClean="0">
                    <a:ln>
                      <a:noFill/>
                    </a:ln>
                    <a:solidFill>
                      <a:srgbClr val="FF0000"/>
                    </a:solidFill>
                    <a:effectLst/>
                    <a:uLnTx/>
                    <a:uFillTx/>
                    <a:ea typeface="+mn-ea"/>
                  </a:rPr>
                  <a:t>控制信令</a:t>
                </a:r>
                <a:r>
                  <a:rPr kumimoji="0" lang="en-US" altLang="zh-CN" sz="2000" b="1" i="0" u="none" strike="noStrike" kern="0" cap="none" spc="0" normalizeH="0" baseline="0" noProof="0" dirty="0" smtClean="0">
                    <a:ln>
                      <a:noFill/>
                    </a:ln>
                    <a:solidFill>
                      <a:srgbClr val="FF0000"/>
                    </a:solidFill>
                    <a:effectLst/>
                    <a:uLnTx/>
                    <a:uFillTx/>
                    <a:ea typeface="+mn-ea"/>
                  </a:rPr>
                  <a:t>P</a:t>
                </a:r>
                <a:r>
                  <a:rPr kumimoji="0" lang="zh-CN" altLang="en-US" sz="2000" b="1" i="0" u="none" strike="noStrike" kern="0" cap="none" spc="0" normalizeH="0" baseline="0" noProof="0" dirty="0" smtClean="0">
                    <a:ln>
                      <a:noFill/>
                    </a:ln>
                    <a:solidFill>
                      <a:srgbClr val="FF0000"/>
                    </a:solidFill>
                    <a:effectLst/>
                    <a:uLnTx/>
                    <a:uFillTx/>
                    <a:ea typeface="+mn-ea"/>
                  </a:rPr>
                  <a:t>和</a:t>
                </a:r>
                <a:r>
                  <a:rPr kumimoji="0" lang="en-US" altLang="zh-CN" sz="2000" b="1" i="0" u="none" strike="noStrike" kern="0" cap="none" spc="0" normalizeH="0" baseline="0" noProof="0" dirty="0" smtClean="0">
                    <a:ln>
                      <a:noFill/>
                    </a:ln>
                    <a:solidFill>
                      <a:srgbClr val="FF0000"/>
                    </a:solidFill>
                    <a:effectLst/>
                    <a:uLnTx/>
                    <a:uFillTx/>
                    <a:ea typeface="+mn-ea"/>
                  </a:rPr>
                  <a:t>E</a:t>
                </a:r>
                <a:r>
                  <a:rPr kumimoji="0" lang="zh-CN" altLang="en-US" sz="2000" b="1" i="0" u="none" strike="noStrike" kern="0" cap="none" spc="0" normalizeH="0" baseline="0" noProof="0" dirty="0" smtClean="0">
                    <a:ln>
                      <a:noFill/>
                    </a:ln>
                    <a:solidFill>
                      <a:srgbClr val="FF0000"/>
                    </a:solidFill>
                    <a:effectLst/>
                    <a:uLnTx/>
                    <a:uFillTx/>
                    <a:ea typeface="+mn-ea"/>
                  </a:rPr>
                  <a:t>以及时延占用了</a:t>
                </a:r>
                <a:r>
                  <a:rPr kumimoji="0" lang="zh-CN" altLang="en-US" sz="2000" b="1" i="0" u="none" strike="noStrike" kern="0" cap="none" spc="0" normalizeH="0" baseline="0" noProof="0" dirty="0" smtClean="0">
                    <a:ln>
                      <a:noFill/>
                    </a:ln>
                    <a:solidFill>
                      <a:srgbClr val="3C3C5A"/>
                    </a:solidFill>
                    <a:effectLst/>
                    <a:uLnTx/>
                    <a:uFillTx/>
                    <a:ea typeface="+mn-ea"/>
                  </a:rPr>
                  <a:t>信道所致。</a:t>
                </a:r>
              </a:p>
            </p:txBody>
          </p:sp>
        </mc:Choice>
        <mc:Fallback xmlns="">
          <p:sp>
            <p:nvSpPr>
              <p:cNvPr id="80899" name="Rectangle 3"/>
              <p:cNvSpPr>
                <a:spLocks noRot="1" noChangeAspect="1" noMove="1" noResize="1" noEditPoints="1" noAdjustHandles="1" noChangeArrowheads="1" noChangeShapeType="1" noTextEdit="1"/>
              </p:cNvSpPr>
              <p:nvPr>
                <p:ph idx="1"/>
              </p:nvPr>
            </p:nvSpPr>
            <p:spPr>
              <a:xfrm>
                <a:off x="107950" y="3716338"/>
                <a:ext cx="9036050" cy="2520950"/>
              </a:xfrm>
              <a:blipFill rotWithShape="1">
                <a:blip r:embed="rId2"/>
                <a:stretch>
                  <a:fillRect t="-13" b="13"/>
                </a:stretch>
              </a:blipFill>
            </p:spPr>
            <p:txBody>
              <a:bodyPr/>
              <a:lstStyle/>
              <a:p>
                <a:r>
                  <a:rPr lang="zh-CN" altLang="en-US">
                    <a:noFill/>
                  </a:rPr>
                  <a:t> </a:t>
                </a:r>
              </a:p>
            </p:txBody>
          </p:sp>
        </mc:Fallback>
      </mc:AlternateContent>
      <p:pic>
        <p:nvPicPr>
          <p:cNvPr id="101380" name="Picture 5"/>
          <p:cNvPicPr>
            <a:picLocks noChangeAspect="1"/>
          </p:cNvPicPr>
          <p:nvPr/>
        </p:nvPicPr>
        <p:blipFill>
          <a:blip r:embed="rId3"/>
          <a:stretch>
            <a:fillRect/>
          </a:stretch>
        </p:blipFill>
        <p:spPr>
          <a:xfrm>
            <a:off x="1979613" y="0"/>
            <a:ext cx="5827712" cy="3600450"/>
          </a:xfrm>
          <a:prstGeom prst="rect">
            <a:avLst/>
          </a:prstGeom>
          <a:noFill/>
          <a:ln w="9525">
            <a:noFill/>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mc:AlternateContent xmlns:mc="http://schemas.openxmlformats.org/markup-compatibility/2006" xmlns:a14="http://schemas.microsoft.com/office/drawing/2010/main">
        <mc:Choice Requires="a14">
          <p:sp>
            <p:nvSpPr>
              <p:cNvPr id="102403" name="Rectangle 3"/>
              <p:cNvSpPr>
                <a:spLocks noGrp="1" noRot="1"/>
              </p:cNvSpPr>
              <p:nvPr>
                <p:ph idx="1"/>
              </p:nvPr>
            </p:nvSpPr>
            <p:spPr>
              <a:xfrm>
                <a:off x="20960" y="3905250"/>
                <a:ext cx="8871520" cy="2952750"/>
              </a:xfrm>
            </p:spPr>
            <p:txBody>
              <a:bodyPr vert="horz" wrap="square" lIns="91440" tIns="45720" rIns="91440" bIns="45720" anchor="t"/>
              <a:lstStyle/>
              <a:p>
                <a:pPr lvl="2" eaLnBrk="1" hangingPunct="1"/>
                <a:r>
                  <a:rPr lang="zh-CN" altLang="en-US" sz="2400" b="1" dirty="0" smtClean="0"/>
                  <a:t>在</a:t>
                </a:r>
                <a:r>
                  <a:rPr lang="zh-CN" altLang="en-US" sz="2400" b="1" dirty="0"/>
                  <a:t>延时</a:t>
                </a:r>
                <a:r>
                  <a:rPr lang="en-US" altLang="zh-CN" sz="2400" b="1" dirty="0">
                    <a:latin typeface="Symbol" panose="05050102010706020507" pitchFamily="18" charset="2"/>
                  </a:rPr>
                  <a:t>e</a:t>
                </a:r>
                <a:r>
                  <a:rPr lang="zh-CN" altLang="en-US" sz="2400" b="1" dirty="0"/>
                  <a:t>较小时，</a:t>
                </a:r>
                <a:r>
                  <a:rPr lang="en-US" altLang="zh-CN" sz="2400" b="1" dirty="0" smtClean="0"/>
                  <a:t>CSMA-</a:t>
                </a:r>
                <a:r>
                  <a:rPr lang="en-US" altLang="zh-CN" sz="2400" b="1" dirty="0" smtClean="0">
                    <a:solidFill>
                      <a:srgbClr val="FF0000"/>
                    </a:solidFill>
                  </a:rPr>
                  <a:t>NP</a:t>
                </a:r>
                <a:r>
                  <a:rPr lang="zh-CN" altLang="en-US" sz="2400" b="1" dirty="0"/>
                  <a:t>和</a:t>
                </a:r>
                <a:r>
                  <a:rPr lang="en-US" altLang="zh-CN" sz="2400" b="1" dirty="0" smtClean="0"/>
                  <a:t>CSMA-NP-CD</a:t>
                </a:r>
                <a:r>
                  <a:rPr lang="zh-CN" altLang="en-US" sz="2400" b="1" dirty="0"/>
                  <a:t>的性能最好，轮询方式中有控制信令的损失，并不会优于</a:t>
                </a:r>
                <a:r>
                  <a:rPr lang="en-US" altLang="zh-CN" sz="2400" b="1" dirty="0" smtClean="0"/>
                  <a:t>CSMA-NP</a:t>
                </a:r>
                <a:r>
                  <a:rPr lang="zh-CN" altLang="en-US" sz="2400" b="1" dirty="0"/>
                  <a:t>等；</a:t>
                </a:r>
              </a:p>
              <a:p>
                <a:pPr lvl="2" eaLnBrk="1" hangingPunct="1"/>
                <a:r>
                  <a:rPr lang="zh-CN" altLang="en-US" sz="2400" b="1" dirty="0"/>
                  <a:t>在延时</a:t>
                </a:r>
                <a:r>
                  <a:rPr lang="en-US" altLang="zh-CN" sz="2400" b="1" dirty="0">
                    <a:latin typeface="Symbol" panose="05050102010706020507" pitchFamily="18" charset="2"/>
                  </a:rPr>
                  <a:t>e</a:t>
                </a:r>
                <a:r>
                  <a:rPr lang="zh-CN" altLang="en-US" sz="2400" b="1" dirty="0">
                    <a:latin typeface="Symbol" panose="05050102010706020507" pitchFamily="18" charset="2"/>
                  </a:rPr>
                  <a:t>较大时，以分槽阿罗华方式为最优，因为它与延时</a:t>
                </a:r>
                <a:r>
                  <a:rPr lang="en-US" altLang="zh-CN" sz="2400" b="1" dirty="0">
                    <a:latin typeface="Symbol" panose="05050102010706020507" pitchFamily="18" charset="2"/>
                  </a:rPr>
                  <a:t>e</a:t>
                </a:r>
                <a:r>
                  <a:rPr lang="zh-CN" altLang="en-US" sz="2400" b="1" dirty="0">
                    <a:latin typeface="Symbol" panose="05050102010706020507" pitchFamily="18" charset="2"/>
                  </a:rPr>
                  <a:t>无关。</a:t>
                </a:r>
              </a:p>
              <a:p>
                <a:pPr lvl="1" eaLnBrk="1" hangingPunct="1"/>
                <a:r>
                  <a:rPr lang="zh-CN" altLang="en-US" sz="2400" b="1" dirty="0">
                    <a:latin typeface="Symbol" panose="05050102010706020507" pitchFamily="18" charset="2"/>
                  </a:rPr>
                  <a:t>这样看来</a:t>
                </a:r>
                <a:r>
                  <a:rPr lang="zh-CN" altLang="en-US" sz="2400" b="1" dirty="0" smtClean="0">
                    <a:latin typeface="Symbol" panose="05050102010706020507" pitchFamily="18" charset="2"/>
                  </a:rPr>
                  <a:t>，</a:t>
                </a:r>
                <a:r>
                  <a:rPr lang="en-US" altLang="zh-CN" sz="2400" b="1" kern="1200" dirty="0">
                    <a:solidFill>
                      <a:schemeClr val="tx2"/>
                    </a:solidFill>
                  </a:rPr>
                  <a:t> </a:t>
                </a:r>
                <a14:m>
                  <m:oMath xmlns:m="http://schemas.openxmlformats.org/officeDocument/2006/math">
                    <m:r>
                      <a:rPr lang="en-US" altLang="zh-CN" sz="2400" b="1" i="1" kern="1200" dirty="0">
                        <a:solidFill>
                          <a:schemeClr val="tx2"/>
                        </a:solidFill>
                        <a:latin typeface="Cambria Math" panose="02040503050406030204"/>
                      </a:rPr>
                      <m:t>𝒂</m:t>
                    </m:r>
                  </m:oMath>
                </a14:m>
                <a:r>
                  <a:rPr lang="zh-CN" altLang="en-US" sz="2400" b="1" dirty="0" smtClean="0">
                    <a:solidFill>
                      <a:srgbClr val="FF0000"/>
                    </a:solidFill>
                  </a:rPr>
                  <a:t>较小</a:t>
                </a:r>
                <a:r>
                  <a:rPr lang="zh-CN" altLang="en-US" sz="2400" b="1" dirty="0">
                    <a:solidFill>
                      <a:srgbClr val="FF0000"/>
                    </a:solidFill>
                  </a:rPr>
                  <a:t>时轮询方式</a:t>
                </a:r>
                <a:r>
                  <a:rPr lang="zh-CN" altLang="en-US" sz="2400" b="1" dirty="0"/>
                  <a:t>并不是最优的，也就是从效果来看，</a:t>
                </a:r>
                <a:r>
                  <a:rPr lang="zh-CN" altLang="en-US" sz="2400" b="1" dirty="0">
                    <a:solidFill>
                      <a:srgbClr val="FF0000"/>
                    </a:solidFill>
                  </a:rPr>
                  <a:t>碰撞的存在，并不是一个问题</a:t>
                </a:r>
                <a:r>
                  <a:rPr lang="zh-CN" altLang="en-US" sz="2400" b="1" dirty="0"/>
                  <a:t>。</a:t>
                </a:r>
              </a:p>
            </p:txBody>
          </p:sp>
        </mc:Choice>
        <mc:Fallback xmlns="">
          <p:sp>
            <p:nvSpPr>
              <p:cNvPr id="102403" name="Rectangle 3"/>
              <p:cNvSpPr>
                <a:spLocks noRot="1" noChangeAspect="1" noMove="1" noResize="1" noEditPoints="1" noAdjustHandles="1" noChangeArrowheads="1" noChangeShapeType="1" noTextEdit="1"/>
              </p:cNvSpPr>
              <p:nvPr>
                <p:ph idx="1"/>
              </p:nvPr>
            </p:nvSpPr>
            <p:spPr>
              <a:xfrm>
                <a:off x="20960" y="3905250"/>
                <a:ext cx="8871520" cy="2952750"/>
              </a:xfrm>
              <a:blipFill rotWithShape="1">
                <a:blip r:embed="rId3"/>
                <a:stretch>
                  <a:fillRect r="-2212"/>
                </a:stretch>
              </a:blipFill>
            </p:spPr>
            <p:txBody>
              <a:bodyPr/>
              <a:lstStyle/>
              <a:p>
                <a:r>
                  <a:rPr lang="zh-CN" altLang="en-US">
                    <a:noFill/>
                  </a:rPr>
                  <a:t> </a:t>
                </a:r>
              </a:p>
            </p:txBody>
          </p:sp>
        </mc:Fallback>
      </mc:AlternateContent>
      <p:pic>
        <p:nvPicPr>
          <p:cNvPr id="4" name="Picture 5"/>
          <p:cNvPicPr>
            <a:picLocks noChangeAspect="1" noChangeArrowheads="1"/>
          </p:cNvPicPr>
          <p:nvPr/>
        </p:nvPicPr>
        <p:blipFill>
          <a:blip r:embed="rId4"/>
          <a:srcRect/>
          <a:stretch>
            <a:fillRect/>
          </a:stretch>
        </p:blipFill>
        <p:spPr bwMode="auto">
          <a:xfrm>
            <a:off x="0" y="476672"/>
            <a:ext cx="4195895" cy="2592288"/>
          </a:xfrm>
          <a:prstGeom prst="rect">
            <a:avLst/>
          </a:prstGeom>
          <a:solidFill>
            <a:schemeClr val="accent3"/>
          </a:solidFill>
          <a:ln>
            <a:noFill/>
          </a:ln>
          <a:effectLst/>
        </p:spPr>
      </p:pic>
      <p:graphicFrame>
        <p:nvGraphicFramePr>
          <p:cNvPr id="2" name="对象 1"/>
          <p:cNvGraphicFramePr>
            <a:graphicFrameLocks noGrp="1" noChangeAspect="1"/>
          </p:cNvGraphicFramePr>
          <p:nvPr/>
        </p:nvGraphicFramePr>
        <p:xfrm>
          <a:off x="4251788" y="332656"/>
          <a:ext cx="4914040" cy="3295664"/>
        </p:xfrm>
        <a:graphic>
          <a:graphicData uri="http://schemas.openxmlformats.org/presentationml/2006/ole">
            <mc:AlternateContent xmlns:mc="http://schemas.openxmlformats.org/markup-compatibility/2006">
              <mc:Choice xmlns:v="urn:schemas-microsoft-com:vml" Requires="v">
                <p:oleObj spid="_x0000_s63535" r:id="rId5" imgW="5791200" imgH="3886200" progId="Visio.Drawing.11">
                  <p:embed/>
                </p:oleObj>
              </mc:Choice>
              <mc:Fallback>
                <p:oleObj r:id="rId5" imgW="5791200" imgH="3886200" progId="Visio.Drawing.11">
                  <p:embed/>
                  <p:pic>
                    <p:nvPicPr>
                      <p:cNvPr id="0" name="Object 4"/>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51788" y="332656"/>
                        <a:ext cx="4914040" cy="3295664"/>
                      </a:xfrm>
                      <a:prstGeom prst="rect">
                        <a:avLst/>
                      </a:prstGeom>
                      <a:solidFill>
                        <a:srgbClr val="FFFF00"/>
                      </a:solidFill>
                      <a:ln>
                        <a:noFill/>
                      </a:ln>
                    </p:spPr>
                  </p:pic>
                </p:oleObj>
              </mc:Fallback>
            </mc:AlternateContent>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5" name="Rectangle 5"/>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graphicFrame>
        <p:nvGraphicFramePr>
          <p:cNvPr id="57346" name="Object 4"/>
          <p:cNvGraphicFramePr>
            <a:graphicFrameLocks noGrp="1" noChangeAspect="1"/>
          </p:cNvGraphicFramePr>
          <p:nvPr>
            <p:ph idx="1"/>
          </p:nvPr>
        </p:nvGraphicFramePr>
        <p:xfrm>
          <a:off x="1116013" y="-7937"/>
          <a:ext cx="7018337" cy="4706937"/>
        </p:xfrm>
        <a:graphic>
          <a:graphicData uri="http://schemas.openxmlformats.org/presentationml/2006/ole">
            <mc:AlternateContent xmlns:mc="http://schemas.openxmlformats.org/markup-compatibility/2006">
              <mc:Choice xmlns:v="urn:schemas-microsoft-com:vml" Requires="v">
                <p:oleObj spid="_x0000_s73734" r:id="rId4" imgW="5791200" imgH="3886200" progId="Visio.Drawing.11">
                  <p:embed/>
                </p:oleObj>
              </mc:Choice>
              <mc:Fallback>
                <p:oleObj r:id="rId4" imgW="5791200" imgH="3886200" progId="Visio.Drawing.11">
                  <p:embed/>
                  <p:pic>
                    <p:nvPicPr>
                      <p:cNvPr id="0" name="图片 70661"/>
                      <p:cNvPicPr/>
                      <p:nvPr/>
                    </p:nvPicPr>
                    <p:blipFill>
                      <a:blip r:embed="rId5"/>
                      <a:srcRect/>
                      <a:stretch>
                        <a:fillRect/>
                      </a:stretch>
                    </p:blipFill>
                    <p:spPr>
                      <a:xfrm>
                        <a:off x="1116013" y="-7937"/>
                        <a:ext cx="7018337" cy="4706937"/>
                      </a:xfrm>
                      <a:prstGeom prst="rect">
                        <a:avLst/>
                      </a:prstGeom>
                      <a:solidFill>
                        <a:srgbClr val="FFFF00">
                          <a:alpha val="100000"/>
                        </a:srgbClr>
                      </a:solidFill>
                      <a:ln w="38100">
                        <a:miter/>
                      </a:ln>
                    </p:spPr>
                  </p:pic>
                </p:oleObj>
              </mc:Fallback>
            </mc:AlternateContent>
          </a:graphicData>
        </a:graphic>
      </p:graphicFrame>
      <p:sp>
        <p:nvSpPr>
          <p:cNvPr id="57348" name="矩形 1"/>
          <p:cNvSpPr/>
          <p:nvPr/>
        </p:nvSpPr>
        <p:spPr>
          <a:xfrm>
            <a:off x="0" y="4797425"/>
            <a:ext cx="9036050" cy="1570038"/>
          </a:xfrm>
          <a:prstGeom prst="rect">
            <a:avLst/>
          </a:prstGeom>
          <a:solidFill>
            <a:srgbClr val="EBFFFF"/>
          </a:solidFill>
          <a:ln w="9525">
            <a:noFill/>
          </a:ln>
        </p:spPr>
        <p:txBody>
          <a:bodyPr>
            <a:spAutoFit/>
          </a:bodyPr>
          <a:lstStyle/>
          <a:p>
            <a:pPr lvl="1"/>
            <a:r>
              <a:rPr lang="zh-CN" altLang="en-US" sz="2400" b="1" dirty="0">
                <a:solidFill>
                  <a:srgbClr val="007A77"/>
                </a:solidFill>
              </a:rPr>
              <a:t>为了考察</a:t>
            </a:r>
            <a:r>
              <a:rPr lang="zh-CN" altLang="en-US" sz="2400" b="1" dirty="0">
                <a:solidFill>
                  <a:srgbClr val="FF0000"/>
                </a:solidFill>
              </a:rPr>
              <a:t>延时</a:t>
            </a:r>
            <a:r>
              <a:rPr lang="en-US" altLang="zh-CN" sz="2400" b="1" dirty="0">
                <a:solidFill>
                  <a:srgbClr val="FF0000"/>
                </a:solidFill>
                <a:latin typeface="Symbol" panose="05050102010706020507" pitchFamily="18" charset="2"/>
              </a:rPr>
              <a:t>e</a:t>
            </a:r>
            <a:r>
              <a:rPr lang="zh-CN" altLang="en-US" sz="2400" b="1" dirty="0">
                <a:solidFill>
                  <a:srgbClr val="FF0000"/>
                </a:solidFill>
              </a:rPr>
              <a:t>对各种方式的影响</a:t>
            </a:r>
            <a:r>
              <a:rPr lang="zh-CN" altLang="en-US" sz="2400" b="1" dirty="0">
                <a:solidFill>
                  <a:srgbClr val="007A77"/>
                </a:solidFill>
              </a:rPr>
              <a:t>，可把以前算出的最大通</a:t>
            </a:r>
            <a:r>
              <a:rPr lang="zh-CN" altLang="en-US" sz="2400" b="1">
                <a:solidFill>
                  <a:srgbClr val="007A77"/>
                </a:solidFill>
              </a:rPr>
              <a:t>过量</a:t>
            </a:r>
            <a:r>
              <a:rPr lang="en-US" altLang="zh-CN" sz="2400" b="1" smtClean="0">
                <a:solidFill>
                  <a:srgbClr val="007A77"/>
                </a:solidFill>
                <a:latin typeface="Symbol" panose="05050102010706020507" pitchFamily="18" charset="2"/>
              </a:rPr>
              <a:t>g</a:t>
            </a:r>
            <a:r>
              <a:rPr lang="en-US" altLang="zh-CN" sz="2400" b="1" baseline="-25000" smtClean="0">
                <a:solidFill>
                  <a:srgbClr val="007A77"/>
                </a:solidFill>
              </a:rPr>
              <a:t>max</a:t>
            </a:r>
            <a:r>
              <a:rPr lang="zh-CN" altLang="en-US" sz="2400" b="1" dirty="0">
                <a:solidFill>
                  <a:srgbClr val="007A77"/>
                </a:solidFill>
              </a:rPr>
              <a:t>与</a:t>
            </a:r>
            <a:r>
              <a:rPr lang="en-US" altLang="zh-CN" sz="2400" b="1" dirty="0">
                <a:solidFill>
                  <a:srgbClr val="007A77"/>
                </a:solidFill>
                <a:latin typeface="Symbol" panose="05050102010706020507" pitchFamily="18" charset="2"/>
              </a:rPr>
              <a:t>e</a:t>
            </a:r>
            <a:r>
              <a:rPr lang="zh-CN" altLang="en-US" sz="2400" b="1" dirty="0">
                <a:solidFill>
                  <a:srgbClr val="007A77"/>
                </a:solidFill>
              </a:rPr>
              <a:t>的关系画出。</a:t>
            </a:r>
          </a:p>
          <a:p>
            <a:pPr lvl="2"/>
            <a:r>
              <a:rPr lang="zh-CN" altLang="en-US" sz="2400" b="1" dirty="0">
                <a:solidFill>
                  <a:srgbClr val="007A77"/>
                </a:solidFill>
              </a:rPr>
              <a:t>由图可见，在</a:t>
            </a:r>
            <a:r>
              <a:rPr lang="en-US" altLang="zh-CN" sz="2400" b="1" dirty="0">
                <a:solidFill>
                  <a:srgbClr val="FF0000"/>
                </a:solidFill>
                <a:latin typeface="Symbol" panose="05050102010706020507" pitchFamily="18" charset="2"/>
              </a:rPr>
              <a:t>e</a:t>
            </a:r>
            <a:r>
              <a:rPr lang="zh-CN" altLang="en-US" sz="2400" b="1" dirty="0">
                <a:solidFill>
                  <a:srgbClr val="FF0000"/>
                </a:solidFill>
              </a:rPr>
              <a:t>较小的局部网中，宜于</a:t>
            </a:r>
            <a:r>
              <a:rPr lang="zh-CN" altLang="en-US" sz="2400" b="1">
                <a:solidFill>
                  <a:srgbClr val="FF0000"/>
                </a:solidFill>
              </a:rPr>
              <a:t>采用</a:t>
            </a:r>
            <a:r>
              <a:rPr lang="en-US" altLang="zh-CN" sz="2400" b="1" smtClean="0">
                <a:solidFill>
                  <a:srgbClr val="FF0000"/>
                </a:solidFill>
              </a:rPr>
              <a:t>CSMA-CD</a:t>
            </a:r>
            <a:r>
              <a:rPr lang="zh-CN" altLang="en-US" sz="2400" b="1" dirty="0">
                <a:solidFill>
                  <a:srgbClr val="FF0000"/>
                </a:solidFill>
              </a:rPr>
              <a:t>方</a:t>
            </a:r>
            <a:r>
              <a:rPr lang="zh-CN" altLang="en-US" sz="2400" b="1" dirty="0">
                <a:solidFill>
                  <a:srgbClr val="007A77"/>
                </a:solidFill>
              </a:rPr>
              <a:t>式；而在</a:t>
            </a:r>
            <a:r>
              <a:rPr lang="en-US" altLang="zh-CN" sz="2400" b="1" dirty="0">
                <a:solidFill>
                  <a:srgbClr val="FF0000"/>
                </a:solidFill>
                <a:latin typeface="Symbol" panose="05050102010706020507" pitchFamily="18" charset="2"/>
              </a:rPr>
              <a:t>e</a:t>
            </a:r>
            <a:r>
              <a:rPr lang="zh-CN" altLang="en-US" sz="2400" b="1" dirty="0">
                <a:solidFill>
                  <a:srgbClr val="FF0000"/>
                </a:solidFill>
                <a:latin typeface="Symbol" panose="05050102010706020507" pitchFamily="18" charset="2"/>
              </a:rPr>
              <a:t>很大的卫星网中，只能用纯阿罗华或分槽阿罗华方式</a:t>
            </a:r>
            <a:r>
              <a:rPr lang="zh-CN" altLang="en-US" sz="2400" b="1" dirty="0">
                <a:solidFill>
                  <a:srgbClr val="007A77"/>
                </a:solidFill>
                <a:latin typeface="Symbol" panose="05050102010706020507" pitchFamily="18" charset="2"/>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12"/>
          <p:cNvGraphicFramePr>
            <a:graphicFrameLocks noGrp="1" noChangeAspect="1"/>
          </p:cNvGraphicFramePr>
          <p:nvPr>
            <p:ph/>
          </p:nvPr>
        </p:nvGraphicFramePr>
        <p:xfrm>
          <a:off x="1054100" y="627063"/>
          <a:ext cx="7515225" cy="5610225"/>
        </p:xfrm>
        <a:graphic>
          <a:graphicData uri="http://schemas.openxmlformats.org/presentationml/2006/ole">
            <mc:AlternateContent xmlns:mc="http://schemas.openxmlformats.org/markup-compatibility/2006">
              <mc:Choice xmlns:v="urn:schemas-microsoft-com:vml" Requires="v">
                <p:oleObj spid="_x0000_s5219" r:id="rId3" imgW="7876540" imgH="5881370" progId="Visio.Drawing.11">
                  <p:embed/>
                </p:oleObj>
              </mc:Choice>
              <mc:Fallback>
                <p:oleObj r:id="rId3" imgW="7876540" imgH="5881370" progId="Visio.Drawing.11">
                  <p:embed/>
                  <p:pic>
                    <p:nvPicPr>
                      <p:cNvPr id="0" name="图片 3144"/>
                      <p:cNvPicPr/>
                      <p:nvPr/>
                    </p:nvPicPr>
                    <p:blipFill>
                      <a:blip r:embed="rId4"/>
                      <a:srcRect/>
                      <a:stretch>
                        <a:fillRect/>
                      </a:stretch>
                    </p:blipFill>
                    <p:spPr>
                      <a:xfrm>
                        <a:off x="1054100" y="627063"/>
                        <a:ext cx="7515225" cy="5610225"/>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5" name="内容占位符 4"/>
          <p:cNvGraphicFramePr>
            <a:graphicFrameLocks noGrp="1" noChangeAspect="1"/>
          </p:cNvGraphicFramePr>
          <p:nvPr>
            <p:ph idx="1"/>
            <p:custDataLst>
              <p:tags r:id="rId2"/>
            </p:custDataLst>
          </p:nvPr>
        </p:nvGraphicFramePr>
        <p:xfrm>
          <a:off x="17780" y="776605"/>
          <a:ext cx="9006840" cy="5692775"/>
        </p:xfrm>
        <a:graphic>
          <a:graphicData uri="http://schemas.openxmlformats.org/presentationml/2006/ole">
            <mc:AlternateContent xmlns:mc="http://schemas.openxmlformats.org/markup-compatibility/2006">
              <mc:Choice xmlns:v="urn:schemas-microsoft-com:vml" Requires="v">
                <p:oleObj spid="_x0000_s74755" r:id="rId4" imgW="6781800" imgH="4286250" progId="Paint.Picture">
                  <p:embed/>
                </p:oleObj>
              </mc:Choice>
              <mc:Fallback>
                <p:oleObj r:id="rId4" imgW="6781800" imgH="4286250" progId="Paint.Picture">
                  <p:embed/>
                  <p:pic>
                    <p:nvPicPr>
                      <p:cNvPr id="0" name="图片 5"/>
                      <p:cNvPicPr/>
                      <p:nvPr/>
                    </p:nvPicPr>
                    <p:blipFill>
                      <a:blip r:embed="rId5"/>
                      <a:stretch>
                        <a:fillRect/>
                      </a:stretch>
                    </p:blipFill>
                    <p:spPr>
                      <a:xfrm>
                        <a:off x="17780" y="776605"/>
                        <a:ext cx="9006840" cy="5692775"/>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7" name="文本框 6"/>
              <p:cNvSpPr txBox="1"/>
              <p:nvPr/>
            </p:nvSpPr>
            <p:spPr>
              <a:xfrm>
                <a:off x="5429250" y="2348865"/>
                <a:ext cx="3714750" cy="3412490"/>
              </a:xfrm>
              <a:prstGeom prst="rect">
                <a:avLst/>
              </a:prstGeom>
              <a:noFill/>
            </p:spPr>
            <p:txBody>
              <a:bodyPr wrap="square" rtlCol="0" anchor="t">
                <a:spAutoFit/>
              </a:bodyPr>
              <a:lstStyle/>
              <a:p>
                <a:pPr lvl="1" eaLnBrk="1" hangingPunct="1">
                  <a:lnSpc>
                    <a:spcPct val="90000"/>
                  </a:lnSpc>
                </a:pPr>
                <a:r>
                  <a:rPr lang="zh-CN" altLang="en-US" sz="2400" b="1" dirty="0">
                    <a:sym typeface="+mn-ea"/>
                  </a:rPr>
                  <a:t>另一个极端情况</a:t>
                </a:r>
                <a:r>
                  <a:rPr lang="zh-CN" altLang="en-US" sz="2400" b="1" dirty="0" smtClean="0">
                    <a:sym typeface="+mn-ea"/>
                  </a:rPr>
                  <a:t>是</a:t>
                </a:r>
                <a14:m>
                  <m:oMath xmlns:m="http://schemas.openxmlformats.org/officeDocument/2006/math">
                    <m:r>
                      <a:rPr lang="en-US" altLang="zh-CN" sz="2400" b="1" i="1" kern="1200" dirty="0">
                        <a:solidFill>
                          <a:schemeClr val="tx2"/>
                        </a:solidFill>
                        <a:latin typeface="Cambria Math" panose="02040503050406030204"/>
                      </a:rPr>
                      <m:t>𝒂</m:t>
                    </m:r>
                  </m:oMath>
                </a14:m>
                <a:r>
                  <a:rPr lang="en-US" altLang="zh-CN" sz="2400" b="1" dirty="0" smtClean="0">
                    <a:sym typeface="+mn-ea"/>
                  </a:rPr>
                  <a:t>→∞</a:t>
                </a:r>
                <a:r>
                  <a:rPr lang="zh-CN" altLang="en-US" sz="2400" b="1" dirty="0">
                    <a:sym typeface="+mn-ea"/>
                  </a:rPr>
                  <a:t>。</a:t>
                </a:r>
                <a:endParaRPr lang="zh-CN" altLang="en-US" sz="2400" b="1" dirty="0"/>
              </a:p>
              <a:p>
                <a:pPr lvl="0" eaLnBrk="1" hangingPunct="1">
                  <a:lnSpc>
                    <a:spcPct val="90000"/>
                  </a:lnSpc>
                </a:pPr>
                <a:r>
                  <a:rPr lang="zh-CN" altLang="en-US" sz="2400" b="1" dirty="0">
                    <a:sym typeface="+mn-ea"/>
                  </a:rPr>
                  <a:t>这时所有竞争型的方式，</a:t>
                </a:r>
                <a:r>
                  <a:rPr lang="zh-CN" altLang="en-US" sz="2400" b="1" dirty="0">
                    <a:solidFill>
                      <a:srgbClr val="FF0000"/>
                    </a:solidFill>
                    <a:sym typeface="+mn-ea"/>
                  </a:rPr>
                  <a:t>只要有延时存在</a:t>
                </a:r>
                <a:r>
                  <a:rPr lang="zh-CN" altLang="en-US" sz="2400" b="1" dirty="0">
                    <a:sym typeface="+mn-ea"/>
                  </a:rPr>
                  <a:t>，都将使</a:t>
                </a:r>
                <a:r>
                  <a:rPr lang="zh-CN" altLang="en-US" sz="2400" b="1" dirty="0">
                    <a:solidFill>
                      <a:srgbClr val="FF0000"/>
                    </a:solidFill>
                    <a:sym typeface="+mn-ea"/>
                  </a:rPr>
                  <a:t>通过量</a:t>
                </a:r>
                <a:r>
                  <a:rPr lang="en-US" altLang="zh-CN" sz="2400" b="1" dirty="0">
                    <a:solidFill>
                      <a:srgbClr val="FF0000"/>
                    </a:solidFill>
                    <a:latin typeface="Symbol" panose="05050102010706020507" pitchFamily="18" charset="2"/>
                    <a:sym typeface="+mn-ea"/>
                  </a:rPr>
                  <a:t>g</a:t>
                </a:r>
                <a:r>
                  <a:rPr lang="zh-CN" altLang="en-US" sz="2400" b="1" dirty="0">
                    <a:solidFill>
                      <a:srgbClr val="FF0000"/>
                    </a:solidFill>
                    <a:sym typeface="+mn-ea"/>
                  </a:rPr>
                  <a:t>趋近于零</a:t>
                </a:r>
                <a:r>
                  <a:rPr lang="zh-CN" altLang="en-US" sz="2400" b="1" dirty="0">
                    <a:sym typeface="+mn-ea"/>
                  </a:rPr>
                  <a:t>，系统将趋于不稳定；</a:t>
                </a:r>
                <a:endParaRPr lang="zh-CN" altLang="en-US" sz="2400" b="1" dirty="0"/>
              </a:p>
              <a:p>
                <a:pPr lvl="0" eaLnBrk="1" hangingPunct="1">
                  <a:lnSpc>
                    <a:spcPct val="90000"/>
                  </a:lnSpc>
                </a:pPr>
                <a:r>
                  <a:rPr lang="zh-CN" altLang="en-US" sz="2400" b="1" dirty="0">
                    <a:sym typeface="+mn-ea"/>
                  </a:rPr>
                  <a:t>因为新来的信息包将无法通过，旧包不断增加，或者说碰撞将造成信道处于阻塞状态。</a:t>
                </a:r>
              </a:p>
            </p:txBody>
          </p:sp>
        </mc:Choice>
        <mc:Fallback xmlns="">
          <p:sp>
            <p:nvSpPr>
              <p:cNvPr id="7" name="文本框 6"/>
              <p:cNvSpPr txBox="1">
                <a:spLocks noRot="1" noChangeAspect="1" noMove="1" noResize="1" noEditPoints="1" noAdjustHandles="1" noChangeArrowheads="1" noChangeShapeType="1" noTextEdit="1"/>
              </p:cNvSpPr>
              <p:nvPr/>
            </p:nvSpPr>
            <p:spPr>
              <a:xfrm>
                <a:off x="5429250" y="2348865"/>
                <a:ext cx="3714750" cy="3412490"/>
              </a:xfrm>
              <a:prstGeom prst="rect">
                <a:avLst/>
              </a:prstGeom>
              <a:blipFill rotWithShape="1">
                <a:blip r:embed="rId6"/>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mc:AlternateContent xmlns:mc="http://schemas.openxmlformats.org/markup-compatibility/2006" xmlns:a14="http://schemas.microsoft.com/office/drawing/2010/main">
        <mc:Choice Requires="a14">
          <p:sp>
            <p:nvSpPr>
              <p:cNvPr id="103427" name="Rectangle 3"/>
              <p:cNvSpPr>
                <a:spLocks noGrp="1" noRot="1"/>
              </p:cNvSpPr>
              <p:nvPr>
                <p:ph idx="1"/>
              </p:nvPr>
            </p:nvSpPr>
            <p:spPr>
              <a:xfrm>
                <a:off x="-107950" y="1268413"/>
                <a:ext cx="8899525" cy="5184775"/>
              </a:xfrm>
            </p:spPr>
            <p:txBody>
              <a:bodyPr vert="horz" wrap="square" lIns="91440" tIns="45720" rIns="91440" bIns="45720" anchor="t"/>
              <a:lstStyle/>
              <a:p>
                <a:pPr marL="0" lvl="1" eaLnBrk="1" hangingPunct="1">
                  <a:lnSpc>
                    <a:spcPct val="90000"/>
                  </a:lnSpc>
                </a:pPr>
                <a:r>
                  <a:rPr lang="zh-CN" altLang="en-US" sz="2800" b="1" dirty="0">
                    <a:sym typeface="+mn-ea"/>
                  </a:rPr>
                  <a:t>另一个极端情况</a:t>
                </a:r>
                <a:r>
                  <a:rPr lang="zh-CN" altLang="en-US" sz="2800" b="1" dirty="0" smtClean="0">
                    <a:sym typeface="+mn-ea"/>
                  </a:rPr>
                  <a:t>是</a:t>
                </a:r>
                <a14:m>
                  <m:oMath xmlns:m="http://schemas.openxmlformats.org/officeDocument/2006/math">
                    <m:r>
                      <a:rPr lang="en-US" altLang="zh-CN" sz="2800" b="1" i="1" kern="1200" dirty="0">
                        <a:solidFill>
                          <a:schemeClr val="tx2"/>
                        </a:solidFill>
                        <a:latin typeface="Cambria Math" panose="02040503050406030204"/>
                      </a:rPr>
                      <m:t>𝒂</m:t>
                    </m:r>
                  </m:oMath>
                </a14:m>
                <a:r>
                  <a:rPr lang="en-US" altLang="zh-CN" sz="2800" b="1" dirty="0" smtClean="0">
                    <a:sym typeface="+mn-ea"/>
                  </a:rPr>
                  <a:t>→∞</a:t>
                </a:r>
                <a:r>
                  <a:rPr lang="zh-CN" altLang="en-US" sz="2800" b="1" dirty="0">
                    <a:sym typeface="+mn-ea"/>
                  </a:rPr>
                  <a:t>。</a:t>
                </a:r>
                <a:endParaRPr lang="zh-CN" altLang="en-US" sz="2800" b="1" dirty="0"/>
              </a:p>
              <a:p>
                <a:pPr lvl="2" eaLnBrk="1" hangingPunct="1">
                  <a:lnSpc>
                    <a:spcPct val="90000"/>
                  </a:lnSpc>
                </a:pPr>
                <a:r>
                  <a:rPr lang="zh-CN" altLang="en-US" b="1" dirty="0"/>
                  <a:t>对于中央控制的非竞争型的轮询方式，则将达到最大通过量，而且工作稳定的。</a:t>
                </a:r>
              </a:p>
              <a:p>
                <a:pPr lvl="3" eaLnBrk="1" hangingPunct="1">
                  <a:lnSpc>
                    <a:spcPct val="90000"/>
                  </a:lnSpc>
                </a:pPr>
                <a:r>
                  <a:rPr lang="zh-CN" altLang="en-US" b="1" dirty="0"/>
                  <a:t>其实这是由于采用了与电路转接中相应的</a:t>
                </a:r>
                <a:r>
                  <a:rPr lang="zh-CN" altLang="en-US" b="1" dirty="0">
                    <a:solidFill>
                      <a:srgbClr val="FF0000"/>
                    </a:solidFill>
                  </a:rPr>
                  <a:t>拒绝制</a:t>
                </a:r>
                <a:r>
                  <a:rPr lang="zh-CN" altLang="en-US" b="1" dirty="0"/>
                  <a:t>而得到的。</a:t>
                </a:r>
                <a:r>
                  <a:rPr lang="zh-CN" altLang="en-US" b="1" dirty="0" smtClean="0"/>
                  <a:t>当</a:t>
                </a:r>
                <a:r>
                  <a:rPr lang="en-US" altLang="zh-CN" b="1" dirty="0" smtClean="0"/>
                  <a:t>a</a:t>
                </a:r>
                <a:r>
                  <a:rPr lang="zh-CN" altLang="en-US" b="1" dirty="0" smtClean="0"/>
                  <a:t>很大</a:t>
                </a:r>
                <a:r>
                  <a:rPr lang="zh-CN" altLang="en-US" b="1" dirty="0"/>
                  <a:t>时，每个子站在一个周期内所积累的信息包数显然会超过一个；除送出的一个外，其他实际上都被拒绝接受。如果不拒绝而暂存在寄存器中，待下个周期再发送，那也将导致旧包数无限增加，与前面所说的竞争型方式有同样的问题。</a:t>
                </a:r>
              </a:p>
            </p:txBody>
          </p:sp>
        </mc:Choice>
        <mc:Fallback xmlns="">
          <p:sp>
            <p:nvSpPr>
              <p:cNvPr id="103427" name="Rectangle 3"/>
              <p:cNvSpPr>
                <a:spLocks noRot="1" noChangeAspect="1" noMove="1" noResize="1" noEditPoints="1" noAdjustHandles="1" noChangeArrowheads="1" noChangeShapeType="1" noTextEdit="1"/>
              </p:cNvSpPr>
              <p:nvPr>
                <p:ph idx="1"/>
              </p:nvPr>
            </p:nvSpPr>
            <p:spPr>
              <a:xfrm>
                <a:off x="-107950" y="1268413"/>
                <a:ext cx="8899525" cy="5184775"/>
              </a:xfrm>
              <a:blipFill rotWithShape="1">
                <a:blip r:embed="rId2"/>
                <a:stretch>
                  <a:fillRect t="-6" b="6"/>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2"/>
          <p:cNvSpPr>
            <a:spLocks noGrp="1" noRot="1" noChangeArrowheads="1"/>
          </p:cNvSpPr>
          <p:nvPr>
            <p:ph type="title"/>
          </p:nvPr>
        </p:nvSpPr>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104451" name="Rectangle 3"/>
          <p:cNvSpPr>
            <a:spLocks noGrp="1" noRot="1"/>
          </p:cNvSpPr>
          <p:nvPr>
            <p:ph idx="1"/>
          </p:nvPr>
        </p:nvSpPr>
        <p:spPr/>
        <p:txBody>
          <a:bodyPr vert="horz" wrap="square" lIns="91440" tIns="45720" rIns="91440" bIns="45720" anchor="t"/>
          <a:lstStyle/>
          <a:p>
            <a:pPr lvl="2" eaLnBrk="1" hangingPunct="1"/>
            <a:r>
              <a:rPr lang="zh-CN" altLang="en-US" b="1" dirty="0"/>
              <a:t>反之，若在竞争型中，也采用拒绝制，即每个站中所存的旧包数超过某一定值，就不再接受新包，则也能达到稳定工作的目的。</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3" name="Rectangle 5"/>
          <p:cNvSpPr>
            <a:spLocks noGrp="1" noRot="1" noChangeArrowheads="1"/>
          </p:cNvSpPr>
          <p:nvPr>
            <p:ph type="title"/>
          </p:nvPr>
        </p:nvSpPr>
        <p:spPr>
          <a:xfrm>
            <a:off x="179388" y="115888"/>
            <a:ext cx="8540750" cy="720725"/>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3600" b="1" i="0" u="none" strike="noStrike" kern="0" cap="none" spc="0" normalizeH="0" baseline="0" noProof="0" dirty="0">
                <a:ln>
                  <a:noFill/>
                </a:ln>
                <a:solidFill>
                  <a:schemeClr val="tx2"/>
                </a:solidFill>
                <a:effectLst>
                  <a:outerShdw blurRad="38100" dist="38100" dir="2700000" algn="tl">
                    <a:srgbClr val="C0C0C0"/>
                  </a:outerShdw>
                </a:effectLst>
                <a:uLnTx/>
                <a:uFillTx/>
                <a:ea typeface="+mj-ea"/>
                <a:cs typeface="+mj-cs"/>
              </a:rPr>
              <a:t>等待时间比较</a:t>
            </a:r>
            <a:br>
              <a:rPr kumimoji="0" lang="zh-CN" altLang="en-US" sz="3600" b="1" i="0" u="none" strike="noStrike" kern="0" cap="none" spc="0" normalizeH="0" baseline="0" noProof="0" dirty="0">
                <a:ln>
                  <a:noFill/>
                </a:ln>
                <a:solidFill>
                  <a:schemeClr val="tx2"/>
                </a:solidFill>
                <a:effectLst>
                  <a:outerShdw blurRad="38100" dist="38100" dir="2700000" algn="tl">
                    <a:srgbClr val="C0C0C0"/>
                  </a:outerShdw>
                </a:effectLst>
                <a:uLnTx/>
                <a:uFillTx/>
                <a:ea typeface="+mj-ea"/>
                <a:cs typeface="+mj-cs"/>
              </a:rPr>
            </a:br>
            <a:endParaRPr kumimoji="0" lang="zh-CN" altLang="zh-CN" sz="36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endParaRPr>
          </a:p>
        </p:txBody>
      </p:sp>
      <p:sp>
        <p:nvSpPr>
          <p:cNvPr id="58374" name="Rectangle 3"/>
          <p:cNvSpPr>
            <a:spLocks noGrp="1" noRot="1"/>
          </p:cNvSpPr>
          <p:nvPr>
            <p:ph type="body" sz="half" idx="1"/>
          </p:nvPr>
        </p:nvSpPr>
        <p:spPr>
          <a:xfrm>
            <a:off x="20638" y="549275"/>
            <a:ext cx="8569325" cy="5184775"/>
          </a:xfrm>
        </p:spPr>
        <p:txBody>
          <a:bodyPr vert="horz" wrap="square" lIns="91440" tIns="45720" rIns="91440" bIns="45720" anchor="t"/>
          <a:lstStyle/>
          <a:p>
            <a:pPr lvl="1" eaLnBrk="1" hangingPunct="1"/>
            <a:r>
              <a:rPr lang="zh-CN" altLang="en-US" b="0" kern="1200" dirty="0"/>
              <a:t>轮询方式</a:t>
            </a:r>
          </a:p>
          <a:p>
            <a:pPr lvl="2" eaLnBrk="1" hangingPunct="1"/>
            <a:endParaRPr lang="en-US" altLang="zh-CN" b="0" kern="1200" dirty="0"/>
          </a:p>
          <a:p>
            <a:pPr lvl="2" eaLnBrk="1" hangingPunct="1"/>
            <a:endParaRPr lang="en-US" altLang="zh-CN" b="0" kern="1200" dirty="0"/>
          </a:p>
          <a:p>
            <a:pPr lvl="2" eaLnBrk="1" hangingPunct="1"/>
            <a:endParaRPr lang="en-US" altLang="zh-CN" b="0" kern="1200" dirty="0"/>
          </a:p>
          <a:p>
            <a:pPr lvl="2" eaLnBrk="1" hangingPunct="1"/>
            <a:r>
              <a:rPr lang="zh-CN" altLang="en-US" b="0" kern="1200" dirty="0"/>
              <a:t>一个信息包进入某一子站有</a:t>
            </a:r>
            <a:r>
              <a:rPr lang="en-US" altLang="zh-CN" b="0" kern="1200" dirty="0"/>
              <a:t>2</a:t>
            </a:r>
            <a:r>
              <a:rPr lang="zh-CN" altLang="en-US" b="0" kern="1200" dirty="0"/>
              <a:t>种极端情况：一是刚在询问到本站时已有一个信息准备好，就可立即发送；另一种情况是刚询问后应答为无信息包后，就有一个信息包到达，这就要等一个周期</a:t>
            </a:r>
            <a:r>
              <a:rPr lang="en-US" altLang="zh-CN" b="0" kern="1200" dirty="0"/>
              <a:t>T</a:t>
            </a:r>
            <a:r>
              <a:rPr lang="zh-CN" altLang="en-US" b="0" kern="1200" dirty="0"/>
              <a:t>。平均而言，平均等待时间为</a:t>
            </a:r>
          </a:p>
          <a:p>
            <a:pPr lvl="2" eaLnBrk="1" hangingPunct="1"/>
            <a:endParaRPr lang="zh-CN" altLang="en-US" b="0" kern="1200" dirty="0"/>
          </a:p>
          <a:p>
            <a:pPr lvl="2" eaLnBrk="1" hangingPunct="1"/>
            <a:endParaRPr lang="zh-CN" altLang="en-US" b="0" kern="1200" dirty="0"/>
          </a:p>
          <a:p>
            <a:pPr lvl="3" eaLnBrk="1" hangingPunct="1"/>
            <a:r>
              <a:rPr lang="zh-CN" altLang="en-US" b="0" kern="1200" dirty="0"/>
              <a:t>采用轮询方式时，子站数</a:t>
            </a:r>
            <a:r>
              <a:rPr lang="en-US" altLang="zh-CN" b="0" kern="1200" dirty="0"/>
              <a:t>N</a:t>
            </a:r>
            <a:r>
              <a:rPr lang="zh-CN" altLang="en-US" b="0" kern="1200" dirty="0"/>
              <a:t>不能很大。</a:t>
            </a:r>
          </a:p>
        </p:txBody>
      </p:sp>
      <p:graphicFrame>
        <p:nvGraphicFramePr>
          <p:cNvPr id="58370" name="Object 4"/>
          <p:cNvGraphicFramePr>
            <a:graphicFrameLocks noGrp="1" noChangeAspect="1"/>
          </p:cNvGraphicFramePr>
          <p:nvPr>
            <p:ph sz="half" idx="2"/>
          </p:nvPr>
        </p:nvGraphicFramePr>
        <p:xfrm>
          <a:off x="1547813" y="4941888"/>
          <a:ext cx="5607050" cy="865187"/>
        </p:xfrm>
        <a:graphic>
          <a:graphicData uri="http://schemas.openxmlformats.org/presentationml/2006/ole">
            <mc:AlternateContent xmlns:mc="http://schemas.openxmlformats.org/markup-compatibility/2006">
              <mc:Choice xmlns:v="urn:schemas-microsoft-com:vml" Requires="v">
                <p:oleObj spid="_x0000_s60694" r:id="rId3" imgW="3949700" imgH="609600" progId="Equation.3">
                  <p:embed/>
                </p:oleObj>
              </mc:Choice>
              <mc:Fallback>
                <p:oleObj r:id="rId3" imgW="3949700" imgH="609600" progId="Equation.3">
                  <p:embed/>
                  <p:pic>
                    <p:nvPicPr>
                      <p:cNvPr id="0" name="图片 3222"/>
                      <p:cNvPicPr/>
                      <p:nvPr/>
                    </p:nvPicPr>
                    <p:blipFill>
                      <a:blip r:embed="rId4"/>
                      <a:srcRect/>
                      <a:stretch>
                        <a:fillRect/>
                      </a:stretch>
                    </p:blipFill>
                    <p:spPr>
                      <a:xfrm>
                        <a:off x="1547813" y="4941888"/>
                        <a:ext cx="5607050" cy="865187"/>
                      </a:xfrm>
                      <a:prstGeom prst="rect">
                        <a:avLst/>
                      </a:prstGeom>
                      <a:noFill/>
                      <a:ln w="38100">
                        <a:miter/>
                      </a:ln>
                    </p:spPr>
                  </p:pic>
                </p:oleObj>
              </mc:Fallback>
            </mc:AlternateContent>
          </a:graphicData>
        </a:graphic>
      </p:graphicFrame>
      <p:graphicFrame>
        <p:nvGraphicFramePr>
          <p:cNvPr id="58371" name="对象 1"/>
          <p:cNvGraphicFramePr>
            <a:graphicFrameLocks noChangeAspect="1"/>
          </p:cNvGraphicFramePr>
          <p:nvPr/>
        </p:nvGraphicFramePr>
        <p:xfrm>
          <a:off x="2700338" y="549275"/>
          <a:ext cx="5765800" cy="387350"/>
        </p:xfrm>
        <a:graphic>
          <a:graphicData uri="http://schemas.openxmlformats.org/presentationml/2006/ole">
            <mc:AlternateContent xmlns:mc="http://schemas.openxmlformats.org/markup-compatibility/2006">
              <mc:Choice xmlns:v="urn:schemas-microsoft-com:vml" Requires="v">
                <p:oleObj spid="_x0000_s60695" r:id="rId5" imgW="3962400" imgH="266700" progId="Equation.3">
                  <p:embed/>
                </p:oleObj>
              </mc:Choice>
              <mc:Fallback>
                <p:oleObj r:id="rId5" imgW="3962400" imgH="266700" progId="Equation.3">
                  <p:embed/>
                  <p:pic>
                    <p:nvPicPr>
                      <p:cNvPr id="0" name="图片 3219"/>
                      <p:cNvPicPr/>
                      <p:nvPr/>
                    </p:nvPicPr>
                    <p:blipFill>
                      <a:blip r:embed="rId6"/>
                      <a:stretch>
                        <a:fillRect/>
                      </a:stretch>
                    </p:blipFill>
                    <p:spPr>
                      <a:xfrm>
                        <a:off x="2700338" y="549275"/>
                        <a:ext cx="5765800" cy="387350"/>
                      </a:xfrm>
                      <a:prstGeom prst="rect">
                        <a:avLst/>
                      </a:prstGeom>
                      <a:noFill/>
                      <a:ln w="38100">
                        <a:noFill/>
                        <a:miter/>
                      </a:ln>
                    </p:spPr>
                  </p:pic>
                </p:oleObj>
              </mc:Fallback>
            </mc:AlternateContent>
          </a:graphicData>
        </a:graphic>
      </p:graphicFrame>
      <p:graphicFrame>
        <p:nvGraphicFramePr>
          <p:cNvPr id="58372" name="对象 3"/>
          <p:cNvGraphicFramePr>
            <a:graphicFrameLocks noChangeAspect="1"/>
          </p:cNvGraphicFramePr>
          <p:nvPr/>
        </p:nvGraphicFramePr>
        <p:xfrm>
          <a:off x="2700338" y="981075"/>
          <a:ext cx="4032250" cy="1570038"/>
        </p:xfrm>
        <a:graphic>
          <a:graphicData uri="http://schemas.openxmlformats.org/presentationml/2006/ole">
            <mc:AlternateContent xmlns:mc="http://schemas.openxmlformats.org/markup-compatibility/2006">
              <mc:Choice xmlns:v="urn:schemas-microsoft-com:vml" Requires="v">
                <p:oleObj spid="_x0000_s60696" r:id="rId7" imgW="3213100" imgH="1257300" progId="Equation.3">
                  <p:embed/>
                </p:oleObj>
              </mc:Choice>
              <mc:Fallback>
                <p:oleObj r:id="rId7" imgW="3213100" imgH="1257300" progId="Equation.3">
                  <p:embed/>
                  <p:pic>
                    <p:nvPicPr>
                      <p:cNvPr id="0" name="图片 3220"/>
                      <p:cNvPicPr/>
                      <p:nvPr/>
                    </p:nvPicPr>
                    <p:blipFill>
                      <a:blip r:embed="rId8"/>
                      <a:stretch>
                        <a:fillRect/>
                      </a:stretch>
                    </p:blipFill>
                    <p:spPr>
                      <a:xfrm>
                        <a:off x="2700338" y="981075"/>
                        <a:ext cx="4032250" cy="1570038"/>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0" name="Rectangle 3"/>
          <p:cNvSpPr>
            <a:spLocks noGrp="1" noRot="1" noChangeArrowheads="1"/>
          </p:cNvSpPr>
          <p:nvPr>
            <p:ph type="body" sz="half" idx="1"/>
          </p:nvPr>
        </p:nvSpPr>
        <p:spPr>
          <a:xfrm>
            <a:off x="-107950" y="1749425"/>
            <a:ext cx="9251950" cy="518477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r>
              <a:rPr kumimoji="0" lang="zh-CN" altLang="en-US" sz="28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竞争型的平均等待时间</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smtClean="0">
                <a:ln>
                  <a:noFill/>
                </a:ln>
                <a:solidFill>
                  <a:srgbClr val="3C3C5A"/>
                </a:solidFill>
                <a:effectLst/>
                <a:uLnTx/>
                <a:uFillTx/>
                <a:ea typeface="+mn-ea"/>
              </a:rPr>
              <a:t>当</a:t>
            </a:r>
            <a:r>
              <a:rPr kumimoji="0" lang="en-US" altLang="zh-CN" sz="2800" b="1" i="0" u="none" strike="noStrike" kern="0" cap="none" spc="0" normalizeH="0" baseline="0" noProof="0" dirty="0" smtClean="0">
                <a:ln>
                  <a:noFill/>
                </a:ln>
                <a:solidFill>
                  <a:srgbClr val="3C3C5A"/>
                </a:solidFill>
                <a:effectLst/>
                <a:uLnTx/>
                <a:uFillTx/>
                <a:latin typeface="Symbol" panose="05050102010706020507" pitchFamily="18" charset="2"/>
                <a:ea typeface="+mn-ea"/>
              </a:rPr>
              <a:t>g</a:t>
            </a:r>
            <a:r>
              <a:rPr kumimoji="0" lang="zh-CN" altLang="en-US" sz="2800" b="1" i="0" u="none" strike="noStrike" kern="0" cap="none" spc="0" normalizeH="0" baseline="0" noProof="0" dirty="0" smtClean="0">
                <a:ln>
                  <a:noFill/>
                </a:ln>
                <a:solidFill>
                  <a:srgbClr val="3C3C5A"/>
                </a:solidFill>
                <a:effectLst/>
                <a:uLnTx/>
                <a:uFillTx/>
                <a:ea typeface="+mn-ea"/>
              </a:rPr>
              <a:t>接近</a:t>
            </a:r>
            <a:r>
              <a:rPr kumimoji="0" lang="en-US" altLang="zh-CN" sz="2800" b="1" i="0" u="none" strike="noStrike" kern="0" cap="none" spc="0" normalizeH="0" baseline="0" noProof="0" dirty="0" err="1" smtClean="0">
                <a:ln>
                  <a:noFill/>
                </a:ln>
                <a:solidFill>
                  <a:srgbClr val="3C3C5A"/>
                </a:solidFill>
                <a:effectLst/>
                <a:uLnTx/>
                <a:uFillTx/>
                <a:latin typeface="Symbol" panose="05050102010706020507" pitchFamily="18" charset="2"/>
                <a:ea typeface="+mn-ea"/>
              </a:rPr>
              <a:t>g</a:t>
            </a:r>
            <a:r>
              <a:rPr kumimoji="0" lang="en-US" altLang="zh-CN" sz="2800" b="1" i="0" u="none" strike="noStrike" kern="0" cap="none" spc="0" normalizeH="0" baseline="-25000" noProof="0" dirty="0" err="1" smtClean="0">
                <a:ln>
                  <a:noFill/>
                </a:ln>
                <a:solidFill>
                  <a:srgbClr val="3C3C5A"/>
                </a:solidFill>
                <a:effectLst/>
                <a:uLnTx/>
                <a:uFillTx/>
                <a:ea typeface="+mn-ea"/>
              </a:rPr>
              <a:t>max</a:t>
            </a:r>
            <a:r>
              <a:rPr kumimoji="0" lang="zh-CN" altLang="en-US" sz="2800" b="1" i="0" u="none" strike="noStrike" kern="0" cap="none" spc="0" normalizeH="0" baseline="0" noProof="0" dirty="0" smtClean="0">
                <a:ln>
                  <a:noFill/>
                </a:ln>
                <a:solidFill>
                  <a:srgbClr val="3C3C5A"/>
                </a:solidFill>
                <a:effectLst/>
                <a:uLnTx/>
                <a:uFillTx/>
                <a:ea typeface="+mn-ea"/>
              </a:rPr>
              <a:t>，系统将趋于不稳定，平均等待时间将无限增大。</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smtClean="0">
                <a:ln>
                  <a:noFill/>
                </a:ln>
                <a:solidFill>
                  <a:srgbClr val="3C3C5A"/>
                </a:solidFill>
                <a:effectLst/>
                <a:uLnTx/>
                <a:uFillTx/>
                <a:ea typeface="+mn-ea"/>
              </a:rPr>
              <a:t>当</a:t>
            </a:r>
            <a:r>
              <a:rPr kumimoji="0" lang="en-US" altLang="zh-CN" sz="2800" b="1" i="0" u="none" strike="noStrike" kern="0" cap="none" spc="0" normalizeH="0" baseline="0" noProof="0" dirty="0" smtClean="0">
                <a:ln>
                  <a:noFill/>
                </a:ln>
                <a:solidFill>
                  <a:srgbClr val="3C3C5A"/>
                </a:solidFill>
                <a:effectLst/>
                <a:uLnTx/>
                <a:uFillTx/>
                <a:latin typeface="Symbol" panose="05050102010706020507" pitchFamily="18" charset="2"/>
                <a:ea typeface="+mn-ea"/>
              </a:rPr>
              <a:t>g</a:t>
            </a:r>
            <a:r>
              <a:rPr kumimoji="0" lang="zh-CN" altLang="en-US" sz="2800" b="1" i="0" u="none" strike="noStrike" kern="0" cap="none" spc="0" normalizeH="0" baseline="0" noProof="0" dirty="0" smtClean="0">
                <a:ln>
                  <a:noFill/>
                </a:ln>
                <a:solidFill>
                  <a:srgbClr val="3C3C5A"/>
                </a:solidFill>
                <a:effectLst/>
                <a:uLnTx/>
                <a:uFillTx/>
                <a:ea typeface="+mn-ea"/>
              </a:rPr>
              <a:t>小于</a:t>
            </a:r>
            <a:r>
              <a:rPr kumimoji="0" lang="en-US" altLang="zh-CN" sz="2800" b="1" i="0" u="none" strike="noStrike" kern="0" cap="none" spc="0" normalizeH="0" baseline="0" noProof="0" dirty="0" err="1" smtClean="0">
                <a:ln>
                  <a:noFill/>
                </a:ln>
                <a:solidFill>
                  <a:srgbClr val="3C3C5A"/>
                </a:solidFill>
                <a:effectLst/>
                <a:uLnTx/>
                <a:uFillTx/>
                <a:latin typeface="Symbol" panose="05050102010706020507" pitchFamily="18" charset="2"/>
                <a:ea typeface="+mn-ea"/>
              </a:rPr>
              <a:t>g</a:t>
            </a:r>
            <a:r>
              <a:rPr kumimoji="0" lang="en-US" altLang="zh-CN" sz="2800" b="1" i="0" u="none" strike="noStrike" kern="0" cap="none" spc="0" normalizeH="0" baseline="-25000" noProof="0" dirty="0" err="1" smtClean="0">
                <a:ln>
                  <a:noFill/>
                </a:ln>
                <a:solidFill>
                  <a:srgbClr val="3C3C5A"/>
                </a:solidFill>
                <a:effectLst/>
                <a:uLnTx/>
                <a:uFillTx/>
                <a:ea typeface="+mn-ea"/>
              </a:rPr>
              <a:t>max</a:t>
            </a:r>
            <a:r>
              <a:rPr kumimoji="0" lang="zh-CN" altLang="en-US" sz="2800" b="1" i="0" u="none" strike="noStrike" kern="0" cap="none" spc="0" normalizeH="0" baseline="0" noProof="0" dirty="0" smtClean="0">
                <a:ln>
                  <a:noFill/>
                </a:ln>
                <a:solidFill>
                  <a:srgbClr val="3C3C5A"/>
                </a:solidFill>
                <a:effectLst/>
                <a:uLnTx/>
                <a:uFillTx/>
                <a:ea typeface="+mn-ea"/>
              </a:rPr>
              <a:t>较多时，系统才能稳定。每个信息包要重发的概率为                        。</a:t>
            </a:r>
          </a:p>
          <a:p>
            <a:pPr marL="742950" marR="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a:pPr>
            <a:r>
              <a:rPr kumimoji="0" lang="zh-CN" altLang="en-US" sz="2800" b="1" i="0" u="none" strike="noStrike" kern="0" cap="none" spc="0" normalizeH="0" baseline="0" noProof="0" dirty="0" smtClean="0">
                <a:ln>
                  <a:noFill/>
                </a:ln>
                <a:solidFill>
                  <a:srgbClr val="3C3C5A"/>
                </a:solidFill>
                <a:effectLst/>
                <a:uLnTx/>
                <a:uFillTx/>
                <a:ea typeface="+mn-ea"/>
              </a:rPr>
              <a:t>设重发一次所需的处理时间为</a:t>
            </a:r>
            <a:r>
              <a:rPr kumimoji="0" lang="en-US" altLang="zh-CN" sz="2800" b="1" i="0" u="none" strike="noStrike" kern="0" cap="none" spc="0" normalizeH="0" baseline="0" noProof="0" dirty="0" smtClean="0">
                <a:ln>
                  <a:noFill/>
                </a:ln>
                <a:solidFill>
                  <a:srgbClr val="3C3C5A"/>
                </a:solidFill>
                <a:effectLst/>
                <a:uLnTx/>
                <a:uFillTx/>
                <a:ea typeface="+mn-ea"/>
              </a:rPr>
              <a:t>c</a:t>
            </a:r>
            <a:r>
              <a:rPr kumimoji="0" lang="zh-CN" altLang="en-US" sz="2800" b="1" i="0" u="none" strike="noStrike" kern="0" cap="none" spc="0" normalizeH="0" baseline="0" noProof="0" dirty="0" smtClean="0">
                <a:ln>
                  <a:noFill/>
                </a:ln>
                <a:solidFill>
                  <a:srgbClr val="3C3C5A"/>
                </a:solidFill>
                <a:effectLst/>
                <a:uLnTx/>
                <a:uFillTx/>
                <a:ea typeface="+mn-ea"/>
              </a:rPr>
              <a:t>，则重发</a:t>
            </a:r>
            <a:r>
              <a:rPr kumimoji="0" lang="en-US" altLang="zh-CN" sz="2800" b="1" i="0" u="none" strike="noStrike" kern="0" cap="none" spc="0" normalizeH="0" baseline="0" noProof="0" dirty="0" smtClean="0">
                <a:ln>
                  <a:noFill/>
                </a:ln>
                <a:solidFill>
                  <a:srgbClr val="3C3C5A"/>
                </a:solidFill>
                <a:effectLst/>
                <a:uLnTx/>
                <a:uFillTx/>
                <a:ea typeface="+mn-ea"/>
              </a:rPr>
              <a:t>k</a:t>
            </a:r>
            <a:r>
              <a:rPr kumimoji="0" lang="zh-CN" altLang="en-US" sz="2800" b="1" i="0" u="none" strike="noStrike" kern="0" cap="none" spc="0" normalizeH="0" baseline="0" noProof="0" dirty="0" smtClean="0">
                <a:ln>
                  <a:noFill/>
                </a:ln>
                <a:solidFill>
                  <a:srgbClr val="3C3C5A"/>
                </a:solidFill>
                <a:effectLst/>
                <a:uLnTx/>
                <a:uFillTx/>
                <a:ea typeface="+mn-ea"/>
              </a:rPr>
              <a:t>就需要时间</a:t>
            </a:r>
            <a:r>
              <a:rPr kumimoji="0" lang="en-US" altLang="zh-CN" sz="2800" b="1" i="0" u="none" strike="noStrike" kern="0" cap="none" spc="0" normalizeH="0" baseline="0" noProof="0" dirty="0" err="1" smtClean="0">
                <a:ln>
                  <a:noFill/>
                </a:ln>
                <a:solidFill>
                  <a:srgbClr val="3C3C5A"/>
                </a:solidFill>
                <a:effectLst/>
                <a:uLnTx/>
                <a:uFillTx/>
                <a:ea typeface="+mn-ea"/>
              </a:rPr>
              <a:t>kc</a:t>
            </a:r>
            <a:r>
              <a:rPr kumimoji="0" lang="zh-CN" altLang="en-US" sz="2800" b="1" i="0" u="none" strike="noStrike" kern="0" cap="none" spc="0" normalizeH="0" baseline="0" noProof="0" dirty="0" smtClean="0">
                <a:ln>
                  <a:noFill/>
                </a:ln>
                <a:solidFill>
                  <a:srgbClr val="3C3C5A"/>
                </a:solidFill>
                <a:effectLst/>
                <a:uLnTx/>
                <a:uFillTx/>
                <a:ea typeface="+mn-ea"/>
              </a:rPr>
              <a:t>，概率为       ，所以平均等待时间为</a:t>
            </a:r>
            <a:endParaRPr kumimoji="0" lang="zh-CN" altLang="en-US" sz="2800" b="1" i="0" u="none" strike="noStrike" kern="0" cap="none" spc="0" normalizeH="0" baseline="-25000" noProof="0" dirty="0" smtClean="0">
              <a:ln>
                <a:noFill/>
              </a:ln>
              <a:solidFill>
                <a:srgbClr val="3C3C5A"/>
              </a:solidFill>
              <a:effectLst/>
              <a:uLnTx/>
              <a:uFillTx/>
              <a:ea typeface="+mn-ea"/>
            </a:endParaRPr>
          </a:p>
        </p:txBody>
      </p:sp>
      <p:graphicFrame>
        <p:nvGraphicFramePr>
          <p:cNvPr id="59394" name="Object 4"/>
          <p:cNvGraphicFramePr>
            <a:graphicFrameLocks noGrp="1" noChangeAspect="1"/>
          </p:cNvGraphicFramePr>
          <p:nvPr>
            <p:ph sz="half" idx="2"/>
          </p:nvPr>
        </p:nvGraphicFramePr>
        <p:xfrm>
          <a:off x="2484438" y="3644900"/>
          <a:ext cx="2232025" cy="469900"/>
        </p:xfrm>
        <a:graphic>
          <a:graphicData uri="http://schemas.openxmlformats.org/presentationml/2006/ole">
            <mc:AlternateContent xmlns:mc="http://schemas.openxmlformats.org/markup-compatibility/2006">
              <mc:Choice xmlns:v="urn:schemas-microsoft-com:vml" Requires="v">
                <p:oleObj spid="_x0000_s61807" r:id="rId3" imgW="1688465" imgH="355600" progId="Equation.3">
                  <p:embed/>
                </p:oleObj>
              </mc:Choice>
              <mc:Fallback>
                <p:oleObj r:id="rId3" imgW="1688465" imgH="355600" progId="Equation.3">
                  <p:embed/>
                  <p:pic>
                    <p:nvPicPr>
                      <p:cNvPr id="0" name="图片 3221"/>
                      <p:cNvPicPr/>
                      <p:nvPr/>
                    </p:nvPicPr>
                    <p:blipFill>
                      <a:blip r:embed="rId4"/>
                      <a:srcRect/>
                      <a:stretch>
                        <a:fillRect/>
                      </a:stretch>
                    </p:blipFill>
                    <p:spPr>
                      <a:xfrm>
                        <a:off x="2484438" y="3644900"/>
                        <a:ext cx="2232025" cy="469900"/>
                      </a:xfrm>
                      <a:prstGeom prst="rect">
                        <a:avLst/>
                      </a:prstGeom>
                      <a:noFill/>
                      <a:ln w="38100">
                        <a:miter/>
                      </a:ln>
                    </p:spPr>
                  </p:pic>
                </p:oleObj>
              </mc:Fallback>
            </mc:AlternateContent>
          </a:graphicData>
        </a:graphic>
      </p:graphicFrame>
      <p:graphicFrame>
        <p:nvGraphicFramePr>
          <p:cNvPr id="59395" name="Object 7"/>
          <p:cNvGraphicFramePr>
            <a:graphicFrameLocks noChangeAspect="1"/>
          </p:cNvGraphicFramePr>
          <p:nvPr/>
        </p:nvGraphicFramePr>
        <p:xfrm>
          <a:off x="2555875" y="4508500"/>
          <a:ext cx="512763" cy="576263"/>
        </p:xfrm>
        <a:graphic>
          <a:graphicData uri="http://schemas.openxmlformats.org/presentationml/2006/ole">
            <mc:AlternateContent xmlns:mc="http://schemas.openxmlformats.org/markup-compatibility/2006">
              <mc:Choice xmlns:v="urn:schemas-microsoft-com:vml" Requires="v">
                <p:oleObj spid="_x0000_s61808" r:id="rId5" imgW="203200" imgH="228600" progId="Equation.3">
                  <p:embed/>
                </p:oleObj>
              </mc:Choice>
              <mc:Fallback>
                <p:oleObj r:id="rId5" imgW="203200" imgH="228600" progId="Equation.3">
                  <p:embed/>
                  <p:pic>
                    <p:nvPicPr>
                      <p:cNvPr id="0" name="图片 3224"/>
                      <p:cNvPicPr/>
                      <p:nvPr/>
                    </p:nvPicPr>
                    <p:blipFill>
                      <a:blip r:embed="rId6"/>
                      <a:stretch>
                        <a:fillRect/>
                      </a:stretch>
                    </p:blipFill>
                    <p:spPr>
                      <a:xfrm>
                        <a:off x="2555875" y="4508500"/>
                        <a:ext cx="512763" cy="576263"/>
                      </a:xfrm>
                      <a:prstGeom prst="rect">
                        <a:avLst/>
                      </a:prstGeom>
                      <a:noFill/>
                      <a:ln w="38100">
                        <a:noFill/>
                        <a:miter/>
                      </a:ln>
                    </p:spPr>
                  </p:pic>
                </p:oleObj>
              </mc:Fallback>
            </mc:AlternateContent>
          </a:graphicData>
        </a:graphic>
      </p:graphicFrame>
      <p:graphicFrame>
        <p:nvGraphicFramePr>
          <p:cNvPr id="59396" name="Object 8"/>
          <p:cNvGraphicFramePr>
            <a:graphicFrameLocks noChangeAspect="1"/>
          </p:cNvGraphicFramePr>
          <p:nvPr/>
        </p:nvGraphicFramePr>
        <p:xfrm>
          <a:off x="1222375" y="5267325"/>
          <a:ext cx="4054475" cy="842963"/>
        </p:xfrm>
        <a:graphic>
          <a:graphicData uri="http://schemas.openxmlformats.org/presentationml/2006/ole">
            <mc:AlternateContent xmlns:mc="http://schemas.openxmlformats.org/markup-compatibility/2006">
              <mc:Choice xmlns:v="urn:schemas-microsoft-com:vml" Requires="v">
                <p:oleObj spid="_x0000_s61809" r:id="rId7" imgW="2870200" imgH="596900" progId="Equation.3">
                  <p:embed/>
                </p:oleObj>
              </mc:Choice>
              <mc:Fallback>
                <p:oleObj r:id="rId7" imgW="2870200" imgH="596900" progId="Equation.3">
                  <p:embed/>
                  <p:pic>
                    <p:nvPicPr>
                      <p:cNvPr id="0" name="图片 3225"/>
                      <p:cNvPicPr/>
                      <p:nvPr/>
                    </p:nvPicPr>
                    <p:blipFill>
                      <a:blip r:embed="rId8"/>
                      <a:stretch>
                        <a:fillRect/>
                      </a:stretch>
                    </p:blipFill>
                    <p:spPr>
                      <a:xfrm>
                        <a:off x="1222375" y="5267325"/>
                        <a:ext cx="4054475" cy="842963"/>
                      </a:xfrm>
                      <a:prstGeom prst="rect">
                        <a:avLst/>
                      </a:prstGeom>
                      <a:noFill/>
                      <a:ln w="38100">
                        <a:noFill/>
                        <a:miter/>
                      </a:ln>
                    </p:spPr>
                  </p:pic>
                </p:oleObj>
              </mc:Fallback>
            </mc:AlternateContent>
          </a:graphicData>
        </a:graphic>
      </p:graphicFrame>
      <p:sp>
        <p:nvSpPr>
          <p:cNvPr id="59399" name="AutoShape 9"/>
          <p:cNvSpPr/>
          <p:nvPr/>
        </p:nvSpPr>
        <p:spPr>
          <a:xfrm>
            <a:off x="5903913" y="5346700"/>
            <a:ext cx="3240087" cy="1511300"/>
          </a:xfrm>
          <a:prstGeom prst="callout1">
            <a:avLst>
              <a:gd name="adj1" fmla="val 7931"/>
              <a:gd name="adj2" fmla="val -2278"/>
              <a:gd name="adj3" fmla="val 19301"/>
              <a:gd name="adj4" fmla="val -4838"/>
            </a:avLst>
          </a:prstGeom>
          <a:solidFill>
            <a:schemeClr val="accent1"/>
          </a:solidFill>
          <a:ln w="9525" cap="flat" cmpd="sng">
            <a:solidFill>
              <a:schemeClr val="tx1"/>
            </a:solidFill>
            <a:prstDash val="solid"/>
            <a:miter/>
            <a:headEnd type="none" w="med" len="med"/>
            <a:tailEnd type="none" w="med" len="med"/>
          </a:ln>
        </p:spPr>
        <p:txBody>
          <a:bodyPr/>
          <a:lstStyle/>
          <a:p>
            <a:pPr lvl="0" eaLnBrk="1" hangingPunct="1"/>
            <a:r>
              <a:rPr lang="zh-CN" altLang="en-US" sz="2000" b="1" dirty="0">
                <a:latin typeface="Arial" panose="020B0604020202020204" pitchFamily="34" charset="0"/>
                <a:ea typeface="宋体" panose="02010600030101010101" pitchFamily="2" charset="-122"/>
              </a:rPr>
              <a:t>与</a:t>
            </a:r>
            <a:r>
              <a:rPr lang="en-US" altLang="zh-CN" sz="2000" b="1" dirty="0">
                <a:latin typeface="Arial" panose="020B0604020202020204" pitchFamily="34" charset="0"/>
                <a:ea typeface="宋体" panose="02010600030101010101" pitchFamily="2" charset="-122"/>
              </a:rPr>
              <a:t>N</a:t>
            </a:r>
            <a:r>
              <a:rPr lang="zh-CN" altLang="en-US" sz="2000" b="1" dirty="0">
                <a:latin typeface="Arial" panose="020B0604020202020204" pitchFamily="34" charset="0"/>
                <a:ea typeface="宋体" panose="02010600030101010101" pitchFamily="2" charset="-122"/>
              </a:rPr>
              <a:t>无关；即使趋于无限</a:t>
            </a:r>
            <a:r>
              <a:rPr lang="zh-CN" altLang="en-US" sz="2000" b="1">
                <a:latin typeface="Arial" panose="020B0604020202020204" pitchFamily="34" charset="0"/>
                <a:ea typeface="宋体" panose="02010600030101010101" pitchFamily="2" charset="-122"/>
              </a:rPr>
              <a:t>，</a:t>
            </a:r>
            <a:r>
              <a:rPr lang="zh-CN" altLang="en-US" sz="2000" b="1" smtClean="0">
                <a:latin typeface="Arial" panose="020B0604020202020204" pitchFamily="34" charset="0"/>
                <a:ea typeface="宋体" panose="02010600030101010101" pitchFamily="2" charset="-122"/>
              </a:rPr>
              <a:t>只要</a:t>
            </a:r>
            <a:r>
              <a:rPr lang="en-US" altLang="zh-CN" sz="2000" b="1" smtClean="0">
                <a:latin typeface="Arial" panose="020B0604020202020204" pitchFamily="34" charset="0"/>
                <a:ea typeface="宋体" panose="02010600030101010101" pitchFamily="2" charset="-122"/>
              </a:rPr>
              <a:t>a</a:t>
            </a:r>
            <a:r>
              <a:rPr lang="zh-CN" altLang="en-US" sz="2000" b="1" smtClean="0">
                <a:latin typeface="Arial" panose="020B0604020202020204" pitchFamily="34" charset="0"/>
                <a:ea typeface="宋体" panose="02010600030101010101" pitchFamily="2" charset="-122"/>
              </a:rPr>
              <a:t>是</a:t>
            </a:r>
            <a:r>
              <a:rPr lang="zh-CN" altLang="en-US" sz="2000" b="1" dirty="0">
                <a:latin typeface="Arial" panose="020B0604020202020204" pitchFamily="34" charset="0"/>
                <a:ea typeface="宋体" panose="02010600030101010101" pitchFamily="2" charset="-122"/>
              </a:rPr>
              <a:t>常量，平均等待时间仍是有限。这与轮询方式不同。说明竞争型与非竞争型有明显区别。</a:t>
            </a:r>
          </a:p>
        </p:txBody>
      </p:sp>
      <p:graphicFrame>
        <p:nvGraphicFramePr>
          <p:cNvPr id="59397" name="对象 1"/>
          <p:cNvGraphicFramePr>
            <a:graphicFrameLocks noChangeAspect="1"/>
          </p:cNvGraphicFramePr>
          <p:nvPr/>
        </p:nvGraphicFramePr>
        <p:xfrm>
          <a:off x="5219700" y="-120650"/>
          <a:ext cx="3848100" cy="2673350"/>
        </p:xfrm>
        <a:graphic>
          <a:graphicData uri="http://schemas.openxmlformats.org/presentationml/2006/ole">
            <mc:AlternateContent xmlns:mc="http://schemas.openxmlformats.org/markup-compatibility/2006">
              <mc:Choice xmlns:v="urn:schemas-microsoft-com:vml" Requires="v">
                <p:oleObj spid="_x0000_s61810" r:id="rId9" imgW="7668260" imgH="5330825" progId="Visio.Drawing.11">
                  <p:embed/>
                </p:oleObj>
              </mc:Choice>
              <mc:Fallback>
                <p:oleObj r:id="rId9" imgW="7668260" imgH="5330825" progId="Visio.Drawing.11">
                  <p:embed/>
                  <p:pic>
                    <p:nvPicPr>
                      <p:cNvPr id="0" name="图片 3223"/>
                      <p:cNvPicPr/>
                      <p:nvPr/>
                    </p:nvPicPr>
                    <p:blipFill>
                      <a:blip r:embed="rId10"/>
                      <a:stretch>
                        <a:fillRect/>
                      </a:stretch>
                    </p:blipFill>
                    <p:spPr>
                      <a:xfrm>
                        <a:off x="5219700" y="-120650"/>
                        <a:ext cx="3848100" cy="2673350"/>
                      </a:xfrm>
                      <a:prstGeom prst="rect">
                        <a:avLst/>
                      </a:prstGeom>
                      <a:noFill/>
                      <a:ln w="38100">
                        <a:noFill/>
                        <a:miter/>
                      </a:ln>
                    </p:spPr>
                  </p:pic>
                </p:oleObj>
              </mc:Fallback>
            </mc:AlternateContent>
          </a:graphicData>
        </a:graphic>
      </p:graphicFrame>
      <p:sp>
        <p:nvSpPr>
          <p:cNvPr id="3" name="文本框 2"/>
          <p:cNvSpPr txBox="1"/>
          <p:nvPr/>
        </p:nvSpPr>
        <p:spPr>
          <a:xfrm>
            <a:off x="117475" y="471170"/>
            <a:ext cx="5336540" cy="922020"/>
          </a:xfrm>
          <a:prstGeom prst="rect">
            <a:avLst/>
          </a:prstGeom>
          <a:noFill/>
        </p:spPr>
        <p:txBody>
          <a:bodyPr wrap="square" rtlCol="0" anchor="t">
            <a:spAutoFit/>
          </a:bodyPr>
          <a:lstStyle/>
          <a:p>
            <a:r>
              <a:rPr lang="zh-CN" altLang="en-US" dirty="0"/>
              <a:t>一般地，各系统的等待时间为：</a:t>
            </a:r>
          </a:p>
          <a:p>
            <a:r>
              <a:rPr lang="zh-CN" altLang="en-US" smtClean="0"/>
              <a:t>ALOHA</a:t>
            </a:r>
            <a:r>
              <a:rPr lang="en-US" altLang="zh-CN" smtClean="0"/>
              <a:t>&gt;</a:t>
            </a:r>
            <a:r>
              <a:rPr lang="zh-CN" altLang="en-US"/>
              <a:t>S</a:t>
            </a:r>
            <a:r>
              <a:rPr lang="en-US" altLang="zh-CN" smtClean="0"/>
              <a:t>-</a:t>
            </a:r>
            <a:r>
              <a:rPr lang="zh-CN" altLang="en-US" smtClean="0"/>
              <a:t>ALOHA</a:t>
            </a:r>
            <a:r>
              <a:rPr lang="en-US" altLang="zh-CN" smtClean="0"/>
              <a:t>&gt;</a:t>
            </a:r>
            <a:r>
              <a:rPr lang="zh-CN" altLang="en-US" smtClean="0"/>
              <a:t>CSMA</a:t>
            </a:r>
            <a:r>
              <a:rPr lang="en-US" altLang="zh-CN" smtClean="0"/>
              <a:t>-</a:t>
            </a:r>
            <a:r>
              <a:rPr lang="zh-CN" altLang="en-US" dirty="0"/>
              <a:t>P</a:t>
            </a:r>
            <a:r>
              <a:rPr lang="en-US" altLang="zh-CN"/>
              <a:t>&gt;</a:t>
            </a:r>
            <a:r>
              <a:rPr lang="zh-CN" altLang="en-US" smtClean="0"/>
              <a:t>CSMA</a:t>
            </a:r>
            <a:r>
              <a:rPr lang="en-US" altLang="zh-CN" smtClean="0"/>
              <a:t>-</a:t>
            </a:r>
            <a:r>
              <a:rPr lang="zh-CN" altLang="en-US" dirty="0"/>
              <a:t>NP</a:t>
            </a:r>
            <a:r>
              <a:rPr lang="en-US" altLang="zh-CN"/>
              <a:t>&gt;</a:t>
            </a:r>
            <a:r>
              <a:rPr lang="zh-CN" altLang="en-US" smtClean="0"/>
              <a:t>CMS</a:t>
            </a:r>
            <a:r>
              <a:rPr lang="en-US" altLang="zh-CN" smtClean="0"/>
              <a:t>A-</a:t>
            </a:r>
            <a:r>
              <a:rPr lang="zh-CN" altLang="en-US" smtClean="0"/>
              <a:t> </a:t>
            </a:r>
            <a:r>
              <a:rPr lang="zh-CN" altLang="en-US" dirty="0"/>
              <a:t>NP</a:t>
            </a:r>
            <a:r>
              <a:rPr lang="en-US" altLang="zh-CN" dirty="0"/>
              <a:t>-</a:t>
            </a:r>
            <a:r>
              <a:rPr lang="zh-CN" altLang="en-US" dirty="0"/>
              <a:t>CD</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80227" name="Rectangle 3"/>
              <p:cNvSpPr>
                <a:spLocks noGrp="1" noRot="1" noChangeArrowheads="1"/>
              </p:cNvSpPr>
              <p:nvPr>
                <p:ph type="body" sz="half" idx="1"/>
              </p:nvPr>
            </p:nvSpPr>
            <p:spPr>
              <a:xfrm>
                <a:off x="250825" y="620713"/>
                <a:ext cx="8569325" cy="5184775"/>
              </a:xfrm>
            </p:spPr>
            <p:txBody>
              <a:bodyPr vert="horz" wrap="square" lIns="91440" tIns="45720" rIns="91440" bIns="45720" numCol="1" anchor="t" anchorCtr="0" compatLnSpc="1"/>
              <a:lstStyle/>
              <a:p>
                <a:pPr lvl="2" eaLnBrk="1" hangingPunct="1">
                  <a:defRPr/>
                </a:pPr>
                <a:r>
                  <a:rPr kumimoji="0" lang="zh-CN" altLang="en-US" sz="2400" b="1" i="0" u="none" strike="noStrike" kern="0" cap="none" spc="0" normalizeH="0" baseline="0" noProof="0" dirty="0" smtClean="0">
                    <a:ln>
                      <a:noFill/>
                    </a:ln>
                    <a:solidFill>
                      <a:schemeClr val="tx2"/>
                    </a:solidFill>
                    <a:effectLst/>
                    <a:uLnTx/>
                    <a:uFillTx/>
                    <a:ea typeface="+mn-ea"/>
                  </a:rPr>
                  <a:t>对于不同的阿罗华系统（包括载波监听方式），当</a:t>
                </a:r>
                <a:r>
                  <a:rPr kumimoji="0" lang="en-US" altLang="zh-CN" sz="2400" b="1" i="0" u="none" strike="noStrike" kern="0" cap="none" spc="0" normalizeH="0" baseline="0" noProof="0" dirty="0" smtClean="0">
                    <a:ln>
                      <a:noFill/>
                    </a:ln>
                    <a:solidFill>
                      <a:schemeClr val="tx2"/>
                    </a:solidFill>
                    <a:effectLst/>
                    <a:uLnTx/>
                    <a:uFillTx/>
                    <a:latin typeface="Symbol" panose="05050102010706020507" pitchFamily="18" charset="2"/>
                    <a:ea typeface="+mn-ea"/>
                  </a:rPr>
                  <a:t>g</a:t>
                </a:r>
                <a:r>
                  <a:rPr kumimoji="0" lang="en-US" altLang="zh-CN" sz="2400" b="1" i="0" u="none" strike="noStrike" kern="0" cap="none" spc="0" normalizeH="0" baseline="0" noProof="0" dirty="0" smtClean="0">
                    <a:ln>
                      <a:noFill/>
                    </a:ln>
                    <a:solidFill>
                      <a:schemeClr val="tx2"/>
                    </a:solidFill>
                    <a:effectLst/>
                    <a:uLnTx/>
                    <a:uFillTx/>
                    <a:ea typeface="+mn-ea"/>
                  </a:rPr>
                  <a:t>&lt;</a:t>
                </a:r>
                <a:r>
                  <a:rPr kumimoji="0" lang="en-US" altLang="zh-CN" sz="2400" b="1" i="0" u="none" strike="noStrike" kern="0" cap="none" spc="0" normalizeH="0" baseline="0" noProof="0" dirty="0" err="1" smtClean="0">
                    <a:ln>
                      <a:noFill/>
                    </a:ln>
                    <a:solidFill>
                      <a:schemeClr val="tx2"/>
                    </a:solidFill>
                    <a:effectLst/>
                    <a:uLnTx/>
                    <a:uFillTx/>
                    <a:latin typeface="Symbol" panose="05050102010706020507" pitchFamily="18" charset="2"/>
                    <a:ea typeface="+mn-ea"/>
                  </a:rPr>
                  <a:t>g</a:t>
                </a:r>
                <a:r>
                  <a:rPr kumimoji="0" lang="en-US" altLang="zh-CN" sz="2400" b="1" i="0" u="none" strike="noStrike" kern="0" cap="none" spc="0" normalizeH="0" baseline="-25000" noProof="0" dirty="0" err="1" smtClean="0">
                    <a:ln>
                      <a:noFill/>
                    </a:ln>
                    <a:solidFill>
                      <a:schemeClr val="tx2"/>
                    </a:solidFill>
                    <a:effectLst/>
                    <a:uLnTx/>
                    <a:uFillTx/>
                    <a:ea typeface="+mn-ea"/>
                  </a:rPr>
                  <a:t>max</a:t>
                </a:r>
                <a:r>
                  <a:rPr kumimoji="0" lang="zh-CN" altLang="en-US" sz="2400" b="1" i="0" u="none" strike="noStrike" kern="0" cap="none" spc="0" normalizeH="0" baseline="0" noProof="0" dirty="0" smtClean="0">
                    <a:ln>
                      <a:noFill/>
                    </a:ln>
                    <a:solidFill>
                      <a:schemeClr val="tx2"/>
                    </a:solidFill>
                    <a:effectLst/>
                    <a:uLnTx/>
                    <a:uFillTx/>
                    <a:ea typeface="+mn-ea"/>
                  </a:rPr>
                  <a:t>时，</a:t>
                </a:r>
                <a:r>
                  <a:rPr lang="en-US" altLang="zh-CN" sz="2400" b="1" kern="1200" dirty="0"/>
                  <a:t> </a:t>
                </a:r>
                <a14:m>
                  <m:oMath xmlns:m="http://schemas.openxmlformats.org/officeDocument/2006/math">
                    <m:r>
                      <a:rPr lang="en-US" altLang="zh-CN" sz="2400" b="1" i="1" kern="1200" dirty="0">
                        <a:latin typeface="Cambria Math" panose="02040503050406030204"/>
                      </a:rPr>
                      <m:t>𝒂</m:t>
                    </m:r>
                  </m:oMath>
                </a14:m>
                <a:r>
                  <a:rPr kumimoji="0" lang="zh-CN" altLang="en-US" sz="2400" b="1" i="0" u="none" strike="noStrike" kern="0" cap="none" spc="0" normalizeH="0" baseline="0" noProof="0" dirty="0" smtClean="0">
                    <a:ln>
                      <a:noFill/>
                    </a:ln>
                    <a:solidFill>
                      <a:schemeClr val="tx2"/>
                    </a:solidFill>
                    <a:effectLst/>
                    <a:uLnTx/>
                    <a:uFillTx/>
                    <a:ea typeface="+mn-ea"/>
                  </a:rPr>
                  <a:t>与</a:t>
                </a:r>
                <a:r>
                  <a:rPr kumimoji="0" lang="en-US" altLang="zh-CN" sz="2400" b="1" i="0" u="none" strike="noStrike" kern="0" cap="none" spc="0" normalizeH="0" baseline="0" noProof="0" dirty="0" smtClean="0">
                    <a:ln>
                      <a:noFill/>
                    </a:ln>
                    <a:solidFill>
                      <a:schemeClr val="tx2"/>
                    </a:solidFill>
                    <a:effectLst/>
                    <a:uLnTx/>
                    <a:uFillTx/>
                    <a:latin typeface="Symbol" panose="05050102010706020507" pitchFamily="18" charset="2"/>
                    <a:ea typeface="+mn-ea"/>
                  </a:rPr>
                  <a:t>g</a:t>
                </a:r>
                <a:r>
                  <a:rPr kumimoji="0" lang="zh-CN" altLang="en-US" sz="2400" b="1" i="0" u="none" strike="noStrike" kern="0" cap="none" spc="0" normalizeH="0" baseline="0" noProof="0" dirty="0" smtClean="0">
                    <a:ln>
                      <a:noFill/>
                    </a:ln>
                    <a:solidFill>
                      <a:schemeClr val="tx2"/>
                    </a:solidFill>
                    <a:effectLst/>
                    <a:uLnTx/>
                    <a:uFillTx/>
                    <a:ea typeface="+mn-ea"/>
                  </a:rPr>
                  <a:t>是一一对应的。设</a:t>
                </a:r>
                <a:r>
                  <a:rPr kumimoji="0" lang="en-US" altLang="zh-CN" sz="2400" b="1" i="0" u="none" strike="noStrike" kern="0" cap="none" spc="0" normalizeH="0" baseline="0" noProof="0" dirty="0" smtClean="0">
                    <a:ln>
                      <a:noFill/>
                    </a:ln>
                    <a:solidFill>
                      <a:schemeClr val="tx2"/>
                    </a:solidFill>
                    <a:effectLst/>
                    <a:uLnTx/>
                    <a:uFillTx/>
                    <a:ea typeface="+mn-ea"/>
                  </a:rPr>
                  <a:t>c=5</a:t>
                </a:r>
                <a:r>
                  <a:rPr kumimoji="0" lang="zh-CN" altLang="en-US" sz="2400" b="1" i="0" u="none" strike="noStrike" kern="0" cap="none" spc="0" normalizeH="0" baseline="0" noProof="0" dirty="0" smtClean="0">
                    <a:ln>
                      <a:noFill/>
                    </a:ln>
                    <a:solidFill>
                      <a:schemeClr val="tx2"/>
                    </a:solidFill>
                    <a:effectLst/>
                    <a:uLnTx/>
                    <a:uFillTx/>
                    <a:ea typeface="+mn-ea"/>
                  </a:rPr>
                  <a:t>，</a:t>
                </a:r>
                <a:r>
                  <a:rPr kumimoji="0" lang="en-US" altLang="zh-CN" sz="2400" b="1" i="0" u="none" strike="noStrike" kern="0" cap="none" spc="0" normalizeH="0" baseline="0" noProof="0" dirty="0" smtClean="0">
                    <a:ln>
                      <a:noFill/>
                    </a:ln>
                    <a:solidFill>
                      <a:schemeClr val="tx2"/>
                    </a:solidFill>
                    <a:effectLst/>
                    <a:uLnTx/>
                    <a:uFillTx/>
                    <a:latin typeface="Symbol" panose="05050102010706020507" pitchFamily="18" charset="2"/>
                    <a:ea typeface="+mn-ea"/>
                  </a:rPr>
                  <a:t>e</a:t>
                </a:r>
                <a:r>
                  <a:rPr kumimoji="0" lang="en-US" altLang="zh-CN" sz="2400" b="1" i="0" u="none" strike="noStrike" kern="0" cap="none" spc="0" normalizeH="0" baseline="0" noProof="0" dirty="0" smtClean="0">
                    <a:ln>
                      <a:noFill/>
                    </a:ln>
                    <a:solidFill>
                      <a:schemeClr val="tx2"/>
                    </a:solidFill>
                    <a:effectLst/>
                    <a:uLnTx/>
                    <a:uFillTx/>
                    <a:ea typeface="+mn-ea"/>
                  </a:rPr>
                  <a:t>=0.1</a:t>
                </a:r>
                <a:r>
                  <a:rPr kumimoji="0" lang="zh-CN" altLang="en-US" sz="2400" b="1" i="0" u="none" strike="noStrike" kern="0" cap="none" spc="0" normalizeH="0" baseline="0" noProof="0" dirty="0" smtClean="0">
                    <a:ln>
                      <a:noFill/>
                    </a:ln>
                    <a:solidFill>
                      <a:schemeClr val="tx2"/>
                    </a:solidFill>
                    <a:effectLst/>
                    <a:uLnTx/>
                    <a:uFillTx/>
                    <a:ea typeface="+mn-ea"/>
                  </a:rPr>
                  <a:t>。</a:t>
                </a: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400" b="1" i="0" u="none" strike="noStrike" kern="0" cap="none" spc="0" normalizeH="0" baseline="0" noProof="0" dirty="0" smtClean="0">
                  <a:ln>
                    <a:noFill/>
                  </a:ln>
                  <a:solidFill>
                    <a:schemeClr val="tx2"/>
                  </a:solidFill>
                  <a:effectLst/>
                  <a:uLnTx/>
                  <a:uFillTx/>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400" b="1" i="0" u="none" strike="noStrike" kern="0" cap="none" spc="0" normalizeH="0" baseline="0" noProof="0" dirty="0" smtClean="0">
                  <a:ln>
                    <a:noFill/>
                  </a:ln>
                  <a:solidFill>
                    <a:schemeClr val="tx2"/>
                  </a:solidFill>
                  <a:effectLst/>
                  <a:uLnTx/>
                  <a:uFillTx/>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400" b="1" i="0" u="none" strike="noStrike" kern="0" cap="none" spc="0" normalizeH="0" baseline="0" noProof="0" dirty="0" smtClean="0">
                  <a:ln>
                    <a:noFill/>
                  </a:ln>
                  <a:solidFill>
                    <a:schemeClr val="tx2"/>
                  </a:solidFill>
                  <a:effectLst/>
                  <a:uLnTx/>
                  <a:uFillTx/>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400" b="1" i="0" u="none" strike="noStrike" kern="0" cap="none" spc="0" normalizeH="0" baseline="0" noProof="0" dirty="0" smtClean="0">
                  <a:ln>
                    <a:noFill/>
                  </a:ln>
                  <a:solidFill>
                    <a:schemeClr val="tx2"/>
                  </a:solidFill>
                  <a:effectLst/>
                  <a:uLnTx/>
                  <a:uFillTx/>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400" b="1" i="0" u="none" strike="noStrike" kern="0" cap="none" spc="0" normalizeH="0" baseline="0" noProof="0" dirty="0" smtClean="0">
                  <a:ln>
                    <a:noFill/>
                  </a:ln>
                  <a:solidFill>
                    <a:schemeClr val="tx2"/>
                  </a:solidFill>
                  <a:effectLst/>
                  <a:uLnTx/>
                  <a:uFillTx/>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400" b="1" i="0" u="none" strike="noStrike" kern="0" cap="none" spc="0" normalizeH="0" baseline="0" noProof="0" dirty="0" smtClean="0">
                  <a:ln>
                    <a:noFill/>
                  </a:ln>
                  <a:solidFill>
                    <a:schemeClr val="tx2"/>
                  </a:solidFill>
                  <a:effectLst/>
                  <a:uLnTx/>
                  <a:uFillTx/>
                  <a:ea typeface="+mn-ea"/>
                </a:endParaRPr>
              </a:p>
              <a:p>
                <a:pPr marL="1143000" marR="0" lvl="2"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a:pPr>
                <a:endParaRPr kumimoji="0" lang="zh-CN" altLang="en-US" sz="2400" b="1" i="0" u="none" strike="noStrike" kern="0" cap="none" spc="0" normalizeH="0" baseline="0" noProof="0" dirty="0" smtClean="0">
                  <a:ln>
                    <a:noFill/>
                  </a:ln>
                  <a:solidFill>
                    <a:schemeClr val="tx2"/>
                  </a:solidFill>
                  <a:effectLst/>
                  <a:uLnTx/>
                  <a:uFillTx/>
                  <a:ea typeface="+mn-ea"/>
                </a:endParaRPr>
              </a:p>
              <a:p>
                <a:pPr marL="342900" marR="0" lvl="0" indent="-34290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Char char="v"/>
                  <a:defRPr/>
                </a:pPr>
                <a:endParaRPr kumimoji="0" lang="en-US" altLang="zh-CN" sz="24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endParaRPr>
              </a:p>
            </p:txBody>
          </p:sp>
        </mc:Choice>
        <mc:Fallback xmlns="">
          <p:sp>
            <p:nvSpPr>
              <p:cNvPr id="180227" name="Rectangle 3"/>
              <p:cNvSpPr>
                <a:spLocks noRot="1" noChangeAspect="1" noMove="1" noResize="1" noEditPoints="1" noAdjustHandles="1" noChangeArrowheads="1" noChangeShapeType="1" noTextEdit="1"/>
              </p:cNvSpPr>
              <p:nvPr>
                <p:ph type="body" sz="half" idx="1"/>
              </p:nvPr>
            </p:nvSpPr>
            <p:spPr>
              <a:xfrm>
                <a:off x="250825" y="620713"/>
                <a:ext cx="8569325" cy="5184775"/>
              </a:xfrm>
              <a:blipFill rotWithShape="1">
                <a:blip r:embed="rId3"/>
                <a:stretch>
                  <a:fillRect t="-6" b="6"/>
                </a:stretch>
              </a:blipFill>
            </p:spPr>
            <p:txBody>
              <a:bodyPr/>
              <a:lstStyle/>
              <a:p>
                <a:r>
                  <a:rPr lang="zh-CN" altLang="en-US">
                    <a:noFill/>
                  </a:rPr>
                  <a:t> </a:t>
                </a:r>
              </a:p>
            </p:txBody>
          </p:sp>
        </mc:Fallback>
      </mc:AlternateContent>
      <p:graphicFrame>
        <p:nvGraphicFramePr>
          <p:cNvPr id="60418" name="Object 4"/>
          <p:cNvGraphicFramePr>
            <a:graphicFrameLocks noGrp="1" noChangeAspect="1"/>
          </p:cNvGraphicFramePr>
          <p:nvPr>
            <p:ph sz="half" idx="2"/>
          </p:nvPr>
        </p:nvGraphicFramePr>
        <p:xfrm>
          <a:off x="1763713" y="1628775"/>
          <a:ext cx="5545137" cy="3852863"/>
        </p:xfrm>
        <a:graphic>
          <a:graphicData uri="http://schemas.openxmlformats.org/presentationml/2006/ole">
            <mc:AlternateContent xmlns:mc="http://schemas.openxmlformats.org/markup-compatibility/2006">
              <mc:Choice xmlns:v="urn:schemas-microsoft-com:vml" Requires="v">
                <p:oleObj spid="_x0000_s62565" r:id="rId4" imgW="7668260" imgH="5330825" progId="Visio.Drawing.11">
                  <p:embed/>
                </p:oleObj>
              </mc:Choice>
              <mc:Fallback>
                <p:oleObj r:id="rId4" imgW="7668260" imgH="5330825" progId="Visio.Drawing.11">
                  <p:embed/>
                  <p:pic>
                    <p:nvPicPr>
                      <p:cNvPr id="0" name="图片 3226"/>
                      <p:cNvPicPr/>
                      <p:nvPr/>
                    </p:nvPicPr>
                    <p:blipFill>
                      <a:blip r:embed="rId5"/>
                      <a:srcRect/>
                      <a:stretch>
                        <a:fillRect/>
                      </a:stretch>
                    </p:blipFill>
                    <p:spPr>
                      <a:xfrm>
                        <a:off x="1763713" y="1628775"/>
                        <a:ext cx="5545137" cy="3852863"/>
                      </a:xfrm>
                      <a:prstGeom prst="rect">
                        <a:avLst/>
                      </a:prstGeom>
                      <a:noFill/>
                      <a:ln w="38100">
                        <a:miter/>
                      </a:ln>
                    </p:spPr>
                  </p:pic>
                </p:oleObj>
              </mc:Fallback>
            </mc:AlternateContent>
          </a:graphicData>
        </a:graphic>
      </p:graphicFrame>
      <p:sp>
        <p:nvSpPr>
          <p:cNvPr id="60420" name="Rectangle 6"/>
          <p:cNvSpPr/>
          <p:nvPr/>
        </p:nvSpPr>
        <p:spPr>
          <a:xfrm>
            <a:off x="539750" y="5661025"/>
            <a:ext cx="8604250" cy="822325"/>
          </a:xfrm>
          <a:prstGeom prst="rect">
            <a:avLst/>
          </a:prstGeom>
          <a:noFill/>
          <a:ln w="9525">
            <a:noFill/>
          </a:ln>
        </p:spPr>
        <p:txBody>
          <a:bodyPr>
            <a:spAutoFit/>
          </a:bodyPr>
          <a:lstStyle/>
          <a:p>
            <a:pPr lvl="0" eaLnBrk="0" hangingPunct="0">
              <a:spcBef>
                <a:spcPct val="20000"/>
              </a:spcBef>
              <a:buClr>
                <a:schemeClr val="hlink"/>
              </a:buClr>
              <a:buSzPct val="75000"/>
              <a:buFont typeface="Wingdings" panose="05000000000000000000" pitchFamily="2" charset="2"/>
              <a:buChar char="v"/>
            </a:pPr>
            <a:r>
              <a:rPr lang="zh-CN" altLang="en-US" sz="2400" b="1" dirty="0">
                <a:latin typeface="Arial" panose="020B0604020202020204" pitchFamily="34" charset="0"/>
                <a:ea typeface="宋体" panose="02010600030101010101" pitchFamily="2" charset="-122"/>
              </a:rPr>
              <a:t>上述表明，碰撞并不十分可怕，非竞争型并不一定好。各种方式各有适用环境。</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vert="horz" wrap="square" lIns="91440" tIns="45720" rIns="91440" bIns="45720" numCol="1" anchor="ctr" anchorCtr="0" compatLnSpc="1"/>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4400" b="1" i="0" u="none" strike="noStrike" kern="0" cap="none" spc="0" normalizeH="0" baseline="0" noProof="0" dirty="0" smtClean="0">
                <a:ln>
                  <a:noFill/>
                </a:ln>
                <a:solidFill>
                  <a:schemeClr val="tx2"/>
                </a:solidFill>
                <a:effectLst>
                  <a:outerShdw blurRad="38100" dist="38100" dir="2700000" algn="tl">
                    <a:srgbClr val="C0C0C0"/>
                  </a:outerShdw>
                </a:effectLst>
                <a:uLnTx/>
                <a:uFillTx/>
                <a:ea typeface="+mj-ea"/>
                <a:cs typeface="+mj-cs"/>
              </a:rPr>
              <a:t>作业</a:t>
            </a:r>
            <a:endParaRPr kumimoji="0" lang="zh-CN" altLang="en-US" sz="4400" b="1" i="0" u="none" strike="noStrike" kern="0" cap="none" spc="0" normalizeH="0" baseline="0" noProof="0" dirty="0">
              <a:ln>
                <a:noFill/>
              </a:ln>
              <a:solidFill>
                <a:schemeClr val="tx2"/>
              </a:solidFill>
              <a:effectLst>
                <a:outerShdw blurRad="38100" dist="38100" dir="2700000" algn="tl">
                  <a:srgbClr val="C0C0C0"/>
                </a:outerShdw>
              </a:effectLst>
              <a:uLnTx/>
              <a:uFillTx/>
              <a:ea typeface="+mj-ea"/>
              <a:cs typeface="+mj-cs"/>
            </a:endParaRPr>
          </a:p>
        </p:txBody>
      </p:sp>
      <p:sp>
        <p:nvSpPr>
          <p:cNvPr id="3" name="文本占位符 2"/>
          <p:cNvSpPr>
            <a:spLocks noGrp="1"/>
          </p:cNvSpPr>
          <p:nvPr>
            <p:ph type="body" sz="half" idx="1"/>
          </p:nvPr>
        </p:nvSpPr>
        <p:spPr>
          <a:xfrm>
            <a:off x="251520" y="980728"/>
            <a:ext cx="8178800" cy="51847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2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3.2</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2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3.3</a:t>
            </a:r>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r>
              <a:rPr kumimoji="0" lang="en-US" altLang="zh-CN" sz="32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3.5 </a:t>
            </a:r>
            <a:r>
              <a:rPr kumimoji="0" lang="zh-CN" altLang="en-US" sz="32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rPr>
              <a:t>总结各种多址接入方式的工作原理、成功发送包的条件、成功与不成功的概率、最大通过量、周期、呼叫量与通过量之间的关系。</a:t>
            </a:r>
            <a:endParaRPr kumimoji="0" lang="en-US" altLang="zh-CN" sz="3200" b="1" i="0" u="none" strike="noStrike" kern="0" cap="none" spc="0" normalizeH="0" baseline="0" noProof="0" dirty="0" smtClean="0">
              <a:ln>
                <a:noFill/>
              </a:ln>
              <a:solidFill>
                <a:schemeClr val="tx1"/>
              </a:solidFill>
              <a:effectLst>
                <a:outerShdw blurRad="38100" dist="38100" dir="2700000" algn="tl">
                  <a:srgbClr val="C0C0C0"/>
                </a:outerShdw>
              </a:effectLst>
              <a:uLnTx/>
              <a:uFillTx/>
              <a:ea typeface="+mn-ea"/>
              <a:cs typeface="+mn-cs"/>
            </a:endParaRPr>
          </a:p>
          <a:p>
            <a:pPr>
              <a:defRPr/>
            </a:pPr>
            <a:r>
              <a:rPr lang="zh-CN" altLang="en-US" sz="3200" dirty="0"/>
              <a:t>补充：坚持</a:t>
            </a:r>
            <a:r>
              <a:rPr lang="en-US" altLang="zh-CN" sz="3200" dirty="0"/>
              <a:t>CSMA</a:t>
            </a:r>
            <a:r>
              <a:rPr lang="zh-CN" altLang="en-US" sz="3200" dirty="0"/>
              <a:t>中</a:t>
            </a:r>
            <a:r>
              <a:rPr lang="en-US" altLang="zh-CN" sz="3200" dirty="0"/>
              <a:t>ε≠0</a:t>
            </a:r>
            <a:r>
              <a:rPr lang="zh-CN" altLang="en-US" sz="3200" dirty="0" smtClean="0"/>
              <a:t>时第一类忙期和第二</a:t>
            </a:r>
            <a:r>
              <a:rPr lang="zh-CN" altLang="en-US" sz="3200" dirty="0"/>
              <a:t>类</a:t>
            </a:r>
            <a:r>
              <a:rPr lang="zh-CN" altLang="en-US" sz="3200" dirty="0" smtClean="0"/>
              <a:t>忙期有什么不同</a:t>
            </a:r>
            <a:r>
              <a:rPr lang="zh-CN" altLang="en-US" sz="3200" dirty="0"/>
              <a:t>？</a:t>
            </a:r>
            <a:r>
              <a:rPr lang="zh-CN" altLang="en-US" sz="3200" dirty="0" smtClean="0"/>
              <a:t>首先</a:t>
            </a:r>
            <a:r>
              <a:rPr lang="zh-CN" altLang="en-US" sz="3200" dirty="0"/>
              <a:t>发出的信息成功的概率是多少？简单说明</a:t>
            </a:r>
            <a:r>
              <a:rPr lang="zh-CN" altLang="en-US" sz="3200" dirty="0" smtClean="0"/>
              <a:t>为什么。</a:t>
            </a:r>
            <a:endParaRPr lang="zh-CN" altLang="en-US" sz="3200" dirty="0"/>
          </a:p>
          <a:p>
            <a:pPr marL="342900" marR="0" lvl="0" indent="-342900" algn="l" defTabSz="914400" rtl="0" eaLnBrk="0" fontAlgn="base" latinLnBrk="0" hangingPunct="0">
              <a:lnSpc>
                <a:spcPct val="100000"/>
              </a:lnSpc>
              <a:spcBef>
                <a:spcPct val="20000"/>
              </a:spcBef>
              <a:spcAft>
                <a:spcPct val="0"/>
              </a:spcAft>
              <a:buClr>
                <a:schemeClr val="hlink"/>
              </a:buClr>
              <a:buSzPct val="75000"/>
              <a:buFont typeface="Wingdings" panose="05000000000000000000" pitchFamily="2" charset="2"/>
              <a:buChar char="v"/>
              <a:defRPr/>
            </a:pPr>
            <a:endParaRPr kumimoji="0" lang="zh-CN" altLang="en-US" sz="3200" b="1" i="0" u="none" strike="noStrike" kern="0" cap="none" spc="0" normalizeH="0" baseline="0" noProof="0" dirty="0">
              <a:ln>
                <a:noFill/>
              </a:ln>
              <a:solidFill>
                <a:schemeClr val="tx1"/>
              </a:solidFill>
              <a:effectLst>
                <a:outerShdw blurRad="38100" dist="38100" dir="2700000" algn="tl">
                  <a:srgbClr val="C0C0C0"/>
                </a:outerShdw>
              </a:effectLst>
              <a:uLnTx/>
              <a:uFillTx/>
              <a:ea typeface="+mn-ea"/>
              <a:cs typeface="+mn-cs"/>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625" y="188913"/>
            <a:ext cx="8540750" cy="720725"/>
          </a:xfrm>
        </p:spPr>
        <p:txBody>
          <a:bodyPr/>
          <a:lstStyle/>
          <a:p>
            <a:r>
              <a:rPr lang="zh-CN" altLang="en-US" sz="2800">
                <a:solidFill>
                  <a:srgbClr val="FF0000"/>
                </a:solidFill>
                <a:sym typeface="+mn-ea"/>
              </a:rPr>
              <a:t>调研作业：</a:t>
            </a:r>
            <a:br>
              <a:rPr lang="zh-CN" altLang="en-US" sz="2800">
                <a:solidFill>
                  <a:srgbClr val="FF0000"/>
                </a:solidFill>
                <a:sym typeface="+mn-ea"/>
              </a:rPr>
            </a:br>
            <a:r>
              <a:rPr lang="zh-CN" altLang="en-US" sz="2800">
                <a:solidFill>
                  <a:srgbClr val="FF0000"/>
                </a:solidFill>
                <a:sym typeface="+mn-ea"/>
              </a:rPr>
              <a:t>变革、兴盛和衰落的思辨意识，不断创新的科研精神</a:t>
            </a:r>
          </a:p>
        </p:txBody>
      </p:sp>
      <p:sp>
        <p:nvSpPr>
          <p:cNvPr id="3" name="文本占位符 2"/>
          <p:cNvSpPr>
            <a:spLocks noGrp="1"/>
          </p:cNvSpPr>
          <p:nvPr>
            <p:ph type="body" sz="half" idx="1"/>
          </p:nvPr>
        </p:nvSpPr>
        <p:spPr>
          <a:xfrm>
            <a:off x="250825" y="1268730"/>
            <a:ext cx="8388350" cy="5184775"/>
          </a:xfrm>
        </p:spPr>
        <p:txBody>
          <a:bodyPr/>
          <a:lstStyle/>
          <a:p>
            <a:r>
              <a:rPr lang="zh-CN" altLang="en-US" sz="3200">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rPr>
              <a:t>选做</a:t>
            </a:r>
            <a:r>
              <a:rPr lang="en-US" altLang="zh-CN" sz="3200">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rPr>
              <a:t>5</a:t>
            </a:r>
            <a:r>
              <a:rPr lang="zh-CN" altLang="en-US" sz="3200">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rPr>
              <a:t>：</a:t>
            </a:r>
            <a:r>
              <a:rPr lang="zh-CN" altLang="en-US" sz="3200">
                <a:latin typeface="方正粗黑宋简体" panose="02000000000000000000" pitchFamily="2" charset="-122"/>
                <a:ea typeface="方正粗黑宋简体" panose="02000000000000000000" pitchFamily="2" charset="-122"/>
                <a:cs typeface="方正粗黑宋简体" panose="02000000000000000000" pitchFamily="2" charset="-122"/>
              </a:rPr>
              <a:t>调研以前及现在通信网络中多址接入技术的应用情况。包括我国及其他国家采用的卫星、无线局域网、有线局域网、移动蜂窝网络中采用的多址技术，明白通信网络发展中的变革、兴盛和衰落等。</a:t>
            </a:r>
          </a:p>
          <a:p>
            <a:r>
              <a:rPr lang="zh-CN" altLang="en-US" sz="3200">
                <a:latin typeface="方正粗黑宋简体" panose="02000000000000000000" pitchFamily="2" charset="-122"/>
                <a:ea typeface="方正粗黑宋简体" panose="02000000000000000000" pitchFamily="2" charset="-122"/>
                <a:cs typeface="方正粗黑宋简体" panose="02000000000000000000" pitchFamily="2" charset="-122"/>
              </a:rPr>
              <a:t>要求：以思维导图的形式总结</a:t>
            </a:r>
          </a:p>
          <a:p>
            <a:r>
              <a:rPr lang="zh-CN" altLang="en-US" sz="3200">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网上提交日期：课程结束后</a:t>
            </a:r>
            <a:r>
              <a:rPr lang="en-US" altLang="zh-CN" sz="3200">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1</a:t>
            </a:r>
            <a:r>
              <a:rPr lang="zh-CN" altLang="en-US" sz="3200">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周内</a:t>
            </a:r>
            <a:endParaRPr lang="zh-CN" altLang="en-US" sz="3200">
              <a:latin typeface="方正粗黑宋简体" panose="02000000000000000000" pitchFamily="2" charset="-122"/>
              <a:ea typeface="方正粗黑宋简体" panose="02000000000000000000" pitchFamily="2" charset="-122"/>
              <a:cs typeface="方正粗黑宋简体" panose="02000000000000000000" pitchFamily="2" charset="-122"/>
            </a:endParaRPr>
          </a:p>
          <a:p>
            <a:endParaRPr lang="zh-CN" altLang="en-US" sz="3200">
              <a:latin typeface="方正粗黑宋简体" panose="02000000000000000000" pitchFamily="2" charset="-122"/>
              <a:ea typeface="方正粗黑宋简体" panose="02000000000000000000" pitchFamily="2" charset="-122"/>
              <a:cs typeface="方正粗黑宋简体" panose="02000000000000000000" pitchFamily="2" charset="-122"/>
            </a:endParaRPr>
          </a:p>
        </p:txBody>
      </p:sp>
    </p:spTree>
    <p:extLst>
      <p:ext uri="{BB962C8B-B14F-4D97-AF65-F5344CB8AC3E}">
        <p14:creationId xmlns:p14="http://schemas.microsoft.com/office/powerpoint/2010/main" val="2158356415"/>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925" y="189230"/>
            <a:ext cx="9024620" cy="720725"/>
          </a:xfrm>
        </p:spPr>
        <p:txBody>
          <a:bodyPr/>
          <a:lstStyle/>
          <a:p>
            <a:r>
              <a:rPr lang="zh-CN" altLang="en-US" sz="3200">
                <a:solidFill>
                  <a:srgbClr val="FF0000"/>
                </a:solidFill>
                <a:sym typeface="+mn-ea"/>
              </a:rPr>
              <a:t>网络编程：</a:t>
            </a:r>
            <a:br>
              <a:rPr lang="zh-CN" altLang="en-US" sz="3200">
                <a:solidFill>
                  <a:srgbClr val="FF0000"/>
                </a:solidFill>
                <a:sym typeface="+mn-ea"/>
              </a:rPr>
            </a:br>
            <a:r>
              <a:rPr lang="zh-CN" altLang="en-US" sz="3200">
                <a:solidFill>
                  <a:srgbClr val="FF0000"/>
                </a:solidFill>
                <a:sym typeface="+mn-ea"/>
              </a:rPr>
              <a:t>理论联系实际，技术两面性和局限性的哲学思辨</a:t>
            </a:r>
          </a:p>
        </p:txBody>
      </p:sp>
      <p:sp>
        <p:nvSpPr>
          <p:cNvPr id="3" name="文本占位符 2"/>
          <p:cNvSpPr>
            <a:spLocks noGrp="1"/>
          </p:cNvSpPr>
          <p:nvPr>
            <p:ph type="body" sz="half" idx="1"/>
          </p:nvPr>
        </p:nvSpPr>
        <p:spPr>
          <a:xfrm>
            <a:off x="250825" y="1268730"/>
            <a:ext cx="8540115" cy="5184775"/>
          </a:xfrm>
        </p:spPr>
        <p:txBody>
          <a:bodyPr/>
          <a:lstStyle/>
          <a:p>
            <a:r>
              <a:rPr lang="zh-CN">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rPr>
              <a:t>选做</a:t>
            </a:r>
            <a:r>
              <a:rPr lang="en-US" altLang="zh-CN">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rPr>
              <a:t>2</a:t>
            </a:r>
            <a:r>
              <a:rPr lang="zh-CN" altLang="en-US">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rPr>
              <a:t>：</a:t>
            </a:r>
            <a:r>
              <a:rPr lang="zh-CN" altLang="en-US">
                <a:latin typeface="方正粗黑宋简体" panose="02000000000000000000" pitchFamily="2" charset="-122"/>
                <a:ea typeface="方正粗黑宋简体" panose="02000000000000000000" pitchFamily="2" charset="-122"/>
                <a:cs typeface="方正粗黑宋简体" panose="02000000000000000000" pitchFamily="2" charset="-122"/>
              </a:rPr>
              <a:t>对典型的多址接入技术进行仿真研究。了解不同技术的优缺点，明白其应用场合，</a:t>
            </a:r>
            <a:r>
              <a:rPr lang="zh-CN" altLang="en-US">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计算自己所编写算法的时间复杂度</a:t>
            </a:r>
            <a:r>
              <a:rPr lang="zh-CN" altLang="en-US">
                <a:latin typeface="方正粗黑宋简体" panose="02000000000000000000" pitchFamily="2" charset="-122"/>
                <a:ea typeface="方正粗黑宋简体" panose="02000000000000000000" pitchFamily="2" charset="-122"/>
                <a:cs typeface="方正粗黑宋简体" panose="02000000000000000000" pitchFamily="2" charset="-122"/>
              </a:rPr>
              <a:t>。</a:t>
            </a:r>
          </a:p>
        </p:txBody>
      </p:sp>
      <p:sp>
        <p:nvSpPr>
          <p:cNvPr id="4" name="文本框 3"/>
          <p:cNvSpPr txBox="1"/>
          <p:nvPr/>
        </p:nvSpPr>
        <p:spPr>
          <a:xfrm>
            <a:off x="1115695" y="4653280"/>
            <a:ext cx="6104255" cy="583565"/>
          </a:xfrm>
          <a:prstGeom prst="rect">
            <a:avLst/>
          </a:prstGeom>
          <a:noFill/>
        </p:spPr>
        <p:txBody>
          <a:bodyPr wrap="none" rtlCol="0" anchor="t">
            <a:spAutoFit/>
          </a:bodyPr>
          <a:lstStyle/>
          <a:p>
            <a:r>
              <a:rPr lang="zh-CN" altLang="en-US" sz="3200">
                <a:solidFill>
                  <a:srgbClr val="FF0000"/>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网上提交日期：</a:t>
            </a:r>
            <a:r>
              <a:rPr lang="zh-CN" altLang="en-US" sz="3200">
                <a:solidFill>
                  <a:srgbClr val="007A77"/>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课程结束后</a:t>
            </a:r>
            <a:r>
              <a:rPr lang="en-US" altLang="zh-CN" sz="3200">
                <a:solidFill>
                  <a:srgbClr val="007A77"/>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1</a:t>
            </a:r>
            <a:r>
              <a:rPr lang="zh-CN" altLang="en-US" sz="3200">
                <a:solidFill>
                  <a:srgbClr val="007A77"/>
                </a:solidFill>
                <a:latin typeface="方正粗黑宋简体" panose="02000000000000000000" pitchFamily="2" charset="-122"/>
                <a:ea typeface="方正粗黑宋简体" panose="02000000000000000000" pitchFamily="2" charset="-122"/>
                <a:cs typeface="方正粗黑宋简体" panose="02000000000000000000" pitchFamily="2" charset="-122"/>
                <a:sym typeface="+mn-ea"/>
              </a:rPr>
              <a:t>周内</a:t>
            </a:r>
          </a:p>
        </p:txBody>
      </p:sp>
    </p:spTree>
    <p:extLst>
      <p:ext uri="{BB962C8B-B14F-4D97-AF65-F5344CB8AC3E}">
        <p14:creationId xmlns:p14="http://schemas.microsoft.com/office/powerpoint/2010/main" val="21877465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9440,&quot;width&quot;:12600}"/>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298.39842519685,&quot;width&quot;:6301.2377952755905}"/>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6750,&quot;width&quot;:10680}"/>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n">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333399"/>
      </a:hlink>
      <a:folHlink>
        <a:srgbClr val="99CC00"/>
      </a:folHlink>
    </a:clrScheme>
    <a:fontScheme name="an">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609600" marR="0" indent="-609600" algn="l" defTabSz="914400" rtl="0" eaLnBrk="1" fontAlgn="base" latinLnBrk="0" hangingPunct="1">
          <a:lnSpc>
            <a:spcPct val="100000"/>
          </a:lnSpc>
          <a:spcBef>
            <a:spcPct val="20000"/>
          </a:spcBef>
          <a:spcAft>
            <a:spcPct val="0"/>
          </a:spcAft>
          <a:buClr>
            <a:srgbClr val="000066"/>
          </a:buClr>
          <a:buSzPct val="75000"/>
          <a:buFont typeface="Wingdings" panose="05000000000000000000" pitchFamily="2" charset="2"/>
          <a:buChar char="Ø"/>
          <a:defRPr kumimoji="0" lang="en-US" sz="2400" b="1"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defRPr>
        </a:defPPr>
      </a:lstStyle>
    </a:spDef>
    <a:lnDef>
      <a:spPr bwMode="auto">
        <a:xfrm>
          <a:off x="0" y="0"/>
          <a:ext cx="1" cy="1"/>
        </a:xfrm>
        <a:custGeom>
          <a:avLst/>
          <a:gdLst/>
          <a:ahLst/>
          <a:cxnLst/>
          <a:rect l="0" t="0" r="0" b="0"/>
          <a:pathLst/>
        </a:custGeom>
        <a:noFill/>
        <a:ln>
          <a:noFill/>
        </a:ln>
      </a:spPr>
      <a:bodyPr vert="horz" wrap="square" lIns="91440" tIns="45720" rIns="91440" bIns="45720" numCol="1" anchor="t" anchorCtr="0" compatLnSpc="1"/>
      <a:lstStyle>
        <a:defPPr marL="609600" marR="0" indent="-609600" algn="l" defTabSz="914400" rtl="0" eaLnBrk="1" fontAlgn="base" latinLnBrk="0" hangingPunct="1">
          <a:lnSpc>
            <a:spcPct val="100000"/>
          </a:lnSpc>
          <a:spcBef>
            <a:spcPct val="20000"/>
          </a:spcBef>
          <a:spcAft>
            <a:spcPct val="0"/>
          </a:spcAft>
          <a:buClr>
            <a:srgbClr val="000066"/>
          </a:buClr>
          <a:buSzPct val="75000"/>
          <a:buFont typeface="Wingdings" panose="05000000000000000000" pitchFamily="2" charset="2"/>
          <a:buChar char="Ø"/>
          <a:defRPr kumimoji="0" lang="en-US" sz="2400" b="1" i="0" u="none" strike="noStrike" cap="none" normalizeH="0" baseline="0" smtClean="0">
            <a:ln>
              <a:noFill/>
            </a:ln>
            <a:solidFill>
              <a:schemeClr val="tx1"/>
            </a:solidFill>
            <a:effectLst/>
            <a:latin typeface="楷体_GB2312" panose="02010609030101010101" pitchFamily="49" charset="-122"/>
            <a:ea typeface="楷体_GB2312" panose="02010609030101010101" pitchFamily="49" charset="-122"/>
          </a:defRPr>
        </a:defPPr>
      </a:lstStyle>
    </a:lnDef>
  </a:objectDefaults>
  <a:extraClrSchemeLst>
    <a:extraClrScheme>
      <a:clrScheme name="a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a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3300"/>
        </a:hlink>
        <a:folHlink>
          <a:srgbClr val="99CC00"/>
        </a:folHlink>
      </a:clrScheme>
      <a:clrMap bg1="lt1" tx1="dk1" bg2="lt2" tx2="dk2" accent1="accent1" accent2="accent2" accent3="accent3" accent4="accent4" accent5="accent5" accent6="accent6" hlink="hlink" folHlink="folHlink"/>
    </a:extraClrScheme>
    <a:extraClrScheme>
      <a:clrScheme name="a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99CC00"/>
        </a:folHlink>
      </a:clrScheme>
      <a:clrMap bg1="lt1" tx1="dk1" bg2="lt2" tx2="dk2" accent1="accent1" accent2="accent2" accent3="accent3" accent4="accent4" accent5="accent5" accent6="accent6" hlink="hlink" folHlink="folHlink"/>
    </a:extraClrScheme>
    <a:extraClrScheme>
      <a:clrScheme name="a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FFFF"/>
        </a:hlink>
        <a:folHlink>
          <a:srgbClr val="99CC00"/>
        </a:folHlink>
      </a:clrScheme>
      <a:clrMap bg1="lt1" tx1="dk1" bg2="lt2" tx2="dk2" accent1="accent1" accent2="accent2" accent3="accent3" accent4="accent4" accent5="accent5" accent6="accent6" hlink="hlink" folHlink="folHlink"/>
    </a:extraClrScheme>
    <a:extraClrScheme>
      <a:clrScheme name="a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00"/>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com">
  <a:themeElements>
    <a:clrScheme name="dcom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com">
      <a:majorFont>
        <a:latin typeface="Comic Sans MS"/>
        <a:ea typeface="宋体"/>
        <a:cs typeface=""/>
      </a:majorFont>
      <a:minorFont>
        <a:latin typeface="Comic Sans M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rgbClr val="FF9900"/>
          </a:solidFill>
          <a:prstDash val="solid"/>
          <a:round/>
          <a:headEnd type="triangle" w="sm" len="sm"/>
          <a:tailEnd type="triangl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bg1"/>
            </a:solidFill>
            <a:effectLst/>
            <a:latin typeface="CordiaUPC" panose="020B0304020202020204" pitchFamily="34" charset="-34"/>
            <a:ea typeface="宋体" panose="02010600030101010101" pitchFamily="2" charset="-122"/>
          </a:defRPr>
        </a:defPPr>
      </a:lstStyle>
    </a:spDef>
    <a:lnDef>
      <a:spPr bwMode="auto">
        <a:xfrm>
          <a:off x="0" y="0"/>
          <a:ext cx="1" cy="1"/>
        </a:xfrm>
        <a:custGeom>
          <a:avLst/>
          <a:gdLst/>
          <a:ahLst/>
          <a:cxnLst/>
          <a:rect l="0" t="0" r="0" b="0"/>
          <a:pathLst/>
        </a:custGeom>
        <a:solidFill>
          <a:srgbClr val="FFFFFF"/>
        </a:solidFill>
        <a:ln w="12700" cap="flat" cmpd="sng" algn="ctr">
          <a:solidFill>
            <a:srgbClr val="FF9900"/>
          </a:solidFill>
          <a:prstDash val="solid"/>
          <a:round/>
          <a:headEnd type="triangle" w="sm" len="sm"/>
          <a:tailEnd type="triangle" w="sm" len="sm"/>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1" lang="zh-CN" altLang="en-US" sz="2400" b="1" i="0" u="none" strike="noStrike" cap="none" normalizeH="0" baseline="0" smtClean="0">
            <a:ln>
              <a:noFill/>
            </a:ln>
            <a:solidFill>
              <a:schemeClr val="bg1"/>
            </a:solidFill>
            <a:effectLst/>
            <a:latin typeface="CordiaUPC" panose="020B0304020202020204" pitchFamily="34" charset="-34"/>
            <a:ea typeface="宋体" panose="02010600030101010101" pitchFamily="2" charset="-122"/>
          </a:defRPr>
        </a:defPPr>
      </a:lstStyle>
    </a:lnDef>
  </a:objectDefaults>
  <a:extraClrSchemeLst>
    <a:extraClrScheme>
      <a:clrScheme name="dcom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co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dcom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com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com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com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dcom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诗情画意">
  <a:themeElements>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Comic Sans MS"/>
        <a:font script="Hebr" typeface="Comic Sans M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omic Sans MS"/>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Comic Sans MS"/>
        <a:font script="Hebr" typeface="Comic Sans MS"/>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Comic Sans MS"/>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1</TotalTime>
  <Words>8372</Words>
  <Application>Microsoft Office PowerPoint</Application>
  <PresentationFormat>全屏显示(4:3)</PresentationFormat>
  <Paragraphs>645</Paragraphs>
  <Slides>98</Slides>
  <Notes>37</Notes>
  <HiddenSlides>0</HiddenSlides>
  <MMClips>0</MMClips>
  <ScaleCrop>false</ScaleCrop>
  <HeadingPairs>
    <vt:vector size="6" baseType="variant">
      <vt:variant>
        <vt:lpstr>主题</vt:lpstr>
      </vt:variant>
      <vt:variant>
        <vt:i4>5</vt:i4>
      </vt:variant>
      <vt:variant>
        <vt:lpstr>嵌入 OLE 服务器</vt:lpstr>
      </vt:variant>
      <vt:variant>
        <vt:i4>7</vt:i4>
      </vt:variant>
      <vt:variant>
        <vt:lpstr>幻灯片标题</vt:lpstr>
      </vt:variant>
      <vt:variant>
        <vt:i4>98</vt:i4>
      </vt:variant>
    </vt:vector>
  </HeadingPairs>
  <TitlesOfParts>
    <vt:vector size="110" baseType="lpstr">
      <vt:lpstr>诗情画意</vt:lpstr>
      <vt:lpstr>an</vt:lpstr>
      <vt:lpstr>dcom</vt:lpstr>
      <vt:lpstr>1_诗情画意</vt:lpstr>
      <vt:lpstr>2_诗情画意</vt:lpstr>
      <vt:lpstr>Equation.DSMT4</vt:lpstr>
      <vt:lpstr>Microsoft Visio 绘图</vt:lpstr>
      <vt:lpstr>公式</vt:lpstr>
      <vt:lpstr>Equation</vt:lpstr>
      <vt:lpstr>Microsoft 公式 3.0</vt:lpstr>
      <vt:lpstr>Bitmap Image</vt:lpstr>
      <vt:lpstr>Visio</vt:lpstr>
      <vt:lpstr>第七章 多址接入系统分析</vt:lpstr>
      <vt:lpstr>PowerPoint 演示文稿</vt:lpstr>
      <vt:lpstr>PowerPoint 演示文稿</vt:lpstr>
      <vt:lpstr>PowerPoint 演示文稿</vt:lpstr>
      <vt:lpstr>PowerPoint 演示文稿</vt:lpstr>
      <vt:lpstr>提纲</vt:lpstr>
      <vt:lpstr>纯ALOHA（P－ALOHA） :想发就发，如冲突，等待随机时间后重发（信息包的长度P＝发送一个包所需的时间，即服务时间 ）</vt:lpstr>
      <vt:lpstr>PowerPoint 演示文稿</vt:lpstr>
      <vt:lpstr>PowerPoint 演示文稿</vt:lpstr>
      <vt:lpstr>PowerPoint 演示文稿</vt:lpstr>
      <vt:lpstr>业务量和呼叫量</vt:lpstr>
      <vt:lpstr>基于排队论的话务量</vt:lpstr>
      <vt:lpstr>PowerPoint 演示文稿</vt:lpstr>
      <vt:lpstr>基于排队论的话务量强度（呼叫量）</vt:lpstr>
      <vt:lpstr>PowerPoint 演示文稿</vt:lpstr>
      <vt:lpstr>PowerPoint 演示文稿</vt:lpstr>
      <vt:lpstr>PowerPoint 演示文稿</vt:lpstr>
      <vt:lpstr>PowerPoint 演示文稿</vt:lpstr>
      <vt:lpstr>PowerPoint 演示文稿</vt:lpstr>
      <vt:lpstr>考虑碰撞重发的稳定性</vt:lpstr>
      <vt:lpstr>PowerPoint 演示文稿</vt:lpstr>
      <vt:lpstr>在下一时长为2的时隙中，k是增加还是减小呢？</vt:lpstr>
      <vt:lpstr>PowerPoint 演示文稿</vt:lpstr>
      <vt:lpstr>PowerPoint 演示文稿</vt:lpstr>
      <vt:lpstr>PowerPoint 演示文稿</vt:lpstr>
      <vt:lpstr>PowerPoint 演示文稿</vt:lpstr>
      <vt:lpstr>PowerPoint 演示文稿</vt:lpstr>
      <vt:lpstr>3.2分槽阿罗华系统(时隙ALOHA（S－ALOHA）)</vt:lpstr>
      <vt:lpstr>PowerPoint 演示文稿</vt:lpstr>
      <vt:lpstr>PowerPoint 演示文稿</vt:lpstr>
      <vt:lpstr>PowerPoint 演示文稿</vt:lpstr>
      <vt:lpstr>(a)是纯ALOHA；(b)是时隙ALOHA</vt:lpstr>
      <vt:lpstr>PowerPoint 演示文稿</vt:lpstr>
      <vt:lpstr>PowerPoint 演示文稿</vt:lpstr>
      <vt:lpstr>PowerPoint 演示文稿</vt:lpstr>
      <vt:lpstr>PowerPoint 演示文稿</vt:lpstr>
      <vt:lpstr>PowerPoint 演示文稿</vt:lpstr>
      <vt:lpstr>3.3 载波监听多址接入系统</vt:lpstr>
      <vt:lpstr>PowerPoint 演示文稿</vt:lpstr>
      <vt:lpstr>PowerPoint 演示文稿</vt:lpstr>
      <vt:lpstr>PowerPoint 演示文稿</vt:lpstr>
      <vt:lpstr>（１）非坚持监听方式 CSMA-NP</vt:lpstr>
      <vt:lpstr>PowerPoint 演示文稿</vt:lpstr>
      <vt:lpstr>通过率或信道利用率为 ：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坚持监听方式，信息包长为1，e=0</vt:lpstr>
      <vt:lpstr>坚持监听方式，信息包长为1，e=0</vt:lpstr>
      <vt:lpstr>坚持监听方式，信息包长为1，e=0</vt:lpstr>
      <vt:lpstr>PowerPoint 演示文稿</vt:lpstr>
      <vt:lpstr>PowerPoint 演示文稿</vt:lpstr>
      <vt:lpstr>坚持监听方式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非坚持-碰撞检测方式 CSMA-NP-CD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3.4 轮询方式</vt:lpstr>
      <vt:lpstr>PowerPoint 演示文稿</vt:lpstr>
      <vt:lpstr>PowerPoint 演示文稿</vt:lpstr>
      <vt:lpstr>PowerPoint 演示文稿</vt:lpstr>
      <vt:lpstr>PowerPoint 演示文稿</vt:lpstr>
      <vt:lpstr>n个子站有信息包待发的概率是  </vt:lpstr>
      <vt:lpstr>PowerPoint 演示文稿</vt:lpstr>
      <vt:lpstr>PowerPoint 演示文稿</vt:lpstr>
      <vt:lpstr>PowerPoint 演示文稿</vt:lpstr>
      <vt:lpstr>PowerPoint 演示文稿</vt:lpstr>
      <vt:lpstr>3.5 各种多址系统的比较</vt:lpstr>
      <vt:lpstr>PowerPoint 演示文稿</vt:lpstr>
      <vt:lpstr>PowerPoint 演示文稿</vt:lpstr>
      <vt:lpstr>PowerPoint 演示文稿</vt:lpstr>
      <vt:lpstr>PowerPoint 演示文稿</vt:lpstr>
      <vt:lpstr>PowerPoint 演示文稿</vt:lpstr>
      <vt:lpstr>PowerPoint 演示文稿</vt:lpstr>
      <vt:lpstr>等待时间比较 </vt:lpstr>
      <vt:lpstr>PowerPoint 演示文稿</vt:lpstr>
      <vt:lpstr>PowerPoint 演示文稿</vt:lpstr>
      <vt:lpstr>作业</vt:lpstr>
      <vt:lpstr>调研作业： 变革、兴盛和衰落的思辨意识，不断创新的科研精神</vt:lpstr>
      <vt:lpstr>网络编程： 理论联系实际，技术两面性和局限性的哲学思辨</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xuchb</cp:lastModifiedBy>
  <cp:revision>680</cp:revision>
  <dcterms:created xsi:type="dcterms:W3CDTF">2011-07-25T07:27:00Z</dcterms:created>
  <dcterms:modified xsi:type="dcterms:W3CDTF">2023-09-20T01:04:30Z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2052-11.1.0.11194</vt:lpwstr>
  </property>
  <property fmtid="{D5CDD505-2E9C-101B-9397-08002B2CF9AE}" pid="3" name="ICV">
    <vt:lpwstr>8A9F2227E4E5490582FEF7BCF6A1492C</vt:lpwstr>
  </property>
</Properties>
</file>