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 id="2147483678" r:id="rId3"/>
    <p:sldMasterId id="2147483693" r:id="rId4"/>
    <p:sldMasterId id="2147483708" r:id="rId5"/>
  </p:sldMasterIdLst>
  <p:notesMasterIdLst>
    <p:notesMasterId r:id="rId89"/>
  </p:notesMasterIdLst>
  <p:sldIdLst>
    <p:sldId id="257" r:id="rId6"/>
    <p:sldId id="258" r:id="rId7"/>
    <p:sldId id="259" r:id="rId8"/>
    <p:sldId id="260" r:id="rId9"/>
    <p:sldId id="261" r:id="rId10"/>
    <p:sldId id="262" r:id="rId11"/>
    <p:sldId id="263" r:id="rId12"/>
    <p:sldId id="264" r:id="rId13"/>
    <p:sldId id="265" r:id="rId14"/>
    <p:sldId id="266" r:id="rId15"/>
    <p:sldId id="340"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2" r:id="rId81"/>
    <p:sldId id="333" r:id="rId82"/>
    <p:sldId id="334" r:id="rId83"/>
    <p:sldId id="335" r:id="rId84"/>
    <p:sldId id="336" r:id="rId85"/>
    <p:sldId id="337" r:id="rId86"/>
    <p:sldId id="338" r:id="rId87"/>
    <p:sldId id="339" r:id="rId88"/>
  </p:sldIdLst>
  <p:sldSz cx="9144000" cy="6858000" type="screen4x3"/>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81" autoAdjust="0"/>
  </p:normalViewPr>
  <p:slideViewPr>
    <p:cSldViewPr>
      <p:cViewPr varScale="1">
        <p:scale>
          <a:sx n="74" d="100"/>
          <a:sy n="74" d="100"/>
        </p:scale>
        <p:origin x="-18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tags" Target="tags/tag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62.wmf"/><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wmf"/><Relationship Id="rId4" Type="http://schemas.openxmlformats.org/officeDocument/2006/relationships/image" Target="../media/image102.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png"/><Relationship Id="rId4" Type="http://schemas.openxmlformats.org/officeDocument/2006/relationships/image" Target="../media/image10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11.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image" Target="../media/image11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6.wmf"/><Relationship Id="rId1" Type="http://schemas.openxmlformats.org/officeDocument/2006/relationships/image" Target="../media/image11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wmf"/><Relationship Id="rId1" Type="http://schemas.openxmlformats.org/officeDocument/2006/relationships/image" Target="../media/image117.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emf"/><Relationship Id="rId5" Type="http://schemas.openxmlformats.org/officeDocument/2006/relationships/image" Target="../media/image126.wmf"/><Relationship Id="rId4" Type="http://schemas.openxmlformats.org/officeDocument/2006/relationships/image" Target="../media/image12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emf"/><Relationship Id="rId4" Type="http://schemas.openxmlformats.org/officeDocument/2006/relationships/image" Target="../media/image1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15.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5.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F12BE-7CFA-457E-8DD3-8C6832F8572E}" type="datetimeFigureOut">
              <a:rPr lang="zh-CN" altLang="en-US" smtClean="0"/>
              <a:t>2023/11/28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B130E-F428-4861-B267-425D43408BF8}" type="slidenum">
              <a:rPr lang="zh-CN" altLang="en-US" smtClean="0"/>
              <a:t>‹#›</a:t>
            </a:fld>
            <a:endParaRPr lang="zh-CN" altLang="en-US"/>
          </a:p>
        </p:txBody>
      </p:sp>
    </p:spTree>
    <p:extLst>
      <p:ext uri="{BB962C8B-B14F-4D97-AF65-F5344CB8AC3E}">
        <p14:creationId xmlns:p14="http://schemas.microsoft.com/office/powerpoint/2010/main" val="298810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098"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409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388612-B7BA-430A-A523-2346E4B2176D}" type="slidenum">
              <a:rPr lang="zh-CN" altLang="en-US" sz="1800">
                <a:solidFill>
                  <a:prstClr val="black"/>
                </a:solidFill>
              </a:rPr>
              <a:t>1</a:t>
            </a:fld>
            <a:endParaRPr lang="zh-CN" altLang="en-US" sz="180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73730"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7373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A4CC287-5140-40B6-8CAF-316977D8A408}" type="slidenum">
              <a:rPr lang="zh-CN" altLang="en-US" sz="1800">
                <a:solidFill>
                  <a:prstClr val="black"/>
                </a:solidFill>
              </a:rPr>
              <a:t>61</a:t>
            </a:fld>
            <a:endParaRPr lang="zh-CN" altLang="en-US" sz="180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2019.6.17</a:t>
            </a:r>
            <a:endParaRPr lang="zh-CN" altLang="en-US"/>
          </a:p>
        </p:txBody>
      </p:sp>
      <p:sp>
        <p:nvSpPr>
          <p:cNvPr id="4" name="灯片编号占位符 3"/>
          <p:cNvSpPr>
            <a:spLocks noGrp="1"/>
          </p:cNvSpPr>
          <p:nvPr>
            <p:ph type="sldNum" sz="quarter" idx="10"/>
          </p:nvPr>
        </p:nvSpPr>
        <p:spPr/>
        <p:txBody>
          <a:bodyPr/>
          <a:lstStyle/>
          <a:p>
            <a:fld id="{ECFB130E-F428-4861-B267-425D43408BF8}" type="slidenum">
              <a:rPr lang="zh-CN" altLang="en-US" smtClean="0"/>
              <a:t>70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86018"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860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6A5811-BF44-412A-85F4-ADF2A96B76D8}" type="slidenum">
              <a:rPr lang="zh-CN" altLang="en-US" sz="1800">
                <a:solidFill>
                  <a:prstClr val="black"/>
                </a:solidFill>
              </a:rPr>
              <a:t>72</a:t>
            </a:fld>
            <a:endParaRPr lang="zh-CN" altLang="en-US" sz="180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9216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1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148F321-05C4-432C-9497-775B3B5C28CD}" type="slidenum">
              <a:rPr lang="zh-CN" altLang="en-US" smtClean="0"/>
              <a:t>83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9218"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2017.12.5</a:t>
            </a:r>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0710587-635D-4DB2-9B4F-8382E46AA762}" type="slidenum">
              <a:rPr lang="zh-CN" altLang="en-US" sz="1800">
                <a:solidFill>
                  <a:prstClr val="black"/>
                </a:solidFill>
              </a:rPr>
              <a:t>5</a:t>
            </a:fld>
            <a:endParaRPr lang="zh-CN" altLang="en-US" sz="18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2290"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2014.12.09</a:t>
            </a:r>
            <a:endParaRPr lang="zh-CN" altLang="en-US" dirty="0"/>
          </a:p>
        </p:txBody>
      </p:sp>
      <p:sp>
        <p:nvSpPr>
          <p:cNvPr id="1229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F37F9F3-18D7-4565-B745-31D17D522B6A}" type="slidenum">
              <a:rPr lang="zh-CN" altLang="en-US" sz="1800">
                <a:solidFill>
                  <a:prstClr val="black"/>
                </a:solidFill>
              </a:rPr>
              <a:t>7</a:t>
            </a:fld>
            <a:endParaRPr lang="zh-CN" altLang="en-US" sz="18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4338"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2022.12.8</a:t>
            </a:r>
            <a:endParaRPr lang="zh-CN" altLang="en-US" dirty="0"/>
          </a:p>
        </p:txBody>
      </p:sp>
      <p:sp>
        <p:nvSpPr>
          <p:cNvPr id="1433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263C2C-DB47-406B-83A0-77221F6FDD51}" type="slidenum">
              <a:rPr lang="zh-CN" altLang="en-US" sz="1800">
                <a:solidFill>
                  <a:prstClr val="black"/>
                </a:solidFill>
              </a:rPr>
              <a:t>8</a:t>
            </a:fld>
            <a:endParaRPr lang="zh-CN" altLang="en-US" sz="18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0482"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6B30DC4-CA60-46E6-ABC8-A7D2A235BF07}" type="slidenum">
              <a:rPr lang="zh-CN" altLang="en-US" sz="1800">
                <a:solidFill>
                  <a:prstClr val="black"/>
                </a:solidFill>
              </a:rPr>
              <a:t>14</a:t>
            </a:fld>
            <a:endParaRPr lang="zh-CN" altLang="en-US" sz="180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2530"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2253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A400903-7B7B-4161-BD50-34879268A908}" type="slidenum">
              <a:rPr lang="zh-CN" altLang="en-US" sz="1800">
                <a:solidFill>
                  <a:prstClr val="black"/>
                </a:solidFill>
              </a:rPr>
              <a:t>15</a:t>
            </a:fld>
            <a:endParaRPr lang="zh-CN" altLang="en-US" sz="180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5602"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2016.12.12</a:t>
            </a:r>
            <a:r>
              <a:rPr lang="zh-CN" altLang="en-US"/>
              <a:t>晚上</a:t>
            </a:r>
          </a:p>
        </p:txBody>
      </p:sp>
      <p:sp>
        <p:nvSpPr>
          <p:cNvPr id="2560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463286-9B07-47B9-9679-4AA2D9AF78E8}" type="slidenum">
              <a:rPr lang="zh-CN" altLang="en-US" sz="1800">
                <a:solidFill>
                  <a:prstClr val="black"/>
                </a:solidFill>
              </a:rPr>
              <a:t>17</a:t>
            </a:fld>
            <a:endParaRPr lang="zh-CN" altLang="en-US" sz="180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9698"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2015.12.8</a:t>
            </a:r>
            <a:r>
              <a:rPr lang="zh-CN" altLang="en-US"/>
              <a:t>下</a:t>
            </a:r>
          </a:p>
        </p:txBody>
      </p:sp>
      <p:sp>
        <p:nvSpPr>
          <p:cNvPr id="2969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B570B7-348E-405B-8480-3475D3473372}" type="slidenum">
              <a:rPr lang="zh-CN" altLang="en-US" sz="1800">
                <a:solidFill>
                  <a:prstClr val="black"/>
                </a:solidFill>
              </a:rPr>
              <a:t>20</a:t>
            </a:fld>
            <a:endParaRPr lang="zh-CN" altLang="en-US" sz="180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1202"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2017.12.12</a:t>
            </a:r>
            <a:endParaRPr lang="zh-CN" altLang="en-US"/>
          </a:p>
        </p:txBody>
      </p:sp>
      <p:sp>
        <p:nvSpPr>
          <p:cNvPr id="5120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CEFCDE-4901-420A-AF52-C4D432B90F8B}" type="slidenum">
              <a:rPr lang="zh-CN" altLang="en-US" sz="1800">
                <a:solidFill>
                  <a:prstClr val="black"/>
                </a:solidFill>
              </a:rPr>
              <a:t>40</a:t>
            </a:fld>
            <a:endParaRPr lang="zh-CN" altLang="en-US" sz="18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6B372704-5156-4C05-96E4-8BB1272C0A25}"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36C8EB03-CAE0-44DA-9BD1-3CDFE302637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52C17CBC-DA25-4103-868E-82559D19E82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BE99813E-9311-4F2C-B630-EF7E77D14407}"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2D639E2F-00D8-480C-A635-0FE7ACD0CDB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13E6EC14-F0D8-45BD-871E-43C7745B2D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6B372704-5156-4C05-96E4-8BB1272C0A25}"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rgbClr val="FF0000"/>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lvl1pPr>
              <a:defRPr sz="2400" b="1">
                <a:solidFill>
                  <a:schemeClr val="accent2"/>
                </a:solidFill>
                <a:effectLst/>
              </a:defRPr>
            </a:lvl1pPr>
            <a:lvl2pPr>
              <a:defRPr sz="2400" b="1">
                <a:solidFill>
                  <a:schemeClr val="accent2"/>
                </a:solidFill>
                <a:effectLst/>
              </a:defRPr>
            </a:lvl2pPr>
            <a:lvl3pPr>
              <a:defRPr sz="2400" b="1">
                <a:solidFill>
                  <a:schemeClr val="accent2"/>
                </a:solidFill>
                <a:effectLst/>
              </a:defRPr>
            </a:lvl3pPr>
            <a:lvl4pPr>
              <a:defRPr sz="2400" b="1">
                <a:solidFill>
                  <a:schemeClr val="accent2"/>
                </a:solidFill>
                <a:effectLst/>
              </a:defRPr>
            </a:lvl4pPr>
            <a:lvl5pPr>
              <a:defRPr sz="2400" b="1">
                <a:solidFill>
                  <a:schemeClr val="accent2"/>
                </a:solidFill>
                <a:effectLs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1B7D177C-292D-434D-A516-81132572FF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20771293-576D-404B-9142-814D6A01864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FC1F3FDD-4C65-4DC9-A44C-25B676FAC92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9" name="Rectangle 6"/>
          <p:cNvSpPr>
            <a:spLocks noGrp="1" noChangeArrowheads="1"/>
          </p:cNvSpPr>
          <p:nvPr>
            <p:ph type="sldNum" sz="quarter" idx="12"/>
          </p:nvPr>
        </p:nvSpPr>
        <p:spPr/>
        <p:txBody>
          <a:bodyPr/>
          <a:lstStyle>
            <a:lvl1pPr>
              <a:defRPr/>
            </a:lvl1pPr>
          </a:lstStyle>
          <a:p>
            <a:fld id="{2504C93D-58E0-44EA-9AEB-3821FA355A61}"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rgbClr val="FF0000"/>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lvl1pPr>
              <a:defRPr sz="2400" b="1">
                <a:solidFill>
                  <a:schemeClr val="accent2"/>
                </a:solidFill>
                <a:effectLst/>
              </a:defRPr>
            </a:lvl1pPr>
            <a:lvl2pPr>
              <a:defRPr sz="2400" b="1">
                <a:solidFill>
                  <a:schemeClr val="accent2"/>
                </a:solidFill>
                <a:effectLst/>
              </a:defRPr>
            </a:lvl2pPr>
            <a:lvl3pPr>
              <a:defRPr sz="2400" b="1">
                <a:solidFill>
                  <a:schemeClr val="accent2"/>
                </a:solidFill>
                <a:effectLst/>
              </a:defRPr>
            </a:lvl3pPr>
            <a:lvl4pPr>
              <a:defRPr sz="2400" b="1">
                <a:solidFill>
                  <a:schemeClr val="accent2"/>
                </a:solidFill>
                <a:effectLst/>
              </a:defRPr>
            </a:lvl4pPr>
            <a:lvl5pPr>
              <a:defRPr sz="2400" b="1">
                <a:solidFill>
                  <a:schemeClr val="accent2"/>
                </a:solidFill>
                <a:effectLs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1B7D177C-292D-434D-A516-81132572FF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5" name="Rectangle 6"/>
          <p:cNvSpPr>
            <a:spLocks noGrp="1" noChangeArrowheads="1"/>
          </p:cNvSpPr>
          <p:nvPr>
            <p:ph type="sldNum" sz="quarter" idx="12"/>
          </p:nvPr>
        </p:nvSpPr>
        <p:spPr/>
        <p:txBody>
          <a:bodyPr/>
          <a:lstStyle>
            <a:lvl1pPr>
              <a:defRPr/>
            </a:lvl1pPr>
          </a:lstStyle>
          <a:p>
            <a:fld id="{2433A8B9-3DF5-42EC-A4FA-13402036B46D}"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4" name="Rectangle 6"/>
          <p:cNvSpPr>
            <a:spLocks noGrp="1" noChangeArrowheads="1"/>
          </p:cNvSpPr>
          <p:nvPr>
            <p:ph type="sldNum" sz="quarter" idx="12"/>
          </p:nvPr>
        </p:nvSpPr>
        <p:spPr/>
        <p:txBody>
          <a:bodyPr/>
          <a:lstStyle>
            <a:lvl1pPr>
              <a:defRPr/>
            </a:lvl1pPr>
          </a:lstStyle>
          <a:p>
            <a:fld id="{C5F1E2AF-CB8B-4C1B-B35F-469F9966B8B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1ABACDAA-209A-4B79-8112-9F048FF5390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9ABCAEF9-A8AA-4B8F-B1F3-08B30DB42C86}"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36C8EB03-CAE0-44DA-9BD1-3CDFE302637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52C17CBC-DA25-4103-868E-82559D19E82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BE99813E-9311-4F2C-B630-EF7E77D14407}"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2D639E2F-00D8-480C-A635-0FE7ACD0CDB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13E6EC14-F0D8-45BD-871E-43C7745B2D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6B372704-5156-4C05-96E4-8BB1272C0A25}"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20771293-576D-404B-9142-814D6A01864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rgbClr val="FF0000"/>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lvl1pPr>
              <a:defRPr sz="2400" b="1">
                <a:solidFill>
                  <a:schemeClr val="accent2"/>
                </a:solidFill>
                <a:effectLst/>
              </a:defRPr>
            </a:lvl1pPr>
            <a:lvl2pPr>
              <a:defRPr sz="2400" b="1">
                <a:solidFill>
                  <a:schemeClr val="accent2"/>
                </a:solidFill>
                <a:effectLst/>
              </a:defRPr>
            </a:lvl2pPr>
            <a:lvl3pPr>
              <a:defRPr sz="2400" b="1">
                <a:solidFill>
                  <a:schemeClr val="accent2"/>
                </a:solidFill>
                <a:effectLst/>
              </a:defRPr>
            </a:lvl3pPr>
            <a:lvl4pPr>
              <a:defRPr sz="2400" b="1">
                <a:solidFill>
                  <a:schemeClr val="accent2"/>
                </a:solidFill>
                <a:effectLst/>
              </a:defRPr>
            </a:lvl4pPr>
            <a:lvl5pPr>
              <a:defRPr sz="2400" b="1">
                <a:solidFill>
                  <a:schemeClr val="accent2"/>
                </a:solidFill>
                <a:effectLs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1B7D177C-292D-434D-A516-81132572FF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20771293-576D-404B-9142-814D6A01864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FC1F3FDD-4C65-4DC9-A44C-25B676FAC92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9" name="Rectangle 6"/>
          <p:cNvSpPr>
            <a:spLocks noGrp="1" noChangeArrowheads="1"/>
          </p:cNvSpPr>
          <p:nvPr>
            <p:ph type="sldNum" sz="quarter" idx="12"/>
          </p:nvPr>
        </p:nvSpPr>
        <p:spPr/>
        <p:txBody>
          <a:bodyPr/>
          <a:lstStyle>
            <a:lvl1pPr>
              <a:defRPr/>
            </a:lvl1pPr>
          </a:lstStyle>
          <a:p>
            <a:fld id="{2504C93D-58E0-44EA-9AEB-3821FA355A61}"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5" name="Rectangle 6"/>
          <p:cNvSpPr>
            <a:spLocks noGrp="1" noChangeArrowheads="1"/>
          </p:cNvSpPr>
          <p:nvPr>
            <p:ph type="sldNum" sz="quarter" idx="12"/>
          </p:nvPr>
        </p:nvSpPr>
        <p:spPr/>
        <p:txBody>
          <a:bodyPr/>
          <a:lstStyle>
            <a:lvl1pPr>
              <a:defRPr/>
            </a:lvl1pPr>
          </a:lstStyle>
          <a:p>
            <a:fld id="{2433A8B9-3DF5-42EC-A4FA-13402036B46D}"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4" name="Rectangle 6"/>
          <p:cNvSpPr>
            <a:spLocks noGrp="1" noChangeArrowheads="1"/>
          </p:cNvSpPr>
          <p:nvPr>
            <p:ph type="sldNum" sz="quarter" idx="12"/>
          </p:nvPr>
        </p:nvSpPr>
        <p:spPr/>
        <p:txBody>
          <a:bodyPr/>
          <a:lstStyle>
            <a:lvl1pPr>
              <a:defRPr/>
            </a:lvl1pPr>
          </a:lstStyle>
          <a:p>
            <a:fld id="{C5F1E2AF-CB8B-4C1B-B35F-469F9966B8B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1ABACDAA-209A-4B79-8112-9F048FF5390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9ABCAEF9-A8AA-4B8F-B1F3-08B30DB42C86}"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36C8EB03-CAE0-44DA-9BD1-3CDFE302637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52C17CBC-DA25-4103-868E-82559D19E82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FC1F3FDD-4C65-4DC9-A44C-25B676FAC92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BE99813E-9311-4F2C-B630-EF7E77D14407}"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2D639E2F-00D8-480C-A635-0FE7ACD0CDB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13E6EC14-F0D8-45BD-871E-43C7745B2D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6B372704-5156-4C05-96E4-8BB1272C0A25}"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rgbClr val="FF0000"/>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lvl1pPr>
              <a:defRPr sz="2400" b="1">
                <a:solidFill>
                  <a:schemeClr val="accent2"/>
                </a:solidFill>
                <a:effectLst/>
              </a:defRPr>
            </a:lvl1pPr>
            <a:lvl2pPr>
              <a:defRPr sz="2400" b="1">
                <a:solidFill>
                  <a:schemeClr val="accent2"/>
                </a:solidFill>
                <a:effectLst/>
              </a:defRPr>
            </a:lvl2pPr>
            <a:lvl3pPr>
              <a:defRPr sz="2400" b="1">
                <a:solidFill>
                  <a:schemeClr val="accent2"/>
                </a:solidFill>
                <a:effectLst/>
              </a:defRPr>
            </a:lvl3pPr>
            <a:lvl4pPr>
              <a:defRPr sz="2400" b="1">
                <a:solidFill>
                  <a:schemeClr val="accent2"/>
                </a:solidFill>
                <a:effectLst/>
              </a:defRPr>
            </a:lvl4pPr>
            <a:lvl5pPr>
              <a:defRPr sz="2400" b="1">
                <a:solidFill>
                  <a:schemeClr val="accent2"/>
                </a:solidFill>
                <a:effectLs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1B7D177C-292D-434D-A516-81132572FF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20771293-576D-404B-9142-814D6A01864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FC1F3FDD-4C65-4DC9-A44C-25B676FAC92A}"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9" name="Rectangle 6"/>
          <p:cNvSpPr>
            <a:spLocks noGrp="1" noChangeArrowheads="1"/>
          </p:cNvSpPr>
          <p:nvPr>
            <p:ph type="sldNum" sz="quarter" idx="12"/>
          </p:nvPr>
        </p:nvSpPr>
        <p:spPr/>
        <p:txBody>
          <a:bodyPr/>
          <a:lstStyle>
            <a:lvl1pPr>
              <a:defRPr/>
            </a:lvl1pPr>
          </a:lstStyle>
          <a:p>
            <a:fld id="{2504C93D-58E0-44EA-9AEB-3821FA355A61}"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5" name="Rectangle 6"/>
          <p:cNvSpPr>
            <a:spLocks noGrp="1" noChangeArrowheads="1"/>
          </p:cNvSpPr>
          <p:nvPr>
            <p:ph type="sldNum" sz="quarter" idx="12"/>
          </p:nvPr>
        </p:nvSpPr>
        <p:spPr/>
        <p:txBody>
          <a:bodyPr/>
          <a:lstStyle>
            <a:lvl1pPr>
              <a:defRPr/>
            </a:lvl1pPr>
          </a:lstStyle>
          <a:p>
            <a:fld id="{2433A8B9-3DF5-42EC-A4FA-13402036B46D}"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4" name="Rectangle 6"/>
          <p:cNvSpPr>
            <a:spLocks noGrp="1" noChangeArrowheads="1"/>
          </p:cNvSpPr>
          <p:nvPr>
            <p:ph type="sldNum" sz="quarter" idx="12"/>
          </p:nvPr>
        </p:nvSpPr>
        <p:spPr/>
        <p:txBody>
          <a:bodyPr/>
          <a:lstStyle>
            <a:lvl1pPr>
              <a:defRPr/>
            </a:lvl1pPr>
          </a:lstStyle>
          <a:p>
            <a:fld id="{C5F1E2AF-CB8B-4C1B-B35F-469F9966B8B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9" name="Rectangle 6"/>
          <p:cNvSpPr>
            <a:spLocks noGrp="1" noChangeArrowheads="1"/>
          </p:cNvSpPr>
          <p:nvPr>
            <p:ph type="sldNum" sz="quarter" idx="12"/>
          </p:nvPr>
        </p:nvSpPr>
        <p:spPr/>
        <p:txBody>
          <a:bodyPr/>
          <a:lstStyle>
            <a:lvl1pPr>
              <a:defRPr/>
            </a:lvl1pPr>
          </a:lstStyle>
          <a:p>
            <a:fld id="{2504C93D-58E0-44EA-9AEB-3821FA355A61}"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1ABACDAA-209A-4B79-8112-9F048FF5390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9ABCAEF9-A8AA-4B8F-B1F3-08B30DB42C86}"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36C8EB03-CAE0-44DA-9BD1-3CDFE302637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6" name="Rectangle 6"/>
          <p:cNvSpPr>
            <a:spLocks noGrp="1" noChangeArrowheads="1"/>
          </p:cNvSpPr>
          <p:nvPr>
            <p:ph type="sldNum" sz="quarter" idx="12"/>
          </p:nvPr>
        </p:nvSpPr>
        <p:spPr/>
        <p:txBody>
          <a:bodyPr/>
          <a:lstStyle>
            <a:lvl1pPr>
              <a:defRPr/>
            </a:lvl1pPr>
          </a:lstStyle>
          <a:p>
            <a:fld id="{52C17CBC-DA25-4103-868E-82559D19E82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BE99813E-9311-4F2C-B630-EF7E77D14407}"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2D639E2F-00D8-480C-A635-0FE7ACD0CDB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8" name="Rectangle 6"/>
          <p:cNvSpPr>
            <a:spLocks noGrp="1" noChangeArrowheads="1"/>
          </p:cNvSpPr>
          <p:nvPr>
            <p:ph type="sldNum" sz="quarter" idx="12"/>
          </p:nvPr>
        </p:nvSpPr>
        <p:spPr/>
        <p:txBody>
          <a:bodyPr/>
          <a:lstStyle>
            <a:lvl1pPr>
              <a:defRPr/>
            </a:lvl1pPr>
          </a:lstStyle>
          <a:p>
            <a:fld id="{13E6EC14-F0D8-45BD-871E-43C7745B2DC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36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4B73FBE-9E56-4AFC-88C9-7796AC12DA84}" type="slidenum">
              <a:rPr lang="en-US" altLang="zh-CN"/>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7D425CE-EA6B-4505-B149-6A5FB898A62F}" type="slidenum">
              <a:rPr lang="en-US" altLang="zh-CN"/>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3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FAB9B61-95BC-4559-8432-DE10D6357B87}"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5" name="Rectangle 6"/>
          <p:cNvSpPr>
            <a:spLocks noGrp="1" noChangeArrowheads="1"/>
          </p:cNvSpPr>
          <p:nvPr>
            <p:ph type="sldNum" sz="quarter" idx="12"/>
          </p:nvPr>
        </p:nvSpPr>
        <p:spPr/>
        <p:txBody>
          <a:bodyPr/>
          <a:lstStyle>
            <a:lvl1pPr>
              <a:defRPr/>
            </a:lvl1pPr>
          </a:lstStyle>
          <a:p>
            <a:fld id="{2433A8B9-3DF5-42EC-A4FA-13402036B46D}"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A0BEC68-623B-4125-A456-5C7B5F567280}" type="slidenum">
              <a:rPr lang="en-US" altLang="zh-CN"/>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C7C921D-7E0C-407F-A555-4D73C3B121BE}" type="slidenum">
              <a:rPr lang="en-US" altLang="zh-CN"/>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42FD1FB-ED8A-4503-926D-ACA158FEF29A}" type="slidenum">
              <a:rPr lang="en-US" altLang="zh-CN"/>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A2FB76C1-122C-4B50-B5C3-683B5472D924}" type="slidenum">
              <a:rPr lang="en-US" altLang="zh-CN"/>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15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0E4B6E8-3F08-405C-9071-03247CB93FEB}" type="slidenum">
              <a:rPr lang="en-US" altLang="zh-CN"/>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6AD22C6-1EF3-4CAC-8374-9FD7D2A77DA5}" type="slidenum">
              <a:rPr lang="en-US" altLang="zh-CN"/>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CF0DBD9-E9F9-44EE-A269-0E56A264D702}" type="slidenum">
              <a:rPr lang="en-US" altLang="zh-CN"/>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D09AA30-DC9C-4C03-89D8-D235988293EC}" type="slidenum">
              <a:rPr lang="en-US" altLang="zh-CN"/>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F7C3360-C1AA-4B47-9B97-C7510BA9763C}" type="slidenum">
              <a:rPr lang="en-US" altLang="zh-CN"/>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89B42BC-BB8F-404E-8B5D-6AA51587BC09}"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4" name="Rectangle 6"/>
          <p:cNvSpPr>
            <a:spLocks noGrp="1" noChangeArrowheads="1"/>
          </p:cNvSpPr>
          <p:nvPr>
            <p:ph type="sldNum" sz="quarter" idx="12"/>
          </p:nvPr>
        </p:nvSpPr>
        <p:spPr/>
        <p:txBody>
          <a:bodyPr/>
          <a:lstStyle>
            <a:lvl1pPr>
              <a:defRPr/>
            </a:lvl1pPr>
          </a:lstStyle>
          <a:p>
            <a:fld id="{C5F1E2AF-CB8B-4C1B-B35F-469F9966B8B2}"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7ED0007-E180-4FC2-B6A7-BA71BCF1254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1ABACDAA-209A-4B79-8112-9F048FF5390B}"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7A77"/>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7A77"/>
              </a:solidFill>
            </a:endParaRPr>
          </a:p>
        </p:txBody>
      </p:sp>
      <p:sp>
        <p:nvSpPr>
          <p:cNvPr id="7" name="Rectangle 6"/>
          <p:cNvSpPr>
            <a:spLocks noGrp="1" noChangeArrowheads="1"/>
          </p:cNvSpPr>
          <p:nvPr>
            <p:ph type="sldNum" sz="quarter" idx="12"/>
          </p:nvPr>
        </p:nvSpPr>
        <p:spPr/>
        <p:txBody>
          <a:bodyPr/>
          <a:lstStyle>
            <a:lvl1pPr>
              <a:defRPr/>
            </a:lvl1pPr>
          </a:lstStyle>
          <a:p>
            <a:fld id="{9ABCAEF9-A8AA-4B8F-B1F3-08B30DB42C86}" type="slidenum">
              <a:rPr lang="en-US" altLang="zh-CN">
                <a:solidFill>
                  <a:srgbClr val="007A77"/>
                </a:solidFill>
              </a:rPr>
              <a:t>‹#›</a:t>
            </a:fld>
            <a:endParaRPr lang="en-US" altLang="zh-CN">
              <a:solidFill>
                <a:srgbClr val="007A7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b="0"/>
            </a:lvl1pPr>
          </a:lstStyle>
          <a:p>
            <a:pPr fontAlgn="base">
              <a:spcBef>
                <a:spcPct val="0"/>
              </a:spcBef>
              <a:spcAft>
                <a:spcPct val="0"/>
              </a:spcAft>
            </a:pPr>
            <a:fld id="{5BD838E1-2671-40A5-B5D4-ED80BCF46976}" type="slidenum">
              <a:rPr lang="en-US" altLang="zh-CN">
                <a:solidFill>
                  <a:srgbClr val="007A77"/>
                </a:solidFill>
              </a:rPr>
              <a:t>‹#›</a:t>
            </a:fld>
            <a:endParaRPr lang="en-US" altLang="zh-CN">
              <a:solidFill>
                <a:srgbClr val="007A77"/>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b="0"/>
            </a:lvl1pPr>
          </a:lstStyle>
          <a:p>
            <a:pPr fontAlgn="base">
              <a:spcBef>
                <a:spcPct val="0"/>
              </a:spcBef>
              <a:spcAft>
                <a:spcPct val="0"/>
              </a:spcAft>
            </a:pPr>
            <a:fld id="{5BD838E1-2671-40A5-B5D4-ED80BCF46976}" type="slidenum">
              <a:rPr lang="en-US" altLang="zh-CN">
                <a:solidFill>
                  <a:srgbClr val="007A77"/>
                </a:solidFill>
              </a:rPr>
              <a:t>‹#›</a:t>
            </a:fld>
            <a:endParaRPr lang="en-US" altLang="zh-CN">
              <a:solidFill>
                <a:srgbClr val="007A77"/>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b="0"/>
            </a:lvl1pPr>
          </a:lstStyle>
          <a:p>
            <a:pPr fontAlgn="base">
              <a:spcBef>
                <a:spcPct val="0"/>
              </a:spcBef>
              <a:spcAft>
                <a:spcPct val="0"/>
              </a:spcAft>
            </a:pPr>
            <a:fld id="{5BD838E1-2671-40A5-B5D4-ED80BCF46976}" type="slidenum">
              <a:rPr lang="en-US" altLang="zh-CN">
                <a:solidFill>
                  <a:srgbClr val="007A77"/>
                </a:solidFill>
              </a:rPr>
              <a:t>‹#›</a:t>
            </a:fld>
            <a:endParaRPr lang="en-US" altLang="zh-CN">
              <a:solidFill>
                <a:srgbClr val="007A77"/>
              </a:solidFill>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7A77"/>
              </a:solidFill>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b="0"/>
            </a:lvl1pPr>
          </a:lstStyle>
          <a:p>
            <a:pPr fontAlgn="base">
              <a:spcBef>
                <a:spcPct val="0"/>
              </a:spcBef>
              <a:spcAft>
                <a:spcPct val="0"/>
              </a:spcAft>
            </a:pPr>
            <a:fld id="{5BD838E1-2671-40A5-B5D4-ED80BCF46976}" type="slidenum">
              <a:rPr lang="en-US" altLang="zh-CN">
                <a:solidFill>
                  <a:srgbClr val="007A77"/>
                </a:solidFill>
              </a:rPr>
              <a:t>‹#›</a:t>
            </a:fld>
            <a:endParaRPr lang="en-US" altLang="zh-CN">
              <a:solidFill>
                <a:srgbClr val="007A77"/>
              </a:solidFill>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Rot="1" noChangeArrowheads="1"/>
          </p:cNvSpPr>
          <p:nvPr>
            <p:ph type="title"/>
          </p:nvPr>
        </p:nvSpPr>
        <p:spPr bwMode="auto">
          <a:xfrm>
            <a:off x="301625" y="23018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000" b="0"/>
            </a:lvl1pPr>
          </a:lstStyle>
          <a:p>
            <a:pPr>
              <a:defRPr/>
            </a:pPr>
            <a:fld id="{8FA6FF5C-EE1C-4852-B301-C48E1E5CF2E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5123">
                                            <p:bg/>
                                          </p:spTgt>
                                        </p:tgtEl>
                                        <p:attrNameLst>
                                          <p:attrName>style.visibility</p:attrName>
                                        </p:attrNameLst>
                                      </p:cBhvr>
                                      <p:to>
                                        <p:strVal val="visible"/>
                                      </p:to>
                                    </p:set>
                                    <p:animEffect transition="in" filter="wipe(down)">
                                      <p:cBhvr>
                                        <p:cTn id="7" dur="500"/>
                                        <p:tgtEl>
                                          <p:spTgt spid="512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down)">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1" nodeType="clickEffect">
                                  <p:stCondLst>
                                    <p:cond delay="0"/>
                                  </p:stCondLst>
                                  <p:childTnLst>
                                    <p:set>
                                      <p:cBhvr>
                                        <p:cTn id="16" dur="1" fill="hold">
                                          <p:stCondLst>
                                            <p:cond delay="0"/>
                                          </p:stCondLst>
                                        </p:cTn>
                                        <p:tgtEl>
                                          <p:spTgt spid="5123">
                                            <p:txEl>
                                              <p:pRg st="0" end="0"/>
                                            </p:txEl>
                                          </p:spTgt>
                                        </p:tgtEl>
                                        <p:attrNameLst>
                                          <p:attrName>style.visibility</p:attrName>
                                        </p:attrNameLst>
                                      </p:cBhvr>
                                      <p:to>
                                        <p:strVal val="visible"/>
                                      </p:to>
                                    </p:set>
                                    <p:animEffect transition="in" filter="wipe(down)">
                                      <p:cBhvr>
                                        <p:cTn id="17" dur="500"/>
                                        <p:tgtEl>
                                          <p:spTgt spid="51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1" nodeType="clickEffect">
                                  <p:stCondLst>
                                    <p:cond delay="0"/>
                                  </p:stCondLst>
                                  <p:childTnLst>
                                    <p:set>
                                      <p:cBhvr>
                                        <p:cTn id="21" dur="1" fill="hold">
                                          <p:stCondLst>
                                            <p:cond delay="0"/>
                                          </p:stCondLst>
                                        </p:cTn>
                                        <p:tgtEl>
                                          <p:spTgt spid="5123">
                                            <p:txEl>
                                              <p:pRg st="1" end="1"/>
                                            </p:txEl>
                                          </p:spTgt>
                                        </p:tgtEl>
                                        <p:attrNameLst>
                                          <p:attrName>style.visibility</p:attrName>
                                        </p:attrNameLst>
                                      </p:cBhvr>
                                      <p:to>
                                        <p:strVal val="visible"/>
                                      </p:to>
                                    </p:set>
                                    <p:animEffect transition="in" filter="wipe(down)">
                                      <p:cBhvr>
                                        <p:cTn id="22" dur="500"/>
                                        <p:tgtEl>
                                          <p:spTgt spid="51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5123">
                                            <p:txEl>
                                              <p:pRg st="2" end="2"/>
                                            </p:txEl>
                                          </p:spTgt>
                                        </p:tgtEl>
                                        <p:attrNameLst>
                                          <p:attrName>style.visibility</p:attrName>
                                        </p:attrNameLst>
                                      </p:cBhvr>
                                      <p:to>
                                        <p:strVal val="visible"/>
                                      </p:to>
                                    </p:set>
                                    <p:animEffect transition="in" filter="wipe(down)">
                                      <p:cBhvr>
                                        <p:cTn id="27" dur="500"/>
                                        <p:tgtEl>
                                          <p:spTgt spid="51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1" nodeType="clickEffect">
                                  <p:stCondLst>
                                    <p:cond delay="0"/>
                                  </p:stCondLst>
                                  <p:childTnLst>
                                    <p:set>
                                      <p:cBhvr>
                                        <p:cTn id="31" dur="1" fill="hold">
                                          <p:stCondLst>
                                            <p:cond delay="0"/>
                                          </p:stCondLst>
                                        </p:cTn>
                                        <p:tgtEl>
                                          <p:spTgt spid="5123">
                                            <p:txEl>
                                              <p:pRg st="3" end="3"/>
                                            </p:txEl>
                                          </p:spTgt>
                                        </p:tgtEl>
                                        <p:attrNameLst>
                                          <p:attrName>style.visibility</p:attrName>
                                        </p:attrNameLst>
                                      </p:cBhvr>
                                      <p:to>
                                        <p:strVal val="visible"/>
                                      </p:to>
                                    </p:set>
                                    <p:animEffect transition="in" filter="wipe(down)">
                                      <p:cBhvr>
                                        <p:cTn id="32" dur="500"/>
                                        <p:tgtEl>
                                          <p:spTgt spid="51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5123">
                                            <p:txEl>
                                              <p:pRg st="4" end="4"/>
                                            </p:txEl>
                                          </p:spTgt>
                                        </p:tgtEl>
                                        <p:attrNameLst>
                                          <p:attrName>style.visibility</p:attrName>
                                        </p:attrNameLst>
                                      </p:cBhvr>
                                      <p:to>
                                        <p:strVal val="visible"/>
                                      </p:to>
                                    </p:set>
                                    <p:animEffect transition="in" filter="wipe(down)">
                                      <p:cBhvr>
                                        <p:cTn id="37" dur="500"/>
                                        <p:tgtEl>
                                          <p:spTgt spid="512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wedge">
                                      <p:cBhvr>
                                        <p:cTn id="4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nimBg="1">
        <p:tmplLst>
          <p:tmpl lvl="1">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Lst>
      </p:bldP>
      <p:bldP spid="5123" grpId="1" build="p" bldLvl="5">
        <p:tmplLst>
          <p:tmpl lvl="1">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Lst>
      </p:bldP>
    </p:bldLst>
  </p:timing>
  <p:txStyles>
    <p:titleStyle>
      <a:lvl1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cs typeface="+mj-cs"/>
        </a:defRPr>
      </a:lvl1pPr>
      <a:lvl2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2pPr>
      <a:lvl3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3pPr>
      <a:lvl4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4pPr>
      <a:lvl5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75000"/>
        <a:buFont typeface="Wingdings" panose="05000000000000000000" pitchFamily="2" charset="2"/>
        <a:buChar char="v"/>
        <a:defRPr sz="2700" b="1">
          <a:solidFill>
            <a:schemeClr val="tx1"/>
          </a:solidFill>
          <a:effectLst>
            <a:outerShdw blurRad="38100" dist="38100" dir="2700000" algn="tl">
              <a:srgbClr val="C0C0C0"/>
            </a:outerShdw>
          </a:effectLst>
          <a:latin typeface="方正粗黑宋简体" panose="02000000000000000000" charset="-122"/>
          <a:ea typeface="方正粗黑宋简体" panose="02000000000000000000" charset="-122"/>
          <a:cs typeface="+mn-cs"/>
        </a:defRPr>
      </a:lvl1pPr>
      <a:lvl2pPr marL="557530" indent="-214630" algn="l" rtl="0" eaLnBrk="0" fontAlgn="base" hangingPunct="0">
        <a:spcBef>
          <a:spcPct val="15000"/>
        </a:spcBef>
        <a:spcAft>
          <a:spcPct val="0"/>
        </a:spcAft>
        <a:buClr>
          <a:schemeClr val="accent2"/>
        </a:buClr>
        <a:buSzPct val="85000"/>
        <a:buFont typeface="Wingdings" panose="05000000000000000000" pitchFamily="2" charset="2"/>
        <a:buChar char=""/>
        <a:defRPr sz="2400">
          <a:solidFill>
            <a:srgbClr val="3C3C5A"/>
          </a:solidFill>
          <a:latin typeface="方正粗黑宋简体" panose="02000000000000000000" charset="-122"/>
          <a:ea typeface="方正粗黑宋简体" panose="02000000000000000000" charset="-122"/>
        </a:defRPr>
      </a:lvl2pPr>
      <a:lvl3pPr marL="857250" indent="-171450" algn="l" rtl="0" eaLnBrk="0" fontAlgn="base" hangingPunct="0">
        <a:spcBef>
          <a:spcPct val="15000"/>
        </a:spcBef>
        <a:spcAft>
          <a:spcPct val="0"/>
        </a:spcAft>
        <a:buClr>
          <a:schemeClr val="hlink"/>
        </a:buClr>
        <a:buSzPct val="85000"/>
        <a:buFont typeface="Wingdings" panose="05000000000000000000" pitchFamily="2" charset="2"/>
        <a:buChar char="v"/>
        <a:defRPr sz="2700">
          <a:solidFill>
            <a:schemeClr val="tx2"/>
          </a:solidFill>
          <a:latin typeface="方正粗黑宋简体" panose="02000000000000000000" charset="-122"/>
          <a:ea typeface="方正粗黑宋简体" panose="02000000000000000000" charset="-122"/>
        </a:defRPr>
      </a:lvl3pPr>
      <a:lvl4pPr marL="1200150" indent="-171450" algn="l" rtl="0" eaLnBrk="0" fontAlgn="base" hangingPunct="0">
        <a:spcBef>
          <a:spcPct val="15000"/>
        </a:spcBef>
        <a:spcAft>
          <a:spcPct val="0"/>
        </a:spcAft>
        <a:buClr>
          <a:schemeClr val="accent2"/>
        </a:buClr>
        <a:buSzPct val="90000"/>
        <a:buFont typeface="Wingdings" panose="05000000000000000000" pitchFamily="2" charset="2"/>
        <a:buChar char=""/>
        <a:defRPr sz="2400">
          <a:solidFill>
            <a:schemeClr val="tx1"/>
          </a:solidFill>
          <a:latin typeface="方正粗黑宋简体" panose="02000000000000000000" charset="-122"/>
          <a:ea typeface="方正粗黑宋简体" panose="02000000000000000000" charset="-122"/>
        </a:defRPr>
      </a:lvl4pPr>
      <a:lvl5pPr marL="1543050" indent="-171450" algn="l" rtl="0" eaLnBrk="0" fontAlgn="base" hangingPunct="0">
        <a:spcBef>
          <a:spcPct val="15000"/>
        </a:spcBef>
        <a:spcAft>
          <a:spcPct val="0"/>
        </a:spcAft>
        <a:buClr>
          <a:schemeClr val="hlink"/>
        </a:buClr>
        <a:buSzPct val="85000"/>
        <a:buFont typeface="Wingdings" panose="05000000000000000000" pitchFamily="2" charset="2"/>
        <a:buChar char="v"/>
        <a:defRPr sz="2100">
          <a:solidFill>
            <a:schemeClr val="tx1"/>
          </a:solidFill>
          <a:latin typeface="方正粗黑宋简体" panose="02000000000000000000" charset="-122"/>
          <a:ea typeface="方正粗黑宋简体" panose="02000000000000000000" charset="-122"/>
        </a:defRPr>
      </a:lvl5pPr>
      <a:lvl6pPr marL="18859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6pPr>
      <a:lvl7pPr marL="22288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7pPr>
      <a:lvl8pPr marL="25717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8pPr>
      <a:lvl9pPr marL="29146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2.e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9.wmf"/><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e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image" Target="../media/image22.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png"/><Relationship Id="rId7" Type="http://schemas.openxmlformats.org/officeDocument/2006/relationships/oleObject" Target="../embeddings/oleObject15.bin"/><Relationship Id="rId12" Type="http://schemas.openxmlformats.org/officeDocument/2006/relationships/image" Target="../media/image2.e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7.wmf"/><Relationship Id="rId4" Type="http://schemas.openxmlformats.org/officeDocument/2006/relationships/image" Target="../media/image28.png"/><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29.e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5.xml"/><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19.bin"/><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3.emf"/><Relationship Id="rId5" Type="http://schemas.openxmlformats.org/officeDocument/2006/relationships/oleObject" Target="../embeddings/oleObject21.bin"/><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5.png"/><Relationship Id="rId7" Type="http://schemas.openxmlformats.org/officeDocument/2006/relationships/image" Target="../media/image27.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6.wmf"/><Relationship Id="rId4" Type="http://schemas.openxmlformats.org/officeDocument/2006/relationships/oleObject" Target="../embeddings/oleObject22.bin"/><Relationship Id="rId9" Type="http://schemas.openxmlformats.org/officeDocument/2006/relationships/image" Target="../media/image3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8.xm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6.bin"/><Relationship Id="rId11" Type="http://schemas.openxmlformats.org/officeDocument/2006/relationships/image" Target="../media/image42.png"/><Relationship Id="rId5" Type="http://schemas.openxmlformats.org/officeDocument/2006/relationships/image" Target="../media/image39.wmf"/><Relationship Id="rId10" Type="http://schemas.openxmlformats.org/officeDocument/2006/relationships/image" Target="../media/image37.png"/><Relationship Id="rId4" Type="http://schemas.openxmlformats.org/officeDocument/2006/relationships/oleObject" Target="../embeddings/oleObject25.bin"/><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7.png"/><Relationship Id="rId7" Type="http://schemas.openxmlformats.org/officeDocument/2006/relationships/image" Target="../media/image44.png"/><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27.bin"/><Relationship Id="rId10" Type="http://schemas.openxmlformats.org/officeDocument/2006/relationships/image" Target="../media/image41.png"/><Relationship Id="rId4" Type="http://schemas.openxmlformats.org/officeDocument/2006/relationships/image" Target="../media/image42.png"/><Relationship Id="rId9" Type="http://schemas.openxmlformats.org/officeDocument/2006/relationships/image" Target="../media/image43.emf"/></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29.bin"/><Relationship Id="rId7" Type="http://schemas.openxmlformats.org/officeDocument/2006/relationships/image" Target="../media/image44.png"/><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43.emf"/><Relationship Id="rId5" Type="http://schemas.openxmlformats.org/officeDocument/2006/relationships/oleObject" Target="../embeddings/oleObject30.bin"/><Relationship Id="rId4" Type="http://schemas.openxmlformats.org/officeDocument/2006/relationships/image" Target="../media/image45.wmf"/><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31.bin"/><Relationship Id="rId7" Type="http://schemas.openxmlformats.org/officeDocument/2006/relationships/image" Target="../media/image48.png"/><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47.emf"/><Relationship Id="rId5" Type="http://schemas.openxmlformats.org/officeDocument/2006/relationships/oleObject" Target="../embeddings/oleObject32.bin"/><Relationship Id="rId4" Type="http://schemas.openxmlformats.org/officeDocument/2006/relationships/image" Target="../media/image45.wmf"/><Relationship Id="rId9"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33.bin"/><Relationship Id="rId7" Type="http://schemas.openxmlformats.org/officeDocument/2006/relationships/image" Target="../media/image47.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4.bin"/><Relationship Id="rId5" Type="http://schemas.openxmlformats.org/officeDocument/2006/relationships/image" Target="../media/image51.png"/><Relationship Id="rId4" Type="http://schemas.openxmlformats.org/officeDocument/2006/relationships/image" Target="../media/image50.wmf"/><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2.emf"/><Relationship Id="rId11" Type="http://schemas.openxmlformats.org/officeDocument/2006/relationships/image" Target="../media/image49.png"/><Relationship Id="rId5" Type="http://schemas.openxmlformats.org/officeDocument/2006/relationships/oleObject" Target="../embeddings/oleObject36.bin"/><Relationship Id="rId10" Type="http://schemas.openxmlformats.org/officeDocument/2006/relationships/image" Target="../media/image37.png"/><Relationship Id="rId4" Type="http://schemas.openxmlformats.org/officeDocument/2006/relationships/image" Target="../media/image50.wmf"/><Relationship Id="rId9" Type="http://schemas.openxmlformats.org/officeDocument/2006/relationships/image" Target="../media/image51.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39.bin"/><Relationship Id="rId7" Type="http://schemas.openxmlformats.org/officeDocument/2006/relationships/image" Target="../media/image51.png"/><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52.emf"/><Relationship Id="rId5" Type="http://schemas.openxmlformats.org/officeDocument/2006/relationships/oleObject" Target="../embeddings/oleObject40.bin"/><Relationship Id="rId4" Type="http://schemas.openxmlformats.org/officeDocument/2006/relationships/image" Target="../media/image53.wmf"/><Relationship Id="rId9"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41.bin"/><Relationship Id="rId7" Type="http://schemas.openxmlformats.org/officeDocument/2006/relationships/image" Target="../media/image55.png"/><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54.emf"/><Relationship Id="rId5" Type="http://schemas.openxmlformats.org/officeDocument/2006/relationships/oleObject" Target="../embeddings/oleObject42.bin"/><Relationship Id="rId4" Type="http://schemas.openxmlformats.org/officeDocument/2006/relationships/image" Target="../media/image53.wmf"/><Relationship Id="rId9"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43.bin"/><Relationship Id="rId7" Type="http://schemas.openxmlformats.org/officeDocument/2006/relationships/image" Target="../media/image57.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4.emf"/><Relationship Id="rId5" Type="http://schemas.openxmlformats.org/officeDocument/2006/relationships/oleObject" Target="../embeddings/oleObject44.bin"/><Relationship Id="rId4" Type="http://schemas.openxmlformats.org/officeDocument/2006/relationships/image" Target="../media/image56.wmf"/><Relationship Id="rId9" Type="http://schemas.openxmlformats.org/officeDocument/2006/relationships/image" Target="../media/image58.png"/></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45.bin"/><Relationship Id="rId7" Type="http://schemas.openxmlformats.org/officeDocument/2006/relationships/image" Target="../media/image60.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9.emf"/><Relationship Id="rId5" Type="http://schemas.openxmlformats.org/officeDocument/2006/relationships/oleObject" Target="../embeddings/oleObject46.bin"/><Relationship Id="rId4" Type="http://schemas.openxmlformats.org/officeDocument/2006/relationships/image" Target="../media/image56.wmf"/><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7.bin"/><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8.bin"/><Relationship Id="rId5" Type="http://schemas.openxmlformats.org/officeDocument/2006/relationships/image" Target="../media/image63.png"/><Relationship Id="rId4" Type="http://schemas.openxmlformats.org/officeDocument/2006/relationships/image" Target="../media/image61.wmf"/><Relationship Id="rId9" Type="http://schemas.openxmlformats.org/officeDocument/2006/relationships/image" Target="../media/image5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6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image" Target="../media/image65.emf"/></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image" Target="../media/image66.emf"/><Relationship Id="rId4" Type="http://schemas.openxmlformats.org/officeDocument/2006/relationships/oleObject" Target="../embeddings/oleObject52.bin"/></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68.emf"/><Relationship Id="rId4"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12.xml"/><Relationship Id="rId1" Type="http://schemas.openxmlformats.org/officeDocument/2006/relationships/vmlDrawing" Target="../drawings/vmlDrawing28.vml"/><Relationship Id="rId5" Type="http://schemas.openxmlformats.org/officeDocument/2006/relationships/image" Target="../media/image70.wmf"/><Relationship Id="rId4" Type="http://schemas.openxmlformats.org/officeDocument/2006/relationships/oleObject" Target="../embeddings/oleObject54.bin"/></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12.xml"/><Relationship Id="rId1" Type="http://schemas.openxmlformats.org/officeDocument/2006/relationships/vmlDrawing" Target="../drawings/vmlDrawing29.vml"/><Relationship Id="rId5" Type="http://schemas.openxmlformats.org/officeDocument/2006/relationships/image" Target="../media/image72.emf"/><Relationship Id="rId4" Type="http://schemas.openxmlformats.org/officeDocument/2006/relationships/oleObject" Target="../embeddings/oleObject55.bin"/></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77.png"/><Relationship Id="rId5" Type="http://schemas.openxmlformats.org/officeDocument/2006/relationships/image" Target="../media/image76.emf"/><Relationship Id="rId4" Type="http://schemas.openxmlformats.org/officeDocument/2006/relationships/oleObject" Target="../embeddings/oleObject56.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31.vml"/><Relationship Id="rId5" Type="http://schemas.openxmlformats.org/officeDocument/2006/relationships/image" Target="../media/image77.png"/><Relationship Id="rId4" Type="http://schemas.openxmlformats.org/officeDocument/2006/relationships/image" Target="../media/image76.emf"/></Relationships>
</file>

<file path=ppt/slides/_rels/slide42.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79.emf"/><Relationship Id="rId5" Type="http://schemas.openxmlformats.org/officeDocument/2006/relationships/oleObject" Target="../embeddings/oleObject59.bin"/><Relationship Id="rId4" Type="http://schemas.openxmlformats.org/officeDocument/2006/relationships/image" Target="../media/image7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2.emf"/><Relationship Id="rId5" Type="http://schemas.openxmlformats.org/officeDocument/2006/relationships/oleObject" Target="../embeddings/oleObject62.bin"/><Relationship Id="rId4" Type="http://schemas.openxmlformats.org/officeDocument/2006/relationships/image" Target="../media/image81.emf"/></Relationships>
</file>

<file path=ppt/slides/_rels/slide46.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2.emf"/><Relationship Id="rId5" Type="http://schemas.openxmlformats.org/officeDocument/2006/relationships/oleObject" Target="../embeddings/oleObject65.bin"/><Relationship Id="rId4" Type="http://schemas.openxmlformats.org/officeDocument/2006/relationships/image" Target="../media/image81.emf"/></Relationships>
</file>

<file path=ppt/slides/_rels/slide47.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2.emf"/><Relationship Id="rId5" Type="http://schemas.openxmlformats.org/officeDocument/2006/relationships/oleObject" Target="../embeddings/oleObject68.bin"/><Relationship Id="rId4" Type="http://schemas.openxmlformats.org/officeDocument/2006/relationships/image" Target="../media/image81.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8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85.e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oleObject" Target="../embeddings/oleObject3.bin"/><Relationship Id="rId12" Type="http://schemas.openxmlformats.org/officeDocument/2006/relationships/image" Target="../media/image7.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8.png"/><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8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8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6.xml"/><Relationship Id="rId1" Type="http://schemas.openxmlformats.org/officeDocument/2006/relationships/vmlDrawing" Target="../drawings/vmlDrawing40.vml"/><Relationship Id="rId6" Type="http://schemas.openxmlformats.org/officeDocument/2006/relationships/image" Target="../media/image89.emf"/><Relationship Id="rId5" Type="http://schemas.openxmlformats.org/officeDocument/2006/relationships/oleObject" Target="../embeddings/oleObject75.bin"/><Relationship Id="rId4" Type="http://schemas.openxmlformats.org/officeDocument/2006/relationships/image" Target="../media/image88.emf"/></Relationships>
</file>

<file path=ppt/slides/_rels/slide56.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16.xml"/><Relationship Id="rId1" Type="http://schemas.openxmlformats.org/officeDocument/2006/relationships/vmlDrawing" Target="../drawings/vmlDrawing41.vml"/><Relationship Id="rId6" Type="http://schemas.openxmlformats.org/officeDocument/2006/relationships/image" Target="../media/image91.emf"/><Relationship Id="rId5" Type="http://schemas.openxmlformats.org/officeDocument/2006/relationships/oleObject" Target="../embeddings/oleObject77.bin"/><Relationship Id="rId4" Type="http://schemas.openxmlformats.org/officeDocument/2006/relationships/image" Target="../media/image90.emf"/></Relationships>
</file>

<file path=ppt/slides/_rels/slide57.x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6.xml"/><Relationship Id="rId1" Type="http://schemas.openxmlformats.org/officeDocument/2006/relationships/vmlDrawing" Target="../drawings/vmlDrawing42.vml"/><Relationship Id="rId6" Type="http://schemas.openxmlformats.org/officeDocument/2006/relationships/image" Target="../media/image94.emf"/><Relationship Id="rId5" Type="http://schemas.openxmlformats.org/officeDocument/2006/relationships/oleObject" Target="../embeddings/oleObject80.bin"/><Relationship Id="rId4" Type="http://schemas.openxmlformats.org/officeDocument/2006/relationships/image" Target="../media/image93.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6.xml"/><Relationship Id="rId1" Type="http://schemas.openxmlformats.org/officeDocument/2006/relationships/vmlDrawing" Target="../drawings/vmlDrawing43.vml"/><Relationship Id="rId6" Type="http://schemas.openxmlformats.org/officeDocument/2006/relationships/image" Target="../media/image97.emf"/><Relationship Id="rId5" Type="http://schemas.openxmlformats.org/officeDocument/2006/relationships/oleObject" Target="../embeddings/oleObject83.bin"/><Relationship Id="rId4" Type="http://schemas.openxmlformats.org/officeDocument/2006/relationships/image" Target="../media/image96.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5.wmf"/><Relationship Id="rId4" Type="http://schemas.openxmlformats.org/officeDocument/2006/relationships/oleObject" Target="../embeddings/oleObject6.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6.xml"/><Relationship Id="rId1" Type="http://schemas.openxmlformats.org/officeDocument/2006/relationships/vmlDrawing" Target="../drawings/vmlDrawing44.vml"/><Relationship Id="rId4" Type="http://schemas.openxmlformats.org/officeDocument/2006/relationships/image" Target="../media/image98.e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10.xml"/><Relationship Id="rId7" Type="http://schemas.openxmlformats.org/officeDocument/2006/relationships/image" Target="../media/image100.emf"/><Relationship Id="rId2" Type="http://schemas.openxmlformats.org/officeDocument/2006/relationships/slideLayout" Target="../slideLayouts/slideLayout18.xml"/><Relationship Id="rId1" Type="http://schemas.openxmlformats.org/officeDocument/2006/relationships/vmlDrawing" Target="../drawings/vmlDrawing45.vml"/><Relationship Id="rId6" Type="http://schemas.openxmlformats.org/officeDocument/2006/relationships/oleObject" Target="../embeddings/oleObject86.bin"/><Relationship Id="rId11" Type="http://schemas.openxmlformats.org/officeDocument/2006/relationships/image" Target="../media/image102.emf"/><Relationship Id="rId5" Type="http://schemas.openxmlformats.org/officeDocument/2006/relationships/image" Target="../media/image99.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101.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30.xml"/><Relationship Id="rId1" Type="http://schemas.openxmlformats.org/officeDocument/2006/relationships/vmlDrawing" Target="../drawings/vmlDrawing46.vml"/><Relationship Id="rId6" Type="http://schemas.openxmlformats.org/officeDocument/2006/relationships/image" Target="../media/image102.emf"/><Relationship Id="rId5" Type="http://schemas.openxmlformats.org/officeDocument/2006/relationships/oleObject" Target="../embeddings/oleObject90.bin"/><Relationship Id="rId4" Type="http://schemas.openxmlformats.org/officeDocument/2006/relationships/image" Target="../media/image101.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30.xml"/><Relationship Id="rId1" Type="http://schemas.openxmlformats.org/officeDocument/2006/relationships/vmlDrawing" Target="../drawings/vmlDrawing47.vml"/><Relationship Id="rId6" Type="http://schemas.openxmlformats.org/officeDocument/2006/relationships/image" Target="../media/image104.emf"/><Relationship Id="rId5" Type="http://schemas.openxmlformats.org/officeDocument/2006/relationships/oleObject" Target="../embeddings/oleObject92.bin"/><Relationship Id="rId4" Type="http://schemas.openxmlformats.org/officeDocument/2006/relationships/image" Target="../media/image10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30.xml"/><Relationship Id="rId1" Type="http://schemas.openxmlformats.org/officeDocument/2006/relationships/vmlDrawing" Target="../drawings/vmlDrawing48.vml"/><Relationship Id="rId6" Type="http://schemas.openxmlformats.org/officeDocument/2006/relationships/image" Target="../media/image106.wmf"/><Relationship Id="rId5" Type="http://schemas.openxmlformats.org/officeDocument/2006/relationships/oleObject" Target="../embeddings/oleObject94.bin"/><Relationship Id="rId10" Type="http://schemas.openxmlformats.org/officeDocument/2006/relationships/image" Target="../media/image108.wmf"/><Relationship Id="rId4" Type="http://schemas.openxmlformats.org/officeDocument/2006/relationships/image" Target="../media/image105.png"/><Relationship Id="rId9" Type="http://schemas.openxmlformats.org/officeDocument/2006/relationships/oleObject" Target="../embeddings/oleObject96.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30.xml"/><Relationship Id="rId1" Type="http://schemas.openxmlformats.org/officeDocument/2006/relationships/vmlDrawing" Target="../drawings/vmlDrawing49.vml"/><Relationship Id="rId4" Type="http://schemas.openxmlformats.org/officeDocument/2006/relationships/image" Target="../media/image109.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30.xml"/><Relationship Id="rId1" Type="http://schemas.openxmlformats.org/officeDocument/2006/relationships/vmlDrawing" Target="../drawings/vmlDrawing50.vml"/><Relationship Id="rId4" Type="http://schemas.openxmlformats.org/officeDocument/2006/relationships/image" Target="../media/image110.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30.xml"/><Relationship Id="rId1" Type="http://schemas.openxmlformats.org/officeDocument/2006/relationships/vmlDrawing" Target="../drawings/vmlDrawing51.vml"/><Relationship Id="rId6" Type="http://schemas.openxmlformats.org/officeDocument/2006/relationships/image" Target="../media/image112.emf"/><Relationship Id="rId5" Type="http://schemas.openxmlformats.org/officeDocument/2006/relationships/oleObject" Target="../embeddings/oleObject100.bin"/><Relationship Id="rId4" Type="http://schemas.openxmlformats.org/officeDocument/2006/relationships/image" Target="../media/image111.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4.emf"/><Relationship Id="rId2" Type="http://schemas.openxmlformats.org/officeDocument/2006/relationships/slideLayout" Target="../slideLayouts/slideLayout30.xml"/><Relationship Id="rId1" Type="http://schemas.openxmlformats.org/officeDocument/2006/relationships/vmlDrawing" Target="../drawings/vmlDrawing52.vml"/><Relationship Id="rId6" Type="http://schemas.openxmlformats.org/officeDocument/2006/relationships/oleObject" Target="../embeddings/oleObject102.bin"/><Relationship Id="rId5" Type="http://schemas.openxmlformats.org/officeDocument/2006/relationships/image" Target="../media/image113.wmf"/><Relationship Id="rId4" Type="http://schemas.openxmlformats.org/officeDocument/2006/relationships/oleObject" Target="../embeddings/oleObject101.bin"/></Relationships>
</file>

<file path=ppt/slides/_rels/slide71.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30.xml"/><Relationship Id="rId1" Type="http://schemas.openxmlformats.org/officeDocument/2006/relationships/vmlDrawing" Target="../drawings/vmlDrawing53.vml"/><Relationship Id="rId6" Type="http://schemas.openxmlformats.org/officeDocument/2006/relationships/image" Target="../media/image116.wmf"/><Relationship Id="rId5" Type="http://schemas.openxmlformats.org/officeDocument/2006/relationships/oleObject" Target="../embeddings/oleObject104.bin"/><Relationship Id="rId4" Type="http://schemas.openxmlformats.org/officeDocument/2006/relationships/image" Target="../media/image115.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notesSlide" Target="../notesSlides/notesSlide12.xml"/><Relationship Id="rId7" Type="http://schemas.openxmlformats.org/officeDocument/2006/relationships/image" Target="../media/image118.wmf"/><Relationship Id="rId2" Type="http://schemas.openxmlformats.org/officeDocument/2006/relationships/slideLayout" Target="../slideLayouts/slideLayout44.xml"/><Relationship Id="rId1" Type="http://schemas.openxmlformats.org/officeDocument/2006/relationships/vmlDrawing" Target="../drawings/vmlDrawing54.vml"/><Relationship Id="rId6" Type="http://schemas.openxmlformats.org/officeDocument/2006/relationships/oleObject" Target="../embeddings/oleObject107.bin"/><Relationship Id="rId5" Type="http://schemas.openxmlformats.org/officeDocument/2006/relationships/image" Target="../media/image117.wmf"/><Relationship Id="rId4" Type="http://schemas.openxmlformats.org/officeDocument/2006/relationships/oleObject" Target="../embeddings/oleObject106.bin"/><Relationship Id="rId9" Type="http://schemas.openxmlformats.org/officeDocument/2006/relationships/image" Target="../media/image119.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44.xml"/><Relationship Id="rId1" Type="http://schemas.openxmlformats.org/officeDocument/2006/relationships/vmlDrawing" Target="../drawings/vmlDrawing55.vml"/><Relationship Id="rId6" Type="http://schemas.openxmlformats.org/officeDocument/2006/relationships/image" Target="../media/image121.emf"/><Relationship Id="rId5" Type="http://schemas.openxmlformats.org/officeDocument/2006/relationships/oleObject" Target="../embeddings/oleObject110.bin"/><Relationship Id="rId4" Type="http://schemas.openxmlformats.org/officeDocument/2006/relationships/image" Target="../media/image120.wmf"/></Relationships>
</file>

<file path=ppt/slides/_rels/slide74.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26.wmf"/><Relationship Id="rId2" Type="http://schemas.openxmlformats.org/officeDocument/2006/relationships/slideLayout" Target="../slideLayouts/slideLayout44.xml"/><Relationship Id="rId1" Type="http://schemas.openxmlformats.org/officeDocument/2006/relationships/vmlDrawing" Target="../drawings/vmlDrawing56.vml"/><Relationship Id="rId6" Type="http://schemas.openxmlformats.org/officeDocument/2006/relationships/image" Target="../media/image123.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14.bin"/><Relationship Id="rId14" Type="http://schemas.openxmlformats.org/officeDocument/2006/relationships/image" Target="../media/image127.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44.xml"/><Relationship Id="rId1" Type="http://schemas.openxmlformats.org/officeDocument/2006/relationships/vmlDrawing" Target="../drawings/vmlDrawing57.vml"/><Relationship Id="rId4" Type="http://schemas.openxmlformats.org/officeDocument/2006/relationships/image" Target="../media/image12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44.xml"/><Relationship Id="rId1" Type="http://schemas.openxmlformats.org/officeDocument/2006/relationships/vmlDrawing" Target="../drawings/vmlDrawing58.vml"/><Relationship Id="rId6" Type="http://schemas.openxmlformats.org/officeDocument/2006/relationships/image" Target="../media/image130.wmf"/><Relationship Id="rId5" Type="http://schemas.openxmlformats.org/officeDocument/2006/relationships/oleObject" Target="../embeddings/oleObject119.bin"/><Relationship Id="rId4" Type="http://schemas.openxmlformats.org/officeDocument/2006/relationships/image" Target="../media/image129.wmf"/></Relationships>
</file>

<file path=ppt/slides/_rels/slide79.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44.xml"/><Relationship Id="rId1" Type="http://schemas.openxmlformats.org/officeDocument/2006/relationships/vmlDrawing" Target="../drawings/vmlDrawing59.vml"/><Relationship Id="rId6" Type="http://schemas.openxmlformats.org/officeDocument/2006/relationships/image" Target="../media/image132.wmf"/><Relationship Id="rId5" Type="http://schemas.openxmlformats.org/officeDocument/2006/relationships/oleObject" Target="../embeddings/oleObject121.bin"/><Relationship Id="rId10" Type="http://schemas.openxmlformats.org/officeDocument/2006/relationships/image" Target="../media/image134.wmf"/><Relationship Id="rId4" Type="http://schemas.openxmlformats.org/officeDocument/2006/relationships/image" Target="../media/image131.emf"/><Relationship Id="rId9" Type="http://schemas.openxmlformats.org/officeDocument/2006/relationships/oleObject" Target="../embeddings/oleObject123.bin"/></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4.xml"/><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image" Target="../media/image15.emf"/><Relationship Id="rId4" Type="http://schemas.openxmlformats.org/officeDocument/2006/relationships/image" Target="../media/image16.png"/><Relationship Id="rId9" Type="http://schemas.openxmlformats.org/officeDocument/2006/relationships/oleObject" Target="../embeddings/oleObject11.bin"/></Relationships>
</file>

<file path=ppt/slides/_rels/slide80.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44.xml"/><Relationship Id="rId1" Type="http://schemas.openxmlformats.org/officeDocument/2006/relationships/vmlDrawing" Target="../drawings/vmlDrawing60.vml"/><Relationship Id="rId6" Type="http://schemas.openxmlformats.org/officeDocument/2006/relationships/image" Target="../media/image135.wmf"/><Relationship Id="rId5" Type="http://schemas.openxmlformats.org/officeDocument/2006/relationships/oleObject" Target="../embeddings/oleObject125.bin"/><Relationship Id="rId4" Type="http://schemas.openxmlformats.org/officeDocument/2006/relationships/image" Target="../media/image115.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44.xml"/><Relationship Id="rId1" Type="http://schemas.openxmlformats.org/officeDocument/2006/relationships/vmlDrawing" Target="../drawings/vmlDrawing61.vml"/><Relationship Id="rId6" Type="http://schemas.openxmlformats.org/officeDocument/2006/relationships/image" Target="../media/image137.wmf"/><Relationship Id="rId5" Type="http://schemas.openxmlformats.org/officeDocument/2006/relationships/oleObject" Target="../embeddings/oleObject128.bin"/><Relationship Id="rId4" Type="http://schemas.openxmlformats.org/officeDocument/2006/relationships/image" Target="../media/image135.wmf"/></Relationships>
</file>

<file path=ppt/slides/_rels/slide82.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44.xml"/><Relationship Id="rId1" Type="http://schemas.openxmlformats.org/officeDocument/2006/relationships/vmlDrawing" Target="../drawings/vmlDrawing62.vml"/><Relationship Id="rId6" Type="http://schemas.openxmlformats.org/officeDocument/2006/relationships/image" Target="../media/image139.wmf"/><Relationship Id="rId5" Type="http://schemas.openxmlformats.org/officeDocument/2006/relationships/oleObject" Target="../embeddings/oleObject130.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2.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p:txBody>
          <a:bodyPr/>
          <a:lstStyle/>
          <a:p>
            <a:pPr eaLnBrk="1" hangingPunct="1">
              <a:defRPr/>
            </a:pPr>
            <a:r>
              <a:rPr lang="zh-CN" altLang="en-US" dirty="0" smtClean="0"/>
              <a:t>第五章 </a:t>
            </a:r>
            <a:r>
              <a:rPr lang="zh-CN" altLang="en-US" dirty="0"/>
              <a:t>通信网中的流量优化</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6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3645023"/>
            <a:ext cx="828675" cy="3282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6018" name="Rectangle 2"/>
          <p:cNvSpPr>
            <a:spLocks noGrp="1" noRot="1" noChangeArrowheads="1"/>
          </p:cNvSpPr>
          <p:nvPr>
            <p:ph type="title"/>
          </p:nvPr>
        </p:nvSpPr>
        <p:spPr>
          <a:xfrm>
            <a:off x="179388" y="-100013"/>
            <a:ext cx="8540750" cy="720726"/>
          </a:xfrm>
        </p:spPr>
        <p:txBody>
          <a:bodyPr/>
          <a:lstStyle/>
          <a:p>
            <a:pPr eaLnBrk="1" hangingPunct="1">
              <a:defRPr/>
            </a:pPr>
            <a:r>
              <a:rPr lang="en-US" altLang="zh-CN" sz="4000" dirty="0" smtClean="0"/>
              <a:t>5.2 </a:t>
            </a:r>
            <a:r>
              <a:rPr lang="zh-CN" altLang="en-US" sz="4000" dirty="0"/>
              <a:t>最大流问题</a:t>
            </a:r>
          </a:p>
        </p:txBody>
      </p:sp>
      <mc:AlternateContent xmlns:mc="http://schemas.openxmlformats.org/markup-compatibility/2006">
        <mc:Choice xmlns:a14="http://schemas.microsoft.com/office/drawing/2010/main" Requires="a14">
          <p:sp>
            <p:nvSpPr>
              <p:cNvPr id="86019" name="Rectangle 3"/>
              <p:cNvSpPr>
                <a:spLocks noGrp="1" noRot="1" noChangeArrowheads="1"/>
              </p:cNvSpPr>
              <p:nvPr>
                <p:ph type="body" sz="half" idx="1"/>
              </p:nvPr>
            </p:nvSpPr>
            <p:spPr>
              <a:xfrm>
                <a:off x="0" y="333375"/>
                <a:ext cx="9144000" cy="5184775"/>
              </a:xfrm>
            </p:spPr>
            <p:txBody>
              <a:bodyPr/>
              <a:lstStyle/>
              <a:p>
                <a:pPr eaLnBrk="1" hangingPunct="1">
                  <a:defRPr/>
                </a:pPr>
                <a:r>
                  <a:rPr lang="zh-CN" altLang="en-US" sz="2800" dirty="0" smtClean="0">
                    <a:solidFill>
                      <a:schemeClr val="tx2"/>
                    </a:solidFill>
                  </a:rPr>
                  <a:t>割量</a:t>
                </a:r>
              </a:p>
              <a:p>
                <a:pPr eaLnBrk="1" hangingPunct="1">
                  <a:defRPr/>
                </a:pPr>
                <a:r>
                  <a:rPr lang="zh-CN" altLang="en-US" sz="2800" dirty="0">
                    <a:solidFill>
                      <a:schemeClr val="tx2"/>
                    </a:solidFill>
                    <a:effectLst/>
                  </a:rPr>
                  <a:t>对于有向图</a:t>
                </a:r>
                <a14:m>
                  <m:oMath xmlns:m="http://schemas.openxmlformats.org/officeDocument/2006/math">
                    <m:r>
                      <a:rPr lang="en-US" altLang="zh-CN" sz="2800" i="1" dirty="0" smtClean="0">
                        <a:solidFill>
                          <a:schemeClr val="tx2"/>
                        </a:solidFill>
                        <a:effectLst/>
                        <a:latin typeface="Cambria Math"/>
                      </a:rPr>
                      <m:t>𝐺</m:t>
                    </m:r>
                    <m:r>
                      <a:rPr lang="en-US" altLang="zh-CN" sz="2800" i="1" dirty="0" smtClean="0">
                        <a:solidFill>
                          <a:schemeClr val="tx2"/>
                        </a:solidFill>
                        <a:effectLst/>
                        <a:latin typeface="Cambria Math"/>
                      </a:rPr>
                      <m:t>={</m:t>
                    </m:r>
                    <m:r>
                      <a:rPr lang="en-US" altLang="zh-CN" sz="2800" i="1" dirty="0" smtClean="0">
                        <a:solidFill>
                          <a:schemeClr val="tx2"/>
                        </a:solidFill>
                        <a:effectLst/>
                        <a:latin typeface="Cambria Math"/>
                      </a:rPr>
                      <m:t>𝑉</m:t>
                    </m:r>
                    <m:r>
                      <a:rPr lang="en-US" altLang="zh-CN" sz="2800" i="1" dirty="0" smtClean="0">
                        <a:solidFill>
                          <a:schemeClr val="tx2"/>
                        </a:solidFill>
                        <a:effectLst/>
                        <a:latin typeface="Cambria Math"/>
                      </a:rPr>
                      <m:t>,</m:t>
                    </m:r>
                    <m:r>
                      <a:rPr lang="en-US" altLang="zh-CN" sz="2800" i="1" dirty="0" smtClean="0">
                        <a:solidFill>
                          <a:schemeClr val="tx2"/>
                        </a:solidFill>
                        <a:effectLst/>
                        <a:latin typeface="Cambria Math"/>
                      </a:rPr>
                      <m:t>𝐸</m:t>
                    </m:r>
                    <m:r>
                      <a:rPr lang="en-US" altLang="zh-CN" sz="2800" i="1" dirty="0" smtClean="0">
                        <a:solidFill>
                          <a:schemeClr val="tx2"/>
                        </a:solidFill>
                        <a:effectLst/>
                        <a:latin typeface="Cambria Math"/>
                      </a:rPr>
                      <m:t>}</m:t>
                    </m:r>
                  </m:oMath>
                </a14:m>
                <a:r>
                  <a:rPr lang="zh-CN" altLang="en-US" sz="2800" dirty="0">
                    <a:solidFill>
                      <a:schemeClr val="tx2"/>
                    </a:solidFill>
                    <a:effectLst/>
                  </a:rPr>
                  <a:t>，设</a:t>
                </a:r>
                <a14:m>
                  <m:oMath xmlns:m="http://schemas.openxmlformats.org/officeDocument/2006/math">
                    <m:r>
                      <a:rPr lang="en-US" altLang="zh-CN" sz="2800" i="1" dirty="0" smtClean="0">
                        <a:solidFill>
                          <a:schemeClr val="tx2"/>
                        </a:solidFill>
                        <a:effectLst/>
                        <a:latin typeface="Cambria Math"/>
                      </a:rPr>
                      <m:t>𝑋</m:t>
                    </m:r>
                  </m:oMath>
                </a14:m>
                <a:r>
                  <a:rPr lang="zh-CN" altLang="en-US" sz="2800" dirty="0">
                    <a:solidFill>
                      <a:schemeClr val="tx2"/>
                    </a:solidFill>
                    <a:effectLst/>
                  </a:rPr>
                  <a:t>是端集</a:t>
                </a:r>
                <a14:m>
                  <m:oMath xmlns:m="http://schemas.openxmlformats.org/officeDocument/2006/math">
                    <m:r>
                      <a:rPr lang="en-US" altLang="zh-CN" sz="2800" i="1" dirty="0" smtClean="0">
                        <a:solidFill>
                          <a:schemeClr val="tx2"/>
                        </a:solidFill>
                        <a:effectLst/>
                        <a:latin typeface="Cambria Math"/>
                      </a:rPr>
                      <m:t>𝑉</m:t>
                    </m:r>
                  </m:oMath>
                </a14:m>
                <a:r>
                  <a:rPr lang="zh-CN" altLang="en-US" sz="2800" dirty="0">
                    <a:solidFill>
                      <a:schemeClr val="tx2"/>
                    </a:solidFill>
                    <a:effectLst/>
                  </a:rPr>
                  <a:t>的一个真子集，且有</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𝑠</m:t>
                    </m:r>
                    <m:r>
                      <a:rPr lang="en-US" altLang="zh-CN" sz="2800" i="1" dirty="0" err="1">
                        <a:solidFill>
                          <a:schemeClr val="tx2"/>
                        </a:solidFill>
                        <a:effectLst/>
                        <a:latin typeface="Cambria Math"/>
                      </a:rPr>
                      <m:t>∈</m:t>
                    </m:r>
                    <m:r>
                      <a:rPr lang="en-US" altLang="zh-CN" sz="2800" i="1" dirty="0" err="1">
                        <a:solidFill>
                          <a:schemeClr val="tx2"/>
                        </a:solidFill>
                        <a:effectLst/>
                        <a:latin typeface="Cambria Math"/>
                      </a:rPr>
                      <m:t>𝑋</m:t>
                    </m:r>
                  </m:oMath>
                </a14:m>
                <a:r>
                  <a:rPr lang="zh-CN" altLang="en-US" sz="2800" dirty="0">
                    <a:solidFill>
                      <a:schemeClr val="tx2"/>
                    </a:solidFill>
                    <a:effectLst/>
                  </a:rPr>
                  <a:t>，以及                      ，其中</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𝑠</m:t>
                    </m:r>
                  </m:oMath>
                </a14:m>
                <a:r>
                  <a:rPr lang="zh-CN" altLang="en-US" sz="2800" dirty="0">
                    <a:solidFill>
                      <a:schemeClr val="tx2"/>
                    </a:solidFill>
                    <a:effectLst/>
                  </a:rPr>
                  <a:t>是源端，</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𝑡</m:t>
                    </m:r>
                  </m:oMath>
                </a14:m>
                <a:r>
                  <a:rPr lang="zh-CN" altLang="en-US" sz="2800" dirty="0">
                    <a:solidFill>
                      <a:schemeClr val="tx2"/>
                    </a:solidFill>
                    <a:effectLst/>
                  </a:rPr>
                  <a:t>是宿端。</a:t>
                </a:r>
                <a:r>
                  <a:rPr lang="zh-CN" altLang="en-US" sz="2800" dirty="0" smtClean="0">
                    <a:solidFill>
                      <a:schemeClr val="tx2"/>
                    </a:solidFill>
                    <a:effectLst/>
                  </a:rPr>
                  <a:t>用</a:t>
                </a:r>
                <a14:m>
                  <m:oMath xmlns:m="http://schemas.openxmlformats.org/officeDocument/2006/math">
                    <m:d>
                      <m:dPr>
                        <m:ctrlPr>
                          <a:rPr lang="en-US" altLang="zh-CN" sz="2800" i="1" smtClean="0">
                            <a:solidFill>
                              <a:schemeClr val="tx2"/>
                            </a:solidFill>
                            <a:effectLst/>
                            <a:latin typeface="Cambria Math"/>
                          </a:rPr>
                        </m:ctrlPr>
                      </m:dPr>
                      <m:e>
                        <m:r>
                          <a:rPr lang="en-US" altLang="zh-CN" sz="2800" b="1" i="1" smtClean="0">
                            <a:solidFill>
                              <a:schemeClr val="tx2"/>
                            </a:solidFill>
                            <a:effectLst/>
                            <a:latin typeface="Cambria Math"/>
                          </a:rPr>
                          <m:t>𝑿</m:t>
                        </m:r>
                        <m:r>
                          <a:rPr lang="en-US" altLang="zh-CN" sz="2800" b="1" i="1" smtClean="0">
                            <a:solidFill>
                              <a:schemeClr val="tx2"/>
                            </a:solidFill>
                            <a:effectLst/>
                            <a:latin typeface="Cambria Math"/>
                          </a:rPr>
                          <m:t>,</m:t>
                        </m:r>
                        <m:acc>
                          <m:accPr>
                            <m:chr m:val="̅"/>
                            <m:ctrlPr>
                              <a:rPr lang="en-US" altLang="zh-CN" sz="2800" b="1" i="1" smtClean="0">
                                <a:solidFill>
                                  <a:schemeClr val="tx2"/>
                                </a:solidFill>
                                <a:effectLst/>
                                <a:latin typeface="Cambria Math"/>
                              </a:rPr>
                            </m:ctrlPr>
                          </m:accPr>
                          <m:e>
                            <m:r>
                              <a:rPr lang="en-US" altLang="zh-CN" sz="2800" b="1" i="1" smtClean="0">
                                <a:solidFill>
                                  <a:schemeClr val="tx2"/>
                                </a:solidFill>
                                <a:effectLst/>
                                <a:latin typeface="Cambria Math"/>
                              </a:rPr>
                              <m:t>𝑿</m:t>
                            </m:r>
                          </m:e>
                        </m:acc>
                      </m:e>
                    </m:d>
                  </m:oMath>
                </a14:m>
                <a:r>
                  <a:rPr lang="zh-CN" altLang="en-US" sz="2800" dirty="0" smtClean="0">
                    <a:solidFill>
                      <a:schemeClr val="tx2"/>
                    </a:solidFill>
                    <a:effectLst/>
                  </a:rPr>
                  <a:t> 表示</a:t>
                </a:r>
                <a14:m>
                  <m:oMath xmlns:m="http://schemas.openxmlformats.org/officeDocument/2006/math">
                    <m:r>
                      <a:rPr lang="en-US" altLang="zh-CN" sz="2800" i="1" dirty="0" smtClean="0">
                        <a:solidFill>
                          <a:schemeClr val="tx2"/>
                        </a:solidFill>
                        <a:effectLst/>
                        <a:latin typeface="Cambria Math"/>
                      </a:rPr>
                      <m:t>𝑋</m:t>
                    </m:r>
                  </m:oMath>
                </a14:m>
                <a:r>
                  <a:rPr lang="zh-CN" altLang="en-US" sz="2800" dirty="0">
                    <a:solidFill>
                      <a:schemeClr val="tx2"/>
                    </a:solidFill>
                    <a:effectLst/>
                  </a:rPr>
                  <a:t>和</a:t>
                </a:r>
                <a14:m>
                  <m:oMath xmlns:m="http://schemas.openxmlformats.org/officeDocument/2006/math">
                    <m:acc>
                      <m:accPr>
                        <m:chr m:val="̅"/>
                        <m:ctrlPr>
                          <a:rPr lang="zh-CN" altLang="en-US" sz="2800" i="1" dirty="0" smtClean="0">
                            <a:solidFill>
                              <a:schemeClr val="tx2"/>
                            </a:solidFill>
                            <a:effectLst/>
                            <a:latin typeface="Cambria Math"/>
                          </a:rPr>
                        </m:ctrlPr>
                      </m:accPr>
                      <m:e>
                        <m:r>
                          <a:rPr lang="en-US" altLang="zh-CN" sz="2800" b="1" i="1" dirty="0" smtClean="0">
                            <a:solidFill>
                              <a:schemeClr val="tx2"/>
                            </a:solidFill>
                            <a:effectLst/>
                            <a:latin typeface="Cambria Math"/>
                          </a:rPr>
                          <m:t>𝑿</m:t>
                        </m:r>
                      </m:e>
                    </m:acc>
                    <m:r>
                      <a:rPr lang="zh-CN" altLang="en-US" sz="2800" i="1" dirty="0" smtClean="0">
                        <a:solidFill>
                          <a:schemeClr val="tx2"/>
                        </a:solidFill>
                        <a:effectLst/>
                        <a:latin typeface="Cambria Math"/>
                      </a:rPr>
                      <m:t> </m:t>
                    </m:r>
                  </m:oMath>
                </a14:m>
                <a:r>
                  <a:rPr lang="zh-CN" altLang="en-US" sz="2800" dirty="0" smtClean="0">
                    <a:solidFill>
                      <a:schemeClr val="tx2"/>
                    </a:solidFill>
                    <a:effectLst/>
                  </a:rPr>
                  <a:t>的界</a:t>
                </a:r>
                <a:r>
                  <a:rPr lang="zh-CN" altLang="en-US" sz="2800" dirty="0">
                    <a:solidFill>
                      <a:schemeClr val="tx2"/>
                    </a:solidFill>
                    <a:effectLst/>
                  </a:rPr>
                  <a:t>上的边集。它是把</a:t>
                </a:r>
                <a14:m>
                  <m:oMath xmlns:m="http://schemas.openxmlformats.org/officeDocument/2006/math">
                    <m:r>
                      <a:rPr lang="en-US" altLang="zh-CN" sz="2800" i="1" dirty="0">
                        <a:solidFill>
                          <a:schemeClr val="tx2"/>
                        </a:solidFill>
                        <a:effectLst/>
                        <a:latin typeface="Cambria Math"/>
                      </a:rPr>
                      <m:t>𝑣</m:t>
                    </m:r>
                    <m:r>
                      <a:rPr lang="en-US" altLang="zh-CN" sz="2800" i="1" baseline="-25000" dirty="0" err="1">
                        <a:solidFill>
                          <a:schemeClr val="tx2"/>
                        </a:solidFill>
                        <a:effectLst/>
                        <a:latin typeface="Cambria Math"/>
                      </a:rPr>
                      <m:t>𝑠</m:t>
                    </m:r>
                  </m:oMath>
                </a14:m>
                <a:r>
                  <a:rPr lang="zh-CN" altLang="en-US" sz="2800" dirty="0">
                    <a:solidFill>
                      <a:schemeClr val="tx2"/>
                    </a:solidFill>
                    <a:effectLst/>
                  </a:rPr>
                  <a:t>和</a:t>
                </a:r>
                <a14:m>
                  <m:oMath xmlns:m="http://schemas.openxmlformats.org/officeDocument/2006/math">
                    <m:r>
                      <a:rPr lang="en-US" altLang="zh-CN" sz="2800" i="1" dirty="0">
                        <a:solidFill>
                          <a:schemeClr val="tx2"/>
                        </a:solidFill>
                        <a:effectLst/>
                        <a:latin typeface="Cambria Math"/>
                      </a:rPr>
                      <m:t>𝑣</m:t>
                    </m:r>
                    <m:r>
                      <a:rPr lang="en-US" altLang="zh-CN" sz="2800" i="1" baseline="-25000" dirty="0" err="1">
                        <a:solidFill>
                          <a:schemeClr val="tx2"/>
                        </a:solidFill>
                        <a:effectLst/>
                        <a:latin typeface="Cambria Math"/>
                      </a:rPr>
                      <m:t>𝑡</m:t>
                    </m:r>
                  </m:oMath>
                </a14:m>
                <a:r>
                  <a:rPr lang="zh-CN" altLang="en-US" sz="2800" dirty="0">
                    <a:solidFill>
                      <a:schemeClr val="tx2"/>
                    </a:solidFill>
                    <a:effectLst/>
                  </a:rPr>
                  <a:t>分开的一个割集。</a:t>
                </a:r>
              </a:p>
              <a:p>
                <a:pPr eaLnBrk="1" hangingPunct="1">
                  <a:defRPr/>
                </a:pPr>
                <a:r>
                  <a:rPr lang="zh-CN" altLang="en-US" sz="2800" dirty="0">
                    <a:solidFill>
                      <a:schemeClr val="tx2"/>
                    </a:solidFill>
                    <a:effectLst/>
                  </a:rPr>
                  <a:t>此</a:t>
                </a:r>
                <a:r>
                  <a:rPr lang="zh-CN" altLang="en-US" sz="2800" dirty="0">
                    <a:solidFill>
                      <a:schemeClr val="hlink"/>
                    </a:solidFill>
                    <a:effectLst/>
                  </a:rPr>
                  <a:t>割集的方向取</a:t>
                </a:r>
                <a14:m>
                  <m:oMath xmlns:m="http://schemas.openxmlformats.org/officeDocument/2006/math">
                    <m:r>
                      <a:rPr lang="en-US" altLang="zh-CN" sz="2800" i="1" dirty="0" smtClean="0">
                        <a:solidFill>
                          <a:schemeClr val="hlink"/>
                        </a:solidFill>
                        <a:effectLst/>
                        <a:latin typeface="Cambria Math"/>
                      </a:rPr>
                      <m:t>𝑣</m:t>
                    </m:r>
                    <m:r>
                      <a:rPr lang="en-US" altLang="zh-CN" sz="2800" i="1" baseline="-25000" dirty="0" err="1">
                        <a:solidFill>
                          <a:schemeClr val="hlink"/>
                        </a:solidFill>
                        <a:effectLst/>
                        <a:latin typeface="Cambria Math"/>
                      </a:rPr>
                      <m:t>𝑠</m:t>
                    </m:r>
                  </m:oMath>
                </a14:m>
                <a:r>
                  <a:rPr lang="zh-CN" altLang="en-US" sz="2800" dirty="0">
                    <a:solidFill>
                      <a:schemeClr val="hlink"/>
                    </a:solidFill>
                    <a:effectLst/>
                  </a:rPr>
                  <a:t>到</a:t>
                </a:r>
                <a14:m>
                  <m:oMath xmlns:m="http://schemas.openxmlformats.org/officeDocument/2006/math">
                    <m:r>
                      <a:rPr lang="en-US" altLang="zh-CN" sz="2800" i="1" dirty="0" smtClean="0">
                        <a:solidFill>
                          <a:schemeClr val="hlink"/>
                        </a:solidFill>
                        <a:effectLst/>
                        <a:latin typeface="Cambria Math"/>
                      </a:rPr>
                      <m:t>𝑣</m:t>
                    </m:r>
                    <m:r>
                      <a:rPr lang="en-US" altLang="zh-CN" sz="2800" i="1" baseline="-25000" dirty="0" err="1">
                        <a:solidFill>
                          <a:schemeClr val="hlink"/>
                        </a:solidFill>
                        <a:effectLst/>
                        <a:latin typeface="Cambria Math"/>
                      </a:rPr>
                      <m:t>𝑡</m:t>
                    </m:r>
                  </m:oMath>
                </a14:m>
                <a:r>
                  <a:rPr lang="zh-CN" altLang="en-US" sz="2800" dirty="0">
                    <a:solidFill>
                      <a:schemeClr val="hlink"/>
                    </a:solidFill>
                    <a:effectLst/>
                  </a:rPr>
                  <a:t>的方向</a:t>
                </a:r>
                <a:r>
                  <a:rPr lang="zh-CN" altLang="en-US" sz="2800" dirty="0">
                    <a:solidFill>
                      <a:schemeClr val="tx2"/>
                    </a:solidFill>
                    <a:effectLst/>
                  </a:rPr>
                  <a:t>，那么属于它的边可分为两类：一类是与割集的方向一致，称为</a:t>
                </a:r>
                <a:r>
                  <a:rPr lang="zh-CN" altLang="en-US" sz="2800" dirty="0">
                    <a:solidFill>
                      <a:schemeClr val="hlink"/>
                    </a:solidFill>
                    <a:effectLst/>
                  </a:rPr>
                  <a:t>前向边</a:t>
                </a:r>
                <a:r>
                  <a:rPr lang="zh-CN" altLang="en-US" sz="2800" dirty="0">
                    <a:solidFill>
                      <a:schemeClr val="tx2"/>
                    </a:solidFill>
                    <a:effectLst/>
                  </a:rPr>
                  <a:t>；另一类是与割集的方向相反，称为</a:t>
                </a:r>
                <a:r>
                  <a:rPr lang="zh-CN" altLang="en-US" sz="2800" dirty="0">
                    <a:solidFill>
                      <a:schemeClr val="hlink"/>
                    </a:solidFill>
                    <a:effectLst/>
                  </a:rPr>
                  <a:t>反向边</a:t>
                </a:r>
                <a:r>
                  <a:rPr lang="zh-CN" altLang="en-US" sz="2800" dirty="0">
                    <a:solidFill>
                      <a:schemeClr val="tx2"/>
                    </a:solidFill>
                    <a:effectLst/>
                  </a:rPr>
                  <a:t>。</a:t>
                </a:r>
                <a:endParaRPr lang="en-US" altLang="zh-CN" sz="2800" dirty="0">
                  <a:solidFill>
                    <a:schemeClr val="tx2"/>
                  </a:solidFill>
                  <a:effectLst/>
                </a:endParaRPr>
              </a:p>
              <a:p>
                <a:pPr eaLnBrk="1" hangingPunct="1">
                  <a:defRPr/>
                </a:pPr>
                <a:endParaRPr lang="en-US" altLang="zh-CN" sz="2800" dirty="0" smtClean="0">
                  <a:solidFill>
                    <a:schemeClr val="tx2"/>
                  </a:solidFill>
                  <a:effectLst/>
                  <a:cs typeface="Arial" panose="020B0604020202020204" pitchFamily="34" charset="0"/>
                </a:endParaRPr>
              </a:p>
              <a:p>
                <a:pPr eaLnBrk="1" hangingPunct="1">
                  <a:defRPr/>
                </a:pPr>
                <a:r>
                  <a:rPr lang="zh-CN" altLang="en-US" sz="2800" dirty="0" smtClean="0">
                    <a:solidFill>
                      <a:schemeClr val="tx2"/>
                    </a:solidFill>
                    <a:effectLst/>
                    <a:cs typeface="Arial" panose="020B0604020202020204" pitchFamily="34" charset="0"/>
                  </a:rPr>
                  <a:t>例：</a:t>
                </a:r>
                <a14:m>
                  <m:oMath xmlns:m="http://schemas.openxmlformats.org/officeDocument/2006/math">
                    <m:r>
                      <a:rPr lang="en-US" altLang="zh-CN" sz="2800" b="1" i="1" smtClean="0">
                        <a:solidFill>
                          <a:schemeClr val="tx2"/>
                        </a:solidFill>
                        <a:effectLst/>
                        <a:latin typeface="Cambria Math"/>
                        <a:cs typeface="Arial" panose="020B0604020202020204" pitchFamily="34" charset="0"/>
                      </a:rPr>
                      <m:t>𝑿</m:t>
                    </m:r>
                    <m:r>
                      <a:rPr lang="en-US" altLang="zh-CN" sz="2800" b="1" i="1" smtClean="0">
                        <a:solidFill>
                          <a:schemeClr val="tx2"/>
                        </a:solidFill>
                        <a:effectLst/>
                        <a:latin typeface="Cambria Math"/>
                        <a:cs typeface="Arial" panose="020B0604020202020204" pitchFamily="34" charset="0"/>
                      </a:rPr>
                      <m:t>={</m:t>
                    </m:r>
                    <m:sSub>
                      <m:sSubPr>
                        <m:ctrlPr>
                          <a:rPr lang="en-US" altLang="zh-CN" sz="2800" b="1" i="1" smtClean="0">
                            <a:solidFill>
                              <a:schemeClr val="tx2"/>
                            </a:solidFill>
                            <a:effectLst/>
                            <a:latin typeface="Cambria Math"/>
                            <a:cs typeface="Arial" panose="020B0604020202020204" pitchFamily="34" charset="0"/>
                          </a:rPr>
                        </m:ctrlPr>
                      </m:sSubPr>
                      <m:e>
                        <m:r>
                          <a:rPr lang="en-US" altLang="zh-CN" sz="2800" b="1" i="1" smtClean="0">
                            <a:solidFill>
                              <a:schemeClr val="tx2"/>
                            </a:solidFill>
                            <a:effectLst/>
                            <a:latin typeface="Cambria Math"/>
                            <a:cs typeface="Arial" panose="020B0604020202020204" pitchFamily="34" charset="0"/>
                          </a:rPr>
                          <m:t>𝒗</m:t>
                        </m:r>
                      </m:e>
                      <m:sub>
                        <m:r>
                          <a:rPr lang="en-US" altLang="zh-CN" sz="2800" b="1" i="1" smtClean="0">
                            <a:solidFill>
                              <a:schemeClr val="tx2"/>
                            </a:solidFill>
                            <a:effectLst/>
                            <a:latin typeface="Cambria Math"/>
                            <a:cs typeface="Arial" panose="020B0604020202020204" pitchFamily="34" charset="0"/>
                          </a:rPr>
                          <m:t>𝒔</m:t>
                        </m:r>
                      </m:sub>
                    </m:sSub>
                    <m:r>
                      <a:rPr lang="en-US" altLang="zh-CN" sz="2800" b="1" i="1" smtClean="0">
                        <a:solidFill>
                          <a:schemeClr val="tx2"/>
                        </a:solidFill>
                        <a:effectLst/>
                        <a:latin typeface="Cambria Math"/>
                        <a:cs typeface="Arial" panose="020B0604020202020204" pitchFamily="34" charset="0"/>
                      </a:rPr>
                      <m:t>}</m:t>
                    </m:r>
                  </m:oMath>
                </a14:m>
                <a:r>
                  <a:rPr lang="en-US" altLang="zh-CN" sz="2800" dirty="0" smtClean="0">
                    <a:solidFill>
                      <a:schemeClr val="tx2"/>
                    </a:solidFill>
                    <a:effectLst/>
                    <a:cs typeface="Arial" panose="020B0604020202020204" pitchFamily="34" charset="0"/>
                  </a:rPr>
                  <a:t>,</a:t>
                </a:r>
              </a:p>
              <a:p>
                <a:pPr eaLnBrk="1" hangingPunct="1">
                  <a:defRPr/>
                </a:pPr>
                <a:endParaRPr lang="en-US" altLang="zh-CN" sz="2800" dirty="0">
                  <a:solidFill>
                    <a:schemeClr val="tx2"/>
                  </a:solidFill>
                  <a:effectLst/>
                  <a:cs typeface="Arial" panose="020B0604020202020204" pitchFamily="34" charset="0"/>
                </a:endParaRPr>
              </a:p>
            </p:txBody>
          </p:sp>
        </mc:Choice>
        <mc:Fallback>
          <p:sp>
            <p:nvSpPr>
              <p:cNvPr id="86019" name="Rectangle 3"/>
              <p:cNvSpPr>
                <a:spLocks noGrp="1" noRot="1" noChangeAspect="1" noMove="1" noResize="1" noEditPoints="1" noAdjustHandles="1" noChangeArrowheads="1" noChangeShapeType="1" noTextEdit="1"/>
              </p:cNvSpPr>
              <p:nvPr>
                <p:ph type="body" sz="half" idx="1"/>
              </p:nvPr>
            </p:nvSpPr>
            <p:spPr>
              <a:xfrm>
                <a:off x="0" y="333375"/>
                <a:ext cx="9144000" cy="5184775"/>
              </a:xfrm>
              <a:blipFill rotWithShape="1">
                <a:blip r:embed="rId4"/>
                <a:stretch>
                  <a:fillRect l="-667" t="-1647" r="-1333"/>
                </a:stretch>
              </a:blipFill>
            </p:spPr>
            <p:txBody>
              <a:bodyPr/>
              <a:lstStyle/>
              <a:p>
                <a:r>
                  <a:rPr lang="zh-CN" altLang="en-US">
                    <a:noFill/>
                  </a:rPr>
                  <a:t> </a:t>
                </a:r>
              </a:p>
            </p:txBody>
          </p:sp>
        </mc:Fallback>
      </mc:AlternateContent>
      <p:pic>
        <p:nvPicPr>
          <p:cNvPr id="16387" name="Object 4"/>
          <p:cNvPicPr>
            <a:picLocks noGrp="1" noChangeAspect="1" noChangeArrowheads="1"/>
          </p:cNvPicPr>
          <p:nvPr>
            <p:ph sz="half" idx="2"/>
          </p:nvPr>
        </p:nvPicPr>
        <p:blipFill>
          <a:blip r:embed="rId5" cstate="print">
            <a:extLst>
              <a:ext uri="{28A0092B-C50C-407E-A947-70E740481C1C}">
                <a14:useLocalDpi xmlns:a14="http://schemas.microsoft.com/office/drawing/2010/main" val="0"/>
              </a:ext>
            </a:extLst>
          </a:blip>
          <a:srcRect/>
          <a:stretch>
            <a:fillRect/>
          </a:stretch>
        </p:blipFill>
        <p:spPr>
          <a:xfrm>
            <a:off x="2895668" y="1268760"/>
            <a:ext cx="2233612" cy="549275"/>
          </a:xfrm>
        </p:spPr>
      </p:pic>
      <p:graphicFrame>
        <p:nvGraphicFramePr>
          <p:cNvPr id="16390" name="Object 12"/>
          <p:cNvGraphicFramePr>
            <a:graphicFrameLocks noChangeAspect="1"/>
          </p:cNvGraphicFramePr>
          <p:nvPr>
            <p:extLst>
              <p:ext uri="{D42A27DB-BD31-4B8C-83A1-F6EECF244321}">
                <p14:modId xmlns:p14="http://schemas.microsoft.com/office/powerpoint/2010/main" val="2761623161"/>
              </p:ext>
            </p:extLst>
          </p:nvPr>
        </p:nvGraphicFramePr>
        <p:xfrm>
          <a:off x="5436096" y="3451053"/>
          <a:ext cx="3492500" cy="3379787"/>
        </p:xfrm>
        <a:graphic>
          <a:graphicData uri="http://schemas.openxmlformats.org/presentationml/2006/ole">
            <mc:AlternateContent xmlns:mc="http://schemas.openxmlformats.org/markup-compatibility/2006">
              <mc:Choice xmlns:v="urn:schemas-microsoft-com:vml" Requires="v">
                <p:oleObj spid="_x0000_s6175" r:id="rId6" imgW="5194300" imgH="5029200" progId="Visio.Drawing.11">
                  <p:embed/>
                </p:oleObj>
              </mc:Choice>
              <mc:Fallback>
                <p:oleObj r:id="rId6" imgW="5194300" imgH="5029200" progId="Visio.Drawing.11">
                  <p:embed/>
                  <p:pic>
                    <p:nvPicPr>
                      <p:cNvPr id="0" name="图片 62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3451053"/>
                        <a:ext cx="3492500"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3" name="矩形 2"/>
              <p:cNvSpPr/>
              <p:nvPr/>
            </p:nvSpPr>
            <p:spPr>
              <a:xfrm>
                <a:off x="1043608" y="5104348"/>
                <a:ext cx="3577903" cy="523220"/>
              </a:xfrm>
              <a:prstGeom prst="rect">
                <a:avLst/>
              </a:prstGeom>
            </p:spPr>
            <p:txBody>
              <a:bodyPr wrap="none">
                <a:spAutoFit/>
              </a:bodyPr>
              <a:lstStyle/>
              <a:p>
                <a:pPr>
                  <a:defRPr/>
                </a:pPr>
                <a14:m>
                  <m:oMath xmlns:m="http://schemas.openxmlformats.org/officeDocument/2006/math">
                    <m:acc>
                      <m:accPr>
                        <m:chr m:val="̅"/>
                        <m:ctrlPr>
                          <a:rPr lang="en-US" altLang="zh-CN" sz="2800" i="1" dirty="0" smtClean="0">
                            <a:solidFill>
                              <a:schemeClr val="tx2"/>
                            </a:solidFill>
                            <a:latin typeface="Cambria Math"/>
                            <a:cs typeface="Arial" panose="020B0604020202020204" pitchFamily="34" charset="0"/>
                          </a:rPr>
                        </m:ctrlPr>
                      </m:accPr>
                      <m:e>
                        <m:r>
                          <a:rPr lang="en-US" altLang="zh-CN" sz="2800" b="1" i="1" dirty="0">
                            <a:solidFill>
                              <a:schemeClr val="tx2"/>
                            </a:solidFill>
                            <a:latin typeface="Cambria Math"/>
                            <a:cs typeface="Arial" panose="020B0604020202020204" pitchFamily="34" charset="0"/>
                          </a:rPr>
                          <m:t>𝑿</m:t>
                        </m:r>
                      </m:e>
                    </m:acc>
                  </m:oMath>
                </a14:m>
                <a:r>
                  <a:rPr lang="en-US" altLang="zh-CN" sz="2800" dirty="0">
                    <a:solidFill>
                      <a:schemeClr val="tx2"/>
                    </a:solidFill>
                    <a:cs typeface="Arial" panose="020B0604020202020204" pitchFamily="34" charset="0"/>
                  </a:rPr>
                  <a:t>={</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b="1"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𝟏</m:t>
                        </m:r>
                      </m:sub>
                    </m:sSub>
                  </m:oMath>
                </a14:m>
                <a:r>
                  <a:rPr lang="en-US" altLang="zh-CN" sz="2800" dirty="0">
                    <a:solidFill>
                      <a:schemeClr val="tx2"/>
                    </a:solidFill>
                    <a:cs typeface="Arial" panose="020B0604020202020204" pitchFamily="34" charset="0"/>
                  </a:rPr>
                  <a:t>, </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𝟐</m:t>
                        </m:r>
                      </m:sub>
                    </m:sSub>
                  </m:oMath>
                </a14:m>
                <a:r>
                  <a:rPr lang="en-US" altLang="zh-CN" sz="2800" dirty="0">
                    <a:solidFill>
                      <a:schemeClr val="tx2"/>
                    </a:solidFill>
                    <a:cs typeface="Arial" panose="020B0604020202020204" pitchFamily="34" charset="0"/>
                  </a:rPr>
                  <a:t>, </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𝟑</m:t>
                        </m:r>
                      </m:sub>
                    </m:sSub>
                  </m:oMath>
                </a14:m>
                <a:r>
                  <a:rPr lang="en-US" altLang="zh-CN" sz="2800" dirty="0">
                    <a:solidFill>
                      <a:schemeClr val="tx2"/>
                    </a:solidFill>
                    <a:cs typeface="Arial" panose="020B0604020202020204" pitchFamily="34" charset="0"/>
                  </a:rPr>
                  <a:t>, </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𝟒</m:t>
                        </m:r>
                      </m:sub>
                    </m:sSub>
                  </m:oMath>
                </a14:m>
                <a:r>
                  <a:rPr lang="en-US" altLang="zh-CN" sz="2800" dirty="0">
                    <a:solidFill>
                      <a:schemeClr val="tx2"/>
                    </a:solidFill>
                    <a:cs typeface="Arial" panose="020B0604020202020204" pitchFamily="34" charset="0"/>
                  </a:rPr>
                  <a:t>, </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0" i="1" dirty="0" smtClean="0">
                            <a:solidFill>
                              <a:schemeClr val="tx2"/>
                            </a:solidFill>
                            <a:latin typeface="Cambria Math"/>
                            <a:cs typeface="Arial" panose="020B0604020202020204" pitchFamily="34" charset="0"/>
                          </a:rPr>
                          <m:t>𝑡</m:t>
                        </m:r>
                      </m:sub>
                    </m:sSub>
                  </m:oMath>
                </a14:m>
                <a:r>
                  <a:rPr lang="en-US" altLang="zh-CN" sz="2800" dirty="0">
                    <a:solidFill>
                      <a:schemeClr val="tx2"/>
                    </a:solidFill>
                    <a:cs typeface="Arial" panose="020B0604020202020204" pitchFamily="34" charset="0"/>
                  </a:rPr>
                  <a:t>}</a:t>
                </a:r>
              </a:p>
            </p:txBody>
          </p:sp>
        </mc:Choice>
        <mc:Fallback>
          <p:sp>
            <p:nvSpPr>
              <p:cNvPr id="3" name="矩形 2"/>
              <p:cNvSpPr>
                <a:spLocks noRot="1" noChangeAspect="1" noMove="1" noResize="1" noEditPoints="1" noAdjustHandles="1" noChangeArrowheads="1" noChangeShapeType="1" noTextEdit="1"/>
              </p:cNvSpPr>
              <p:nvPr/>
            </p:nvSpPr>
            <p:spPr>
              <a:xfrm>
                <a:off x="1043608" y="5104348"/>
                <a:ext cx="3577903" cy="523220"/>
              </a:xfrm>
              <a:prstGeom prst="rect">
                <a:avLst/>
              </a:prstGeom>
              <a:blipFill rotWithShape="1">
                <a:blip r:embed="rId8"/>
                <a:stretch>
                  <a:fillRect t="-11628" r="-2555" b="-3139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365104"/>
            <a:ext cx="288607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6018" name="Rectangle 2"/>
          <p:cNvSpPr>
            <a:spLocks noGrp="1" noRot="1" noChangeArrowheads="1"/>
          </p:cNvSpPr>
          <p:nvPr>
            <p:ph type="title"/>
          </p:nvPr>
        </p:nvSpPr>
        <p:spPr>
          <a:xfrm>
            <a:off x="179388" y="-100013"/>
            <a:ext cx="8540750" cy="720726"/>
          </a:xfrm>
        </p:spPr>
        <p:txBody>
          <a:bodyPr/>
          <a:lstStyle/>
          <a:p>
            <a:pPr eaLnBrk="1" hangingPunct="1">
              <a:defRPr/>
            </a:pPr>
            <a:r>
              <a:rPr lang="en-US" altLang="zh-CN" sz="4000" dirty="0" smtClean="0"/>
              <a:t>5.2 </a:t>
            </a:r>
            <a:r>
              <a:rPr lang="zh-CN" altLang="en-US" sz="4000" dirty="0"/>
              <a:t>最大流问题</a:t>
            </a:r>
          </a:p>
        </p:txBody>
      </p:sp>
      <mc:AlternateContent xmlns:mc="http://schemas.openxmlformats.org/markup-compatibility/2006">
        <mc:Choice xmlns:a14="http://schemas.microsoft.com/office/drawing/2010/main" Requires="a14">
          <p:sp>
            <p:nvSpPr>
              <p:cNvPr id="86019" name="Rectangle 3"/>
              <p:cNvSpPr>
                <a:spLocks noGrp="1" noRot="1" noChangeArrowheads="1"/>
              </p:cNvSpPr>
              <p:nvPr>
                <p:ph type="body" sz="half" idx="1"/>
              </p:nvPr>
            </p:nvSpPr>
            <p:spPr>
              <a:xfrm>
                <a:off x="0" y="333375"/>
                <a:ext cx="9144000" cy="5184775"/>
              </a:xfrm>
            </p:spPr>
            <p:txBody>
              <a:bodyPr/>
              <a:lstStyle/>
              <a:p>
                <a:pPr eaLnBrk="1" hangingPunct="1">
                  <a:defRPr/>
                </a:pPr>
                <a:r>
                  <a:rPr lang="zh-CN" altLang="en-US" sz="2800" dirty="0">
                    <a:solidFill>
                      <a:schemeClr val="tx2"/>
                    </a:solidFill>
                  </a:rPr>
                  <a:t>割量</a:t>
                </a:r>
              </a:p>
              <a:p>
                <a:pPr eaLnBrk="1" hangingPunct="1">
                  <a:defRPr/>
                </a:pPr>
                <a:r>
                  <a:rPr lang="zh-CN" altLang="en-US" sz="2800" dirty="0">
                    <a:solidFill>
                      <a:schemeClr val="tx2"/>
                    </a:solidFill>
                    <a:effectLst/>
                  </a:rPr>
                  <a:t>对于有向图</a:t>
                </a:r>
                <a:r>
                  <a:rPr lang="en-US" altLang="zh-CN" sz="2800" dirty="0">
                    <a:solidFill>
                      <a:schemeClr val="tx2"/>
                    </a:solidFill>
                    <a:effectLst/>
                  </a:rPr>
                  <a:t>G={V,E}</a:t>
                </a:r>
                <a:r>
                  <a:rPr lang="zh-CN" altLang="en-US" sz="2800" dirty="0">
                    <a:solidFill>
                      <a:schemeClr val="tx2"/>
                    </a:solidFill>
                    <a:effectLst/>
                  </a:rPr>
                  <a:t>，设</a:t>
                </a:r>
                <a:r>
                  <a:rPr lang="en-US" altLang="zh-CN" sz="2800" dirty="0">
                    <a:solidFill>
                      <a:schemeClr val="tx2"/>
                    </a:solidFill>
                    <a:effectLst/>
                  </a:rPr>
                  <a:t>X</a:t>
                </a:r>
                <a:r>
                  <a:rPr lang="zh-CN" altLang="en-US" sz="2800" dirty="0">
                    <a:solidFill>
                      <a:schemeClr val="tx2"/>
                    </a:solidFill>
                    <a:effectLst/>
                  </a:rPr>
                  <a:t>是端集</a:t>
                </a:r>
                <a:r>
                  <a:rPr lang="en-US" altLang="zh-CN" sz="2800" dirty="0">
                    <a:solidFill>
                      <a:schemeClr val="tx2"/>
                    </a:solidFill>
                    <a:effectLst/>
                  </a:rPr>
                  <a:t>V</a:t>
                </a:r>
                <a:r>
                  <a:rPr lang="zh-CN" altLang="en-US" sz="2800" dirty="0">
                    <a:solidFill>
                      <a:schemeClr val="tx2"/>
                    </a:solidFill>
                    <a:effectLst/>
                  </a:rPr>
                  <a:t>的一个真子集，且有</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𝑠</m:t>
                    </m:r>
                    <m:r>
                      <a:rPr lang="en-US" altLang="zh-CN" sz="2800" i="1" dirty="0" err="1">
                        <a:solidFill>
                          <a:schemeClr val="tx2"/>
                        </a:solidFill>
                        <a:effectLst/>
                        <a:latin typeface="Cambria Math"/>
                      </a:rPr>
                      <m:t>∈</m:t>
                    </m:r>
                    <m:r>
                      <a:rPr lang="en-US" altLang="zh-CN" sz="2800" i="1" dirty="0" err="1">
                        <a:solidFill>
                          <a:schemeClr val="tx2"/>
                        </a:solidFill>
                        <a:effectLst/>
                        <a:latin typeface="Cambria Math"/>
                      </a:rPr>
                      <m:t>𝑋</m:t>
                    </m:r>
                  </m:oMath>
                </a14:m>
                <a:r>
                  <a:rPr lang="zh-CN" altLang="en-US" sz="2800" dirty="0">
                    <a:solidFill>
                      <a:schemeClr val="tx2"/>
                    </a:solidFill>
                    <a:effectLst/>
                  </a:rPr>
                  <a:t>，以及                      ，其中</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𝑠</m:t>
                    </m:r>
                  </m:oMath>
                </a14:m>
                <a:r>
                  <a:rPr lang="zh-CN" altLang="en-US" sz="2800" dirty="0">
                    <a:solidFill>
                      <a:schemeClr val="tx2"/>
                    </a:solidFill>
                    <a:effectLst/>
                  </a:rPr>
                  <a:t>是源端，</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𝑡</m:t>
                    </m:r>
                  </m:oMath>
                </a14:m>
                <a:r>
                  <a:rPr lang="zh-CN" altLang="en-US" sz="2800" dirty="0">
                    <a:solidFill>
                      <a:schemeClr val="tx2"/>
                    </a:solidFill>
                    <a:effectLst/>
                  </a:rPr>
                  <a:t>是宿端。用</a:t>
                </a:r>
                <a14:m>
                  <m:oMath xmlns:m="http://schemas.openxmlformats.org/officeDocument/2006/math">
                    <m:d>
                      <m:dPr>
                        <m:ctrlPr>
                          <a:rPr lang="en-US" altLang="zh-CN" sz="2800" i="1">
                            <a:solidFill>
                              <a:schemeClr val="tx2"/>
                            </a:solidFill>
                            <a:effectLst/>
                            <a:latin typeface="Cambria Math"/>
                          </a:rPr>
                        </m:ctrlPr>
                      </m:dPr>
                      <m:e>
                        <m:r>
                          <a:rPr lang="en-US" altLang="zh-CN" sz="2800" i="1">
                            <a:solidFill>
                              <a:schemeClr val="tx2"/>
                            </a:solidFill>
                            <a:effectLst/>
                            <a:latin typeface="Cambria Math"/>
                          </a:rPr>
                          <m:t>𝑿</m:t>
                        </m:r>
                        <m:r>
                          <a:rPr lang="en-US" altLang="zh-CN" sz="2800" i="1">
                            <a:solidFill>
                              <a:schemeClr val="tx2"/>
                            </a:solidFill>
                            <a:effectLst/>
                            <a:latin typeface="Cambria Math"/>
                          </a:rPr>
                          <m:t>,</m:t>
                        </m:r>
                        <m:acc>
                          <m:accPr>
                            <m:chr m:val="̅"/>
                            <m:ctrlPr>
                              <a:rPr lang="en-US" altLang="zh-CN" sz="2800" i="1">
                                <a:solidFill>
                                  <a:schemeClr val="tx2"/>
                                </a:solidFill>
                                <a:effectLst/>
                                <a:latin typeface="Cambria Math"/>
                              </a:rPr>
                            </m:ctrlPr>
                          </m:accPr>
                          <m:e>
                            <m:r>
                              <a:rPr lang="en-US" altLang="zh-CN" sz="2800" i="1">
                                <a:solidFill>
                                  <a:schemeClr val="tx2"/>
                                </a:solidFill>
                                <a:effectLst/>
                                <a:latin typeface="Cambria Math"/>
                              </a:rPr>
                              <m:t>𝑿</m:t>
                            </m:r>
                          </m:e>
                        </m:acc>
                      </m:e>
                    </m:d>
                  </m:oMath>
                </a14:m>
                <a:r>
                  <a:rPr lang="zh-CN" altLang="en-US" sz="2800" dirty="0">
                    <a:solidFill>
                      <a:schemeClr val="tx2"/>
                    </a:solidFill>
                    <a:effectLst/>
                  </a:rPr>
                  <a:t> 表示</a:t>
                </a:r>
                <a:r>
                  <a:rPr lang="en-US" altLang="zh-CN" sz="2800" dirty="0">
                    <a:solidFill>
                      <a:schemeClr val="tx2"/>
                    </a:solidFill>
                    <a:effectLst/>
                  </a:rPr>
                  <a:t>X</a:t>
                </a:r>
                <a:r>
                  <a:rPr lang="zh-CN" altLang="en-US" sz="2800" dirty="0">
                    <a:solidFill>
                      <a:schemeClr val="tx2"/>
                    </a:solidFill>
                    <a:effectLst/>
                  </a:rPr>
                  <a:t>和</a:t>
                </a:r>
                <a14:m>
                  <m:oMath xmlns:m="http://schemas.openxmlformats.org/officeDocument/2006/math">
                    <m:acc>
                      <m:accPr>
                        <m:chr m:val="̅"/>
                        <m:ctrlPr>
                          <a:rPr lang="zh-CN" altLang="en-US" sz="2800" i="1" dirty="0">
                            <a:solidFill>
                              <a:schemeClr val="tx2"/>
                            </a:solidFill>
                            <a:effectLst/>
                            <a:latin typeface="Cambria Math"/>
                          </a:rPr>
                        </m:ctrlPr>
                      </m:accPr>
                      <m:e>
                        <m:r>
                          <a:rPr lang="en-US" altLang="zh-CN" sz="2800" i="1" dirty="0">
                            <a:solidFill>
                              <a:schemeClr val="tx2"/>
                            </a:solidFill>
                            <a:effectLst/>
                            <a:latin typeface="Cambria Math"/>
                          </a:rPr>
                          <m:t>𝑿</m:t>
                        </m:r>
                      </m:e>
                    </m:acc>
                  </m:oMath>
                </a14:m>
                <a:r>
                  <a:rPr lang="zh-CN" altLang="en-US" sz="2800" dirty="0">
                    <a:solidFill>
                      <a:schemeClr val="tx2"/>
                    </a:solidFill>
                    <a:effectLst/>
                  </a:rPr>
                  <a:t>的界上的边集。它是把</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𝑠</m:t>
                    </m:r>
                  </m:oMath>
                </a14:m>
                <a:r>
                  <a:rPr lang="zh-CN" altLang="en-US" sz="2800" dirty="0">
                    <a:solidFill>
                      <a:schemeClr val="tx2"/>
                    </a:solidFill>
                    <a:effectLst/>
                  </a:rPr>
                  <a:t>和</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𝑡</m:t>
                    </m:r>
                  </m:oMath>
                </a14:m>
                <a:r>
                  <a:rPr lang="zh-CN" altLang="en-US" sz="2800" dirty="0">
                    <a:solidFill>
                      <a:schemeClr val="tx2"/>
                    </a:solidFill>
                    <a:effectLst/>
                  </a:rPr>
                  <a:t>分开的一个割集。</a:t>
                </a:r>
              </a:p>
              <a:p>
                <a:pPr eaLnBrk="1" hangingPunct="1">
                  <a:defRPr/>
                </a:pPr>
                <a:r>
                  <a:rPr lang="zh-CN" altLang="en-US" sz="2800" dirty="0">
                    <a:solidFill>
                      <a:schemeClr val="tx2"/>
                    </a:solidFill>
                    <a:effectLst/>
                  </a:rPr>
                  <a:t>此</a:t>
                </a:r>
                <a:r>
                  <a:rPr lang="zh-CN" altLang="en-US" sz="2800" dirty="0">
                    <a:solidFill>
                      <a:schemeClr val="hlink"/>
                    </a:solidFill>
                    <a:effectLst/>
                  </a:rPr>
                  <a:t>割集的方向取</a:t>
                </a:r>
                <a14:m>
                  <m:oMath xmlns:m="http://schemas.openxmlformats.org/officeDocument/2006/math">
                    <m:r>
                      <a:rPr lang="en-US" altLang="zh-CN" sz="2800" i="1" dirty="0">
                        <a:solidFill>
                          <a:schemeClr val="tx2"/>
                        </a:solidFill>
                        <a:effectLst/>
                        <a:latin typeface="Cambria Math"/>
                      </a:rPr>
                      <m:t>𝑣</m:t>
                    </m:r>
                    <m:r>
                      <a:rPr lang="en-US" altLang="zh-CN" sz="2800" i="1" baseline="-25000" dirty="0" err="1">
                        <a:solidFill>
                          <a:schemeClr val="tx2"/>
                        </a:solidFill>
                        <a:effectLst/>
                        <a:latin typeface="Cambria Math"/>
                      </a:rPr>
                      <m:t>𝑠</m:t>
                    </m:r>
                  </m:oMath>
                </a14:m>
                <a:r>
                  <a:rPr lang="zh-CN" altLang="en-US" sz="2800" dirty="0">
                    <a:solidFill>
                      <a:schemeClr val="tx2"/>
                    </a:solidFill>
                    <a:effectLst/>
                  </a:rPr>
                  <a:t>和</a:t>
                </a:r>
                <a14:m>
                  <m:oMath xmlns:m="http://schemas.openxmlformats.org/officeDocument/2006/math">
                    <m:r>
                      <a:rPr lang="en-US" altLang="zh-CN" sz="2800" i="1" dirty="0">
                        <a:solidFill>
                          <a:schemeClr val="tx2"/>
                        </a:solidFill>
                        <a:effectLst/>
                        <a:latin typeface="Cambria Math"/>
                      </a:rPr>
                      <m:t>𝑣</m:t>
                    </m:r>
                    <m:r>
                      <a:rPr lang="en-US" altLang="zh-CN" sz="2800" i="1" baseline="-25000" dirty="0" err="1">
                        <a:solidFill>
                          <a:schemeClr val="tx2"/>
                        </a:solidFill>
                        <a:effectLst/>
                        <a:latin typeface="Cambria Math"/>
                      </a:rPr>
                      <m:t>𝑡</m:t>
                    </m:r>
                  </m:oMath>
                </a14:m>
                <a:r>
                  <a:rPr lang="zh-CN" altLang="en-US" sz="2800" dirty="0">
                    <a:solidFill>
                      <a:schemeClr val="hlink"/>
                    </a:solidFill>
                    <a:effectLst/>
                  </a:rPr>
                  <a:t>的方向</a:t>
                </a:r>
                <a:r>
                  <a:rPr lang="zh-CN" altLang="en-US" sz="2800" dirty="0">
                    <a:solidFill>
                      <a:schemeClr val="tx2"/>
                    </a:solidFill>
                    <a:effectLst/>
                  </a:rPr>
                  <a:t>，那么属于它的边可分为两类：一类是与割集的方向一致，称为</a:t>
                </a:r>
                <a:r>
                  <a:rPr lang="zh-CN" altLang="en-US" sz="2800" dirty="0">
                    <a:solidFill>
                      <a:schemeClr val="hlink"/>
                    </a:solidFill>
                    <a:effectLst/>
                  </a:rPr>
                  <a:t>前向边</a:t>
                </a:r>
                <a:r>
                  <a:rPr lang="zh-CN" altLang="en-US" sz="2800" dirty="0">
                    <a:solidFill>
                      <a:schemeClr val="tx2"/>
                    </a:solidFill>
                    <a:effectLst/>
                  </a:rPr>
                  <a:t>；另一类是与割集的方向相反，称为</a:t>
                </a:r>
                <a:r>
                  <a:rPr lang="zh-CN" altLang="en-US" sz="2800" dirty="0">
                    <a:solidFill>
                      <a:schemeClr val="hlink"/>
                    </a:solidFill>
                    <a:effectLst/>
                  </a:rPr>
                  <a:t>反向边</a:t>
                </a:r>
                <a:r>
                  <a:rPr lang="zh-CN" altLang="en-US" sz="2800" dirty="0">
                    <a:solidFill>
                      <a:schemeClr val="tx2"/>
                    </a:solidFill>
                    <a:effectLst/>
                  </a:rPr>
                  <a:t>。</a:t>
                </a:r>
                <a:endParaRPr lang="en-US" altLang="zh-CN" sz="2800" dirty="0">
                  <a:solidFill>
                    <a:schemeClr val="tx2"/>
                  </a:solidFill>
                  <a:effectLst/>
                </a:endParaRPr>
              </a:p>
              <a:p>
                <a:pPr eaLnBrk="1" hangingPunct="1">
                  <a:defRPr/>
                </a:pPr>
                <a:endParaRPr lang="en-US" altLang="zh-CN" sz="2800" dirty="0">
                  <a:solidFill>
                    <a:schemeClr val="tx2"/>
                  </a:solidFill>
                  <a:effectLst/>
                  <a:cs typeface="Arial" panose="020B0604020202020204" pitchFamily="34" charset="0"/>
                </a:endParaRPr>
              </a:p>
            </p:txBody>
          </p:sp>
        </mc:Choice>
        <mc:Fallback>
          <p:sp>
            <p:nvSpPr>
              <p:cNvPr id="86019" name="Rectangle 3"/>
              <p:cNvSpPr>
                <a:spLocks noGrp="1" noRot="1" noChangeAspect="1" noMove="1" noResize="1" noEditPoints="1" noAdjustHandles="1" noChangeArrowheads="1" noChangeShapeType="1" noTextEdit="1"/>
              </p:cNvSpPr>
              <p:nvPr>
                <p:ph type="body" sz="half" idx="1"/>
              </p:nvPr>
            </p:nvSpPr>
            <p:spPr>
              <a:xfrm>
                <a:off x="0" y="333375"/>
                <a:ext cx="9144000" cy="5184775"/>
              </a:xfrm>
              <a:blipFill rotWithShape="1">
                <a:blip r:embed="rId4"/>
                <a:stretch>
                  <a:fillRect l="-667" t="-1647" r="-5200"/>
                </a:stretch>
              </a:blipFill>
            </p:spPr>
            <p:txBody>
              <a:bodyPr/>
              <a:lstStyle/>
              <a:p>
                <a:r>
                  <a:rPr lang="zh-CN" altLang="en-US">
                    <a:noFill/>
                  </a:rPr>
                  <a:t> </a:t>
                </a:r>
              </a:p>
            </p:txBody>
          </p:sp>
        </mc:Fallback>
      </mc:AlternateContent>
      <p:pic>
        <p:nvPicPr>
          <p:cNvPr id="16387" name="Object 4"/>
          <p:cNvPicPr>
            <a:picLocks noGrp="1" noChangeAspect="1" noChangeArrowheads="1"/>
          </p:cNvPicPr>
          <p:nvPr>
            <p:ph sz="half" idx="2"/>
          </p:nvPr>
        </p:nvPicPr>
        <p:blipFill>
          <a:blip r:embed="rId5" cstate="print">
            <a:extLst>
              <a:ext uri="{28A0092B-C50C-407E-A947-70E740481C1C}">
                <a14:useLocalDpi xmlns:a14="http://schemas.microsoft.com/office/drawing/2010/main" val="0"/>
              </a:ext>
            </a:extLst>
          </a:blip>
          <a:srcRect/>
          <a:stretch>
            <a:fillRect/>
          </a:stretch>
        </p:blipFill>
        <p:spPr>
          <a:xfrm>
            <a:off x="2555776" y="1268760"/>
            <a:ext cx="2233612" cy="549275"/>
          </a:xfrm>
        </p:spPr>
      </p:pic>
      <p:graphicFrame>
        <p:nvGraphicFramePr>
          <p:cNvPr id="16390" name="Object 12"/>
          <p:cNvGraphicFramePr>
            <a:graphicFrameLocks noChangeAspect="1"/>
          </p:cNvGraphicFramePr>
          <p:nvPr>
            <p:extLst>
              <p:ext uri="{D42A27DB-BD31-4B8C-83A1-F6EECF244321}">
                <p14:modId xmlns:p14="http://schemas.microsoft.com/office/powerpoint/2010/main" val="1976229596"/>
              </p:ext>
            </p:extLst>
          </p:nvPr>
        </p:nvGraphicFramePr>
        <p:xfrm>
          <a:off x="5436096" y="3502568"/>
          <a:ext cx="3492500" cy="3379787"/>
        </p:xfrm>
        <a:graphic>
          <a:graphicData uri="http://schemas.openxmlformats.org/presentationml/2006/ole">
            <mc:AlternateContent xmlns:mc="http://schemas.openxmlformats.org/markup-compatibility/2006">
              <mc:Choice xmlns:v="urn:schemas-microsoft-com:vml" Requires="v">
                <p:oleObj spid="_x0000_s63510" r:id="rId6" imgW="5194300" imgH="5029200" progId="Visio.Drawing.11">
                  <p:embed/>
                </p:oleObj>
              </mc:Choice>
              <mc:Fallback>
                <p:oleObj r:id="rId6" imgW="5194300" imgH="502920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3502568"/>
                        <a:ext cx="3492500"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3" name="矩形 2"/>
              <p:cNvSpPr/>
              <p:nvPr/>
            </p:nvSpPr>
            <p:spPr>
              <a:xfrm>
                <a:off x="323528" y="4710863"/>
                <a:ext cx="3689343" cy="523220"/>
              </a:xfrm>
              <a:prstGeom prst="rect">
                <a:avLst/>
              </a:prstGeom>
            </p:spPr>
            <p:txBody>
              <a:bodyPr wrap="none">
                <a:spAutoFit/>
              </a:bodyPr>
              <a:lstStyle/>
              <a:p>
                <a:pPr>
                  <a:defRPr/>
                </a:pPr>
                <a:r>
                  <a:rPr lang="zh-CN" altLang="en-US" sz="2800" dirty="0" smtClean="0">
                    <a:solidFill>
                      <a:schemeClr val="tx2"/>
                    </a:solidFill>
                    <a:cs typeface="Arial" panose="020B0604020202020204" pitchFamily="34" charset="0"/>
                  </a:rPr>
                  <a:t>例：</a:t>
                </a:r>
                <a14:m>
                  <m:oMath xmlns:m="http://schemas.openxmlformats.org/officeDocument/2006/math">
                    <m:r>
                      <a:rPr lang="en-US" altLang="zh-CN" sz="2800" b="1" i="1">
                        <a:solidFill>
                          <a:schemeClr val="tx2"/>
                        </a:solidFill>
                        <a:latin typeface="Cambria Math"/>
                        <a:cs typeface="Arial" panose="020B0604020202020204" pitchFamily="34" charset="0"/>
                      </a:rPr>
                      <m:t>𝑿</m:t>
                    </m:r>
                    <m:r>
                      <a:rPr lang="en-US" altLang="zh-CN" sz="2800" b="1" i="1">
                        <a:solidFill>
                          <a:schemeClr val="tx2"/>
                        </a:solidFill>
                        <a:latin typeface="Cambria Math"/>
                        <a:cs typeface="Arial" panose="020B0604020202020204" pitchFamily="34" charset="0"/>
                      </a:rPr>
                      <m:t>={</m:t>
                    </m:r>
                    <m:sSub>
                      <m:sSubPr>
                        <m:ctrlPr>
                          <a:rPr lang="en-US" altLang="zh-CN" sz="2800" b="1" i="1">
                            <a:solidFill>
                              <a:schemeClr val="tx2"/>
                            </a:solidFill>
                            <a:latin typeface="Cambria Math"/>
                            <a:cs typeface="Arial" panose="020B0604020202020204" pitchFamily="34" charset="0"/>
                          </a:rPr>
                        </m:ctrlPr>
                      </m:sSubPr>
                      <m:e>
                        <m:r>
                          <a:rPr lang="en-US" altLang="zh-CN" sz="2800" b="1" i="1">
                            <a:solidFill>
                              <a:schemeClr val="tx2"/>
                            </a:solidFill>
                            <a:latin typeface="Cambria Math"/>
                            <a:cs typeface="Arial" panose="020B0604020202020204" pitchFamily="34" charset="0"/>
                          </a:rPr>
                          <m:t>𝒗</m:t>
                        </m:r>
                      </m:e>
                      <m:sub>
                        <m:r>
                          <a:rPr lang="en-US" altLang="zh-CN" sz="2800" b="1" i="1">
                            <a:solidFill>
                              <a:schemeClr val="tx2"/>
                            </a:solidFill>
                            <a:latin typeface="Cambria Math"/>
                            <a:cs typeface="Arial" panose="020B0604020202020204" pitchFamily="34" charset="0"/>
                          </a:rPr>
                          <m:t>𝒔</m:t>
                        </m:r>
                      </m:sub>
                    </m:sSub>
                    <m:r>
                      <a:rPr lang="zh-CN" altLang="en-US" sz="2800" b="1" i="1" smtClean="0">
                        <a:solidFill>
                          <a:schemeClr val="tx2"/>
                        </a:solidFill>
                        <a:latin typeface="Cambria Math"/>
                        <a:cs typeface="Arial" panose="020B0604020202020204" pitchFamily="34" charset="0"/>
                      </a:rPr>
                      <m:t>，</m:t>
                    </m:r>
                    <m:sSub>
                      <m:sSubPr>
                        <m:ctrlPr>
                          <a:rPr lang="en-US" altLang="zh-CN" sz="2800" i="1" dirty="0">
                            <a:solidFill>
                              <a:schemeClr val="tx2"/>
                            </a:solidFill>
                            <a:latin typeface="Cambria Math"/>
                            <a:cs typeface="Arial" panose="020B0604020202020204" pitchFamily="34" charset="0"/>
                          </a:rPr>
                        </m:ctrlPr>
                      </m:sSubPr>
                      <m:e>
                        <m:r>
                          <a:rPr lang="en-US" altLang="zh-CN" sz="2800" b="1"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𝟏</m:t>
                        </m:r>
                      </m:sub>
                    </m:sSub>
                    <m:r>
                      <m:rPr>
                        <m:nor/>
                      </m:rPr>
                      <a:rPr lang="en-US" altLang="zh-CN" sz="2800" dirty="0">
                        <a:solidFill>
                          <a:schemeClr val="tx2"/>
                        </a:solidFill>
                        <a:cs typeface="Arial" panose="020B0604020202020204" pitchFamily="34" charset="0"/>
                      </a:rPr>
                      <m:t>, </m:t>
                    </m:r>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𝟐</m:t>
                        </m:r>
                      </m:sub>
                    </m:sSub>
                    <m:r>
                      <a:rPr lang="en-US" altLang="zh-CN" sz="2800" b="1" i="1">
                        <a:solidFill>
                          <a:schemeClr val="tx2"/>
                        </a:solidFill>
                        <a:latin typeface="Cambria Math"/>
                        <a:cs typeface="Arial" panose="020B0604020202020204" pitchFamily="34" charset="0"/>
                      </a:rPr>
                      <m:t>}</m:t>
                    </m:r>
                  </m:oMath>
                </a14:m>
                <a:r>
                  <a:rPr lang="en-US" altLang="zh-CN" sz="2800" dirty="0">
                    <a:solidFill>
                      <a:schemeClr val="tx2"/>
                    </a:solidFill>
                    <a:cs typeface="Arial" panose="020B0604020202020204" pitchFamily="34" charset="0"/>
                  </a:rPr>
                  <a:t>,</a:t>
                </a:r>
              </a:p>
            </p:txBody>
          </p:sp>
        </mc:Choice>
        <mc:Fallback>
          <p:sp>
            <p:nvSpPr>
              <p:cNvPr id="3" name="矩形 2"/>
              <p:cNvSpPr>
                <a:spLocks noRot="1" noChangeAspect="1" noMove="1" noResize="1" noEditPoints="1" noAdjustHandles="1" noChangeArrowheads="1" noChangeShapeType="1" noTextEdit="1"/>
              </p:cNvSpPr>
              <p:nvPr/>
            </p:nvSpPr>
            <p:spPr>
              <a:xfrm>
                <a:off x="323528" y="4710863"/>
                <a:ext cx="3689343" cy="523220"/>
              </a:xfrm>
              <a:prstGeom prst="rect">
                <a:avLst/>
              </a:prstGeom>
              <a:blipFill rotWithShape="1">
                <a:blip r:embed="rId8"/>
                <a:stretch>
                  <a:fillRect l="-3306" t="-15116" r="-2479" b="-313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1054703" y="5426060"/>
                <a:ext cx="2406813" cy="523220"/>
              </a:xfrm>
              <a:prstGeom prst="rect">
                <a:avLst/>
              </a:prstGeom>
            </p:spPr>
            <p:txBody>
              <a:bodyPr wrap="none">
                <a:spAutoFit/>
              </a:bodyPr>
              <a:lstStyle/>
              <a:p>
                <a:pPr>
                  <a:defRPr/>
                </a:pPr>
                <a14:m>
                  <m:oMath xmlns:m="http://schemas.openxmlformats.org/officeDocument/2006/math">
                    <m:acc>
                      <m:accPr>
                        <m:chr m:val="̅"/>
                        <m:ctrlPr>
                          <a:rPr lang="en-US" altLang="zh-CN" sz="2800" i="1" dirty="0" smtClean="0">
                            <a:solidFill>
                              <a:schemeClr val="tx2"/>
                            </a:solidFill>
                            <a:latin typeface="Cambria Math"/>
                            <a:cs typeface="Arial" panose="020B0604020202020204" pitchFamily="34" charset="0"/>
                          </a:rPr>
                        </m:ctrlPr>
                      </m:accPr>
                      <m:e>
                        <m:r>
                          <a:rPr lang="en-US" altLang="zh-CN" sz="2800" b="1" i="1" dirty="0">
                            <a:solidFill>
                              <a:schemeClr val="tx2"/>
                            </a:solidFill>
                            <a:latin typeface="Cambria Math"/>
                            <a:cs typeface="Arial" panose="020B0604020202020204" pitchFamily="34" charset="0"/>
                          </a:rPr>
                          <m:t>𝑿</m:t>
                        </m:r>
                      </m:e>
                    </m:acc>
                  </m:oMath>
                </a14:m>
                <a:r>
                  <a:rPr lang="en-US" altLang="zh-CN" sz="2800" dirty="0">
                    <a:solidFill>
                      <a:schemeClr val="tx2"/>
                    </a:solidFill>
                    <a:cs typeface="Arial" panose="020B0604020202020204" pitchFamily="34" charset="0"/>
                  </a:rPr>
                  <a:t>={</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𝟑</m:t>
                        </m:r>
                      </m:sub>
                    </m:sSub>
                  </m:oMath>
                </a14:m>
                <a:r>
                  <a:rPr lang="en-US" altLang="zh-CN" sz="2800" dirty="0">
                    <a:solidFill>
                      <a:schemeClr val="tx2"/>
                    </a:solidFill>
                    <a:cs typeface="Arial" panose="020B0604020202020204" pitchFamily="34" charset="0"/>
                  </a:rPr>
                  <a:t>, </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1" i="1" dirty="0">
                            <a:solidFill>
                              <a:schemeClr val="tx2"/>
                            </a:solidFill>
                            <a:latin typeface="Cambria Math"/>
                            <a:cs typeface="Arial" panose="020B0604020202020204" pitchFamily="34" charset="0"/>
                          </a:rPr>
                          <m:t>𝟒</m:t>
                        </m:r>
                      </m:sub>
                    </m:sSub>
                  </m:oMath>
                </a14:m>
                <a:r>
                  <a:rPr lang="en-US" altLang="zh-CN" sz="2800" dirty="0">
                    <a:solidFill>
                      <a:schemeClr val="tx2"/>
                    </a:solidFill>
                    <a:cs typeface="Arial" panose="020B0604020202020204" pitchFamily="34" charset="0"/>
                  </a:rPr>
                  <a:t>, </a:t>
                </a:r>
                <a14:m>
                  <m:oMath xmlns:m="http://schemas.openxmlformats.org/officeDocument/2006/math">
                    <m:sSub>
                      <m:sSubPr>
                        <m:ctrlPr>
                          <a:rPr lang="en-US" altLang="zh-CN" sz="2800" i="1" dirty="0">
                            <a:solidFill>
                              <a:schemeClr val="tx2"/>
                            </a:solidFill>
                            <a:latin typeface="Cambria Math"/>
                            <a:cs typeface="Arial" panose="020B0604020202020204" pitchFamily="34" charset="0"/>
                          </a:rPr>
                        </m:ctrlPr>
                      </m:sSubPr>
                      <m:e>
                        <m:r>
                          <a:rPr lang="en-US" altLang="zh-CN" sz="2800" i="1" dirty="0">
                            <a:solidFill>
                              <a:schemeClr val="tx2"/>
                            </a:solidFill>
                            <a:latin typeface="Cambria Math"/>
                            <a:cs typeface="Arial" panose="020B0604020202020204" pitchFamily="34" charset="0"/>
                          </a:rPr>
                          <m:t>𝒗</m:t>
                        </m:r>
                      </m:e>
                      <m:sub>
                        <m:r>
                          <a:rPr lang="en-US" altLang="zh-CN" sz="2800" b="0" i="1" dirty="0" smtClean="0">
                            <a:solidFill>
                              <a:schemeClr val="tx2"/>
                            </a:solidFill>
                            <a:latin typeface="Cambria Math"/>
                            <a:cs typeface="Arial" panose="020B0604020202020204" pitchFamily="34" charset="0"/>
                          </a:rPr>
                          <m:t>𝑡</m:t>
                        </m:r>
                      </m:sub>
                    </m:sSub>
                  </m:oMath>
                </a14:m>
                <a:r>
                  <a:rPr lang="en-US" altLang="zh-CN" sz="2800" dirty="0">
                    <a:solidFill>
                      <a:schemeClr val="tx2"/>
                    </a:solidFill>
                    <a:cs typeface="Arial" panose="020B0604020202020204" pitchFamily="34" charset="0"/>
                  </a:rPr>
                  <a:t>}</a:t>
                </a:r>
              </a:p>
            </p:txBody>
          </p:sp>
        </mc:Choice>
        <mc:Fallback>
          <p:sp>
            <p:nvSpPr>
              <p:cNvPr id="12" name="矩形 11"/>
              <p:cNvSpPr>
                <a:spLocks noRot="1" noChangeAspect="1" noMove="1" noResize="1" noEditPoints="1" noAdjustHandles="1" noChangeArrowheads="1" noChangeShapeType="1" noTextEdit="1"/>
              </p:cNvSpPr>
              <p:nvPr/>
            </p:nvSpPr>
            <p:spPr>
              <a:xfrm>
                <a:off x="1054703" y="5426060"/>
                <a:ext cx="2406813" cy="523220"/>
              </a:xfrm>
              <a:prstGeom prst="rect">
                <a:avLst/>
              </a:prstGeom>
              <a:blipFill rotWithShape="1">
                <a:blip r:embed="rId9"/>
                <a:stretch>
                  <a:fillRect t="-11628" r="-4051"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62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21088"/>
            <a:ext cx="288607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7409" name="Rectangle 3"/>
              <p:cNvSpPr>
                <a:spLocks noGrp="1" noRot="1" noChangeArrowheads="1"/>
              </p:cNvSpPr>
              <p:nvPr>
                <p:ph type="body" sz="half" idx="1"/>
              </p:nvPr>
            </p:nvSpPr>
            <p:spPr>
              <a:xfrm>
                <a:off x="179388" y="549275"/>
                <a:ext cx="8569325" cy="5184775"/>
              </a:xfrm>
            </p:spPr>
            <p:txBody>
              <a:bodyPr/>
              <a:lstStyle/>
              <a:p>
                <a:pPr eaLnBrk="1" hangingPunct="1"/>
                <a:r>
                  <a:rPr lang="zh-CN" altLang="en-US" sz="2800" dirty="0" smtClean="0">
                    <a:effectLst/>
                  </a:rPr>
                  <a:t>定义割集</a:t>
                </a:r>
                <a14:m>
                  <m:oMath xmlns:m="http://schemas.openxmlformats.org/officeDocument/2006/math">
                    <m:d>
                      <m:dPr>
                        <m:ctrlPr>
                          <a:rPr lang="en-US" altLang="zh-CN" sz="2800" i="1">
                            <a:solidFill>
                              <a:schemeClr val="tx2"/>
                            </a:solidFill>
                            <a:effectLst/>
                            <a:latin typeface="Cambria Math"/>
                          </a:rPr>
                        </m:ctrlPr>
                      </m:dPr>
                      <m:e>
                        <m:r>
                          <a:rPr lang="en-US" altLang="zh-CN" sz="2800" i="1">
                            <a:solidFill>
                              <a:schemeClr val="tx2"/>
                            </a:solidFill>
                            <a:effectLst/>
                            <a:latin typeface="Cambria Math"/>
                          </a:rPr>
                          <m:t>𝑿</m:t>
                        </m:r>
                        <m:r>
                          <a:rPr lang="en-US" altLang="zh-CN" sz="2800" i="1">
                            <a:solidFill>
                              <a:schemeClr val="tx2"/>
                            </a:solidFill>
                            <a:effectLst/>
                            <a:latin typeface="Cambria Math"/>
                          </a:rPr>
                          <m:t>,</m:t>
                        </m:r>
                        <m:acc>
                          <m:accPr>
                            <m:chr m:val="̅"/>
                            <m:ctrlPr>
                              <a:rPr lang="en-US" altLang="zh-CN" sz="2800" i="1">
                                <a:solidFill>
                                  <a:schemeClr val="tx2"/>
                                </a:solidFill>
                                <a:effectLst/>
                                <a:latin typeface="Cambria Math"/>
                              </a:rPr>
                            </m:ctrlPr>
                          </m:accPr>
                          <m:e>
                            <m:r>
                              <a:rPr lang="en-US" altLang="zh-CN" sz="2800" i="1">
                                <a:solidFill>
                                  <a:schemeClr val="tx2"/>
                                </a:solidFill>
                                <a:effectLst/>
                                <a:latin typeface="Cambria Math"/>
                              </a:rPr>
                              <m:t>𝑿</m:t>
                            </m:r>
                          </m:e>
                        </m:acc>
                      </m:e>
                    </m:d>
                  </m:oMath>
                </a14:m>
                <a:r>
                  <a:rPr lang="zh-CN" altLang="en-US" sz="2800" dirty="0">
                    <a:effectLst/>
                  </a:rPr>
                  <a:t>中</a:t>
                </a:r>
                <a:r>
                  <a:rPr lang="zh-CN" altLang="en-US" sz="2800" dirty="0">
                    <a:solidFill>
                      <a:srgbClr val="FF0000"/>
                    </a:solidFill>
                    <a:effectLst/>
                  </a:rPr>
                  <a:t>前向边的容量之和</a:t>
                </a:r>
                <a:r>
                  <a:rPr lang="zh-CN" altLang="en-US" sz="2800" dirty="0">
                    <a:effectLst/>
                  </a:rPr>
                  <a:t>为它的割容量，或简称割量</a:t>
                </a:r>
                <a14:m>
                  <m:oMath xmlns:m="http://schemas.openxmlformats.org/officeDocument/2006/math">
                    <m:r>
                      <a:rPr lang="en-US" altLang="zh-CN" sz="2800" b="1" i="0" smtClean="0">
                        <a:solidFill>
                          <a:schemeClr val="tx2"/>
                        </a:solidFill>
                        <a:effectLst/>
                        <a:latin typeface="Cambria Math"/>
                      </a:rPr>
                      <m:t>𝐜</m:t>
                    </m:r>
                    <m:d>
                      <m:dPr>
                        <m:ctrlPr>
                          <a:rPr lang="en-US" altLang="zh-CN" sz="2800" i="1">
                            <a:solidFill>
                              <a:schemeClr val="tx2"/>
                            </a:solidFill>
                            <a:effectLst/>
                            <a:latin typeface="Cambria Math"/>
                          </a:rPr>
                        </m:ctrlPr>
                      </m:dPr>
                      <m:e>
                        <m:r>
                          <a:rPr lang="en-US" altLang="zh-CN" sz="2800" i="1">
                            <a:solidFill>
                              <a:schemeClr val="tx2"/>
                            </a:solidFill>
                            <a:effectLst/>
                            <a:latin typeface="Cambria Math"/>
                          </a:rPr>
                          <m:t>𝑿</m:t>
                        </m:r>
                        <m:r>
                          <a:rPr lang="en-US" altLang="zh-CN" sz="2800" i="1">
                            <a:solidFill>
                              <a:schemeClr val="tx2"/>
                            </a:solidFill>
                            <a:effectLst/>
                            <a:latin typeface="Cambria Math"/>
                          </a:rPr>
                          <m:t>,</m:t>
                        </m:r>
                        <m:acc>
                          <m:accPr>
                            <m:chr m:val="̅"/>
                            <m:ctrlPr>
                              <a:rPr lang="en-US" altLang="zh-CN" sz="2800" i="1">
                                <a:solidFill>
                                  <a:schemeClr val="tx2"/>
                                </a:solidFill>
                                <a:effectLst/>
                                <a:latin typeface="Cambria Math"/>
                              </a:rPr>
                            </m:ctrlPr>
                          </m:accPr>
                          <m:e>
                            <m:r>
                              <a:rPr lang="en-US" altLang="zh-CN" sz="2800" i="1">
                                <a:solidFill>
                                  <a:schemeClr val="tx2"/>
                                </a:solidFill>
                                <a:effectLst/>
                                <a:latin typeface="Cambria Math"/>
                              </a:rPr>
                              <m:t>𝑿</m:t>
                            </m:r>
                          </m:e>
                        </m:acc>
                      </m:e>
                    </m:d>
                  </m:oMath>
                </a14:m>
                <a:r>
                  <a:rPr lang="zh-CN" altLang="en-US" sz="2800" dirty="0">
                    <a:effectLst/>
                  </a:rPr>
                  <a:t> </a:t>
                </a:r>
                <a:r>
                  <a:rPr lang="zh-CN" altLang="en-US" sz="2800" dirty="0" smtClean="0">
                    <a:effectLst/>
                  </a:rPr>
                  <a:t>，有</a:t>
                </a:r>
                <a:endParaRPr lang="zh-CN" altLang="en-US" sz="2800" b="1" dirty="0"/>
              </a:p>
              <a:p>
                <a:pPr eaLnBrk="1" hangingPunct="1"/>
                <a:endParaRPr lang="en-US" altLang="zh-CN" sz="2800" dirty="0" smtClean="0">
                  <a:effectLst/>
                </a:endParaRPr>
              </a:p>
              <a:p>
                <a:pPr eaLnBrk="1" hangingPunct="1"/>
                <a:r>
                  <a:rPr lang="zh-CN" altLang="en-US" sz="2800" dirty="0" smtClean="0">
                    <a:effectLst/>
                  </a:rPr>
                  <a:t>当</a:t>
                </a:r>
                <a:r>
                  <a:rPr lang="zh-CN" altLang="en-US" sz="2800" dirty="0">
                    <a:effectLst/>
                  </a:rPr>
                  <a:t>给定任一可行流</a:t>
                </a:r>
                <a14:m>
                  <m:oMath xmlns:m="http://schemas.openxmlformats.org/officeDocument/2006/math">
                    <m:r>
                      <a:rPr lang="en-US" altLang="zh-CN" sz="2800" b="1" i="1" dirty="0" smtClean="0">
                        <a:effectLst/>
                        <a:latin typeface="Cambria Math"/>
                      </a:rPr>
                      <m:t>{</m:t>
                    </m:r>
                    <m:r>
                      <a:rPr lang="en-US" altLang="zh-CN" sz="2800" b="1" i="1" dirty="0" err="1">
                        <a:effectLst/>
                        <a:latin typeface="Cambria Math"/>
                      </a:rPr>
                      <m:t>𝒇</m:t>
                    </m:r>
                    <m:r>
                      <a:rPr lang="en-US" altLang="zh-CN" sz="2800" b="1" i="1" baseline="-25000" dirty="0" err="1">
                        <a:effectLst/>
                        <a:latin typeface="Cambria Math"/>
                      </a:rPr>
                      <m:t>𝒊𝒋</m:t>
                    </m:r>
                    <m:r>
                      <a:rPr lang="en-US" altLang="zh-CN" sz="2800" b="1" i="1" dirty="0">
                        <a:effectLst/>
                        <a:latin typeface="Cambria Math"/>
                      </a:rPr>
                      <m:t>}</m:t>
                    </m:r>
                  </m:oMath>
                </a14:m>
                <a:r>
                  <a:rPr lang="zh-CN" altLang="en-US" sz="2800" dirty="0">
                    <a:effectLst/>
                  </a:rPr>
                  <a:t>时，割集中的前向边上的流量和记</a:t>
                </a:r>
                <a:r>
                  <a:rPr lang="zh-CN" altLang="en-US" sz="2800" dirty="0" smtClean="0">
                    <a:effectLst/>
                  </a:rPr>
                  <a:t>为</a:t>
                </a:r>
                <a14:m>
                  <m:oMath xmlns:m="http://schemas.openxmlformats.org/officeDocument/2006/math">
                    <m:sSub>
                      <m:sSubPr>
                        <m:ctrlPr>
                          <a:rPr lang="en-US" altLang="zh-CN" sz="2800" i="1" smtClean="0">
                            <a:effectLst/>
                            <a:latin typeface="Cambria Math"/>
                          </a:rPr>
                        </m:ctrlPr>
                      </m:sSubPr>
                      <m:e>
                        <m:r>
                          <a:rPr lang="en-US" altLang="zh-CN" sz="2800" b="1" i="1" smtClean="0">
                            <a:effectLst/>
                            <a:latin typeface="Cambria Math"/>
                          </a:rPr>
                          <m:t>𝒇</m:t>
                        </m:r>
                      </m:e>
                      <m:sub>
                        <m:r>
                          <a:rPr lang="en-US" altLang="zh-CN" sz="2800" b="1" i="1" smtClean="0">
                            <a:effectLst/>
                            <a:latin typeface="Cambria Math"/>
                          </a:rPr>
                          <m:t>+</m:t>
                        </m:r>
                      </m:sub>
                    </m:sSub>
                  </m:oMath>
                </a14:m>
                <a:r>
                  <a:rPr lang="en-US" altLang="zh-CN" sz="2800" dirty="0" smtClean="0">
                    <a:effectLst/>
                  </a:rPr>
                  <a:t>(</a:t>
                </a:r>
                <a14:m>
                  <m:oMath xmlns:m="http://schemas.openxmlformats.org/officeDocument/2006/math">
                    <m:r>
                      <a:rPr lang="en-US" altLang="zh-CN" sz="2800" i="1">
                        <a:solidFill>
                          <a:schemeClr val="tx2"/>
                        </a:solidFill>
                        <a:effectLst/>
                        <a:latin typeface="Cambria Math"/>
                      </a:rPr>
                      <m:t>𝑿</m:t>
                    </m:r>
                    <m:r>
                      <a:rPr lang="en-US" altLang="zh-CN" sz="2800" i="1">
                        <a:solidFill>
                          <a:schemeClr val="tx2"/>
                        </a:solidFill>
                        <a:effectLst/>
                        <a:latin typeface="Cambria Math"/>
                      </a:rPr>
                      <m:t>,</m:t>
                    </m:r>
                    <m:acc>
                      <m:accPr>
                        <m:chr m:val="̅"/>
                        <m:ctrlPr>
                          <a:rPr lang="en-US" altLang="zh-CN" sz="2800" i="1">
                            <a:solidFill>
                              <a:schemeClr val="tx2"/>
                            </a:solidFill>
                            <a:effectLst/>
                            <a:latin typeface="Cambria Math"/>
                          </a:rPr>
                        </m:ctrlPr>
                      </m:accPr>
                      <m:e>
                        <m:r>
                          <a:rPr lang="en-US" altLang="zh-CN" sz="2800" i="1">
                            <a:solidFill>
                              <a:schemeClr val="tx2"/>
                            </a:solidFill>
                            <a:effectLst/>
                            <a:latin typeface="Cambria Math"/>
                          </a:rPr>
                          <m:t>𝑿</m:t>
                        </m:r>
                      </m:e>
                    </m:acc>
                  </m:oMath>
                </a14:m>
                <a:r>
                  <a:rPr lang="en-US" altLang="zh-CN" sz="2800" dirty="0" smtClean="0">
                    <a:effectLst/>
                  </a:rPr>
                  <a:t>)</a:t>
                </a:r>
                <a:r>
                  <a:rPr lang="zh-CN" altLang="en-US" sz="2800" dirty="0" smtClean="0">
                    <a:effectLst/>
                  </a:rPr>
                  <a:t>，</a:t>
                </a:r>
                <a:r>
                  <a:rPr lang="zh-CN" altLang="en-US" sz="2800" dirty="0">
                    <a:effectLst/>
                  </a:rPr>
                  <a:t>反向边上的流量和记为 </a:t>
                </a:r>
                <a14:m>
                  <m:oMath xmlns:m="http://schemas.openxmlformats.org/officeDocument/2006/math">
                    <m:sSub>
                      <m:sSubPr>
                        <m:ctrlPr>
                          <a:rPr lang="en-US" altLang="zh-CN" sz="2800" i="1">
                            <a:effectLst/>
                            <a:latin typeface="Cambria Math"/>
                          </a:rPr>
                        </m:ctrlPr>
                      </m:sSubPr>
                      <m:e>
                        <m:r>
                          <a:rPr lang="en-US" altLang="zh-CN" sz="2800" i="1">
                            <a:effectLst/>
                            <a:latin typeface="Cambria Math"/>
                          </a:rPr>
                          <m:t>𝒇</m:t>
                        </m:r>
                      </m:e>
                      <m:sub>
                        <m:r>
                          <a:rPr lang="en-US" altLang="zh-CN" sz="2800" b="1" i="1" smtClean="0">
                            <a:effectLst/>
                            <a:latin typeface="Cambria Math"/>
                          </a:rPr>
                          <m:t>−</m:t>
                        </m:r>
                      </m:sub>
                    </m:sSub>
                  </m:oMath>
                </a14:m>
                <a:r>
                  <a:rPr lang="en-US" altLang="zh-CN" sz="2800" dirty="0">
                    <a:effectLst/>
                  </a:rPr>
                  <a:t>(</a:t>
                </a:r>
                <a14:m>
                  <m:oMath xmlns:m="http://schemas.openxmlformats.org/officeDocument/2006/math">
                    <m:r>
                      <a:rPr lang="en-US" altLang="zh-CN" sz="2800" i="1">
                        <a:solidFill>
                          <a:schemeClr val="tx2"/>
                        </a:solidFill>
                        <a:effectLst/>
                        <a:latin typeface="Cambria Math"/>
                      </a:rPr>
                      <m:t>𝑿</m:t>
                    </m:r>
                    <m:r>
                      <a:rPr lang="en-US" altLang="zh-CN" sz="2800" i="1">
                        <a:solidFill>
                          <a:schemeClr val="tx2"/>
                        </a:solidFill>
                        <a:effectLst/>
                        <a:latin typeface="Cambria Math"/>
                      </a:rPr>
                      <m:t>,</m:t>
                    </m:r>
                    <m:acc>
                      <m:accPr>
                        <m:chr m:val="̅"/>
                        <m:ctrlPr>
                          <a:rPr lang="en-US" altLang="zh-CN" sz="2800" i="1">
                            <a:solidFill>
                              <a:schemeClr val="tx2"/>
                            </a:solidFill>
                            <a:effectLst/>
                            <a:latin typeface="Cambria Math"/>
                          </a:rPr>
                        </m:ctrlPr>
                      </m:accPr>
                      <m:e>
                        <m:r>
                          <a:rPr lang="en-US" altLang="zh-CN" sz="2800" i="1">
                            <a:solidFill>
                              <a:schemeClr val="tx2"/>
                            </a:solidFill>
                            <a:effectLst/>
                            <a:latin typeface="Cambria Math"/>
                          </a:rPr>
                          <m:t>𝑿</m:t>
                        </m:r>
                      </m:e>
                    </m:acc>
                  </m:oMath>
                </a14:m>
                <a:r>
                  <a:rPr lang="en-US" altLang="zh-CN" sz="2800" dirty="0">
                    <a:effectLst/>
                  </a:rPr>
                  <a:t>)</a:t>
                </a:r>
                <a:r>
                  <a:rPr lang="zh-CN" altLang="en-US" sz="2800" dirty="0">
                    <a:effectLst/>
                  </a:rPr>
                  <a:t>             则源宿端的总流量</a:t>
                </a:r>
                <a14:m>
                  <m:oMath xmlns:m="http://schemas.openxmlformats.org/officeDocument/2006/math">
                    <m:r>
                      <a:rPr lang="en-US" altLang="zh-CN" sz="2800" i="1" dirty="0" smtClean="0">
                        <a:effectLst/>
                        <a:latin typeface="Cambria Math"/>
                      </a:rPr>
                      <m:t>𝐹</m:t>
                    </m:r>
                  </m:oMath>
                </a14:m>
                <a:r>
                  <a:rPr lang="zh-CN" altLang="en-US" sz="2800" dirty="0">
                    <a:effectLst/>
                  </a:rPr>
                  <a:t>有：</a:t>
                </a:r>
              </a:p>
            </p:txBody>
          </p:sp>
        </mc:Choice>
        <mc:Fallback>
          <p:sp>
            <p:nvSpPr>
              <p:cNvPr id="17409" name="Rectangle 3"/>
              <p:cNvSpPr>
                <a:spLocks noGrp="1" noRot="1" noChangeAspect="1" noMove="1" noResize="1" noEditPoints="1" noAdjustHandles="1" noChangeArrowheads="1" noChangeShapeType="1" noTextEdit="1"/>
              </p:cNvSpPr>
              <p:nvPr>
                <p:ph type="body" sz="half" idx="1"/>
              </p:nvPr>
            </p:nvSpPr>
            <p:spPr>
              <a:xfrm>
                <a:off x="179388" y="549275"/>
                <a:ext cx="8569325" cy="5184775"/>
              </a:xfrm>
              <a:blipFill rotWithShape="1">
                <a:blip r:embed="rId4"/>
                <a:stretch>
                  <a:fillRect l="-640" t="-1410" r="-5619"/>
                </a:stretch>
              </a:blipFill>
            </p:spPr>
            <p:txBody>
              <a:bodyPr/>
              <a:lstStyle/>
              <a:p>
                <a:r>
                  <a:rPr lang="zh-CN" altLang="en-US">
                    <a:noFill/>
                  </a:rPr>
                  <a:t> </a:t>
                </a:r>
              </a:p>
            </p:txBody>
          </p:sp>
        </mc:Fallback>
      </mc:AlternateContent>
      <p:graphicFrame>
        <p:nvGraphicFramePr>
          <p:cNvPr id="17412" name="Object 8"/>
          <p:cNvGraphicFramePr>
            <a:graphicFrameLocks noChangeAspect="1"/>
          </p:cNvGraphicFramePr>
          <p:nvPr>
            <p:extLst>
              <p:ext uri="{D42A27DB-BD31-4B8C-83A1-F6EECF244321}">
                <p14:modId xmlns:p14="http://schemas.microsoft.com/office/powerpoint/2010/main" val="132017235"/>
              </p:ext>
            </p:extLst>
          </p:nvPr>
        </p:nvGraphicFramePr>
        <p:xfrm>
          <a:off x="4427984" y="980728"/>
          <a:ext cx="2892425" cy="954088"/>
        </p:xfrm>
        <a:graphic>
          <a:graphicData uri="http://schemas.openxmlformats.org/presentationml/2006/ole">
            <mc:AlternateContent xmlns:mc="http://schemas.openxmlformats.org/markup-compatibility/2006">
              <mc:Choice xmlns:v="urn:schemas-microsoft-com:vml" Requires="v">
                <p:oleObj spid="_x0000_s7256" r:id="rId5" imgW="1040765" imgH="342900" progId="Equation.3">
                  <p:embed/>
                </p:oleObj>
              </mc:Choice>
              <mc:Fallback>
                <p:oleObj r:id="rId5" imgW="1040765" imgH="342900" progId="Equation.3">
                  <p:embed/>
                  <p:pic>
                    <p:nvPicPr>
                      <p:cNvPr id="0" name="图片 74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980728"/>
                        <a:ext cx="2892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5" name="Object 11"/>
          <p:cNvGraphicFramePr>
            <a:graphicFrameLocks noChangeAspect="1"/>
          </p:cNvGraphicFramePr>
          <p:nvPr>
            <p:extLst>
              <p:ext uri="{D42A27DB-BD31-4B8C-83A1-F6EECF244321}">
                <p14:modId xmlns:p14="http://schemas.microsoft.com/office/powerpoint/2010/main" val="3070533011"/>
              </p:ext>
            </p:extLst>
          </p:nvPr>
        </p:nvGraphicFramePr>
        <p:xfrm>
          <a:off x="4283968" y="3212976"/>
          <a:ext cx="4073525" cy="582613"/>
        </p:xfrm>
        <a:graphic>
          <a:graphicData uri="http://schemas.openxmlformats.org/presentationml/2006/ole">
            <mc:AlternateContent xmlns:mc="http://schemas.openxmlformats.org/markup-compatibility/2006">
              <mc:Choice xmlns:v="urn:schemas-microsoft-com:vml" Requires="v">
                <p:oleObj spid="_x0000_s7257" r:id="rId7" imgW="1600200" imgH="228600" progId="Equation.3">
                  <p:embed/>
                </p:oleObj>
              </mc:Choice>
              <mc:Fallback>
                <p:oleObj r:id="rId7" imgW="1600200" imgH="228600" progId="Equation.3">
                  <p:embed/>
                  <p:pic>
                    <p:nvPicPr>
                      <p:cNvPr id="0" name="图片 74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968" y="3212976"/>
                        <a:ext cx="40735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6" name="Object 12"/>
          <p:cNvGraphicFramePr>
            <a:graphicFrameLocks noChangeAspect="1"/>
          </p:cNvGraphicFramePr>
          <p:nvPr>
            <p:extLst>
              <p:ext uri="{D42A27DB-BD31-4B8C-83A1-F6EECF244321}">
                <p14:modId xmlns:p14="http://schemas.microsoft.com/office/powerpoint/2010/main" val="2707889775"/>
              </p:ext>
            </p:extLst>
          </p:nvPr>
        </p:nvGraphicFramePr>
        <p:xfrm>
          <a:off x="4283968" y="3929782"/>
          <a:ext cx="2068512" cy="582612"/>
        </p:xfrm>
        <a:graphic>
          <a:graphicData uri="http://schemas.openxmlformats.org/presentationml/2006/ole">
            <mc:AlternateContent xmlns:mc="http://schemas.openxmlformats.org/markup-compatibility/2006">
              <mc:Choice xmlns:v="urn:schemas-microsoft-com:vml" Requires="v">
                <p:oleObj spid="_x0000_s7258" r:id="rId9" imgW="812165" imgH="228600" progId="Visio.Drawing.11">
                  <p:embed/>
                </p:oleObj>
              </mc:Choice>
              <mc:Fallback>
                <p:oleObj r:id="rId9" imgW="812165" imgH="228600" progId="Visio.Drawing.11">
                  <p:embed/>
                  <p:pic>
                    <p:nvPicPr>
                      <p:cNvPr id="0" name="图片 74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968" y="3929782"/>
                        <a:ext cx="2068512"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7" name="Object 9"/>
          <p:cNvGraphicFramePr>
            <a:graphicFrameLocks noChangeAspect="1"/>
          </p:cNvGraphicFramePr>
          <p:nvPr/>
        </p:nvGraphicFramePr>
        <p:xfrm>
          <a:off x="323850" y="3357563"/>
          <a:ext cx="3492500" cy="3379787"/>
        </p:xfrm>
        <a:graphic>
          <a:graphicData uri="http://schemas.openxmlformats.org/presentationml/2006/ole">
            <mc:AlternateContent xmlns:mc="http://schemas.openxmlformats.org/markup-compatibility/2006">
              <mc:Choice xmlns:v="urn:schemas-microsoft-com:vml" Requires="v">
                <p:oleObj spid="_x0000_s7259" r:id="rId11" imgW="5194300" imgH="5029200" progId="Visio.Drawing.11">
                  <p:embed/>
                </p:oleObj>
              </mc:Choice>
              <mc:Fallback>
                <p:oleObj r:id="rId11" imgW="5194300" imgH="5029200" progId="Visio.Drawing.11">
                  <p:embed/>
                  <p:pic>
                    <p:nvPicPr>
                      <p:cNvPr id="0" name="图片 74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3357563"/>
                        <a:ext cx="3492500"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9" name="Rectangle 7"/>
          <p:cNvSpPr>
            <a:spLocks noGrp="1" noRot="1" noChangeArrowheads="1"/>
          </p:cNvSpPr>
          <p:nvPr>
            <p:ph type="title"/>
          </p:nvPr>
        </p:nvSpPr>
        <p:spPr>
          <a:xfrm>
            <a:off x="250825" y="0"/>
            <a:ext cx="8540750" cy="720725"/>
          </a:xfrm>
        </p:spPr>
        <p:txBody>
          <a:bodyPr/>
          <a:lstStyle/>
          <a:p>
            <a:pPr eaLnBrk="1" hangingPunct="1">
              <a:defRPr/>
            </a:pPr>
            <a:endParaRPr lang="zh-CN" altLang="zh-CN"/>
          </a:p>
        </p:txBody>
      </p:sp>
      <mc:AlternateContent xmlns:mc="http://schemas.openxmlformats.org/markup-compatibility/2006">
        <mc:Choice xmlns:a14="http://schemas.microsoft.com/office/drawing/2010/main" Requires="a14">
          <p:sp>
            <p:nvSpPr>
              <p:cNvPr id="90115" name="Rectangle 3"/>
              <p:cNvSpPr>
                <a:spLocks noGrp="1" noRot="1" noChangeArrowheads="1"/>
              </p:cNvSpPr>
              <p:nvPr>
                <p:ph type="body" sz="half" idx="1"/>
              </p:nvPr>
            </p:nvSpPr>
            <p:spPr>
              <a:xfrm>
                <a:off x="250825" y="1268413"/>
                <a:ext cx="8569325" cy="5184775"/>
              </a:xfrm>
            </p:spPr>
            <p:txBody>
              <a:bodyPr/>
              <a:lstStyle/>
              <a:p>
                <a:pPr eaLnBrk="1" hangingPunct="1">
                  <a:lnSpc>
                    <a:spcPct val="90000"/>
                  </a:lnSpc>
                  <a:defRPr/>
                </a:pPr>
                <a:r>
                  <a:rPr lang="zh-CN" altLang="en-US" dirty="0"/>
                  <a:t>可增流路</a:t>
                </a:r>
              </a:p>
              <a:p>
                <a:pPr lvl="1" eaLnBrk="1" hangingPunct="1">
                  <a:lnSpc>
                    <a:spcPct val="90000"/>
                  </a:lnSpc>
                  <a:defRPr/>
                </a:pPr>
                <a:endParaRPr lang="zh-CN" altLang="en-US" sz="2800" b="1" dirty="0">
                  <a:cs typeface="+mn-ea"/>
                </a:endParaRPr>
              </a:p>
              <a:p>
                <a:pPr lvl="1" eaLnBrk="1" hangingPunct="1">
                  <a:lnSpc>
                    <a:spcPct val="90000"/>
                  </a:lnSpc>
                  <a:defRPr/>
                </a:pPr>
                <a:endParaRPr lang="zh-CN" altLang="en-US" sz="2800" b="1" dirty="0">
                  <a:cs typeface="+mn-ea"/>
                </a:endParaRPr>
              </a:p>
              <a:p>
                <a:pPr lvl="1" eaLnBrk="1" hangingPunct="1">
                  <a:lnSpc>
                    <a:spcPct val="90000"/>
                  </a:lnSpc>
                  <a:defRPr/>
                </a:pPr>
                <a:endParaRPr lang="zh-CN" altLang="en-US" sz="2800" b="1" dirty="0">
                  <a:cs typeface="+mn-ea"/>
                </a:endParaRPr>
              </a:p>
              <a:p>
                <a:pPr lvl="1" eaLnBrk="1" hangingPunct="1">
                  <a:lnSpc>
                    <a:spcPct val="90000"/>
                  </a:lnSpc>
                  <a:defRPr/>
                </a:pPr>
                <a:endParaRPr lang="zh-CN" altLang="en-US" sz="2800" b="1" dirty="0">
                  <a:cs typeface="+mn-ea"/>
                </a:endParaRPr>
              </a:p>
              <a:p>
                <a:pPr lvl="1" eaLnBrk="1" hangingPunct="1">
                  <a:lnSpc>
                    <a:spcPct val="90000"/>
                  </a:lnSpc>
                  <a:defRPr/>
                </a:pPr>
                <a:endParaRPr lang="zh-CN" altLang="en-US" sz="2800" b="1" dirty="0">
                  <a:cs typeface="+mn-ea"/>
                </a:endParaRPr>
              </a:p>
              <a:p>
                <a:pPr eaLnBrk="1" hangingPunct="1">
                  <a:lnSpc>
                    <a:spcPct val="90000"/>
                  </a:lnSpc>
                  <a:defRPr/>
                </a:pPr>
                <a:r>
                  <a:rPr lang="zh-CN" altLang="en-US" sz="2800" dirty="0">
                    <a:effectLst/>
                  </a:rPr>
                  <a:t>边上的数字中前一个是容量</a:t>
                </a:r>
                <a14:m>
                  <m:oMath xmlns:m="http://schemas.openxmlformats.org/officeDocument/2006/math">
                    <m:r>
                      <a:rPr lang="en-US" altLang="zh-CN" sz="2800" i="1" dirty="0" smtClean="0">
                        <a:effectLst/>
                        <a:latin typeface="Cambria Math"/>
                      </a:rPr>
                      <m:t>𝑐</m:t>
                    </m:r>
                    <m:r>
                      <a:rPr lang="en-US" altLang="zh-CN" sz="2800" i="1" baseline="-25000" dirty="0" err="1">
                        <a:effectLst/>
                        <a:latin typeface="Cambria Math"/>
                      </a:rPr>
                      <m:t>𝑖𝑗</m:t>
                    </m:r>
                  </m:oMath>
                </a14:m>
                <a:r>
                  <a:rPr lang="zh-CN" altLang="en-US" sz="2800" dirty="0">
                    <a:effectLst/>
                  </a:rPr>
                  <a:t>，后一个是流量</a:t>
                </a:r>
                <a14:m>
                  <m:oMath xmlns:m="http://schemas.openxmlformats.org/officeDocument/2006/math">
                    <m:r>
                      <a:rPr lang="en-US" altLang="zh-CN" sz="2800" i="1" dirty="0" smtClean="0">
                        <a:effectLst/>
                        <a:latin typeface="Cambria Math"/>
                      </a:rPr>
                      <m:t>𝑓</m:t>
                    </m:r>
                    <m:r>
                      <a:rPr lang="en-US" altLang="zh-CN" sz="2800" i="1" baseline="-25000" dirty="0" err="1">
                        <a:effectLst/>
                        <a:latin typeface="Cambria Math"/>
                      </a:rPr>
                      <m:t>𝑖𝑗</m:t>
                    </m:r>
                  </m:oMath>
                </a14:m>
                <a:r>
                  <a:rPr lang="zh-CN" altLang="en-US" sz="2800" dirty="0">
                    <a:effectLst/>
                  </a:rPr>
                  <a:t>。图</a:t>
                </a:r>
                <a:r>
                  <a:rPr lang="en-US" altLang="zh-CN" sz="2800" dirty="0">
                    <a:effectLst/>
                  </a:rPr>
                  <a:t>(a)</a:t>
                </a:r>
                <a:r>
                  <a:rPr lang="zh-CN" altLang="en-US" sz="2800" dirty="0">
                    <a:effectLst/>
                  </a:rPr>
                  <a:t>是一条有向径，图</a:t>
                </a:r>
                <a:r>
                  <a:rPr lang="en-US" altLang="zh-CN" sz="2800" dirty="0">
                    <a:effectLst/>
                  </a:rPr>
                  <a:t>(b)</a:t>
                </a:r>
                <a:r>
                  <a:rPr lang="zh-CN" altLang="en-US" sz="2800" dirty="0">
                    <a:effectLst/>
                  </a:rPr>
                  <a:t>不能形成从源到宿的有向径。但均统称从源至宿的路。</a:t>
                </a:r>
              </a:p>
              <a:p>
                <a:pPr lvl="1" eaLnBrk="1" hangingPunct="1">
                  <a:lnSpc>
                    <a:spcPct val="90000"/>
                  </a:lnSpc>
                  <a:defRPr/>
                </a:pPr>
                <a:r>
                  <a:rPr lang="zh-CN" altLang="en-US" sz="2400" b="1" dirty="0">
                    <a:solidFill>
                      <a:srgbClr val="FF0000"/>
                    </a:solidFill>
                    <a:cs typeface="+mn-ea"/>
                  </a:rPr>
                  <a:t>路中的边可以是前向的，也可以是反向的。</a:t>
                </a:r>
                <a:endParaRPr lang="en-US" altLang="zh-CN" sz="2400" b="1" dirty="0">
                  <a:solidFill>
                    <a:srgbClr val="FF0000"/>
                  </a:solidFill>
                  <a:cs typeface="+mn-ea"/>
                </a:endParaRPr>
              </a:p>
              <a:p>
                <a:pPr lvl="1" eaLnBrk="1" hangingPunct="1">
                  <a:lnSpc>
                    <a:spcPct val="90000"/>
                  </a:lnSpc>
                  <a:defRPr/>
                </a:pPr>
                <a:r>
                  <a:rPr lang="zh-CN" altLang="en-US" sz="2400" b="1" dirty="0">
                    <a:cs typeface="+mn-ea"/>
                  </a:rPr>
                  <a:t>流量等于容量的边称为</a:t>
                </a:r>
                <a:r>
                  <a:rPr lang="zh-CN" altLang="en-US" sz="2400" b="1" dirty="0">
                    <a:solidFill>
                      <a:srgbClr val="FF0000"/>
                    </a:solidFill>
                    <a:cs typeface="+mn-ea"/>
                  </a:rPr>
                  <a:t>饱和边</a:t>
                </a:r>
                <a:r>
                  <a:rPr lang="zh-CN" altLang="en-US" sz="2400" b="1" dirty="0">
                    <a:cs typeface="+mn-ea"/>
                  </a:rPr>
                  <a:t>，反之为</a:t>
                </a:r>
                <a:r>
                  <a:rPr lang="zh-CN" altLang="en-US" sz="2400" b="1" dirty="0">
                    <a:solidFill>
                      <a:srgbClr val="FF0000"/>
                    </a:solidFill>
                    <a:cs typeface="+mn-ea"/>
                  </a:rPr>
                  <a:t>非饱和边</a:t>
                </a:r>
                <a:r>
                  <a:rPr lang="zh-CN" altLang="en-US" sz="2400" b="1" dirty="0">
                    <a:cs typeface="+mn-ea"/>
                  </a:rPr>
                  <a:t>。</a:t>
                </a:r>
              </a:p>
            </p:txBody>
          </p:sp>
        </mc:Choice>
        <mc:Fallback>
          <p:sp>
            <p:nvSpPr>
              <p:cNvPr id="90115" name="Rectangle 3"/>
              <p:cNvSpPr>
                <a:spLocks noGrp="1" noRot="1" noChangeAspect="1" noMove="1" noResize="1" noEditPoints="1" noAdjustHandles="1" noChangeArrowheads="1" noChangeShapeType="1" noTextEdit="1"/>
              </p:cNvSpPr>
              <p:nvPr>
                <p:ph type="body" sz="half" idx="1"/>
              </p:nvPr>
            </p:nvSpPr>
            <p:spPr>
              <a:xfrm>
                <a:off x="250825" y="1268413"/>
                <a:ext cx="8569325" cy="5184775"/>
              </a:xfrm>
              <a:blipFill rotWithShape="1">
                <a:blip r:embed="rId3"/>
                <a:stretch>
                  <a:fillRect l="-1280" t="-3290" r="-1494"/>
                </a:stretch>
              </a:blipFill>
            </p:spPr>
            <p:txBody>
              <a:bodyPr/>
              <a:lstStyle/>
              <a:p>
                <a:r>
                  <a:rPr lang="zh-CN" altLang="en-US">
                    <a:noFill/>
                  </a:rPr>
                  <a:t> </a:t>
                </a:r>
              </a:p>
            </p:txBody>
          </p:sp>
        </mc:Fallback>
      </mc:AlternateContent>
      <p:graphicFrame>
        <p:nvGraphicFramePr>
          <p:cNvPr id="18435" name="Object 6"/>
          <p:cNvGraphicFramePr>
            <a:graphicFrameLocks noGrp="1" noChangeAspect="1"/>
          </p:cNvGraphicFramePr>
          <p:nvPr>
            <p:ph sz="half" idx="2"/>
          </p:nvPr>
        </p:nvGraphicFramePr>
        <p:xfrm>
          <a:off x="323850" y="1412875"/>
          <a:ext cx="8642350" cy="2749550"/>
        </p:xfrm>
        <a:graphic>
          <a:graphicData uri="http://schemas.openxmlformats.org/presentationml/2006/ole">
            <mc:AlternateContent xmlns:mc="http://schemas.openxmlformats.org/markup-compatibility/2006">
              <mc:Choice xmlns:v="urn:schemas-microsoft-com:vml" Requires="v">
                <p:oleObj spid="_x0000_s8205" r:id="rId4" imgW="10553700" imgH="3365500" progId="Visio.Drawing.11">
                  <p:embed/>
                </p:oleObj>
              </mc:Choice>
              <mc:Fallback>
                <p:oleObj r:id="rId4" imgW="10553700" imgH="3365500" progId="Visio.Drawing.11">
                  <p:embed/>
                  <p:pic>
                    <p:nvPicPr>
                      <p:cNvPr id="0" name="图片 82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412875"/>
                        <a:ext cx="8642350" cy="27495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457" name="Rectangle 3"/>
              <p:cNvSpPr>
                <a:spLocks noGrp="1" noRot="1" noChangeArrowheads="1"/>
              </p:cNvSpPr>
              <p:nvPr>
                <p:ph type="body" sz="half" idx="1"/>
              </p:nvPr>
            </p:nvSpPr>
            <p:spPr>
              <a:xfrm>
                <a:off x="0" y="2636838"/>
                <a:ext cx="9144000" cy="3960812"/>
              </a:xfrm>
            </p:spPr>
            <p:txBody>
              <a:bodyPr/>
              <a:lstStyle/>
              <a:p>
                <a:pPr eaLnBrk="1" hangingPunct="1"/>
                <a:r>
                  <a:rPr lang="zh-CN" altLang="en-US" sz="2800" dirty="0">
                    <a:solidFill>
                      <a:schemeClr val="tx2"/>
                    </a:solidFill>
                    <a:effectLst/>
                  </a:rPr>
                  <a:t>若从</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a:solidFill>
                          <a:schemeClr val="tx2"/>
                        </a:solidFill>
                        <a:effectLst/>
                        <a:latin typeface="Cambria Math"/>
                      </a:rPr>
                      <m:t>𝑠</m:t>
                    </m:r>
                  </m:oMath>
                </a14:m>
                <a:r>
                  <a:rPr lang="zh-CN" altLang="en-US" sz="2800" dirty="0">
                    <a:solidFill>
                      <a:schemeClr val="tx2"/>
                    </a:solidFill>
                    <a:effectLst/>
                  </a:rPr>
                  <a:t>到</a:t>
                </a:r>
                <a14:m>
                  <m:oMath xmlns:m="http://schemas.openxmlformats.org/officeDocument/2006/math">
                    <m:r>
                      <a:rPr lang="en-US" altLang="zh-CN" sz="2800" i="1" dirty="0" smtClean="0">
                        <a:solidFill>
                          <a:schemeClr val="tx2"/>
                        </a:solidFill>
                        <a:effectLst/>
                        <a:latin typeface="Cambria Math"/>
                      </a:rPr>
                      <m:t>𝑣</m:t>
                    </m:r>
                    <m:r>
                      <a:rPr lang="en-US" altLang="zh-CN" sz="2800" i="1" baseline="-25000" dirty="0" err="1">
                        <a:solidFill>
                          <a:schemeClr val="tx2"/>
                        </a:solidFill>
                        <a:effectLst/>
                        <a:latin typeface="Cambria Math"/>
                      </a:rPr>
                      <m:t>𝑡</m:t>
                    </m:r>
                  </m:oMath>
                </a14:m>
                <a:r>
                  <a:rPr lang="zh-CN" altLang="en-US" sz="2800" dirty="0">
                    <a:solidFill>
                      <a:schemeClr val="tx2"/>
                    </a:solidFill>
                    <a:effectLst/>
                  </a:rPr>
                  <a:t>的一条路</a:t>
                </a:r>
                <a:r>
                  <a:rPr lang="en-US" altLang="zh-CN" sz="2800" dirty="0">
                    <a:solidFill>
                      <a:schemeClr val="tx2"/>
                    </a:solidFill>
                    <a:effectLst/>
                  </a:rPr>
                  <a:t>P</a:t>
                </a:r>
                <a:r>
                  <a:rPr lang="zh-CN" altLang="en-US" sz="2800" dirty="0">
                    <a:solidFill>
                      <a:schemeClr val="tx2"/>
                    </a:solidFill>
                    <a:effectLst/>
                  </a:rPr>
                  <a:t>中，所有前向边都未饱和，所有反向边都是非零流量的，则这条路称为可增流路</a:t>
                </a:r>
                <a:r>
                  <a:rPr lang="zh-CN" altLang="en-US" sz="2800" dirty="0">
                    <a:solidFill>
                      <a:srgbClr val="FF0000"/>
                    </a:solidFill>
                    <a:effectLst/>
                  </a:rPr>
                  <a:t>（上图</a:t>
                </a:r>
                <a:r>
                  <a:rPr lang="en-US" altLang="zh-CN" sz="2800" dirty="0">
                    <a:solidFill>
                      <a:srgbClr val="FF0000"/>
                    </a:solidFill>
                    <a:effectLst/>
                  </a:rPr>
                  <a:t>(b)</a:t>
                </a:r>
                <a:r>
                  <a:rPr lang="zh-CN" altLang="en-US" sz="2800" dirty="0">
                    <a:solidFill>
                      <a:srgbClr val="FF0000"/>
                    </a:solidFill>
                    <a:effectLst/>
                  </a:rPr>
                  <a:t>是可增流，</a:t>
                </a:r>
                <a:r>
                  <a:rPr lang="en-US" altLang="zh-CN" sz="2800" dirty="0">
                    <a:solidFill>
                      <a:srgbClr val="FF0000"/>
                    </a:solidFill>
                    <a:effectLst/>
                  </a:rPr>
                  <a:t>(a)</a:t>
                </a:r>
                <a:r>
                  <a:rPr lang="zh-CN" altLang="en-US" sz="2800" dirty="0">
                    <a:solidFill>
                      <a:srgbClr val="FF0000"/>
                    </a:solidFill>
                    <a:effectLst/>
                  </a:rPr>
                  <a:t>不是）。</a:t>
                </a:r>
              </a:p>
              <a:p>
                <a:pPr lvl="1" eaLnBrk="1" hangingPunct="1"/>
                <a:r>
                  <a:rPr lang="zh-CN" altLang="en-US" sz="2800" b="1" dirty="0">
                    <a:solidFill>
                      <a:srgbClr val="030305"/>
                    </a:solidFill>
                  </a:rPr>
                  <a:t>在可增流路上，所有正向边上的流量均可增加不致破坏流量的有限性，所有反向边上均可减流（相当于正向增流）不致破坏非负性。</a:t>
                </a:r>
              </a:p>
              <a:p>
                <a:pPr lvl="1" eaLnBrk="1" hangingPunct="1"/>
                <a:r>
                  <a:rPr lang="zh-CN" altLang="en-US" sz="2800" b="1" dirty="0">
                    <a:solidFill>
                      <a:srgbClr val="030305"/>
                    </a:solidFill>
                  </a:rPr>
                  <a:t>增流值为这些边上能增流（反向边能减流）的最小值，即可增量为</a:t>
                </a:r>
              </a:p>
            </p:txBody>
          </p:sp>
        </mc:Choice>
        <mc:Fallback>
          <p:sp>
            <p:nvSpPr>
              <p:cNvPr id="19457" name="Rectangle 3"/>
              <p:cNvSpPr>
                <a:spLocks noGrp="1" noRot="1" noChangeAspect="1" noMove="1" noResize="1" noEditPoints="1" noAdjustHandles="1" noChangeArrowheads="1" noChangeShapeType="1" noTextEdit="1"/>
              </p:cNvSpPr>
              <p:nvPr>
                <p:ph type="body" sz="half" idx="1"/>
              </p:nvPr>
            </p:nvSpPr>
            <p:spPr>
              <a:xfrm>
                <a:off x="0" y="2636838"/>
                <a:ext cx="9144000" cy="3960812"/>
              </a:xfrm>
              <a:blipFill rotWithShape="1">
                <a:blip r:embed="rId4"/>
                <a:stretch>
                  <a:fillRect l="-600" t="-2003" r="-5200"/>
                </a:stretch>
              </a:blipFill>
            </p:spPr>
            <p:txBody>
              <a:bodyPr/>
              <a:lstStyle/>
              <a:p>
                <a:r>
                  <a:rPr lang="zh-CN" altLang="en-US">
                    <a:noFill/>
                  </a:rPr>
                  <a:t> </a:t>
                </a:r>
              </a:p>
            </p:txBody>
          </p:sp>
        </mc:Fallback>
      </mc:AlternateContent>
      <p:graphicFrame>
        <p:nvGraphicFramePr>
          <p:cNvPr id="19458" name="Object 4"/>
          <p:cNvGraphicFramePr>
            <a:graphicFrameLocks noGrp="1" noChangeAspect="1"/>
          </p:cNvGraphicFramePr>
          <p:nvPr>
            <p:ph sz="half" idx="2"/>
          </p:nvPr>
        </p:nvGraphicFramePr>
        <p:xfrm>
          <a:off x="3492500" y="5980113"/>
          <a:ext cx="5410200" cy="877887"/>
        </p:xfrm>
        <a:graphic>
          <a:graphicData uri="http://schemas.openxmlformats.org/presentationml/2006/ole">
            <mc:AlternateContent xmlns:mc="http://schemas.openxmlformats.org/markup-compatibility/2006">
              <mc:Choice xmlns:v="urn:schemas-microsoft-com:vml" Requires="v">
                <p:oleObj spid="_x0000_s9240" r:id="rId5" imgW="1879600" imgH="304800" progId="Equation.3">
                  <p:embed/>
                </p:oleObj>
              </mc:Choice>
              <mc:Fallback>
                <p:oleObj r:id="rId5" imgW="1879600" imgH="304800" progId="Equation.3">
                  <p:embed/>
                  <p:pic>
                    <p:nvPicPr>
                      <p:cNvPr id="0" name="图片 92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5980113"/>
                        <a:ext cx="5410200" cy="877887"/>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59" name="Object 6"/>
          <p:cNvGraphicFramePr>
            <a:graphicFrameLocks noChangeAspect="1"/>
          </p:cNvGraphicFramePr>
          <p:nvPr/>
        </p:nvGraphicFramePr>
        <p:xfrm>
          <a:off x="1042988" y="0"/>
          <a:ext cx="7885112" cy="2508250"/>
        </p:xfrm>
        <a:graphic>
          <a:graphicData uri="http://schemas.openxmlformats.org/presentationml/2006/ole">
            <mc:AlternateContent xmlns:mc="http://schemas.openxmlformats.org/markup-compatibility/2006">
              <mc:Choice xmlns:v="urn:schemas-microsoft-com:vml" Requires="v">
                <p:oleObj spid="_x0000_s9241" r:id="rId7" imgW="10553700" imgH="3365500" progId="Visio.Drawing.11">
                  <p:embed/>
                </p:oleObj>
              </mc:Choice>
              <mc:Fallback>
                <p:oleObj r:id="rId7" imgW="10553700" imgH="3365500" progId="Visio.Drawing.11">
                  <p:embed/>
                  <p:pic>
                    <p:nvPicPr>
                      <p:cNvPr id="0" name="图片 92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0"/>
                        <a:ext cx="7885112" cy="250825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占位符 2"/>
              <p:cNvSpPr>
                <a:spLocks noGrp="1"/>
              </p:cNvSpPr>
              <p:nvPr>
                <p:ph type="body" sz="half" idx="1"/>
              </p:nvPr>
            </p:nvSpPr>
            <p:spPr>
              <a:xfrm>
                <a:off x="250825" y="404813"/>
                <a:ext cx="8353425" cy="5184775"/>
              </a:xfrm>
            </p:spPr>
            <p:txBody>
              <a:bodyPr/>
              <a:lstStyle/>
              <a:p>
                <a:pPr marL="342900" lvl="1" indent="-342900" eaLnBrk="1" hangingPunct="1">
                  <a:buClr>
                    <a:schemeClr val="hlink"/>
                  </a:buClr>
                  <a:buSzPct val="75000"/>
                  <a:buFont typeface="Wingdings" panose="05000000000000000000" pitchFamily="2" charset="2"/>
                  <a:buChar char="v"/>
                  <a:defRPr/>
                </a:pPr>
                <a:r>
                  <a:rPr lang="zh-CN" altLang="en-US" b="1" dirty="0">
                    <a:cs typeface="+mn-ea"/>
                  </a:rPr>
                  <a:t>如果可行流</a:t>
                </a:r>
                <a14:m>
                  <m:oMath xmlns:m="http://schemas.openxmlformats.org/officeDocument/2006/math">
                    <m:r>
                      <a:rPr lang="en-US" altLang="zh-CN" b="1" i="1" dirty="0" smtClean="0">
                        <a:latin typeface="Cambria Math"/>
                        <a:cs typeface="+mn-ea"/>
                      </a:rPr>
                      <m:t>{</m:t>
                    </m:r>
                    <m:r>
                      <a:rPr lang="en-US" altLang="zh-CN" b="1" i="1" dirty="0" err="1">
                        <a:latin typeface="Cambria Math"/>
                        <a:cs typeface="+mn-ea"/>
                      </a:rPr>
                      <m:t>𝒇</m:t>
                    </m:r>
                    <m:r>
                      <a:rPr lang="en-US" altLang="zh-CN" b="1" i="1" baseline="-25000" dirty="0" err="1">
                        <a:latin typeface="Cambria Math"/>
                        <a:cs typeface="+mn-ea"/>
                      </a:rPr>
                      <m:t>𝒊𝒋</m:t>
                    </m:r>
                    <m:r>
                      <a:rPr lang="en-US" altLang="zh-CN" b="1" i="1" dirty="0">
                        <a:latin typeface="Cambria Math"/>
                        <a:cs typeface="+mn-ea"/>
                      </a:rPr>
                      <m:t>}</m:t>
                    </m:r>
                  </m:oMath>
                </a14:m>
                <a:r>
                  <a:rPr lang="zh-CN" altLang="en-US" b="1" dirty="0">
                    <a:cs typeface="+mn-ea"/>
                  </a:rPr>
                  <a:t>已使源宿端间的流量达到最大值，则从</a:t>
                </a:r>
                <a14:m>
                  <m:oMath xmlns:m="http://schemas.openxmlformats.org/officeDocument/2006/math">
                    <m:r>
                      <a:rPr lang="en-US" altLang="zh-CN" i="1" dirty="0">
                        <a:solidFill>
                          <a:schemeClr val="tx2"/>
                        </a:solidFill>
                        <a:latin typeface="Cambria Math"/>
                      </a:rPr>
                      <m:t>𝑣</m:t>
                    </m:r>
                    <m:r>
                      <a:rPr lang="en-US" altLang="zh-CN" i="1" baseline="-25000" dirty="0">
                        <a:solidFill>
                          <a:schemeClr val="tx2"/>
                        </a:solidFill>
                        <a:latin typeface="Cambria Math"/>
                      </a:rPr>
                      <m:t>𝑠</m:t>
                    </m:r>
                  </m:oMath>
                </a14:m>
                <a:r>
                  <a:rPr lang="zh-CN" altLang="en-US" dirty="0">
                    <a:solidFill>
                      <a:schemeClr val="tx2"/>
                    </a:solidFill>
                  </a:rPr>
                  <a:t>到</a:t>
                </a:r>
                <a14:m>
                  <m:oMath xmlns:m="http://schemas.openxmlformats.org/officeDocument/2006/math">
                    <m:r>
                      <a:rPr lang="en-US" altLang="zh-CN" i="1" dirty="0">
                        <a:solidFill>
                          <a:schemeClr val="tx2"/>
                        </a:solidFill>
                        <a:latin typeface="Cambria Math"/>
                      </a:rPr>
                      <m:t>𝑣</m:t>
                    </m:r>
                    <m:r>
                      <a:rPr lang="en-US" altLang="zh-CN" i="1" baseline="-25000" dirty="0" err="1">
                        <a:solidFill>
                          <a:schemeClr val="tx2"/>
                        </a:solidFill>
                        <a:latin typeface="Cambria Math"/>
                      </a:rPr>
                      <m:t>𝑡</m:t>
                    </m:r>
                  </m:oMath>
                </a14:m>
                <a:r>
                  <a:rPr lang="zh-CN" altLang="en-US" b="1" dirty="0">
                    <a:cs typeface="+mn-ea"/>
                  </a:rPr>
                  <a:t>的每一条路上至少有一个饱和的前向边或一个零流的反向边，也就是不存在一条可增流路。事实上，这</a:t>
                </a:r>
                <a:r>
                  <a:rPr lang="zh-CN" altLang="en-US" b="1" dirty="0">
                    <a:solidFill>
                      <a:srgbClr val="FF0000"/>
                    </a:solidFill>
                    <a:cs typeface="+mn-ea"/>
                  </a:rPr>
                  <a:t>是使源宿端达到最大流量的充分必要条件。</a:t>
                </a:r>
              </a:p>
              <a:p>
                <a:pPr eaLnBrk="1" hangingPunct="1">
                  <a:defRPr/>
                </a:pPr>
                <a:endParaRPr lang="zh-CN" altLang="en-US" dirty="0"/>
              </a:p>
            </p:txBody>
          </p:sp>
        </mc:Choice>
        <mc:Fallback>
          <p:sp>
            <p:nvSpPr>
              <p:cNvPr id="3" name="文本占位符 2"/>
              <p:cNvSpPr>
                <a:spLocks noGrp="1" noRot="1" noChangeAspect="1" noMove="1" noResize="1" noEditPoints="1" noAdjustHandles="1" noChangeArrowheads="1" noChangeShapeType="1" noTextEdit="1"/>
              </p:cNvSpPr>
              <p:nvPr>
                <p:ph type="body" sz="half" idx="1"/>
              </p:nvPr>
            </p:nvSpPr>
            <p:spPr>
              <a:xfrm>
                <a:off x="250825" y="404813"/>
                <a:ext cx="8353425" cy="5184775"/>
              </a:xfrm>
              <a:blipFill rotWithShape="1">
                <a:blip r:embed="rId4"/>
                <a:stretch>
                  <a:fillRect l="-949" t="-1880" r="-1241"/>
                </a:stretch>
              </a:blipFill>
            </p:spPr>
            <p:txBody>
              <a:bodyPr/>
              <a:lstStyle/>
              <a:p>
                <a:r>
                  <a:rPr lang="zh-CN" altLang="en-US">
                    <a:noFill/>
                  </a:rPr>
                  <a:t> </a:t>
                </a:r>
              </a:p>
            </p:txBody>
          </p:sp>
        </mc:Fallback>
      </mc:AlternateContent>
      <p:graphicFrame>
        <p:nvGraphicFramePr>
          <p:cNvPr id="21506" name="Object 4"/>
          <p:cNvGraphicFramePr>
            <a:graphicFrameLocks noChangeAspect="1"/>
          </p:cNvGraphicFramePr>
          <p:nvPr>
            <p:extLst>
              <p:ext uri="{D42A27DB-BD31-4B8C-83A1-F6EECF244321}">
                <p14:modId xmlns:p14="http://schemas.microsoft.com/office/powerpoint/2010/main" val="3661144735"/>
              </p:ext>
            </p:extLst>
          </p:nvPr>
        </p:nvGraphicFramePr>
        <p:xfrm>
          <a:off x="3635896" y="2492896"/>
          <a:ext cx="4716462" cy="4564063"/>
        </p:xfrm>
        <a:graphic>
          <a:graphicData uri="http://schemas.openxmlformats.org/presentationml/2006/ole">
            <mc:AlternateContent xmlns:mc="http://schemas.openxmlformats.org/markup-compatibility/2006">
              <mc:Choice xmlns:v="urn:schemas-microsoft-com:vml" Requires="v">
                <p:oleObj spid="_x0000_s10253" r:id="rId5" imgW="3636645" imgH="3283585" progId="Visio.Drawing.11">
                  <p:embed/>
                </p:oleObj>
              </mc:Choice>
              <mc:Fallback>
                <p:oleObj r:id="rId5" imgW="3636645" imgH="3283585" progId="Visio.Drawing.11">
                  <p:embed/>
                  <p:pic>
                    <p:nvPicPr>
                      <p:cNvPr id="0" name="图片 102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2492896"/>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3187" name="Rectangle 3"/>
              <p:cNvSpPr>
                <a:spLocks noGrp="1" noRot="1" noChangeArrowheads="1"/>
              </p:cNvSpPr>
              <p:nvPr>
                <p:ph type="body" sz="half" idx="1"/>
              </p:nvPr>
            </p:nvSpPr>
            <p:spPr>
              <a:xfrm>
                <a:off x="0" y="15875"/>
                <a:ext cx="9144000" cy="5184775"/>
              </a:xfrm>
            </p:spPr>
            <p:txBody>
              <a:bodyPr/>
              <a:lstStyle/>
              <a:p>
                <a:pPr eaLnBrk="1" hangingPunct="1">
                  <a:spcBef>
                    <a:spcPts val="600"/>
                  </a:spcBef>
                  <a:defRPr/>
                </a:pPr>
                <a:r>
                  <a:rPr lang="zh-CN" altLang="en-US" sz="3200" dirty="0">
                    <a:solidFill>
                      <a:srgbClr val="FF0000"/>
                    </a:solidFill>
                  </a:rPr>
                  <a:t>最大流量</a:t>
                </a:r>
                <a:r>
                  <a:rPr lang="en-US" altLang="zh-CN" sz="3200" dirty="0">
                    <a:solidFill>
                      <a:srgbClr val="FF0000"/>
                    </a:solidFill>
                  </a:rPr>
                  <a:t>—</a:t>
                </a:r>
                <a:r>
                  <a:rPr lang="zh-CN" altLang="en-US" sz="3200" dirty="0">
                    <a:solidFill>
                      <a:srgbClr val="FF0000"/>
                    </a:solidFill>
                  </a:rPr>
                  <a:t>最小割量定理</a:t>
                </a:r>
                <a:endParaRPr lang="en-US" altLang="zh-CN" sz="3200" dirty="0">
                  <a:solidFill>
                    <a:srgbClr val="FF0000"/>
                  </a:solidFill>
                </a:endParaRPr>
              </a:p>
              <a:p>
                <a:pPr lvl="1" eaLnBrk="1" hangingPunct="1">
                  <a:spcBef>
                    <a:spcPts val="600"/>
                  </a:spcBef>
                  <a:defRPr/>
                </a:pPr>
                <a:r>
                  <a:rPr lang="zh-CN" altLang="en-US" b="1" dirty="0">
                    <a:solidFill>
                      <a:schemeClr val="tx2"/>
                    </a:solidFill>
                    <a:cs typeface="+mn-ea"/>
                  </a:rPr>
                  <a:t>当源宿端的流量达到最大，每个割集 </a:t>
                </a:r>
                <a:r>
                  <a:rPr lang="en-US" altLang="zh-CN" dirty="0"/>
                  <a:t>(</a:t>
                </a:r>
                <a14:m>
                  <m:oMath xmlns:m="http://schemas.openxmlformats.org/officeDocument/2006/math">
                    <m:r>
                      <a:rPr lang="en-US" altLang="zh-CN" i="1">
                        <a:solidFill>
                          <a:schemeClr val="tx2"/>
                        </a:solidFill>
                        <a:latin typeface="Cambria Math"/>
                      </a:rPr>
                      <m:t>𝑿</m:t>
                    </m:r>
                    <m:r>
                      <a:rPr lang="en-US" altLang="zh-CN" i="1">
                        <a:solidFill>
                          <a:schemeClr val="tx2"/>
                        </a:solidFill>
                        <a:latin typeface="Cambria Math"/>
                      </a:rPr>
                      <m:t>,</m:t>
                    </m:r>
                    <m:acc>
                      <m:accPr>
                        <m:chr m:val="̅"/>
                        <m:ctrlPr>
                          <a:rPr lang="en-US" altLang="zh-CN" i="1">
                            <a:solidFill>
                              <a:schemeClr val="tx2"/>
                            </a:solidFill>
                            <a:latin typeface="Cambria Math"/>
                          </a:rPr>
                        </m:ctrlPr>
                      </m:accPr>
                      <m:e>
                        <m:r>
                          <a:rPr lang="en-US" altLang="zh-CN" i="1">
                            <a:solidFill>
                              <a:schemeClr val="tx2"/>
                            </a:solidFill>
                            <a:latin typeface="Cambria Math"/>
                          </a:rPr>
                          <m:t>𝑿</m:t>
                        </m:r>
                      </m:e>
                    </m:acc>
                  </m:oMath>
                </a14:m>
                <a:r>
                  <a:rPr lang="en-US" altLang="zh-CN" dirty="0"/>
                  <a:t>)</a:t>
                </a:r>
                <a:r>
                  <a:rPr lang="zh-CN" altLang="en-US" b="1" dirty="0">
                    <a:solidFill>
                      <a:schemeClr val="tx2"/>
                    </a:solidFill>
                    <a:cs typeface="+mn-ea"/>
                  </a:rPr>
                  <a:t>中的前向流量</a:t>
                </a:r>
                <a14:m>
                  <m:oMath xmlns:m="http://schemas.openxmlformats.org/officeDocument/2006/math">
                    <m:sSub>
                      <m:sSubPr>
                        <m:ctrlPr>
                          <a:rPr lang="en-US" altLang="zh-CN" i="1">
                            <a:latin typeface="Cambria Math"/>
                          </a:rPr>
                        </m:ctrlPr>
                      </m:sSubPr>
                      <m:e>
                        <m:r>
                          <a:rPr lang="en-US" altLang="zh-CN" b="1" i="1">
                            <a:latin typeface="Cambria Math"/>
                          </a:rPr>
                          <m:t>𝒇</m:t>
                        </m:r>
                      </m:e>
                      <m:sub>
                        <m:r>
                          <a:rPr lang="en-US" altLang="zh-CN" b="1" i="1">
                            <a:latin typeface="Cambria Math"/>
                          </a:rPr>
                          <m:t>+</m:t>
                        </m:r>
                      </m:sub>
                    </m:sSub>
                  </m:oMath>
                </a14:m>
                <a:r>
                  <a:rPr lang="en-US" altLang="zh-CN" dirty="0"/>
                  <a:t>(</a:t>
                </a:r>
                <a14:m>
                  <m:oMath xmlns:m="http://schemas.openxmlformats.org/officeDocument/2006/math">
                    <m:r>
                      <a:rPr lang="en-US" altLang="zh-CN" i="1">
                        <a:solidFill>
                          <a:schemeClr val="tx2"/>
                        </a:solidFill>
                        <a:latin typeface="Cambria Math"/>
                      </a:rPr>
                      <m:t>𝑿</m:t>
                    </m:r>
                    <m:r>
                      <a:rPr lang="en-US" altLang="zh-CN" i="1">
                        <a:solidFill>
                          <a:schemeClr val="tx2"/>
                        </a:solidFill>
                        <a:latin typeface="Cambria Math"/>
                      </a:rPr>
                      <m:t>,</m:t>
                    </m:r>
                    <m:acc>
                      <m:accPr>
                        <m:chr m:val="̅"/>
                        <m:ctrlPr>
                          <a:rPr lang="en-US" altLang="zh-CN" i="1">
                            <a:solidFill>
                              <a:schemeClr val="tx2"/>
                            </a:solidFill>
                            <a:latin typeface="Cambria Math"/>
                          </a:rPr>
                        </m:ctrlPr>
                      </m:accPr>
                      <m:e>
                        <m:r>
                          <a:rPr lang="en-US" altLang="zh-CN" i="1">
                            <a:solidFill>
                              <a:schemeClr val="tx2"/>
                            </a:solidFill>
                            <a:latin typeface="Cambria Math"/>
                          </a:rPr>
                          <m:t>𝑿</m:t>
                        </m:r>
                      </m:e>
                    </m:acc>
                  </m:oMath>
                </a14:m>
                <a:r>
                  <a:rPr lang="en-US" altLang="zh-CN" dirty="0"/>
                  <a:t>)</a:t>
                </a:r>
                <a:r>
                  <a:rPr lang="zh-CN" altLang="en-US" b="1" dirty="0">
                    <a:solidFill>
                      <a:schemeClr val="tx2"/>
                    </a:solidFill>
                    <a:cs typeface="+mn-ea"/>
                  </a:rPr>
                  <a:t> </a:t>
                </a:r>
                <a:r>
                  <a:rPr lang="zh-CN" altLang="en-US" b="1" dirty="0" smtClean="0">
                    <a:solidFill>
                      <a:schemeClr val="tx2"/>
                    </a:solidFill>
                    <a:cs typeface="+mn-ea"/>
                  </a:rPr>
                  <a:t>都</a:t>
                </a:r>
                <a:r>
                  <a:rPr lang="zh-CN" altLang="en-US" b="1" dirty="0">
                    <a:solidFill>
                      <a:srgbClr val="FF0000"/>
                    </a:solidFill>
                    <a:cs typeface="+mn-ea"/>
                  </a:rPr>
                  <a:t>大于等于</a:t>
                </a:r>
                <a:r>
                  <a:rPr lang="zh-CN" altLang="en-US" b="1" dirty="0">
                    <a:solidFill>
                      <a:schemeClr val="tx2"/>
                    </a:solidFill>
                    <a:cs typeface="+mn-ea"/>
                  </a:rPr>
                  <a:t>最大流量</a:t>
                </a:r>
                <a14:m>
                  <m:oMath xmlns:m="http://schemas.openxmlformats.org/officeDocument/2006/math">
                    <m:r>
                      <a:rPr lang="en-US" altLang="zh-CN" b="1" i="1" dirty="0" smtClean="0">
                        <a:solidFill>
                          <a:schemeClr val="tx2"/>
                        </a:solidFill>
                        <a:latin typeface="Cambria Math"/>
                        <a:cs typeface="+mn-ea"/>
                      </a:rPr>
                      <m:t>𝑭</m:t>
                    </m:r>
                    <m:r>
                      <a:rPr lang="en-US" altLang="zh-CN" b="1" i="1" baseline="-25000" dirty="0" err="1">
                        <a:solidFill>
                          <a:schemeClr val="tx2"/>
                        </a:solidFill>
                        <a:latin typeface="Cambria Math"/>
                        <a:cs typeface="+mn-ea"/>
                      </a:rPr>
                      <m:t>𝒎𝒂𝒙</m:t>
                    </m:r>
                  </m:oMath>
                </a14:m>
                <a:r>
                  <a:rPr lang="zh-CN" altLang="en-US" b="1" dirty="0">
                    <a:solidFill>
                      <a:schemeClr val="tx2"/>
                    </a:solidFill>
                    <a:cs typeface="+mn-ea"/>
                  </a:rPr>
                  <a:t>，并且总存在这样一个割集</a:t>
                </a:r>
                <a14:m>
                  <m:oMath xmlns:m="http://schemas.openxmlformats.org/officeDocument/2006/math">
                    <m:r>
                      <a:rPr lang="en-US" altLang="zh-CN" i="1" smtClean="0">
                        <a:latin typeface="Cambria Math"/>
                      </a:rPr>
                      <m:t> </m:t>
                    </m:r>
                  </m:oMath>
                </a14:m>
                <a:r>
                  <a:rPr lang="en-US" altLang="zh-CN" dirty="0"/>
                  <a:t>(</a:t>
                </a:r>
                <a14:m>
                  <m:oMath xmlns:m="http://schemas.openxmlformats.org/officeDocument/2006/math">
                    <m:r>
                      <a:rPr lang="en-US" altLang="zh-CN" i="1">
                        <a:solidFill>
                          <a:schemeClr val="tx2"/>
                        </a:solidFill>
                        <a:latin typeface="Cambria Math"/>
                      </a:rPr>
                      <m:t>𝑿</m:t>
                    </m:r>
                    <m:r>
                      <a:rPr lang="en-US" altLang="zh-CN" i="1">
                        <a:solidFill>
                          <a:schemeClr val="tx2"/>
                        </a:solidFill>
                        <a:latin typeface="Cambria Math"/>
                      </a:rPr>
                      <m:t>,</m:t>
                    </m:r>
                    <m:acc>
                      <m:accPr>
                        <m:chr m:val="̅"/>
                        <m:ctrlPr>
                          <a:rPr lang="en-US" altLang="zh-CN" i="1">
                            <a:solidFill>
                              <a:schemeClr val="tx2"/>
                            </a:solidFill>
                            <a:latin typeface="Cambria Math"/>
                          </a:rPr>
                        </m:ctrlPr>
                      </m:accPr>
                      <m:e>
                        <m:r>
                          <a:rPr lang="en-US" altLang="zh-CN" i="1">
                            <a:solidFill>
                              <a:schemeClr val="tx2"/>
                            </a:solidFill>
                            <a:latin typeface="Cambria Math"/>
                          </a:rPr>
                          <m:t>𝑿</m:t>
                        </m:r>
                      </m:e>
                    </m:acc>
                  </m:oMath>
                </a14:m>
                <a:r>
                  <a:rPr lang="en-US" altLang="zh-CN" dirty="0"/>
                  <a:t>)</a:t>
                </a:r>
                <a:r>
                  <a:rPr lang="zh-CN" altLang="en-US" b="1" dirty="0">
                    <a:solidFill>
                      <a:schemeClr val="tx2"/>
                    </a:solidFill>
                    <a:cs typeface="+mn-ea"/>
                  </a:rPr>
                  <a:t> </a:t>
                </a:r>
                <a:r>
                  <a:rPr lang="zh-CN" altLang="en-US" b="1" dirty="0" smtClean="0">
                    <a:solidFill>
                      <a:schemeClr val="tx2"/>
                    </a:solidFill>
                    <a:cs typeface="+mn-ea"/>
                  </a:rPr>
                  <a:t>，</a:t>
                </a:r>
                <a:r>
                  <a:rPr lang="zh-CN" altLang="en-US" b="1" dirty="0">
                    <a:solidFill>
                      <a:schemeClr val="tx2"/>
                    </a:solidFill>
                    <a:cs typeface="+mn-ea"/>
                  </a:rPr>
                  <a:t>其每条正向边都是饱和的，其割量在各个割集中达到最小值，且也等于</a:t>
                </a:r>
                <a14:m>
                  <m:oMath xmlns:m="http://schemas.openxmlformats.org/officeDocument/2006/math">
                    <m:r>
                      <a:rPr lang="en-US" altLang="zh-CN" b="1" i="1" dirty="0" smtClean="0">
                        <a:solidFill>
                          <a:schemeClr val="tx2"/>
                        </a:solidFill>
                        <a:latin typeface="Cambria Math"/>
                        <a:cs typeface="+mn-ea"/>
                      </a:rPr>
                      <m:t>𝑭</m:t>
                    </m:r>
                    <m:r>
                      <a:rPr lang="en-US" altLang="zh-CN" b="1" i="1" baseline="-25000" dirty="0" err="1">
                        <a:solidFill>
                          <a:schemeClr val="tx2"/>
                        </a:solidFill>
                        <a:latin typeface="Cambria Math"/>
                        <a:cs typeface="+mn-ea"/>
                      </a:rPr>
                      <m:t>𝒎𝒂𝒙</m:t>
                    </m:r>
                  </m:oMath>
                </a14:m>
                <a:r>
                  <a:rPr lang="zh-CN" altLang="en-US" b="1" dirty="0">
                    <a:solidFill>
                      <a:schemeClr val="tx2"/>
                    </a:solidFill>
                    <a:cs typeface="+mn-ea"/>
                  </a:rPr>
                  <a:t>。</a:t>
                </a:r>
              </a:p>
            </p:txBody>
          </p:sp>
        </mc:Choice>
        <mc:Fallback>
          <p:sp>
            <p:nvSpPr>
              <p:cNvPr id="93187" name="Rectangle 3"/>
              <p:cNvSpPr>
                <a:spLocks noGrp="1" noRot="1" noChangeAspect="1" noMove="1" noResize="1" noEditPoints="1" noAdjustHandles="1" noChangeArrowheads="1" noChangeShapeType="1" noTextEdit="1"/>
              </p:cNvSpPr>
              <p:nvPr>
                <p:ph type="body" sz="half" idx="1"/>
              </p:nvPr>
            </p:nvSpPr>
            <p:spPr>
              <a:xfrm>
                <a:off x="0" y="15875"/>
                <a:ext cx="9144000" cy="5184775"/>
              </a:xfrm>
              <a:blipFill rotWithShape="1">
                <a:blip r:embed="rId3"/>
                <a:stretch>
                  <a:fillRect l="-1000" t="-2000" r="-6133"/>
                </a:stretch>
              </a:blipFill>
            </p:spPr>
            <p:txBody>
              <a:bodyPr/>
              <a:lstStyle/>
              <a:p>
                <a:r>
                  <a:rPr lang="zh-CN" altLang="en-US">
                    <a:noFill/>
                  </a:rPr>
                  <a:t> </a:t>
                </a:r>
              </a:p>
            </p:txBody>
          </p:sp>
        </mc:Fallback>
      </mc:AlternateContent>
      <p:graphicFrame>
        <p:nvGraphicFramePr>
          <p:cNvPr id="23557" name="对象 1"/>
          <p:cNvGraphicFramePr>
            <a:graphicFrameLocks noChangeAspect="1"/>
          </p:cNvGraphicFramePr>
          <p:nvPr/>
        </p:nvGraphicFramePr>
        <p:xfrm>
          <a:off x="468313" y="3573463"/>
          <a:ext cx="4073525" cy="582612"/>
        </p:xfrm>
        <a:graphic>
          <a:graphicData uri="http://schemas.openxmlformats.org/presentationml/2006/ole">
            <mc:AlternateContent xmlns:mc="http://schemas.openxmlformats.org/markup-compatibility/2006">
              <mc:Choice xmlns:v="urn:schemas-microsoft-com:vml" Requires="v">
                <p:oleObj spid="_x0000_s11323" r:id="rId4" imgW="1600200" imgH="228600" progId="Equation.3">
                  <p:embed/>
                </p:oleObj>
              </mc:Choice>
              <mc:Fallback>
                <p:oleObj r:id="rId4" imgW="1600200" imgH="228600" progId="Equation.3">
                  <p:embed/>
                  <p:pic>
                    <p:nvPicPr>
                      <p:cNvPr id="0" name="图片 114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573463"/>
                        <a:ext cx="40735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8" name="对象 2"/>
          <p:cNvGraphicFramePr>
            <a:graphicFrameLocks noChangeAspect="1"/>
          </p:cNvGraphicFramePr>
          <p:nvPr/>
        </p:nvGraphicFramePr>
        <p:xfrm>
          <a:off x="468313" y="4365625"/>
          <a:ext cx="2068512" cy="582613"/>
        </p:xfrm>
        <a:graphic>
          <a:graphicData uri="http://schemas.openxmlformats.org/presentationml/2006/ole">
            <mc:AlternateContent xmlns:mc="http://schemas.openxmlformats.org/markup-compatibility/2006">
              <mc:Choice xmlns:v="urn:schemas-microsoft-com:vml" Requires="v">
                <p:oleObj spid="_x0000_s11324" r:id="rId6" imgW="812165" imgH="228600" progId="Equation.3">
                  <p:embed/>
                </p:oleObj>
              </mc:Choice>
              <mc:Fallback>
                <p:oleObj r:id="rId6" imgW="812165" imgH="228600" progId="Equation.3">
                  <p:embed/>
                  <p:pic>
                    <p:nvPicPr>
                      <p:cNvPr id="0" name="图片 114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365625"/>
                        <a:ext cx="206851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9" name="Object 7"/>
          <p:cNvGraphicFramePr>
            <a:graphicFrameLocks noChangeAspect="1"/>
          </p:cNvGraphicFramePr>
          <p:nvPr/>
        </p:nvGraphicFramePr>
        <p:xfrm>
          <a:off x="4643438" y="2311400"/>
          <a:ext cx="4716462" cy="4564063"/>
        </p:xfrm>
        <a:graphic>
          <a:graphicData uri="http://schemas.openxmlformats.org/presentationml/2006/ole">
            <mc:AlternateContent xmlns:mc="http://schemas.openxmlformats.org/markup-compatibility/2006">
              <mc:Choice xmlns:v="urn:schemas-microsoft-com:vml" Requires="v">
                <p:oleObj spid="_x0000_s11325" r:id="rId8" imgW="3636645" imgH="3283585" progId="Visio.Drawing.11">
                  <p:embed/>
                </p:oleObj>
              </mc:Choice>
              <mc:Fallback>
                <p:oleObj r:id="rId8" imgW="3636645" imgH="3283585" progId="Visio.Drawing.11">
                  <p:embed/>
                  <p:pic>
                    <p:nvPicPr>
                      <p:cNvPr id="0" name="图片 1146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2311400"/>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Rot="1" noChangeArrowheads="1"/>
          </p:cNvSpPr>
          <p:nvPr>
            <p:ph idx="1"/>
          </p:nvPr>
        </p:nvSpPr>
        <p:spPr/>
        <p:txBody>
          <a:bodyPr/>
          <a:lstStyle/>
          <a:p>
            <a:pPr eaLnBrk="1" hangingPunct="1">
              <a:lnSpc>
                <a:spcPct val="90000"/>
              </a:lnSpc>
              <a:defRPr/>
            </a:pPr>
            <a:r>
              <a:rPr lang="zh-CN" altLang="en-US" sz="3200" dirty="0"/>
              <a:t>求最大流量的标志算法</a:t>
            </a:r>
            <a:r>
              <a:rPr lang="en-US" altLang="zh-CN" sz="3200" dirty="0"/>
              <a:t>—M</a:t>
            </a:r>
            <a:r>
              <a:rPr lang="zh-CN" altLang="en-US" sz="3200" dirty="0"/>
              <a:t>算法</a:t>
            </a:r>
          </a:p>
          <a:p>
            <a:pPr lvl="1" eaLnBrk="1" hangingPunct="1">
              <a:lnSpc>
                <a:spcPct val="90000"/>
              </a:lnSpc>
              <a:defRPr/>
            </a:pPr>
            <a:r>
              <a:rPr lang="zh-CN" altLang="en-US" dirty="0">
                <a:cs typeface="+mn-ea"/>
              </a:rPr>
              <a:t>基本思想</a:t>
            </a:r>
          </a:p>
          <a:p>
            <a:pPr lvl="2" eaLnBrk="1" hangingPunct="1">
              <a:lnSpc>
                <a:spcPct val="90000"/>
              </a:lnSpc>
              <a:defRPr/>
            </a:pPr>
            <a:r>
              <a:rPr lang="zh-CN" altLang="en-US" sz="3200" dirty="0">
                <a:cs typeface="+mn-ea"/>
              </a:rPr>
              <a:t>从一个可行流出发，搜索每一条从源到宿的路是否可增流。每找到一条可增流的路，就进行增流，总流量得以扩大，直至不存在可增流，即得到源宿端的最大流量值和相应的流量分配。</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t>M</a:t>
            </a:r>
            <a:r>
              <a:rPr lang="zh-CN" altLang="zh-CN" noProof="1"/>
              <a:t>算法（标号法，</a:t>
            </a:r>
            <a:r>
              <a:rPr lang="en-US" altLang="zh-CN" noProof="1"/>
              <a:t>Ford-Fulkerson</a:t>
            </a:r>
            <a:r>
              <a:rPr lang="zh-CN" altLang="en-US" noProof="1"/>
              <a:t>法）</a:t>
            </a:r>
          </a:p>
        </p:txBody>
      </p:sp>
      <mc:AlternateContent xmlns:mc="http://schemas.openxmlformats.org/markup-compatibility/2006">
        <mc:Choice xmlns:a14="http://schemas.microsoft.com/office/drawing/2010/main" Requires="a14">
          <p:sp>
            <p:nvSpPr>
              <p:cNvPr id="95235" name="Rectangle 3"/>
              <p:cNvSpPr>
                <a:spLocks noGrp="1" noRot="1" noChangeArrowheads="1"/>
              </p:cNvSpPr>
              <p:nvPr>
                <p:ph idx="1"/>
              </p:nvPr>
            </p:nvSpPr>
            <p:spPr/>
            <p:txBody>
              <a:bodyPr/>
              <a:lstStyle/>
              <a:p>
                <a:pPr eaLnBrk="1" hangingPunct="1">
                  <a:lnSpc>
                    <a:spcPct val="90000"/>
                  </a:lnSpc>
                  <a:defRPr/>
                </a:pPr>
                <a:r>
                  <a:rPr lang="zh-CN" altLang="en-US" dirty="0"/>
                  <a:t>求最大流量的标志算法</a:t>
                </a:r>
                <a:r>
                  <a:rPr lang="en-US" altLang="zh-CN" dirty="0"/>
                  <a:t>—M</a:t>
                </a:r>
                <a:r>
                  <a:rPr lang="zh-CN" altLang="en-US" dirty="0"/>
                  <a:t>算法</a:t>
                </a:r>
              </a:p>
              <a:p>
                <a:pPr lvl="1" eaLnBrk="1" hangingPunct="1">
                  <a:lnSpc>
                    <a:spcPct val="90000"/>
                  </a:lnSpc>
                  <a:defRPr/>
                </a:pPr>
                <a:r>
                  <a:rPr lang="zh-CN" altLang="en-US" dirty="0">
                    <a:cs typeface="+mn-ea"/>
                  </a:rPr>
                  <a:t>一般步骤</a:t>
                </a:r>
              </a:p>
              <a:p>
                <a:pPr lvl="2" eaLnBrk="1" hangingPunct="1">
                  <a:lnSpc>
                    <a:spcPct val="90000"/>
                  </a:lnSpc>
                  <a:defRPr/>
                </a:pPr>
                <a:r>
                  <a:rPr lang="zh-CN" altLang="en-US" dirty="0">
                    <a:cs typeface="+mn-ea"/>
                  </a:rPr>
                  <a:t>当所有边上流量都是零时，这个流必为可行流。通常就会用</a:t>
                </a:r>
                <a:r>
                  <a:rPr lang="zh-CN" altLang="en-US" dirty="0">
                    <a:solidFill>
                      <a:srgbClr val="FF0000"/>
                    </a:solidFill>
                    <a:cs typeface="+mn-ea"/>
                  </a:rPr>
                  <a:t>全零流作为算法的起始</a:t>
                </a:r>
                <a:r>
                  <a:rPr lang="zh-CN" altLang="en-US" dirty="0">
                    <a:cs typeface="+mn-ea"/>
                  </a:rPr>
                  <a:t>。</a:t>
                </a:r>
              </a:p>
              <a:p>
                <a:pPr lvl="2" eaLnBrk="1" hangingPunct="1">
                  <a:lnSpc>
                    <a:spcPct val="90000"/>
                  </a:lnSpc>
                  <a:defRPr/>
                </a:pPr>
                <a:r>
                  <a:rPr lang="zh-CN" altLang="en-US" dirty="0">
                    <a:cs typeface="+mn-ea"/>
                  </a:rPr>
                  <a:t>可增流路可采用</a:t>
                </a:r>
                <a:r>
                  <a:rPr lang="zh-CN" altLang="en-US" dirty="0">
                    <a:solidFill>
                      <a:srgbClr val="FF0000"/>
                    </a:solidFill>
                    <a:cs typeface="+mn-ea"/>
                  </a:rPr>
                  <a:t>标志</a:t>
                </a:r>
                <a:r>
                  <a:rPr lang="zh-CN" altLang="en-US" dirty="0">
                    <a:cs typeface="+mn-ea"/>
                  </a:rPr>
                  <a:t>各个</a:t>
                </a:r>
                <a:r>
                  <a:rPr lang="zh-CN" altLang="en-US" dirty="0">
                    <a:solidFill>
                      <a:srgbClr val="FF0000"/>
                    </a:solidFill>
                    <a:cs typeface="+mn-ea"/>
                  </a:rPr>
                  <a:t>端</a:t>
                </a:r>
                <a:r>
                  <a:rPr lang="zh-CN" altLang="en-US" dirty="0">
                    <a:cs typeface="+mn-ea"/>
                  </a:rPr>
                  <a:t>来寻找。从源端</a:t>
                </a:r>
                <a14:m>
                  <m:oMath xmlns:m="http://schemas.openxmlformats.org/officeDocument/2006/math">
                    <m:r>
                      <a:rPr lang="en-US" altLang="zh-CN" i="1" dirty="0">
                        <a:solidFill>
                          <a:schemeClr val="tx2"/>
                        </a:solidFill>
                        <a:latin typeface="Cambria Math"/>
                      </a:rPr>
                      <m:t>𝑣</m:t>
                    </m:r>
                    <m:r>
                      <a:rPr lang="en-US" altLang="zh-CN" i="1" baseline="-25000" dirty="0">
                        <a:solidFill>
                          <a:schemeClr val="tx2"/>
                        </a:solidFill>
                        <a:latin typeface="Cambria Math"/>
                      </a:rPr>
                      <m:t>𝑠</m:t>
                    </m:r>
                  </m:oMath>
                </a14:m>
                <a:r>
                  <a:rPr lang="zh-CN" altLang="en-US" dirty="0">
                    <a:cs typeface="+mn-ea"/>
                  </a:rPr>
                  <a:t>开始，逐个端作标志。</a:t>
                </a:r>
                <a:endParaRPr lang="en-US" altLang="zh-CN" dirty="0">
                  <a:cs typeface="+mn-ea"/>
                </a:endParaRPr>
              </a:p>
              <a:p>
                <a:pPr lvl="2" eaLnBrk="1" hangingPunct="1">
                  <a:defRPr/>
                </a:pPr>
                <a:r>
                  <a:rPr lang="zh-CN" altLang="en-US" dirty="0">
                    <a:cs typeface="+mn-ea"/>
                  </a:rPr>
                  <a:t>有可能增流时，就在端作一个增流量及路的走向的标志，不然就不标。</a:t>
                </a:r>
              </a:p>
              <a:p>
                <a:pPr lvl="2" eaLnBrk="1" hangingPunct="1">
                  <a:defRPr/>
                </a:pPr>
                <a:r>
                  <a:rPr lang="zh-CN" altLang="en-US" dirty="0">
                    <a:cs typeface="+mn-ea"/>
                  </a:rPr>
                  <a:t>当</a:t>
                </a:r>
                <a14:m>
                  <m:oMath xmlns:m="http://schemas.openxmlformats.org/officeDocument/2006/math">
                    <m:r>
                      <a:rPr lang="en-US" altLang="zh-CN" i="1" dirty="0">
                        <a:solidFill>
                          <a:schemeClr val="tx2"/>
                        </a:solidFill>
                        <a:latin typeface="Cambria Math"/>
                      </a:rPr>
                      <m:t>𝑣</m:t>
                    </m:r>
                    <m:r>
                      <a:rPr lang="en-US" altLang="zh-CN" i="1" baseline="-25000" dirty="0" err="1">
                        <a:solidFill>
                          <a:schemeClr val="tx2"/>
                        </a:solidFill>
                        <a:latin typeface="Cambria Math"/>
                      </a:rPr>
                      <m:t>𝑡</m:t>
                    </m:r>
                  </m:oMath>
                </a14:m>
                <a:r>
                  <a:rPr lang="zh-CN" altLang="en-US" dirty="0">
                    <a:solidFill>
                      <a:srgbClr val="FF0000"/>
                    </a:solidFill>
                    <a:cs typeface="+mn-ea"/>
                  </a:rPr>
                  <a:t>可标</a:t>
                </a:r>
                <a:r>
                  <a:rPr lang="zh-CN" altLang="en-US" dirty="0">
                    <a:cs typeface="+mn-ea"/>
                  </a:rPr>
                  <a:t>时，就找到一条可增流路。反之，就已无可增流的路，算法终止。</a:t>
                </a:r>
              </a:p>
              <a:p>
                <a:pPr lvl="2" eaLnBrk="1" hangingPunct="1">
                  <a:lnSpc>
                    <a:spcPct val="90000"/>
                  </a:lnSpc>
                  <a:defRPr/>
                </a:pPr>
                <a:endParaRPr lang="zh-CN" altLang="en-US" dirty="0">
                  <a:cs typeface="+mn-ea"/>
                </a:endParaRPr>
              </a:p>
            </p:txBody>
          </p:sp>
        </mc:Choice>
        <mc:Fallback>
          <p:sp>
            <p:nvSpPr>
              <p:cNvPr id="95235" name="Rectangle 3"/>
              <p:cNvSpPr>
                <a:spLocks noGrp="1" noRot="1" noChangeAspect="1" noMove="1" noResize="1" noEditPoints="1" noAdjustHandles="1" noChangeArrowheads="1" noChangeShapeType="1" noTextEdit="1"/>
              </p:cNvSpPr>
              <p:nvPr>
                <p:ph idx="1"/>
              </p:nvPr>
            </p:nvSpPr>
            <p:spPr>
              <a:blipFill rotWithShape="1">
                <a:blip r:embed="rId2"/>
                <a:stretch>
                  <a:fillRect l="-428" t="-199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649" name="Rectangle 3"/>
              <p:cNvSpPr>
                <a:spLocks noGrp="1" noRot="1"/>
              </p:cNvSpPr>
              <p:nvPr>
                <p:ph idx="1"/>
              </p:nvPr>
            </p:nvSpPr>
            <p:spPr>
              <a:xfrm>
                <a:off x="250825" y="44450"/>
                <a:ext cx="8713788" cy="6381750"/>
              </a:xfrm>
              <a:ln>
                <a:solidFill>
                  <a:srgbClr val="8E082E"/>
                </a:solidFill>
                <a:miter/>
              </a:ln>
            </p:spPr>
            <p:txBody>
              <a:bodyPr/>
              <a:lstStyle/>
              <a:p>
                <a:pPr eaLnBrk="1" hangingPunct="1"/>
                <a:r>
                  <a:rPr lang="en-US" altLang="zh-CN" noProof="1" smtClean="0">
                    <a:solidFill>
                      <a:srgbClr val="FF0000"/>
                    </a:solidFill>
                    <a:effectLst>
                      <a:outerShdw blurRad="38100" dist="38100" dir="2700000">
                        <a:srgbClr val="C0C0C0"/>
                      </a:outerShdw>
                    </a:effectLst>
                  </a:rPr>
                  <a:t>M</a:t>
                </a:r>
                <a:r>
                  <a:rPr lang="zh-CN" altLang="en-US" noProof="1">
                    <a:solidFill>
                      <a:srgbClr val="FF0000"/>
                    </a:solidFill>
                    <a:effectLst>
                      <a:outerShdw blurRad="38100" dist="38100" dir="2700000">
                        <a:srgbClr val="C0C0C0"/>
                      </a:outerShdw>
                    </a:effectLst>
                  </a:rPr>
                  <a:t>算法步骤</a:t>
                </a:r>
              </a:p>
              <a:p>
                <a:pPr lvl="1" eaLnBrk="1" hangingPunct="1"/>
                <a:r>
                  <a:rPr lang="en-US" altLang="zh-CN" noProof="1" smtClean="0">
                    <a:solidFill>
                      <a:srgbClr val="FF0000"/>
                    </a:solidFill>
                    <a:cs typeface="+mn-ea"/>
                  </a:rPr>
                  <a:t>M0</a:t>
                </a:r>
                <a:r>
                  <a:rPr lang="zh-CN" altLang="en-US" noProof="1" smtClean="0">
                    <a:solidFill>
                      <a:srgbClr val="FF0000"/>
                    </a:solidFill>
                    <a:cs typeface="+mn-ea"/>
                  </a:rPr>
                  <a:t>：</a:t>
                </a:r>
                <a:r>
                  <a:rPr lang="zh-CN" altLang="en-US" noProof="1" smtClean="0">
                    <a:cs typeface="+mn-ea"/>
                  </a:rPr>
                  <a:t>初始。令</a:t>
                </a:r>
                <a14:m>
                  <m:oMath xmlns:m="http://schemas.openxmlformats.org/officeDocument/2006/math">
                    <m:r>
                      <a:rPr lang="en-US" altLang="zh-CN" b="1" i="1" noProof="1" smtClean="0">
                        <a:latin typeface="Cambria Math"/>
                        <a:cs typeface="+mn-ea"/>
                      </a:rPr>
                      <m:t>𝒇</m:t>
                    </m:r>
                    <m:r>
                      <a:rPr lang="en-US" altLang="zh-CN" b="1" i="1" baseline="-25000" noProof="1" smtClean="0">
                        <a:latin typeface="Cambria Math"/>
                        <a:cs typeface="+mn-ea"/>
                      </a:rPr>
                      <m:t>𝒊𝒋</m:t>
                    </m:r>
                    <m:r>
                      <a:rPr lang="en-US" altLang="zh-CN" b="1" i="1" noProof="1" smtClean="0">
                        <a:latin typeface="Cambria Math"/>
                        <a:cs typeface="+mn-ea"/>
                      </a:rPr>
                      <m:t>=</m:t>
                    </m:r>
                    <m:r>
                      <a:rPr lang="en-US" altLang="zh-CN" b="1" i="1" noProof="1" smtClean="0">
                        <a:latin typeface="Cambria Math"/>
                        <a:cs typeface="+mn-ea"/>
                      </a:rPr>
                      <m:t>𝟎</m:t>
                    </m:r>
                  </m:oMath>
                </a14:m>
                <a:r>
                  <a:rPr lang="zh-CN" altLang="en-US" noProof="1" smtClean="0">
                    <a:cs typeface="+mn-ea"/>
                  </a:rPr>
                  <a:t>，对所有</a:t>
                </a:r>
                <a14:m>
                  <m:oMath xmlns:m="http://schemas.openxmlformats.org/officeDocument/2006/math">
                    <m:r>
                      <a:rPr lang="en-US" altLang="zh-CN" b="1" i="1" noProof="1" smtClean="0">
                        <a:latin typeface="Cambria Math"/>
                        <a:cs typeface="+mn-ea"/>
                      </a:rPr>
                      <m:t>𝒊</m:t>
                    </m:r>
                    <m:r>
                      <a:rPr lang="zh-CN" altLang="en-US" b="1" i="1" noProof="1" smtClean="0">
                        <a:latin typeface="Cambria Math"/>
                        <a:cs typeface="+mn-ea"/>
                      </a:rPr>
                      <m:t>，</m:t>
                    </m:r>
                    <m:r>
                      <a:rPr lang="en-US" altLang="zh-CN" b="1" i="1" noProof="1" smtClean="0">
                        <a:latin typeface="Cambria Math"/>
                        <a:cs typeface="+mn-ea"/>
                      </a:rPr>
                      <m:t>𝒋</m:t>
                    </m:r>
                  </m:oMath>
                </a14:m>
                <a:r>
                  <a:rPr lang="zh-CN" altLang="en-US" noProof="1" smtClean="0">
                    <a:cs typeface="+mn-ea"/>
                  </a:rPr>
                  <a:t>。</a:t>
                </a:r>
                <a:endParaRPr lang="zh-CN" altLang="en-US" noProof="1">
                  <a:cs typeface="+mn-ea"/>
                </a:endParaRPr>
              </a:p>
              <a:p>
                <a:pPr lvl="1" eaLnBrk="1" hangingPunct="1"/>
                <a:r>
                  <a:rPr lang="en-US" altLang="zh-CN" noProof="1" smtClean="0">
                    <a:solidFill>
                      <a:srgbClr val="FF0000"/>
                    </a:solidFill>
                    <a:cs typeface="+mn-ea"/>
                  </a:rPr>
                  <a:t>M1</a:t>
                </a:r>
                <a:r>
                  <a:rPr lang="zh-CN" altLang="en-US" noProof="1" smtClean="0">
                    <a:solidFill>
                      <a:srgbClr val="FF0000"/>
                    </a:solidFill>
                    <a:cs typeface="+mn-ea"/>
                  </a:rPr>
                  <a:t>：</a:t>
                </a:r>
                <a:r>
                  <a:rPr lang="zh-CN" altLang="en-US" noProof="1" smtClean="0">
                    <a:cs typeface="+mn-ea"/>
                  </a:rPr>
                  <a:t>标源端为</a:t>
                </a:r>
                <a14:m>
                  <m:oMath xmlns:m="http://schemas.openxmlformats.org/officeDocument/2006/math">
                    <m:r>
                      <a:rPr lang="en-US" altLang="zh-CN" b="1" i="1" noProof="1" smtClean="0">
                        <a:latin typeface="Cambria Math"/>
                        <a:cs typeface="+mn-ea"/>
                      </a:rPr>
                      <m:t>(+,</m:t>
                    </m:r>
                    <m:r>
                      <a:rPr lang="en-US" altLang="zh-CN" b="1" i="1" noProof="1" smtClean="0">
                        <a:latin typeface="Cambria Math"/>
                        <a:cs typeface="+mn-ea"/>
                      </a:rPr>
                      <m:t>𝒔</m:t>
                    </m:r>
                    <m:r>
                      <a:rPr lang="en-US" altLang="zh-CN" b="1" i="1" noProof="1" smtClean="0">
                        <a:latin typeface="Cambria Math"/>
                        <a:cs typeface="+mn-ea"/>
                      </a:rPr>
                      <m:t>, ∞)</m:t>
                    </m:r>
                  </m:oMath>
                </a14:m>
                <a:r>
                  <a:rPr lang="zh-CN" altLang="en-US" noProof="1" smtClean="0">
                    <a:cs typeface="+mn-ea"/>
                  </a:rPr>
                  <a:t>，作为已标未查端</a:t>
                </a:r>
                <a:endParaRPr lang="zh-CN" altLang="en-US" noProof="1">
                  <a:cs typeface="+mn-ea"/>
                </a:endParaRPr>
              </a:p>
              <a:p>
                <a:pPr lvl="1" eaLnBrk="1" hangingPunct="1"/>
                <a:r>
                  <a:rPr lang="en-US" altLang="zh-CN" noProof="1" smtClean="0">
                    <a:solidFill>
                      <a:srgbClr val="FF0000"/>
                    </a:solidFill>
                    <a:cs typeface="+mn-ea"/>
                  </a:rPr>
                  <a:t>M2</a:t>
                </a:r>
                <a:r>
                  <a:rPr lang="zh-CN" altLang="en-US" noProof="1" smtClean="0">
                    <a:solidFill>
                      <a:srgbClr val="FF0000"/>
                    </a:solidFill>
                    <a:cs typeface="+mn-ea"/>
                  </a:rPr>
                  <a:t>：</a:t>
                </a:r>
                <a:r>
                  <a:rPr lang="zh-CN" altLang="en-US" noProof="1" smtClean="0">
                    <a:cs typeface="+mn-ea"/>
                  </a:rPr>
                  <a:t>查已标未查端</a:t>
                </a:r>
                <a14:m>
                  <m:oMath xmlns:m="http://schemas.openxmlformats.org/officeDocument/2006/math">
                    <m:r>
                      <a:rPr lang="en-US" altLang="zh-CN" b="1" i="1" noProof="1" smtClean="0">
                        <a:latin typeface="Cambria Math"/>
                        <a:cs typeface="+mn-ea"/>
                      </a:rPr>
                      <m:t>𝒗</m:t>
                    </m:r>
                    <m:r>
                      <a:rPr lang="en-US" altLang="zh-CN" b="1" i="1" baseline="-25000" noProof="1" smtClean="0">
                        <a:latin typeface="Cambria Math"/>
                        <a:cs typeface="+mn-ea"/>
                      </a:rPr>
                      <m:t>𝒊</m:t>
                    </m:r>
                  </m:oMath>
                </a14:m>
                <a:r>
                  <a:rPr lang="zh-CN" altLang="en-US" noProof="1" smtClean="0">
                    <a:cs typeface="+mn-ea"/>
                  </a:rPr>
                  <a:t>，即标</a:t>
                </a:r>
                <a14:m>
                  <m:oMath xmlns:m="http://schemas.openxmlformats.org/officeDocument/2006/math">
                    <m:r>
                      <a:rPr lang="en-US" altLang="zh-CN" b="1" i="1" noProof="1" smtClean="0">
                        <a:latin typeface="Cambria Math"/>
                        <a:cs typeface="+mn-ea"/>
                      </a:rPr>
                      <m:t>𝒗</m:t>
                    </m:r>
                    <m:r>
                      <a:rPr lang="en-US" altLang="zh-CN" b="1" i="1" baseline="-25000" noProof="1" smtClean="0">
                        <a:latin typeface="Cambria Math"/>
                        <a:cs typeface="+mn-ea"/>
                      </a:rPr>
                      <m:t>𝒊</m:t>
                    </m:r>
                  </m:oMath>
                </a14:m>
                <a:r>
                  <a:rPr lang="zh-CN" altLang="en-US" noProof="1" smtClean="0">
                    <a:cs typeface="+mn-ea"/>
                  </a:rPr>
                  <a:t>的所有邻端</a:t>
                </a:r>
                <a14:m>
                  <m:oMath xmlns:m="http://schemas.openxmlformats.org/officeDocument/2006/math">
                    <m:r>
                      <a:rPr lang="en-US" altLang="zh-CN" b="1" i="1" noProof="1" smtClean="0">
                        <a:latin typeface="Cambria Math"/>
                        <a:cs typeface="+mn-ea"/>
                      </a:rPr>
                      <m:t>𝒗</m:t>
                    </m:r>
                    <m:r>
                      <a:rPr lang="en-US" altLang="zh-CN" b="1" i="1" baseline="-25000" noProof="1" smtClean="0">
                        <a:latin typeface="Cambria Math"/>
                        <a:cs typeface="+mn-ea"/>
                      </a:rPr>
                      <m:t>𝒋</m:t>
                    </m:r>
                  </m:oMath>
                </a14:m>
                <a:r>
                  <a:rPr lang="zh-CN" altLang="en-US" noProof="1" smtClean="0">
                    <a:cs typeface="+mn-ea"/>
                  </a:rPr>
                  <a:t>。标法如下：</a:t>
                </a:r>
                <a:endParaRPr lang="zh-CN" altLang="en-US" noProof="1">
                  <a:cs typeface="+mn-ea"/>
                </a:endParaRPr>
              </a:p>
              <a:p>
                <a:pPr lvl="3" eaLnBrk="1" hangingPunct="1">
                  <a:buBlip>
                    <a:blip r:embed="rId2"/>
                  </a:buBlip>
                </a:pPr>
                <a:r>
                  <a:rPr lang="zh-CN" altLang="en-US" noProof="1" smtClean="0">
                    <a:cs typeface="+mn-ea"/>
                  </a:rPr>
                  <a:t>若</a:t>
                </a:r>
                <a14:m>
                  <m:oMath xmlns:m="http://schemas.openxmlformats.org/officeDocument/2006/math">
                    <m:r>
                      <a:rPr lang="en-US" altLang="zh-CN" b="1" i="1" noProof="1" smtClean="0">
                        <a:latin typeface="Cambria Math"/>
                        <a:cs typeface="+mn-ea"/>
                      </a:rPr>
                      <m:t>𝒆</m:t>
                    </m:r>
                    <m:r>
                      <a:rPr lang="en-US" altLang="zh-CN" b="1" i="1" baseline="-25000" noProof="1" smtClean="0">
                        <a:latin typeface="Cambria Math"/>
                        <a:cs typeface="+mn-ea"/>
                      </a:rPr>
                      <m:t>𝒊𝒋</m:t>
                    </m:r>
                    <m:r>
                      <a:rPr lang="en-US" altLang="zh-CN" b="1" i="1" noProof="1" smtClean="0">
                        <a:latin typeface="Cambria Math"/>
                        <a:cs typeface="+mn-ea"/>
                      </a:rPr>
                      <m:t>∈</m:t>
                    </m:r>
                    <m:r>
                      <a:rPr lang="en-US" altLang="zh-CN" b="1" i="1" noProof="1" smtClean="0">
                        <a:latin typeface="Cambria Math"/>
                        <a:cs typeface="+mn-ea"/>
                      </a:rPr>
                      <m:t>𝑬</m:t>
                    </m:r>
                  </m:oMath>
                </a14:m>
                <a:r>
                  <a:rPr lang="zh-CN" altLang="en-US" noProof="1" smtClean="0">
                    <a:cs typeface="+mn-ea"/>
                  </a:rPr>
                  <a:t>，</a:t>
                </a:r>
                <a14:m>
                  <m:oMath xmlns:m="http://schemas.openxmlformats.org/officeDocument/2006/math">
                    <m:r>
                      <a:rPr lang="en-US" altLang="zh-CN" b="1" i="1" noProof="1" smtClean="0">
                        <a:solidFill>
                          <a:schemeClr val="tx2"/>
                        </a:solidFill>
                        <a:latin typeface="Cambria Math"/>
                        <a:cs typeface="+mn-ea"/>
                      </a:rPr>
                      <m:t>𝒄</m:t>
                    </m:r>
                    <m:r>
                      <a:rPr lang="en-US" altLang="zh-CN" b="1" i="1" baseline="-25000" noProof="1" smtClean="0">
                        <a:solidFill>
                          <a:schemeClr val="tx2"/>
                        </a:solidFill>
                        <a:latin typeface="Cambria Math"/>
                        <a:cs typeface="+mn-ea"/>
                      </a:rPr>
                      <m:t>𝒊𝒋</m:t>
                    </m:r>
                    <m:r>
                      <a:rPr lang="en-US" altLang="zh-CN" b="1" i="1" noProof="1" smtClean="0">
                        <a:solidFill>
                          <a:schemeClr val="tx2"/>
                        </a:solidFill>
                        <a:latin typeface="Cambria Math"/>
                        <a:cs typeface="+mn-ea"/>
                      </a:rPr>
                      <m:t>&gt;</m:t>
                    </m:r>
                    <m:r>
                      <a:rPr lang="en-US" altLang="zh-CN" b="1" i="1" noProof="1" smtClean="0">
                        <a:solidFill>
                          <a:schemeClr val="tx2"/>
                        </a:solidFill>
                        <a:latin typeface="Cambria Math"/>
                        <a:cs typeface="+mn-ea"/>
                      </a:rPr>
                      <m:t>𝒇𝒊</m:t>
                    </m:r>
                    <m:r>
                      <a:rPr lang="en-US" altLang="zh-CN" b="1" i="1" baseline="-25000" noProof="1" smtClean="0">
                        <a:solidFill>
                          <a:schemeClr val="tx2"/>
                        </a:solidFill>
                        <a:latin typeface="Cambria Math"/>
                        <a:cs typeface="+mn-ea"/>
                      </a:rPr>
                      <m:t>𝒋</m:t>
                    </m:r>
                  </m:oMath>
                </a14:m>
                <a:r>
                  <a:rPr lang="zh-CN" altLang="en-US" noProof="1" smtClean="0">
                    <a:solidFill>
                      <a:schemeClr val="tx2"/>
                    </a:solidFill>
                    <a:cs typeface="+mn-ea"/>
                  </a:rPr>
                  <a:t>，则标</a:t>
                </a:r>
                <a14:m>
                  <m:oMath xmlns:m="http://schemas.openxmlformats.org/officeDocument/2006/math">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𝒊</m:t>
                    </m:r>
                    <m:r>
                      <a:rPr lang="en-US" altLang="zh-CN" b="1" i="1" noProof="1" smtClean="0">
                        <a:solidFill>
                          <a:schemeClr val="tx2"/>
                        </a:solidFill>
                        <a:latin typeface="Cambria Math"/>
                        <a:cs typeface="+mn-ea"/>
                      </a:rPr>
                      <m:t>,</m:t>
                    </m:r>
                    <m:r>
                      <a:rPr lang="zh-CN" altLang="en-US" i="1" noProof="1">
                        <a:solidFill>
                          <a:schemeClr val="tx2"/>
                        </a:solidFill>
                        <a:latin typeface="Cambria Math"/>
                        <a:cs typeface="+mn-ea"/>
                      </a:rPr>
                      <m:t>𝜺</m:t>
                    </m:r>
                    <m:r>
                      <a:rPr lang="en-US" altLang="zh-CN" b="1" i="1" baseline="-25000" noProof="1" smtClean="0">
                        <a:solidFill>
                          <a:schemeClr val="tx2"/>
                        </a:solidFill>
                        <a:latin typeface="Cambria Math"/>
                        <a:cs typeface="+mn-ea"/>
                      </a:rPr>
                      <m:t>𝒋</m:t>
                    </m:r>
                    <m:r>
                      <a:rPr lang="en-US" altLang="zh-CN" b="1" i="1" noProof="1" smtClean="0">
                        <a:solidFill>
                          <a:schemeClr val="tx2"/>
                        </a:solidFill>
                        <a:latin typeface="Cambria Math"/>
                        <a:cs typeface="+mn-ea"/>
                      </a:rPr>
                      <m:t>)</m:t>
                    </m:r>
                  </m:oMath>
                </a14:m>
                <a:r>
                  <a:rPr lang="zh-CN" altLang="en-US" noProof="1" smtClean="0">
                    <a:solidFill>
                      <a:schemeClr val="tx2"/>
                    </a:solidFill>
                    <a:cs typeface="+mn-ea"/>
                  </a:rPr>
                  <a:t>，前</a:t>
                </a:r>
                <a14:m>
                  <m:oMath xmlns:m="http://schemas.openxmlformats.org/officeDocument/2006/math">
                    <m:r>
                      <a:rPr lang="en-US" altLang="zh-CN" b="1" i="1" noProof="1" smtClean="0">
                        <a:solidFill>
                          <a:schemeClr val="tx2"/>
                        </a:solidFill>
                        <a:latin typeface="Cambria Math"/>
                        <a:cs typeface="+mn-ea"/>
                      </a:rPr>
                      <m:t>𝟐</m:t>
                    </m:r>
                  </m:oMath>
                </a14:m>
                <a:r>
                  <a:rPr lang="zh-CN" altLang="en-US" noProof="1" smtClean="0">
                    <a:solidFill>
                      <a:schemeClr val="tx2"/>
                    </a:solidFill>
                    <a:cs typeface="+mn-ea"/>
                  </a:rPr>
                  <a:t>个符号表示从</a:t>
                </a:r>
                <a14:m>
                  <m:oMath xmlns:m="http://schemas.openxmlformats.org/officeDocument/2006/math">
                    <m:r>
                      <a:rPr lang="en-US" altLang="zh-CN" b="1" i="1" noProof="1" smtClean="0">
                        <a:solidFill>
                          <a:schemeClr val="tx2"/>
                        </a:solidFill>
                        <a:latin typeface="Cambria Math"/>
                        <a:cs typeface="+mn-ea"/>
                      </a:rPr>
                      <m:t>𝒊</m:t>
                    </m:r>
                    <m:r>
                      <a:rPr lang="zh-CN" altLang="en-US" b="1" i="1" noProof="1" smtClean="0">
                        <a:solidFill>
                          <a:schemeClr val="tx2"/>
                        </a:solidFill>
                        <a:latin typeface="Cambria Math"/>
                        <a:cs typeface="+mn-ea"/>
                      </a:rPr>
                      <m:t>到</m:t>
                    </m:r>
                    <m:r>
                      <a:rPr lang="en-US" altLang="zh-CN" b="1" i="1" noProof="1" smtClean="0">
                        <a:solidFill>
                          <a:schemeClr val="tx2"/>
                        </a:solidFill>
                        <a:latin typeface="Cambria Math"/>
                        <a:cs typeface="+mn-ea"/>
                      </a:rPr>
                      <m:t>𝒋</m:t>
                    </m:r>
                  </m:oMath>
                </a14:m>
                <a:r>
                  <a:rPr lang="zh-CN" altLang="en-US" noProof="1" smtClean="0">
                    <a:solidFill>
                      <a:schemeClr val="tx2"/>
                    </a:solidFill>
                    <a:cs typeface="+mn-ea"/>
                  </a:rPr>
                  <a:t>有边。后一个</a:t>
                </a:r>
                <a14:m>
                  <m:oMath xmlns:m="http://schemas.openxmlformats.org/officeDocument/2006/math">
                    <m:r>
                      <a:rPr lang="zh-CN" altLang="en-US" b="1" i="1" noProof="1">
                        <a:solidFill>
                          <a:schemeClr val="tx2"/>
                        </a:solidFill>
                        <a:latin typeface="Cambria Math"/>
                        <a:cs typeface="+mn-ea"/>
                      </a:rPr>
                      <m:t>𝜺</m:t>
                    </m:r>
                    <m:r>
                      <a:rPr lang="en-US" altLang="zh-CN" b="1" i="1" baseline="-25000" noProof="1">
                        <a:solidFill>
                          <a:schemeClr val="tx2"/>
                        </a:solidFill>
                        <a:latin typeface="Cambria Math"/>
                        <a:cs typeface="+mn-ea"/>
                      </a:rPr>
                      <m:t>𝒋</m:t>
                    </m:r>
                  </m:oMath>
                </a14:m>
                <a:r>
                  <a:rPr lang="zh-CN" altLang="en-US" noProof="1" smtClean="0">
                    <a:solidFill>
                      <a:schemeClr val="tx2"/>
                    </a:solidFill>
                    <a:cs typeface="+mn-ea"/>
                  </a:rPr>
                  <a:t>表示这边上可增流的量，其求法是</a:t>
                </a:r>
                <a14:m>
                  <m:oMath xmlns:m="http://schemas.openxmlformats.org/officeDocument/2006/math">
                    <m:r>
                      <a:rPr lang="zh-CN" altLang="en-US" b="1" i="1" noProof="1" smtClean="0">
                        <a:solidFill>
                          <a:schemeClr val="tx2"/>
                        </a:solidFill>
                        <a:latin typeface="Cambria Math"/>
                        <a:cs typeface="+mn-ea"/>
                      </a:rPr>
                      <m:t>𝜺</m:t>
                    </m:r>
                    <m:r>
                      <a:rPr lang="en-US" altLang="zh-CN" b="1" i="1" baseline="-25000" noProof="1" smtClean="0">
                        <a:solidFill>
                          <a:schemeClr val="tx2"/>
                        </a:solidFill>
                        <a:latin typeface="Cambria Math"/>
                        <a:cs typeface="+mn-ea"/>
                      </a:rPr>
                      <m:t>𝒋</m:t>
                    </m:r>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𝒎𝒊𝒏</m:t>
                    </m:r>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𝒄𝒊𝒋</m:t>
                    </m:r>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𝒇𝒊</m:t>
                    </m:r>
                    <m:r>
                      <a:rPr lang="en-US" altLang="zh-CN" b="1" i="1" baseline="-25000" noProof="1" smtClean="0">
                        <a:solidFill>
                          <a:schemeClr val="tx2"/>
                        </a:solidFill>
                        <a:latin typeface="Cambria Math"/>
                        <a:cs typeface="+mn-ea"/>
                      </a:rPr>
                      <m:t>𝒋</m:t>
                    </m:r>
                    <m:r>
                      <a:rPr lang="en-US" altLang="zh-CN" b="1" i="1" noProof="1" smtClean="0">
                        <a:solidFill>
                          <a:schemeClr val="tx2"/>
                        </a:solidFill>
                        <a:latin typeface="Cambria Math"/>
                        <a:cs typeface="+mn-ea"/>
                      </a:rPr>
                      <m:t>,</m:t>
                    </m:r>
                    <m:r>
                      <a:rPr lang="zh-CN" altLang="en-US" b="1" i="1" noProof="1">
                        <a:solidFill>
                          <a:schemeClr val="tx2"/>
                        </a:solidFill>
                        <a:latin typeface="Cambria Math"/>
                        <a:cs typeface="+mn-ea"/>
                      </a:rPr>
                      <m:t>𝜺</m:t>
                    </m:r>
                    <m:r>
                      <a:rPr lang="en-US" altLang="zh-CN" b="1" i="1" baseline="-25000" noProof="1" smtClean="0">
                        <a:solidFill>
                          <a:schemeClr val="tx2"/>
                        </a:solidFill>
                        <a:latin typeface="Cambria Math"/>
                        <a:cs typeface="+mn-ea"/>
                      </a:rPr>
                      <m:t>𝒊</m:t>
                    </m:r>
                    <m:r>
                      <a:rPr lang="en-US" altLang="zh-CN" b="1" i="1" noProof="1" smtClean="0">
                        <a:solidFill>
                          <a:schemeClr val="tx2"/>
                        </a:solidFill>
                        <a:latin typeface="Cambria Math"/>
                        <a:cs typeface="+mn-ea"/>
                      </a:rPr>
                      <m:t>)</m:t>
                    </m:r>
                  </m:oMath>
                </a14:m>
                <a:r>
                  <a:rPr lang="en-US" altLang="zh-CN" noProof="1" smtClean="0">
                    <a:solidFill>
                      <a:schemeClr val="tx2"/>
                    </a:solidFill>
                    <a:cs typeface="+mn-ea"/>
                  </a:rPr>
                  <a:t> </a:t>
                </a:r>
                <a:r>
                  <a:rPr lang="zh-CN" altLang="en-US" noProof="1" smtClean="0">
                    <a:solidFill>
                      <a:schemeClr val="tx2"/>
                    </a:solidFill>
                    <a:cs typeface="+mn-ea"/>
                  </a:rPr>
                  <a:t>，</a:t>
                </a:r>
                <a14:m>
                  <m:oMath xmlns:m="http://schemas.openxmlformats.org/officeDocument/2006/math">
                    <m:r>
                      <a:rPr lang="zh-CN" altLang="en-US" b="1" i="1" noProof="1" smtClean="0">
                        <a:solidFill>
                          <a:srgbClr val="FF0000"/>
                        </a:solidFill>
                        <a:latin typeface="Cambria Math"/>
                        <a:cs typeface="+mn-ea"/>
                      </a:rPr>
                      <m:t>𝜺</m:t>
                    </m:r>
                    <m:r>
                      <a:rPr lang="en-US" altLang="zh-CN" b="1" i="1" baseline="-25000" noProof="1" smtClean="0">
                        <a:solidFill>
                          <a:srgbClr val="FF0000"/>
                        </a:solidFill>
                        <a:latin typeface="Cambria Math"/>
                        <a:cs typeface="+mn-ea"/>
                      </a:rPr>
                      <m:t>𝒊</m:t>
                    </m:r>
                  </m:oMath>
                </a14:m>
                <a:r>
                  <a:rPr lang="zh-CN" altLang="en-US" noProof="1" smtClean="0">
                    <a:solidFill>
                      <a:srgbClr val="FF0000"/>
                    </a:solidFill>
                    <a:cs typeface="+mn-ea"/>
                  </a:rPr>
                  <a:t>是</a:t>
                </a:r>
                <a14:m>
                  <m:oMath xmlns:m="http://schemas.openxmlformats.org/officeDocument/2006/math">
                    <m:r>
                      <a:rPr lang="en-US" altLang="zh-CN" b="1" i="1" noProof="1" smtClean="0">
                        <a:solidFill>
                          <a:srgbClr val="FF0000"/>
                        </a:solidFill>
                        <a:latin typeface="Cambria Math"/>
                        <a:cs typeface="+mn-ea"/>
                      </a:rPr>
                      <m:t>𝒗</m:t>
                    </m:r>
                    <m:r>
                      <a:rPr lang="en-US" altLang="zh-CN" b="1" i="1" baseline="-25000" noProof="1" smtClean="0">
                        <a:solidFill>
                          <a:srgbClr val="FF0000"/>
                        </a:solidFill>
                        <a:latin typeface="Cambria Math"/>
                        <a:cs typeface="+mn-ea"/>
                      </a:rPr>
                      <m:t>𝒊</m:t>
                    </m:r>
                  </m:oMath>
                </a14:m>
                <a:r>
                  <a:rPr lang="zh-CN" altLang="en-US" noProof="1" smtClean="0">
                    <a:solidFill>
                      <a:srgbClr val="FF0000"/>
                    </a:solidFill>
                    <a:cs typeface="+mn-ea"/>
                  </a:rPr>
                  <a:t>中的已标值。</a:t>
                </a:r>
                <a:endParaRPr lang="zh-CN" altLang="en-US" noProof="1">
                  <a:solidFill>
                    <a:srgbClr val="FF0000"/>
                  </a:solidFill>
                  <a:cs typeface="+mn-ea"/>
                </a:endParaRPr>
              </a:p>
              <a:p>
                <a:pPr lvl="3" eaLnBrk="1" hangingPunct="1">
                  <a:buBlip>
                    <a:blip r:embed="rId2"/>
                  </a:buBlip>
                </a:pPr>
                <a:r>
                  <a:rPr lang="zh-CN" altLang="en-US" noProof="1" smtClean="0">
                    <a:solidFill>
                      <a:schemeClr val="tx2"/>
                    </a:solidFill>
                    <a:cs typeface="+mn-ea"/>
                  </a:rPr>
                  <a:t>若</a:t>
                </a:r>
                <a14:m>
                  <m:oMath xmlns:m="http://schemas.openxmlformats.org/officeDocument/2006/math">
                    <m:r>
                      <a:rPr lang="en-US" altLang="zh-CN" b="1" i="1" noProof="1" smtClean="0">
                        <a:solidFill>
                          <a:schemeClr val="tx2"/>
                        </a:solidFill>
                        <a:latin typeface="Cambria Math"/>
                        <a:cs typeface="+mn-ea"/>
                      </a:rPr>
                      <m:t>𝒆</m:t>
                    </m:r>
                    <m:r>
                      <a:rPr lang="en-US" altLang="zh-CN" b="1" i="1" baseline="-25000" noProof="1" smtClean="0">
                        <a:solidFill>
                          <a:schemeClr val="tx2"/>
                        </a:solidFill>
                        <a:latin typeface="Cambria Math"/>
                        <a:cs typeface="+mn-ea"/>
                      </a:rPr>
                      <m:t>𝒋𝒊</m:t>
                    </m:r>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𝑬</m:t>
                    </m:r>
                    <m:r>
                      <a:rPr lang="zh-CN" altLang="en-US" b="1" i="1" noProof="1" smtClean="0">
                        <a:solidFill>
                          <a:schemeClr val="tx2"/>
                        </a:solidFill>
                        <a:latin typeface="Cambria Math"/>
                        <a:cs typeface="+mn-ea"/>
                      </a:rPr>
                      <m:t>，</m:t>
                    </m:r>
                    <m:r>
                      <a:rPr lang="en-US" altLang="zh-CN" b="1" i="1" noProof="1" smtClean="0">
                        <a:solidFill>
                          <a:schemeClr val="tx2"/>
                        </a:solidFill>
                        <a:latin typeface="Cambria Math"/>
                        <a:cs typeface="+mn-ea"/>
                      </a:rPr>
                      <m:t>𝒇</m:t>
                    </m:r>
                    <m:r>
                      <a:rPr lang="en-US" altLang="zh-CN" b="1" i="1" baseline="-25000" noProof="1" smtClean="0">
                        <a:solidFill>
                          <a:schemeClr val="tx2"/>
                        </a:solidFill>
                        <a:latin typeface="Cambria Math"/>
                        <a:cs typeface="+mn-ea"/>
                      </a:rPr>
                      <m:t>𝒋𝒊</m:t>
                    </m:r>
                    <m:r>
                      <a:rPr lang="en-US" altLang="zh-CN" b="1" i="1" noProof="1" smtClean="0">
                        <a:solidFill>
                          <a:schemeClr val="tx2"/>
                        </a:solidFill>
                        <a:latin typeface="Cambria Math"/>
                        <a:cs typeface="+mn-ea"/>
                      </a:rPr>
                      <m:t>&gt;</m:t>
                    </m:r>
                    <m:r>
                      <a:rPr lang="en-US" altLang="zh-CN" b="1" i="1" noProof="1" smtClean="0">
                        <a:solidFill>
                          <a:schemeClr val="tx2"/>
                        </a:solidFill>
                        <a:latin typeface="Cambria Math"/>
                        <a:cs typeface="+mn-ea"/>
                      </a:rPr>
                      <m:t>𝟎</m:t>
                    </m:r>
                  </m:oMath>
                </a14:m>
                <a:r>
                  <a:rPr lang="zh-CN" altLang="en-US" noProof="1" smtClean="0">
                    <a:solidFill>
                      <a:schemeClr val="tx2"/>
                    </a:solidFill>
                    <a:cs typeface="+mn-ea"/>
                  </a:rPr>
                  <a:t>，则标</a:t>
                </a:r>
                <a14:m>
                  <m:oMath xmlns:m="http://schemas.openxmlformats.org/officeDocument/2006/math">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𝒊</m:t>
                    </m:r>
                    <m:r>
                      <a:rPr lang="en-US" altLang="zh-CN" b="1" i="1" noProof="1" smtClean="0">
                        <a:solidFill>
                          <a:schemeClr val="tx2"/>
                        </a:solidFill>
                        <a:latin typeface="Cambria Math"/>
                        <a:cs typeface="+mn-ea"/>
                      </a:rPr>
                      <m:t>,</m:t>
                    </m:r>
                    <m:r>
                      <a:rPr lang="zh-CN" altLang="en-US" b="1" i="1" noProof="1">
                        <a:solidFill>
                          <a:schemeClr val="tx2"/>
                        </a:solidFill>
                        <a:latin typeface="Cambria Math"/>
                        <a:cs typeface="+mn-ea"/>
                      </a:rPr>
                      <m:t>𝜺</m:t>
                    </m:r>
                    <m:r>
                      <a:rPr lang="en-US" altLang="zh-CN" b="1" i="1" baseline="-25000" noProof="1" smtClean="0">
                        <a:solidFill>
                          <a:schemeClr val="tx2"/>
                        </a:solidFill>
                        <a:latin typeface="Cambria Math"/>
                        <a:cs typeface="+mn-ea"/>
                      </a:rPr>
                      <m:t>𝒋</m:t>
                    </m:r>
                    <m:r>
                      <a:rPr lang="en-US" altLang="zh-CN" b="1" i="1" noProof="1" smtClean="0">
                        <a:solidFill>
                          <a:schemeClr val="tx2"/>
                        </a:solidFill>
                        <a:latin typeface="Cambria Math"/>
                        <a:cs typeface="+mn-ea"/>
                      </a:rPr>
                      <m:t>)</m:t>
                    </m:r>
                  </m:oMath>
                </a14:m>
                <a:r>
                  <a:rPr lang="zh-CN" altLang="en-US" noProof="1" smtClean="0">
                    <a:solidFill>
                      <a:schemeClr val="tx2"/>
                    </a:solidFill>
                    <a:cs typeface="+mn-ea"/>
                  </a:rPr>
                  <a:t>，其中</a:t>
                </a:r>
                <a14:m>
                  <m:oMath xmlns:m="http://schemas.openxmlformats.org/officeDocument/2006/math">
                    <m:r>
                      <a:rPr lang="zh-CN" altLang="en-US" b="1" i="1" noProof="1">
                        <a:solidFill>
                          <a:schemeClr val="tx2"/>
                        </a:solidFill>
                        <a:latin typeface="Cambria Math"/>
                        <a:cs typeface="+mn-ea"/>
                      </a:rPr>
                      <m:t>𝜺</m:t>
                    </m:r>
                    <m:r>
                      <a:rPr lang="en-US" altLang="zh-CN" b="1" i="1" baseline="-25000" noProof="1" smtClean="0">
                        <a:solidFill>
                          <a:schemeClr val="tx2"/>
                        </a:solidFill>
                        <a:latin typeface="Cambria Math"/>
                        <a:cs typeface="+mn-ea"/>
                      </a:rPr>
                      <m:t>𝒋</m:t>
                    </m:r>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𝒎𝒊𝒏</m:t>
                    </m:r>
                    <m:r>
                      <a:rPr lang="en-US" altLang="zh-CN" b="1" i="1" noProof="1" smtClean="0">
                        <a:solidFill>
                          <a:schemeClr val="tx2"/>
                        </a:solidFill>
                        <a:latin typeface="Cambria Math"/>
                        <a:cs typeface="+mn-ea"/>
                      </a:rPr>
                      <m:t>⁡(</m:t>
                    </m:r>
                    <m:r>
                      <a:rPr lang="en-US" altLang="zh-CN" b="1" i="1" noProof="1" smtClean="0">
                        <a:solidFill>
                          <a:schemeClr val="tx2"/>
                        </a:solidFill>
                        <a:latin typeface="Cambria Math"/>
                        <a:cs typeface="+mn-ea"/>
                      </a:rPr>
                      <m:t>𝒇𝒋𝒊</m:t>
                    </m:r>
                    <m:r>
                      <a:rPr lang="en-US" altLang="zh-CN" b="1" i="1" noProof="1" smtClean="0">
                        <a:solidFill>
                          <a:schemeClr val="tx2"/>
                        </a:solidFill>
                        <a:latin typeface="Cambria Math"/>
                        <a:cs typeface="+mn-ea"/>
                      </a:rPr>
                      <m:t>,</m:t>
                    </m:r>
                    <m:r>
                      <a:rPr lang="zh-CN" altLang="en-US" b="1" i="1" noProof="1">
                        <a:solidFill>
                          <a:schemeClr val="tx2"/>
                        </a:solidFill>
                        <a:latin typeface="Cambria Math"/>
                        <a:cs typeface="+mn-ea"/>
                      </a:rPr>
                      <m:t>𝜺</m:t>
                    </m:r>
                    <m:r>
                      <a:rPr lang="en-US" altLang="zh-CN" b="1" i="1" baseline="-25000" noProof="1" smtClean="0">
                        <a:solidFill>
                          <a:schemeClr val="tx2"/>
                        </a:solidFill>
                        <a:latin typeface="Cambria Math"/>
                        <a:cs typeface="+mn-ea"/>
                      </a:rPr>
                      <m:t>𝒊</m:t>
                    </m:r>
                    <m:r>
                      <a:rPr lang="en-US" altLang="zh-CN" b="1" i="1" noProof="1" smtClean="0">
                        <a:solidFill>
                          <a:schemeClr val="tx2"/>
                        </a:solidFill>
                        <a:latin typeface="Cambria Math"/>
                        <a:cs typeface="+mn-ea"/>
                      </a:rPr>
                      <m:t>)</m:t>
                    </m:r>
                  </m:oMath>
                </a14:m>
                <a:r>
                  <a:rPr lang="en-US" altLang="zh-CN" noProof="1" smtClean="0">
                    <a:solidFill>
                      <a:schemeClr val="tx2"/>
                    </a:solidFill>
                    <a:cs typeface="+mn-ea"/>
                  </a:rPr>
                  <a:t> </a:t>
                </a:r>
                <a:endParaRPr lang="en-US" altLang="zh-CN" noProof="1">
                  <a:solidFill>
                    <a:schemeClr val="tx2"/>
                  </a:solidFill>
                  <a:cs typeface="+mn-ea"/>
                </a:endParaRPr>
              </a:p>
              <a:p>
                <a:pPr lvl="3" eaLnBrk="1" hangingPunct="1">
                  <a:buFont typeface="Wingdings" panose="05000000000000000000" pitchFamily="2" charset="2"/>
                  <a:buBlip>
                    <a:blip r:embed="rId2"/>
                  </a:buBlip>
                </a:pPr>
                <a:r>
                  <a:rPr lang="zh-CN" altLang="en-US" noProof="1" smtClean="0">
                    <a:solidFill>
                      <a:schemeClr val="tx2"/>
                    </a:solidFill>
                    <a:cs typeface="+mn-ea"/>
                  </a:rPr>
                  <a:t>在以上两种情况下，称</a:t>
                </a:r>
                <a14:m>
                  <m:oMath xmlns:m="http://schemas.openxmlformats.org/officeDocument/2006/math">
                    <m:r>
                      <a:rPr lang="en-US" altLang="zh-CN" b="1" i="1" noProof="1" smtClean="0">
                        <a:solidFill>
                          <a:schemeClr val="tx2"/>
                        </a:solidFill>
                        <a:latin typeface="Cambria Math"/>
                        <a:cs typeface="+mn-ea"/>
                      </a:rPr>
                      <m:t>𝒗</m:t>
                    </m:r>
                    <m:r>
                      <a:rPr lang="en-US" altLang="zh-CN" b="1" i="1" baseline="-25000" noProof="1" smtClean="0">
                        <a:solidFill>
                          <a:schemeClr val="tx2"/>
                        </a:solidFill>
                        <a:latin typeface="Cambria Math"/>
                        <a:cs typeface="+mn-ea"/>
                      </a:rPr>
                      <m:t>𝒋</m:t>
                    </m:r>
                  </m:oMath>
                </a14:m>
                <a:r>
                  <a:rPr lang="zh-CN" altLang="en-US" noProof="1" smtClean="0">
                    <a:solidFill>
                      <a:schemeClr val="tx2"/>
                    </a:solidFill>
                    <a:cs typeface="+mn-ea"/>
                  </a:rPr>
                  <a:t>已标未查；不满足这些条件的</a:t>
                </a:r>
                <a14:m>
                  <m:oMath xmlns:m="http://schemas.openxmlformats.org/officeDocument/2006/math">
                    <m:r>
                      <a:rPr lang="en-US" altLang="zh-CN" b="1" i="1" noProof="1" smtClean="0">
                        <a:solidFill>
                          <a:schemeClr val="tx2"/>
                        </a:solidFill>
                        <a:latin typeface="Cambria Math"/>
                        <a:cs typeface="+mn-ea"/>
                      </a:rPr>
                      <m:t>𝒗</m:t>
                    </m:r>
                    <m:r>
                      <a:rPr lang="en-US" altLang="zh-CN" b="1" i="1" baseline="-25000" noProof="1" smtClean="0">
                        <a:solidFill>
                          <a:schemeClr val="tx2"/>
                        </a:solidFill>
                        <a:latin typeface="Cambria Math"/>
                        <a:cs typeface="+mn-ea"/>
                      </a:rPr>
                      <m:t>𝒋</m:t>
                    </m:r>
                  </m:oMath>
                </a14:m>
                <a:r>
                  <a:rPr lang="zh-CN" altLang="en-US" noProof="1" smtClean="0">
                    <a:solidFill>
                      <a:schemeClr val="tx2"/>
                    </a:solidFill>
                    <a:cs typeface="+mn-ea"/>
                  </a:rPr>
                  <a:t>就不标，表示已无可增流路通过</a:t>
                </a:r>
                <a14:m>
                  <m:oMath xmlns:m="http://schemas.openxmlformats.org/officeDocument/2006/math">
                    <m:r>
                      <a:rPr lang="en-US" altLang="zh-CN" b="1" i="1" noProof="1" smtClean="0">
                        <a:solidFill>
                          <a:schemeClr val="tx2"/>
                        </a:solidFill>
                        <a:latin typeface="Cambria Math"/>
                        <a:cs typeface="+mn-ea"/>
                      </a:rPr>
                      <m:t>𝒗</m:t>
                    </m:r>
                    <m:r>
                      <a:rPr lang="en-US" altLang="zh-CN" b="1" i="1" baseline="-25000" noProof="1" smtClean="0">
                        <a:solidFill>
                          <a:schemeClr val="tx2"/>
                        </a:solidFill>
                        <a:latin typeface="Cambria Math"/>
                        <a:cs typeface="+mn-ea"/>
                      </a:rPr>
                      <m:t>𝒋</m:t>
                    </m:r>
                  </m:oMath>
                </a14:m>
                <a:r>
                  <a:rPr lang="zh-CN" altLang="en-US" noProof="1" smtClean="0">
                    <a:solidFill>
                      <a:schemeClr val="tx2"/>
                    </a:solidFill>
                    <a:cs typeface="+mn-ea"/>
                  </a:rPr>
                  <a:t>。</a:t>
                </a:r>
                <a:endParaRPr lang="zh-CN" altLang="en-US" noProof="1">
                  <a:solidFill>
                    <a:schemeClr val="tx2"/>
                  </a:solidFill>
                  <a:cs typeface="+mn-ea"/>
                </a:endParaRPr>
              </a:p>
              <a:p>
                <a:pPr lvl="3" eaLnBrk="1" hangingPunct="1">
                  <a:buFont typeface="Wingdings" panose="05000000000000000000" pitchFamily="2" charset="2"/>
                  <a:buBlip>
                    <a:blip r:embed="rId2"/>
                  </a:buBlip>
                </a:pPr>
                <a:r>
                  <a:rPr lang="zh-CN" altLang="en-US" noProof="1" smtClean="0">
                    <a:solidFill>
                      <a:schemeClr val="tx2"/>
                    </a:solidFill>
                    <a:cs typeface="+mn-ea"/>
                  </a:rPr>
                  <a:t>当</a:t>
                </a:r>
                <a14:m>
                  <m:oMath xmlns:m="http://schemas.openxmlformats.org/officeDocument/2006/math">
                    <m:r>
                      <a:rPr lang="en-US" altLang="zh-CN" b="1" i="1" noProof="1" smtClean="0">
                        <a:solidFill>
                          <a:schemeClr val="tx2"/>
                        </a:solidFill>
                        <a:latin typeface="Cambria Math"/>
                        <a:cs typeface="+mn-ea"/>
                      </a:rPr>
                      <m:t>𝒗</m:t>
                    </m:r>
                    <m:r>
                      <a:rPr lang="en-US" altLang="zh-CN" b="1" i="1" baseline="-25000" noProof="1" smtClean="0">
                        <a:solidFill>
                          <a:schemeClr val="tx2"/>
                        </a:solidFill>
                        <a:latin typeface="Cambria Math"/>
                        <a:cs typeface="+mn-ea"/>
                      </a:rPr>
                      <m:t>𝒊</m:t>
                    </m:r>
                  </m:oMath>
                </a14:m>
                <a:r>
                  <a:rPr lang="zh-CN" altLang="en-US" noProof="1" smtClean="0">
                    <a:solidFill>
                      <a:schemeClr val="tx2"/>
                    </a:solidFill>
                    <a:cs typeface="+mn-ea"/>
                  </a:rPr>
                  <a:t>的所有邻端都查完，并标上值或决定不标，则称</a:t>
                </a:r>
                <a14:m>
                  <m:oMath xmlns:m="http://schemas.openxmlformats.org/officeDocument/2006/math">
                    <m:r>
                      <a:rPr lang="en-US" altLang="zh-CN" b="1" i="1" noProof="1" smtClean="0">
                        <a:solidFill>
                          <a:schemeClr val="tx2"/>
                        </a:solidFill>
                        <a:latin typeface="Cambria Math"/>
                        <a:cs typeface="+mn-ea"/>
                      </a:rPr>
                      <m:t>𝒗</m:t>
                    </m:r>
                    <m:r>
                      <a:rPr lang="en-US" altLang="zh-CN" b="1" i="1" baseline="-25000" noProof="1" smtClean="0">
                        <a:solidFill>
                          <a:schemeClr val="tx2"/>
                        </a:solidFill>
                        <a:latin typeface="Cambria Math"/>
                        <a:cs typeface="+mn-ea"/>
                      </a:rPr>
                      <m:t>𝒊</m:t>
                    </m:r>
                  </m:oMath>
                </a14:m>
                <a:r>
                  <a:rPr lang="zh-CN" altLang="en-US" noProof="1" smtClean="0">
                    <a:solidFill>
                      <a:schemeClr val="tx2"/>
                    </a:solidFill>
                    <a:cs typeface="+mn-ea"/>
                  </a:rPr>
                  <a:t>为已查。</a:t>
                </a:r>
                <a:endParaRPr lang="zh-CN" altLang="en-US" noProof="1">
                  <a:solidFill>
                    <a:schemeClr val="tx2"/>
                  </a:solidFill>
                  <a:cs typeface="+mn-ea"/>
                </a:endParaRPr>
              </a:p>
              <a:p>
                <a:pPr lvl="3" eaLnBrk="1" hangingPunct="1">
                  <a:buFont typeface="Wingdings" panose="05000000000000000000" pitchFamily="2" charset="2"/>
                  <a:buBlip>
                    <a:blip r:embed="rId2"/>
                  </a:buBlip>
                </a:pPr>
                <a:r>
                  <a:rPr lang="zh-CN" altLang="en-US" noProof="1" smtClean="0">
                    <a:solidFill>
                      <a:schemeClr val="tx2"/>
                    </a:solidFill>
                    <a:cs typeface="+mn-ea"/>
                  </a:rPr>
                  <a:t>若</a:t>
                </a:r>
                <a14:m>
                  <m:oMath xmlns:m="http://schemas.openxmlformats.org/officeDocument/2006/math">
                    <m:r>
                      <a:rPr lang="en-US" altLang="zh-CN" b="1" i="1" noProof="1" smtClean="0">
                        <a:solidFill>
                          <a:schemeClr val="tx2"/>
                        </a:solidFill>
                        <a:latin typeface="Cambria Math"/>
                        <a:cs typeface="+mn-ea"/>
                      </a:rPr>
                      <m:t>𝒗</m:t>
                    </m:r>
                    <m:r>
                      <a:rPr lang="en-US" altLang="zh-CN" b="1" i="1" baseline="-25000" noProof="1" smtClean="0">
                        <a:solidFill>
                          <a:schemeClr val="tx2"/>
                        </a:solidFill>
                        <a:latin typeface="Cambria Math"/>
                        <a:cs typeface="+mn-ea"/>
                      </a:rPr>
                      <m:t>𝒕</m:t>
                    </m:r>
                  </m:oMath>
                </a14:m>
                <a:r>
                  <a:rPr lang="zh-CN" altLang="en-US" noProof="1" smtClean="0">
                    <a:solidFill>
                      <a:schemeClr val="tx2"/>
                    </a:solidFill>
                    <a:cs typeface="+mn-ea"/>
                  </a:rPr>
                  <a:t>已标，至</a:t>
                </a:r>
                <a14:m>
                  <m:oMath xmlns:m="http://schemas.openxmlformats.org/officeDocument/2006/math">
                    <m:r>
                      <a:rPr lang="en-US" altLang="zh-CN" b="1" i="1" noProof="1" smtClean="0">
                        <a:solidFill>
                          <a:schemeClr val="tx2"/>
                        </a:solidFill>
                        <a:latin typeface="Cambria Math"/>
                        <a:cs typeface="+mn-ea"/>
                      </a:rPr>
                      <m:t>𝑴</m:t>
                    </m:r>
                    <m:r>
                      <a:rPr lang="en-US" altLang="zh-CN" b="1" i="1" baseline="-25000" noProof="1" smtClean="0">
                        <a:solidFill>
                          <a:schemeClr val="tx2"/>
                        </a:solidFill>
                        <a:latin typeface="Cambria Math"/>
                        <a:cs typeface="+mn-ea"/>
                      </a:rPr>
                      <m:t>𝟑</m:t>
                    </m:r>
                  </m:oMath>
                </a14:m>
                <a:r>
                  <a:rPr lang="zh-CN" altLang="en-US" noProof="1" smtClean="0">
                    <a:solidFill>
                      <a:schemeClr val="tx2"/>
                    </a:solidFill>
                    <a:cs typeface="+mn-ea"/>
                  </a:rPr>
                  <a:t>，否则重复</a:t>
                </a:r>
                <a14:m>
                  <m:oMath xmlns:m="http://schemas.openxmlformats.org/officeDocument/2006/math">
                    <m:r>
                      <a:rPr lang="en-US" altLang="zh-CN" b="1" i="1" noProof="1" smtClean="0">
                        <a:solidFill>
                          <a:schemeClr val="tx2"/>
                        </a:solidFill>
                        <a:latin typeface="Cambria Math"/>
                        <a:cs typeface="+mn-ea"/>
                      </a:rPr>
                      <m:t>𝑴</m:t>
                    </m:r>
                    <m:r>
                      <a:rPr lang="en-US" altLang="zh-CN" b="1" i="1" baseline="-25000" noProof="1" smtClean="0">
                        <a:solidFill>
                          <a:schemeClr val="tx2"/>
                        </a:solidFill>
                        <a:latin typeface="Cambria Math"/>
                        <a:cs typeface="+mn-ea"/>
                      </a:rPr>
                      <m:t>𝟐</m:t>
                    </m:r>
                  </m:oMath>
                </a14:m>
                <a:r>
                  <a:rPr lang="zh-CN" altLang="en-US" noProof="1" smtClean="0">
                    <a:solidFill>
                      <a:schemeClr val="tx2"/>
                    </a:solidFill>
                    <a:cs typeface="+mn-ea"/>
                  </a:rPr>
                  <a:t>。</a:t>
                </a:r>
                <a:endParaRPr lang="zh-CN" altLang="en-US" noProof="1">
                  <a:solidFill>
                    <a:schemeClr val="tx2"/>
                  </a:solidFill>
                  <a:cs typeface="+mn-ea"/>
                </a:endParaRPr>
              </a:p>
              <a:p>
                <a:pPr lvl="1" eaLnBrk="1" hangingPunct="1"/>
                <a:r>
                  <a:rPr lang="en-US" altLang="zh-CN" noProof="1" smtClean="0">
                    <a:solidFill>
                      <a:srgbClr val="FF0000"/>
                    </a:solidFill>
                    <a:cs typeface="+mn-ea"/>
                  </a:rPr>
                  <a:t>M3</a:t>
                </a:r>
                <a:r>
                  <a:rPr lang="zh-CN" altLang="en-US" noProof="1" smtClean="0">
                    <a:solidFill>
                      <a:srgbClr val="FF0000"/>
                    </a:solidFill>
                    <a:cs typeface="+mn-ea"/>
                  </a:rPr>
                  <a:t>：</a:t>
                </a:r>
                <a:r>
                  <a:rPr lang="zh-CN" altLang="en-US" noProof="1" smtClean="0">
                    <a:cs typeface="+mn-ea"/>
                  </a:rPr>
                  <a:t>若</a:t>
                </a:r>
                <a14:m>
                  <m:oMath xmlns:m="http://schemas.openxmlformats.org/officeDocument/2006/math">
                    <m:r>
                      <a:rPr lang="en-US" altLang="zh-CN" b="1" i="1" noProof="1" smtClean="0">
                        <a:latin typeface="Cambria Math"/>
                        <a:cs typeface="+mn-ea"/>
                      </a:rPr>
                      <m:t>𝒗</m:t>
                    </m:r>
                    <m:r>
                      <a:rPr lang="en-US" altLang="zh-CN" b="1" i="1" baseline="-25000" noProof="1" smtClean="0">
                        <a:latin typeface="Cambria Math"/>
                        <a:cs typeface="+mn-ea"/>
                      </a:rPr>
                      <m:t>𝒕</m:t>
                    </m:r>
                  </m:oMath>
                </a14:m>
                <a:r>
                  <a:rPr lang="zh-CN" altLang="en-US" noProof="1" smtClean="0">
                    <a:cs typeface="+mn-ea"/>
                  </a:rPr>
                  <a:t>已标，则沿可增流路增流</a:t>
                </a:r>
                <a:r>
                  <a:rPr lang="en-US" altLang="zh-CN" noProof="1" smtClean="0">
                    <a:solidFill>
                      <a:srgbClr val="FF0000"/>
                    </a:solidFill>
                    <a:latin typeface="Symbol" panose="05050102010706020507" pitchFamily="18" charset="2"/>
                    <a:cs typeface="+mn-ea"/>
                  </a:rPr>
                  <a:t>e</a:t>
                </a:r>
                <a:r>
                  <a:rPr lang="en-US" altLang="zh-CN" baseline="-25000" noProof="1" smtClean="0">
                    <a:solidFill>
                      <a:srgbClr val="FF0000"/>
                    </a:solidFill>
                    <a:cs typeface="+mn-ea"/>
                  </a:rPr>
                  <a:t>t</a:t>
                </a:r>
                <a:r>
                  <a:rPr lang="zh-CN" altLang="en-US" noProof="1" smtClean="0">
                    <a:cs typeface="+mn-ea"/>
                  </a:rPr>
                  <a:t>。返回</a:t>
                </a:r>
                <a14:m>
                  <m:oMath xmlns:m="http://schemas.openxmlformats.org/officeDocument/2006/math">
                    <m:r>
                      <a:rPr lang="en-US" altLang="zh-CN" b="1" i="1" noProof="1" smtClean="0">
                        <a:latin typeface="Cambria Math"/>
                        <a:cs typeface="+mn-ea"/>
                      </a:rPr>
                      <m:t>𝑴</m:t>
                    </m:r>
                    <m:r>
                      <a:rPr lang="en-US" altLang="zh-CN" b="1" i="1" noProof="1" smtClean="0">
                        <a:latin typeface="Cambria Math"/>
                        <a:cs typeface="+mn-ea"/>
                      </a:rPr>
                      <m:t>𝟏</m:t>
                    </m:r>
                  </m:oMath>
                </a14:m>
                <a:r>
                  <a:rPr lang="zh-CN" altLang="en-US" noProof="1" smtClean="0">
                    <a:cs typeface="+mn-ea"/>
                  </a:rPr>
                  <a:t>。若各端都已查，而</a:t>
                </a:r>
                <a14:m>
                  <m:oMath xmlns:m="http://schemas.openxmlformats.org/officeDocument/2006/math">
                    <m:r>
                      <a:rPr lang="en-US" altLang="zh-CN" b="1" i="1" noProof="1" smtClean="0">
                        <a:latin typeface="Cambria Math"/>
                        <a:cs typeface="+mn-ea"/>
                      </a:rPr>
                      <m:t>𝒗</m:t>
                    </m:r>
                    <m:r>
                      <a:rPr lang="en-US" altLang="zh-CN" b="1" i="1" baseline="-25000" noProof="1" smtClean="0">
                        <a:latin typeface="Cambria Math"/>
                        <a:cs typeface="+mn-ea"/>
                      </a:rPr>
                      <m:t>𝒕</m:t>
                    </m:r>
                  </m:oMath>
                </a14:m>
                <a:r>
                  <a:rPr lang="zh-CN" altLang="en-US" noProof="1" smtClean="0">
                    <a:cs typeface="+mn-ea"/>
                  </a:rPr>
                  <a:t>未标，则算法终止。</a:t>
                </a:r>
                <a:endParaRPr lang="zh-CN" altLang="en-US" noProof="1">
                  <a:cs typeface="+mn-ea"/>
                </a:endParaRPr>
              </a:p>
            </p:txBody>
          </p:sp>
        </mc:Choice>
        <mc:Fallback>
          <p:sp>
            <p:nvSpPr>
              <p:cNvPr id="27649" name="Rectangle 3"/>
              <p:cNvSpPr>
                <a:spLocks noGrp="1" noRot="1" noChangeAspect="1" noMove="1" noResize="1" noEditPoints="1" noAdjustHandles="1" noChangeArrowheads="1" noChangeShapeType="1" noTextEdit="1"/>
              </p:cNvSpPr>
              <p:nvPr>
                <p:ph idx="1"/>
              </p:nvPr>
            </p:nvSpPr>
            <p:spPr>
              <a:xfrm>
                <a:off x="250825" y="44450"/>
                <a:ext cx="8713788" cy="6381750"/>
              </a:xfrm>
              <a:blipFill rotWithShape="1">
                <a:blip r:embed="rId3"/>
                <a:stretch>
                  <a:fillRect l="-419" t="-1049" r="-908" b="-5243"/>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0" y="836613"/>
            <a:ext cx="9144000" cy="3970337"/>
          </a:xfrm>
          <a:prstGeom prst="rect">
            <a:avLst/>
          </a:prstGeom>
          <a:noFill/>
          <a:ln>
            <a:noFill/>
          </a:ln>
          <a:effectLst/>
        </p:spPr>
        <p:txBody>
          <a:bodyPr>
            <a:spAutoFit/>
          </a:bodyPr>
          <a:lstStyle/>
          <a:p>
            <a:pPr indent="36830" algn="just" fontAlgn="base">
              <a:spcBef>
                <a:spcPct val="0"/>
              </a:spcBef>
              <a:spcAft>
                <a:spcPct val="0"/>
              </a:spcAft>
              <a:defRPr/>
            </a:pPr>
            <a:r>
              <a:rPr kumimoji="1" lang="zh-CN" altLang="en-US" sz="2800" b="1" dirty="0">
                <a:solidFill>
                  <a:srgbClr val="FF0000"/>
                </a:solidFill>
              </a:rPr>
              <a:t>网的工作</a:t>
            </a:r>
            <a:r>
              <a:rPr kumimoji="1" lang="zh-CN" altLang="en-US" sz="2800" b="1" dirty="0">
                <a:solidFill>
                  <a:srgbClr val="007A77"/>
                </a:solidFill>
              </a:rPr>
              <a:t>­­—把一定的业务流从源端送到宿端</a:t>
            </a:r>
            <a:endParaRPr kumimoji="1" lang="zh-CN" altLang="en-US" sz="2800" dirty="0">
              <a:solidFill>
                <a:srgbClr val="007A77"/>
              </a:solidFill>
            </a:endParaRPr>
          </a:p>
          <a:p>
            <a:pPr indent="36830" algn="just" fontAlgn="base">
              <a:spcBef>
                <a:spcPct val="0"/>
              </a:spcBef>
              <a:spcAft>
                <a:spcPct val="0"/>
              </a:spcAft>
              <a:defRPr/>
            </a:pPr>
            <a:r>
              <a:rPr kumimoji="1" lang="zh-CN" altLang="en-US" sz="2800" b="1" dirty="0">
                <a:solidFill>
                  <a:srgbClr val="FF0000"/>
                </a:solidFill>
              </a:rPr>
              <a:t>网的控制</a:t>
            </a:r>
            <a:r>
              <a:rPr kumimoji="1" lang="zh-CN" altLang="en-US" sz="2800" b="1" dirty="0">
                <a:solidFill>
                  <a:srgbClr val="007A77"/>
                </a:solidFill>
              </a:rPr>
              <a:t>—流量控制、路由控制、计费控制</a:t>
            </a:r>
            <a:endParaRPr kumimoji="1" lang="zh-CN" altLang="en-US" sz="2800" dirty="0">
              <a:solidFill>
                <a:srgbClr val="007A77"/>
              </a:solidFill>
            </a:endParaRPr>
          </a:p>
          <a:p>
            <a:pPr indent="36830" algn="just" fontAlgn="base">
              <a:spcBef>
                <a:spcPct val="0"/>
              </a:spcBef>
              <a:spcAft>
                <a:spcPct val="0"/>
              </a:spcAft>
              <a:defRPr/>
            </a:pPr>
            <a:r>
              <a:rPr kumimoji="1" lang="zh-CN" altLang="en-US" sz="2800" b="1" dirty="0">
                <a:solidFill>
                  <a:srgbClr val="FF0000"/>
                </a:solidFill>
              </a:rPr>
              <a:t>流    量</a:t>
            </a:r>
            <a:r>
              <a:rPr kumimoji="1" lang="zh-CN" altLang="en-US" sz="2800" b="1" dirty="0">
                <a:solidFill>
                  <a:srgbClr val="007A77"/>
                </a:solidFill>
              </a:rPr>
              <a:t>—泛指</a:t>
            </a:r>
            <a:r>
              <a:rPr kumimoji="1" lang="zh-CN" altLang="en-US" sz="2800" b="1" dirty="0">
                <a:solidFill>
                  <a:srgbClr val="FF0000"/>
                </a:solidFill>
              </a:rPr>
              <a:t>传输速率</a:t>
            </a:r>
            <a:r>
              <a:rPr kumimoji="1" lang="zh-CN" altLang="en-US" sz="2800" b="1" dirty="0">
                <a:solidFill>
                  <a:srgbClr val="007A77"/>
                </a:solidFill>
              </a:rPr>
              <a:t>，如几路电话、多少  </a:t>
            </a:r>
            <a:r>
              <a:rPr kumimoji="1" lang="en-US" altLang="zh-CN" sz="2800" b="1" dirty="0">
                <a:solidFill>
                  <a:srgbClr val="007A77"/>
                </a:solidFill>
              </a:rPr>
              <a:t>			bit/s</a:t>
            </a:r>
            <a:r>
              <a:rPr kumimoji="1" lang="zh-CN" altLang="en-US" sz="2800" b="1" dirty="0">
                <a:solidFill>
                  <a:srgbClr val="007A77"/>
                </a:solidFill>
              </a:rPr>
              <a:t>，广义地说，是</a:t>
            </a:r>
            <a:r>
              <a:rPr kumimoji="1" lang="zh-CN" altLang="en-US" sz="2800" b="1" dirty="0">
                <a:solidFill>
                  <a:srgbClr val="FF0000"/>
                </a:solidFill>
              </a:rPr>
              <a:t>与边有关的某种权值</a:t>
            </a:r>
            <a:endParaRPr kumimoji="1" lang="zh-CN" altLang="en-US" sz="2800" dirty="0">
              <a:solidFill>
                <a:srgbClr val="FF0000"/>
              </a:solidFill>
            </a:endParaRPr>
          </a:p>
          <a:p>
            <a:pPr indent="36830" algn="just" fontAlgn="base">
              <a:spcBef>
                <a:spcPct val="0"/>
              </a:spcBef>
              <a:spcAft>
                <a:spcPct val="0"/>
              </a:spcAft>
              <a:defRPr/>
            </a:pPr>
            <a:r>
              <a:rPr kumimoji="1" lang="zh-CN" altLang="en-US" sz="2800" b="1" dirty="0">
                <a:solidFill>
                  <a:srgbClr val="FF0000"/>
                </a:solidFill>
              </a:rPr>
              <a:t>控制目标</a:t>
            </a:r>
            <a:r>
              <a:rPr kumimoji="1" lang="zh-CN" altLang="en-US" sz="2800" b="1" dirty="0">
                <a:solidFill>
                  <a:srgbClr val="007A77"/>
                </a:solidFill>
              </a:rPr>
              <a:t>—流量最大、分配合理、提高效率、充分利用资源</a:t>
            </a:r>
            <a:endParaRPr kumimoji="1" lang="zh-CN" altLang="en-US" sz="2800" dirty="0">
              <a:solidFill>
                <a:srgbClr val="007A77"/>
              </a:solidFill>
            </a:endParaRPr>
          </a:p>
          <a:p>
            <a:pPr indent="36830" fontAlgn="base">
              <a:spcBef>
                <a:spcPct val="0"/>
              </a:spcBef>
              <a:spcAft>
                <a:spcPct val="0"/>
              </a:spcAft>
              <a:defRPr/>
            </a:pPr>
            <a:r>
              <a:rPr kumimoji="1" lang="zh-CN" altLang="en-US" sz="2800" b="1" dirty="0">
                <a:solidFill>
                  <a:srgbClr val="3366FF">
                    <a:lumMod val="50000"/>
                  </a:srgbClr>
                </a:solidFill>
              </a:rPr>
              <a:t>不任意性</a:t>
            </a:r>
            <a:r>
              <a:rPr kumimoji="1" lang="zh-CN" altLang="en-US" sz="2800" b="1" dirty="0">
                <a:solidFill>
                  <a:srgbClr val="007A77"/>
                </a:solidFill>
              </a:rPr>
              <a:t>—受限于网的拓扑。在某些条件限制下的优化</a:t>
            </a:r>
            <a:endParaRPr kumimoji="1" lang="zh-CN" altLang="en-US" sz="2800" dirty="0">
              <a:solidFill>
                <a:srgbClr val="007A77"/>
              </a:solidFill>
            </a:endParaRPr>
          </a:p>
          <a:p>
            <a:pPr indent="36830" algn="just" fontAlgn="base">
              <a:spcBef>
                <a:spcPct val="0"/>
              </a:spcBef>
              <a:spcAft>
                <a:spcPct val="0"/>
              </a:spcAft>
              <a:defRPr/>
            </a:pPr>
            <a:r>
              <a:rPr kumimoji="1" lang="zh-CN" altLang="en-US" sz="2800" b="1" dirty="0">
                <a:solidFill>
                  <a:srgbClr val="3366FF">
                    <a:lumMod val="50000"/>
                  </a:srgbClr>
                </a:solidFill>
              </a:rPr>
              <a:t>优化问题</a:t>
            </a:r>
            <a:r>
              <a:rPr kumimoji="1" lang="zh-CN" altLang="en-US" sz="2800" b="1" dirty="0">
                <a:solidFill>
                  <a:srgbClr val="007A77"/>
                </a:solidFill>
              </a:rPr>
              <a:t>—最大流，最小代价。</a:t>
            </a:r>
            <a:endParaRPr kumimoji="1" lang="zh-CN" altLang="en-US" sz="2800" dirty="0">
              <a:solidFill>
                <a:srgbClr val="007A77"/>
              </a:solidFill>
            </a:endParaRPr>
          </a:p>
          <a:p>
            <a:pPr indent="36830" fontAlgn="base">
              <a:spcBef>
                <a:spcPct val="0"/>
              </a:spcBef>
              <a:spcAft>
                <a:spcPct val="0"/>
              </a:spcAft>
              <a:defRPr/>
            </a:pPr>
            <a:endParaRPr kumimoji="1" lang="zh-CN" altLang="en-US" sz="2800" dirty="0">
              <a:solidFill>
                <a:srgbClr val="007A77"/>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Rot="1" noChangeArrowheads="1"/>
          </p:cNvSpPr>
          <p:nvPr>
            <p:ph type="body" sz="half" idx="4294967295"/>
          </p:nvPr>
        </p:nvSpPr>
        <p:spPr>
          <a:xfrm>
            <a:off x="250825" y="1628775"/>
            <a:ext cx="8569325"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Clr>
                <a:schemeClr val="hlink"/>
              </a:buClr>
              <a:buSzPct val="75000"/>
            </a:pPr>
            <a:r>
              <a:rPr lang="zh-CN" altLang="en-US">
                <a:solidFill>
                  <a:srgbClr val="FF0000"/>
                </a:solidFill>
              </a:rPr>
              <a:t>示例</a:t>
            </a:r>
          </a:p>
        </p:txBody>
      </p:sp>
      <p:graphicFrame>
        <p:nvGraphicFramePr>
          <p:cNvPr id="28674" name="Object 4"/>
          <p:cNvGraphicFramePr>
            <a:graphicFrameLocks noGrp="1" noChangeAspect="1"/>
          </p:cNvGraphicFramePr>
          <p:nvPr>
            <p:ph sz="quarter" idx="4294967295"/>
            <p:extLst>
              <p:ext uri="{D42A27DB-BD31-4B8C-83A1-F6EECF244321}">
                <p14:modId xmlns:p14="http://schemas.microsoft.com/office/powerpoint/2010/main" val="35777566"/>
              </p:ext>
            </p:extLst>
          </p:nvPr>
        </p:nvGraphicFramePr>
        <p:xfrm>
          <a:off x="0" y="2170781"/>
          <a:ext cx="2915816" cy="3922041"/>
        </p:xfrm>
        <a:graphic>
          <a:graphicData uri="http://schemas.openxmlformats.org/presentationml/2006/ole">
            <mc:AlternateContent xmlns:mc="http://schemas.openxmlformats.org/markup-compatibility/2006">
              <mc:Choice xmlns:v="urn:schemas-microsoft-com:vml" Requires="v">
                <p:oleObj spid="_x0000_s12312" r:id="rId4" imgW="1435100" imgH="1930400" progId="Equation.3">
                  <p:embed/>
                </p:oleObj>
              </mc:Choice>
              <mc:Fallback>
                <p:oleObj r:id="rId4" imgW="1435100" imgH="1930400" progId="Equation.3">
                  <p:embed/>
                  <p:pic>
                    <p:nvPicPr>
                      <p:cNvPr id="0" name="图片 123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70781"/>
                        <a:ext cx="2915816" cy="3922041"/>
                      </a:xfrm>
                      <a:prstGeom prst="rect">
                        <a:avLst/>
                      </a:prstGeom>
                      <a:solidFill>
                        <a:schemeClr val="bg1"/>
                      </a:solidFill>
                      <a:ln>
                        <a:noFill/>
                      </a:ln>
                      <a:extLst/>
                    </p:spPr>
                  </p:pic>
                </p:oleObj>
              </mc:Fallback>
            </mc:AlternateContent>
          </a:graphicData>
        </a:graphic>
      </p:graphicFrame>
      <p:graphicFrame>
        <p:nvGraphicFramePr>
          <p:cNvPr id="28675" name="Object 12"/>
          <p:cNvGraphicFramePr>
            <a:graphicFrameLocks noGrp="1" noChangeAspect="1"/>
          </p:cNvGraphicFramePr>
          <p:nvPr>
            <p:ph sz="quarter" idx="4294967295"/>
            <p:extLst>
              <p:ext uri="{D42A27DB-BD31-4B8C-83A1-F6EECF244321}">
                <p14:modId xmlns:p14="http://schemas.microsoft.com/office/powerpoint/2010/main" val="2029509335"/>
              </p:ext>
            </p:extLst>
          </p:nvPr>
        </p:nvGraphicFramePr>
        <p:xfrm>
          <a:off x="4568492" y="692696"/>
          <a:ext cx="4535884" cy="4389318"/>
        </p:xfrm>
        <a:graphic>
          <a:graphicData uri="http://schemas.openxmlformats.org/presentationml/2006/ole">
            <mc:AlternateContent xmlns:mc="http://schemas.openxmlformats.org/markup-compatibility/2006">
              <mc:Choice xmlns:v="urn:schemas-microsoft-com:vml" Requires="v">
                <p:oleObj spid="_x0000_s12313" r:id="rId6" imgW="5194300" imgH="5029200" progId="Visio.Drawing.11">
                  <p:embed/>
                </p:oleObj>
              </mc:Choice>
              <mc:Fallback>
                <p:oleObj r:id="rId6" imgW="5194300" imgH="5029200" progId="Visio.Drawing.11">
                  <p:embed/>
                  <p:pic>
                    <p:nvPicPr>
                      <p:cNvPr id="0" name="图片 123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492" y="692696"/>
                        <a:ext cx="4535884" cy="4389318"/>
                      </a:xfrm>
                      <a:prstGeom prst="rect">
                        <a:avLst/>
                      </a:prstGeom>
                      <a:ln>
                        <a:noFill/>
                      </a:ln>
                      <a:extLst/>
                    </p:spPr>
                  </p:pic>
                </p:oleObj>
              </mc:Fallback>
            </mc:AlternateContent>
          </a:graphicData>
        </a:graphic>
      </p:graphicFrame>
      <mc:AlternateContent xmlns:mc="http://schemas.openxmlformats.org/markup-compatibility/2006">
        <mc:Choice xmlns:a14="http://schemas.microsoft.com/office/drawing/2010/main" Requires="a14">
          <p:sp>
            <p:nvSpPr>
              <p:cNvPr id="28676" name="Rectangle 5"/>
              <p:cNvSpPr>
                <a:spLocks noChangeArrowheads="1"/>
              </p:cNvSpPr>
              <p:nvPr/>
            </p:nvSpPr>
            <p:spPr bwMode="auto">
              <a:xfrm>
                <a:off x="179388" y="908050"/>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r>
                  <a:rPr lang="en-US" altLang="zh-CN" sz="2400" b="1" dirty="0">
                    <a:solidFill>
                      <a:srgbClr val="3C3C5A"/>
                    </a:solidFill>
                  </a:rPr>
                  <a:t>M1</a:t>
                </a:r>
                <a:r>
                  <a:rPr lang="zh-CN" altLang="en-US" sz="2400" b="1" dirty="0" smtClean="0">
                    <a:solidFill>
                      <a:srgbClr val="3C3C5A"/>
                    </a:solidFill>
                  </a:rPr>
                  <a:t>。</a:t>
                </a:r>
                <a:endParaRPr lang="en-US" altLang="zh-CN" sz="2400" b="1" dirty="0" smtClean="0">
                  <a:solidFill>
                    <a:srgbClr val="3C3C5A"/>
                  </a:solidFill>
                </a:endParaRPr>
              </a:p>
              <a:p>
                <a:pPr fontAlgn="base">
                  <a:spcBef>
                    <a:spcPct val="0"/>
                  </a:spcBef>
                  <a:spcAft>
                    <a:spcPct val="0"/>
                  </a:spcAft>
                </a:pPr>
                <a:r>
                  <a:rPr lang="zh-CN" altLang="en-US" sz="2400" b="1" dirty="0" smtClean="0">
                    <a:solidFill>
                      <a:srgbClr val="3C3C5A"/>
                    </a:solidFill>
                  </a:rPr>
                  <a:t>若</a:t>
                </a:r>
                <a:r>
                  <a:rPr lang="zh-CN" altLang="en-US" sz="2400" b="1" dirty="0">
                    <a:solidFill>
                      <a:srgbClr val="3C3C5A"/>
                    </a:solidFill>
                  </a:rPr>
                  <a:t>各端都已查，而</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28676" name="Rectangle 5"/>
              <p:cNvSpPr>
                <a:spLocks noRot="1" noChangeAspect="1" noMove="1" noResize="1" noEditPoints="1" noAdjustHandles="1" noChangeArrowheads="1" noChangeShapeType="1" noTextEdit="1"/>
              </p:cNvSpPr>
              <p:nvPr/>
            </p:nvSpPr>
            <p:spPr bwMode="auto">
              <a:xfrm>
                <a:off x="179388" y="908050"/>
                <a:ext cx="8964612" cy="830997"/>
              </a:xfrm>
              <a:prstGeom prst="rect">
                <a:avLst/>
              </a:prstGeom>
              <a:blipFill rotWithShape="1">
                <a:blip r:embed="rId8"/>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677" name="Rectangle 8"/>
              <p:cNvSpPr>
                <a:spLocks noChangeArrowheads="1"/>
              </p:cNvSpPr>
              <p:nvPr/>
            </p:nvSpPr>
            <p:spPr bwMode="auto">
              <a:xfrm>
                <a:off x="179388" y="0"/>
                <a:ext cx="5256212" cy="915988"/>
              </a:xfrm>
              <a:prstGeom prst="rect">
                <a:avLst/>
              </a:prstGeom>
              <a:solidFill>
                <a:srgbClr val="FCFEEC"/>
              </a:solidFill>
              <a:ln>
                <a:noFill/>
              </a:ln>
              <a:extLst>
                <a:ext uri="{91240B29-F687-4F45-9708-019B960494DF}">
                  <a14:hiddenLine w="9525">
                    <a:solidFill>
                      <a:srgbClr val="000000"/>
                    </a:solidFill>
                    <a:miter lim="800000"/>
                    <a:headEnd/>
                    <a:tailEnd/>
                  </a14:hiddenLine>
                </a:ext>
              </a:extLst>
            </p:spPr>
            <p:txBody>
              <a:bodyPr>
                <a:spAutoFit/>
              </a:bodyPr>
              <a:lstStyle/>
              <a:p>
                <a:pPr lvl="1"/>
                <a:r>
                  <a:rPr lang="en-US" altLang="zh-CN" b="1" noProof="1">
                    <a:solidFill>
                      <a:srgbClr val="FF0000"/>
                    </a:solidFill>
                    <a:cs typeface="+mn-ea"/>
                  </a:rPr>
                  <a:t>M0</a:t>
                </a:r>
                <a:r>
                  <a:rPr lang="zh-CN" altLang="en-US" b="1" noProof="1">
                    <a:solidFill>
                      <a:srgbClr val="FF0000"/>
                    </a:solidFill>
                    <a:cs typeface="+mn-ea"/>
                  </a:rPr>
                  <a:t>：</a:t>
                </a:r>
                <a:r>
                  <a:rPr lang="zh-CN" altLang="en-US" b="1" noProof="1">
                    <a:cs typeface="+mn-ea"/>
                  </a:rPr>
                  <a:t>初始。令</a:t>
                </a:r>
                <a14:m>
                  <m:oMath xmlns:m="http://schemas.openxmlformats.org/officeDocument/2006/math">
                    <m:r>
                      <a:rPr lang="en-US" altLang="zh-CN" b="1" i="1" noProof="1">
                        <a:latin typeface="Cambria Math"/>
                        <a:cs typeface="+mn-ea"/>
                      </a:rPr>
                      <m:t>𝒇</m:t>
                    </m:r>
                    <m:r>
                      <a:rPr lang="en-US" altLang="zh-CN" b="1" i="1" baseline="-25000" noProof="1">
                        <a:latin typeface="Cambria Math"/>
                        <a:cs typeface="+mn-ea"/>
                      </a:rPr>
                      <m:t>𝒊𝒋</m:t>
                    </m:r>
                    <m:r>
                      <a:rPr lang="en-US" altLang="zh-CN" b="1" i="1" noProof="1">
                        <a:latin typeface="Cambria Math"/>
                        <a:cs typeface="+mn-ea"/>
                      </a:rPr>
                      <m:t>=</m:t>
                    </m:r>
                    <m:r>
                      <a:rPr lang="en-US" altLang="zh-CN" b="1" i="1" noProof="1">
                        <a:latin typeface="Cambria Math"/>
                        <a:cs typeface="+mn-ea"/>
                      </a:rPr>
                      <m:t>𝟎</m:t>
                    </m:r>
                  </m:oMath>
                </a14:m>
                <a:r>
                  <a:rPr lang="zh-CN" altLang="en-US" b="1" noProof="1">
                    <a:cs typeface="+mn-ea"/>
                  </a:rPr>
                  <a:t>，对所有</a:t>
                </a:r>
                <a14:m>
                  <m:oMath xmlns:m="http://schemas.openxmlformats.org/officeDocument/2006/math">
                    <m:r>
                      <a:rPr lang="en-US" altLang="zh-CN" b="1" i="1" noProof="1">
                        <a:latin typeface="Cambria Math"/>
                        <a:cs typeface="+mn-ea"/>
                      </a:rPr>
                      <m:t>𝒊</m:t>
                    </m:r>
                    <m:r>
                      <a:rPr lang="zh-CN" altLang="en-US" b="1" i="1" noProof="1">
                        <a:latin typeface="Cambria Math"/>
                        <a:cs typeface="+mn-ea"/>
                      </a:rPr>
                      <m:t>，</m:t>
                    </m:r>
                    <m:r>
                      <a:rPr lang="en-US" altLang="zh-CN" b="1" i="1" noProof="1">
                        <a:latin typeface="Cambria Math"/>
                        <a:cs typeface="+mn-ea"/>
                      </a:rPr>
                      <m:t>𝒋</m:t>
                    </m:r>
                  </m:oMath>
                </a14:m>
                <a:r>
                  <a:rPr lang="zh-CN" altLang="en-US" b="1" noProof="1">
                    <a:cs typeface="+mn-ea"/>
                  </a:rPr>
                  <a:t>。</a:t>
                </a:r>
                <a:endParaRPr lang="zh-CN" altLang="en-US" b="1" noProof="1">
                  <a:cs typeface="+mn-ea"/>
                </a:endParaRPr>
              </a:p>
              <a:p>
                <a:pPr lvl="1"/>
                <a:r>
                  <a:rPr lang="en-US" altLang="zh-CN" b="1" noProof="1">
                    <a:solidFill>
                      <a:srgbClr val="FF0000"/>
                    </a:solidFill>
                    <a:cs typeface="+mn-ea"/>
                  </a:rPr>
                  <a:t>M1</a:t>
                </a:r>
                <a:r>
                  <a:rPr lang="zh-CN" altLang="en-US" b="1" noProof="1">
                    <a:solidFill>
                      <a:srgbClr val="FF0000"/>
                    </a:solidFill>
                    <a:cs typeface="+mn-ea"/>
                  </a:rPr>
                  <a:t>：</a:t>
                </a:r>
                <a:r>
                  <a:rPr lang="zh-CN" altLang="en-US" b="1" noProof="1">
                    <a:cs typeface="+mn-ea"/>
                  </a:rPr>
                  <a:t>标源端为</a:t>
                </a:r>
                <a14:m>
                  <m:oMath xmlns:m="http://schemas.openxmlformats.org/officeDocument/2006/math">
                    <m:r>
                      <a:rPr lang="en-US" altLang="zh-CN" b="1" i="1" noProof="1">
                        <a:latin typeface="Cambria Math"/>
                        <a:cs typeface="+mn-ea"/>
                      </a:rPr>
                      <m:t>(+,</m:t>
                    </m:r>
                    <m:r>
                      <a:rPr lang="en-US" altLang="zh-CN" b="1" i="1" noProof="1">
                        <a:latin typeface="Cambria Math"/>
                        <a:cs typeface="+mn-ea"/>
                      </a:rPr>
                      <m:t>𝒔</m:t>
                    </m:r>
                    <m:r>
                      <a:rPr lang="en-US" altLang="zh-CN" b="1" i="1" noProof="1">
                        <a:latin typeface="Cambria Math"/>
                        <a:cs typeface="+mn-ea"/>
                      </a:rPr>
                      <m:t>, ∞)</m:t>
                    </m:r>
                  </m:oMath>
                </a14:m>
                <a:r>
                  <a:rPr lang="zh-CN" altLang="en-US" b="1" noProof="1">
                    <a:cs typeface="+mn-ea"/>
                  </a:rPr>
                  <a:t>，作为已标未查端</a:t>
                </a:r>
                <a:endParaRPr lang="zh-CN" altLang="en-US" b="1" noProof="1">
                  <a:cs typeface="+mn-ea"/>
                </a:endParaRPr>
              </a:p>
              <a:p>
                <a:pPr lvl="1"/>
                <a:r>
                  <a:rPr lang="en-US" altLang="zh-CN" b="1" noProof="1">
                    <a:solidFill>
                      <a:srgbClr val="FF0000"/>
                    </a:solidFill>
                    <a:cs typeface="+mn-ea"/>
                  </a:rPr>
                  <a:t>M2</a:t>
                </a:r>
                <a:r>
                  <a:rPr lang="zh-CN" altLang="en-US" b="1" noProof="1">
                    <a:solidFill>
                      <a:srgbClr val="FF0000"/>
                    </a:solidFill>
                    <a:cs typeface="+mn-ea"/>
                  </a:rPr>
                  <a:t>：</a:t>
                </a:r>
                <a:r>
                  <a:rPr lang="zh-CN" altLang="en-US" b="1" noProof="1">
                    <a:cs typeface="+mn-ea"/>
                  </a:rPr>
                  <a:t>查已标未查端</a:t>
                </a:r>
                <a14:m>
                  <m:oMath xmlns:m="http://schemas.openxmlformats.org/officeDocument/2006/math">
                    <m:r>
                      <a:rPr lang="en-US" altLang="zh-CN" b="1" i="1" noProof="1">
                        <a:latin typeface="Cambria Math"/>
                        <a:cs typeface="+mn-ea"/>
                      </a:rPr>
                      <m:t>𝒗</m:t>
                    </m:r>
                    <m:r>
                      <a:rPr lang="en-US" altLang="zh-CN" b="1" i="1" baseline="-25000" noProof="1">
                        <a:latin typeface="Cambria Math"/>
                        <a:cs typeface="+mn-ea"/>
                      </a:rPr>
                      <m:t>𝒊</m:t>
                    </m:r>
                  </m:oMath>
                </a14:m>
                <a:r>
                  <a:rPr lang="zh-CN" altLang="en-US" b="1" noProof="1">
                    <a:cs typeface="+mn-ea"/>
                  </a:rPr>
                  <a:t>，即标</a:t>
                </a:r>
                <a14:m>
                  <m:oMath xmlns:m="http://schemas.openxmlformats.org/officeDocument/2006/math">
                    <m:r>
                      <a:rPr lang="en-US" altLang="zh-CN" b="1" i="1" noProof="1">
                        <a:latin typeface="Cambria Math"/>
                        <a:cs typeface="+mn-ea"/>
                      </a:rPr>
                      <m:t>𝒗</m:t>
                    </m:r>
                    <m:r>
                      <a:rPr lang="en-US" altLang="zh-CN" b="1" i="1" baseline="-25000" noProof="1">
                        <a:latin typeface="Cambria Math"/>
                        <a:cs typeface="+mn-ea"/>
                      </a:rPr>
                      <m:t>𝒊</m:t>
                    </m:r>
                  </m:oMath>
                </a14:m>
                <a:r>
                  <a:rPr lang="zh-CN" altLang="en-US" b="1" noProof="1">
                    <a:cs typeface="+mn-ea"/>
                  </a:rPr>
                  <a:t>的所有邻端</a:t>
                </a:r>
                <a14:m>
                  <m:oMath xmlns:m="http://schemas.openxmlformats.org/officeDocument/2006/math">
                    <m:r>
                      <a:rPr lang="en-US" altLang="zh-CN" b="1" i="1" noProof="1">
                        <a:latin typeface="Cambria Math"/>
                        <a:cs typeface="+mn-ea"/>
                      </a:rPr>
                      <m:t>𝒗</m:t>
                    </m:r>
                    <m:r>
                      <a:rPr lang="en-US" altLang="zh-CN" b="1" i="1" baseline="-25000" noProof="1">
                        <a:latin typeface="Cambria Math"/>
                        <a:cs typeface="+mn-ea"/>
                      </a:rPr>
                      <m:t>𝒋</m:t>
                    </m:r>
                  </m:oMath>
                </a14:m>
                <a:r>
                  <a:rPr lang="zh-CN" altLang="en-US" b="1" noProof="1">
                    <a:cs typeface="+mn-ea"/>
                  </a:rPr>
                  <a:t>。</a:t>
                </a:r>
                <a:endParaRPr lang="zh-CN" altLang="en-US" b="1" dirty="0">
                  <a:solidFill>
                    <a:srgbClr val="3C3C5A"/>
                  </a:solidFill>
                </a:endParaRPr>
              </a:p>
            </p:txBody>
          </p:sp>
        </mc:Choice>
        <mc:Fallback>
          <p:sp>
            <p:nvSpPr>
              <p:cNvPr id="28677" name="Rectangle 8"/>
              <p:cNvSpPr>
                <a:spLocks noRot="1" noChangeAspect="1" noMove="1" noResize="1" noEditPoints="1" noAdjustHandles="1" noChangeArrowheads="1" noChangeShapeType="1" noTextEdit="1"/>
              </p:cNvSpPr>
              <p:nvPr/>
            </p:nvSpPr>
            <p:spPr bwMode="auto">
              <a:xfrm>
                <a:off x="179388" y="0"/>
                <a:ext cx="5256212" cy="915988"/>
              </a:xfrm>
              <a:prstGeom prst="rect">
                <a:avLst/>
              </a:prstGeom>
              <a:blipFill rotWithShape="1">
                <a:blip r:embed="rId9"/>
                <a:stretch>
                  <a:fillRect t="-4667" r="-695" b="-1133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Rectangle 3"/>
              <p:cNvSpPr txBox="1">
                <a:spLocks noRot="1"/>
              </p:cNvSpPr>
              <p:nvPr/>
            </p:nvSpPr>
            <p:spPr>
              <a:xfrm>
                <a:off x="2482950" y="6029820"/>
                <a:ext cx="6661050"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10"/>
                  </a:buBlip>
                </a:pPr>
                <a:r>
                  <a:rPr lang="zh-CN" altLang="en-US" sz="2000" kern="0" noProof="1" smtClean="0">
                    <a:cs typeface="+mn-ea"/>
                  </a:rPr>
                  <a:t>若</a:t>
                </a:r>
                <a14:m>
                  <m:oMath xmlns:m="http://schemas.openxmlformats.org/officeDocument/2006/math">
                    <m:r>
                      <a:rPr lang="en-US" altLang="zh-CN" sz="2000" b="1" i="1" kern="0" noProof="1" smtClean="0">
                        <a:latin typeface="Cambria Math"/>
                        <a:cs typeface="+mn-ea"/>
                      </a:rPr>
                      <m:t>𝒆</m:t>
                    </m:r>
                    <m:r>
                      <a:rPr lang="en-US" altLang="zh-CN" sz="2000" b="1" i="1" kern="0" baseline="-25000" noProof="1" smtClean="0">
                        <a:latin typeface="Cambria Math"/>
                        <a:cs typeface="+mn-ea"/>
                      </a:rPr>
                      <m:t>𝒊𝒋</m:t>
                    </m:r>
                    <m:r>
                      <a:rPr lang="en-US" altLang="zh-CN" sz="2000" b="1" i="1" kern="0" noProof="1" smtClean="0">
                        <a:latin typeface="Cambria Math"/>
                        <a:cs typeface="+mn-ea"/>
                      </a:rPr>
                      <m:t>∈</m:t>
                    </m:r>
                    <m:r>
                      <a:rPr lang="en-US" altLang="zh-CN" sz="2000" b="1" i="1" kern="0" noProof="1" smtClean="0">
                        <a:latin typeface="Cambria Math"/>
                        <a:cs typeface="+mn-ea"/>
                      </a:rPr>
                      <m:t>𝑬</m:t>
                    </m:r>
                  </m:oMath>
                </a14:m>
                <a:r>
                  <a:rPr lang="zh-CN" altLang="en-US" sz="2000" kern="0" noProof="1" smtClean="0">
                    <a:cs typeface="+mn-ea"/>
                  </a:rPr>
                  <a:t>，</a:t>
                </a:r>
                <a14:m>
                  <m:oMath xmlns:m="http://schemas.openxmlformats.org/officeDocument/2006/math">
                    <m:r>
                      <a:rPr lang="en-US" altLang="zh-CN" sz="2000" b="1" i="1" kern="0" noProof="1" smtClean="0">
                        <a:solidFill>
                          <a:schemeClr val="tx2"/>
                        </a:solidFill>
                        <a:latin typeface="Cambria Math"/>
                        <a:cs typeface="+mn-ea"/>
                      </a:rPr>
                      <m:t>𝒄</m:t>
                    </m:r>
                    <m:r>
                      <a:rPr lang="en-US" altLang="zh-CN" sz="2000" b="1" i="1" kern="0" baseline="-25000" noProof="1" smtClean="0">
                        <a:solidFill>
                          <a:schemeClr val="tx2"/>
                        </a:solidFill>
                        <a:latin typeface="Cambria Math"/>
                        <a:cs typeface="+mn-ea"/>
                      </a:rPr>
                      <m:t>𝒊𝒋</m:t>
                    </m:r>
                    <m:r>
                      <a:rPr lang="en-US" altLang="zh-CN" sz="2000" b="1" i="1" kern="0" noProof="1" smtClean="0">
                        <a:solidFill>
                          <a:schemeClr val="tx2"/>
                        </a:solidFill>
                        <a:latin typeface="Cambria Math"/>
                        <a:cs typeface="+mn-ea"/>
                      </a:rPr>
                      <m:t>&gt;</m:t>
                    </m:r>
                    <m:r>
                      <a:rPr lang="en-US" altLang="zh-CN" sz="2000" b="1" i="1" kern="0" noProof="1" smtClean="0">
                        <a:solidFill>
                          <a:schemeClr val="tx2"/>
                        </a:solidFill>
                        <a:latin typeface="Cambria Math"/>
                        <a:cs typeface="+mn-ea"/>
                      </a:rPr>
                      <m:t>𝒇𝒊</m:t>
                    </m:r>
                    <m:r>
                      <a:rPr lang="en-US" altLang="zh-CN" sz="2000" b="1" i="1" kern="0" baseline="-25000" noProof="1" smtClean="0">
                        <a:solidFill>
                          <a:schemeClr val="tx2"/>
                        </a:solidFill>
                        <a:latin typeface="Cambria Math"/>
                        <a:cs typeface="+mn-ea"/>
                      </a:rPr>
                      <m:t>𝒋</m:t>
                    </m:r>
                  </m:oMath>
                </a14:m>
                <a:r>
                  <a:rPr lang="zh-CN" altLang="en-US" sz="2000" kern="0" noProof="1" smtClean="0">
                    <a:solidFill>
                      <a:schemeClr val="tx2"/>
                    </a:solidFill>
                    <a:cs typeface="+mn-ea"/>
                  </a:rPr>
                  <a:t>，标</a:t>
                </a:r>
                <a14:m>
                  <m:oMath xmlns:m="http://schemas.openxmlformats.org/officeDocument/2006/math">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r>
                      <a:rPr lang="zh-CN" altLang="en-US" sz="2000"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oMath>
                </a14:m>
                <a:r>
                  <a:rPr lang="zh-CN" altLang="en-US" sz="2000" kern="0" noProof="1" smtClean="0">
                    <a:solidFill>
                      <a:schemeClr val="tx2"/>
                    </a:solidFill>
                    <a:cs typeface="+mn-ea"/>
                  </a:rPr>
                  <a:t>，</a:t>
                </a:r>
                <a14:m>
                  <m:oMath xmlns:m="http://schemas.openxmlformats.org/officeDocument/2006/math">
                    <m:r>
                      <a:rPr lang="zh-CN" altLang="en-US" sz="2000" b="1" i="1" kern="0" noProof="1" smtClean="0">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𝒎𝒊𝒏</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𝒄𝒊𝒋</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𝒇𝒊</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oMath>
                </a14:m>
                <a:r>
                  <a:rPr lang="en-US" altLang="zh-CN" sz="2000" kern="0" noProof="1" smtClean="0">
                    <a:solidFill>
                      <a:schemeClr val="tx2"/>
                    </a:solidFill>
                    <a:cs typeface="+mn-ea"/>
                  </a:rPr>
                  <a:t> </a:t>
                </a:r>
                <a:endParaRPr lang="zh-CN" altLang="en-US" sz="2000" kern="0" noProof="1">
                  <a:solidFill>
                    <a:srgbClr val="FF0000"/>
                  </a:solidFill>
                  <a:cs typeface="+mn-ea"/>
                </a:endParaRPr>
              </a:p>
              <a:p>
                <a:pPr eaLnBrk="1" hangingPunct="1">
                  <a:buFont typeface="Wingdings" panose="05000000000000000000" pitchFamily="2" charset="2"/>
                  <a:buBlip>
                    <a:blip r:embed="rId10"/>
                  </a:buBlip>
                </a:pPr>
                <a:r>
                  <a:rPr lang="zh-CN" altLang="en-US" sz="2000" kern="0" noProof="1" smtClean="0">
                    <a:solidFill>
                      <a:schemeClr val="tx2"/>
                    </a:solidFill>
                    <a:cs typeface="+mn-ea"/>
                  </a:rPr>
                  <a:t>若</a:t>
                </a:r>
                <a14:m>
                  <m:oMath xmlns:m="http://schemas.openxmlformats.org/officeDocument/2006/math">
                    <m:r>
                      <a:rPr lang="en-US" altLang="zh-CN" sz="2000" b="1" i="1" kern="0" noProof="1" smtClean="0">
                        <a:solidFill>
                          <a:schemeClr val="tx2"/>
                        </a:solidFill>
                        <a:latin typeface="Cambria Math"/>
                        <a:cs typeface="+mn-ea"/>
                      </a:rPr>
                      <m:t>𝒆</m:t>
                    </m:r>
                    <m:r>
                      <a:rPr lang="en-US" altLang="zh-CN" sz="2000" b="1" i="1" kern="0" baseline="-25000" noProof="1" smtClean="0">
                        <a:solidFill>
                          <a:schemeClr val="tx2"/>
                        </a:solidFill>
                        <a:latin typeface="Cambria Math"/>
                        <a:cs typeface="+mn-ea"/>
                      </a:rPr>
                      <m:t>𝒋𝒊</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𝑬</m:t>
                    </m:r>
                    <m:r>
                      <a:rPr lang="zh-CN" altLang="en-US"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𝒇</m:t>
                    </m:r>
                    <m:r>
                      <a:rPr lang="en-US" altLang="zh-CN" sz="2000" b="1" i="1" kern="0" baseline="-25000" noProof="1" smtClean="0">
                        <a:solidFill>
                          <a:schemeClr val="tx2"/>
                        </a:solidFill>
                        <a:latin typeface="Cambria Math"/>
                        <a:cs typeface="+mn-ea"/>
                      </a:rPr>
                      <m:t>𝒋𝒊</m:t>
                    </m:r>
                    <m:r>
                      <a:rPr lang="en-US" altLang="zh-CN" sz="2000" b="1" i="1" kern="0" noProof="1" smtClean="0">
                        <a:solidFill>
                          <a:schemeClr val="tx2"/>
                        </a:solidFill>
                        <a:latin typeface="Cambria Math"/>
                        <a:cs typeface="+mn-ea"/>
                      </a:rPr>
                      <m:t>&gt;</m:t>
                    </m:r>
                    <m:r>
                      <a:rPr lang="en-US" altLang="zh-CN" sz="2000" b="1" i="1" kern="0" noProof="1" smtClean="0">
                        <a:solidFill>
                          <a:schemeClr val="tx2"/>
                        </a:solidFill>
                        <a:latin typeface="Cambria Math"/>
                        <a:cs typeface="+mn-ea"/>
                      </a:rPr>
                      <m:t>𝟎</m:t>
                    </m:r>
                  </m:oMath>
                </a14:m>
                <a:r>
                  <a:rPr lang="zh-CN" altLang="en-US" sz="2000" kern="0" noProof="1" smtClean="0">
                    <a:solidFill>
                      <a:schemeClr val="tx2"/>
                    </a:solidFill>
                    <a:cs typeface="+mn-ea"/>
                  </a:rPr>
                  <a:t>，标</a:t>
                </a:r>
                <a14:m>
                  <m:oMath xmlns:m="http://schemas.openxmlformats.org/officeDocument/2006/math">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oMath>
                </a14:m>
                <a:r>
                  <a:rPr lang="zh-CN" altLang="en-US" sz="2000" kern="0" noProof="1" smtClean="0">
                    <a:solidFill>
                      <a:schemeClr val="tx2"/>
                    </a:solidFill>
                    <a:cs typeface="+mn-ea"/>
                  </a:rPr>
                  <a:t>，</a:t>
                </a:r>
                <a14:m>
                  <m:oMath xmlns:m="http://schemas.openxmlformats.org/officeDocument/2006/math">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𝒎𝒊𝒏</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𝒇𝒋𝒊</m:t>
                    </m:r>
                    <m:r>
                      <a:rPr lang="en-US" altLang="zh-CN" sz="2000" b="1" i="1" kern="0" noProof="1" smtClean="0">
                        <a:solidFill>
                          <a:schemeClr val="tx2"/>
                        </a:solidFill>
                        <a:latin typeface="Cambria Math"/>
                        <a:cs typeface="+mn-ea"/>
                      </a:rPr>
                      <m:t>,</m:t>
                    </m:r>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oMath>
                </a14:m>
                <a:r>
                  <a:rPr lang="en-US" altLang="zh-CN" sz="2000" kern="0" noProof="1" smtClean="0">
                    <a:solidFill>
                      <a:schemeClr val="tx2"/>
                    </a:solidFill>
                    <a:cs typeface="+mn-ea"/>
                  </a:rPr>
                  <a:t> </a:t>
                </a:r>
                <a:endParaRPr lang="en-US" altLang="zh-CN" sz="2000" kern="0" noProof="1">
                  <a:solidFill>
                    <a:schemeClr val="tx2"/>
                  </a:solidFill>
                  <a:cs typeface="+mn-ea"/>
                </a:endParaRPr>
              </a:p>
            </p:txBody>
          </p:sp>
        </mc:Choice>
        <mc:Fallback>
          <p:sp>
            <p:nvSpPr>
              <p:cNvPr id="10" name="Rectangle 3"/>
              <p:cNvSpPr txBox="1">
                <a:spLocks noRot="1" noChangeAspect="1" noMove="1" noResize="1" noEditPoints="1" noAdjustHandles="1" noChangeArrowheads="1" noChangeShapeType="1" noTextEdit="1"/>
              </p:cNvSpPr>
              <p:nvPr/>
            </p:nvSpPr>
            <p:spPr>
              <a:xfrm>
                <a:off x="2482950" y="6029820"/>
                <a:ext cx="6661050" cy="828179"/>
              </a:xfrm>
              <a:prstGeom prst="rect">
                <a:avLst/>
              </a:prstGeom>
              <a:blipFill rotWithShape="1">
                <a:blip r:embed="rId11"/>
                <a:stretch>
                  <a:fillRect t="-5072" r="-731" b="-652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Rectangle 3"/>
              <p:cNvSpPr txBox="1">
                <a:spLocks noRot="1"/>
              </p:cNvSpPr>
              <p:nvPr/>
            </p:nvSpPr>
            <p:spPr>
              <a:xfrm>
                <a:off x="2482950" y="6029820"/>
                <a:ext cx="6661050"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3"/>
                  </a:buBlip>
                </a:pPr>
                <a:r>
                  <a:rPr lang="zh-CN" altLang="en-US" sz="2000" kern="0" noProof="1" smtClean="0">
                    <a:cs typeface="+mn-ea"/>
                  </a:rPr>
                  <a:t>若</a:t>
                </a:r>
                <a14:m>
                  <m:oMath xmlns:m="http://schemas.openxmlformats.org/officeDocument/2006/math">
                    <m:r>
                      <a:rPr lang="en-US" altLang="zh-CN" sz="2000" b="1" i="1" kern="0" noProof="1" smtClean="0">
                        <a:latin typeface="Cambria Math"/>
                        <a:cs typeface="+mn-ea"/>
                      </a:rPr>
                      <m:t>𝒆</m:t>
                    </m:r>
                    <m:r>
                      <a:rPr lang="en-US" altLang="zh-CN" sz="2000" b="1" i="1" kern="0" baseline="-25000" noProof="1" smtClean="0">
                        <a:latin typeface="Cambria Math"/>
                        <a:cs typeface="+mn-ea"/>
                      </a:rPr>
                      <m:t>𝒊𝒋</m:t>
                    </m:r>
                    <m:r>
                      <a:rPr lang="en-US" altLang="zh-CN" sz="2000" b="1" i="1" kern="0" noProof="1" smtClean="0">
                        <a:latin typeface="Cambria Math"/>
                        <a:cs typeface="+mn-ea"/>
                      </a:rPr>
                      <m:t>∈</m:t>
                    </m:r>
                    <m:r>
                      <a:rPr lang="en-US" altLang="zh-CN" sz="2000" b="1" i="1" kern="0" noProof="1" smtClean="0">
                        <a:latin typeface="Cambria Math"/>
                        <a:cs typeface="+mn-ea"/>
                      </a:rPr>
                      <m:t>𝑬</m:t>
                    </m:r>
                  </m:oMath>
                </a14:m>
                <a:r>
                  <a:rPr lang="zh-CN" altLang="en-US" sz="2000" kern="0" noProof="1" smtClean="0">
                    <a:cs typeface="+mn-ea"/>
                  </a:rPr>
                  <a:t>，</a:t>
                </a:r>
                <a14:m>
                  <m:oMath xmlns:m="http://schemas.openxmlformats.org/officeDocument/2006/math">
                    <m:r>
                      <a:rPr lang="en-US" altLang="zh-CN" sz="2000" b="1" i="1" kern="0" noProof="1" smtClean="0">
                        <a:solidFill>
                          <a:schemeClr val="tx2"/>
                        </a:solidFill>
                        <a:latin typeface="Cambria Math"/>
                        <a:cs typeface="+mn-ea"/>
                      </a:rPr>
                      <m:t>𝒄</m:t>
                    </m:r>
                    <m:r>
                      <a:rPr lang="en-US" altLang="zh-CN" sz="2000" b="1" i="1" kern="0" baseline="-25000" noProof="1" smtClean="0">
                        <a:solidFill>
                          <a:schemeClr val="tx2"/>
                        </a:solidFill>
                        <a:latin typeface="Cambria Math"/>
                        <a:cs typeface="+mn-ea"/>
                      </a:rPr>
                      <m:t>𝒊𝒋</m:t>
                    </m:r>
                    <m:r>
                      <a:rPr lang="en-US" altLang="zh-CN" sz="2000" b="1" i="1" kern="0" noProof="1" smtClean="0">
                        <a:solidFill>
                          <a:schemeClr val="tx2"/>
                        </a:solidFill>
                        <a:latin typeface="Cambria Math"/>
                        <a:cs typeface="+mn-ea"/>
                      </a:rPr>
                      <m:t>&gt;</m:t>
                    </m:r>
                    <m:r>
                      <a:rPr lang="en-US" altLang="zh-CN" sz="2000" b="1" i="1" kern="0" noProof="1" smtClean="0">
                        <a:solidFill>
                          <a:schemeClr val="tx2"/>
                        </a:solidFill>
                        <a:latin typeface="Cambria Math"/>
                        <a:cs typeface="+mn-ea"/>
                      </a:rPr>
                      <m:t>𝒇𝒊</m:t>
                    </m:r>
                    <m:r>
                      <a:rPr lang="en-US" altLang="zh-CN" sz="2000" b="1" i="1" kern="0" baseline="-25000" noProof="1" smtClean="0">
                        <a:solidFill>
                          <a:schemeClr val="tx2"/>
                        </a:solidFill>
                        <a:latin typeface="Cambria Math"/>
                        <a:cs typeface="+mn-ea"/>
                      </a:rPr>
                      <m:t>𝒋</m:t>
                    </m:r>
                  </m:oMath>
                </a14:m>
                <a:r>
                  <a:rPr lang="zh-CN" altLang="en-US" sz="2000" kern="0" noProof="1" smtClean="0">
                    <a:solidFill>
                      <a:schemeClr val="tx2"/>
                    </a:solidFill>
                    <a:cs typeface="+mn-ea"/>
                  </a:rPr>
                  <a:t>，标</a:t>
                </a:r>
                <a14:m>
                  <m:oMath xmlns:m="http://schemas.openxmlformats.org/officeDocument/2006/math">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r>
                      <a:rPr lang="zh-CN" altLang="en-US" sz="2000"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oMath>
                </a14:m>
                <a:r>
                  <a:rPr lang="zh-CN" altLang="en-US" sz="2000" kern="0" noProof="1" smtClean="0">
                    <a:solidFill>
                      <a:schemeClr val="tx2"/>
                    </a:solidFill>
                    <a:cs typeface="+mn-ea"/>
                  </a:rPr>
                  <a:t>，</a:t>
                </a:r>
                <a14:m>
                  <m:oMath xmlns:m="http://schemas.openxmlformats.org/officeDocument/2006/math">
                    <m:r>
                      <a:rPr lang="zh-CN" altLang="en-US" sz="2000" b="1" i="1" kern="0" noProof="1" smtClean="0">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𝒎𝒊𝒏</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𝒄𝒊𝒋</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𝒇𝒊</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oMath>
                </a14:m>
                <a:r>
                  <a:rPr lang="en-US" altLang="zh-CN" sz="2000" kern="0" noProof="1" smtClean="0">
                    <a:solidFill>
                      <a:schemeClr val="tx2"/>
                    </a:solidFill>
                    <a:cs typeface="+mn-ea"/>
                  </a:rPr>
                  <a:t> </a:t>
                </a:r>
                <a:endParaRPr lang="zh-CN" altLang="en-US" sz="2000" kern="0" noProof="1">
                  <a:solidFill>
                    <a:srgbClr val="FF0000"/>
                  </a:solidFill>
                  <a:cs typeface="+mn-ea"/>
                </a:endParaRPr>
              </a:p>
              <a:p>
                <a:pPr eaLnBrk="1" hangingPunct="1">
                  <a:buFont typeface="Wingdings" panose="05000000000000000000" pitchFamily="2" charset="2"/>
                  <a:buBlip>
                    <a:blip r:embed="rId3"/>
                  </a:buBlip>
                </a:pPr>
                <a:r>
                  <a:rPr lang="zh-CN" altLang="en-US" sz="2000" kern="0" noProof="1" smtClean="0">
                    <a:solidFill>
                      <a:schemeClr val="tx2"/>
                    </a:solidFill>
                    <a:cs typeface="+mn-ea"/>
                  </a:rPr>
                  <a:t>若</a:t>
                </a:r>
                <a14:m>
                  <m:oMath xmlns:m="http://schemas.openxmlformats.org/officeDocument/2006/math">
                    <m:r>
                      <a:rPr lang="en-US" altLang="zh-CN" sz="2000" b="1" i="1" kern="0" noProof="1" smtClean="0">
                        <a:solidFill>
                          <a:schemeClr val="tx2"/>
                        </a:solidFill>
                        <a:latin typeface="Cambria Math"/>
                        <a:cs typeface="+mn-ea"/>
                      </a:rPr>
                      <m:t>𝒆</m:t>
                    </m:r>
                    <m:r>
                      <a:rPr lang="en-US" altLang="zh-CN" sz="2000" b="1" i="1" kern="0" baseline="-25000" noProof="1" smtClean="0">
                        <a:solidFill>
                          <a:schemeClr val="tx2"/>
                        </a:solidFill>
                        <a:latin typeface="Cambria Math"/>
                        <a:cs typeface="+mn-ea"/>
                      </a:rPr>
                      <m:t>𝒋𝒊</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𝑬</m:t>
                    </m:r>
                    <m:r>
                      <a:rPr lang="zh-CN" altLang="en-US"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𝒇</m:t>
                    </m:r>
                    <m:r>
                      <a:rPr lang="en-US" altLang="zh-CN" sz="2000" b="1" i="1" kern="0" baseline="-25000" noProof="1" smtClean="0">
                        <a:solidFill>
                          <a:schemeClr val="tx2"/>
                        </a:solidFill>
                        <a:latin typeface="Cambria Math"/>
                        <a:cs typeface="+mn-ea"/>
                      </a:rPr>
                      <m:t>𝒋𝒊</m:t>
                    </m:r>
                    <m:r>
                      <a:rPr lang="en-US" altLang="zh-CN" sz="2000" b="1" i="1" kern="0" noProof="1" smtClean="0">
                        <a:solidFill>
                          <a:schemeClr val="tx2"/>
                        </a:solidFill>
                        <a:latin typeface="Cambria Math"/>
                        <a:cs typeface="+mn-ea"/>
                      </a:rPr>
                      <m:t>&gt;</m:t>
                    </m:r>
                    <m:r>
                      <a:rPr lang="en-US" altLang="zh-CN" sz="2000" b="1" i="1" kern="0" noProof="1" smtClean="0">
                        <a:solidFill>
                          <a:schemeClr val="tx2"/>
                        </a:solidFill>
                        <a:latin typeface="Cambria Math"/>
                        <a:cs typeface="+mn-ea"/>
                      </a:rPr>
                      <m:t>𝟎</m:t>
                    </m:r>
                  </m:oMath>
                </a14:m>
                <a:r>
                  <a:rPr lang="zh-CN" altLang="en-US" sz="2000" kern="0" noProof="1" smtClean="0">
                    <a:solidFill>
                      <a:schemeClr val="tx2"/>
                    </a:solidFill>
                    <a:cs typeface="+mn-ea"/>
                  </a:rPr>
                  <a:t>，标</a:t>
                </a:r>
                <a14:m>
                  <m:oMath xmlns:m="http://schemas.openxmlformats.org/officeDocument/2006/math">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oMath>
                </a14:m>
                <a:r>
                  <a:rPr lang="zh-CN" altLang="en-US" sz="2000" kern="0" noProof="1" smtClean="0">
                    <a:solidFill>
                      <a:schemeClr val="tx2"/>
                    </a:solidFill>
                    <a:cs typeface="+mn-ea"/>
                  </a:rPr>
                  <a:t>，</a:t>
                </a:r>
                <a14:m>
                  <m:oMath xmlns:m="http://schemas.openxmlformats.org/officeDocument/2006/math">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𝒋</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𝒎𝒊𝒏</m:t>
                    </m:r>
                    <m:r>
                      <a:rPr lang="en-US" altLang="zh-CN" sz="2000" b="1" i="1" kern="0" noProof="1" smtClean="0">
                        <a:solidFill>
                          <a:schemeClr val="tx2"/>
                        </a:solidFill>
                        <a:latin typeface="Cambria Math"/>
                        <a:cs typeface="+mn-ea"/>
                      </a:rPr>
                      <m:t>⁡(</m:t>
                    </m:r>
                    <m:r>
                      <a:rPr lang="en-US" altLang="zh-CN" sz="2000" b="1" i="1" kern="0" noProof="1" smtClean="0">
                        <a:solidFill>
                          <a:schemeClr val="tx2"/>
                        </a:solidFill>
                        <a:latin typeface="Cambria Math"/>
                        <a:cs typeface="+mn-ea"/>
                      </a:rPr>
                      <m:t>𝒇𝒋𝒊</m:t>
                    </m:r>
                    <m:r>
                      <a:rPr lang="en-US" altLang="zh-CN" sz="2000" b="1" i="1" kern="0" noProof="1" smtClean="0">
                        <a:solidFill>
                          <a:schemeClr val="tx2"/>
                        </a:solidFill>
                        <a:latin typeface="Cambria Math"/>
                        <a:cs typeface="+mn-ea"/>
                      </a:rPr>
                      <m:t>,</m:t>
                    </m:r>
                    <m:r>
                      <a:rPr lang="zh-CN" altLang="en-US" sz="2000" b="1" i="1" kern="0" noProof="1">
                        <a:solidFill>
                          <a:schemeClr val="tx2"/>
                        </a:solidFill>
                        <a:latin typeface="Cambria Math"/>
                        <a:cs typeface="+mn-ea"/>
                      </a:rPr>
                      <m:t>𝜺</m:t>
                    </m:r>
                    <m:r>
                      <a:rPr lang="en-US" altLang="zh-CN" sz="2000" b="1" i="1" kern="0" baseline="-25000" noProof="1" smtClean="0">
                        <a:solidFill>
                          <a:schemeClr val="tx2"/>
                        </a:solidFill>
                        <a:latin typeface="Cambria Math"/>
                        <a:cs typeface="+mn-ea"/>
                      </a:rPr>
                      <m:t>𝒊</m:t>
                    </m:r>
                    <m:r>
                      <a:rPr lang="en-US" altLang="zh-CN" sz="2000" b="1" i="1" kern="0" noProof="1" smtClean="0">
                        <a:solidFill>
                          <a:schemeClr val="tx2"/>
                        </a:solidFill>
                        <a:latin typeface="Cambria Math"/>
                        <a:cs typeface="+mn-ea"/>
                      </a:rPr>
                      <m:t>)</m:t>
                    </m:r>
                  </m:oMath>
                </a14:m>
                <a:r>
                  <a:rPr lang="en-US" altLang="zh-CN" sz="2000" kern="0" noProof="1" smtClean="0">
                    <a:solidFill>
                      <a:schemeClr val="tx2"/>
                    </a:solidFill>
                    <a:cs typeface="+mn-ea"/>
                  </a:rPr>
                  <a:t> </a:t>
                </a:r>
                <a:endParaRPr lang="en-US" altLang="zh-CN" sz="2000" kern="0" noProof="1">
                  <a:solidFill>
                    <a:schemeClr val="tx2"/>
                  </a:solidFill>
                  <a:cs typeface="+mn-ea"/>
                </a:endParaRPr>
              </a:p>
            </p:txBody>
          </p:sp>
        </mc:Choice>
        <mc:Fallback>
          <p:sp>
            <p:nvSpPr>
              <p:cNvPr id="9" name="Rectangle 3"/>
              <p:cNvSpPr txBox="1">
                <a:spLocks noRot="1" noChangeAspect="1" noMove="1" noResize="1" noEditPoints="1" noAdjustHandles="1" noChangeArrowheads="1" noChangeShapeType="1" noTextEdit="1"/>
              </p:cNvSpPr>
              <p:nvPr/>
            </p:nvSpPr>
            <p:spPr>
              <a:xfrm>
                <a:off x="2482950" y="6029820"/>
                <a:ext cx="6661050" cy="828179"/>
              </a:xfrm>
              <a:prstGeom prst="rect">
                <a:avLst/>
              </a:prstGeom>
              <a:blipFill rotWithShape="1">
                <a:blip r:embed="rId4"/>
                <a:stretch>
                  <a:fillRect t="-5072" r="-731" b="-6522"/>
                </a:stretch>
              </a:blipFill>
              <a:ln>
                <a:solidFill>
                  <a:srgbClr val="8E082E"/>
                </a:solidFill>
                <a:miter/>
              </a:ln>
            </p:spPr>
            <p:txBody>
              <a:bodyPr/>
              <a:lstStyle/>
              <a:p>
                <a:r>
                  <a:rPr lang="zh-CN" altLang="en-US">
                    <a:noFill/>
                  </a:rPr>
                  <a:t> </a:t>
                </a:r>
              </a:p>
            </p:txBody>
          </p:sp>
        </mc:Fallback>
      </mc:AlternateContent>
      <p:sp>
        <p:nvSpPr>
          <p:cNvPr id="30721" name="Rectangle 3"/>
          <p:cNvSpPr>
            <a:spLocks noGrp="1" noRot="1" noChangeArrowheads="1"/>
          </p:cNvSpPr>
          <p:nvPr>
            <p:ph type="body" sz="half" idx="1"/>
          </p:nvPr>
        </p:nvSpPr>
        <p:spPr>
          <a:xfrm>
            <a:off x="250825" y="1628775"/>
            <a:ext cx="8569325" cy="5184775"/>
          </a:xfrm>
        </p:spPr>
        <p:txBody>
          <a:bodyPr/>
          <a:lstStyle/>
          <a:p>
            <a:pPr lvl="1" eaLnBrk="1" hangingPunct="1"/>
            <a:r>
              <a:rPr lang="zh-CN" altLang="en-US" dirty="0">
                <a:solidFill>
                  <a:srgbClr val="FF0000"/>
                </a:solidFill>
              </a:rPr>
              <a:t>示例</a:t>
            </a:r>
          </a:p>
        </p:txBody>
      </p:sp>
      <p:graphicFrame>
        <p:nvGraphicFramePr>
          <p:cNvPr id="30722" name="Object 4"/>
          <p:cNvGraphicFramePr>
            <a:graphicFrameLocks noGrp="1" noChangeAspect="1"/>
          </p:cNvGraphicFramePr>
          <p:nvPr>
            <p:ph sz="quarter" idx="2"/>
            <p:extLst>
              <p:ext uri="{D42A27DB-BD31-4B8C-83A1-F6EECF244321}">
                <p14:modId xmlns:p14="http://schemas.microsoft.com/office/powerpoint/2010/main" val="3514173355"/>
              </p:ext>
            </p:extLst>
          </p:nvPr>
        </p:nvGraphicFramePr>
        <p:xfrm>
          <a:off x="165791" y="2132856"/>
          <a:ext cx="2897173" cy="3896965"/>
        </p:xfrm>
        <a:graphic>
          <a:graphicData uri="http://schemas.openxmlformats.org/presentationml/2006/ole">
            <mc:AlternateContent xmlns:mc="http://schemas.openxmlformats.org/markup-compatibility/2006">
              <mc:Choice xmlns:v="urn:schemas-microsoft-com:vml" Requires="v">
                <p:oleObj spid="_x0000_s13336" r:id="rId5" imgW="1435100" imgH="1930400" progId="Equation.3">
                  <p:embed/>
                </p:oleObj>
              </mc:Choice>
              <mc:Fallback>
                <p:oleObj r:id="rId5" imgW="1435100" imgH="1930400" progId="Equation.3">
                  <p:embed/>
                  <p:pic>
                    <p:nvPicPr>
                      <p:cNvPr id="0" name="图片 133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791" y="2132856"/>
                        <a:ext cx="2897173" cy="3896965"/>
                      </a:xfrm>
                      <a:prstGeom prst="rect">
                        <a:avLst/>
                      </a:prstGeom>
                      <a:solidFill>
                        <a:schemeClr val="bg1"/>
                      </a:solidFill>
                      <a:ln>
                        <a:noFill/>
                      </a:ln>
                      <a:extLst/>
                    </p:spPr>
                  </p:pic>
                </p:oleObj>
              </mc:Fallback>
            </mc:AlternateContent>
          </a:graphicData>
        </a:graphic>
      </p:graphicFrame>
      <mc:AlternateContent xmlns:mc="http://schemas.openxmlformats.org/markup-compatibility/2006">
        <mc:Choice xmlns:a14="http://schemas.microsoft.com/office/drawing/2010/main" Requires="a14">
          <p:sp>
            <p:nvSpPr>
              <p:cNvPr id="30723" name="Rectangle 10"/>
              <p:cNvSpPr>
                <a:spLocks noChangeArrowheads="1"/>
              </p:cNvSpPr>
              <p:nvPr/>
            </p:nvSpPr>
            <p:spPr bwMode="auto">
              <a:xfrm>
                <a:off x="0" y="908050"/>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smtClean="0">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FF0000"/>
                    </a:solidFill>
                  </a:rPr>
                  <a:t>ε</a:t>
                </a:r>
                <a:r>
                  <a:rPr lang="en-US" altLang="zh-CN" sz="2400" b="1" baseline="-25000" dirty="0">
                    <a:solidFill>
                      <a:srgbClr val="FF0000"/>
                    </a:solidFill>
                  </a:rPr>
                  <a:t>t</a:t>
                </a:r>
                <a:r>
                  <a:rPr lang="zh-CN" altLang="en-US" sz="2400" b="1" dirty="0" smtClean="0">
                    <a:solidFill>
                      <a:srgbClr val="3C3C5A"/>
                    </a:solidFill>
                  </a:rPr>
                  <a:t>。</a:t>
                </a:r>
                <a:endParaRPr lang="en-US" altLang="zh-CN" sz="2400" b="1" dirty="0" smtClean="0">
                  <a:solidFill>
                    <a:srgbClr val="3C3C5A"/>
                  </a:solidFill>
                </a:endParaRPr>
              </a:p>
              <a:p>
                <a:pPr fontAlgn="base">
                  <a:spcBef>
                    <a:spcPct val="0"/>
                  </a:spcBef>
                  <a:spcAft>
                    <a:spcPct val="0"/>
                  </a:spcAft>
                </a:pPr>
                <a:r>
                  <a:rPr lang="zh-CN" altLang="en-US" sz="2400" b="1" dirty="0" smtClean="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30723" name="Rectangle 10"/>
              <p:cNvSpPr>
                <a:spLocks noRot="1" noChangeAspect="1" noMove="1" noResize="1" noEditPoints="1" noAdjustHandles="1" noChangeArrowheads="1" noChangeShapeType="1" noTextEdit="1"/>
              </p:cNvSpPr>
              <p:nvPr/>
            </p:nvSpPr>
            <p:spPr bwMode="auto">
              <a:xfrm>
                <a:off x="0" y="908050"/>
                <a:ext cx="8964612" cy="830997"/>
              </a:xfrm>
              <a:prstGeom prst="rect">
                <a:avLst/>
              </a:prstGeom>
              <a:blipFill rotWithShape="1">
                <a:blip r:embed="rId7"/>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0724" name="Object 12"/>
          <p:cNvGraphicFramePr>
            <a:graphicFrameLocks noChangeAspect="1"/>
          </p:cNvGraphicFramePr>
          <p:nvPr>
            <p:extLst>
              <p:ext uri="{D42A27DB-BD31-4B8C-83A1-F6EECF244321}">
                <p14:modId xmlns:p14="http://schemas.microsoft.com/office/powerpoint/2010/main" val="940127042"/>
              </p:ext>
            </p:extLst>
          </p:nvPr>
        </p:nvGraphicFramePr>
        <p:xfrm>
          <a:off x="4572000" y="1493142"/>
          <a:ext cx="4716462" cy="4564063"/>
        </p:xfrm>
        <a:graphic>
          <a:graphicData uri="http://schemas.openxmlformats.org/presentationml/2006/ole">
            <mc:AlternateContent xmlns:mc="http://schemas.openxmlformats.org/markup-compatibility/2006">
              <mc:Choice xmlns:v="urn:schemas-microsoft-com:vml" Requires="v">
                <p:oleObj spid="_x0000_s13337" r:id="rId8" imgW="5549900" imgH="5016500" progId="Visio.Drawing.11">
                  <p:embed/>
                </p:oleObj>
              </mc:Choice>
              <mc:Fallback>
                <p:oleObj r:id="rId8" imgW="5549900" imgH="5016500" progId="Visio.Drawing.11">
                  <p:embed/>
                  <p:pic>
                    <p:nvPicPr>
                      <p:cNvPr id="0" name="图片 133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493142"/>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8" name="Rectangle 8"/>
              <p:cNvSpPr>
                <a:spLocks noChangeArrowheads="1"/>
              </p:cNvSpPr>
              <p:nvPr/>
            </p:nvSpPr>
            <p:spPr bwMode="auto">
              <a:xfrm>
                <a:off x="179388" y="0"/>
                <a:ext cx="5256212" cy="915988"/>
              </a:xfrm>
              <a:prstGeom prst="rect">
                <a:avLst/>
              </a:prstGeom>
              <a:solidFill>
                <a:srgbClr val="FCFEEC"/>
              </a:solidFill>
              <a:ln>
                <a:noFill/>
              </a:ln>
              <a:extLst>
                <a:ext uri="{91240B29-F687-4F45-9708-019B960494DF}">
                  <a14:hiddenLine w="9525">
                    <a:solidFill>
                      <a:srgbClr val="000000"/>
                    </a:solidFill>
                    <a:miter lim="800000"/>
                    <a:headEnd/>
                    <a:tailEnd/>
                  </a14:hiddenLine>
                </a:ext>
              </a:extLst>
            </p:spPr>
            <p:txBody>
              <a:bodyPr>
                <a:spAutoFit/>
              </a:bodyPr>
              <a:lstStyle/>
              <a:p>
                <a:pPr lvl="1"/>
                <a:r>
                  <a:rPr lang="en-US" altLang="zh-CN" b="1" noProof="1">
                    <a:solidFill>
                      <a:srgbClr val="FF0000"/>
                    </a:solidFill>
                    <a:cs typeface="+mn-ea"/>
                  </a:rPr>
                  <a:t>M0</a:t>
                </a:r>
                <a:r>
                  <a:rPr lang="zh-CN" altLang="en-US" b="1" noProof="1">
                    <a:solidFill>
                      <a:srgbClr val="FF0000"/>
                    </a:solidFill>
                    <a:cs typeface="+mn-ea"/>
                  </a:rPr>
                  <a:t>：</a:t>
                </a:r>
                <a:r>
                  <a:rPr lang="zh-CN" altLang="en-US" b="1" noProof="1">
                    <a:cs typeface="+mn-ea"/>
                  </a:rPr>
                  <a:t>初始。令</a:t>
                </a:r>
                <a14:m>
                  <m:oMath xmlns:m="http://schemas.openxmlformats.org/officeDocument/2006/math">
                    <m:r>
                      <a:rPr lang="en-US" altLang="zh-CN" b="1" i="1" noProof="1">
                        <a:latin typeface="Cambria Math"/>
                        <a:cs typeface="+mn-ea"/>
                      </a:rPr>
                      <m:t>𝒇</m:t>
                    </m:r>
                    <m:r>
                      <a:rPr lang="en-US" altLang="zh-CN" b="1" i="1" baseline="-25000" noProof="1">
                        <a:latin typeface="Cambria Math"/>
                        <a:cs typeface="+mn-ea"/>
                      </a:rPr>
                      <m:t>𝒊𝒋</m:t>
                    </m:r>
                    <m:r>
                      <a:rPr lang="en-US" altLang="zh-CN" b="1" i="1" noProof="1">
                        <a:latin typeface="Cambria Math"/>
                        <a:cs typeface="+mn-ea"/>
                      </a:rPr>
                      <m:t>=</m:t>
                    </m:r>
                    <m:r>
                      <a:rPr lang="en-US" altLang="zh-CN" b="1" i="1" noProof="1">
                        <a:latin typeface="Cambria Math"/>
                        <a:cs typeface="+mn-ea"/>
                      </a:rPr>
                      <m:t>𝟎</m:t>
                    </m:r>
                  </m:oMath>
                </a14:m>
                <a:r>
                  <a:rPr lang="zh-CN" altLang="en-US" b="1" noProof="1">
                    <a:cs typeface="+mn-ea"/>
                  </a:rPr>
                  <a:t>，对所有</a:t>
                </a:r>
                <a14:m>
                  <m:oMath xmlns:m="http://schemas.openxmlformats.org/officeDocument/2006/math">
                    <m:r>
                      <a:rPr lang="en-US" altLang="zh-CN" b="1" i="1" noProof="1">
                        <a:latin typeface="Cambria Math"/>
                        <a:cs typeface="+mn-ea"/>
                      </a:rPr>
                      <m:t>𝒊</m:t>
                    </m:r>
                    <m:r>
                      <a:rPr lang="zh-CN" altLang="en-US" b="1" i="1" noProof="1">
                        <a:latin typeface="Cambria Math"/>
                        <a:cs typeface="+mn-ea"/>
                      </a:rPr>
                      <m:t>，</m:t>
                    </m:r>
                    <m:r>
                      <a:rPr lang="en-US" altLang="zh-CN" b="1" i="1" noProof="1">
                        <a:latin typeface="Cambria Math"/>
                        <a:cs typeface="+mn-ea"/>
                      </a:rPr>
                      <m:t>𝒋</m:t>
                    </m:r>
                  </m:oMath>
                </a14:m>
                <a:r>
                  <a:rPr lang="zh-CN" altLang="en-US" b="1" noProof="1">
                    <a:cs typeface="+mn-ea"/>
                  </a:rPr>
                  <a:t>。</a:t>
                </a:r>
                <a:endParaRPr lang="zh-CN" altLang="en-US" b="1" noProof="1">
                  <a:cs typeface="+mn-ea"/>
                </a:endParaRPr>
              </a:p>
              <a:p>
                <a:pPr lvl="1"/>
                <a:r>
                  <a:rPr lang="en-US" altLang="zh-CN" b="1" noProof="1">
                    <a:solidFill>
                      <a:srgbClr val="FF0000"/>
                    </a:solidFill>
                    <a:cs typeface="+mn-ea"/>
                  </a:rPr>
                  <a:t>M1</a:t>
                </a:r>
                <a:r>
                  <a:rPr lang="zh-CN" altLang="en-US" b="1" noProof="1">
                    <a:solidFill>
                      <a:srgbClr val="FF0000"/>
                    </a:solidFill>
                    <a:cs typeface="+mn-ea"/>
                  </a:rPr>
                  <a:t>：</a:t>
                </a:r>
                <a:r>
                  <a:rPr lang="zh-CN" altLang="en-US" b="1" noProof="1">
                    <a:cs typeface="+mn-ea"/>
                  </a:rPr>
                  <a:t>标源端为</a:t>
                </a:r>
                <a14:m>
                  <m:oMath xmlns:m="http://schemas.openxmlformats.org/officeDocument/2006/math">
                    <m:r>
                      <a:rPr lang="en-US" altLang="zh-CN" b="1" i="1" noProof="1">
                        <a:latin typeface="Cambria Math"/>
                        <a:cs typeface="+mn-ea"/>
                      </a:rPr>
                      <m:t>(+,</m:t>
                    </m:r>
                    <m:r>
                      <a:rPr lang="en-US" altLang="zh-CN" b="1" i="1" noProof="1">
                        <a:latin typeface="Cambria Math"/>
                        <a:cs typeface="+mn-ea"/>
                      </a:rPr>
                      <m:t>𝒔</m:t>
                    </m:r>
                    <m:r>
                      <a:rPr lang="en-US" altLang="zh-CN" b="1" i="1" noProof="1">
                        <a:latin typeface="Cambria Math"/>
                        <a:cs typeface="+mn-ea"/>
                      </a:rPr>
                      <m:t>, ∞)</m:t>
                    </m:r>
                  </m:oMath>
                </a14:m>
                <a:r>
                  <a:rPr lang="zh-CN" altLang="en-US" b="1" noProof="1">
                    <a:cs typeface="+mn-ea"/>
                  </a:rPr>
                  <a:t>，作为已标未查端</a:t>
                </a:r>
                <a:endParaRPr lang="zh-CN" altLang="en-US" b="1" noProof="1">
                  <a:cs typeface="+mn-ea"/>
                </a:endParaRPr>
              </a:p>
              <a:p>
                <a:pPr lvl="1"/>
                <a:r>
                  <a:rPr lang="en-US" altLang="zh-CN" b="1" noProof="1">
                    <a:solidFill>
                      <a:srgbClr val="FF0000"/>
                    </a:solidFill>
                    <a:cs typeface="+mn-ea"/>
                  </a:rPr>
                  <a:t>M2</a:t>
                </a:r>
                <a:r>
                  <a:rPr lang="zh-CN" altLang="en-US" b="1" noProof="1">
                    <a:solidFill>
                      <a:srgbClr val="FF0000"/>
                    </a:solidFill>
                    <a:cs typeface="+mn-ea"/>
                  </a:rPr>
                  <a:t>：</a:t>
                </a:r>
                <a:r>
                  <a:rPr lang="zh-CN" altLang="en-US" b="1" noProof="1">
                    <a:cs typeface="+mn-ea"/>
                  </a:rPr>
                  <a:t>查已标未查端</a:t>
                </a:r>
                <a14:m>
                  <m:oMath xmlns:m="http://schemas.openxmlformats.org/officeDocument/2006/math">
                    <m:r>
                      <a:rPr lang="en-US" altLang="zh-CN" b="1" i="1" noProof="1">
                        <a:latin typeface="Cambria Math"/>
                        <a:cs typeface="+mn-ea"/>
                      </a:rPr>
                      <m:t>𝒗</m:t>
                    </m:r>
                    <m:r>
                      <a:rPr lang="en-US" altLang="zh-CN" b="1" i="1" baseline="-25000" noProof="1">
                        <a:latin typeface="Cambria Math"/>
                        <a:cs typeface="+mn-ea"/>
                      </a:rPr>
                      <m:t>𝒊</m:t>
                    </m:r>
                  </m:oMath>
                </a14:m>
                <a:r>
                  <a:rPr lang="zh-CN" altLang="en-US" b="1" noProof="1">
                    <a:cs typeface="+mn-ea"/>
                  </a:rPr>
                  <a:t>，即标</a:t>
                </a:r>
                <a14:m>
                  <m:oMath xmlns:m="http://schemas.openxmlformats.org/officeDocument/2006/math">
                    <m:r>
                      <a:rPr lang="en-US" altLang="zh-CN" b="1" i="1" noProof="1">
                        <a:latin typeface="Cambria Math"/>
                        <a:cs typeface="+mn-ea"/>
                      </a:rPr>
                      <m:t>𝒗</m:t>
                    </m:r>
                    <m:r>
                      <a:rPr lang="en-US" altLang="zh-CN" b="1" i="1" baseline="-25000" noProof="1">
                        <a:latin typeface="Cambria Math"/>
                        <a:cs typeface="+mn-ea"/>
                      </a:rPr>
                      <m:t>𝒊</m:t>
                    </m:r>
                  </m:oMath>
                </a14:m>
                <a:r>
                  <a:rPr lang="zh-CN" altLang="en-US" b="1" noProof="1">
                    <a:cs typeface="+mn-ea"/>
                  </a:rPr>
                  <a:t>的所有邻端</a:t>
                </a:r>
                <a14:m>
                  <m:oMath xmlns:m="http://schemas.openxmlformats.org/officeDocument/2006/math">
                    <m:r>
                      <a:rPr lang="en-US" altLang="zh-CN" b="1" i="1" noProof="1">
                        <a:latin typeface="Cambria Math"/>
                        <a:cs typeface="+mn-ea"/>
                      </a:rPr>
                      <m:t>𝒗</m:t>
                    </m:r>
                    <m:r>
                      <a:rPr lang="en-US" altLang="zh-CN" b="1" i="1" baseline="-25000" noProof="1">
                        <a:latin typeface="Cambria Math"/>
                        <a:cs typeface="+mn-ea"/>
                      </a:rPr>
                      <m:t>𝒋</m:t>
                    </m:r>
                  </m:oMath>
                </a14:m>
                <a:r>
                  <a:rPr lang="zh-CN" altLang="en-US" b="1" noProof="1">
                    <a:cs typeface="+mn-ea"/>
                  </a:rPr>
                  <a:t>。</a:t>
                </a:r>
                <a:endParaRPr lang="zh-CN" altLang="en-US" b="1" dirty="0">
                  <a:solidFill>
                    <a:srgbClr val="3C3C5A"/>
                  </a:solidFill>
                </a:endParaRPr>
              </a:p>
            </p:txBody>
          </p:sp>
        </mc:Choice>
        <mc:Fallback>
          <p:sp>
            <p:nvSpPr>
              <p:cNvPr id="8" name="Rectangle 8"/>
              <p:cNvSpPr>
                <a:spLocks noRot="1" noChangeAspect="1" noMove="1" noResize="1" noEditPoints="1" noAdjustHandles="1" noChangeArrowheads="1" noChangeShapeType="1" noTextEdit="1"/>
              </p:cNvSpPr>
              <p:nvPr/>
            </p:nvSpPr>
            <p:spPr bwMode="auto">
              <a:xfrm>
                <a:off x="179388" y="0"/>
                <a:ext cx="5256212" cy="915988"/>
              </a:xfrm>
              <a:prstGeom prst="rect">
                <a:avLst/>
              </a:prstGeom>
              <a:blipFill rotWithShape="1">
                <a:blip r:embed="rId10"/>
                <a:stretch>
                  <a:fillRect t="-4667" r="-695" b="-1133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5" name="Object 5"/>
          <p:cNvGraphicFramePr>
            <a:graphicFrameLocks noGrp="1" noChangeAspect="1"/>
          </p:cNvGraphicFramePr>
          <p:nvPr>
            <p:ph sz="half" idx="1"/>
            <p:extLst>
              <p:ext uri="{D42A27DB-BD31-4B8C-83A1-F6EECF244321}">
                <p14:modId xmlns:p14="http://schemas.microsoft.com/office/powerpoint/2010/main" val="3725208937"/>
              </p:ext>
            </p:extLst>
          </p:nvPr>
        </p:nvGraphicFramePr>
        <p:xfrm>
          <a:off x="0" y="1988840"/>
          <a:ext cx="4967288" cy="4487863"/>
        </p:xfrm>
        <a:graphic>
          <a:graphicData uri="http://schemas.openxmlformats.org/presentationml/2006/ole">
            <mc:AlternateContent xmlns:mc="http://schemas.openxmlformats.org/markup-compatibility/2006">
              <mc:Choice xmlns:v="urn:schemas-microsoft-com:vml" Requires="v">
                <p:oleObj spid="_x0000_s14360" r:id="rId3" imgW="2374900" imgH="2146300" progId="Equation.3">
                  <p:embed/>
                </p:oleObj>
              </mc:Choice>
              <mc:Fallback>
                <p:oleObj r:id="rId3" imgW="2374900" imgH="2146300" progId="Equation.3">
                  <p:embed/>
                  <p:pic>
                    <p:nvPicPr>
                      <p:cNvPr id="0" name="图片 144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8840"/>
                        <a:ext cx="4967288" cy="44878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8" name="对象 1"/>
          <p:cNvGraphicFramePr>
            <a:graphicFrameLocks noChangeAspect="1"/>
          </p:cNvGraphicFramePr>
          <p:nvPr/>
        </p:nvGraphicFramePr>
        <p:xfrm>
          <a:off x="4427538" y="1730375"/>
          <a:ext cx="4716462" cy="4564063"/>
        </p:xfrm>
        <a:graphic>
          <a:graphicData uri="http://schemas.openxmlformats.org/presentationml/2006/ole">
            <mc:AlternateContent xmlns:mc="http://schemas.openxmlformats.org/markup-compatibility/2006">
              <mc:Choice xmlns:v="urn:schemas-microsoft-com:vml" Requires="v">
                <p:oleObj spid="_x0000_s14361" r:id="rId5" imgW="5549900" imgH="5016500" progId="Visio.Drawing.11">
                  <p:embed/>
                </p:oleObj>
              </mc:Choice>
              <mc:Fallback>
                <p:oleObj r:id="rId5" imgW="5549900" imgH="5016500" progId="Visio.Drawing.11">
                  <p:embed/>
                  <p:pic>
                    <p:nvPicPr>
                      <p:cNvPr id="0" name="图片 144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730375"/>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6" name="Rectangle 10"/>
              <p:cNvSpPr>
                <a:spLocks noChangeArrowheads="1"/>
              </p:cNvSpPr>
              <p:nvPr/>
            </p:nvSpPr>
            <p:spPr bwMode="auto">
              <a:xfrm>
                <a:off x="0" y="908050"/>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smtClean="0">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FF0000"/>
                    </a:solidFill>
                  </a:rPr>
                  <a:t>ε</a:t>
                </a:r>
                <a:r>
                  <a:rPr lang="en-US" altLang="zh-CN" sz="2400" b="1" baseline="-25000" dirty="0">
                    <a:solidFill>
                      <a:srgbClr val="FF0000"/>
                    </a:solidFill>
                  </a:rPr>
                  <a:t>t</a:t>
                </a:r>
                <a:r>
                  <a:rPr lang="zh-CN" altLang="en-US" sz="2400" b="1" dirty="0" smtClean="0">
                    <a:solidFill>
                      <a:srgbClr val="3C3C5A"/>
                    </a:solidFill>
                  </a:rPr>
                  <a:t>。</a:t>
                </a:r>
                <a:endParaRPr lang="en-US" altLang="zh-CN" sz="2400" b="1" dirty="0" smtClean="0">
                  <a:solidFill>
                    <a:srgbClr val="3C3C5A"/>
                  </a:solidFill>
                </a:endParaRPr>
              </a:p>
              <a:p>
                <a:pPr fontAlgn="base">
                  <a:spcBef>
                    <a:spcPct val="0"/>
                  </a:spcBef>
                  <a:spcAft>
                    <a:spcPct val="0"/>
                  </a:spcAft>
                </a:pPr>
                <a:r>
                  <a:rPr lang="zh-CN" altLang="en-US" sz="2400" b="1" dirty="0" smtClean="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6" name="Rectangle 10"/>
              <p:cNvSpPr>
                <a:spLocks noRot="1" noChangeAspect="1" noMove="1" noResize="1" noEditPoints="1" noAdjustHandles="1" noChangeArrowheads="1" noChangeShapeType="1" noTextEdit="1"/>
              </p:cNvSpPr>
              <p:nvPr/>
            </p:nvSpPr>
            <p:spPr bwMode="auto">
              <a:xfrm>
                <a:off x="0" y="908050"/>
                <a:ext cx="8964612" cy="830997"/>
              </a:xfrm>
              <a:prstGeom prst="rect">
                <a:avLst/>
              </a:prstGeom>
              <a:blipFill rotWithShape="1">
                <a:blip r:embed="rId7"/>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3"/>
              <p:cNvSpPr txBox="1">
                <a:spLocks noRot="1"/>
              </p:cNvSpPr>
              <p:nvPr/>
            </p:nvSpPr>
            <p:spPr>
              <a:xfrm>
                <a:off x="611560" y="0"/>
                <a:ext cx="8064896" cy="908050"/>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8"/>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8"/>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7" name="Rectangle 3"/>
              <p:cNvSpPr txBox="1">
                <a:spLocks noRot="1" noChangeAspect="1" noMove="1" noResize="1" noEditPoints="1" noAdjustHandles="1" noChangeArrowheads="1" noChangeShapeType="1" noTextEdit="1"/>
              </p:cNvSpPr>
              <p:nvPr/>
            </p:nvSpPr>
            <p:spPr>
              <a:xfrm>
                <a:off x="611560" y="0"/>
                <a:ext cx="8064896" cy="908050"/>
              </a:xfrm>
              <a:prstGeom prst="rect">
                <a:avLst/>
              </a:prstGeom>
              <a:blipFill rotWithShape="1">
                <a:blip r:embed="rId9"/>
                <a:stretch>
                  <a:fillRect t="-7285" b="-14570"/>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9" name="Object 5"/>
          <p:cNvGraphicFramePr>
            <a:graphicFrameLocks noGrp="1" noChangeAspect="1"/>
          </p:cNvGraphicFramePr>
          <p:nvPr>
            <p:ph sz="half" idx="1"/>
          </p:nvPr>
        </p:nvGraphicFramePr>
        <p:xfrm>
          <a:off x="0" y="1844675"/>
          <a:ext cx="4967288" cy="4487863"/>
        </p:xfrm>
        <a:graphic>
          <a:graphicData uri="http://schemas.openxmlformats.org/presentationml/2006/ole">
            <mc:AlternateContent xmlns:mc="http://schemas.openxmlformats.org/markup-compatibility/2006">
              <mc:Choice xmlns:v="urn:schemas-microsoft-com:vml" Requires="v">
                <p:oleObj spid="_x0000_s15384" r:id="rId3" imgW="2374900" imgH="2146300" progId="Equation.3">
                  <p:embed/>
                </p:oleObj>
              </mc:Choice>
              <mc:Fallback>
                <p:oleObj r:id="rId3" imgW="2374900" imgH="2146300" progId="Equation.3">
                  <p:embed/>
                  <p:pic>
                    <p:nvPicPr>
                      <p:cNvPr id="0" name="图片 154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4967288" cy="44878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0" name="Object 12"/>
          <p:cNvGraphicFramePr>
            <a:graphicFrameLocks noChangeAspect="1"/>
          </p:cNvGraphicFramePr>
          <p:nvPr/>
        </p:nvGraphicFramePr>
        <p:xfrm>
          <a:off x="4427538" y="1412875"/>
          <a:ext cx="4716462" cy="4564063"/>
        </p:xfrm>
        <a:graphic>
          <a:graphicData uri="http://schemas.openxmlformats.org/presentationml/2006/ole">
            <mc:AlternateContent xmlns:mc="http://schemas.openxmlformats.org/markup-compatibility/2006">
              <mc:Choice xmlns:v="urn:schemas-microsoft-com:vml" Requires="v">
                <p:oleObj spid="_x0000_s15385" r:id="rId5" imgW="5549900" imgH="5016500" progId="Visio.Drawing.11">
                  <p:embed/>
                </p:oleObj>
              </mc:Choice>
              <mc:Fallback>
                <p:oleObj r:id="rId5" imgW="5549900" imgH="5016500" progId="Visio.Drawing.11">
                  <p:embed/>
                  <p:pic>
                    <p:nvPicPr>
                      <p:cNvPr id="0" name="图片 154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412875"/>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32771" name="Rectangle 7"/>
              <p:cNvSpPr>
                <a:spLocks noChangeArrowheads="1"/>
              </p:cNvSpPr>
              <p:nvPr/>
            </p:nvSpPr>
            <p:spPr bwMode="auto">
              <a:xfrm>
                <a:off x="179388" y="908050"/>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32771" name="Rectangle 7"/>
              <p:cNvSpPr>
                <a:spLocks noRot="1" noChangeAspect="1" noMove="1" noResize="1" noEditPoints="1" noAdjustHandles="1" noChangeArrowheads="1" noChangeShapeType="1" noTextEdit="1"/>
              </p:cNvSpPr>
              <p:nvPr/>
            </p:nvSpPr>
            <p:spPr bwMode="auto">
              <a:xfrm>
                <a:off x="179388" y="908050"/>
                <a:ext cx="8964612" cy="830997"/>
              </a:xfrm>
              <a:prstGeom prst="rect">
                <a:avLst/>
              </a:prstGeom>
              <a:blipFill rotWithShape="1">
                <a:blip r:embed="rId7"/>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Rectangle 3"/>
              <p:cNvSpPr txBox="1">
                <a:spLocks noRot="1"/>
              </p:cNvSpPr>
              <p:nvPr/>
            </p:nvSpPr>
            <p:spPr>
              <a:xfrm>
                <a:off x="395536" y="79871"/>
                <a:ext cx="8496944"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8"/>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8"/>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6" name="Rectangle 3"/>
              <p:cNvSpPr txBox="1">
                <a:spLocks noRot="1" noChangeAspect="1" noMove="1" noResize="1" noEditPoints="1" noAdjustHandles="1" noChangeArrowheads="1" noChangeShapeType="1" noTextEdit="1"/>
              </p:cNvSpPr>
              <p:nvPr/>
            </p:nvSpPr>
            <p:spPr>
              <a:xfrm>
                <a:off x="395536" y="79871"/>
                <a:ext cx="8496944" cy="828179"/>
              </a:xfrm>
              <a:prstGeom prst="rect">
                <a:avLst/>
              </a:prstGeom>
              <a:blipFill rotWithShape="1">
                <a:blip r:embed="rId9"/>
                <a:stretch>
                  <a:fillRect t="-7971" b="-2536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Object 8"/>
          <p:cNvGraphicFramePr>
            <a:graphicFrameLocks noGrp="1" noChangeAspect="1"/>
          </p:cNvGraphicFramePr>
          <p:nvPr>
            <p:ph sz="quarter" idx="4294967295"/>
          </p:nvPr>
        </p:nvGraphicFramePr>
        <p:xfrm>
          <a:off x="611188" y="1989138"/>
          <a:ext cx="3203575" cy="4105275"/>
        </p:xfrm>
        <a:graphic>
          <a:graphicData uri="http://schemas.openxmlformats.org/presentationml/2006/ole">
            <mc:AlternateContent xmlns:mc="http://schemas.openxmlformats.org/markup-compatibility/2006">
              <mc:Choice xmlns:v="urn:schemas-microsoft-com:vml" Requires="v">
                <p:oleObj spid="_x0000_s16408" r:id="rId3" imgW="1485900" imgH="1905000" progId="Equation.3">
                  <p:embed/>
                </p:oleObj>
              </mc:Choice>
              <mc:Fallback>
                <p:oleObj r:id="rId3" imgW="1485900" imgH="1905000" progId="Equation.3">
                  <p:embed/>
                  <p:pic>
                    <p:nvPicPr>
                      <p:cNvPr id="0" name="图片 164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89138"/>
                        <a:ext cx="3203575" cy="41052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33796" name="Rectangle 9"/>
              <p:cNvSpPr>
                <a:spLocks noChangeArrowheads="1"/>
              </p:cNvSpPr>
              <p:nvPr/>
            </p:nvSpPr>
            <p:spPr bwMode="auto">
              <a:xfrm>
                <a:off x="209693" y="1126862"/>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33796" name="Rectangle 9"/>
              <p:cNvSpPr>
                <a:spLocks noRot="1" noChangeAspect="1" noMove="1" noResize="1" noEditPoints="1" noAdjustHandles="1" noChangeArrowheads="1" noChangeShapeType="1" noTextEdit="1"/>
              </p:cNvSpPr>
              <p:nvPr/>
            </p:nvSpPr>
            <p:spPr bwMode="auto">
              <a:xfrm>
                <a:off x="209693" y="1126862"/>
                <a:ext cx="8964612" cy="830997"/>
              </a:xfrm>
              <a:prstGeom prst="rect">
                <a:avLst/>
              </a:prstGeom>
              <a:blipFill rotWithShape="1">
                <a:blip r:embed="rId5"/>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3799" name="对象 1"/>
          <p:cNvGraphicFramePr>
            <a:graphicFrameLocks noChangeAspect="1"/>
          </p:cNvGraphicFramePr>
          <p:nvPr/>
        </p:nvGraphicFramePr>
        <p:xfrm>
          <a:off x="4427538" y="1412875"/>
          <a:ext cx="4716462" cy="4564063"/>
        </p:xfrm>
        <a:graphic>
          <a:graphicData uri="http://schemas.openxmlformats.org/presentationml/2006/ole">
            <mc:AlternateContent xmlns:mc="http://schemas.openxmlformats.org/markup-compatibility/2006">
              <mc:Choice xmlns:v="urn:schemas-microsoft-com:vml" Requires="v">
                <p:oleObj spid="_x0000_s16409" r:id="rId6" imgW="5549900" imgH="5016500" progId="Visio.Drawing.11">
                  <p:embed/>
                </p:oleObj>
              </mc:Choice>
              <mc:Fallback>
                <p:oleObj r:id="rId6" imgW="5549900" imgH="5016500" progId="Visio.Drawing.11">
                  <p:embed/>
                  <p:pic>
                    <p:nvPicPr>
                      <p:cNvPr id="0" name="图片 164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1412875"/>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10" name="Rectangle 3"/>
              <p:cNvSpPr txBox="1">
                <a:spLocks noRot="1"/>
              </p:cNvSpPr>
              <p:nvPr/>
            </p:nvSpPr>
            <p:spPr>
              <a:xfrm>
                <a:off x="395536" y="79871"/>
                <a:ext cx="8496944"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8"/>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8"/>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10" name="Rectangle 3"/>
              <p:cNvSpPr txBox="1">
                <a:spLocks noRot="1" noChangeAspect="1" noMove="1" noResize="1" noEditPoints="1" noAdjustHandles="1" noChangeArrowheads="1" noChangeShapeType="1" noTextEdit="1"/>
              </p:cNvSpPr>
              <p:nvPr/>
            </p:nvSpPr>
            <p:spPr>
              <a:xfrm>
                <a:off x="395536" y="79871"/>
                <a:ext cx="8496944" cy="828179"/>
              </a:xfrm>
              <a:prstGeom prst="rect">
                <a:avLst/>
              </a:prstGeom>
              <a:blipFill rotWithShape="1">
                <a:blip r:embed="rId9"/>
                <a:stretch>
                  <a:fillRect t="-7971" b="-2536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7" name="Object 8"/>
          <p:cNvGraphicFramePr>
            <a:graphicFrameLocks noGrp="1" noChangeAspect="1"/>
          </p:cNvGraphicFramePr>
          <p:nvPr>
            <p:ph sz="quarter" idx="4294967295"/>
          </p:nvPr>
        </p:nvGraphicFramePr>
        <p:xfrm>
          <a:off x="611188" y="1989138"/>
          <a:ext cx="3203575" cy="4105275"/>
        </p:xfrm>
        <a:graphic>
          <a:graphicData uri="http://schemas.openxmlformats.org/presentationml/2006/ole">
            <mc:AlternateContent xmlns:mc="http://schemas.openxmlformats.org/markup-compatibility/2006">
              <mc:Choice xmlns:v="urn:schemas-microsoft-com:vml" Requires="v">
                <p:oleObj spid="_x0000_s17454" r:id="rId3" imgW="1485900" imgH="1905000" progId="Equation.3">
                  <p:embed/>
                </p:oleObj>
              </mc:Choice>
              <mc:Fallback>
                <p:oleObj r:id="rId3" imgW="1485900" imgH="1905000" progId="Equation.3">
                  <p:embed/>
                  <p:pic>
                    <p:nvPicPr>
                      <p:cNvPr id="0" name="图片 175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89138"/>
                        <a:ext cx="3203575" cy="41052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0" name="Object 12"/>
          <p:cNvGraphicFramePr>
            <a:graphicFrameLocks noChangeAspect="1"/>
          </p:cNvGraphicFramePr>
          <p:nvPr/>
        </p:nvGraphicFramePr>
        <p:xfrm>
          <a:off x="4427538" y="1412875"/>
          <a:ext cx="4716462" cy="4564063"/>
        </p:xfrm>
        <a:graphic>
          <a:graphicData uri="http://schemas.openxmlformats.org/presentationml/2006/ole">
            <mc:AlternateContent xmlns:mc="http://schemas.openxmlformats.org/markup-compatibility/2006">
              <mc:Choice xmlns:v="urn:schemas-microsoft-com:vml" Requires="v">
                <p:oleObj spid="_x0000_s17455" r:id="rId5" imgW="5549900" imgH="5016500" progId="Visio.Drawing.11">
                  <p:embed/>
                </p:oleObj>
              </mc:Choice>
              <mc:Fallback>
                <p:oleObj r:id="rId5" imgW="5549900" imgH="5016500" progId="Visio.Drawing.11">
                  <p:embed/>
                  <p:pic>
                    <p:nvPicPr>
                      <p:cNvPr id="0" name="图片 175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412875"/>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2" name="Object 7"/>
          <p:cNvGraphicFramePr>
            <a:graphicFrameLocks noChangeAspect="1"/>
          </p:cNvGraphicFramePr>
          <p:nvPr/>
        </p:nvGraphicFramePr>
        <p:xfrm>
          <a:off x="4427538" y="1412875"/>
          <a:ext cx="4716462" cy="4564063"/>
        </p:xfrm>
        <a:graphic>
          <a:graphicData uri="http://schemas.openxmlformats.org/presentationml/2006/ole">
            <mc:AlternateContent xmlns:mc="http://schemas.openxmlformats.org/markup-compatibility/2006">
              <mc:Choice xmlns:v="urn:schemas-microsoft-com:vml" Requires="v">
                <p:oleObj spid="_x0000_s17456" r:id="rId7" imgW="5549900" imgH="5016500" progId="Visio.Drawing.11">
                  <p:embed/>
                </p:oleObj>
              </mc:Choice>
              <mc:Fallback>
                <p:oleObj r:id="rId7" imgW="5549900" imgH="5016500" progId="Visio.Drawing.11">
                  <p:embed/>
                  <p:pic>
                    <p:nvPicPr>
                      <p:cNvPr id="0" name="图片 175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412875"/>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5" name="Object 10"/>
          <p:cNvGraphicFramePr>
            <a:graphicFrameLocks noChangeAspect="1"/>
          </p:cNvGraphicFramePr>
          <p:nvPr/>
        </p:nvGraphicFramePr>
        <p:xfrm>
          <a:off x="4427538" y="1412875"/>
          <a:ext cx="4716462" cy="4564063"/>
        </p:xfrm>
        <a:graphic>
          <a:graphicData uri="http://schemas.openxmlformats.org/presentationml/2006/ole">
            <mc:AlternateContent xmlns:mc="http://schemas.openxmlformats.org/markup-compatibility/2006">
              <mc:Choice xmlns:v="urn:schemas-microsoft-com:vml" Requires="v">
                <p:oleObj spid="_x0000_s17457" r:id="rId8" imgW="5549900" imgH="5016500" progId="Visio.Drawing.11">
                  <p:embed/>
                </p:oleObj>
              </mc:Choice>
              <mc:Fallback>
                <p:oleObj r:id="rId8" imgW="5549900" imgH="5016500" progId="Visio.Drawing.11">
                  <p:embed/>
                  <p:pic>
                    <p:nvPicPr>
                      <p:cNvPr id="0" name="图片 175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412875"/>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11" name="Rectangle 9"/>
              <p:cNvSpPr>
                <a:spLocks noChangeArrowheads="1"/>
              </p:cNvSpPr>
              <p:nvPr/>
            </p:nvSpPr>
            <p:spPr bwMode="auto">
              <a:xfrm>
                <a:off x="209693" y="1126862"/>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11" name="Rectangle 9"/>
              <p:cNvSpPr>
                <a:spLocks noRot="1" noChangeAspect="1" noMove="1" noResize="1" noEditPoints="1" noAdjustHandles="1" noChangeArrowheads="1" noChangeShapeType="1" noTextEdit="1"/>
              </p:cNvSpPr>
              <p:nvPr/>
            </p:nvSpPr>
            <p:spPr bwMode="auto">
              <a:xfrm>
                <a:off x="209693" y="1126862"/>
                <a:ext cx="8964612" cy="830997"/>
              </a:xfrm>
              <a:prstGeom prst="rect">
                <a:avLst/>
              </a:prstGeom>
              <a:blipFill rotWithShape="1">
                <a:blip r:embed="rId9"/>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Rectangle 3"/>
              <p:cNvSpPr txBox="1">
                <a:spLocks noRot="1"/>
              </p:cNvSpPr>
              <p:nvPr/>
            </p:nvSpPr>
            <p:spPr>
              <a:xfrm>
                <a:off x="395536" y="79871"/>
                <a:ext cx="8496944"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10"/>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10"/>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12" name="Rectangle 3"/>
              <p:cNvSpPr txBox="1">
                <a:spLocks noRot="1" noChangeAspect="1" noMove="1" noResize="1" noEditPoints="1" noAdjustHandles="1" noChangeArrowheads="1" noChangeShapeType="1" noTextEdit="1"/>
              </p:cNvSpPr>
              <p:nvPr/>
            </p:nvSpPr>
            <p:spPr>
              <a:xfrm>
                <a:off x="395536" y="79871"/>
                <a:ext cx="8496944" cy="828179"/>
              </a:xfrm>
              <a:prstGeom prst="rect">
                <a:avLst/>
              </a:prstGeom>
              <a:blipFill rotWithShape="1">
                <a:blip r:embed="rId11"/>
                <a:stretch>
                  <a:fillRect t="-7971" b="-2536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Object 4"/>
          <p:cNvGraphicFramePr>
            <a:graphicFrameLocks noGrp="1" noChangeAspect="1"/>
          </p:cNvGraphicFramePr>
          <p:nvPr>
            <p:ph sz="half" idx="1"/>
          </p:nvPr>
        </p:nvGraphicFramePr>
        <p:xfrm>
          <a:off x="179388" y="2205038"/>
          <a:ext cx="3168650" cy="3008312"/>
        </p:xfrm>
        <a:graphic>
          <a:graphicData uri="http://schemas.openxmlformats.org/presentationml/2006/ole">
            <mc:AlternateContent xmlns:mc="http://schemas.openxmlformats.org/markup-compatibility/2006">
              <mc:Choice xmlns:v="urn:schemas-microsoft-com:vml" Requires="v">
                <p:oleObj spid="_x0000_s18456" r:id="rId3" imgW="1498600" imgH="1422400" progId="Equation.3">
                  <p:embed/>
                </p:oleObj>
              </mc:Choice>
              <mc:Fallback>
                <p:oleObj r:id="rId3" imgW="1498600" imgH="1422400" progId="Equation.3">
                  <p:embed/>
                  <p:pic>
                    <p:nvPicPr>
                      <p:cNvPr id="0" name="图片 184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205038"/>
                        <a:ext cx="3168650" cy="300831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4" name="对象 1"/>
          <p:cNvGraphicFramePr>
            <a:graphicFrameLocks noChangeAspect="1"/>
          </p:cNvGraphicFramePr>
          <p:nvPr/>
        </p:nvGraphicFramePr>
        <p:xfrm>
          <a:off x="4284663" y="1670050"/>
          <a:ext cx="4716462" cy="4564063"/>
        </p:xfrm>
        <a:graphic>
          <a:graphicData uri="http://schemas.openxmlformats.org/presentationml/2006/ole">
            <mc:AlternateContent xmlns:mc="http://schemas.openxmlformats.org/markup-compatibility/2006">
              <mc:Choice xmlns:v="urn:schemas-microsoft-com:vml" Requires="v">
                <p:oleObj spid="_x0000_s18457" r:id="rId5" imgW="5549900" imgH="5016500" progId="Visio.Drawing.11">
                  <p:embed/>
                </p:oleObj>
              </mc:Choice>
              <mc:Fallback>
                <p:oleObj r:id="rId5" imgW="5549900" imgH="5016500" progId="Visio.Drawing.11">
                  <p:embed/>
                  <p:pic>
                    <p:nvPicPr>
                      <p:cNvPr id="0" name="图片 184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670050"/>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6" name="Rectangle 9"/>
              <p:cNvSpPr>
                <a:spLocks noChangeArrowheads="1"/>
              </p:cNvSpPr>
              <p:nvPr/>
            </p:nvSpPr>
            <p:spPr bwMode="auto">
              <a:xfrm>
                <a:off x="209693" y="1126862"/>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6" name="Rectangle 9"/>
              <p:cNvSpPr>
                <a:spLocks noRot="1" noChangeAspect="1" noMove="1" noResize="1" noEditPoints="1" noAdjustHandles="1" noChangeArrowheads="1" noChangeShapeType="1" noTextEdit="1"/>
              </p:cNvSpPr>
              <p:nvPr/>
            </p:nvSpPr>
            <p:spPr bwMode="auto">
              <a:xfrm>
                <a:off x="209693" y="1126862"/>
                <a:ext cx="8964612" cy="830997"/>
              </a:xfrm>
              <a:prstGeom prst="rect">
                <a:avLst/>
              </a:prstGeom>
              <a:blipFill rotWithShape="1">
                <a:blip r:embed="rId7"/>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3"/>
              <p:cNvSpPr txBox="1">
                <a:spLocks noRot="1"/>
              </p:cNvSpPr>
              <p:nvPr/>
            </p:nvSpPr>
            <p:spPr>
              <a:xfrm>
                <a:off x="395536" y="79871"/>
                <a:ext cx="8496944"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8"/>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8"/>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7" name="Rectangle 3"/>
              <p:cNvSpPr txBox="1">
                <a:spLocks noRot="1" noChangeAspect="1" noMove="1" noResize="1" noEditPoints="1" noAdjustHandles="1" noChangeArrowheads="1" noChangeShapeType="1" noTextEdit="1"/>
              </p:cNvSpPr>
              <p:nvPr/>
            </p:nvSpPr>
            <p:spPr>
              <a:xfrm>
                <a:off x="395536" y="79871"/>
                <a:ext cx="8496944" cy="828179"/>
              </a:xfrm>
              <a:prstGeom prst="rect">
                <a:avLst/>
              </a:prstGeom>
              <a:blipFill rotWithShape="1">
                <a:blip r:embed="rId9"/>
                <a:stretch>
                  <a:fillRect t="-7971" b="-2536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5" name="Object 4"/>
          <p:cNvGraphicFramePr>
            <a:graphicFrameLocks noGrp="1" noChangeAspect="1"/>
          </p:cNvGraphicFramePr>
          <p:nvPr>
            <p:ph sz="half" idx="1"/>
          </p:nvPr>
        </p:nvGraphicFramePr>
        <p:xfrm>
          <a:off x="-34925" y="1730375"/>
          <a:ext cx="3168650" cy="3008313"/>
        </p:xfrm>
        <a:graphic>
          <a:graphicData uri="http://schemas.openxmlformats.org/presentationml/2006/ole">
            <mc:AlternateContent xmlns:mc="http://schemas.openxmlformats.org/markup-compatibility/2006">
              <mc:Choice xmlns:v="urn:schemas-microsoft-com:vml" Requires="v">
                <p:oleObj spid="_x0000_s19480" r:id="rId3" imgW="1498600" imgH="1422400" progId="Equation.3">
                  <p:embed/>
                </p:oleObj>
              </mc:Choice>
              <mc:Fallback>
                <p:oleObj r:id="rId3" imgW="1498600" imgH="1422400" progId="Equation.3">
                  <p:embed/>
                  <p:pic>
                    <p:nvPicPr>
                      <p:cNvPr id="0" name="图片 195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730375"/>
                        <a:ext cx="3168650" cy="3008313"/>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7" name="Object 12"/>
          <p:cNvGraphicFramePr>
            <a:graphicFrameLocks noChangeAspect="1"/>
          </p:cNvGraphicFramePr>
          <p:nvPr/>
        </p:nvGraphicFramePr>
        <p:xfrm>
          <a:off x="4140200" y="1639888"/>
          <a:ext cx="4716463" cy="4564062"/>
        </p:xfrm>
        <a:graphic>
          <a:graphicData uri="http://schemas.openxmlformats.org/presentationml/2006/ole">
            <mc:AlternateContent xmlns:mc="http://schemas.openxmlformats.org/markup-compatibility/2006">
              <mc:Choice xmlns:v="urn:schemas-microsoft-com:vml" Requires="v">
                <p:oleObj spid="_x0000_s19481" r:id="rId5" imgW="5549900" imgH="5016500" progId="Visio.Drawing.11">
                  <p:embed/>
                </p:oleObj>
              </mc:Choice>
              <mc:Fallback>
                <p:oleObj r:id="rId5" imgW="5549900" imgH="5016500" progId="Visio.Drawing.11">
                  <p:embed/>
                  <p:pic>
                    <p:nvPicPr>
                      <p:cNvPr id="0" name="图片 195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1639888"/>
                        <a:ext cx="4716463"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6" name="Rectangle 9"/>
              <p:cNvSpPr>
                <a:spLocks noChangeArrowheads="1"/>
              </p:cNvSpPr>
              <p:nvPr/>
            </p:nvSpPr>
            <p:spPr bwMode="auto">
              <a:xfrm>
                <a:off x="209693" y="927329"/>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6" name="Rectangle 9"/>
              <p:cNvSpPr>
                <a:spLocks noRot="1" noChangeAspect="1" noMove="1" noResize="1" noEditPoints="1" noAdjustHandles="1" noChangeArrowheads="1" noChangeShapeType="1" noTextEdit="1"/>
              </p:cNvSpPr>
              <p:nvPr/>
            </p:nvSpPr>
            <p:spPr bwMode="auto">
              <a:xfrm>
                <a:off x="209693" y="927329"/>
                <a:ext cx="8964612" cy="830997"/>
              </a:xfrm>
              <a:prstGeom prst="rect">
                <a:avLst/>
              </a:prstGeom>
              <a:blipFill rotWithShape="1">
                <a:blip r:embed="rId7"/>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3"/>
              <p:cNvSpPr txBox="1">
                <a:spLocks noRot="1"/>
              </p:cNvSpPr>
              <p:nvPr/>
            </p:nvSpPr>
            <p:spPr>
              <a:xfrm>
                <a:off x="395536" y="79871"/>
                <a:ext cx="8496944"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8"/>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8"/>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7" name="Rectangle 3"/>
              <p:cNvSpPr txBox="1">
                <a:spLocks noRot="1" noChangeAspect="1" noMove="1" noResize="1" noEditPoints="1" noAdjustHandles="1" noChangeArrowheads="1" noChangeShapeType="1" noTextEdit="1"/>
              </p:cNvSpPr>
              <p:nvPr/>
            </p:nvSpPr>
            <p:spPr>
              <a:xfrm>
                <a:off x="395536" y="79871"/>
                <a:ext cx="8496944" cy="828179"/>
              </a:xfrm>
              <a:prstGeom prst="rect">
                <a:avLst/>
              </a:prstGeom>
              <a:blipFill rotWithShape="1">
                <a:blip r:embed="rId9"/>
                <a:stretch>
                  <a:fillRect t="-7971" b="-2536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1000"/>
                                        <p:tgtEl>
                                          <p:spTgt spid="16387"/>
                                        </p:tgtEl>
                                      </p:cBhvr>
                                    </p:animEffect>
                                    <p:anim calcmode="lin" valueType="num">
                                      <p:cBhvr>
                                        <p:cTn id="8" dur="1000" fill="hold"/>
                                        <p:tgtEl>
                                          <p:spTgt spid="16387"/>
                                        </p:tgtEl>
                                        <p:attrNameLst>
                                          <p:attrName>ppt_x</p:attrName>
                                        </p:attrNameLst>
                                      </p:cBhvr>
                                      <p:tavLst>
                                        <p:tav tm="0">
                                          <p:val>
                                            <p:strVal val="#ppt_x"/>
                                          </p:val>
                                        </p:tav>
                                        <p:tav tm="100000">
                                          <p:val>
                                            <p:strVal val="#ppt_x"/>
                                          </p:val>
                                        </p:tav>
                                      </p:tavLst>
                                    </p:anim>
                                    <p:anim calcmode="lin" valueType="num">
                                      <p:cBhvr>
                                        <p:cTn id="9" dur="1000" fill="hold"/>
                                        <p:tgtEl>
                                          <p:spTgt spid="163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6"/>
          <p:cNvGraphicFramePr>
            <a:graphicFrameLocks noChangeAspect="1"/>
          </p:cNvGraphicFramePr>
          <p:nvPr/>
        </p:nvGraphicFramePr>
        <p:xfrm>
          <a:off x="468313" y="1541463"/>
          <a:ext cx="3922712" cy="5316537"/>
        </p:xfrm>
        <a:graphic>
          <a:graphicData uri="http://schemas.openxmlformats.org/presentationml/2006/ole">
            <mc:AlternateContent xmlns:mc="http://schemas.openxmlformats.org/markup-compatibility/2006">
              <mc:Choice xmlns:v="urn:schemas-microsoft-com:vml" Requires="v">
                <p:oleObj spid="_x0000_s20504" r:id="rId3" imgW="1930400" imgH="2616200" progId="Equation.3">
                  <p:embed/>
                </p:oleObj>
              </mc:Choice>
              <mc:Fallback>
                <p:oleObj r:id="rId3" imgW="1930400" imgH="2616200" progId="Equation.3">
                  <p:embed/>
                  <p:pic>
                    <p:nvPicPr>
                      <p:cNvPr id="0" name="图片 205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541463"/>
                        <a:ext cx="3922712" cy="5316537"/>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4140200" y="1639888"/>
          <a:ext cx="4716463" cy="4564062"/>
        </p:xfrm>
        <a:graphic>
          <a:graphicData uri="http://schemas.openxmlformats.org/presentationml/2006/ole">
            <mc:AlternateContent xmlns:mc="http://schemas.openxmlformats.org/markup-compatibility/2006">
              <mc:Choice xmlns:v="urn:schemas-microsoft-com:vml" Requires="v">
                <p:oleObj spid="_x0000_s20505" r:id="rId5" imgW="5549900" imgH="5016500" progId="Visio.Drawing.11">
                  <p:embed/>
                </p:oleObj>
              </mc:Choice>
              <mc:Fallback>
                <p:oleObj r:id="rId5" imgW="5549900" imgH="5016500" progId="Visio.Drawing.11">
                  <p:embed/>
                  <p:pic>
                    <p:nvPicPr>
                      <p:cNvPr id="0" name="图片 205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1639888"/>
                        <a:ext cx="4716463"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7" name="Rectangle 9"/>
              <p:cNvSpPr>
                <a:spLocks noChangeArrowheads="1"/>
              </p:cNvSpPr>
              <p:nvPr/>
            </p:nvSpPr>
            <p:spPr bwMode="auto">
              <a:xfrm>
                <a:off x="209693" y="815350"/>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7" name="Rectangle 9"/>
              <p:cNvSpPr>
                <a:spLocks noRot="1" noChangeAspect="1" noMove="1" noResize="1" noEditPoints="1" noAdjustHandles="1" noChangeArrowheads="1" noChangeShapeType="1" noTextEdit="1"/>
              </p:cNvSpPr>
              <p:nvPr/>
            </p:nvSpPr>
            <p:spPr bwMode="auto">
              <a:xfrm>
                <a:off x="209693" y="815350"/>
                <a:ext cx="8964612" cy="830997"/>
              </a:xfrm>
              <a:prstGeom prst="rect">
                <a:avLst/>
              </a:prstGeom>
              <a:blipFill rotWithShape="1">
                <a:blip r:embed="rId7"/>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3"/>
              <p:cNvSpPr txBox="1">
                <a:spLocks noRot="1"/>
              </p:cNvSpPr>
              <p:nvPr/>
            </p:nvSpPr>
            <p:spPr>
              <a:xfrm>
                <a:off x="443527" y="0"/>
                <a:ext cx="8496944"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8"/>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8"/>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8" name="Rectangle 3"/>
              <p:cNvSpPr txBox="1">
                <a:spLocks noRot="1" noChangeAspect="1" noMove="1" noResize="1" noEditPoints="1" noAdjustHandles="1" noChangeArrowheads="1" noChangeShapeType="1" noTextEdit="1"/>
              </p:cNvSpPr>
              <p:nvPr/>
            </p:nvSpPr>
            <p:spPr>
              <a:xfrm>
                <a:off x="443527" y="0"/>
                <a:ext cx="8496944" cy="828179"/>
              </a:xfrm>
              <a:prstGeom prst="rect">
                <a:avLst/>
              </a:prstGeom>
              <a:blipFill rotWithShape="1">
                <a:blip r:embed="rId9"/>
                <a:stretch>
                  <a:fillRect t="-7971" b="-2536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6"/>
          <p:cNvGraphicFramePr>
            <a:graphicFrameLocks noChangeAspect="1"/>
          </p:cNvGraphicFramePr>
          <p:nvPr>
            <p:extLst>
              <p:ext uri="{D42A27DB-BD31-4B8C-83A1-F6EECF244321}">
                <p14:modId xmlns:p14="http://schemas.microsoft.com/office/powerpoint/2010/main" val="4100687107"/>
              </p:ext>
            </p:extLst>
          </p:nvPr>
        </p:nvGraphicFramePr>
        <p:xfrm>
          <a:off x="468313" y="1686560"/>
          <a:ext cx="3815655" cy="5171440"/>
        </p:xfrm>
        <a:graphic>
          <a:graphicData uri="http://schemas.openxmlformats.org/presentationml/2006/ole">
            <mc:AlternateContent xmlns:mc="http://schemas.openxmlformats.org/markup-compatibility/2006">
              <mc:Choice xmlns:v="urn:schemas-microsoft-com:vml" Requires="v">
                <p:oleObj spid="_x0000_s21528" r:id="rId3" imgW="1930400" imgH="2616200" progId="Equation.3">
                  <p:embed/>
                </p:oleObj>
              </mc:Choice>
              <mc:Fallback>
                <p:oleObj r:id="rId3" imgW="1930400" imgH="2616200" progId="Equation.3">
                  <p:embed/>
                  <p:pic>
                    <p:nvPicPr>
                      <p:cNvPr id="0" name="图片 215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686560"/>
                        <a:ext cx="3815655" cy="5171440"/>
                      </a:xfrm>
                      <a:prstGeom prst="rect">
                        <a:avLst/>
                      </a:prstGeom>
                      <a:solidFill>
                        <a:schemeClr val="bg1"/>
                      </a:solidFill>
                      <a:ln>
                        <a:noFill/>
                      </a:ln>
                      <a:extLst/>
                    </p:spPr>
                  </p:pic>
                </p:oleObj>
              </mc:Fallback>
            </mc:AlternateContent>
          </a:graphicData>
        </a:graphic>
      </p:graphicFrame>
      <p:graphicFrame>
        <p:nvGraphicFramePr>
          <p:cNvPr id="38917" name="Object 12"/>
          <p:cNvGraphicFramePr>
            <a:graphicFrameLocks noChangeAspect="1"/>
          </p:cNvGraphicFramePr>
          <p:nvPr/>
        </p:nvGraphicFramePr>
        <p:xfrm>
          <a:off x="4427538" y="1412875"/>
          <a:ext cx="4716462" cy="4564063"/>
        </p:xfrm>
        <a:graphic>
          <a:graphicData uri="http://schemas.openxmlformats.org/presentationml/2006/ole">
            <mc:AlternateContent xmlns:mc="http://schemas.openxmlformats.org/markup-compatibility/2006">
              <mc:Choice xmlns:v="urn:schemas-microsoft-com:vml" Requires="v">
                <p:oleObj spid="_x0000_s21529" r:id="rId5" imgW="5549900" imgH="5016500" progId="Visio.Drawing.11">
                  <p:embed/>
                </p:oleObj>
              </mc:Choice>
              <mc:Fallback>
                <p:oleObj r:id="rId5" imgW="5549900" imgH="5016500" progId="Visio.Drawing.11">
                  <p:embed/>
                  <p:pic>
                    <p:nvPicPr>
                      <p:cNvPr id="0" name="图片 215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412875"/>
                        <a:ext cx="4716462"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7" name="Rectangle 9"/>
              <p:cNvSpPr>
                <a:spLocks noChangeArrowheads="1"/>
              </p:cNvSpPr>
              <p:nvPr/>
            </p:nvSpPr>
            <p:spPr bwMode="auto">
              <a:xfrm>
                <a:off x="209693" y="908050"/>
                <a:ext cx="896461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dirty="0">
                    <a:solidFill>
                      <a:srgbClr val="3C3C5A"/>
                    </a:solidFill>
                  </a:rPr>
                  <a:t>若</a:t>
                </a:r>
                <a14:m>
                  <m:oMath xmlns:m="http://schemas.openxmlformats.org/officeDocument/2006/math">
                    <m:r>
                      <a:rPr lang="en-US" altLang="zh-CN" sz="2400" b="1" i="1" dirty="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已标，则沿可增流路增流</a:t>
                </a:r>
                <a:r>
                  <a:rPr lang="el-GR" altLang="zh-CN" sz="2400" b="1" dirty="0">
                    <a:solidFill>
                      <a:srgbClr val="3C3C5A"/>
                    </a:solidFill>
                  </a:rPr>
                  <a:t>ε</a:t>
                </a:r>
                <a:r>
                  <a:rPr lang="en-US" altLang="zh-CN" sz="2400" b="1" baseline="-25000" dirty="0">
                    <a:solidFill>
                      <a:srgbClr val="3C3C5A"/>
                    </a:solidFill>
                  </a:rPr>
                  <a:t>t</a:t>
                </a:r>
                <a:r>
                  <a:rPr lang="zh-CN" altLang="en-US" sz="2400" b="1" dirty="0">
                    <a:solidFill>
                      <a:srgbClr val="3C3C5A"/>
                    </a:solidFill>
                  </a:rPr>
                  <a:t>。返回</a:t>
                </a:r>
                <a14:m>
                  <m:oMath xmlns:m="http://schemas.openxmlformats.org/officeDocument/2006/math">
                    <m:r>
                      <a:rPr lang="en-US" altLang="zh-CN" sz="2400" b="1" i="1" dirty="0" smtClean="0">
                        <a:solidFill>
                          <a:srgbClr val="3C3C5A"/>
                        </a:solidFill>
                        <a:latin typeface="Cambria Math"/>
                      </a:rPr>
                      <m:t>𝑴</m:t>
                    </m:r>
                    <m:r>
                      <a:rPr lang="en-US" altLang="zh-CN" sz="2400" b="1" i="1" dirty="0" smtClean="0">
                        <a:solidFill>
                          <a:srgbClr val="3C3C5A"/>
                        </a:solidFill>
                        <a:latin typeface="Cambria Math"/>
                      </a:rPr>
                      <m:t>𝟏</m:t>
                    </m:r>
                  </m:oMath>
                </a14:m>
                <a:r>
                  <a:rPr lang="zh-CN" altLang="en-US" sz="2400" b="1" dirty="0">
                    <a:solidFill>
                      <a:srgbClr val="3C3C5A"/>
                    </a:solidFill>
                  </a:rPr>
                  <a:t>。若各端都已查，而</a:t>
                </a:r>
                <a14:m>
                  <m:oMath xmlns:m="http://schemas.openxmlformats.org/officeDocument/2006/math">
                    <m:r>
                      <a:rPr lang="en-US" altLang="zh-CN" sz="2400" b="1" i="1" dirty="0" smtClean="0">
                        <a:solidFill>
                          <a:srgbClr val="3C3C5A"/>
                        </a:solidFill>
                        <a:latin typeface="Cambria Math"/>
                      </a:rPr>
                      <m:t>𝒗</m:t>
                    </m:r>
                    <m:r>
                      <a:rPr lang="en-US" altLang="zh-CN" sz="2400" b="1" i="1" baseline="-25000" dirty="0" err="1">
                        <a:solidFill>
                          <a:srgbClr val="3C3C5A"/>
                        </a:solidFill>
                        <a:latin typeface="Cambria Math"/>
                      </a:rPr>
                      <m:t>𝒕</m:t>
                    </m:r>
                  </m:oMath>
                </a14:m>
                <a:r>
                  <a:rPr lang="zh-CN" altLang="en-US" sz="2400" b="1" dirty="0">
                    <a:solidFill>
                      <a:srgbClr val="3C3C5A"/>
                    </a:solidFill>
                  </a:rPr>
                  <a:t>未标，则算法终止。</a:t>
                </a:r>
              </a:p>
            </p:txBody>
          </p:sp>
        </mc:Choice>
        <mc:Fallback>
          <p:sp>
            <p:nvSpPr>
              <p:cNvPr id="7" name="Rectangle 9"/>
              <p:cNvSpPr>
                <a:spLocks noRot="1" noChangeAspect="1" noMove="1" noResize="1" noEditPoints="1" noAdjustHandles="1" noChangeArrowheads="1" noChangeShapeType="1" noTextEdit="1"/>
              </p:cNvSpPr>
              <p:nvPr/>
            </p:nvSpPr>
            <p:spPr bwMode="auto">
              <a:xfrm>
                <a:off x="209693" y="908050"/>
                <a:ext cx="8964612" cy="830997"/>
              </a:xfrm>
              <a:prstGeom prst="rect">
                <a:avLst/>
              </a:prstGeom>
              <a:blipFill rotWithShape="1">
                <a:blip r:embed="rId7"/>
                <a:stretch>
                  <a:fillRect l="-1020" t="-8088" b="-139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3"/>
              <p:cNvSpPr txBox="1">
                <a:spLocks noRot="1"/>
              </p:cNvSpPr>
              <p:nvPr/>
            </p:nvSpPr>
            <p:spPr>
              <a:xfrm>
                <a:off x="395536" y="79871"/>
                <a:ext cx="8496944" cy="828179"/>
              </a:xfrm>
              <a:prstGeom prst="rect">
                <a:avLst/>
              </a:prstGeom>
              <a:solidFill>
                <a:schemeClr val="accent4">
                  <a:lumMod val="20000"/>
                  <a:lumOff val="80000"/>
                </a:schemeClr>
              </a:solidFill>
              <a:ln>
                <a:solidFill>
                  <a:srgbClr val="8E082E"/>
                </a:solidFill>
                <a:miter/>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buFont typeface="Wingdings" panose="05000000000000000000" pitchFamily="2" charset="2"/>
                  <a:buBlip>
                    <a:blip r:embed="rId8"/>
                  </a:buBlip>
                </a:pPr>
                <a:r>
                  <a:rPr lang="zh-CN" altLang="en-US" sz="2400" kern="0" noProof="1" smtClean="0">
                    <a:cs typeface="+mn-ea"/>
                  </a:rPr>
                  <a:t>若</a:t>
                </a:r>
                <a14:m>
                  <m:oMath xmlns:m="http://schemas.openxmlformats.org/officeDocument/2006/math">
                    <m:r>
                      <a:rPr lang="en-US" altLang="zh-CN" sz="2400" b="1" i="1" kern="0" noProof="1" smtClean="0">
                        <a:latin typeface="Cambria Math"/>
                        <a:cs typeface="+mn-ea"/>
                      </a:rPr>
                      <m:t>𝒆</m:t>
                    </m:r>
                    <m:r>
                      <a:rPr lang="en-US" altLang="zh-CN" sz="2400" b="1" i="1" kern="0" baseline="-25000" noProof="1" smtClean="0">
                        <a:latin typeface="Cambria Math"/>
                        <a:cs typeface="+mn-ea"/>
                      </a:rPr>
                      <m:t>𝒊𝒋</m:t>
                    </m:r>
                    <m:r>
                      <a:rPr lang="en-US" altLang="zh-CN" sz="2400" b="1" i="1" kern="0" noProof="1" smtClean="0">
                        <a:latin typeface="Cambria Math"/>
                        <a:cs typeface="+mn-ea"/>
                      </a:rPr>
                      <m:t>∈</m:t>
                    </m:r>
                    <m:r>
                      <a:rPr lang="en-US" altLang="zh-CN" sz="2400" b="1" i="1" kern="0" noProof="1" smtClean="0">
                        <a:latin typeface="Cambria Math"/>
                        <a:cs typeface="+mn-ea"/>
                      </a:rPr>
                      <m:t>𝑬</m:t>
                    </m:r>
                  </m:oMath>
                </a14:m>
                <a:r>
                  <a:rPr lang="zh-CN" altLang="en-US" sz="2400" kern="0" noProof="1" smtClean="0">
                    <a:cs typeface="+mn-ea"/>
                  </a:rPr>
                  <a:t>，</a:t>
                </a:r>
                <a14:m>
                  <m:oMath xmlns:m="http://schemas.openxmlformats.org/officeDocument/2006/math">
                    <m:r>
                      <a:rPr lang="en-US" altLang="zh-CN" sz="2400" b="1" i="1" kern="0" noProof="1" smtClean="0">
                        <a:solidFill>
                          <a:schemeClr val="tx2"/>
                        </a:solidFill>
                        <a:latin typeface="Cambria Math"/>
                        <a:cs typeface="+mn-ea"/>
                      </a:rPr>
                      <m:t>𝒄</m:t>
                    </m:r>
                    <m:r>
                      <a:rPr lang="en-US" altLang="zh-CN" sz="2400" b="1" i="1" kern="0" baseline="-25000" noProof="1" smtClean="0">
                        <a:solidFill>
                          <a:schemeClr val="tx2"/>
                        </a:solidFill>
                        <a:latin typeface="Cambria Math"/>
                        <a:cs typeface="+mn-ea"/>
                      </a:rPr>
                      <m:t>𝒊𝒋</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smtClean="0">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𝒄𝒊𝒋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𝒇𝒊</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zh-CN" altLang="en-US" sz="2400" kern="0" noProof="1">
                  <a:solidFill>
                    <a:srgbClr val="FF0000"/>
                  </a:solidFill>
                  <a:cs typeface="+mn-ea"/>
                </a:endParaRPr>
              </a:p>
              <a:p>
                <a:pPr eaLnBrk="1" hangingPunct="1">
                  <a:buFont typeface="Wingdings" panose="05000000000000000000" pitchFamily="2" charset="2"/>
                  <a:buBlip>
                    <a:blip r:embed="rId8"/>
                  </a:buBlip>
                </a:pPr>
                <a:r>
                  <a:rPr lang="zh-CN" altLang="en-US" sz="2400" kern="0" noProof="1" smtClean="0">
                    <a:solidFill>
                      <a:schemeClr val="tx2"/>
                    </a:solidFill>
                    <a:cs typeface="+mn-ea"/>
                  </a:rPr>
                  <a:t>若</a:t>
                </a:r>
                <a14:m>
                  <m:oMath xmlns:m="http://schemas.openxmlformats.org/officeDocument/2006/math">
                    <m:r>
                      <a:rPr lang="en-US" altLang="zh-CN" sz="2400" b="1" i="1" kern="0" noProof="1" smtClean="0">
                        <a:solidFill>
                          <a:schemeClr val="tx2"/>
                        </a:solidFill>
                        <a:latin typeface="Cambria Math"/>
                        <a:cs typeface="+mn-ea"/>
                      </a:rPr>
                      <m:t>𝒆</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𝑬</m:t>
                    </m:r>
                    <m:r>
                      <a:rPr lang="zh-CN" altLang="en-US"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m:t>
                    </m:r>
                    <m:r>
                      <a:rPr lang="en-US" altLang="zh-CN" sz="2400" b="1" i="1" kern="0" baseline="-25000" noProof="1" smtClean="0">
                        <a:solidFill>
                          <a:schemeClr val="tx2"/>
                        </a:solidFill>
                        <a:latin typeface="Cambria Math"/>
                        <a:cs typeface="+mn-ea"/>
                      </a:rPr>
                      <m:t>𝒋𝒊</m:t>
                    </m:r>
                    <m:r>
                      <a:rPr lang="en-US" altLang="zh-CN" sz="2400" b="1" i="1" kern="0" noProof="1" smtClean="0">
                        <a:solidFill>
                          <a:schemeClr val="tx2"/>
                        </a:solidFill>
                        <a:latin typeface="Cambria Math"/>
                        <a:cs typeface="+mn-ea"/>
                      </a:rPr>
                      <m:t>&gt;</m:t>
                    </m:r>
                    <m:r>
                      <a:rPr lang="en-US" altLang="zh-CN" sz="2400" b="1" i="1" kern="0" noProof="1" smtClean="0">
                        <a:solidFill>
                          <a:schemeClr val="tx2"/>
                        </a:solidFill>
                        <a:latin typeface="Cambria Math"/>
                        <a:cs typeface="+mn-ea"/>
                      </a:rPr>
                      <m:t>𝟎</m:t>
                    </m:r>
                  </m:oMath>
                </a14:m>
                <a:r>
                  <a:rPr lang="zh-CN" altLang="en-US" sz="2400" kern="0" noProof="1" smtClean="0">
                    <a:solidFill>
                      <a:schemeClr val="tx2"/>
                    </a:solidFill>
                    <a:cs typeface="+mn-ea"/>
                  </a:rPr>
                  <a:t>，标</a:t>
                </a:r>
                <a14:m>
                  <m:oMath xmlns:m="http://schemas.openxmlformats.org/officeDocument/2006/math">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oMath>
                </a14:m>
                <a:r>
                  <a:rPr lang="zh-CN" altLang="en-US" sz="2400" kern="0" noProof="1" smtClean="0">
                    <a:solidFill>
                      <a:schemeClr val="tx2"/>
                    </a:solidFill>
                    <a:cs typeface="+mn-ea"/>
                  </a:rPr>
                  <a:t>，</a:t>
                </a:r>
                <a14:m>
                  <m:oMath xmlns:m="http://schemas.openxmlformats.org/officeDocument/2006/math">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𝒋</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𝒎𝒊𝒏</m:t>
                    </m:r>
                    <m:r>
                      <a:rPr lang="en-US" altLang="zh-CN" sz="2400" b="1" i="1" kern="0" noProof="1" smtClean="0">
                        <a:solidFill>
                          <a:schemeClr val="tx2"/>
                        </a:solidFill>
                        <a:latin typeface="Cambria Math"/>
                        <a:cs typeface="+mn-ea"/>
                      </a:rPr>
                      <m:t>⁡(</m:t>
                    </m:r>
                    <m:r>
                      <a:rPr lang="en-US" altLang="zh-CN" sz="2400" b="1" i="1" kern="0" noProof="1" smtClean="0">
                        <a:solidFill>
                          <a:schemeClr val="tx2"/>
                        </a:solidFill>
                        <a:latin typeface="Cambria Math"/>
                        <a:cs typeface="+mn-ea"/>
                      </a:rPr>
                      <m:t>𝒇𝒋𝒊</m:t>
                    </m:r>
                    <m:r>
                      <a:rPr lang="en-US" altLang="zh-CN" sz="2400" b="1" i="1" kern="0" noProof="1" smtClean="0">
                        <a:solidFill>
                          <a:schemeClr val="tx2"/>
                        </a:solidFill>
                        <a:latin typeface="Cambria Math"/>
                        <a:cs typeface="+mn-ea"/>
                      </a:rPr>
                      <m:t>,</m:t>
                    </m:r>
                    <m:r>
                      <a:rPr lang="zh-CN" altLang="en-US" sz="2400" b="1" i="1" kern="0" noProof="1">
                        <a:solidFill>
                          <a:schemeClr val="tx2"/>
                        </a:solidFill>
                        <a:latin typeface="Cambria Math"/>
                        <a:cs typeface="+mn-ea"/>
                      </a:rPr>
                      <m:t>𝜺</m:t>
                    </m:r>
                    <m:r>
                      <a:rPr lang="en-US" altLang="zh-CN" sz="2400" b="1" i="1" kern="0" baseline="-25000" noProof="1" smtClean="0">
                        <a:solidFill>
                          <a:schemeClr val="tx2"/>
                        </a:solidFill>
                        <a:latin typeface="Cambria Math"/>
                        <a:cs typeface="+mn-ea"/>
                      </a:rPr>
                      <m:t>𝒊</m:t>
                    </m:r>
                    <m:r>
                      <a:rPr lang="en-US" altLang="zh-CN" sz="2400" b="1" i="1" kern="0" noProof="1" smtClean="0">
                        <a:solidFill>
                          <a:schemeClr val="tx2"/>
                        </a:solidFill>
                        <a:latin typeface="Cambria Math"/>
                        <a:cs typeface="+mn-ea"/>
                      </a:rPr>
                      <m:t>)</m:t>
                    </m:r>
                  </m:oMath>
                </a14:m>
                <a:r>
                  <a:rPr lang="en-US" altLang="zh-CN" sz="2400" kern="0" noProof="1" smtClean="0">
                    <a:solidFill>
                      <a:schemeClr val="tx2"/>
                    </a:solidFill>
                    <a:cs typeface="+mn-ea"/>
                  </a:rPr>
                  <a:t> </a:t>
                </a:r>
                <a:endParaRPr lang="en-US" altLang="zh-CN" sz="2400" kern="0" noProof="1">
                  <a:solidFill>
                    <a:schemeClr val="tx2"/>
                  </a:solidFill>
                  <a:cs typeface="+mn-ea"/>
                </a:endParaRPr>
              </a:p>
            </p:txBody>
          </p:sp>
        </mc:Choice>
        <mc:Fallback>
          <p:sp>
            <p:nvSpPr>
              <p:cNvPr id="8" name="Rectangle 3"/>
              <p:cNvSpPr txBox="1">
                <a:spLocks noRot="1" noChangeAspect="1" noMove="1" noResize="1" noEditPoints="1" noAdjustHandles="1" noChangeArrowheads="1" noChangeShapeType="1" noTextEdit="1"/>
              </p:cNvSpPr>
              <p:nvPr/>
            </p:nvSpPr>
            <p:spPr>
              <a:xfrm>
                <a:off x="395536" y="79871"/>
                <a:ext cx="8496944" cy="828179"/>
              </a:xfrm>
              <a:prstGeom prst="rect">
                <a:avLst/>
              </a:prstGeom>
              <a:blipFill rotWithShape="1">
                <a:blip r:embed="rId9"/>
                <a:stretch>
                  <a:fillRect t="-7971" b="-25362"/>
                </a:stretch>
              </a:blipFill>
              <a:ln>
                <a:solidFill>
                  <a:srgbClr val="8E082E"/>
                </a:solidFill>
                <a:miter/>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defRPr/>
            </a:pPr>
            <a:r>
              <a:rPr lang="zh-CN" altLang="en-US"/>
              <a:t>提纲</a:t>
            </a:r>
          </a:p>
        </p:txBody>
      </p:sp>
      <p:sp>
        <p:nvSpPr>
          <p:cNvPr id="6146" name="Rectangle 3"/>
          <p:cNvSpPr>
            <a:spLocks noGrp="1" noRot="1"/>
          </p:cNvSpPr>
          <p:nvPr>
            <p:ph idx="1"/>
          </p:nvPr>
        </p:nvSpPr>
        <p:spPr/>
        <p:txBody>
          <a:bodyPr/>
          <a:lstStyle/>
          <a:p>
            <a:pPr eaLnBrk="1" hangingPunct="1"/>
            <a:r>
              <a:rPr lang="en-US" altLang="zh-CN" noProof="1" smtClean="0">
                <a:effectLst>
                  <a:outerShdw blurRad="38100" dist="38100" dir="2700000">
                    <a:srgbClr val="C0C0C0"/>
                  </a:outerShdw>
                </a:effectLst>
              </a:rPr>
              <a:t>5.1 </a:t>
            </a:r>
            <a:r>
              <a:rPr lang="zh-CN" altLang="en-US" noProof="1">
                <a:effectLst>
                  <a:outerShdw blurRad="38100" dist="38100" dir="2700000">
                    <a:srgbClr val="C0C0C0"/>
                  </a:outerShdw>
                </a:effectLst>
              </a:rPr>
              <a:t>流量优化的一般性问题</a:t>
            </a:r>
          </a:p>
          <a:p>
            <a:pPr eaLnBrk="1" hangingPunct="1"/>
            <a:r>
              <a:rPr lang="en-US" altLang="zh-CN" noProof="1" smtClean="0">
                <a:effectLst>
                  <a:outerShdw blurRad="38100" dist="38100" dir="2700000">
                    <a:srgbClr val="C0C0C0"/>
                  </a:outerShdw>
                </a:effectLst>
              </a:rPr>
              <a:t>5.2 </a:t>
            </a:r>
            <a:r>
              <a:rPr lang="zh-CN" altLang="en-US" noProof="1">
                <a:effectLst>
                  <a:outerShdw blurRad="38100" dist="38100" dir="2700000">
                    <a:srgbClr val="C0C0C0"/>
                  </a:outerShdw>
                </a:effectLst>
              </a:rPr>
              <a:t>最大流问题</a:t>
            </a:r>
          </a:p>
          <a:p>
            <a:pPr eaLnBrk="1" hangingPunct="1"/>
            <a:r>
              <a:rPr lang="en-US" altLang="zh-CN" noProof="1" smtClean="0">
                <a:effectLst>
                  <a:outerShdw blurRad="38100" dist="38100" dir="2700000">
                    <a:srgbClr val="C0C0C0"/>
                  </a:outerShdw>
                </a:effectLst>
              </a:rPr>
              <a:t>5.3 </a:t>
            </a:r>
            <a:r>
              <a:rPr lang="zh-CN" altLang="en-US" noProof="1">
                <a:effectLst>
                  <a:outerShdw blurRad="38100" dist="38100" dir="2700000">
                    <a:srgbClr val="C0C0C0"/>
                  </a:outerShdw>
                </a:effectLst>
              </a:rPr>
              <a:t>最佳流问题</a:t>
            </a:r>
          </a:p>
          <a:p>
            <a:pPr eaLnBrk="1" hangingPunct="1"/>
            <a:r>
              <a:rPr lang="en-US" altLang="zh-CN" noProof="1" smtClean="0">
                <a:effectLst>
                  <a:outerShdw blurRad="38100" dist="38100" dir="2700000">
                    <a:srgbClr val="C0C0C0"/>
                  </a:outerShdw>
                </a:effectLst>
              </a:rPr>
              <a:t>5.4 </a:t>
            </a:r>
            <a:r>
              <a:rPr lang="zh-CN" altLang="en-US" noProof="1">
                <a:effectLst>
                  <a:outerShdw blurRad="38100" dist="38100" dir="2700000">
                    <a:srgbClr val="C0C0C0"/>
                  </a:outerShdw>
                </a:effectLst>
              </a:rPr>
              <a:t>线性规划简介</a:t>
            </a:r>
          </a:p>
          <a:p>
            <a:pPr eaLnBrk="1" hangingPunct="1"/>
            <a:r>
              <a:rPr lang="en-US" altLang="zh-CN" noProof="1" smtClean="0">
                <a:effectLst>
                  <a:outerShdw blurRad="38100" dist="38100" dir="2700000">
                    <a:srgbClr val="C0C0C0"/>
                  </a:outerShdw>
                </a:effectLst>
                <a:sym typeface="+mn-ea"/>
              </a:rPr>
              <a:t>5.5 </a:t>
            </a:r>
            <a:r>
              <a:rPr lang="zh-CN" altLang="zh-CN" noProof="1">
                <a:effectLst>
                  <a:outerShdw blurRad="38100" dist="38100" dir="2700000">
                    <a:srgbClr val="C0C0C0"/>
                  </a:outerShdw>
                </a:effectLst>
                <a:sym typeface="+mn-ea"/>
              </a:rPr>
              <a:t>阻塞流基础及算法</a:t>
            </a:r>
            <a:endParaRPr lang="zh-CN" altLang="en-US"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7" name="Object 4"/>
          <p:cNvGraphicFramePr>
            <a:graphicFrameLocks noChangeAspect="1"/>
          </p:cNvGraphicFramePr>
          <p:nvPr/>
        </p:nvGraphicFramePr>
        <p:xfrm>
          <a:off x="539750" y="549275"/>
          <a:ext cx="2819400" cy="5557838"/>
        </p:xfrm>
        <a:graphic>
          <a:graphicData uri="http://schemas.openxmlformats.org/presentationml/2006/ole">
            <mc:AlternateContent xmlns:mc="http://schemas.openxmlformats.org/markup-compatibility/2006">
              <mc:Choice xmlns:v="urn:schemas-microsoft-com:vml" Requires="v">
                <p:oleObj spid="_x0000_s22563" r:id="rId3" imgW="1333500" imgH="2628900" progId="Equation.3">
                  <p:embed/>
                </p:oleObj>
              </mc:Choice>
              <mc:Fallback>
                <p:oleObj r:id="rId3" imgW="1333500" imgH="2628900" progId="Equation.3">
                  <p:embed/>
                  <p:pic>
                    <p:nvPicPr>
                      <p:cNvPr id="0" name="图片 226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549275"/>
                        <a:ext cx="2819400"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39938" name="Text Box 6"/>
              <p:cNvSpPr txBox="1">
                <a:spLocks noChangeArrowheads="1"/>
              </p:cNvSpPr>
              <p:nvPr/>
            </p:nvSpPr>
            <p:spPr bwMode="auto">
              <a:xfrm>
                <a:off x="4427538" y="549275"/>
                <a:ext cx="4500562"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fontAlgn="base">
                  <a:spcBef>
                    <a:spcPct val="50000"/>
                  </a:spcBef>
                  <a:spcAft>
                    <a:spcPct val="0"/>
                  </a:spcAft>
                </a:pPr>
                <a:r>
                  <a:rPr lang="zh-CN" altLang="en-US" sz="2400" b="1" dirty="0">
                    <a:solidFill>
                      <a:srgbClr val="007A77"/>
                    </a:solidFill>
                  </a:rPr>
                  <a:t>至此，已不能标</a:t>
                </a:r>
                <a14:m>
                  <m:oMath xmlns:m="http://schemas.openxmlformats.org/officeDocument/2006/math">
                    <m:r>
                      <a:rPr lang="en-US" altLang="zh-CN" sz="2400" b="1" i="1" dirty="0" smtClean="0">
                        <a:solidFill>
                          <a:srgbClr val="007A77"/>
                        </a:solidFill>
                        <a:latin typeface="Cambria Math"/>
                      </a:rPr>
                      <m:t>𝒗</m:t>
                    </m:r>
                    <m:r>
                      <a:rPr lang="en-US" altLang="zh-CN" sz="2400" b="1" i="1" baseline="-25000" dirty="0" err="1">
                        <a:solidFill>
                          <a:srgbClr val="007A77"/>
                        </a:solidFill>
                        <a:latin typeface="Cambria Math"/>
                      </a:rPr>
                      <m:t>𝒕</m:t>
                    </m:r>
                  </m:oMath>
                </a14:m>
                <a:r>
                  <a:rPr lang="zh-CN" altLang="en-US" sz="2400" b="1" dirty="0">
                    <a:solidFill>
                      <a:srgbClr val="007A77"/>
                    </a:solidFill>
                  </a:rPr>
                  <a:t>，终止。可得最大可行流，最大总流量为</a:t>
                </a:r>
                <a:r>
                  <a:rPr lang="en-US" altLang="zh-CN" sz="2400" b="1" dirty="0">
                    <a:solidFill>
                      <a:srgbClr val="007A77"/>
                    </a:solidFill>
                  </a:rPr>
                  <a:t>15</a:t>
                </a:r>
                <a:r>
                  <a:rPr lang="zh-CN" altLang="en-US" sz="2400" b="1" dirty="0">
                    <a:solidFill>
                      <a:srgbClr val="007A77"/>
                    </a:solidFill>
                  </a:rPr>
                  <a:t>。</a:t>
                </a:r>
              </a:p>
            </p:txBody>
          </p:sp>
        </mc:Choice>
        <mc:Fallback>
          <p:sp>
            <p:nvSpPr>
              <p:cNvPr id="39938" name="Text Box 6"/>
              <p:cNvSpPr txBox="1">
                <a:spLocks noRot="1" noChangeAspect="1" noMove="1" noResize="1" noEditPoints="1" noAdjustHandles="1" noChangeArrowheads="1" noChangeShapeType="1" noTextEdit="1"/>
              </p:cNvSpPr>
              <p:nvPr/>
            </p:nvSpPr>
            <p:spPr bwMode="auto">
              <a:xfrm>
                <a:off x="4427538" y="549275"/>
                <a:ext cx="4500562" cy="830997"/>
              </a:xfrm>
              <a:prstGeom prst="rect">
                <a:avLst/>
              </a:prstGeom>
              <a:blipFill rotWithShape="1">
                <a:blip r:embed="rId5"/>
                <a:stretch>
                  <a:fillRect l="-2030" t="-8088" r="-2165" b="-169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9939" name="Object 7"/>
          <p:cNvGraphicFramePr>
            <a:graphicFrameLocks noChangeAspect="1"/>
          </p:cNvGraphicFramePr>
          <p:nvPr/>
        </p:nvGraphicFramePr>
        <p:xfrm>
          <a:off x="4643438" y="1412875"/>
          <a:ext cx="3894137" cy="1449388"/>
        </p:xfrm>
        <a:graphic>
          <a:graphicData uri="http://schemas.openxmlformats.org/presentationml/2006/ole">
            <mc:AlternateContent xmlns:mc="http://schemas.openxmlformats.org/markup-compatibility/2006">
              <mc:Choice xmlns:v="urn:schemas-microsoft-com:vml" Requires="v">
                <p:oleObj spid="_x0000_s22564" r:id="rId6" imgW="1841500" imgH="685800" progId="Equation.3">
                  <p:embed/>
                </p:oleObj>
              </mc:Choice>
              <mc:Fallback>
                <p:oleObj r:id="rId6" imgW="1841500" imgH="685800" progId="Equation.3">
                  <p:embed/>
                  <p:pic>
                    <p:nvPicPr>
                      <p:cNvPr id="0" name="图片 226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1412875"/>
                        <a:ext cx="3894137"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0" name="Object 12"/>
          <p:cNvGraphicFramePr>
            <a:graphicFrameLocks noChangeAspect="1"/>
          </p:cNvGraphicFramePr>
          <p:nvPr/>
        </p:nvGraphicFramePr>
        <p:xfrm>
          <a:off x="4211638" y="2293938"/>
          <a:ext cx="4716462" cy="4564062"/>
        </p:xfrm>
        <a:graphic>
          <a:graphicData uri="http://schemas.openxmlformats.org/presentationml/2006/ole">
            <mc:AlternateContent xmlns:mc="http://schemas.openxmlformats.org/markup-compatibility/2006">
              <mc:Choice xmlns:v="urn:schemas-microsoft-com:vml" Requires="v">
                <p:oleObj spid="_x0000_s22565" r:id="rId8" imgW="5549900" imgH="5016500" progId="Visio.Drawing.11">
                  <p:embed/>
                </p:oleObj>
              </mc:Choice>
              <mc:Fallback>
                <p:oleObj r:id="rId8" imgW="5549900" imgH="5016500" progId="Visio.Drawing.11">
                  <p:embed/>
                  <p:pic>
                    <p:nvPicPr>
                      <p:cNvPr id="0" name="图片 226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2293938"/>
                        <a:ext cx="4716462"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defRPr/>
            </a:pPr>
            <a:endParaRPr lang="zh-CN" altLang="zh-CN"/>
          </a:p>
        </p:txBody>
      </p:sp>
      <p:sp>
        <p:nvSpPr>
          <p:cNvPr id="40962" name="Rectangle 3"/>
          <p:cNvSpPr>
            <a:spLocks noGrp="1" noRot="1" noChangeArrowheads="1"/>
          </p:cNvSpPr>
          <p:nvPr>
            <p:ph idx="1"/>
          </p:nvPr>
        </p:nvSpPr>
        <p:spPr/>
        <p:txBody>
          <a:bodyPr/>
          <a:lstStyle/>
          <a:p>
            <a:pPr lvl="1" eaLnBrk="1" hangingPunct="1"/>
            <a:r>
              <a:rPr lang="en-US" altLang="zh-CN" sz="3200" dirty="0"/>
              <a:t>M</a:t>
            </a:r>
            <a:r>
              <a:rPr lang="zh-CN" altLang="en-US" sz="3200" dirty="0"/>
              <a:t>算法所得结果必为最佳。但由算法过程可知，选择已标而未查的端的次序是任意的，各种次序可能得到不同的可行流，因此结果不是唯一的，最大流量的值则是一样的。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Rot="1" noChangeArrowheads="1"/>
          </p:cNvSpPr>
          <p:nvPr>
            <p:ph type="title"/>
          </p:nvPr>
        </p:nvSpPr>
        <p:spPr/>
        <p:txBody>
          <a:bodyPr/>
          <a:lstStyle/>
          <a:p>
            <a:pPr eaLnBrk="1" hangingPunct="1">
              <a:defRPr/>
            </a:pPr>
            <a:endParaRPr lang="zh-CN" altLang="zh-CN"/>
          </a:p>
        </p:txBody>
      </p:sp>
      <p:sp>
        <p:nvSpPr>
          <p:cNvPr id="108547" name="Rectangle 3"/>
          <p:cNvSpPr>
            <a:spLocks noGrp="1" noRot="1" noChangeArrowheads="1"/>
          </p:cNvSpPr>
          <p:nvPr>
            <p:ph type="body" sz="half" idx="1"/>
          </p:nvPr>
        </p:nvSpPr>
        <p:spPr>
          <a:xfrm>
            <a:off x="250825" y="1268413"/>
            <a:ext cx="8569325" cy="5184775"/>
          </a:xfrm>
        </p:spPr>
        <p:txBody>
          <a:bodyPr/>
          <a:lstStyle/>
          <a:p>
            <a:pPr eaLnBrk="1" hangingPunct="1">
              <a:defRPr/>
            </a:pPr>
            <a:r>
              <a:rPr lang="zh-CN" altLang="en-US" dirty="0"/>
              <a:t>对</a:t>
            </a:r>
            <a:r>
              <a:rPr lang="en-US" altLang="zh-CN" dirty="0"/>
              <a:t>M</a:t>
            </a:r>
            <a:r>
              <a:rPr lang="zh-CN" altLang="en-US" dirty="0"/>
              <a:t>算法的几点推广</a:t>
            </a:r>
          </a:p>
          <a:p>
            <a:pPr lvl="1" eaLnBrk="1" hangingPunct="1">
              <a:defRPr/>
            </a:pPr>
            <a:r>
              <a:rPr lang="zh-CN" altLang="en-US" b="1" dirty="0">
                <a:cs typeface="+mn-ea"/>
              </a:rPr>
              <a:t>无向图情况</a:t>
            </a:r>
          </a:p>
          <a:p>
            <a:pPr lvl="2" eaLnBrk="1" hangingPunct="1">
              <a:defRPr/>
            </a:pPr>
            <a:r>
              <a:rPr lang="zh-CN" altLang="en-US" b="1" dirty="0">
                <a:cs typeface="+mn-ea"/>
              </a:rPr>
              <a:t>一般的无向图是指双工通路，所以边容量实际上是正向容量，也是反向容量。这时可把一条无向边换成两条边，即一条正向的有向边，一条反向的有向边</a:t>
            </a:r>
            <a:r>
              <a:rPr lang="zh-CN" altLang="en-US" sz="2400" b="1" dirty="0">
                <a:cs typeface="+mn-ea"/>
              </a:rPr>
              <a:t>。</a:t>
            </a:r>
          </a:p>
        </p:txBody>
      </p:sp>
      <p:graphicFrame>
        <p:nvGraphicFramePr>
          <p:cNvPr id="41987" name="Object 4"/>
          <p:cNvGraphicFramePr>
            <a:graphicFrameLocks noGrp="1" noChangeAspect="1"/>
          </p:cNvGraphicFramePr>
          <p:nvPr>
            <p:ph sz="half" idx="2"/>
          </p:nvPr>
        </p:nvGraphicFramePr>
        <p:xfrm>
          <a:off x="1331913" y="4149725"/>
          <a:ext cx="6840537" cy="1957388"/>
        </p:xfrm>
        <a:graphic>
          <a:graphicData uri="http://schemas.openxmlformats.org/presentationml/2006/ole">
            <mc:AlternateContent xmlns:mc="http://schemas.openxmlformats.org/markup-compatibility/2006">
              <mc:Choice xmlns:v="urn:schemas-microsoft-com:vml" Requires="v">
                <p:oleObj spid="_x0000_s23565" r:id="rId3" imgW="6858000" imgH="1968500" progId="Visio.Drawing.11">
                  <p:embed/>
                </p:oleObj>
              </mc:Choice>
              <mc:Fallback>
                <p:oleObj r:id="rId3" imgW="6858000" imgH="1968500" progId="Visio.Drawing.11">
                  <p:embed/>
                  <p:pic>
                    <p:nvPicPr>
                      <p:cNvPr id="0" name="图片 235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149725"/>
                        <a:ext cx="6840537" cy="195738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Grp="1" noRot="1" noChangeArrowheads="1"/>
          </p:cNvSpPr>
          <p:nvPr>
            <p:ph type="title"/>
          </p:nvPr>
        </p:nvSpPr>
        <p:spPr/>
        <p:txBody>
          <a:bodyPr/>
          <a:lstStyle/>
          <a:p>
            <a:pPr eaLnBrk="1" hangingPunct="1">
              <a:defRPr/>
            </a:pPr>
            <a:endParaRPr lang="zh-CN" altLang="zh-CN"/>
          </a:p>
        </p:txBody>
      </p:sp>
      <p:sp>
        <p:nvSpPr>
          <p:cNvPr id="43010" name="Rectangle 3"/>
          <p:cNvSpPr>
            <a:spLocks noGrp="1" noRot="1" noChangeArrowheads="1"/>
          </p:cNvSpPr>
          <p:nvPr>
            <p:ph type="body" sz="half" idx="1"/>
          </p:nvPr>
        </p:nvSpPr>
        <p:spPr>
          <a:xfrm>
            <a:off x="250825" y="1268413"/>
            <a:ext cx="8569325" cy="5184775"/>
          </a:xfrm>
        </p:spPr>
        <p:txBody>
          <a:bodyPr/>
          <a:lstStyle/>
          <a:p>
            <a:pPr lvl="1" eaLnBrk="1" hangingPunct="1"/>
            <a:r>
              <a:rPr lang="zh-CN" altLang="en-US" b="1"/>
              <a:t>端容量问题</a:t>
            </a:r>
          </a:p>
          <a:p>
            <a:pPr lvl="2" eaLnBrk="1" hangingPunct="1"/>
            <a:r>
              <a:rPr lang="zh-CN" altLang="en-US" b="1"/>
              <a:t>当端的转接能力有限制时，可把该端分成两个端，一个与所有射入边相联结，另一个与所有射出边相联结。再在这两端之间加一条有向边，</a:t>
            </a:r>
            <a:r>
              <a:rPr lang="zh-CN" altLang="en-US" b="1">
                <a:solidFill>
                  <a:srgbClr val="FF0000"/>
                </a:solidFill>
              </a:rPr>
              <a:t>边的容量可标为端的容量。</a:t>
            </a:r>
          </a:p>
        </p:txBody>
      </p:sp>
      <p:graphicFrame>
        <p:nvGraphicFramePr>
          <p:cNvPr id="43011" name="Object 4"/>
          <p:cNvGraphicFramePr>
            <a:graphicFrameLocks noGrp="1" noChangeAspect="1"/>
          </p:cNvGraphicFramePr>
          <p:nvPr>
            <p:ph sz="half" idx="2"/>
          </p:nvPr>
        </p:nvGraphicFramePr>
        <p:xfrm>
          <a:off x="1258888" y="3789363"/>
          <a:ext cx="7200900" cy="2090737"/>
        </p:xfrm>
        <a:graphic>
          <a:graphicData uri="http://schemas.openxmlformats.org/presentationml/2006/ole">
            <mc:AlternateContent xmlns:mc="http://schemas.openxmlformats.org/markup-compatibility/2006">
              <mc:Choice xmlns:v="urn:schemas-microsoft-com:vml" Requires="v">
                <p:oleObj spid="_x0000_s24589" r:id="rId3" imgW="7810500" imgH="2273300" progId="Visio.Drawing.11">
                  <p:embed/>
                </p:oleObj>
              </mc:Choice>
              <mc:Fallback>
                <p:oleObj r:id="rId3" imgW="7810500" imgH="2273300" progId="Visio.Drawing.11">
                  <p:embed/>
                  <p:pic>
                    <p:nvPicPr>
                      <p:cNvPr id="0" name="图片 246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789363"/>
                        <a:ext cx="7200900" cy="2090737"/>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p:cNvSpPr>
            <a:spLocks noGrp="1" noRot="1" noChangeArrowheads="1"/>
          </p:cNvSpPr>
          <p:nvPr>
            <p:ph type="title"/>
          </p:nvPr>
        </p:nvSpPr>
        <p:spPr/>
        <p:txBody>
          <a:bodyPr/>
          <a:lstStyle/>
          <a:p>
            <a:pPr eaLnBrk="1" hangingPunct="1">
              <a:defRPr/>
            </a:pPr>
            <a:endParaRPr lang="zh-CN" altLang="zh-CN"/>
          </a:p>
        </p:txBody>
      </p:sp>
      <mc:AlternateContent xmlns:mc="http://schemas.openxmlformats.org/markup-compatibility/2006">
        <mc:Choice xmlns:a14="http://schemas.microsoft.com/office/drawing/2010/main" Requires="a14">
          <p:sp>
            <p:nvSpPr>
              <p:cNvPr id="44034" name="Rectangle 3"/>
              <p:cNvSpPr>
                <a:spLocks noGrp="1" noRot="1" noChangeArrowheads="1"/>
              </p:cNvSpPr>
              <p:nvPr>
                <p:ph type="body" sz="half" idx="1"/>
              </p:nvPr>
            </p:nvSpPr>
            <p:spPr>
              <a:xfrm>
                <a:off x="250825" y="1125538"/>
                <a:ext cx="8569325" cy="5184775"/>
              </a:xfrm>
            </p:spPr>
            <p:txBody>
              <a:bodyPr/>
              <a:lstStyle/>
              <a:p>
                <a:pPr lvl="1" eaLnBrk="1" hangingPunct="1"/>
                <a:r>
                  <a:rPr lang="zh-CN" altLang="en-US" b="1" dirty="0"/>
                  <a:t>多源多宿情况</a:t>
                </a:r>
              </a:p>
              <a:p>
                <a:pPr lvl="2" eaLnBrk="1" hangingPunct="1"/>
                <a:r>
                  <a:rPr lang="zh-CN" altLang="en-US" b="1" dirty="0"/>
                  <a:t>如果感兴趣的是多源至多宿的流量总和最大，且不计较各源宿间的流量的性质差异，可按如下图计算。虚设总源端</a:t>
                </a:r>
                <a14:m>
                  <m:oMath xmlns:m="http://schemas.openxmlformats.org/officeDocument/2006/math">
                    <m:r>
                      <a:rPr lang="en-US" altLang="zh-CN" b="1" i="1" dirty="0" smtClean="0">
                        <a:latin typeface="Cambria Math"/>
                      </a:rPr>
                      <m:t>𝒗</m:t>
                    </m:r>
                    <m:r>
                      <a:rPr lang="en-US" altLang="zh-CN" b="1" i="1" baseline="-25000" dirty="0">
                        <a:latin typeface="Cambria Math"/>
                      </a:rPr>
                      <m:t>𝒔</m:t>
                    </m:r>
                  </m:oMath>
                </a14:m>
                <a:r>
                  <a:rPr lang="zh-CN" altLang="en-US" b="1" dirty="0"/>
                  <a:t>和总宿端</a:t>
                </a:r>
                <a14:m>
                  <m:oMath xmlns:m="http://schemas.openxmlformats.org/officeDocument/2006/math">
                    <m:r>
                      <a:rPr lang="en-US" altLang="zh-CN" b="1" i="1" dirty="0" smtClean="0">
                        <a:latin typeface="Cambria Math"/>
                      </a:rPr>
                      <m:t>𝒗</m:t>
                    </m:r>
                    <m:r>
                      <a:rPr lang="en-US" altLang="zh-CN" b="1" i="1" baseline="-25000" dirty="0" err="1">
                        <a:latin typeface="Cambria Math"/>
                      </a:rPr>
                      <m:t>𝒕</m:t>
                    </m:r>
                  </m:oMath>
                </a14:m>
                <a:r>
                  <a:rPr lang="zh-CN" altLang="en-US" b="1" dirty="0"/>
                  <a:t>，它们与各源宿端的连接容量设为∞</a:t>
                </a:r>
                <a:r>
                  <a:rPr lang="zh-CN" altLang="en-US" sz="2400" b="1" dirty="0"/>
                  <a:t>。</a:t>
                </a:r>
              </a:p>
            </p:txBody>
          </p:sp>
        </mc:Choice>
        <mc:Fallback>
          <p:sp>
            <p:nvSpPr>
              <p:cNvPr id="44034" name="Rectangle 3"/>
              <p:cNvSpPr>
                <a:spLocks noGrp="1" noRot="1" noChangeAspect="1" noMove="1" noResize="1" noEditPoints="1" noAdjustHandles="1" noChangeArrowheads="1" noChangeShapeType="1" noTextEdit="1"/>
              </p:cNvSpPr>
              <p:nvPr>
                <p:ph type="body" sz="half" idx="1"/>
              </p:nvPr>
            </p:nvSpPr>
            <p:spPr>
              <a:xfrm>
                <a:off x="250825" y="1125538"/>
                <a:ext cx="8569325" cy="5184775"/>
              </a:xfrm>
              <a:blipFill rotWithShape="1">
                <a:blip r:embed="rId3"/>
                <a:stretch>
                  <a:fillRect t="-1882" r="-996"/>
                </a:stretch>
              </a:blipFill>
            </p:spPr>
            <p:txBody>
              <a:bodyPr/>
              <a:lstStyle/>
              <a:p>
                <a:r>
                  <a:rPr lang="zh-CN" altLang="en-US">
                    <a:noFill/>
                  </a:rPr>
                  <a:t> </a:t>
                </a:r>
              </a:p>
            </p:txBody>
          </p:sp>
        </mc:Fallback>
      </mc:AlternateContent>
      <p:graphicFrame>
        <p:nvGraphicFramePr>
          <p:cNvPr id="44035" name="Object 4"/>
          <p:cNvGraphicFramePr>
            <a:graphicFrameLocks noGrp="1" noChangeAspect="1"/>
          </p:cNvGraphicFramePr>
          <p:nvPr>
            <p:ph sz="half" idx="2"/>
          </p:nvPr>
        </p:nvGraphicFramePr>
        <p:xfrm>
          <a:off x="2268538" y="3573463"/>
          <a:ext cx="4537075" cy="2851150"/>
        </p:xfrm>
        <a:graphic>
          <a:graphicData uri="http://schemas.openxmlformats.org/presentationml/2006/ole">
            <mc:AlternateContent xmlns:mc="http://schemas.openxmlformats.org/markup-compatibility/2006">
              <mc:Choice xmlns:v="urn:schemas-microsoft-com:vml" Requires="v">
                <p:oleObj spid="_x0000_s25613" r:id="rId4" imgW="5080000" imgH="3200400" progId="Visio.Drawing.11">
                  <p:embed/>
                </p:oleObj>
              </mc:Choice>
              <mc:Fallback>
                <p:oleObj r:id="rId4" imgW="5080000" imgH="3200400" progId="Visio.Drawing.11">
                  <p:embed/>
                  <p:pic>
                    <p:nvPicPr>
                      <p:cNvPr id="0" name="图片 256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3573463"/>
                        <a:ext cx="4537075" cy="28511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5057" name="Rectangle 3"/>
              <p:cNvSpPr>
                <a:spLocks noGrp="1" noRot="1" noChangeArrowheads="1"/>
              </p:cNvSpPr>
              <p:nvPr>
                <p:ph idx="1"/>
              </p:nvPr>
            </p:nvSpPr>
            <p:spPr>
              <a:xfrm>
                <a:off x="0" y="28575"/>
                <a:ext cx="8964613" cy="5184775"/>
              </a:xfrm>
            </p:spPr>
            <p:txBody>
              <a:bodyPr/>
              <a:lstStyle/>
              <a:p>
                <a:pPr lvl="1" eaLnBrk="1" hangingPunct="1"/>
                <a:r>
                  <a:rPr lang="zh-CN" altLang="en-US" sz="2800" dirty="0">
                    <a:solidFill>
                      <a:srgbClr val="FF0000"/>
                    </a:solidFill>
                  </a:rPr>
                  <a:t>求结合度</a:t>
                </a:r>
              </a:p>
              <a:p>
                <a:pPr lvl="2" eaLnBrk="1" hangingPunct="1"/>
                <a:r>
                  <a:rPr lang="zh-CN" altLang="en-US" sz="2800" dirty="0"/>
                  <a:t>在</a:t>
                </a:r>
                <a:r>
                  <a:rPr lang="en-US" altLang="zh-CN" sz="2800" dirty="0"/>
                  <a:t>M</a:t>
                </a:r>
                <a:r>
                  <a:rPr lang="zh-CN" altLang="en-US" sz="2800" dirty="0"/>
                  <a:t>算法中，如置</a:t>
                </a:r>
                <a14:m>
                  <m:oMath xmlns:m="http://schemas.openxmlformats.org/officeDocument/2006/math">
                    <m:r>
                      <a:rPr lang="en-US" altLang="zh-CN" sz="2800" b="1" i="1" dirty="0" smtClean="0">
                        <a:latin typeface="Cambria Math"/>
                      </a:rPr>
                      <m:t>𝒄</m:t>
                    </m:r>
                    <m:r>
                      <a:rPr lang="en-US" altLang="zh-CN" sz="2800" b="1" i="1" baseline="-25000" dirty="0" err="1">
                        <a:latin typeface="Cambria Math"/>
                      </a:rPr>
                      <m:t>𝒊𝒋</m:t>
                    </m:r>
                    <m:r>
                      <a:rPr lang="en-US" altLang="zh-CN" sz="2800" b="1" i="1" dirty="0">
                        <a:latin typeface="Cambria Math"/>
                      </a:rPr>
                      <m:t>=</m:t>
                    </m:r>
                    <m:r>
                      <a:rPr lang="en-US" altLang="zh-CN" sz="2800" b="1" i="1" dirty="0">
                        <a:latin typeface="Cambria Math"/>
                      </a:rPr>
                      <m:t>𝟏</m:t>
                    </m:r>
                  </m:oMath>
                </a14:m>
                <a:r>
                  <a:rPr lang="zh-CN" altLang="en-US" sz="2800" dirty="0"/>
                  <a:t>，即将所有边容量置</a:t>
                </a:r>
                <a:r>
                  <a:rPr lang="en-US" altLang="zh-CN" sz="2800" dirty="0"/>
                  <a:t>1</a:t>
                </a:r>
                <a:r>
                  <a:rPr lang="zh-CN" altLang="en-US" sz="2800" dirty="0"/>
                  <a:t>，则可求出源宿间不共边的有向径的数目，即图的结合度。亦即，至少去掉多少条边可使网络分开，使源宿间断开。</a:t>
                </a:r>
                <a:endParaRPr lang="en-US" altLang="zh-CN" sz="2800" dirty="0"/>
              </a:p>
              <a:p>
                <a:pPr lvl="2" eaLnBrk="1" hangingPunct="1"/>
                <a:r>
                  <a:rPr lang="zh-CN" altLang="en-US" sz="2800" dirty="0"/>
                  <a:t>即是所有割集中最小的边数即为其结合度。</a:t>
                </a:r>
              </a:p>
            </p:txBody>
          </p:sp>
        </mc:Choice>
        <mc:Fallback>
          <p:sp>
            <p:nvSpPr>
              <p:cNvPr id="45057" name="Rectangle 3"/>
              <p:cNvSpPr>
                <a:spLocks noGrp="1" noRot="1" noChangeAspect="1" noMove="1" noResize="1" noEditPoints="1" noAdjustHandles="1" noChangeArrowheads="1" noChangeShapeType="1" noTextEdit="1"/>
              </p:cNvSpPr>
              <p:nvPr>
                <p:ph idx="1"/>
              </p:nvPr>
            </p:nvSpPr>
            <p:spPr>
              <a:xfrm>
                <a:off x="0" y="28575"/>
                <a:ext cx="8964613" cy="5184775"/>
              </a:xfrm>
              <a:blipFill rotWithShape="1">
                <a:blip r:embed="rId3"/>
                <a:stretch>
                  <a:fillRect t="-1529" r="-5303"/>
                </a:stretch>
              </a:blipFill>
            </p:spPr>
            <p:txBody>
              <a:bodyPr/>
              <a:lstStyle/>
              <a:p>
                <a:r>
                  <a:rPr lang="zh-CN" altLang="en-US">
                    <a:noFill/>
                  </a:rPr>
                  <a:t> </a:t>
                </a:r>
              </a:p>
            </p:txBody>
          </p:sp>
        </mc:Fallback>
      </mc:AlternateContent>
      <p:graphicFrame>
        <p:nvGraphicFramePr>
          <p:cNvPr id="45058" name="对象 1"/>
          <p:cNvGraphicFramePr>
            <a:graphicFrameLocks noChangeAspect="1"/>
          </p:cNvGraphicFramePr>
          <p:nvPr/>
        </p:nvGraphicFramePr>
        <p:xfrm>
          <a:off x="4284663" y="2636838"/>
          <a:ext cx="4716462" cy="4564062"/>
        </p:xfrm>
        <a:graphic>
          <a:graphicData uri="http://schemas.openxmlformats.org/presentationml/2006/ole">
            <mc:AlternateContent xmlns:mc="http://schemas.openxmlformats.org/markup-compatibility/2006">
              <mc:Choice xmlns:v="urn:schemas-microsoft-com:vml" Requires="v">
                <p:oleObj spid="_x0000_s26637" r:id="rId4" imgW="3636645" imgH="3283585" progId="Visio.Drawing.11">
                  <p:embed/>
                </p:oleObj>
              </mc:Choice>
              <mc:Fallback>
                <p:oleObj r:id="rId4" imgW="3636645" imgH="3283585" progId="Visio.Drawing.11">
                  <p:embed/>
                  <p:pic>
                    <p:nvPicPr>
                      <p:cNvPr id="0" name="图片 266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2636838"/>
                        <a:ext cx="4716462"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a:xfrm>
            <a:off x="323850" y="0"/>
            <a:ext cx="8540750" cy="720725"/>
          </a:xfrm>
        </p:spPr>
        <p:txBody>
          <a:bodyPr/>
          <a:lstStyle/>
          <a:p>
            <a:pPr eaLnBrk="1" hangingPunct="1">
              <a:defRPr/>
            </a:pPr>
            <a:r>
              <a:rPr lang="en-US" altLang="zh-CN" sz="4000" dirty="0" smtClean="0"/>
              <a:t>5.3 </a:t>
            </a:r>
            <a:r>
              <a:rPr lang="zh-CN" altLang="en-US" sz="4000" dirty="0"/>
              <a:t>最佳流问题</a:t>
            </a:r>
          </a:p>
        </p:txBody>
      </p:sp>
      <mc:AlternateContent xmlns:mc="http://schemas.openxmlformats.org/markup-compatibility/2006">
        <mc:Choice xmlns:a14="http://schemas.microsoft.com/office/drawing/2010/main" Requires="a14">
          <p:sp>
            <p:nvSpPr>
              <p:cNvPr id="116739" name="Rectangle 3"/>
              <p:cNvSpPr>
                <a:spLocks noGrp="1" noRot="1" noChangeArrowheads="1"/>
              </p:cNvSpPr>
              <p:nvPr>
                <p:ph type="body" sz="half" idx="1"/>
              </p:nvPr>
            </p:nvSpPr>
            <p:spPr>
              <a:xfrm>
                <a:off x="323850" y="765175"/>
                <a:ext cx="8569325" cy="5184775"/>
              </a:xfrm>
            </p:spPr>
            <p:txBody>
              <a:bodyPr/>
              <a:lstStyle/>
              <a:p>
                <a:pPr eaLnBrk="1" hangingPunct="1">
                  <a:defRPr/>
                </a:pPr>
                <a:r>
                  <a:rPr lang="zh-CN" altLang="en-US" dirty="0"/>
                  <a:t>问题描述</a:t>
                </a:r>
              </a:p>
              <a:p>
                <a:pPr lvl="1" eaLnBrk="1" hangingPunct="1">
                  <a:defRPr/>
                </a:pPr>
                <a:r>
                  <a:rPr lang="zh-CN" altLang="en-US" b="1" dirty="0">
                    <a:cs typeface="+mn-ea"/>
                  </a:rPr>
                  <a:t>如果每条边</a:t>
                </a:r>
                <a14:m>
                  <m:oMath xmlns:m="http://schemas.openxmlformats.org/officeDocument/2006/math">
                    <m:r>
                      <a:rPr lang="en-US" altLang="zh-CN" b="1" i="1" dirty="0" smtClean="0">
                        <a:latin typeface="Cambria Math"/>
                        <a:cs typeface="+mn-ea"/>
                      </a:rPr>
                      <m:t>𝒆</m:t>
                    </m:r>
                    <m:r>
                      <a:rPr lang="en-US" altLang="zh-CN" b="1" i="1" baseline="-25000" dirty="0" err="1">
                        <a:latin typeface="Cambria Math"/>
                        <a:cs typeface="+mn-ea"/>
                      </a:rPr>
                      <m:t>𝒊𝒋</m:t>
                    </m:r>
                  </m:oMath>
                </a14:m>
                <a:r>
                  <a:rPr lang="zh-CN" altLang="en-US" b="1" dirty="0">
                    <a:cs typeface="+mn-ea"/>
                  </a:rPr>
                  <a:t>各赋予各自的费用系数</a:t>
                </a:r>
                <a14:m>
                  <m:oMath xmlns:m="http://schemas.openxmlformats.org/officeDocument/2006/math">
                    <m:r>
                      <a:rPr lang="en-US" altLang="zh-CN" b="1" i="1" dirty="0" smtClean="0">
                        <a:latin typeface="Cambria Math"/>
                        <a:cs typeface="+mn-ea"/>
                      </a:rPr>
                      <m:t>𝒂</m:t>
                    </m:r>
                    <m:r>
                      <a:rPr lang="en-US" altLang="zh-CN" b="1" i="1" baseline="-25000" dirty="0" err="1">
                        <a:latin typeface="Cambria Math"/>
                        <a:cs typeface="+mn-ea"/>
                      </a:rPr>
                      <m:t>𝒊𝒋</m:t>
                    </m:r>
                  </m:oMath>
                </a14:m>
                <a:r>
                  <a:rPr lang="zh-CN" altLang="en-US" b="1" dirty="0">
                    <a:cs typeface="+mn-ea"/>
                  </a:rPr>
                  <a:t>，那么当总流量</a:t>
                </a:r>
                <a14:m>
                  <m:oMath xmlns:m="http://schemas.openxmlformats.org/officeDocument/2006/math">
                    <m:r>
                      <a:rPr lang="en-US" altLang="zh-CN" b="1" i="1" dirty="0" smtClean="0">
                        <a:latin typeface="Cambria Math"/>
                        <a:cs typeface="+mn-ea"/>
                      </a:rPr>
                      <m:t>𝑭</m:t>
                    </m:r>
                    <m:r>
                      <a:rPr lang="en-US" altLang="zh-CN" b="1" i="1" baseline="-25000" dirty="0" err="1">
                        <a:latin typeface="Cambria Math"/>
                        <a:cs typeface="+mn-ea"/>
                      </a:rPr>
                      <m:t>𝒔𝒕</m:t>
                    </m:r>
                  </m:oMath>
                </a14:m>
                <a:r>
                  <a:rPr lang="zh-CN" altLang="en-US" b="1" dirty="0">
                    <a:cs typeface="+mn-ea"/>
                  </a:rPr>
                  <a:t>相同时，各种可行流的费用可以不同；因此，有时需寻找满足流量要求的最小费用的可行流，例如</a:t>
                </a:r>
                <a:r>
                  <a:rPr lang="zh-CN" altLang="en-US" b="1" dirty="0">
                    <a:solidFill>
                      <a:srgbClr val="FF0000"/>
                    </a:solidFill>
                    <a:cs typeface="+mn-ea"/>
                  </a:rPr>
                  <a:t>传送某一信息流时寻找最小费用的路由</a:t>
                </a:r>
                <a:r>
                  <a:rPr lang="zh-CN" altLang="en-US" b="1" dirty="0">
                    <a:cs typeface="+mn-ea"/>
                  </a:rPr>
                  <a:t>，以达到最佳的流量分配</a:t>
                </a:r>
                <a:r>
                  <a:rPr lang="zh-CN" altLang="en-US" sz="2800" b="1" dirty="0">
                    <a:cs typeface="+mn-ea"/>
                  </a:rPr>
                  <a:t>。</a:t>
                </a:r>
              </a:p>
              <a:p>
                <a:pPr lvl="2" eaLnBrk="1" hangingPunct="1">
                  <a:defRPr/>
                </a:pPr>
                <a:r>
                  <a:rPr lang="zh-CN" altLang="en-US" b="1" dirty="0">
                    <a:cs typeface="+mn-ea"/>
                  </a:rPr>
                  <a:t>给定网结构</a:t>
                </a:r>
                <a14:m>
                  <m:oMath xmlns:m="http://schemas.openxmlformats.org/officeDocument/2006/math">
                    <m:r>
                      <a:rPr lang="en-US" altLang="zh-CN" b="1" i="1" dirty="0" smtClean="0">
                        <a:latin typeface="Cambria Math"/>
                        <a:cs typeface="+mn-ea"/>
                      </a:rPr>
                      <m:t>𝑮</m:t>
                    </m:r>
                    <m:r>
                      <a:rPr lang="en-US" altLang="zh-CN" b="1" i="1" dirty="0" smtClean="0">
                        <a:latin typeface="Cambria Math"/>
                        <a:cs typeface="+mn-ea"/>
                      </a:rPr>
                      <m:t>(</m:t>
                    </m:r>
                    <m:r>
                      <a:rPr lang="en-US" altLang="zh-CN" b="1" i="1" dirty="0" smtClean="0">
                        <a:latin typeface="Cambria Math"/>
                        <a:cs typeface="+mn-ea"/>
                      </a:rPr>
                      <m:t>𝑽</m:t>
                    </m:r>
                    <m:r>
                      <a:rPr lang="en-US" altLang="zh-CN" b="1" i="1" dirty="0" smtClean="0">
                        <a:latin typeface="Cambria Math"/>
                        <a:cs typeface="+mn-ea"/>
                      </a:rPr>
                      <m:t>,</m:t>
                    </m:r>
                    <m:r>
                      <a:rPr lang="en-US" altLang="zh-CN" b="1" i="1" dirty="0" smtClean="0">
                        <a:latin typeface="Cambria Math"/>
                        <a:cs typeface="+mn-ea"/>
                      </a:rPr>
                      <m:t>𝑬</m:t>
                    </m:r>
                    <m:r>
                      <a:rPr lang="en-US" altLang="zh-CN" b="1" i="1" dirty="0" smtClean="0">
                        <a:latin typeface="Cambria Math"/>
                        <a:cs typeface="+mn-ea"/>
                      </a:rPr>
                      <m:t>)</m:t>
                    </m:r>
                  </m:oMath>
                </a14:m>
                <a:r>
                  <a:rPr lang="zh-CN" altLang="en-US" b="1" dirty="0">
                    <a:cs typeface="+mn-ea"/>
                  </a:rPr>
                  <a:t>，边流量</a:t>
                </a:r>
                <a14:m>
                  <m:oMath xmlns:m="http://schemas.openxmlformats.org/officeDocument/2006/math">
                    <m:r>
                      <a:rPr lang="en-US" altLang="zh-CN" b="1" i="1" dirty="0" smtClean="0">
                        <a:latin typeface="Cambria Math"/>
                        <a:cs typeface="+mn-ea"/>
                      </a:rPr>
                      <m:t>𝒇</m:t>
                    </m:r>
                    <m:r>
                      <a:rPr lang="en-US" altLang="zh-CN" b="1" i="1" baseline="-25000" dirty="0" err="1">
                        <a:latin typeface="Cambria Math"/>
                        <a:cs typeface="+mn-ea"/>
                      </a:rPr>
                      <m:t>𝒊𝒋</m:t>
                    </m:r>
                  </m:oMath>
                </a14:m>
                <a:r>
                  <a:rPr lang="zh-CN" altLang="en-US" b="1" dirty="0">
                    <a:cs typeface="+mn-ea"/>
                  </a:rPr>
                  <a:t>，边费用</a:t>
                </a:r>
                <a14:m>
                  <m:oMath xmlns:m="http://schemas.openxmlformats.org/officeDocument/2006/math">
                    <m:r>
                      <a:rPr lang="en-US" altLang="zh-CN" b="1" i="1" dirty="0" smtClean="0">
                        <a:latin typeface="Cambria Math"/>
                        <a:cs typeface="+mn-ea"/>
                      </a:rPr>
                      <m:t>𝒂</m:t>
                    </m:r>
                    <m:r>
                      <a:rPr lang="en-US" altLang="zh-CN" b="1" i="1" baseline="-25000" dirty="0" err="1">
                        <a:latin typeface="Cambria Math"/>
                        <a:cs typeface="+mn-ea"/>
                      </a:rPr>
                      <m:t>𝒊𝒋</m:t>
                    </m:r>
                  </m:oMath>
                </a14:m>
                <a:r>
                  <a:rPr lang="zh-CN" altLang="en-US" b="1" dirty="0">
                    <a:cs typeface="+mn-ea"/>
                  </a:rPr>
                  <a:t>以及总流量要求</a:t>
                </a:r>
                <a14:m>
                  <m:oMath xmlns:m="http://schemas.openxmlformats.org/officeDocument/2006/math">
                    <m:r>
                      <a:rPr lang="en-US" altLang="zh-CN" b="1" i="1" dirty="0" smtClean="0">
                        <a:latin typeface="Cambria Math"/>
                        <a:cs typeface="+mn-ea"/>
                      </a:rPr>
                      <m:t>𝑭</m:t>
                    </m:r>
                    <m:r>
                      <a:rPr lang="en-US" altLang="zh-CN" b="1" i="1" baseline="-25000" dirty="0" err="1">
                        <a:latin typeface="Cambria Math"/>
                        <a:cs typeface="+mn-ea"/>
                      </a:rPr>
                      <m:t>𝒔𝒕</m:t>
                    </m:r>
                  </m:oMath>
                </a14:m>
                <a:r>
                  <a:rPr lang="zh-CN" altLang="en-US" b="1" dirty="0">
                    <a:cs typeface="+mn-ea"/>
                  </a:rPr>
                  <a:t>，要求费用</a:t>
                </a:r>
                <a14:m>
                  <m:oMath xmlns:m="http://schemas.openxmlformats.org/officeDocument/2006/math">
                    <m:r>
                      <a:rPr lang="zh-CN" altLang="en-US" b="1" i="1" dirty="0" smtClean="0">
                        <a:latin typeface="Cambria Math"/>
                        <a:cs typeface="+mn-ea"/>
                      </a:rPr>
                      <m:t>𝝓</m:t>
                    </m:r>
                  </m:oMath>
                </a14:m>
                <a:r>
                  <a:rPr lang="zh-CN" altLang="en-US" b="1" dirty="0">
                    <a:cs typeface="+mn-ea"/>
                  </a:rPr>
                  <a:t>最小</a:t>
                </a:r>
                <a:r>
                  <a:rPr lang="zh-CN" altLang="en-US" sz="2400" b="1" dirty="0">
                    <a:cs typeface="+mn-ea"/>
                  </a:rPr>
                  <a:t>。</a:t>
                </a:r>
              </a:p>
            </p:txBody>
          </p:sp>
        </mc:Choice>
        <mc:Fallback>
          <p:sp>
            <p:nvSpPr>
              <p:cNvPr id="116739" name="Rectangle 3"/>
              <p:cNvSpPr>
                <a:spLocks noGrp="1" noRot="1" noChangeAspect="1" noMove="1" noResize="1" noEditPoints="1" noAdjustHandles="1" noChangeArrowheads="1" noChangeShapeType="1" noTextEdit="1"/>
              </p:cNvSpPr>
              <p:nvPr>
                <p:ph type="body" sz="half" idx="1"/>
              </p:nvPr>
            </p:nvSpPr>
            <p:spPr>
              <a:xfrm>
                <a:off x="323850" y="765175"/>
                <a:ext cx="8569325" cy="5184775"/>
              </a:xfrm>
              <a:blipFill rotWithShape="1">
                <a:blip r:embed="rId3"/>
                <a:stretch>
                  <a:fillRect l="-1280" t="-2353"/>
                </a:stretch>
              </a:blipFill>
            </p:spPr>
            <p:txBody>
              <a:bodyPr/>
              <a:lstStyle/>
              <a:p>
                <a:r>
                  <a:rPr lang="zh-CN" altLang="en-US">
                    <a:noFill/>
                  </a:rPr>
                  <a:t> </a:t>
                </a:r>
              </a:p>
            </p:txBody>
          </p:sp>
        </mc:Fallback>
      </mc:AlternateContent>
      <p:graphicFrame>
        <p:nvGraphicFramePr>
          <p:cNvPr id="46083" name="Object 4"/>
          <p:cNvGraphicFramePr>
            <a:graphicFrameLocks noGrp="1" noChangeAspect="1"/>
          </p:cNvGraphicFramePr>
          <p:nvPr>
            <p:ph sz="half" idx="2"/>
          </p:nvPr>
        </p:nvGraphicFramePr>
        <p:xfrm>
          <a:off x="3924300" y="5516563"/>
          <a:ext cx="2663825" cy="1166812"/>
        </p:xfrm>
        <a:graphic>
          <a:graphicData uri="http://schemas.openxmlformats.org/presentationml/2006/ole">
            <mc:AlternateContent xmlns:mc="http://schemas.openxmlformats.org/markup-compatibility/2006">
              <mc:Choice xmlns:v="urn:schemas-microsoft-com:vml" Requires="v">
                <p:oleObj spid="_x0000_s27661" r:id="rId4" imgW="1015365" imgH="444500" progId="Equation.3">
                  <p:embed/>
                </p:oleObj>
              </mc:Choice>
              <mc:Fallback>
                <p:oleObj r:id="rId4" imgW="1015365" imgH="444500" progId="Equation.3">
                  <p:embed/>
                  <p:pic>
                    <p:nvPicPr>
                      <p:cNvPr id="0" name="图片 276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5516563"/>
                        <a:ext cx="2663825" cy="116681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8787" name="Rectangle 3"/>
              <p:cNvSpPr>
                <a:spLocks noGrp="1" noRot="1" noChangeArrowheads="1"/>
              </p:cNvSpPr>
              <p:nvPr>
                <p:ph type="body" sz="half" idx="1"/>
              </p:nvPr>
            </p:nvSpPr>
            <p:spPr>
              <a:xfrm>
                <a:off x="250825" y="188913"/>
                <a:ext cx="8642350" cy="5184775"/>
              </a:xfrm>
            </p:spPr>
            <p:txBody>
              <a:bodyPr/>
              <a:lstStyle/>
              <a:p>
                <a:pPr eaLnBrk="1" hangingPunct="1">
                  <a:defRPr/>
                </a:pPr>
                <a:r>
                  <a:rPr lang="zh-CN" altLang="en-US" dirty="0"/>
                  <a:t>负价环算法（简称</a:t>
                </a:r>
                <a:r>
                  <a:rPr lang="en-US" altLang="zh-CN" dirty="0"/>
                  <a:t>N</a:t>
                </a:r>
                <a:r>
                  <a:rPr lang="zh-CN" altLang="en-US" dirty="0"/>
                  <a:t>算法）</a:t>
                </a:r>
              </a:p>
              <a:p>
                <a:pPr lvl="1" eaLnBrk="1" hangingPunct="1">
                  <a:defRPr/>
                </a:pPr>
                <a:r>
                  <a:rPr lang="zh-CN" altLang="en-US" b="1" dirty="0">
                    <a:cs typeface="+mn-ea"/>
                  </a:rPr>
                  <a:t>每条边上的数字代表各边的</a:t>
                </a:r>
                <a14:m>
                  <m:oMath xmlns:m="http://schemas.openxmlformats.org/officeDocument/2006/math">
                    <m:r>
                      <a:rPr lang="en-US" altLang="zh-CN" b="1" i="1" dirty="0" smtClean="0">
                        <a:latin typeface="Cambria Math"/>
                        <a:cs typeface="+mn-ea"/>
                      </a:rPr>
                      <m:t>𝒄</m:t>
                    </m:r>
                    <m:r>
                      <a:rPr lang="en-US" altLang="zh-CN" b="1" i="1" baseline="-25000" dirty="0" err="1">
                        <a:latin typeface="Cambria Math"/>
                        <a:cs typeface="+mn-ea"/>
                      </a:rPr>
                      <m:t>𝒊𝒋</m:t>
                    </m:r>
                    <m:r>
                      <a:rPr lang="zh-CN" altLang="en-US" b="1" i="1" dirty="0">
                        <a:latin typeface="Cambria Math"/>
                        <a:cs typeface="+mn-ea"/>
                      </a:rPr>
                      <m:t>和</m:t>
                    </m:r>
                    <m:r>
                      <a:rPr lang="en-US" altLang="zh-CN" b="1" i="1" dirty="0" err="1">
                        <a:latin typeface="Cambria Math"/>
                        <a:cs typeface="+mn-ea"/>
                      </a:rPr>
                      <m:t>𝒂</m:t>
                    </m:r>
                    <m:r>
                      <a:rPr lang="en-US" altLang="zh-CN" b="1" i="1" baseline="-25000" dirty="0" err="1">
                        <a:latin typeface="Cambria Math"/>
                        <a:cs typeface="+mn-ea"/>
                      </a:rPr>
                      <m:t>𝒊𝒋</m:t>
                    </m:r>
                  </m:oMath>
                </a14:m>
                <a:endParaRPr lang="en-US" altLang="zh-CN" b="1" dirty="0">
                  <a:cs typeface="+mn-ea"/>
                </a:endParaRPr>
              </a:p>
            </p:txBody>
          </p:sp>
        </mc:Choice>
        <mc:Fallback>
          <p:sp>
            <p:nvSpPr>
              <p:cNvPr id="118787" name="Rectangle 3"/>
              <p:cNvSpPr>
                <a:spLocks noGrp="1" noRot="1" noChangeAspect="1" noMove="1" noResize="1" noEditPoints="1" noAdjustHandles="1" noChangeArrowheads="1" noChangeShapeType="1" noTextEdit="1"/>
              </p:cNvSpPr>
              <p:nvPr>
                <p:ph type="body" sz="half" idx="1"/>
              </p:nvPr>
            </p:nvSpPr>
            <p:spPr>
              <a:xfrm>
                <a:off x="250825" y="188913"/>
                <a:ext cx="8642350" cy="5184775"/>
              </a:xfrm>
              <a:blipFill rotWithShape="1">
                <a:blip r:embed="rId3"/>
                <a:stretch>
                  <a:fillRect l="-1269" t="-2233"/>
                </a:stretch>
              </a:blipFill>
            </p:spPr>
            <p:txBody>
              <a:bodyPr/>
              <a:lstStyle/>
              <a:p>
                <a:r>
                  <a:rPr lang="zh-CN" altLang="en-US">
                    <a:noFill/>
                  </a:rPr>
                  <a:t> </a:t>
                </a:r>
              </a:p>
            </p:txBody>
          </p:sp>
        </mc:Fallback>
      </mc:AlternateContent>
      <p:graphicFrame>
        <p:nvGraphicFramePr>
          <p:cNvPr id="47106" name="Object 10"/>
          <p:cNvGraphicFramePr>
            <a:graphicFrameLocks noGrp="1" noChangeAspect="1"/>
          </p:cNvGraphicFramePr>
          <p:nvPr>
            <p:ph sz="half" idx="2"/>
          </p:nvPr>
        </p:nvGraphicFramePr>
        <p:xfrm>
          <a:off x="468313" y="1477963"/>
          <a:ext cx="8496300" cy="5094287"/>
        </p:xfrm>
        <a:graphic>
          <a:graphicData uri="http://schemas.openxmlformats.org/presentationml/2006/ole">
            <mc:AlternateContent xmlns:mc="http://schemas.openxmlformats.org/markup-compatibility/2006">
              <mc:Choice xmlns:v="urn:schemas-microsoft-com:vml" Requires="v">
                <p:oleObj spid="_x0000_s28685" r:id="rId4" imgW="11709400" imgH="7023100" progId="Visio.Drawing.11">
                  <p:embed/>
                </p:oleObj>
              </mc:Choice>
              <mc:Fallback>
                <p:oleObj r:id="rId4" imgW="11709400" imgH="7023100" progId="Visio.Drawing.11">
                  <p:embed/>
                  <p:pic>
                    <p:nvPicPr>
                      <p:cNvPr id="0" name="图片 287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477963"/>
                        <a:ext cx="8496300" cy="5094287"/>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defRPr/>
            </a:pPr>
            <a:endParaRPr lang="zh-CN" altLang="zh-CN"/>
          </a:p>
        </p:txBody>
      </p:sp>
      <mc:AlternateContent xmlns:mc="http://schemas.openxmlformats.org/markup-compatibility/2006">
        <mc:Choice xmlns:a14="http://schemas.microsoft.com/office/drawing/2010/main" Requires="a14">
          <p:sp>
            <p:nvSpPr>
              <p:cNvPr id="48130" name="Rectangle 3"/>
              <p:cNvSpPr>
                <a:spLocks noGrp="1" noRot="1" noChangeArrowheads="1"/>
              </p:cNvSpPr>
              <p:nvPr>
                <p:ph idx="1"/>
              </p:nvPr>
            </p:nvSpPr>
            <p:spPr/>
            <p:txBody>
              <a:bodyPr/>
              <a:lstStyle/>
              <a:p>
                <a:pPr lvl="1" eaLnBrk="1" hangingPunct="1">
                  <a:spcAft>
                    <a:spcPts val="1800"/>
                  </a:spcAft>
                </a:pPr>
                <a:r>
                  <a:rPr lang="zh-CN" altLang="en-US" sz="3200" dirty="0"/>
                  <a:t>补图上若存在一个有向环，环上</a:t>
                </a:r>
                <a:r>
                  <a:rPr lang="zh-CN" altLang="en-US" sz="3200" dirty="0">
                    <a:solidFill>
                      <a:srgbClr val="FF0000"/>
                    </a:solidFill>
                  </a:rPr>
                  <a:t>各边的费用</a:t>
                </a:r>
                <a14:m>
                  <m:oMath xmlns:m="http://schemas.openxmlformats.org/officeDocument/2006/math">
                    <m:r>
                      <a:rPr lang="en-US" altLang="zh-CN" sz="3200" i="1" dirty="0" smtClean="0">
                        <a:solidFill>
                          <a:srgbClr val="FF0000"/>
                        </a:solidFill>
                        <a:latin typeface="Cambria Math"/>
                      </a:rPr>
                      <m:t>𝑎</m:t>
                    </m:r>
                    <m:r>
                      <a:rPr lang="en-US" altLang="zh-CN" sz="3200" i="1" baseline="-25000" dirty="0" err="1">
                        <a:solidFill>
                          <a:srgbClr val="FF0000"/>
                        </a:solidFill>
                        <a:latin typeface="Cambria Math"/>
                      </a:rPr>
                      <m:t>𝑖𝑗</m:t>
                    </m:r>
                  </m:oMath>
                </a14:m>
                <a:r>
                  <a:rPr lang="zh-CN" altLang="en-US" sz="3200" dirty="0">
                    <a:solidFill>
                      <a:srgbClr val="FF0000"/>
                    </a:solidFill>
                  </a:rPr>
                  <a:t>之和是负数，则称此环为负价环</a:t>
                </a:r>
                <a:r>
                  <a:rPr lang="zh-CN" altLang="en-US" sz="3200" dirty="0"/>
                  <a:t>。</a:t>
                </a:r>
                <a:endParaRPr lang="en-US" altLang="zh-CN" sz="3200" dirty="0"/>
              </a:p>
              <a:p>
                <a:pPr lvl="1" eaLnBrk="1" hangingPunct="1">
                  <a:spcAft>
                    <a:spcPts val="1800"/>
                  </a:spcAft>
                </a:pPr>
                <a:r>
                  <a:rPr lang="zh-CN" altLang="en-US" sz="3200" dirty="0"/>
                  <a:t>沿负价环方向增流，并不破坏环上诸端的流量连续性，也不破坏各边的非负性和有限性，结果得到一个</a:t>
                </a:r>
                <a14:m>
                  <m:oMath xmlns:m="http://schemas.openxmlformats.org/officeDocument/2006/math">
                    <m:r>
                      <a:rPr lang="en-US" altLang="zh-CN" sz="3200" i="1" dirty="0" smtClean="0">
                        <a:solidFill>
                          <a:srgbClr val="FF0000"/>
                        </a:solidFill>
                        <a:latin typeface="Cambria Math"/>
                      </a:rPr>
                      <m:t>𝐹</m:t>
                    </m:r>
                    <m:r>
                      <a:rPr lang="en-US" altLang="zh-CN" sz="3200" i="1" baseline="-25000" dirty="0" err="1">
                        <a:solidFill>
                          <a:srgbClr val="FF0000"/>
                        </a:solidFill>
                        <a:latin typeface="Cambria Math"/>
                      </a:rPr>
                      <m:t>𝑠𝑡</m:t>
                    </m:r>
                  </m:oMath>
                </a14:m>
                <a:r>
                  <a:rPr lang="zh-CN" altLang="en-US" sz="3200" dirty="0">
                    <a:solidFill>
                      <a:srgbClr val="FF0000"/>
                    </a:solidFill>
                  </a:rPr>
                  <a:t>不变的可行流</a:t>
                </a:r>
                <a:r>
                  <a:rPr lang="zh-CN" altLang="en-US" sz="3200" dirty="0"/>
                  <a:t>，其</a:t>
                </a:r>
                <a:r>
                  <a:rPr lang="zh-CN" altLang="en-US" sz="3200" dirty="0">
                    <a:solidFill>
                      <a:srgbClr val="FF0000"/>
                    </a:solidFill>
                  </a:rPr>
                  <a:t>总费用将所有降低</a:t>
                </a:r>
                <a:r>
                  <a:rPr lang="zh-CN" altLang="en-US" sz="3200" dirty="0"/>
                  <a:t>。</a:t>
                </a:r>
              </a:p>
              <a:p>
                <a:pPr lvl="1" eaLnBrk="1" hangingPunct="1">
                  <a:spcAft>
                    <a:spcPts val="1800"/>
                  </a:spcAft>
                </a:pPr>
                <a:r>
                  <a:rPr lang="zh-CN" altLang="en-US" sz="3200" dirty="0"/>
                  <a:t>若在补图上存在</a:t>
                </a:r>
                <a:r>
                  <a:rPr lang="zh-CN" altLang="en-US" sz="3200" dirty="0">
                    <a:solidFill>
                      <a:srgbClr val="FF0000"/>
                    </a:solidFill>
                  </a:rPr>
                  <a:t>零价环</a:t>
                </a:r>
                <a:r>
                  <a:rPr lang="zh-CN" altLang="en-US" sz="3200" dirty="0"/>
                  <a:t>，则在这环上增流可得到</a:t>
                </a:r>
                <a:r>
                  <a:rPr lang="zh-CN" altLang="en-US" sz="3200" dirty="0">
                    <a:solidFill>
                      <a:srgbClr val="FF0000"/>
                    </a:solidFill>
                  </a:rPr>
                  <a:t>总费用相同的另一组可行流</a:t>
                </a:r>
                <a:r>
                  <a:rPr lang="zh-CN" altLang="en-US" sz="3200" dirty="0"/>
                  <a:t>。</a:t>
                </a:r>
              </a:p>
            </p:txBody>
          </p:sp>
        </mc:Choice>
        <mc:Fallback>
          <p:sp>
            <p:nvSpPr>
              <p:cNvPr id="48130" name="Rectangle 3"/>
              <p:cNvSpPr>
                <a:spLocks noGrp="1" noRot="1" noChangeAspect="1" noMove="1" noResize="1" noEditPoints="1" noAdjustHandles="1" noChangeArrowheads="1" noChangeShapeType="1" noTextEdit="1"/>
              </p:cNvSpPr>
              <p:nvPr>
                <p:ph idx="1"/>
              </p:nvPr>
            </p:nvSpPr>
            <p:spPr>
              <a:blipFill rotWithShape="1">
                <a:blip r:embed="rId2"/>
                <a:stretch>
                  <a:fillRect t="-152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pPr eaLnBrk="1" hangingPunct="1">
              <a:defRPr/>
            </a:pPr>
            <a:endParaRPr lang="zh-CN" altLang="zh-CN"/>
          </a:p>
        </p:txBody>
      </p:sp>
      <mc:AlternateContent xmlns:mc="http://schemas.openxmlformats.org/markup-compatibility/2006">
        <mc:Choice xmlns:a14="http://schemas.microsoft.com/office/drawing/2010/main" Requires="a14">
          <p:sp>
            <p:nvSpPr>
              <p:cNvPr id="49154" name="Rectangle 3"/>
              <p:cNvSpPr>
                <a:spLocks noGrp="1" noRot="1" noChangeArrowheads="1"/>
              </p:cNvSpPr>
              <p:nvPr>
                <p:ph idx="1"/>
              </p:nvPr>
            </p:nvSpPr>
            <p:spPr/>
            <p:txBody>
              <a:bodyPr/>
              <a:lstStyle/>
              <a:p>
                <a:pPr lvl="1" eaLnBrk="1" hangingPunct="1">
                  <a:spcAft>
                    <a:spcPts val="600"/>
                  </a:spcAft>
                </a:pPr>
                <a:r>
                  <a:rPr lang="zh-CN" altLang="en-US" sz="2800" dirty="0"/>
                  <a:t>负价环的步骤可归纳如下：</a:t>
                </a:r>
              </a:p>
              <a:p>
                <a:pPr lvl="2" eaLnBrk="1" hangingPunct="1">
                  <a:spcAft>
                    <a:spcPts val="600"/>
                  </a:spcAft>
                </a:pPr>
                <a:r>
                  <a:rPr lang="en-US" altLang="zh-CN" sz="2800" dirty="0" smtClean="0">
                    <a:solidFill>
                      <a:srgbClr val="FF0000"/>
                    </a:solidFill>
                    <a:latin typeface="+mj-ea"/>
                    <a:ea typeface="+mj-ea"/>
                    <a:cs typeface="Times New Roman" panose="02020603050405020304" pitchFamily="18" charset="0"/>
                  </a:rPr>
                  <a:t>N</a:t>
                </a:r>
                <a:r>
                  <a:rPr lang="en-US" altLang="zh-CN" sz="2800" baseline="-25000" dirty="0" smtClean="0">
                    <a:solidFill>
                      <a:srgbClr val="FF0000"/>
                    </a:solidFill>
                    <a:latin typeface="+mj-ea"/>
                    <a:ea typeface="+mj-ea"/>
                    <a:cs typeface="Times New Roman" panose="02020603050405020304" pitchFamily="18" charset="0"/>
                  </a:rPr>
                  <a:t>0</a:t>
                </a:r>
                <a:r>
                  <a:rPr lang="zh-CN" altLang="en-US" sz="2800" dirty="0" smtClean="0">
                    <a:solidFill>
                      <a:srgbClr val="FF0000"/>
                    </a:solidFill>
                    <a:latin typeface="+mj-ea"/>
                    <a:ea typeface="+mj-ea"/>
                    <a:cs typeface="Times New Roman" panose="02020603050405020304" pitchFamily="18" charset="0"/>
                  </a:rPr>
                  <a:t>：</a:t>
                </a:r>
                <a:r>
                  <a:rPr lang="zh-CN" altLang="en-US" sz="2800" dirty="0" smtClean="0">
                    <a:latin typeface="+mj-ea"/>
                    <a:ea typeface="+mj-ea"/>
                    <a:cs typeface="Times New Roman" panose="02020603050405020304" pitchFamily="18" charset="0"/>
                  </a:rPr>
                  <a:t>在图上找任一满足总流量</a:t>
                </a:r>
                <a14:m>
                  <m:oMath xmlns:m="http://schemas.openxmlformats.org/officeDocument/2006/math">
                    <m:r>
                      <a:rPr lang="en-US" altLang="zh-CN" sz="2800" b="1" i="1" dirty="0" smtClean="0">
                        <a:latin typeface="+mj-ea"/>
                        <a:ea typeface="+mj-ea"/>
                      </a:rPr>
                      <m:t>𝑭</m:t>
                    </m:r>
                    <m:r>
                      <a:rPr lang="en-US" altLang="zh-CN" sz="2800" b="1" i="1" baseline="-25000" dirty="0" err="1" smtClean="0">
                        <a:latin typeface="+mj-ea"/>
                        <a:ea typeface="+mj-ea"/>
                      </a:rPr>
                      <m:t>𝒔𝒕</m:t>
                    </m:r>
                  </m:oMath>
                </a14:m>
                <a:r>
                  <a:rPr lang="zh-CN" altLang="en-US" sz="2800" dirty="0" smtClean="0">
                    <a:latin typeface="+mj-ea"/>
                    <a:ea typeface="+mj-ea"/>
                    <a:cs typeface="Times New Roman" panose="02020603050405020304" pitchFamily="18" charset="0"/>
                  </a:rPr>
                  <a:t>的可行流。</a:t>
                </a:r>
                <a:endParaRPr lang="zh-CN" altLang="en-US" sz="2800" dirty="0">
                  <a:latin typeface="+mj-ea"/>
                  <a:ea typeface="+mj-ea"/>
                  <a:cs typeface="Times New Roman" panose="02020603050405020304" pitchFamily="18" charset="0"/>
                </a:endParaRPr>
              </a:p>
              <a:p>
                <a:pPr lvl="2" eaLnBrk="1" hangingPunct="1">
                  <a:spcAft>
                    <a:spcPts val="600"/>
                  </a:spcAft>
                </a:pPr>
                <a:r>
                  <a:rPr lang="en-US" altLang="zh-CN" sz="2800" dirty="0" smtClean="0">
                    <a:solidFill>
                      <a:srgbClr val="FF0000"/>
                    </a:solidFill>
                    <a:latin typeface="+mj-ea"/>
                    <a:ea typeface="+mj-ea"/>
                    <a:cs typeface="Times New Roman" panose="02020603050405020304" pitchFamily="18" charset="0"/>
                  </a:rPr>
                  <a:t>N</a:t>
                </a:r>
                <a:r>
                  <a:rPr lang="en-US" altLang="zh-CN" sz="2800" baseline="-25000" dirty="0" smtClean="0">
                    <a:solidFill>
                      <a:srgbClr val="FF0000"/>
                    </a:solidFill>
                    <a:latin typeface="+mj-ea"/>
                    <a:ea typeface="+mj-ea"/>
                    <a:cs typeface="Times New Roman" panose="02020603050405020304" pitchFamily="18" charset="0"/>
                  </a:rPr>
                  <a:t>1</a:t>
                </a:r>
                <a:r>
                  <a:rPr lang="zh-CN" altLang="en-US" sz="2800" dirty="0" smtClean="0">
                    <a:solidFill>
                      <a:srgbClr val="FF0000"/>
                    </a:solidFill>
                    <a:latin typeface="+mj-ea"/>
                    <a:ea typeface="+mj-ea"/>
                    <a:cs typeface="Times New Roman" panose="02020603050405020304" pitchFamily="18" charset="0"/>
                  </a:rPr>
                  <a:t>：</a:t>
                </a:r>
                <a:r>
                  <a:rPr lang="zh-CN" altLang="en-US" sz="2800" dirty="0" smtClean="0">
                    <a:latin typeface="+mj-ea"/>
                    <a:ea typeface="+mj-ea"/>
                    <a:cs typeface="Times New Roman" panose="02020603050405020304" pitchFamily="18" charset="0"/>
                  </a:rPr>
                  <a:t>作补图。对所有边</a:t>
                </a:r>
                <a14:m>
                  <m:oMath xmlns:m="http://schemas.openxmlformats.org/officeDocument/2006/math">
                    <m:r>
                      <a:rPr lang="en-US" altLang="zh-CN" sz="2800" b="1" i="1" dirty="0" smtClean="0">
                        <a:latin typeface="+mj-ea"/>
                        <a:ea typeface="+mj-ea"/>
                      </a:rPr>
                      <m:t>𝒆</m:t>
                    </m:r>
                    <m:r>
                      <a:rPr lang="en-US" altLang="zh-CN" sz="2800" b="1" i="1" baseline="-25000" dirty="0" err="1" smtClean="0">
                        <a:latin typeface="+mj-ea"/>
                        <a:ea typeface="+mj-ea"/>
                      </a:rPr>
                      <m:t>𝒊𝒋</m:t>
                    </m:r>
                    <m:r>
                      <a:rPr lang="zh-CN" altLang="en-US" sz="2800" b="1" i="1" dirty="0" smtClean="0">
                        <a:latin typeface="+mj-ea"/>
                        <a:ea typeface="+mj-ea"/>
                      </a:rPr>
                      <m:t>，若</m:t>
                    </m:r>
                    <m:r>
                      <a:rPr lang="en-US" altLang="zh-CN" sz="2800" b="1" i="1" dirty="0" err="1" smtClean="0">
                        <a:latin typeface="+mj-ea"/>
                        <a:ea typeface="+mj-ea"/>
                      </a:rPr>
                      <m:t>𝒄</m:t>
                    </m:r>
                    <m:r>
                      <a:rPr lang="en-US" altLang="zh-CN" sz="2800" b="1" i="1" baseline="-25000" dirty="0" err="1" smtClean="0">
                        <a:latin typeface="+mj-ea"/>
                        <a:ea typeface="+mj-ea"/>
                      </a:rPr>
                      <m:t>𝒊𝒋</m:t>
                    </m:r>
                    <m:r>
                      <a:rPr lang="en-US" altLang="zh-CN" sz="2800" b="1" i="1" dirty="0" smtClean="0">
                        <a:latin typeface="+mj-ea"/>
                        <a:ea typeface="+mj-ea"/>
                      </a:rPr>
                      <m:t>&gt;</m:t>
                    </m:r>
                    <m:r>
                      <a:rPr lang="en-US" altLang="zh-CN" sz="2800" b="1" i="1" dirty="0" err="1" smtClean="0">
                        <a:latin typeface="+mj-ea"/>
                        <a:ea typeface="+mj-ea"/>
                      </a:rPr>
                      <m:t>𝒇</m:t>
                    </m:r>
                    <m:r>
                      <a:rPr lang="en-US" altLang="zh-CN" sz="2800" b="1" i="1" baseline="-25000" dirty="0" err="1" smtClean="0">
                        <a:latin typeface="+mj-ea"/>
                        <a:ea typeface="+mj-ea"/>
                      </a:rPr>
                      <m:t>𝒊𝒋</m:t>
                    </m:r>
                  </m:oMath>
                </a14:m>
                <a:r>
                  <a:rPr lang="zh-CN" altLang="en-US" sz="2800" dirty="0" smtClean="0">
                    <a:latin typeface="+mj-ea"/>
                    <a:ea typeface="+mj-ea"/>
                    <a:cs typeface="Times New Roman" panose="02020603050405020304" pitchFamily="18" charset="0"/>
                  </a:rPr>
                  <a:t>，作边</a:t>
                </a:r>
                <a14:m>
                  <m:oMath xmlns:m="http://schemas.openxmlformats.org/officeDocument/2006/math">
                    <m:r>
                      <a:rPr lang="en-US" altLang="zh-CN" sz="2800" b="1" i="1" dirty="0" smtClean="0">
                        <a:latin typeface="+mj-ea"/>
                        <a:ea typeface="+mj-ea"/>
                      </a:rPr>
                      <m:t>𝒆</m:t>
                    </m:r>
                    <m:r>
                      <a:rPr lang="en-US" altLang="zh-CN" sz="2800" b="1" i="1" dirty="0" smtClean="0">
                        <a:latin typeface="+mj-ea"/>
                        <a:ea typeface="+mj-ea"/>
                      </a:rPr>
                      <m:t>′</m:t>
                    </m:r>
                    <m:r>
                      <a:rPr lang="en-US" altLang="zh-CN" sz="2800" b="1" i="1" baseline="-25000" dirty="0" err="1" smtClean="0">
                        <a:latin typeface="+mj-ea"/>
                        <a:ea typeface="+mj-ea"/>
                      </a:rPr>
                      <m:t>𝒊𝒋</m:t>
                    </m:r>
                  </m:oMath>
                </a14:m>
                <a:r>
                  <a:rPr lang="zh-CN" altLang="en-US" sz="2800" dirty="0" smtClean="0">
                    <a:latin typeface="+mj-ea"/>
                    <a:ea typeface="+mj-ea"/>
                    <a:cs typeface="Times New Roman" panose="02020603050405020304" pitchFamily="18" charset="0"/>
                  </a:rPr>
                  <a:t>，其容量</a:t>
                </a:r>
                <a14:m>
                  <m:oMath xmlns:m="http://schemas.openxmlformats.org/officeDocument/2006/math">
                    <m:r>
                      <a:rPr lang="en-US" altLang="zh-CN" sz="2800" b="1" i="1" dirty="0" smtClean="0">
                        <a:latin typeface="+mj-ea"/>
                        <a:ea typeface="+mj-ea"/>
                      </a:rPr>
                      <m:t>𝒄</m:t>
                    </m:r>
                    <m:r>
                      <a:rPr lang="en-US" altLang="zh-CN" sz="2800" b="1" i="1" dirty="0" smtClean="0">
                        <a:latin typeface="+mj-ea"/>
                        <a:ea typeface="+mj-ea"/>
                      </a:rPr>
                      <m:t>′</m:t>
                    </m:r>
                    <m:r>
                      <a:rPr lang="en-US" altLang="zh-CN" sz="2800" b="1" i="1" baseline="-25000" dirty="0" err="1" smtClean="0">
                        <a:latin typeface="+mj-ea"/>
                        <a:ea typeface="+mj-ea"/>
                      </a:rPr>
                      <m:t>𝒊𝒋</m:t>
                    </m:r>
                    <m:r>
                      <a:rPr lang="en-US" altLang="zh-CN" sz="2800" b="1" i="1" dirty="0" smtClean="0">
                        <a:latin typeface="+mj-ea"/>
                        <a:ea typeface="+mj-ea"/>
                      </a:rPr>
                      <m:t>=</m:t>
                    </m:r>
                    <m:r>
                      <a:rPr lang="en-US" altLang="zh-CN" sz="2800" b="1" i="1" dirty="0" err="1" smtClean="0">
                        <a:latin typeface="+mj-ea"/>
                        <a:ea typeface="+mj-ea"/>
                      </a:rPr>
                      <m:t>𝒄</m:t>
                    </m:r>
                    <m:r>
                      <a:rPr lang="en-US" altLang="zh-CN" sz="2800" b="1" i="1" baseline="-25000" dirty="0" err="1" smtClean="0">
                        <a:latin typeface="+mj-ea"/>
                        <a:ea typeface="+mj-ea"/>
                      </a:rPr>
                      <m:t>𝒊𝒋</m:t>
                    </m:r>
                    <m:r>
                      <a:rPr lang="en-US" altLang="zh-CN" sz="2800" b="1" i="1" dirty="0" err="1" smtClean="0">
                        <a:latin typeface="+mj-ea"/>
                        <a:ea typeface="+mj-ea"/>
                      </a:rPr>
                      <m:t>−</m:t>
                    </m:r>
                    <m:r>
                      <a:rPr lang="en-US" altLang="zh-CN" sz="2800" b="1" i="1" dirty="0" err="1" smtClean="0">
                        <a:latin typeface="+mj-ea"/>
                        <a:ea typeface="+mj-ea"/>
                      </a:rPr>
                      <m:t>𝒇𝒊</m:t>
                    </m:r>
                    <m:r>
                      <a:rPr lang="en-US" altLang="zh-CN" sz="2800" b="1" i="1" baseline="-25000" dirty="0" err="1" smtClean="0">
                        <a:latin typeface="+mj-ea"/>
                        <a:ea typeface="+mj-ea"/>
                      </a:rPr>
                      <m:t>𝒋</m:t>
                    </m:r>
                  </m:oMath>
                </a14:m>
                <a:r>
                  <a:rPr lang="zh-CN" altLang="en-US" sz="2800" dirty="0" smtClean="0">
                    <a:latin typeface="+mj-ea"/>
                    <a:ea typeface="+mj-ea"/>
                    <a:cs typeface="Times New Roman" panose="02020603050405020304" pitchFamily="18" charset="0"/>
                  </a:rPr>
                  <a:t>，费用为</a:t>
                </a:r>
                <a14:m>
                  <m:oMath xmlns:m="http://schemas.openxmlformats.org/officeDocument/2006/math">
                    <m:r>
                      <a:rPr lang="en-US" altLang="zh-CN" sz="2800" b="1" i="1" dirty="0" smtClean="0">
                        <a:latin typeface="+mj-ea"/>
                        <a:ea typeface="+mj-ea"/>
                      </a:rPr>
                      <m:t>𝒂</m:t>
                    </m:r>
                    <m:r>
                      <a:rPr lang="en-US" altLang="zh-CN" sz="2800" b="1" i="1" baseline="-25000" dirty="0" err="1" smtClean="0">
                        <a:latin typeface="+mj-ea"/>
                        <a:ea typeface="+mj-ea"/>
                      </a:rPr>
                      <m:t>𝒊𝒋</m:t>
                    </m:r>
                    <m:r>
                      <a:rPr lang="zh-CN" altLang="en-US" sz="2800" b="1" i="1" dirty="0" smtClean="0">
                        <a:latin typeface="+mj-ea"/>
                        <a:ea typeface="+mj-ea"/>
                      </a:rPr>
                      <m:t>。若</m:t>
                    </m:r>
                    <m:r>
                      <a:rPr lang="en-US" altLang="zh-CN" sz="2800" b="1" i="1" dirty="0" err="1" smtClean="0">
                        <a:latin typeface="+mj-ea"/>
                        <a:ea typeface="+mj-ea"/>
                      </a:rPr>
                      <m:t>𝒇</m:t>
                    </m:r>
                    <m:r>
                      <a:rPr lang="en-US" altLang="zh-CN" sz="2800" b="1" i="1" baseline="-25000" dirty="0" err="1" smtClean="0">
                        <a:latin typeface="+mj-ea"/>
                        <a:ea typeface="+mj-ea"/>
                      </a:rPr>
                      <m:t>𝒊𝒋</m:t>
                    </m:r>
                    <m:r>
                      <a:rPr lang="en-US" altLang="zh-CN" sz="2800" b="1" i="1" dirty="0" smtClean="0">
                        <a:latin typeface="+mj-ea"/>
                        <a:ea typeface="+mj-ea"/>
                      </a:rPr>
                      <m:t>&gt;</m:t>
                    </m:r>
                    <m:r>
                      <a:rPr lang="en-US" altLang="zh-CN" sz="2800" b="1" i="1" dirty="0" smtClean="0">
                        <a:latin typeface="+mj-ea"/>
                        <a:ea typeface="+mj-ea"/>
                      </a:rPr>
                      <m:t>𝟎</m:t>
                    </m:r>
                    <m:r>
                      <a:rPr lang="zh-CN" altLang="en-US" sz="2800" b="1" i="1" dirty="0" smtClean="0">
                        <a:latin typeface="+mj-ea"/>
                        <a:ea typeface="+mj-ea"/>
                      </a:rPr>
                      <m:t>，再作</m:t>
                    </m:r>
                    <m:r>
                      <a:rPr lang="en-US" altLang="zh-CN" sz="2800" b="1" i="1" dirty="0" err="1" smtClean="0">
                        <a:latin typeface="+mj-ea"/>
                        <a:ea typeface="+mj-ea"/>
                      </a:rPr>
                      <m:t>𝒆</m:t>
                    </m:r>
                    <m:r>
                      <a:rPr lang="en-US" altLang="zh-CN" sz="2800" b="1" i="1" dirty="0" err="1" smtClean="0">
                        <a:latin typeface="+mj-ea"/>
                        <a:ea typeface="+mj-ea"/>
                      </a:rPr>
                      <m:t>′</m:t>
                    </m:r>
                    <m:r>
                      <a:rPr lang="en-US" altLang="zh-CN" sz="2800" b="1" i="1" baseline="-25000" dirty="0" err="1" smtClean="0">
                        <a:latin typeface="+mj-ea"/>
                        <a:ea typeface="+mj-ea"/>
                      </a:rPr>
                      <m:t>𝒋𝒊</m:t>
                    </m:r>
                  </m:oMath>
                </a14:m>
                <a:r>
                  <a:rPr lang="zh-CN" altLang="en-US" sz="2800" dirty="0" smtClean="0">
                    <a:latin typeface="+mj-ea"/>
                    <a:ea typeface="+mj-ea"/>
                    <a:cs typeface="Times New Roman" panose="02020603050405020304" pitchFamily="18" charset="0"/>
                  </a:rPr>
                  <a:t>，其容量</a:t>
                </a:r>
                <a14:m>
                  <m:oMath xmlns:m="http://schemas.openxmlformats.org/officeDocument/2006/math">
                    <m:r>
                      <a:rPr lang="en-US" altLang="zh-CN" sz="2800" b="1" i="1" dirty="0" smtClean="0">
                        <a:latin typeface="+mj-ea"/>
                        <a:ea typeface="+mj-ea"/>
                      </a:rPr>
                      <m:t>𝒄</m:t>
                    </m:r>
                    <m:r>
                      <a:rPr lang="en-US" altLang="zh-CN" sz="2800" b="1" i="1" dirty="0" smtClean="0">
                        <a:latin typeface="+mj-ea"/>
                        <a:ea typeface="+mj-ea"/>
                      </a:rPr>
                      <m:t>′</m:t>
                    </m:r>
                    <m:r>
                      <a:rPr lang="en-US" altLang="zh-CN" sz="2800" b="1" i="1" baseline="-25000" dirty="0" err="1" smtClean="0">
                        <a:latin typeface="+mj-ea"/>
                        <a:ea typeface="+mj-ea"/>
                      </a:rPr>
                      <m:t>𝒋𝒊</m:t>
                    </m:r>
                    <m:r>
                      <a:rPr lang="en-US" altLang="zh-CN" sz="2800" b="1" i="1" dirty="0" smtClean="0">
                        <a:latin typeface="+mj-ea"/>
                        <a:ea typeface="+mj-ea"/>
                      </a:rPr>
                      <m:t>=</m:t>
                    </m:r>
                    <m:r>
                      <a:rPr lang="en-US" altLang="zh-CN" sz="2800" b="1" i="1" dirty="0" err="1" smtClean="0">
                        <a:latin typeface="+mj-ea"/>
                        <a:ea typeface="+mj-ea"/>
                      </a:rPr>
                      <m:t>𝒇</m:t>
                    </m:r>
                    <m:r>
                      <a:rPr lang="en-US" altLang="zh-CN" sz="2800" b="1" i="1" baseline="-25000" dirty="0" err="1" smtClean="0">
                        <a:latin typeface="+mj-ea"/>
                        <a:ea typeface="+mj-ea"/>
                      </a:rPr>
                      <m:t>𝒊𝒋</m:t>
                    </m:r>
                    <m:r>
                      <a:rPr lang="zh-CN" altLang="en-US" sz="2800" b="1" i="1" dirty="0" smtClean="0">
                        <a:latin typeface="+mj-ea"/>
                        <a:ea typeface="+mj-ea"/>
                      </a:rPr>
                      <m:t>，</m:t>
                    </m:r>
                  </m:oMath>
                </a14:m>
                <a:r>
                  <a:rPr lang="zh-CN" altLang="en-US" sz="2800" dirty="0" smtClean="0">
                    <a:latin typeface="+mj-ea"/>
                    <a:ea typeface="+mj-ea"/>
                    <a:cs typeface="Times New Roman" panose="02020603050405020304" pitchFamily="18" charset="0"/>
                  </a:rPr>
                  <a:t>费用为</a:t>
                </a:r>
                <a14:m>
                  <m:oMath xmlns:m="http://schemas.openxmlformats.org/officeDocument/2006/math">
                    <m:r>
                      <a:rPr lang="en-US" altLang="zh-CN" sz="2800" b="1" i="1" dirty="0" smtClean="0">
                        <a:latin typeface="+mj-ea"/>
                        <a:ea typeface="+mj-ea"/>
                      </a:rPr>
                      <m:t>−</m:t>
                    </m:r>
                    <m:r>
                      <a:rPr lang="en-US" altLang="zh-CN" sz="2800" b="1" i="1" dirty="0" err="1" smtClean="0">
                        <a:latin typeface="+mj-ea"/>
                        <a:ea typeface="+mj-ea"/>
                      </a:rPr>
                      <m:t>𝒂</m:t>
                    </m:r>
                    <m:r>
                      <a:rPr lang="en-US" altLang="zh-CN" sz="2800" b="1" i="1" baseline="-25000" dirty="0" err="1" smtClean="0">
                        <a:latin typeface="+mj-ea"/>
                        <a:ea typeface="+mj-ea"/>
                      </a:rPr>
                      <m:t>𝒊𝒋</m:t>
                    </m:r>
                  </m:oMath>
                </a14:m>
                <a:r>
                  <a:rPr lang="zh-CN" altLang="en-US" sz="2800" dirty="0" smtClean="0">
                    <a:latin typeface="+mj-ea"/>
                    <a:ea typeface="+mj-ea"/>
                    <a:cs typeface="Times New Roman" panose="02020603050405020304" pitchFamily="18" charset="0"/>
                  </a:rPr>
                  <a:t>。</a:t>
                </a:r>
                <a:endParaRPr lang="zh-CN" altLang="en-US" sz="2800" dirty="0">
                  <a:latin typeface="+mj-ea"/>
                  <a:ea typeface="+mj-ea"/>
                  <a:cs typeface="Times New Roman" panose="02020603050405020304" pitchFamily="18" charset="0"/>
                </a:endParaRPr>
              </a:p>
              <a:p>
                <a:pPr lvl="2" eaLnBrk="1" hangingPunct="1">
                  <a:spcAft>
                    <a:spcPts val="600"/>
                  </a:spcAft>
                </a:pPr>
                <a:r>
                  <a:rPr lang="en-US" altLang="zh-CN" sz="2800" dirty="0" smtClean="0">
                    <a:solidFill>
                      <a:srgbClr val="FF0000"/>
                    </a:solidFill>
                    <a:latin typeface="+mj-ea"/>
                    <a:ea typeface="+mj-ea"/>
                    <a:cs typeface="Times New Roman" panose="02020603050405020304" pitchFamily="18" charset="0"/>
                  </a:rPr>
                  <a:t>N</a:t>
                </a:r>
                <a:r>
                  <a:rPr lang="en-US" altLang="zh-CN" sz="2800" baseline="-25000" dirty="0" smtClean="0">
                    <a:solidFill>
                      <a:srgbClr val="FF0000"/>
                    </a:solidFill>
                    <a:latin typeface="+mj-ea"/>
                    <a:ea typeface="+mj-ea"/>
                    <a:cs typeface="Times New Roman" panose="02020603050405020304" pitchFamily="18" charset="0"/>
                  </a:rPr>
                  <a:t>2</a:t>
                </a:r>
                <a:r>
                  <a:rPr lang="zh-CN" altLang="en-US" sz="2800" dirty="0" smtClean="0">
                    <a:solidFill>
                      <a:srgbClr val="FF0000"/>
                    </a:solidFill>
                    <a:latin typeface="+mj-ea"/>
                    <a:ea typeface="+mj-ea"/>
                    <a:cs typeface="Times New Roman" panose="02020603050405020304" pitchFamily="18" charset="0"/>
                  </a:rPr>
                  <a:t>：</a:t>
                </a:r>
                <a:r>
                  <a:rPr lang="zh-CN" altLang="en-US" sz="2800" dirty="0" smtClean="0">
                    <a:latin typeface="+mj-ea"/>
                    <a:ea typeface="+mj-ea"/>
                    <a:cs typeface="Times New Roman" panose="02020603050405020304" pitchFamily="18" charset="0"/>
                  </a:rPr>
                  <a:t>在补图上找负价环。若无负价环，算法终止。若有，沿这负价环</a:t>
                </a:r>
                <a14:m>
                  <m:oMath xmlns:m="http://schemas.openxmlformats.org/officeDocument/2006/math">
                    <m:r>
                      <a:rPr lang="en-US" altLang="zh-CN" sz="2800" b="1" i="1" dirty="0" smtClean="0">
                        <a:latin typeface="+mj-ea"/>
                        <a:ea typeface="+mj-ea"/>
                      </a:rPr>
                      <m:t>𝑪</m:t>
                    </m:r>
                  </m:oMath>
                </a14:m>
                <a:r>
                  <a:rPr lang="zh-CN" altLang="en-US" sz="2800" dirty="0" smtClean="0">
                    <a:latin typeface="+mj-ea"/>
                    <a:ea typeface="+mj-ea"/>
                    <a:cs typeface="Times New Roman" panose="02020603050405020304" pitchFamily="18" charset="0"/>
                  </a:rPr>
                  <a:t>方向使各边增流，增流值为</a:t>
                </a:r>
                <a14:m>
                  <m:oMath xmlns:m="http://schemas.openxmlformats.org/officeDocument/2006/math">
                    <m:r>
                      <a:rPr lang="zh-CN" altLang="en-US" sz="2800" b="1" i="1" dirty="0" smtClean="0">
                        <a:latin typeface="Cambria Math"/>
                        <a:ea typeface="+mj-ea"/>
                      </a:rPr>
                      <m:t>𝜹</m:t>
                    </m:r>
                    <m:r>
                      <a:rPr lang="en-US" altLang="zh-CN" sz="2800" b="1" i="1" dirty="0" smtClean="0">
                        <a:latin typeface="+mj-ea"/>
                        <a:ea typeface="+mj-ea"/>
                      </a:rPr>
                      <m:t>=</m:t>
                    </m:r>
                    <m:r>
                      <a:rPr lang="en-US" altLang="zh-CN" sz="2800" b="1" i="1" dirty="0" smtClean="0">
                        <a:latin typeface="+mj-ea"/>
                        <a:ea typeface="+mj-ea"/>
                      </a:rPr>
                      <m:t>𝒎𝒊𝒏</m:t>
                    </m:r>
                    <m:r>
                      <a:rPr lang="en-US" altLang="zh-CN" sz="2800" b="1" i="1" dirty="0" smtClean="0">
                        <a:latin typeface="+mj-ea"/>
                        <a:ea typeface="+mj-ea"/>
                      </a:rPr>
                      <m:t>(</m:t>
                    </m:r>
                    <m:r>
                      <a:rPr lang="en-US" altLang="zh-CN" sz="2800" b="1" i="1" dirty="0" err="1" smtClean="0">
                        <a:latin typeface="+mj-ea"/>
                        <a:ea typeface="+mj-ea"/>
                      </a:rPr>
                      <m:t>𝒄</m:t>
                    </m:r>
                    <m:r>
                      <a:rPr lang="en-US" altLang="zh-CN" sz="2800" b="1" i="1" dirty="0" err="1" smtClean="0">
                        <a:latin typeface="+mj-ea"/>
                        <a:ea typeface="+mj-ea"/>
                      </a:rPr>
                      <m:t>′</m:t>
                    </m:r>
                    <m:r>
                      <a:rPr lang="en-US" altLang="zh-CN" sz="2800" b="1" i="1" baseline="-25000" dirty="0" err="1" smtClean="0">
                        <a:latin typeface="+mj-ea"/>
                        <a:ea typeface="+mj-ea"/>
                      </a:rPr>
                      <m:t>𝒊𝒋</m:t>
                    </m:r>
                    <m:r>
                      <a:rPr lang="en-US" altLang="zh-CN" sz="2800" b="1" i="1" dirty="0" smtClean="0">
                        <a:latin typeface="+mj-ea"/>
                        <a:ea typeface="+mj-ea"/>
                      </a:rPr>
                      <m:t>)</m:t>
                    </m:r>
                  </m:oMath>
                </a14:m>
                <a:r>
                  <a:rPr lang="zh-CN" altLang="en-US" sz="2800" dirty="0" smtClean="0">
                    <a:latin typeface="+mj-ea"/>
                    <a:ea typeface="+mj-ea"/>
                    <a:cs typeface="Times New Roman" panose="02020603050405020304" pitchFamily="18" charset="0"/>
                  </a:rPr>
                  <a:t>，修改原图的边流量，得新可行流，返回</a:t>
                </a:r>
                <a:r>
                  <a:rPr lang="en-US" altLang="zh-CN" sz="2800" dirty="0" smtClean="0">
                    <a:latin typeface="+mj-ea"/>
                    <a:ea typeface="+mj-ea"/>
                    <a:cs typeface="Times New Roman" panose="02020603050405020304" pitchFamily="18" charset="0"/>
                  </a:rPr>
                  <a:t>N</a:t>
                </a:r>
                <a:r>
                  <a:rPr lang="en-US" altLang="zh-CN" sz="2800" baseline="-25000" dirty="0" smtClean="0">
                    <a:latin typeface="+mj-ea"/>
                    <a:ea typeface="+mj-ea"/>
                    <a:cs typeface="Times New Roman" panose="02020603050405020304" pitchFamily="18" charset="0"/>
                  </a:rPr>
                  <a:t>1</a:t>
                </a:r>
                <a:r>
                  <a:rPr lang="zh-CN" altLang="en-US" sz="2800" dirty="0" smtClean="0">
                    <a:latin typeface="+mj-ea"/>
                    <a:ea typeface="+mj-ea"/>
                    <a:cs typeface="Times New Roman" panose="02020603050405020304" pitchFamily="18" charset="0"/>
                  </a:rPr>
                  <a:t>。</a:t>
                </a:r>
                <a:endParaRPr lang="zh-CN" altLang="en-US" sz="2800" dirty="0">
                  <a:latin typeface="+mj-ea"/>
                  <a:ea typeface="+mj-ea"/>
                  <a:cs typeface="Times New Roman" panose="02020603050405020304" pitchFamily="18" charset="0"/>
                </a:endParaRPr>
              </a:p>
            </p:txBody>
          </p:sp>
        </mc:Choice>
        <mc:Fallback>
          <p:sp>
            <p:nvSpPr>
              <p:cNvPr id="49154" name="Rectangle 3"/>
              <p:cNvSpPr>
                <a:spLocks noGrp="1" noRot="1" noChangeAspect="1" noMove="1" noResize="1" noEditPoints="1" noAdjustHandles="1" noChangeArrowheads="1" noChangeShapeType="1" noTextEdit="1"/>
              </p:cNvSpPr>
              <p:nvPr>
                <p:ph idx="1"/>
              </p:nvPr>
            </p:nvSpPr>
            <p:spPr>
              <a:blipFill rotWithShape="1">
                <a:blip r:embed="rId2"/>
                <a:stretch>
                  <a:fillRect t="-1528" r="-71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250825" y="-100013"/>
            <a:ext cx="8540750" cy="720726"/>
          </a:xfrm>
        </p:spPr>
        <p:txBody>
          <a:bodyPr/>
          <a:lstStyle/>
          <a:p>
            <a:pPr eaLnBrk="1" hangingPunct="1">
              <a:defRPr/>
            </a:pPr>
            <a:r>
              <a:rPr lang="en-US" altLang="zh-CN" sz="4000" dirty="0" smtClean="0"/>
              <a:t>5.1 </a:t>
            </a:r>
            <a:r>
              <a:rPr lang="zh-CN" altLang="en-US" sz="4000" dirty="0"/>
              <a:t>流量优化的一般性问题</a:t>
            </a:r>
          </a:p>
        </p:txBody>
      </p:sp>
      <mc:AlternateContent xmlns:mc="http://schemas.openxmlformats.org/markup-compatibility/2006">
        <mc:Choice xmlns:a14="http://schemas.microsoft.com/office/drawing/2010/main" Requires="a14">
          <p:sp>
            <p:nvSpPr>
              <p:cNvPr id="77827" name="Rectangle 3"/>
              <p:cNvSpPr>
                <a:spLocks noGrp="1" noRot="1" noChangeArrowheads="1"/>
              </p:cNvSpPr>
              <p:nvPr>
                <p:ph idx="1"/>
              </p:nvPr>
            </p:nvSpPr>
            <p:spPr>
              <a:xfrm>
                <a:off x="0" y="549275"/>
                <a:ext cx="5795963" cy="5184775"/>
              </a:xfrm>
            </p:spPr>
            <p:txBody>
              <a:bodyPr/>
              <a:lstStyle/>
              <a:p>
                <a:pPr eaLnBrk="1" hangingPunct="1">
                  <a:defRPr/>
                </a:pPr>
                <a:r>
                  <a:rPr lang="zh-CN" altLang="en-US" sz="2800" dirty="0"/>
                  <a:t>问题的描述</a:t>
                </a:r>
              </a:p>
              <a:p>
                <a:pPr lvl="1" eaLnBrk="1" hangingPunct="1">
                  <a:defRPr/>
                </a:pPr>
                <a:r>
                  <a:rPr lang="zh-CN" altLang="en-US" sz="2800" dirty="0">
                    <a:cs typeface="+mn-ea"/>
                  </a:rPr>
                  <a:t>用有向图</a:t>
                </a:r>
                <a14:m>
                  <m:oMath xmlns:m="http://schemas.openxmlformats.org/officeDocument/2006/math">
                    <m:r>
                      <a:rPr lang="en-US" altLang="zh-CN" sz="2800" b="1" i="1" dirty="0" smtClean="0">
                        <a:latin typeface="Cambria Math"/>
                        <a:cs typeface="+mn-ea"/>
                      </a:rPr>
                      <m:t>𝑮</m:t>
                    </m:r>
                    <m:r>
                      <a:rPr lang="en-US" altLang="zh-CN" sz="2800" b="1" i="1" dirty="0" smtClean="0">
                        <a:latin typeface="Cambria Math"/>
                        <a:cs typeface="+mn-ea"/>
                      </a:rPr>
                      <m:t>={</m:t>
                    </m:r>
                    <m:r>
                      <a:rPr lang="en-US" altLang="zh-CN" sz="2800" b="1" i="1" dirty="0" smtClean="0">
                        <a:latin typeface="Cambria Math"/>
                        <a:cs typeface="+mn-ea"/>
                      </a:rPr>
                      <m:t>𝑽</m:t>
                    </m:r>
                    <m:r>
                      <a:rPr lang="en-US" altLang="zh-CN" sz="2800" b="1" i="1" dirty="0" smtClean="0">
                        <a:latin typeface="Cambria Math"/>
                        <a:cs typeface="+mn-ea"/>
                      </a:rPr>
                      <m:t>,</m:t>
                    </m:r>
                    <m:r>
                      <a:rPr lang="en-US" altLang="zh-CN" sz="2800" b="1" i="1" dirty="0" smtClean="0">
                        <a:latin typeface="Cambria Math"/>
                        <a:cs typeface="+mn-ea"/>
                      </a:rPr>
                      <m:t>𝑬</m:t>
                    </m:r>
                    <m:r>
                      <a:rPr lang="en-US" altLang="zh-CN" sz="2800" b="1" i="1" dirty="0" smtClean="0">
                        <a:latin typeface="Cambria Math"/>
                        <a:cs typeface="+mn-ea"/>
                      </a:rPr>
                      <m:t>}</m:t>
                    </m:r>
                  </m:oMath>
                </a14:m>
                <a:r>
                  <a:rPr lang="zh-CN" altLang="en-US" sz="2800" dirty="0">
                    <a:cs typeface="+mn-ea"/>
                  </a:rPr>
                  <a:t>来表示一个通信网，端集</a:t>
                </a:r>
                <a14:m>
                  <m:oMath xmlns:m="http://schemas.openxmlformats.org/officeDocument/2006/math">
                    <m:r>
                      <a:rPr lang="en-US" altLang="zh-CN" sz="2800" b="1" i="1" dirty="0" smtClean="0">
                        <a:latin typeface="Cambria Math"/>
                        <a:cs typeface="+mn-ea"/>
                      </a:rPr>
                      <m:t>𝑽</m:t>
                    </m:r>
                    <m:r>
                      <a:rPr lang="en-US" altLang="zh-CN" sz="2800" b="1" i="1" dirty="0" smtClean="0">
                        <a:latin typeface="Cambria Math"/>
                        <a:cs typeface="+mn-ea"/>
                      </a:rPr>
                      <m:t>=</m:t>
                    </m:r>
                  </m:oMath>
                </a14:m>
                <a:r>
                  <a:rPr lang="en-US" altLang="zh-CN" sz="2800" dirty="0">
                    <a:cs typeface="+mn-ea"/>
                  </a:rPr>
                  <a:t>{</a:t>
                </a:r>
                <a14:m>
                  <m:oMath xmlns:m="http://schemas.openxmlformats.org/officeDocument/2006/math">
                    <m:r>
                      <a:rPr lang="en-US" altLang="zh-CN" sz="2800" b="1" i="1" dirty="0" smtClean="0">
                        <a:latin typeface="Cambria Math"/>
                        <a:cs typeface="+mn-ea"/>
                      </a:rPr>
                      <m:t>𝒗</m:t>
                    </m:r>
                    <m:r>
                      <a:rPr lang="en-US" altLang="zh-CN" sz="2800" b="1" i="1" baseline="-25000" dirty="0">
                        <a:latin typeface="Cambria Math"/>
                        <a:cs typeface="+mn-ea"/>
                      </a:rPr>
                      <m:t>𝟏</m:t>
                    </m:r>
                    <m:r>
                      <a:rPr lang="en-US" altLang="zh-CN" sz="2800" b="1" i="1" dirty="0">
                        <a:latin typeface="Cambria Math"/>
                        <a:cs typeface="+mn-ea"/>
                      </a:rPr>
                      <m:t>,</m:t>
                    </m:r>
                    <m:r>
                      <a:rPr lang="en-US" altLang="zh-CN" sz="2800" b="1" i="1" dirty="0">
                        <a:latin typeface="Cambria Math"/>
                        <a:cs typeface="+mn-ea"/>
                      </a:rPr>
                      <m:t>𝒗</m:t>
                    </m:r>
                    <m:r>
                      <a:rPr lang="en-US" altLang="zh-CN" sz="2800" b="1" i="1" baseline="-25000" dirty="0">
                        <a:latin typeface="Cambria Math"/>
                        <a:cs typeface="+mn-ea"/>
                      </a:rPr>
                      <m:t>𝟐</m:t>
                    </m:r>
                    <m:r>
                      <a:rPr lang="en-US" altLang="zh-CN" sz="2800" b="1" i="1" dirty="0">
                        <a:latin typeface="Cambria Math"/>
                        <a:cs typeface="+mn-ea"/>
                      </a:rPr>
                      <m:t>, …,</m:t>
                    </m:r>
                    <m:r>
                      <a:rPr lang="en-US" altLang="zh-CN" sz="2800" b="1" i="1" dirty="0" err="1">
                        <a:latin typeface="Cambria Math"/>
                        <a:cs typeface="+mn-ea"/>
                      </a:rPr>
                      <m:t>𝒗</m:t>
                    </m:r>
                    <m:r>
                      <a:rPr lang="en-US" altLang="zh-CN" sz="2800" b="1" i="1" baseline="-25000" dirty="0" err="1">
                        <a:latin typeface="Cambria Math"/>
                        <a:cs typeface="+mn-ea"/>
                      </a:rPr>
                      <m:t>𝒏</m:t>
                    </m:r>
                  </m:oMath>
                </a14:m>
                <a:r>
                  <a:rPr lang="en-US" altLang="zh-CN" sz="2800" dirty="0">
                    <a:cs typeface="+mn-ea"/>
                  </a:rPr>
                  <a:t>}</a:t>
                </a:r>
                <a:r>
                  <a:rPr lang="zh-CN" altLang="en-US" sz="2800" dirty="0">
                    <a:cs typeface="+mn-ea"/>
                  </a:rPr>
                  <a:t>，边是有向的，用</a:t>
                </a:r>
                <a14:m>
                  <m:oMath xmlns:m="http://schemas.openxmlformats.org/officeDocument/2006/math">
                    <m:r>
                      <a:rPr lang="en-US" altLang="zh-CN" sz="2800" b="1" i="1" dirty="0" smtClean="0">
                        <a:latin typeface="Cambria Math"/>
                        <a:cs typeface="+mn-ea"/>
                      </a:rPr>
                      <m:t>𝒆</m:t>
                    </m:r>
                    <m:r>
                      <a:rPr lang="en-US" altLang="zh-CN" sz="2800" b="1" i="1" baseline="-25000" dirty="0" err="1">
                        <a:latin typeface="Cambria Math"/>
                        <a:cs typeface="+mn-ea"/>
                      </a:rPr>
                      <m:t>𝒊𝒋</m:t>
                    </m:r>
                  </m:oMath>
                </a14:m>
                <a:r>
                  <a:rPr lang="zh-CN" altLang="en-US" sz="2800" dirty="0">
                    <a:cs typeface="+mn-ea"/>
                  </a:rPr>
                  <a:t>表示从</a:t>
                </a:r>
                <a14:m>
                  <m:oMath xmlns:m="http://schemas.openxmlformats.org/officeDocument/2006/math">
                    <m:r>
                      <a:rPr lang="en-US" altLang="zh-CN" sz="2800" i="1" dirty="0" smtClean="0">
                        <a:latin typeface="Cambria Math"/>
                        <a:cs typeface="+mn-ea"/>
                      </a:rPr>
                      <m:t>𝑣</m:t>
                    </m:r>
                    <m:r>
                      <a:rPr lang="en-US" altLang="zh-CN" sz="2800" i="1" baseline="-25000" dirty="0">
                        <a:latin typeface="Cambria Math"/>
                        <a:cs typeface="+mn-ea"/>
                      </a:rPr>
                      <m:t>𝑖</m:t>
                    </m:r>
                  </m:oMath>
                </a14:m>
                <a:r>
                  <a:rPr lang="zh-CN" altLang="en-US" sz="2800" dirty="0">
                    <a:cs typeface="+mn-ea"/>
                  </a:rPr>
                  <a:t>到</a:t>
                </a:r>
                <a14:m>
                  <m:oMath xmlns:m="http://schemas.openxmlformats.org/officeDocument/2006/math">
                    <m:r>
                      <a:rPr lang="en-US" altLang="zh-CN" sz="2800" i="1" dirty="0" smtClean="0">
                        <a:latin typeface="Cambria Math"/>
                        <a:cs typeface="+mn-ea"/>
                      </a:rPr>
                      <m:t>𝑣</m:t>
                    </m:r>
                    <m:r>
                      <a:rPr lang="en-US" altLang="zh-CN" sz="2800" i="1" baseline="-25000" dirty="0" err="1">
                        <a:latin typeface="Cambria Math"/>
                        <a:cs typeface="+mn-ea"/>
                      </a:rPr>
                      <m:t>𝑗</m:t>
                    </m:r>
                  </m:oMath>
                </a14:m>
                <a:r>
                  <a:rPr lang="zh-CN" altLang="en-US" sz="2800" dirty="0">
                    <a:cs typeface="+mn-ea"/>
                  </a:rPr>
                  <a:t>的边。</a:t>
                </a:r>
                <a:endParaRPr lang="en-US" altLang="zh-CN" sz="2800" dirty="0">
                  <a:cs typeface="+mn-ea"/>
                </a:endParaRPr>
              </a:p>
              <a:p>
                <a:pPr lvl="1" eaLnBrk="1" hangingPunct="1">
                  <a:defRPr/>
                </a:pPr>
                <a:r>
                  <a:rPr lang="zh-CN" altLang="en-US" sz="2800" dirty="0">
                    <a:cs typeface="+mn-ea"/>
                  </a:rPr>
                  <a:t>每条边能通过的最大流量称为边的</a:t>
                </a:r>
                <a:r>
                  <a:rPr lang="zh-CN" altLang="en-US" sz="2800" dirty="0">
                    <a:solidFill>
                      <a:srgbClr val="FF0000"/>
                    </a:solidFill>
                    <a:cs typeface="+mn-ea"/>
                  </a:rPr>
                  <a:t>容量</a:t>
                </a:r>
                <a:r>
                  <a:rPr lang="zh-CN" altLang="en-US" sz="2800" dirty="0">
                    <a:cs typeface="+mn-ea"/>
                  </a:rPr>
                  <a:t>，用</a:t>
                </a:r>
                <a14:m>
                  <m:oMath xmlns:m="http://schemas.openxmlformats.org/officeDocument/2006/math">
                    <m:r>
                      <a:rPr lang="en-US" altLang="zh-CN" sz="2800" i="1" dirty="0" smtClean="0">
                        <a:solidFill>
                          <a:srgbClr val="FF0000"/>
                        </a:solidFill>
                        <a:latin typeface="Cambria Math"/>
                        <a:cs typeface="+mn-ea"/>
                      </a:rPr>
                      <m:t>𝑐</m:t>
                    </m:r>
                    <m:r>
                      <a:rPr lang="en-US" altLang="zh-CN" sz="2800" i="1" baseline="-25000" dirty="0" err="1">
                        <a:solidFill>
                          <a:srgbClr val="FF0000"/>
                        </a:solidFill>
                        <a:latin typeface="Cambria Math"/>
                        <a:cs typeface="+mn-ea"/>
                      </a:rPr>
                      <m:t>𝑖𝑗</m:t>
                    </m:r>
                  </m:oMath>
                </a14:m>
                <a:r>
                  <a:rPr lang="zh-CN" altLang="en-US" sz="2800" dirty="0">
                    <a:cs typeface="+mn-ea"/>
                  </a:rPr>
                  <a:t>来表示。</a:t>
                </a:r>
                <a:r>
                  <a:rPr lang="zh-CN" altLang="en-US" sz="2800" dirty="0">
                    <a:solidFill>
                      <a:srgbClr val="FF0000"/>
                    </a:solidFill>
                    <a:cs typeface="+mn-ea"/>
                  </a:rPr>
                  <a:t>实际上</a:t>
                </a:r>
                <a:r>
                  <a:rPr lang="zh-CN" altLang="en-US" sz="2800" dirty="0">
                    <a:cs typeface="+mn-ea"/>
                  </a:rPr>
                  <a:t>这条边的</a:t>
                </a:r>
                <a:r>
                  <a:rPr lang="zh-CN" altLang="en-US" sz="2800" dirty="0">
                    <a:solidFill>
                      <a:srgbClr val="FF0000"/>
                    </a:solidFill>
                    <a:cs typeface="+mn-ea"/>
                  </a:rPr>
                  <a:t>流量</a:t>
                </a:r>
                <a:r>
                  <a:rPr lang="zh-CN" altLang="en-US" sz="2800" dirty="0">
                    <a:cs typeface="+mn-ea"/>
                  </a:rPr>
                  <a:t>记为</a:t>
                </a:r>
                <a14:m>
                  <m:oMath xmlns:m="http://schemas.openxmlformats.org/officeDocument/2006/math">
                    <m:r>
                      <a:rPr lang="en-US" altLang="zh-CN" sz="2800" i="1" dirty="0" smtClean="0">
                        <a:solidFill>
                          <a:srgbClr val="FF0000"/>
                        </a:solidFill>
                        <a:latin typeface="Cambria Math"/>
                        <a:cs typeface="+mn-ea"/>
                      </a:rPr>
                      <m:t>𝑓</m:t>
                    </m:r>
                    <m:r>
                      <a:rPr lang="en-US" altLang="zh-CN" sz="2800" i="1" baseline="-25000" dirty="0" err="1">
                        <a:solidFill>
                          <a:srgbClr val="FF0000"/>
                        </a:solidFill>
                        <a:latin typeface="Cambria Math"/>
                        <a:cs typeface="+mn-ea"/>
                      </a:rPr>
                      <m:t>𝑖𝑗</m:t>
                    </m:r>
                  </m:oMath>
                </a14:m>
                <a:r>
                  <a:rPr lang="zh-CN" altLang="en-US" sz="2800" dirty="0">
                    <a:cs typeface="+mn-ea"/>
                  </a:rPr>
                  <a:t>。</a:t>
                </a:r>
                <a:endParaRPr lang="en-US" altLang="zh-CN" sz="2800" dirty="0">
                  <a:cs typeface="+mn-ea"/>
                </a:endParaRPr>
              </a:p>
              <a:p>
                <a:pPr lvl="1" eaLnBrk="1" hangingPunct="1">
                  <a:defRPr/>
                </a:pPr>
                <a:r>
                  <a:rPr lang="zh-CN" altLang="en-US" sz="2800" dirty="0">
                    <a:cs typeface="+mn-ea"/>
                  </a:rPr>
                  <a:t>若边</a:t>
                </a:r>
                <a14:m>
                  <m:oMath xmlns:m="http://schemas.openxmlformats.org/officeDocument/2006/math">
                    <m:r>
                      <a:rPr lang="en-US" altLang="zh-CN" sz="2800" b="1" i="1" dirty="0" smtClean="0">
                        <a:latin typeface="Cambria Math"/>
                        <a:cs typeface="+mn-ea"/>
                      </a:rPr>
                      <m:t>𝒆</m:t>
                    </m:r>
                    <m:r>
                      <a:rPr lang="en-US" altLang="zh-CN" sz="2800" b="1" i="1" baseline="-25000" dirty="0" err="1">
                        <a:latin typeface="Cambria Math"/>
                        <a:cs typeface="+mn-ea"/>
                      </a:rPr>
                      <m:t>𝒊𝒋</m:t>
                    </m:r>
                    <m:r>
                      <a:rPr lang="en-US" altLang="zh-CN" sz="2800" b="1" i="1" dirty="0" err="1">
                        <a:latin typeface="Cambria Math"/>
                        <a:cs typeface="+mn-ea"/>
                        <a:sym typeface="Symbol" panose="05050102010706020507" pitchFamily="18" charset="2"/>
                      </a:rPr>
                      <m:t></m:t>
                    </m:r>
                    <m:r>
                      <a:rPr lang="en-US" altLang="zh-CN" sz="2800" b="1" i="1" dirty="0" err="1">
                        <a:latin typeface="Cambria Math"/>
                        <a:cs typeface="+mn-ea"/>
                        <a:sym typeface="Symbol" panose="05050102010706020507" pitchFamily="18" charset="2"/>
                      </a:rPr>
                      <m:t>𝑬</m:t>
                    </m:r>
                  </m:oMath>
                </a14:m>
                <a:r>
                  <a:rPr lang="zh-CN" altLang="en-US" sz="2800" dirty="0">
                    <a:cs typeface="+mn-ea"/>
                    <a:sym typeface="Symbol" panose="05050102010706020507" pitchFamily="18" charset="2"/>
                  </a:rPr>
                  <a:t>，则</a:t>
                </a:r>
                <a14:m>
                  <m:oMath xmlns:m="http://schemas.openxmlformats.org/officeDocument/2006/math">
                    <m:r>
                      <a:rPr lang="en-US" altLang="zh-CN" sz="2800" b="1" i="1" dirty="0" smtClean="0">
                        <a:latin typeface="Cambria Math"/>
                        <a:cs typeface="+mn-ea"/>
                        <a:sym typeface="Symbol" panose="05050102010706020507" pitchFamily="18" charset="2"/>
                      </a:rPr>
                      <m:t>𝒄</m:t>
                    </m:r>
                    <m:r>
                      <a:rPr lang="en-US" altLang="zh-CN" sz="2800" b="1" i="1" baseline="-25000" dirty="0" err="1">
                        <a:latin typeface="Cambria Math"/>
                        <a:cs typeface="+mn-ea"/>
                        <a:sym typeface="Symbol" panose="05050102010706020507" pitchFamily="18" charset="2"/>
                      </a:rPr>
                      <m:t>𝒊𝒋</m:t>
                    </m:r>
                    <m:r>
                      <a:rPr lang="en-US" altLang="zh-CN" sz="2800" b="1" i="1" dirty="0">
                        <a:latin typeface="Cambria Math"/>
                        <a:cs typeface="+mn-ea"/>
                        <a:sym typeface="Symbol" panose="05050102010706020507" pitchFamily="18" charset="2"/>
                      </a:rPr>
                      <m:t>=</m:t>
                    </m:r>
                    <m:r>
                      <a:rPr lang="en-US" altLang="zh-CN" sz="2800" b="1" i="1" dirty="0">
                        <a:latin typeface="Cambria Math"/>
                        <a:cs typeface="+mn-ea"/>
                        <a:sym typeface="Symbol" panose="05050102010706020507" pitchFamily="18" charset="2"/>
                      </a:rPr>
                      <m:t>𝟎</m:t>
                    </m:r>
                  </m:oMath>
                </a14:m>
                <a:r>
                  <a:rPr lang="zh-CN" altLang="en-US" sz="2800" dirty="0">
                    <a:cs typeface="+mn-ea"/>
                    <a:sym typeface="Symbol" panose="05050102010706020507" pitchFamily="18" charset="2"/>
                  </a:rPr>
                  <a:t>，</a:t>
                </a:r>
                <a14:m>
                  <m:oMath xmlns:m="http://schemas.openxmlformats.org/officeDocument/2006/math">
                    <m:r>
                      <a:rPr lang="en-US" altLang="zh-CN" sz="2800" b="0" i="1" dirty="0" smtClean="0">
                        <a:latin typeface="Cambria Math"/>
                        <a:cs typeface="+mn-ea"/>
                        <a:sym typeface="Symbol" panose="05050102010706020507" pitchFamily="18" charset="2"/>
                      </a:rPr>
                      <m:t>𝑓</m:t>
                    </m:r>
                    <m:r>
                      <a:rPr lang="en-US" altLang="zh-CN" sz="2800" b="0" i="1" baseline="-25000" dirty="0" err="1">
                        <a:latin typeface="Cambria Math"/>
                        <a:cs typeface="+mn-ea"/>
                        <a:sym typeface="Symbol" panose="05050102010706020507" pitchFamily="18" charset="2"/>
                      </a:rPr>
                      <m:t>𝑖𝑗</m:t>
                    </m:r>
                  </m:oMath>
                </a14:m>
                <a:r>
                  <a:rPr lang="zh-CN" altLang="en-US" sz="2800" dirty="0">
                    <a:cs typeface="+mn-ea"/>
                    <a:sym typeface="Symbol" panose="05050102010706020507" pitchFamily="18" charset="2"/>
                  </a:rPr>
                  <a:t>就必须为零。</a:t>
                </a:r>
                <a:endParaRPr lang="en-US" altLang="zh-CN" sz="2800" dirty="0">
                  <a:cs typeface="+mn-ea"/>
                  <a:sym typeface="Symbol" panose="05050102010706020507" pitchFamily="18" charset="2"/>
                </a:endParaRPr>
              </a:p>
              <a:p>
                <a:pPr lvl="1" eaLnBrk="1" hangingPunct="1">
                  <a:defRPr/>
                </a:pPr>
                <a:endParaRPr lang="en-US" altLang="zh-CN" sz="2800" dirty="0">
                  <a:cs typeface="+mn-ea"/>
                  <a:sym typeface="Symbol" panose="05050102010706020507" pitchFamily="18" charset="2"/>
                </a:endParaRPr>
              </a:p>
              <a:p>
                <a:pPr lvl="1" eaLnBrk="1" hangingPunct="1">
                  <a:defRPr/>
                </a:pPr>
                <a:r>
                  <a:rPr lang="zh-CN" altLang="en-US" sz="2800" dirty="0">
                    <a:cs typeface="+mn-ea"/>
                    <a:sym typeface="Symbol" panose="05050102010706020507" pitchFamily="18" charset="2"/>
                  </a:rPr>
                  <a:t>如果网内只有一个源端</a:t>
                </a:r>
                <a14:m>
                  <m:oMath xmlns:m="http://schemas.openxmlformats.org/officeDocument/2006/math">
                    <m:r>
                      <a:rPr lang="en-US" altLang="zh-CN" sz="2800" i="1" dirty="0" smtClean="0">
                        <a:latin typeface="Cambria Math"/>
                        <a:cs typeface="+mn-ea"/>
                        <a:sym typeface="Symbol" panose="05050102010706020507" pitchFamily="18" charset="2"/>
                      </a:rPr>
                      <m:t>𝑣</m:t>
                    </m:r>
                    <m:r>
                      <a:rPr lang="en-US" altLang="zh-CN" sz="2800" i="1" baseline="-25000" dirty="0" err="1">
                        <a:latin typeface="Cambria Math"/>
                        <a:cs typeface="+mn-ea"/>
                        <a:sym typeface="Symbol" panose="05050102010706020507" pitchFamily="18" charset="2"/>
                      </a:rPr>
                      <m:t>𝑠</m:t>
                    </m:r>
                  </m:oMath>
                </a14:m>
                <a:r>
                  <a:rPr lang="zh-CN" altLang="en-US" sz="2800" dirty="0">
                    <a:cs typeface="+mn-ea"/>
                    <a:sym typeface="Symbol" panose="05050102010706020507" pitchFamily="18" charset="2"/>
                  </a:rPr>
                  <a:t>和一个宿端</a:t>
                </a:r>
                <a14:m>
                  <m:oMath xmlns:m="http://schemas.openxmlformats.org/officeDocument/2006/math">
                    <m:r>
                      <a:rPr lang="en-US" altLang="zh-CN" sz="2800" i="1" dirty="0" smtClean="0">
                        <a:latin typeface="Cambria Math"/>
                        <a:cs typeface="+mn-ea"/>
                        <a:sym typeface="Symbol" panose="05050102010706020507" pitchFamily="18" charset="2"/>
                      </a:rPr>
                      <m:t>𝑣</m:t>
                    </m:r>
                    <m:r>
                      <a:rPr lang="en-US" altLang="zh-CN" sz="2800" i="1" baseline="-25000" dirty="0" err="1">
                        <a:latin typeface="Cambria Math"/>
                        <a:cs typeface="+mn-ea"/>
                        <a:sym typeface="Symbol" panose="05050102010706020507" pitchFamily="18" charset="2"/>
                      </a:rPr>
                      <m:t>𝑡</m:t>
                    </m:r>
                  </m:oMath>
                </a14:m>
                <a:r>
                  <a:rPr lang="zh-CN" altLang="en-US" sz="2800" dirty="0">
                    <a:cs typeface="+mn-ea"/>
                    <a:sym typeface="Symbol" panose="05050102010706020507" pitchFamily="18" charset="2"/>
                  </a:rPr>
                  <a:t>，称为单源单宿问题。</a:t>
                </a:r>
              </a:p>
            </p:txBody>
          </p:sp>
        </mc:Choice>
        <mc:Fallback>
          <p:sp>
            <p:nvSpPr>
              <p:cNvPr id="77827" name="Rectangle 3"/>
              <p:cNvSpPr>
                <a:spLocks noGrp="1" noRot="1" noChangeAspect="1" noMove="1" noResize="1" noEditPoints="1" noAdjustHandles="1" noChangeArrowheads="1" noChangeShapeType="1" noTextEdit="1"/>
              </p:cNvSpPr>
              <p:nvPr>
                <p:ph idx="1"/>
              </p:nvPr>
            </p:nvSpPr>
            <p:spPr>
              <a:xfrm>
                <a:off x="0" y="549275"/>
                <a:ext cx="5795963" cy="5184775"/>
              </a:xfrm>
              <a:blipFill rotWithShape="1">
                <a:blip r:embed="rId3"/>
                <a:stretch>
                  <a:fillRect l="-946" t="-1528" r="-8202" b="-19859"/>
                </a:stretch>
              </a:blipFill>
            </p:spPr>
            <p:txBody>
              <a:bodyPr/>
              <a:lstStyle/>
              <a:p>
                <a:r>
                  <a:rPr lang="zh-CN" altLang="en-US">
                    <a:noFill/>
                  </a:rPr>
                  <a:t> </a:t>
                </a:r>
              </a:p>
            </p:txBody>
          </p:sp>
        </mc:Fallback>
      </mc:AlternateContent>
      <p:graphicFrame>
        <p:nvGraphicFramePr>
          <p:cNvPr id="7171" name="对象 1"/>
          <p:cNvGraphicFramePr>
            <a:graphicFrameLocks noChangeAspect="1"/>
          </p:cNvGraphicFramePr>
          <p:nvPr/>
        </p:nvGraphicFramePr>
        <p:xfrm>
          <a:off x="5651500" y="3505200"/>
          <a:ext cx="3492500" cy="3379788"/>
        </p:xfrm>
        <a:graphic>
          <a:graphicData uri="http://schemas.openxmlformats.org/presentationml/2006/ole">
            <mc:AlternateContent xmlns:mc="http://schemas.openxmlformats.org/markup-compatibility/2006">
              <mc:Choice xmlns:v="urn:schemas-microsoft-com:vml" Requires="v">
                <p:oleObj spid="_x0000_s1037" r:id="rId4" imgW="5194300" imgH="5029200" progId="Visio.Drawing.11">
                  <p:embed/>
                </p:oleObj>
              </mc:Choice>
              <mc:Fallback>
                <p:oleObj r:id="rId4" imgW="5194300" imgH="5029200" progId="Visio.Drawing.11">
                  <p:embed/>
                  <p:pic>
                    <p:nvPicPr>
                      <p:cNvPr id="0" name="图片 10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3505200"/>
                        <a:ext cx="3492500"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noRot="1" noChangeArrowheads="1"/>
          </p:cNvSpPr>
          <p:nvPr>
            <p:ph type="body" sz="half" idx="1"/>
          </p:nvPr>
        </p:nvSpPr>
        <p:spPr>
          <a:xfrm>
            <a:off x="236538" y="1639888"/>
            <a:ext cx="8569325" cy="5184775"/>
          </a:xfrm>
        </p:spPr>
        <p:txBody>
          <a:bodyPr/>
          <a:lstStyle/>
          <a:p>
            <a:pPr lvl="1" eaLnBrk="1" hangingPunct="1"/>
            <a:r>
              <a:rPr lang="zh-CN" altLang="en-US" b="1" dirty="0" smtClean="0">
                <a:solidFill>
                  <a:srgbClr val="FF0000"/>
                </a:solidFill>
              </a:rPr>
              <a:t>示例</a:t>
            </a:r>
            <a:endParaRPr lang="zh-CN" altLang="en-US" b="1" dirty="0">
              <a:solidFill>
                <a:srgbClr val="FF0000"/>
              </a:solidFill>
            </a:endParaRPr>
          </a:p>
        </p:txBody>
      </p:sp>
      <p:graphicFrame>
        <p:nvGraphicFramePr>
          <p:cNvPr id="50178" name="Object 4"/>
          <p:cNvGraphicFramePr>
            <a:graphicFrameLocks noGrp="1" noChangeAspect="1"/>
          </p:cNvGraphicFramePr>
          <p:nvPr>
            <p:ph sz="half" idx="2"/>
          </p:nvPr>
        </p:nvGraphicFramePr>
        <p:xfrm>
          <a:off x="1143000" y="2052638"/>
          <a:ext cx="7416800" cy="4805362"/>
        </p:xfrm>
        <a:graphic>
          <a:graphicData uri="http://schemas.openxmlformats.org/presentationml/2006/ole">
            <mc:AlternateContent xmlns:mc="http://schemas.openxmlformats.org/markup-compatibility/2006">
              <mc:Choice xmlns:v="urn:schemas-microsoft-com:vml" Requires="v">
                <p:oleObj spid="_x0000_s29709" r:id="rId4" imgW="11912600" imgH="7721600" progId="Visio.Drawing.11">
                  <p:embed/>
                </p:oleObj>
              </mc:Choice>
              <mc:Fallback>
                <p:oleObj r:id="rId4" imgW="11912600" imgH="7721600" progId="Visio.Drawing.11">
                  <p:embed/>
                  <p:pic>
                    <p:nvPicPr>
                      <p:cNvPr id="0" name="图片 297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52638"/>
                        <a:ext cx="7416800" cy="480536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6" name="Rectangle 3"/>
              <p:cNvSpPr txBox="1">
                <a:spLocks noRot="1" noChangeArrowheads="1"/>
              </p:cNvSpPr>
              <p:nvPr/>
            </p:nvSpPr>
            <p:spPr bwMode="auto">
              <a:xfrm>
                <a:off x="-7120" y="0"/>
                <a:ext cx="9151120" cy="2132856"/>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spcBef>
                    <a:spcPts val="0"/>
                  </a:spcBef>
                  <a:spcAft>
                    <a:spcPts val="0"/>
                  </a:spcAft>
                </a:pPr>
                <a:r>
                  <a:rPr lang="en-US" altLang="zh-CN" sz="1800" b="1" kern="0" dirty="0" smtClean="0">
                    <a:solidFill>
                      <a:srgbClr val="FF0000"/>
                    </a:solidFill>
                    <a:latin typeface="+mj-ea"/>
                    <a:ea typeface="+mj-ea"/>
                    <a:cs typeface="Times New Roman" panose="02020603050405020304" pitchFamily="18" charset="0"/>
                  </a:rPr>
                  <a:t>N</a:t>
                </a:r>
                <a:r>
                  <a:rPr lang="en-US" altLang="zh-CN" sz="1800" b="1" kern="0" baseline="-25000" dirty="0" smtClean="0">
                    <a:solidFill>
                      <a:srgbClr val="FF0000"/>
                    </a:solidFill>
                    <a:latin typeface="+mj-ea"/>
                    <a:ea typeface="+mj-ea"/>
                    <a:cs typeface="Times New Roman" panose="02020603050405020304" pitchFamily="18" charset="0"/>
                  </a:rPr>
                  <a:t>0</a:t>
                </a:r>
                <a:r>
                  <a:rPr lang="zh-CN" altLang="en-US" sz="1800" b="1" kern="0" dirty="0" smtClean="0">
                    <a:solidFill>
                      <a:srgbClr val="FF0000"/>
                    </a:solidFill>
                    <a:latin typeface="+mj-ea"/>
                    <a:ea typeface="+mj-ea"/>
                    <a:cs typeface="Times New Roman" panose="02020603050405020304" pitchFamily="18" charset="0"/>
                  </a:rPr>
                  <a:t>：</a:t>
                </a:r>
                <a:r>
                  <a:rPr lang="zh-CN" altLang="en-US" sz="1800" b="1" kern="0" dirty="0" smtClean="0">
                    <a:latin typeface="+mj-ea"/>
                    <a:ea typeface="+mj-ea"/>
                    <a:cs typeface="Times New Roman" panose="02020603050405020304" pitchFamily="18" charset="0"/>
                  </a:rPr>
                  <a:t>在图上找任一满足总流量</a:t>
                </a:r>
                <a14:m>
                  <m:oMath xmlns:m="http://schemas.openxmlformats.org/officeDocument/2006/math">
                    <m:r>
                      <a:rPr lang="en-US" altLang="zh-CN" sz="1800" b="1" i="1" kern="0" dirty="0" smtClean="0">
                        <a:latin typeface="+mj-ea"/>
                        <a:ea typeface="+mj-ea"/>
                      </a:rPr>
                      <m:t>𝑭</m:t>
                    </m:r>
                    <m:r>
                      <a:rPr lang="en-US" altLang="zh-CN" sz="1800" b="1" i="1" kern="0" baseline="-25000" dirty="0" err="1" smtClean="0">
                        <a:latin typeface="+mj-ea"/>
                        <a:ea typeface="+mj-ea"/>
                      </a:rPr>
                      <m:t>𝒔𝒕</m:t>
                    </m:r>
                  </m:oMath>
                </a14:m>
                <a:r>
                  <a:rPr lang="zh-CN" altLang="en-US" sz="1800" b="1" kern="0" dirty="0" smtClean="0">
                    <a:latin typeface="+mj-ea"/>
                    <a:ea typeface="+mj-ea"/>
                    <a:cs typeface="Times New Roman" panose="02020603050405020304" pitchFamily="18" charset="0"/>
                  </a:rPr>
                  <a:t>的可行流。</a:t>
                </a:r>
                <a:endParaRPr lang="zh-CN" altLang="en-US" sz="1800" b="1" kern="0" dirty="0">
                  <a:latin typeface="+mj-ea"/>
                  <a:ea typeface="+mj-ea"/>
                  <a:cs typeface="Times New Roman" panose="02020603050405020304" pitchFamily="18" charset="0"/>
                </a:endParaRPr>
              </a:p>
              <a:p>
                <a:pPr eaLnBrk="1" hangingPunct="1">
                  <a:spcBef>
                    <a:spcPts val="0"/>
                  </a:spcBef>
                  <a:spcAft>
                    <a:spcPts val="0"/>
                  </a:spcAft>
                </a:pPr>
                <a:r>
                  <a:rPr lang="en-US" altLang="zh-CN" sz="1800" b="1" kern="0" dirty="0" smtClean="0">
                    <a:solidFill>
                      <a:srgbClr val="FF0000"/>
                    </a:solidFill>
                    <a:latin typeface="+mj-ea"/>
                    <a:ea typeface="+mj-ea"/>
                    <a:cs typeface="Times New Roman" panose="02020603050405020304" pitchFamily="18" charset="0"/>
                  </a:rPr>
                  <a:t>N</a:t>
                </a:r>
                <a:r>
                  <a:rPr lang="en-US" altLang="zh-CN" sz="1800" b="1" kern="0" baseline="-25000" dirty="0" smtClean="0">
                    <a:solidFill>
                      <a:srgbClr val="FF0000"/>
                    </a:solidFill>
                    <a:latin typeface="+mj-ea"/>
                    <a:ea typeface="+mj-ea"/>
                    <a:cs typeface="Times New Roman" panose="02020603050405020304" pitchFamily="18" charset="0"/>
                  </a:rPr>
                  <a:t>1</a:t>
                </a:r>
                <a:r>
                  <a:rPr lang="zh-CN" altLang="en-US" sz="1800" b="1" kern="0" dirty="0" smtClean="0">
                    <a:solidFill>
                      <a:srgbClr val="FF0000"/>
                    </a:solidFill>
                    <a:latin typeface="+mj-ea"/>
                    <a:ea typeface="+mj-ea"/>
                    <a:cs typeface="Times New Roman" panose="02020603050405020304" pitchFamily="18" charset="0"/>
                  </a:rPr>
                  <a:t>：</a:t>
                </a:r>
                <a:r>
                  <a:rPr lang="zh-CN" altLang="en-US" sz="1800" b="1" kern="0" dirty="0" smtClean="0">
                    <a:latin typeface="+mj-ea"/>
                    <a:ea typeface="+mj-ea"/>
                    <a:cs typeface="Times New Roman" panose="02020603050405020304" pitchFamily="18" charset="0"/>
                  </a:rPr>
                  <a:t>作补图。对所有边</a:t>
                </a:r>
                <a14:m>
                  <m:oMath xmlns:m="http://schemas.openxmlformats.org/officeDocument/2006/math">
                    <m:r>
                      <a:rPr lang="en-US" altLang="zh-CN" sz="1800" b="1" i="1" kern="0" dirty="0" smtClean="0">
                        <a:latin typeface="+mj-ea"/>
                        <a:ea typeface="+mj-ea"/>
                      </a:rPr>
                      <m:t>𝒆</m:t>
                    </m:r>
                    <m:r>
                      <a:rPr lang="en-US" altLang="zh-CN" sz="1800" b="1" i="1" kern="0" baseline="-25000" dirty="0" err="1" smtClean="0">
                        <a:latin typeface="+mj-ea"/>
                        <a:ea typeface="+mj-ea"/>
                      </a:rPr>
                      <m:t>𝒊𝒋</m:t>
                    </m:r>
                    <m:r>
                      <a:rPr lang="zh-CN" altLang="en-US" sz="1800" b="1" i="1" kern="0" dirty="0" smtClean="0">
                        <a:latin typeface="+mj-ea"/>
                        <a:ea typeface="+mj-ea"/>
                      </a:rPr>
                      <m:t>，若</m:t>
                    </m:r>
                    <m:r>
                      <a:rPr lang="en-US" altLang="zh-CN" sz="1800" b="1" i="1" kern="0" dirty="0" err="1" smtClean="0">
                        <a:latin typeface="+mj-ea"/>
                        <a:ea typeface="+mj-ea"/>
                      </a:rPr>
                      <m:t>𝒄</m:t>
                    </m:r>
                    <m:r>
                      <a:rPr lang="en-US" altLang="zh-CN" sz="1800" b="1" i="1" kern="0" baseline="-25000" dirty="0" err="1" smtClean="0">
                        <a:latin typeface="+mj-ea"/>
                        <a:ea typeface="+mj-ea"/>
                      </a:rPr>
                      <m:t>𝒊𝒋</m:t>
                    </m:r>
                    <m:r>
                      <a:rPr lang="en-US" altLang="zh-CN" sz="1800" b="1" i="1" kern="0" dirty="0" smtClean="0">
                        <a:latin typeface="+mj-ea"/>
                        <a:ea typeface="+mj-ea"/>
                      </a:rPr>
                      <m:t>&gt;</m:t>
                    </m:r>
                    <m:r>
                      <a:rPr lang="en-US" altLang="zh-CN" sz="1800" b="1" i="1" kern="0" dirty="0" err="1" smtClean="0">
                        <a:latin typeface="+mj-ea"/>
                        <a:ea typeface="+mj-ea"/>
                      </a:rPr>
                      <m:t>𝒇</m:t>
                    </m:r>
                    <m:r>
                      <a:rPr lang="en-US" altLang="zh-CN" sz="1800" b="1" i="1" kern="0" baseline="-25000" dirty="0" err="1" smtClean="0">
                        <a:latin typeface="+mj-ea"/>
                        <a:ea typeface="+mj-ea"/>
                      </a:rPr>
                      <m:t>𝒊𝒋</m:t>
                    </m:r>
                  </m:oMath>
                </a14:m>
                <a:r>
                  <a:rPr lang="zh-CN" altLang="en-US" sz="1800" b="1" kern="0" dirty="0" smtClean="0">
                    <a:latin typeface="+mj-ea"/>
                    <a:ea typeface="+mj-ea"/>
                    <a:cs typeface="Times New Roman" panose="02020603050405020304" pitchFamily="18" charset="0"/>
                  </a:rPr>
                  <a:t>，作边</a:t>
                </a:r>
                <a14:m>
                  <m:oMath xmlns:m="http://schemas.openxmlformats.org/officeDocument/2006/math">
                    <m:r>
                      <a:rPr lang="en-US" altLang="zh-CN" sz="1800" b="1" i="1" kern="0" dirty="0" smtClean="0">
                        <a:latin typeface="+mj-ea"/>
                        <a:ea typeface="+mj-ea"/>
                      </a:rPr>
                      <m:t>𝒆</m:t>
                    </m:r>
                    <m:r>
                      <a:rPr lang="en-US" altLang="zh-CN" sz="1800" b="1" i="1" kern="0" dirty="0" smtClean="0">
                        <a:latin typeface="+mj-ea"/>
                        <a:ea typeface="+mj-ea"/>
                      </a:rPr>
                      <m:t>′</m:t>
                    </m:r>
                    <m:r>
                      <a:rPr lang="en-US" altLang="zh-CN" sz="1800" b="1" i="1" kern="0" baseline="-25000" dirty="0" err="1" smtClean="0">
                        <a:latin typeface="+mj-ea"/>
                        <a:ea typeface="+mj-ea"/>
                      </a:rPr>
                      <m:t>𝒊𝒋</m:t>
                    </m:r>
                  </m:oMath>
                </a14:m>
                <a:r>
                  <a:rPr lang="zh-CN" altLang="en-US" sz="1800" b="1" kern="0" dirty="0" smtClean="0">
                    <a:latin typeface="+mj-ea"/>
                    <a:ea typeface="+mj-ea"/>
                    <a:cs typeface="Times New Roman" panose="02020603050405020304" pitchFamily="18" charset="0"/>
                  </a:rPr>
                  <a:t>，其容量</a:t>
                </a:r>
                <a14:m>
                  <m:oMath xmlns:m="http://schemas.openxmlformats.org/officeDocument/2006/math">
                    <m:r>
                      <a:rPr lang="en-US" altLang="zh-CN" sz="1800" b="1" i="1" kern="0" dirty="0" smtClean="0">
                        <a:latin typeface="+mj-ea"/>
                        <a:ea typeface="+mj-ea"/>
                      </a:rPr>
                      <m:t>𝒄</m:t>
                    </m:r>
                    <m:r>
                      <a:rPr lang="en-US" altLang="zh-CN" sz="1800" b="1" i="1" kern="0" dirty="0" smtClean="0">
                        <a:latin typeface="+mj-ea"/>
                        <a:ea typeface="+mj-ea"/>
                      </a:rPr>
                      <m:t>′</m:t>
                    </m:r>
                    <m:r>
                      <a:rPr lang="en-US" altLang="zh-CN" sz="1800" b="1" i="1" kern="0" baseline="-25000" dirty="0" err="1" smtClean="0">
                        <a:latin typeface="+mj-ea"/>
                        <a:ea typeface="+mj-ea"/>
                      </a:rPr>
                      <m:t>𝒊𝒋</m:t>
                    </m:r>
                    <m:r>
                      <a:rPr lang="en-US" altLang="zh-CN" sz="1800" b="1" i="1" kern="0" dirty="0" smtClean="0">
                        <a:latin typeface="+mj-ea"/>
                        <a:ea typeface="+mj-ea"/>
                      </a:rPr>
                      <m:t>=</m:t>
                    </m:r>
                    <m:r>
                      <a:rPr lang="en-US" altLang="zh-CN" sz="1800" b="1" i="1" kern="0" dirty="0" err="1" smtClean="0">
                        <a:latin typeface="+mj-ea"/>
                        <a:ea typeface="+mj-ea"/>
                      </a:rPr>
                      <m:t>𝒄</m:t>
                    </m:r>
                    <m:r>
                      <a:rPr lang="en-US" altLang="zh-CN" sz="1800" b="1" i="1" kern="0" baseline="-25000" dirty="0" err="1" smtClean="0">
                        <a:latin typeface="+mj-ea"/>
                        <a:ea typeface="+mj-ea"/>
                      </a:rPr>
                      <m:t>𝒊𝒋</m:t>
                    </m:r>
                    <m:r>
                      <a:rPr lang="en-US" altLang="zh-CN" sz="1800" b="1" i="1" kern="0" dirty="0" err="1" smtClean="0">
                        <a:latin typeface="+mj-ea"/>
                        <a:ea typeface="+mj-ea"/>
                      </a:rPr>
                      <m:t>−</m:t>
                    </m:r>
                    <m:r>
                      <a:rPr lang="en-US" altLang="zh-CN" sz="1800" b="1" i="1" kern="0" dirty="0" err="1" smtClean="0">
                        <a:latin typeface="+mj-ea"/>
                        <a:ea typeface="+mj-ea"/>
                      </a:rPr>
                      <m:t>𝒇𝒊</m:t>
                    </m:r>
                    <m:r>
                      <a:rPr lang="en-US" altLang="zh-CN" sz="1800" b="1" i="1" kern="0" baseline="-25000" dirty="0" err="1" smtClean="0">
                        <a:latin typeface="+mj-ea"/>
                        <a:ea typeface="+mj-ea"/>
                      </a:rPr>
                      <m:t>𝒋</m:t>
                    </m:r>
                  </m:oMath>
                </a14:m>
                <a:r>
                  <a:rPr lang="zh-CN" altLang="en-US" sz="1800" b="1" kern="0" dirty="0" smtClean="0">
                    <a:latin typeface="+mj-ea"/>
                    <a:ea typeface="+mj-ea"/>
                    <a:cs typeface="Times New Roman" panose="02020603050405020304" pitchFamily="18" charset="0"/>
                  </a:rPr>
                  <a:t>，费用为</a:t>
                </a:r>
                <a14:m>
                  <m:oMath xmlns:m="http://schemas.openxmlformats.org/officeDocument/2006/math">
                    <m:r>
                      <a:rPr lang="en-US" altLang="zh-CN" sz="1800" b="1" i="1" kern="0" dirty="0" smtClean="0">
                        <a:latin typeface="+mj-ea"/>
                        <a:ea typeface="+mj-ea"/>
                      </a:rPr>
                      <m:t>𝒂</m:t>
                    </m:r>
                    <m:r>
                      <a:rPr lang="en-US" altLang="zh-CN" sz="1800" b="1" i="1" kern="0" baseline="-25000" dirty="0" err="1" smtClean="0">
                        <a:latin typeface="+mj-ea"/>
                        <a:ea typeface="+mj-ea"/>
                      </a:rPr>
                      <m:t>𝒊𝒋</m:t>
                    </m:r>
                    <m:r>
                      <a:rPr lang="zh-CN" altLang="en-US" sz="1800" b="1" i="1" kern="0" dirty="0" smtClean="0">
                        <a:latin typeface="+mj-ea"/>
                        <a:ea typeface="+mj-ea"/>
                      </a:rPr>
                      <m:t>。若</m:t>
                    </m:r>
                    <m:r>
                      <a:rPr lang="en-US" altLang="zh-CN" sz="1800" b="1" i="1" kern="0" dirty="0" err="1" smtClean="0">
                        <a:latin typeface="+mj-ea"/>
                        <a:ea typeface="+mj-ea"/>
                      </a:rPr>
                      <m:t>𝒇</m:t>
                    </m:r>
                    <m:r>
                      <a:rPr lang="en-US" altLang="zh-CN" sz="1800" b="1" i="1" kern="0" baseline="-25000" dirty="0" err="1" smtClean="0">
                        <a:latin typeface="+mj-ea"/>
                        <a:ea typeface="+mj-ea"/>
                      </a:rPr>
                      <m:t>𝒊𝒋</m:t>
                    </m:r>
                    <m:r>
                      <a:rPr lang="en-US" altLang="zh-CN" sz="1800" b="1" i="1" kern="0" dirty="0" smtClean="0">
                        <a:latin typeface="+mj-ea"/>
                        <a:ea typeface="+mj-ea"/>
                      </a:rPr>
                      <m:t>&gt;</m:t>
                    </m:r>
                    <m:r>
                      <a:rPr lang="en-US" altLang="zh-CN" sz="1800" b="1" i="1" kern="0" dirty="0" smtClean="0">
                        <a:latin typeface="+mj-ea"/>
                        <a:ea typeface="+mj-ea"/>
                      </a:rPr>
                      <m:t>𝟎</m:t>
                    </m:r>
                    <m:r>
                      <a:rPr lang="zh-CN" altLang="en-US" sz="1800" b="1" i="1" kern="0" dirty="0" smtClean="0">
                        <a:latin typeface="+mj-ea"/>
                        <a:ea typeface="+mj-ea"/>
                      </a:rPr>
                      <m:t>，再作</m:t>
                    </m:r>
                    <m:r>
                      <a:rPr lang="en-US" altLang="zh-CN" sz="1800" b="1" i="1" kern="0" dirty="0" err="1" smtClean="0">
                        <a:latin typeface="+mj-ea"/>
                        <a:ea typeface="+mj-ea"/>
                      </a:rPr>
                      <m:t>𝒆</m:t>
                    </m:r>
                    <m:r>
                      <a:rPr lang="en-US" altLang="zh-CN" sz="1800" b="1" i="1" kern="0" dirty="0" err="1" smtClean="0">
                        <a:latin typeface="+mj-ea"/>
                        <a:ea typeface="+mj-ea"/>
                      </a:rPr>
                      <m:t>′</m:t>
                    </m:r>
                    <m:r>
                      <a:rPr lang="en-US" altLang="zh-CN" sz="1800" b="1" i="1" kern="0" baseline="-25000" dirty="0" err="1" smtClean="0">
                        <a:latin typeface="+mj-ea"/>
                        <a:ea typeface="+mj-ea"/>
                      </a:rPr>
                      <m:t>𝒋𝒊</m:t>
                    </m:r>
                  </m:oMath>
                </a14:m>
                <a:r>
                  <a:rPr lang="zh-CN" altLang="en-US" sz="1800" b="1" kern="0" dirty="0" smtClean="0">
                    <a:latin typeface="+mj-ea"/>
                    <a:ea typeface="+mj-ea"/>
                    <a:cs typeface="Times New Roman" panose="02020603050405020304" pitchFamily="18" charset="0"/>
                  </a:rPr>
                  <a:t>，其容量</a:t>
                </a:r>
                <a14:m>
                  <m:oMath xmlns:m="http://schemas.openxmlformats.org/officeDocument/2006/math">
                    <m:r>
                      <a:rPr lang="en-US" altLang="zh-CN" sz="1800" b="1" i="1" kern="0" dirty="0" smtClean="0">
                        <a:latin typeface="+mj-ea"/>
                        <a:ea typeface="+mj-ea"/>
                      </a:rPr>
                      <m:t>𝒄</m:t>
                    </m:r>
                    <m:r>
                      <a:rPr lang="en-US" altLang="zh-CN" sz="1800" b="1" i="1" kern="0" dirty="0" smtClean="0">
                        <a:latin typeface="+mj-ea"/>
                        <a:ea typeface="+mj-ea"/>
                      </a:rPr>
                      <m:t>′</m:t>
                    </m:r>
                    <m:r>
                      <a:rPr lang="en-US" altLang="zh-CN" sz="1800" b="1" i="1" kern="0" baseline="-25000" dirty="0" err="1" smtClean="0">
                        <a:latin typeface="+mj-ea"/>
                        <a:ea typeface="+mj-ea"/>
                      </a:rPr>
                      <m:t>𝒋𝒊</m:t>
                    </m:r>
                    <m:r>
                      <a:rPr lang="en-US" altLang="zh-CN" sz="1800" b="1" i="1" kern="0" dirty="0" smtClean="0">
                        <a:latin typeface="+mj-ea"/>
                        <a:ea typeface="+mj-ea"/>
                      </a:rPr>
                      <m:t>=</m:t>
                    </m:r>
                    <m:r>
                      <a:rPr lang="en-US" altLang="zh-CN" sz="1800" b="1" i="1" kern="0" dirty="0" err="1" smtClean="0">
                        <a:latin typeface="+mj-ea"/>
                        <a:ea typeface="+mj-ea"/>
                      </a:rPr>
                      <m:t>𝒇</m:t>
                    </m:r>
                    <m:r>
                      <a:rPr lang="en-US" altLang="zh-CN" sz="1800" b="1" i="1" kern="0" baseline="-25000" dirty="0" err="1" smtClean="0">
                        <a:latin typeface="+mj-ea"/>
                        <a:ea typeface="+mj-ea"/>
                      </a:rPr>
                      <m:t>𝒊𝒋</m:t>
                    </m:r>
                    <m:r>
                      <a:rPr lang="zh-CN" altLang="en-US" sz="1800" b="1" i="1" kern="0" dirty="0" smtClean="0">
                        <a:latin typeface="+mj-ea"/>
                        <a:ea typeface="+mj-ea"/>
                      </a:rPr>
                      <m:t>，</m:t>
                    </m:r>
                  </m:oMath>
                </a14:m>
                <a:r>
                  <a:rPr lang="zh-CN" altLang="en-US" sz="1800" b="1" kern="0" dirty="0" smtClean="0">
                    <a:latin typeface="+mj-ea"/>
                    <a:ea typeface="+mj-ea"/>
                    <a:cs typeface="Times New Roman" panose="02020603050405020304" pitchFamily="18" charset="0"/>
                  </a:rPr>
                  <a:t>费用为</a:t>
                </a:r>
                <a14:m>
                  <m:oMath xmlns:m="http://schemas.openxmlformats.org/officeDocument/2006/math">
                    <m:r>
                      <a:rPr lang="en-US" altLang="zh-CN" sz="1800" b="1" i="1" kern="0" dirty="0" smtClean="0">
                        <a:latin typeface="+mj-ea"/>
                        <a:ea typeface="+mj-ea"/>
                      </a:rPr>
                      <m:t>−</m:t>
                    </m:r>
                    <m:r>
                      <a:rPr lang="en-US" altLang="zh-CN" sz="1800" b="1" i="1" kern="0" dirty="0" err="1" smtClean="0">
                        <a:latin typeface="+mj-ea"/>
                        <a:ea typeface="+mj-ea"/>
                      </a:rPr>
                      <m:t>𝒂</m:t>
                    </m:r>
                    <m:r>
                      <a:rPr lang="en-US" altLang="zh-CN" sz="1800" b="1" i="1" kern="0" baseline="-25000" dirty="0" err="1" smtClean="0">
                        <a:latin typeface="+mj-ea"/>
                        <a:ea typeface="+mj-ea"/>
                      </a:rPr>
                      <m:t>𝒊𝒋</m:t>
                    </m:r>
                  </m:oMath>
                </a14:m>
                <a:r>
                  <a:rPr lang="zh-CN" altLang="en-US" sz="1800" b="1" kern="0" dirty="0" smtClean="0">
                    <a:latin typeface="+mj-ea"/>
                    <a:ea typeface="+mj-ea"/>
                    <a:cs typeface="Times New Roman" panose="02020603050405020304" pitchFamily="18" charset="0"/>
                  </a:rPr>
                  <a:t>。</a:t>
                </a:r>
                <a:endParaRPr lang="zh-CN" altLang="en-US" sz="1800" b="1" kern="0" dirty="0">
                  <a:latin typeface="+mj-ea"/>
                  <a:ea typeface="+mj-ea"/>
                  <a:cs typeface="Times New Roman" panose="02020603050405020304" pitchFamily="18" charset="0"/>
                </a:endParaRPr>
              </a:p>
              <a:p>
                <a:pPr eaLnBrk="1" hangingPunct="1">
                  <a:spcBef>
                    <a:spcPts val="0"/>
                  </a:spcBef>
                  <a:spcAft>
                    <a:spcPts val="0"/>
                  </a:spcAft>
                </a:pPr>
                <a:r>
                  <a:rPr lang="en-US" altLang="zh-CN" sz="1800" b="1" kern="0" dirty="0" smtClean="0">
                    <a:solidFill>
                      <a:srgbClr val="FF0000"/>
                    </a:solidFill>
                    <a:latin typeface="+mj-ea"/>
                    <a:ea typeface="+mj-ea"/>
                    <a:cs typeface="Times New Roman" panose="02020603050405020304" pitchFamily="18" charset="0"/>
                  </a:rPr>
                  <a:t>N</a:t>
                </a:r>
                <a:r>
                  <a:rPr lang="en-US" altLang="zh-CN" sz="1800" b="1" kern="0" baseline="-25000" dirty="0" smtClean="0">
                    <a:solidFill>
                      <a:srgbClr val="FF0000"/>
                    </a:solidFill>
                    <a:latin typeface="+mj-ea"/>
                    <a:ea typeface="+mj-ea"/>
                    <a:cs typeface="Times New Roman" panose="02020603050405020304" pitchFamily="18" charset="0"/>
                  </a:rPr>
                  <a:t>2</a:t>
                </a:r>
                <a:r>
                  <a:rPr lang="zh-CN" altLang="en-US" sz="1800" b="1" kern="0" dirty="0" smtClean="0">
                    <a:solidFill>
                      <a:srgbClr val="FF0000"/>
                    </a:solidFill>
                    <a:latin typeface="+mj-ea"/>
                    <a:ea typeface="+mj-ea"/>
                    <a:cs typeface="Times New Roman" panose="02020603050405020304" pitchFamily="18" charset="0"/>
                  </a:rPr>
                  <a:t>：</a:t>
                </a:r>
                <a:r>
                  <a:rPr lang="zh-CN" altLang="en-US" sz="1800" b="1" kern="0" dirty="0" smtClean="0">
                    <a:latin typeface="+mj-ea"/>
                    <a:ea typeface="+mj-ea"/>
                    <a:cs typeface="Times New Roman" panose="02020603050405020304" pitchFamily="18" charset="0"/>
                  </a:rPr>
                  <a:t>在补图上找负价环</a:t>
                </a:r>
                <a14:m>
                  <m:oMath xmlns:m="http://schemas.openxmlformats.org/officeDocument/2006/math">
                    <m:r>
                      <a:rPr lang="zh-CN" altLang="en-US" sz="1800" b="1" i="1" kern="0" dirty="0">
                        <a:solidFill>
                          <a:srgbClr val="007A77"/>
                        </a:solidFill>
                        <a:effectLst>
                          <a:outerShdw blurRad="38100" dist="38100" dir="2700000" algn="tl">
                            <a:srgbClr val="C0C0C0"/>
                          </a:outerShdw>
                        </a:effectLst>
                        <a:latin typeface="Cambria Math"/>
                      </a:rPr>
                      <m:t>（</m:t>
                    </m:r>
                    <m:r>
                      <a:rPr lang="zh-CN" altLang="en-US" sz="1800" b="1" i="1" kern="0" dirty="0">
                        <a:solidFill>
                          <a:srgbClr val="FF0000"/>
                        </a:solidFill>
                        <a:effectLst>
                          <a:outerShdw blurRad="38100" dist="38100" dir="2700000" algn="tl">
                            <a:srgbClr val="C0C0C0"/>
                          </a:outerShdw>
                        </a:effectLst>
                        <a:latin typeface="Cambria Math"/>
                      </a:rPr>
                      <m:t>环上各边的费用</m:t>
                    </m:r>
                    <m:r>
                      <a:rPr lang="en-US" altLang="zh-CN" sz="1800" b="1" i="1" kern="0" dirty="0" err="1">
                        <a:solidFill>
                          <a:srgbClr val="FF0000"/>
                        </a:solidFill>
                        <a:effectLst>
                          <a:outerShdw blurRad="38100" dist="38100" dir="2700000" algn="tl">
                            <a:srgbClr val="C0C0C0"/>
                          </a:outerShdw>
                        </a:effectLst>
                        <a:latin typeface="Cambria Math"/>
                      </a:rPr>
                      <m:t>𝒂</m:t>
                    </m:r>
                    <m:r>
                      <a:rPr lang="en-US" altLang="zh-CN" sz="1800" b="1" i="1" kern="0" baseline="-25000" dirty="0" err="1">
                        <a:solidFill>
                          <a:srgbClr val="FF0000"/>
                        </a:solidFill>
                        <a:effectLst>
                          <a:outerShdw blurRad="38100" dist="38100" dir="2700000" algn="tl">
                            <a:srgbClr val="C0C0C0"/>
                          </a:outerShdw>
                        </a:effectLst>
                        <a:latin typeface="Cambria Math"/>
                      </a:rPr>
                      <m:t>𝒊𝒋</m:t>
                    </m:r>
                    <m:r>
                      <a:rPr lang="zh-CN" altLang="en-US" sz="1800" b="1" i="1" kern="0" dirty="0">
                        <a:solidFill>
                          <a:srgbClr val="FF0000"/>
                        </a:solidFill>
                        <a:effectLst>
                          <a:outerShdw blurRad="38100" dist="38100" dir="2700000" algn="tl">
                            <a:srgbClr val="C0C0C0"/>
                          </a:outerShdw>
                        </a:effectLst>
                        <a:latin typeface="Cambria Math"/>
                      </a:rPr>
                      <m:t>之和是负数</m:t>
                    </m:r>
                    <m:r>
                      <a:rPr lang="zh-CN" altLang="en-US" sz="1800" b="1" i="1" kern="0" dirty="0">
                        <a:solidFill>
                          <a:srgbClr val="007A77"/>
                        </a:solidFill>
                        <a:effectLst>
                          <a:outerShdw blurRad="38100" dist="38100" dir="2700000" algn="tl">
                            <a:srgbClr val="C0C0C0"/>
                          </a:outerShdw>
                        </a:effectLst>
                        <a:latin typeface="Cambria Math"/>
                      </a:rPr>
                      <m:t>）</m:t>
                    </m:r>
                    <m:r>
                      <a:rPr lang="en-US" altLang="zh-CN" sz="1800" b="1" i="1" kern="0" dirty="0" smtClean="0">
                        <a:solidFill>
                          <a:srgbClr val="007A77"/>
                        </a:solidFill>
                        <a:effectLst>
                          <a:outerShdw blurRad="38100" dist="38100" dir="2700000" algn="tl">
                            <a:srgbClr val="C0C0C0"/>
                          </a:outerShdw>
                        </a:effectLst>
                        <a:latin typeface="Cambria Math"/>
                      </a:rPr>
                      <m:t>,</m:t>
                    </m:r>
                  </m:oMath>
                </a14:m>
                <a:r>
                  <a:rPr lang="zh-CN" altLang="en-US" sz="1800" b="1" kern="0" dirty="0" smtClean="0">
                    <a:latin typeface="+mj-ea"/>
                    <a:ea typeface="+mj-ea"/>
                    <a:cs typeface="Times New Roman" panose="02020603050405020304" pitchFamily="18" charset="0"/>
                  </a:rPr>
                  <a:t>若无负价环，算法终止。若有，沿这负价环</a:t>
                </a:r>
                <a14:m>
                  <m:oMath xmlns:m="http://schemas.openxmlformats.org/officeDocument/2006/math">
                    <m:r>
                      <a:rPr lang="en-US" altLang="zh-CN" sz="1800" b="1" i="1" kern="0" dirty="0" smtClean="0">
                        <a:latin typeface="+mj-ea"/>
                        <a:ea typeface="+mj-ea"/>
                      </a:rPr>
                      <m:t>𝑪</m:t>
                    </m:r>
                  </m:oMath>
                </a14:m>
                <a:r>
                  <a:rPr lang="zh-CN" altLang="en-US" sz="1800" b="1" kern="0" dirty="0" smtClean="0">
                    <a:latin typeface="+mj-ea"/>
                    <a:ea typeface="+mj-ea"/>
                    <a:cs typeface="Times New Roman" panose="02020603050405020304" pitchFamily="18" charset="0"/>
                  </a:rPr>
                  <a:t>方向使各边增流，增流值为</a:t>
                </a:r>
                <a14:m>
                  <m:oMath xmlns:m="http://schemas.openxmlformats.org/officeDocument/2006/math">
                    <m:r>
                      <a:rPr lang="zh-CN" altLang="en-US" sz="1800" b="1" i="1" kern="0" dirty="0" smtClean="0">
                        <a:latin typeface="Cambria Math"/>
                        <a:ea typeface="+mj-ea"/>
                      </a:rPr>
                      <m:t>𝜹</m:t>
                    </m:r>
                    <m:r>
                      <a:rPr lang="en-US" altLang="zh-CN" sz="1800" b="1" i="1" kern="0" dirty="0" smtClean="0">
                        <a:latin typeface="+mj-ea"/>
                        <a:ea typeface="+mj-ea"/>
                      </a:rPr>
                      <m:t>=</m:t>
                    </m:r>
                    <m:r>
                      <a:rPr lang="en-US" altLang="zh-CN" sz="1800" b="1" i="1" kern="0" dirty="0" smtClean="0">
                        <a:latin typeface="+mj-ea"/>
                        <a:ea typeface="+mj-ea"/>
                      </a:rPr>
                      <m:t>𝒎𝒊𝒏</m:t>
                    </m:r>
                    <m:r>
                      <a:rPr lang="en-US" altLang="zh-CN" sz="1800" b="1" i="1" kern="0" dirty="0" smtClean="0">
                        <a:latin typeface="+mj-ea"/>
                        <a:ea typeface="+mj-ea"/>
                      </a:rPr>
                      <m:t>(</m:t>
                    </m:r>
                    <m:r>
                      <a:rPr lang="en-US" altLang="zh-CN" sz="1800" b="1" i="1" kern="0" dirty="0" err="1" smtClean="0">
                        <a:latin typeface="+mj-ea"/>
                        <a:ea typeface="+mj-ea"/>
                      </a:rPr>
                      <m:t>𝒄</m:t>
                    </m:r>
                    <m:r>
                      <a:rPr lang="en-US" altLang="zh-CN" sz="1800" b="1" i="1" kern="0" dirty="0" err="1" smtClean="0">
                        <a:latin typeface="+mj-ea"/>
                        <a:ea typeface="+mj-ea"/>
                      </a:rPr>
                      <m:t>′</m:t>
                    </m:r>
                    <m:r>
                      <a:rPr lang="en-US" altLang="zh-CN" sz="1800" b="1" i="1" kern="0" baseline="-25000" dirty="0" err="1" smtClean="0">
                        <a:latin typeface="+mj-ea"/>
                        <a:ea typeface="+mj-ea"/>
                      </a:rPr>
                      <m:t>𝒊𝒋</m:t>
                    </m:r>
                    <m:r>
                      <a:rPr lang="en-US" altLang="zh-CN" sz="1800" b="1" i="1" kern="0" dirty="0" smtClean="0">
                        <a:latin typeface="+mj-ea"/>
                        <a:ea typeface="+mj-ea"/>
                      </a:rPr>
                      <m:t>)</m:t>
                    </m:r>
                  </m:oMath>
                </a14:m>
                <a:r>
                  <a:rPr lang="zh-CN" altLang="en-US" sz="1800" b="1" kern="0" dirty="0" smtClean="0">
                    <a:latin typeface="+mj-ea"/>
                    <a:ea typeface="+mj-ea"/>
                    <a:cs typeface="Times New Roman" panose="02020603050405020304" pitchFamily="18" charset="0"/>
                  </a:rPr>
                  <a:t>，修改原图的边流量，得新可行流，返回</a:t>
                </a:r>
                <a:r>
                  <a:rPr lang="en-US" altLang="zh-CN" sz="1800" b="1" kern="0" dirty="0" smtClean="0">
                    <a:latin typeface="+mj-ea"/>
                    <a:ea typeface="+mj-ea"/>
                    <a:cs typeface="Times New Roman" panose="02020603050405020304" pitchFamily="18" charset="0"/>
                  </a:rPr>
                  <a:t>N</a:t>
                </a:r>
                <a:r>
                  <a:rPr lang="en-US" altLang="zh-CN" sz="1800" b="1" kern="0" baseline="-25000" dirty="0" smtClean="0">
                    <a:latin typeface="+mj-ea"/>
                    <a:ea typeface="+mj-ea"/>
                    <a:cs typeface="Times New Roman" panose="02020603050405020304" pitchFamily="18" charset="0"/>
                  </a:rPr>
                  <a:t>1</a:t>
                </a:r>
                <a:r>
                  <a:rPr lang="zh-CN" altLang="en-US" sz="1800" b="1" kern="0" dirty="0" smtClean="0">
                    <a:latin typeface="+mj-ea"/>
                    <a:ea typeface="+mj-ea"/>
                    <a:cs typeface="Times New Roman" panose="02020603050405020304" pitchFamily="18" charset="0"/>
                  </a:rPr>
                  <a:t>。</a:t>
                </a:r>
                <a:endParaRPr lang="zh-CN" altLang="en-US" sz="1800" b="1" kern="0" dirty="0">
                  <a:latin typeface="+mj-ea"/>
                  <a:ea typeface="+mj-ea"/>
                  <a:cs typeface="Times New Roman" panose="02020603050405020304" pitchFamily="18" charset="0"/>
                </a:endParaRPr>
              </a:p>
            </p:txBody>
          </p:sp>
        </mc:Choice>
        <mc:Fallback>
          <p:sp>
            <p:nvSpPr>
              <p:cNvPr id="6" name="Rectangle 3"/>
              <p:cNvSpPr txBox="1">
                <a:spLocks noRot="1" noChangeAspect="1" noMove="1" noResize="1" noEditPoints="1" noAdjustHandles="1" noChangeArrowheads="1" noChangeShapeType="1" noTextEdit="1"/>
              </p:cNvSpPr>
              <p:nvPr/>
            </p:nvSpPr>
            <p:spPr bwMode="auto">
              <a:xfrm>
                <a:off x="-7120" y="0"/>
                <a:ext cx="9151120" cy="2132856"/>
              </a:xfrm>
              <a:prstGeom prst="rect">
                <a:avLst/>
              </a:prstGeom>
              <a:blipFill rotWithShape="1">
                <a:blip r:embed="rId6"/>
                <a:stretch>
                  <a:fillRect l="-67" t="-2286"/>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noRot="1" noChangeArrowheads="1"/>
          </p:cNvSpPr>
          <p:nvPr>
            <p:ph type="body" sz="half" idx="1"/>
          </p:nvPr>
        </p:nvSpPr>
        <p:spPr>
          <a:xfrm>
            <a:off x="236538" y="1639888"/>
            <a:ext cx="8569325" cy="5184775"/>
          </a:xfrm>
        </p:spPr>
        <p:txBody>
          <a:bodyPr/>
          <a:lstStyle/>
          <a:p>
            <a:pPr lvl="1" eaLnBrk="1" hangingPunct="1"/>
            <a:r>
              <a:rPr lang="zh-CN" altLang="en-US" b="1">
                <a:solidFill>
                  <a:srgbClr val="FF0000"/>
                </a:solidFill>
              </a:rPr>
              <a:t>示例</a:t>
            </a:r>
          </a:p>
        </p:txBody>
      </p:sp>
      <p:graphicFrame>
        <p:nvGraphicFramePr>
          <p:cNvPr id="52226" name="Object 4"/>
          <p:cNvGraphicFramePr>
            <a:graphicFrameLocks noGrp="1" noChangeAspect="1"/>
          </p:cNvGraphicFramePr>
          <p:nvPr>
            <p:ph sz="half" idx="2"/>
          </p:nvPr>
        </p:nvGraphicFramePr>
        <p:xfrm>
          <a:off x="1143000" y="2052638"/>
          <a:ext cx="7416800" cy="4805362"/>
        </p:xfrm>
        <a:graphic>
          <a:graphicData uri="http://schemas.openxmlformats.org/presentationml/2006/ole">
            <mc:AlternateContent xmlns:mc="http://schemas.openxmlformats.org/markup-compatibility/2006">
              <mc:Choice xmlns:v="urn:schemas-microsoft-com:vml" Requires="v">
                <p:oleObj spid="_x0000_s30733" r:id="rId3" imgW="11912600" imgH="7721600" progId="Visio.Drawing.11">
                  <p:embed/>
                </p:oleObj>
              </mc:Choice>
              <mc:Fallback>
                <p:oleObj r:id="rId3" imgW="11912600" imgH="7721600" progId="Visio.Drawing.11">
                  <p:embed/>
                  <p:pic>
                    <p:nvPicPr>
                      <p:cNvPr id="0" name="图片 307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2638"/>
                        <a:ext cx="7416800" cy="480536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5" name="Rectangle 3"/>
              <p:cNvSpPr txBox="1">
                <a:spLocks noRot="1" noChangeArrowheads="1"/>
              </p:cNvSpPr>
              <p:nvPr/>
            </p:nvSpPr>
            <p:spPr bwMode="auto">
              <a:xfrm>
                <a:off x="-7120" y="0"/>
                <a:ext cx="9151120" cy="2132856"/>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chemeClr val="accent2"/>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accent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accent2"/>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accent2"/>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eaLnBrk="1" hangingPunct="1">
                  <a:spcBef>
                    <a:spcPts val="0"/>
                  </a:spcBef>
                  <a:spcAft>
                    <a:spcPts val="0"/>
                  </a:spcAft>
                </a:pPr>
                <a:r>
                  <a:rPr lang="en-US" altLang="zh-CN" sz="1800" b="1" kern="0" dirty="0" smtClean="0">
                    <a:solidFill>
                      <a:srgbClr val="FF0000"/>
                    </a:solidFill>
                    <a:latin typeface="+mj-ea"/>
                    <a:ea typeface="+mj-ea"/>
                    <a:cs typeface="Times New Roman" panose="02020603050405020304" pitchFamily="18" charset="0"/>
                  </a:rPr>
                  <a:t>N</a:t>
                </a:r>
                <a:r>
                  <a:rPr lang="en-US" altLang="zh-CN" sz="1800" b="1" kern="0" baseline="-25000" dirty="0" smtClean="0">
                    <a:solidFill>
                      <a:srgbClr val="FF0000"/>
                    </a:solidFill>
                    <a:latin typeface="+mj-ea"/>
                    <a:ea typeface="+mj-ea"/>
                    <a:cs typeface="Times New Roman" panose="02020603050405020304" pitchFamily="18" charset="0"/>
                  </a:rPr>
                  <a:t>0</a:t>
                </a:r>
                <a:r>
                  <a:rPr lang="zh-CN" altLang="en-US" sz="1800" b="1" kern="0" dirty="0" smtClean="0">
                    <a:solidFill>
                      <a:srgbClr val="FF0000"/>
                    </a:solidFill>
                    <a:latin typeface="+mj-ea"/>
                    <a:ea typeface="+mj-ea"/>
                    <a:cs typeface="Times New Roman" panose="02020603050405020304" pitchFamily="18" charset="0"/>
                  </a:rPr>
                  <a:t>：</a:t>
                </a:r>
                <a:r>
                  <a:rPr lang="zh-CN" altLang="en-US" sz="1800" b="1" kern="0" dirty="0" smtClean="0">
                    <a:latin typeface="+mj-ea"/>
                    <a:ea typeface="+mj-ea"/>
                    <a:cs typeface="Times New Roman" panose="02020603050405020304" pitchFamily="18" charset="0"/>
                  </a:rPr>
                  <a:t>在图上找任一满足总流量</a:t>
                </a:r>
                <a14:m>
                  <m:oMath xmlns:m="http://schemas.openxmlformats.org/officeDocument/2006/math">
                    <m:r>
                      <a:rPr lang="en-US" altLang="zh-CN" sz="1800" b="1" i="1" kern="0" dirty="0" smtClean="0">
                        <a:latin typeface="+mj-ea"/>
                        <a:ea typeface="+mj-ea"/>
                      </a:rPr>
                      <m:t>𝑭</m:t>
                    </m:r>
                    <m:r>
                      <a:rPr lang="en-US" altLang="zh-CN" sz="1800" b="1" i="1" kern="0" baseline="-25000" dirty="0" err="1" smtClean="0">
                        <a:latin typeface="+mj-ea"/>
                        <a:ea typeface="+mj-ea"/>
                      </a:rPr>
                      <m:t>𝒔𝒕</m:t>
                    </m:r>
                  </m:oMath>
                </a14:m>
                <a:r>
                  <a:rPr lang="zh-CN" altLang="en-US" sz="1800" b="1" kern="0" dirty="0" smtClean="0">
                    <a:latin typeface="+mj-ea"/>
                    <a:ea typeface="+mj-ea"/>
                    <a:cs typeface="Times New Roman" panose="02020603050405020304" pitchFamily="18" charset="0"/>
                  </a:rPr>
                  <a:t>的可行流。</a:t>
                </a:r>
                <a:endParaRPr lang="zh-CN" altLang="en-US" sz="1800" b="1" kern="0" dirty="0">
                  <a:latin typeface="+mj-ea"/>
                  <a:ea typeface="+mj-ea"/>
                  <a:cs typeface="Times New Roman" panose="02020603050405020304" pitchFamily="18" charset="0"/>
                </a:endParaRPr>
              </a:p>
              <a:p>
                <a:pPr eaLnBrk="1" hangingPunct="1">
                  <a:spcBef>
                    <a:spcPts val="0"/>
                  </a:spcBef>
                  <a:spcAft>
                    <a:spcPts val="0"/>
                  </a:spcAft>
                </a:pPr>
                <a:r>
                  <a:rPr lang="en-US" altLang="zh-CN" sz="1800" b="1" kern="0" dirty="0" smtClean="0">
                    <a:solidFill>
                      <a:srgbClr val="FF0000"/>
                    </a:solidFill>
                    <a:latin typeface="+mj-ea"/>
                    <a:ea typeface="+mj-ea"/>
                    <a:cs typeface="Times New Roman" panose="02020603050405020304" pitchFamily="18" charset="0"/>
                  </a:rPr>
                  <a:t>N</a:t>
                </a:r>
                <a:r>
                  <a:rPr lang="en-US" altLang="zh-CN" sz="1800" b="1" kern="0" baseline="-25000" dirty="0" smtClean="0">
                    <a:solidFill>
                      <a:srgbClr val="FF0000"/>
                    </a:solidFill>
                    <a:latin typeface="+mj-ea"/>
                    <a:ea typeface="+mj-ea"/>
                    <a:cs typeface="Times New Roman" panose="02020603050405020304" pitchFamily="18" charset="0"/>
                  </a:rPr>
                  <a:t>1</a:t>
                </a:r>
                <a:r>
                  <a:rPr lang="zh-CN" altLang="en-US" sz="1800" b="1" kern="0" dirty="0" smtClean="0">
                    <a:solidFill>
                      <a:srgbClr val="FF0000"/>
                    </a:solidFill>
                    <a:latin typeface="+mj-ea"/>
                    <a:ea typeface="+mj-ea"/>
                    <a:cs typeface="Times New Roman" panose="02020603050405020304" pitchFamily="18" charset="0"/>
                  </a:rPr>
                  <a:t>：</a:t>
                </a:r>
                <a:r>
                  <a:rPr lang="zh-CN" altLang="en-US" sz="1800" b="1" kern="0" dirty="0" smtClean="0">
                    <a:latin typeface="+mj-ea"/>
                    <a:ea typeface="+mj-ea"/>
                    <a:cs typeface="Times New Roman" panose="02020603050405020304" pitchFamily="18" charset="0"/>
                  </a:rPr>
                  <a:t>作补图。对所有边</a:t>
                </a:r>
                <a14:m>
                  <m:oMath xmlns:m="http://schemas.openxmlformats.org/officeDocument/2006/math">
                    <m:r>
                      <a:rPr lang="en-US" altLang="zh-CN" sz="1800" b="1" i="1" kern="0" dirty="0" smtClean="0">
                        <a:latin typeface="+mj-ea"/>
                        <a:ea typeface="+mj-ea"/>
                      </a:rPr>
                      <m:t>𝒆</m:t>
                    </m:r>
                    <m:r>
                      <a:rPr lang="en-US" altLang="zh-CN" sz="1800" b="1" i="1" kern="0" baseline="-25000" dirty="0" err="1" smtClean="0">
                        <a:latin typeface="+mj-ea"/>
                        <a:ea typeface="+mj-ea"/>
                      </a:rPr>
                      <m:t>𝒊𝒋</m:t>
                    </m:r>
                    <m:r>
                      <a:rPr lang="zh-CN" altLang="en-US" sz="1800" b="1" i="1" kern="0" dirty="0" smtClean="0">
                        <a:latin typeface="+mj-ea"/>
                        <a:ea typeface="+mj-ea"/>
                      </a:rPr>
                      <m:t>，若</m:t>
                    </m:r>
                    <m:r>
                      <a:rPr lang="en-US" altLang="zh-CN" sz="1800" b="1" i="1" kern="0" dirty="0" err="1" smtClean="0">
                        <a:latin typeface="+mj-ea"/>
                        <a:ea typeface="+mj-ea"/>
                      </a:rPr>
                      <m:t>𝒄</m:t>
                    </m:r>
                    <m:r>
                      <a:rPr lang="en-US" altLang="zh-CN" sz="1800" b="1" i="1" kern="0" baseline="-25000" dirty="0" err="1" smtClean="0">
                        <a:latin typeface="+mj-ea"/>
                        <a:ea typeface="+mj-ea"/>
                      </a:rPr>
                      <m:t>𝒊𝒋</m:t>
                    </m:r>
                    <m:r>
                      <a:rPr lang="en-US" altLang="zh-CN" sz="1800" b="1" i="1" kern="0" dirty="0" smtClean="0">
                        <a:latin typeface="+mj-ea"/>
                        <a:ea typeface="+mj-ea"/>
                      </a:rPr>
                      <m:t>&gt;</m:t>
                    </m:r>
                    <m:r>
                      <a:rPr lang="en-US" altLang="zh-CN" sz="1800" b="1" i="1" kern="0" dirty="0" err="1" smtClean="0">
                        <a:latin typeface="+mj-ea"/>
                        <a:ea typeface="+mj-ea"/>
                      </a:rPr>
                      <m:t>𝒇</m:t>
                    </m:r>
                    <m:r>
                      <a:rPr lang="en-US" altLang="zh-CN" sz="1800" b="1" i="1" kern="0" baseline="-25000" dirty="0" err="1" smtClean="0">
                        <a:latin typeface="+mj-ea"/>
                        <a:ea typeface="+mj-ea"/>
                      </a:rPr>
                      <m:t>𝒊𝒋</m:t>
                    </m:r>
                  </m:oMath>
                </a14:m>
                <a:r>
                  <a:rPr lang="zh-CN" altLang="en-US" sz="1800" b="1" kern="0" dirty="0" smtClean="0">
                    <a:latin typeface="+mj-ea"/>
                    <a:ea typeface="+mj-ea"/>
                    <a:cs typeface="Times New Roman" panose="02020603050405020304" pitchFamily="18" charset="0"/>
                  </a:rPr>
                  <a:t>，作边</a:t>
                </a:r>
                <a14:m>
                  <m:oMath xmlns:m="http://schemas.openxmlformats.org/officeDocument/2006/math">
                    <m:r>
                      <a:rPr lang="en-US" altLang="zh-CN" sz="1800" b="1" i="1" kern="0" dirty="0" smtClean="0">
                        <a:latin typeface="+mj-ea"/>
                        <a:ea typeface="+mj-ea"/>
                      </a:rPr>
                      <m:t>𝒆</m:t>
                    </m:r>
                    <m:r>
                      <a:rPr lang="en-US" altLang="zh-CN" sz="1800" b="1" i="1" kern="0" dirty="0" smtClean="0">
                        <a:latin typeface="+mj-ea"/>
                        <a:ea typeface="+mj-ea"/>
                      </a:rPr>
                      <m:t>′</m:t>
                    </m:r>
                    <m:r>
                      <a:rPr lang="en-US" altLang="zh-CN" sz="1800" b="1" i="1" kern="0" baseline="-25000" dirty="0" err="1" smtClean="0">
                        <a:latin typeface="+mj-ea"/>
                        <a:ea typeface="+mj-ea"/>
                      </a:rPr>
                      <m:t>𝒊𝒋</m:t>
                    </m:r>
                  </m:oMath>
                </a14:m>
                <a:r>
                  <a:rPr lang="zh-CN" altLang="en-US" sz="1800" b="1" kern="0" dirty="0" smtClean="0">
                    <a:latin typeface="+mj-ea"/>
                    <a:ea typeface="+mj-ea"/>
                    <a:cs typeface="Times New Roman" panose="02020603050405020304" pitchFamily="18" charset="0"/>
                  </a:rPr>
                  <a:t>，其容量</a:t>
                </a:r>
                <a14:m>
                  <m:oMath xmlns:m="http://schemas.openxmlformats.org/officeDocument/2006/math">
                    <m:r>
                      <a:rPr lang="en-US" altLang="zh-CN" sz="1800" b="1" i="1" kern="0" dirty="0" smtClean="0">
                        <a:latin typeface="+mj-ea"/>
                        <a:ea typeface="+mj-ea"/>
                      </a:rPr>
                      <m:t>𝒄</m:t>
                    </m:r>
                    <m:r>
                      <a:rPr lang="en-US" altLang="zh-CN" sz="1800" b="1" i="1" kern="0" dirty="0" smtClean="0">
                        <a:latin typeface="+mj-ea"/>
                        <a:ea typeface="+mj-ea"/>
                      </a:rPr>
                      <m:t>′</m:t>
                    </m:r>
                    <m:r>
                      <a:rPr lang="en-US" altLang="zh-CN" sz="1800" b="1" i="1" kern="0" baseline="-25000" dirty="0" err="1" smtClean="0">
                        <a:latin typeface="+mj-ea"/>
                        <a:ea typeface="+mj-ea"/>
                      </a:rPr>
                      <m:t>𝒊𝒋</m:t>
                    </m:r>
                    <m:r>
                      <a:rPr lang="en-US" altLang="zh-CN" sz="1800" b="1" i="1" kern="0" dirty="0" smtClean="0">
                        <a:latin typeface="+mj-ea"/>
                        <a:ea typeface="+mj-ea"/>
                      </a:rPr>
                      <m:t>=</m:t>
                    </m:r>
                    <m:r>
                      <a:rPr lang="en-US" altLang="zh-CN" sz="1800" b="1" i="1" kern="0" dirty="0" err="1" smtClean="0">
                        <a:latin typeface="+mj-ea"/>
                        <a:ea typeface="+mj-ea"/>
                      </a:rPr>
                      <m:t>𝒄</m:t>
                    </m:r>
                    <m:r>
                      <a:rPr lang="en-US" altLang="zh-CN" sz="1800" b="1" i="1" kern="0" baseline="-25000" dirty="0" err="1" smtClean="0">
                        <a:latin typeface="+mj-ea"/>
                        <a:ea typeface="+mj-ea"/>
                      </a:rPr>
                      <m:t>𝒊𝒋</m:t>
                    </m:r>
                    <m:r>
                      <a:rPr lang="en-US" altLang="zh-CN" sz="1800" b="1" i="1" kern="0" dirty="0" err="1" smtClean="0">
                        <a:latin typeface="+mj-ea"/>
                        <a:ea typeface="+mj-ea"/>
                      </a:rPr>
                      <m:t>−</m:t>
                    </m:r>
                    <m:r>
                      <a:rPr lang="en-US" altLang="zh-CN" sz="1800" b="1" i="1" kern="0" dirty="0" err="1" smtClean="0">
                        <a:latin typeface="+mj-ea"/>
                        <a:ea typeface="+mj-ea"/>
                      </a:rPr>
                      <m:t>𝒇𝒊</m:t>
                    </m:r>
                    <m:r>
                      <a:rPr lang="en-US" altLang="zh-CN" sz="1800" b="1" i="1" kern="0" baseline="-25000" dirty="0" err="1" smtClean="0">
                        <a:latin typeface="+mj-ea"/>
                        <a:ea typeface="+mj-ea"/>
                      </a:rPr>
                      <m:t>𝒋</m:t>
                    </m:r>
                  </m:oMath>
                </a14:m>
                <a:r>
                  <a:rPr lang="zh-CN" altLang="en-US" sz="1800" b="1" kern="0" dirty="0" smtClean="0">
                    <a:latin typeface="+mj-ea"/>
                    <a:ea typeface="+mj-ea"/>
                    <a:cs typeface="Times New Roman" panose="02020603050405020304" pitchFamily="18" charset="0"/>
                  </a:rPr>
                  <a:t>，费用为</a:t>
                </a:r>
                <a14:m>
                  <m:oMath xmlns:m="http://schemas.openxmlformats.org/officeDocument/2006/math">
                    <m:r>
                      <a:rPr lang="en-US" altLang="zh-CN" sz="1800" b="1" i="1" kern="0" dirty="0" smtClean="0">
                        <a:latin typeface="+mj-ea"/>
                        <a:ea typeface="+mj-ea"/>
                      </a:rPr>
                      <m:t>𝒂</m:t>
                    </m:r>
                    <m:r>
                      <a:rPr lang="en-US" altLang="zh-CN" sz="1800" b="1" i="1" kern="0" baseline="-25000" dirty="0" err="1" smtClean="0">
                        <a:latin typeface="+mj-ea"/>
                        <a:ea typeface="+mj-ea"/>
                      </a:rPr>
                      <m:t>𝒊𝒋</m:t>
                    </m:r>
                    <m:r>
                      <a:rPr lang="zh-CN" altLang="en-US" sz="1800" b="1" i="1" kern="0" dirty="0" smtClean="0">
                        <a:latin typeface="+mj-ea"/>
                        <a:ea typeface="+mj-ea"/>
                      </a:rPr>
                      <m:t>。若</m:t>
                    </m:r>
                    <m:r>
                      <a:rPr lang="en-US" altLang="zh-CN" sz="1800" b="1" i="1" kern="0" dirty="0" err="1" smtClean="0">
                        <a:latin typeface="+mj-ea"/>
                        <a:ea typeface="+mj-ea"/>
                      </a:rPr>
                      <m:t>𝒇</m:t>
                    </m:r>
                    <m:r>
                      <a:rPr lang="en-US" altLang="zh-CN" sz="1800" b="1" i="1" kern="0" baseline="-25000" dirty="0" err="1" smtClean="0">
                        <a:latin typeface="+mj-ea"/>
                        <a:ea typeface="+mj-ea"/>
                      </a:rPr>
                      <m:t>𝒊𝒋</m:t>
                    </m:r>
                    <m:r>
                      <a:rPr lang="en-US" altLang="zh-CN" sz="1800" b="1" i="1" kern="0" dirty="0" smtClean="0">
                        <a:latin typeface="+mj-ea"/>
                        <a:ea typeface="+mj-ea"/>
                      </a:rPr>
                      <m:t>&gt;</m:t>
                    </m:r>
                    <m:r>
                      <a:rPr lang="en-US" altLang="zh-CN" sz="1800" b="1" i="1" kern="0" dirty="0" smtClean="0">
                        <a:latin typeface="+mj-ea"/>
                        <a:ea typeface="+mj-ea"/>
                      </a:rPr>
                      <m:t>𝟎</m:t>
                    </m:r>
                    <m:r>
                      <a:rPr lang="zh-CN" altLang="en-US" sz="1800" b="1" i="1" kern="0" dirty="0" smtClean="0">
                        <a:latin typeface="+mj-ea"/>
                        <a:ea typeface="+mj-ea"/>
                      </a:rPr>
                      <m:t>，再作</m:t>
                    </m:r>
                    <m:r>
                      <a:rPr lang="en-US" altLang="zh-CN" sz="1800" b="1" i="1" kern="0" dirty="0" err="1" smtClean="0">
                        <a:latin typeface="+mj-ea"/>
                        <a:ea typeface="+mj-ea"/>
                      </a:rPr>
                      <m:t>𝒆</m:t>
                    </m:r>
                    <m:r>
                      <a:rPr lang="en-US" altLang="zh-CN" sz="1800" b="1" i="1" kern="0" dirty="0" err="1" smtClean="0">
                        <a:latin typeface="+mj-ea"/>
                        <a:ea typeface="+mj-ea"/>
                      </a:rPr>
                      <m:t>′</m:t>
                    </m:r>
                    <m:r>
                      <a:rPr lang="en-US" altLang="zh-CN" sz="1800" b="1" i="1" kern="0" baseline="-25000" dirty="0" err="1" smtClean="0">
                        <a:latin typeface="+mj-ea"/>
                        <a:ea typeface="+mj-ea"/>
                      </a:rPr>
                      <m:t>𝒋𝒊</m:t>
                    </m:r>
                  </m:oMath>
                </a14:m>
                <a:r>
                  <a:rPr lang="zh-CN" altLang="en-US" sz="1800" b="1" kern="0" dirty="0" smtClean="0">
                    <a:latin typeface="+mj-ea"/>
                    <a:ea typeface="+mj-ea"/>
                    <a:cs typeface="Times New Roman" panose="02020603050405020304" pitchFamily="18" charset="0"/>
                  </a:rPr>
                  <a:t>，其容量</a:t>
                </a:r>
                <a14:m>
                  <m:oMath xmlns:m="http://schemas.openxmlformats.org/officeDocument/2006/math">
                    <m:r>
                      <a:rPr lang="en-US" altLang="zh-CN" sz="1800" b="1" i="1" kern="0" dirty="0" smtClean="0">
                        <a:latin typeface="+mj-ea"/>
                        <a:ea typeface="+mj-ea"/>
                      </a:rPr>
                      <m:t>𝒄</m:t>
                    </m:r>
                    <m:r>
                      <a:rPr lang="en-US" altLang="zh-CN" sz="1800" b="1" i="1" kern="0" dirty="0" smtClean="0">
                        <a:latin typeface="+mj-ea"/>
                        <a:ea typeface="+mj-ea"/>
                      </a:rPr>
                      <m:t>′</m:t>
                    </m:r>
                    <m:r>
                      <a:rPr lang="en-US" altLang="zh-CN" sz="1800" b="1" i="1" kern="0" baseline="-25000" dirty="0" err="1" smtClean="0">
                        <a:latin typeface="+mj-ea"/>
                        <a:ea typeface="+mj-ea"/>
                      </a:rPr>
                      <m:t>𝒋𝒊</m:t>
                    </m:r>
                    <m:r>
                      <a:rPr lang="en-US" altLang="zh-CN" sz="1800" b="1" i="1" kern="0" dirty="0" smtClean="0">
                        <a:latin typeface="+mj-ea"/>
                        <a:ea typeface="+mj-ea"/>
                      </a:rPr>
                      <m:t>=</m:t>
                    </m:r>
                    <m:r>
                      <a:rPr lang="en-US" altLang="zh-CN" sz="1800" b="1" i="1" kern="0" dirty="0" err="1" smtClean="0">
                        <a:latin typeface="+mj-ea"/>
                        <a:ea typeface="+mj-ea"/>
                      </a:rPr>
                      <m:t>𝒇</m:t>
                    </m:r>
                    <m:r>
                      <a:rPr lang="en-US" altLang="zh-CN" sz="1800" b="1" i="1" kern="0" baseline="-25000" dirty="0" err="1" smtClean="0">
                        <a:latin typeface="+mj-ea"/>
                        <a:ea typeface="+mj-ea"/>
                      </a:rPr>
                      <m:t>𝒊𝒋</m:t>
                    </m:r>
                    <m:r>
                      <a:rPr lang="zh-CN" altLang="en-US" sz="1800" b="1" i="1" kern="0" dirty="0" smtClean="0">
                        <a:latin typeface="+mj-ea"/>
                        <a:ea typeface="+mj-ea"/>
                      </a:rPr>
                      <m:t>，</m:t>
                    </m:r>
                  </m:oMath>
                </a14:m>
                <a:r>
                  <a:rPr lang="zh-CN" altLang="en-US" sz="1800" b="1" kern="0" dirty="0" smtClean="0">
                    <a:latin typeface="+mj-ea"/>
                    <a:ea typeface="+mj-ea"/>
                    <a:cs typeface="Times New Roman" panose="02020603050405020304" pitchFamily="18" charset="0"/>
                  </a:rPr>
                  <a:t>费用为</a:t>
                </a:r>
                <a14:m>
                  <m:oMath xmlns:m="http://schemas.openxmlformats.org/officeDocument/2006/math">
                    <m:r>
                      <a:rPr lang="en-US" altLang="zh-CN" sz="1800" b="1" i="1" kern="0" dirty="0" smtClean="0">
                        <a:latin typeface="+mj-ea"/>
                        <a:ea typeface="+mj-ea"/>
                      </a:rPr>
                      <m:t>−</m:t>
                    </m:r>
                    <m:r>
                      <a:rPr lang="en-US" altLang="zh-CN" sz="1800" b="1" i="1" kern="0" dirty="0" err="1" smtClean="0">
                        <a:latin typeface="+mj-ea"/>
                        <a:ea typeface="+mj-ea"/>
                      </a:rPr>
                      <m:t>𝒂</m:t>
                    </m:r>
                    <m:r>
                      <a:rPr lang="en-US" altLang="zh-CN" sz="1800" b="1" i="1" kern="0" baseline="-25000" dirty="0" err="1" smtClean="0">
                        <a:latin typeface="+mj-ea"/>
                        <a:ea typeface="+mj-ea"/>
                      </a:rPr>
                      <m:t>𝒊𝒋</m:t>
                    </m:r>
                  </m:oMath>
                </a14:m>
                <a:r>
                  <a:rPr lang="zh-CN" altLang="en-US" sz="1800" b="1" kern="0" dirty="0" smtClean="0">
                    <a:latin typeface="+mj-ea"/>
                    <a:ea typeface="+mj-ea"/>
                    <a:cs typeface="Times New Roman" panose="02020603050405020304" pitchFamily="18" charset="0"/>
                  </a:rPr>
                  <a:t>。</a:t>
                </a:r>
                <a:endParaRPr lang="zh-CN" altLang="en-US" sz="1800" b="1" kern="0" dirty="0">
                  <a:latin typeface="+mj-ea"/>
                  <a:ea typeface="+mj-ea"/>
                  <a:cs typeface="Times New Roman" panose="02020603050405020304" pitchFamily="18" charset="0"/>
                </a:endParaRPr>
              </a:p>
              <a:p>
                <a:pPr eaLnBrk="1" hangingPunct="1">
                  <a:spcBef>
                    <a:spcPts val="0"/>
                  </a:spcBef>
                  <a:spcAft>
                    <a:spcPts val="0"/>
                  </a:spcAft>
                </a:pPr>
                <a:r>
                  <a:rPr lang="en-US" altLang="zh-CN" sz="1800" b="1" kern="0" dirty="0" smtClean="0">
                    <a:solidFill>
                      <a:srgbClr val="FF0000"/>
                    </a:solidFill>
                    <a:latin typeface="+mj-ea"/>
                    <a:ea typeface="+mj-ea"/>
                    <a:cs typeface="Times New Roman" panose="02020603050405020304" pitchFamily="18" charset="0"/>
                  </a:rPr>
                  <a:t>N</a:t>
                </a:r>
                <a:r>
                  <a:rPr lang="en-US" altLang="zh-CN" sz="1800" b="1" kern="0" baseline="-25000" dirty="0" smtClean="0">
                    <a:solidFill>
                      <a:srgbClr val="FF0000"/>
                    </a:solidFill>
                    <a:latin typeface="+mj-ea"/>
                    <a:ea typeface="+mj-ea"/>
                    <a:cs typeface="Times New Roman" panose="02020603050405020304" pitchFamily="18" charset="0"/>
                  </a:rPr>
                  <a:t>2</a:t>
                </a:r>
                <a:r>
                  <a:rPr lang="zh-CN" altLang="en-US" sz="1800" b="1" kern="0" dirty="0" smtClean="0">
                    <a:solidFill>
                      <a:srgbClr val="FF0000"/>
                    </a:solidFill>
                    <a:latin typeface="+mj-ea"/>
                    <a:ea typeface="+mj-ea"/>
                    <a:cs typeface="Times New Roman" panose="02020603050405020304" pitchFamily="18" charset="0"/>
                  </a:rPr>
                  <a:t>：</a:t>
                </a:r>
                <a:r>
                  <a:rPr lang="zh-CN" altLang="en-US" sz="1800" b="1" kern="0" dirty="0" smtClean="0">
                    <a:latin typeface="+mj-ea"/>
                    <a:ea typeface="+mj-ea"/>
                    <a:cs typeface="Times New Roman" panose="02020603050405020304" pitchFamily="18" charset="0"/>
                  </a:rPr>
                  <a:t>在补图上找负价环</a:t>
                </a:r>
                <a14:m>
                  <m:oMath xmlns:m="http://schemas.openxmlformats.org/officeDocument/2006/math">
                    <m:r>
                      <a:rPr lang="zh-CN" altLang="en-US" sz="1800" b="1" i="1" kern="0" dirty="0">
                        <a:solidFill>
                          <a:srgbClr val="007A77"/>
                        </a:solidFill>
                        <a:effectLst>
                          <a:outerShdw blurRad="38100" dist="38100" dir="2700000" algn="tl">
                            <a:srgbClr val="C0C0C0"/>
                          </a:outerShdw>
                        </a:effectLst>
                        <a:latin typeface="Cambria Math"/>
                      </a:rPr>
                      <m:t>（</m:t>
                    </m:r>
                    <m:r>
                      <a:rPr lang="zh-CN" altLang="en-US" sz="1800" b="1" i="1" kern="0" dirty="0">
                        <a:solidFill>
                          <a:srgbClr val="FF0000"/>
                        </a:solidFill>
                        <a:effectLst>
                          <a:outerShdw blurRad="38100" dist="38100" dir="2700000" algn="tl">
                            <a:srgbClr val="C0C0C0"/>
                          </a:outerShdw>
                        </a:effectLst>
                        <a:latin typeface="Cambria Math"/>
                      </a:rPr>
                      <m:t>环上各边的费用</m:t>
                    </m:r>
                    <m:r>
                      <a:rPr lang="en-US" altLang="zh-CN" sz="1800" b="1" i="1" kern="0" dirty="0" err="1">
                        <a:solidFill>
                          <a:srgbClr val="FF0000"/>
                        </a:solidFill>
                        <a:effectLst>
                          <a:outerShdw blurRad="38100" dist="38100" dir="2700000" algn="tl">
                            <a:srgbClr val="C0C0C0"/>
                          </a:outerShdw>
                        </a:effectLst>
                        <a:latin typeface="Cambria Math"/>
                      </a:rPr>
                      <m:t>𝒂</m:t>
                    </m:r>
                    <m:r>
                      <a:rPr lang="en-US" altLang="zh-CN" sz="1800" b="1" i="1" kern="0" baseline="-25000" dirty="0" err="1">
                        <a:solidFill>
                          <a:srgbClr val="FF0000"/>
                        </a:solidFill>
                        <a:effectLst>
                          <a:outerShdw blurRad="38100" dist="38100" dir="2700000" algn="tl">
                            <a:srgbClr val="C0C0C0"/>
                          </a:outerShdw>
                        </a:effectLst>
                        <a:latin typeface="Cambria Math"/>
                      </a:rPr>
                      <m:t>𝒊𝒋</m:t>
                    </m:r>
                    <m:r>
                      <a:rPr lang="zh-CN" altLang="en-US" sz="1800" b="1" i="1" kern="0" dirty="0">
                        <a:solidFill>
                          <a:srgbClr val="FF0000"/>
                        </a:solidFill>
                        <a:effectLst>
                          <a:outerShdw blurRad="38100" dist="38100" dir="2700000" algn="tl">
                            <a:srgbClr val="C0C0C0"/>
                          </a:outerShdw>
                        </a:effectLst>
                        <a:latin typeface="Cambria Math"/>
                      </a:rPr>
                      <m:t>之和是负数</m:t>
                    </m:r>
                    <m:r>
                      <a:rPr lang="zh-CN" altLang="en-US" sz="1800" b="1" i="1" kern="0" dirty="0">
                        <a:solidFill>
                          <a:srgbClr val="007A77"/>
                        </a:solidFill>
                        <a:effectLst>
                          <a:outerShdw blurRad="38100" dist="38100" dir="2700000" algn="tl">
                            <a:srgbClr val="C0C0C0"/>
                          </a:outerShdw>
                        </a:effectLst>
                        <a:latin typeface="Cambria Math"/>
                      </a:rPr>
                      <m:t>）</m:t>
                    </m:r>
                    <m:r>
                      <a:rPr lang="en-US" altLang="zh-CN" sz="1800" b="1" i="1" kern="0" dirty="0" smtClean="0">
                        <a:solidFill>
                          <a:srgbClr val="007A77"/>
                        </a:solidFill>
                        <a:effectLst>
                          <a:outerShdw blurRad="38100" dist="38100" dir="2700000" algn="tl">
                            <a:srgbClr val="C0C0C0"/>
                          </a:outerShdw>
                        </a:effectLst>
                        <a:latin typeface="Cambria Math"/>
                      </a:rPr>
                      <m:t>,</m:t>
                    </m:r>
                  </m:oMath>
                </a14:m>
                <a:r>
                  <a:rPr lang="zh-CN" altLang="en-US" sz="1800" b="1" kern="0" dirty="0" smtClean="0">
                    <a:latin typeface="+mj-ea"/>
                    <a:ea typeface="+mj-ea"/>
                    <a:cs typeface="Times New Roman" panose="02020603050405020304" pitchFamily="18" charset="0"/>
                  </a:rPr>
                  <a:t>若无负价环，算法终止。若有，沿这负价环</a:t>
                </a:r>
                <a14:m>
                  <m:oMath xmlns:m="http://schemas.openxmlformats.org/officeDocument/2006/math">
                    <m:r>
                      <a:rPr lang="en-US" altLang="zh-CN" sz="1800" b="1" i="1" kern="0" dirty="0" smtClean="0">
                        <a:latin typeface="+mj-ea"/>
                        <a:ea typeface="+mj-ea"/>
                      </a:rPr>
                      <m:t>𝑪</m:t>
                    </m:r>
                  </m:oMath>
                </a14:m>
                <a:r>
                  <a:rPr lang="zh-CN" altLang="en-US" sz="1800" b="1" kern="0" dirty="0" smtClean="0">
                    <a:latin typeface="+mj-ea"/>
                    <a:ea typeface="+mj-ea"/>
                    <a:cs typeface="Times New Roman" panose="02020603050405020304" pitchFamily="18" charset="0"/>
                  </a:rPr>
                  <a:t>方向使各边增流，增流值为</a:t>
                </a:r>
                <a14:m>
                  <m:oMath xmlns:m="http://schemas.openxmlformats.org/officeDocument/2006/math">
                    <m:r>
                      <a:rPr lang="zh-CN" altLang="en-US" sz="1800" b="1" i="1" kern="0" dirty="0" smtClean="0">
                        <a:latin typeface="Cambria Math"/>
                        <a:ea typeface="+mj-ea"/>
                      </a:rPr>
                      <m:t>𝜹</m:t>
                    </m:r>
                    <m:r>
                      <a:rPr lang="en-US" altLang="zh-CN" sz="1800" b="1" i="1" kern="0" dirty="0" smtClean="0">
                        <a:latin typeface="+mj-ea"/>
                        <a:ea typeface="+mj-ea"/>
                      </a:rPr>
                      <m:t>=</m:t>
                    </m:r>
                    <m:r>
                      <a:rPr lang="en-US" altLang="zh-CN" sz="1800" b="1" i="1" kern="0" dirty="0" smtClean="0">
                        <a:latin typeface="+mj-ea"/>
                        <a:ea typeface="+mj-ea"/>
                      </a:rPr>
                      <m:t>𝒎𝒊𝒏</m:t>
                    </m:r>
                    <m:r>
                      <a:rPr lang="en-US" altLang="zh-CN" sz="1800" b="1" i="1" kern="0" dirty="0" smtClean="0">
                        <a:latin typeface="+mj-ea"/>
                        <a:ea typeface="+mj-ea"/>
                      </a:rPr>
                      <m:t>(</m:t>
                    </m:r>
                    <m:r>
                      <a:rPr lang="en-US" altLang="zh-CN" sz="1800" b="1" i="1" kern="0" dirty="0" err="1" smtClean="0">
                        <a:latin typeface="+mj-ea"/>
                        <a:ea typeface="+mj-ea"/>
                      </a:rPr>
                      <m:t>𝒄</m:t>
                    </m:r>
                    <m:r>
                      <a:rPr lang="en-US" altLang="zh-CN" sz="1800" b="1" i="1" kern="0" dirty="0" err="1" smtClean="0">
                        <a:latin typeface="+mj-ea"/>
                        <a:ea typeface="+mj-ea"/>
                      </a:rPr>
                      <m:t>′</m:t>
                    </m:r>
                    <m:r>
                      <a:rPr lang="en-US" altLang="zh-CN" sz="1800" b="1" i="1" kern="0" baseline="-25000" dirty="0" err="1" smtClean="0">
                        <a:latin typeface="+mj-ea"/>
                        <a:ea typeface="+mj-ea"/>
                      </a:rPr>
                      <m:t>𝒊𝒋</m:t>
                    </m:r>
                    <m:r>
                      <a:rPr lang="en-US" altLang="zh-CN" sz="1800" b="1" i="1" kern="0" dirty="0" smtClean="0">
                        <a:latin typeface="+mj-ea"/>
                        <a:ea typeface="+mj-ea"/>
                      </a:rPr>
                      <m:t>)</m:t>
                    </m:r>
                  </m:oMath>
                </a14:m>
                <a:r>
                  <a:rPr lang="zh-CN" altLang="en-US" sz="1800" b="1" kern="0" dirty="0" smtClean="0">
                    <a:latin typeface="+mj-ea"/>
                    <a:ea typeface="+mj-ea"/>
                    <a:cs typeface="Times New Roman" panose="02020603050405020304" pitchFamily="18" charset="0"/>
                  </a:rPr>
                  <a:t>，修改原图的边流量，得新可行流，返回</a:t>
                </a:r>
                <a:r>
                  <a:rPr lang="en-US" altLang="zh-CN" sz="1800" b="1" kern="0" dirty="0" smtClean="0">
                    <a:latin typeface="+mj-ea"/>
                    <a:ea typeface="+mj-ea"/>
                    <a:cs typeface="Times New Roman" panose="02020603050405020304" pitchFamily="18" charset="0"/>
                  </a:rPr>
                  <a:t>N</a:t>
                </a:r>
                <a:r>
                  <a:rPr lang="en-US" altLang="zh-CN" sz="1800" b="1" kern="0" baseline="-25000" dirty="0" smtClean="0">
                    <a:latin typeface="+mj-ea"/>
                    <a:ea typeface="+mj-ea"/>
                    <a:cs typeface="Times New Roman" panose="02020603050405020304" pitchFamily="18" charset="0"/>
                  </a:rPr>
                  <a:t>1</a:t>
                </a:r>
                <a:r>
                  <a:rPr lang="zh-CN" altLang="en-US" sz="1800" b="1" kern="0" dirty="0" smtClean="0">
                    <a:latin typeface="+mj-ea"/>
                    <a:ea typeface="+mj-ea"/>
                    <a:cs typeface="Times New Roman" panose="02020603050405020304" pitchFamily="18" charset="0"/>
                  </a:rPr>
                  <a:t>。</a:t>
                </a:r>
                <a:endParaRPr lang="zh-CN" altLang="en-US" sz="1800" b="1" kern="0" dirty="0">
                  <a:latin typeface="+mj-ea"/>
                  <a:ea typeface="+mj-ea"/>
                  <a:cs typeface="Times New Roman" panose="02020603050405020304" pitchFamily="18" charset="0"/>
                </a:endParaRPr>
              </a:p>
            </p:txBody>
          </p:sp>
        </mc:Choice>
        <mc:Fallback>
          <p:sp>
            <p:nvSpPr>
              <p:cNvPr id="5" name="Rectangle 3"/>
              <p:cNvSpPr txBox="1">
                <a:spLocks noRot="1" noChangeAspect="1" noMove="1" noResize="1" noEditPoints="1" noAdjustHandles="1" noChangeArrowheads="1" noChangeShapeType="1" noTextEdit="1"/>
              </p:cNvSpPr>
              <p:nvPr/>
            </p:nvSpPr>
            <p:spPr bwMode="auto">
              <a:xfrm>
                <a:off x="-7120" y="0"/>
                <a:ext cx="9151120" cy="2132856"/>
              </a:xfrm>
              <a:prstGeom prst="rect">
                <a:avLst/>
              </a:prstGeom>
              <a:blipFill rotWithShape="1">
                <a:blip r:embed="rId5"/>
                <a:stretch>
                  <a:fillRect l="-67" t="-2286"/>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Rot="1" noChangeArrowheads="1"/>
          </p:cNvSpPr>
          <p:nvPr>
            <p:ph type="body" sz="half" idx="1"/>
          </p:nvPr>
        </p:nvSpPr>
        <p:spPr>
          <a:xfrm>
            <a:off x="280988" y="1196975"/>
            <a:ext cx="8893175" cy="5184775"/>
          </a:xfrm>
        </p:spPr>
        <p:txBody>
          <a:bodyPr/>
          <a:lstStyle/>
          <a:p>
            <a:pPr lvl="1" eaLnBrk="1" hangingPunct="1">
              <a:lnSpc>
                <a:spcPct val="90000"/>
              </a:lnSpc>
              <a:defRPr/>
            </a:pPr>
            <a:endParaRPr lang="en-US" altLang="zh-CN" sz="2400" b="1" dirty="0">
              <a:cs typeface="+mn-ea"/>
            </a:endParaRPr>
          </a:p>
          <a:p>
            <a:pPr lvl="1" eaLnBrk="1" hangingPunct="1">
              <a:lnSpc>
                <a:spcPct val="90000"/>
              </a:lnSpc>
              <a:defRPr/>
            </a:pPr>
            <a:endParaRPr lang="en-US" altLang="zh-CN" sz="2400" b="1" dirty="0">
              <a:cs typeface="+mn-ea"/>
            </a:endParaRPr>
          </a:p>
          <a:p>
            <a:pPr lvl="1" eaLnBrk="1" hangingPunct="1">
              <a:lnSpc>
                <a:spcPct val="90000"/>
              </a:lnSpc>
              <a:defRPr/>
            </a:pPr>
            <a:endParaRPr lang="en-US" altLang="zh-CN" sz="2400" b="1" dirty="0">
              <a:cs typeface="+mn-ea"/>
            </a:endParaRPr>
          </a:p>
          <a:p>
            <a:pPr lvl="1" eaLnBrk="1" hangingPunct="1">
              <a:lnSpc>
                <a:spcPct val="90000"/>
              </a:lnSpc>
              <a:defRPr/>
            </a:pPr>
            <a:endParaRPr lang="en-US" altLang="zh-CN" sz="2400" b="1" dirty="0">
              <a:cs typeface="+mn-ea"/>
            </a:endParaRPr>
          </a:p>
          <a:p>
            <a:pPr lvl="1" eaLnBrk="1" hangingPunct="1">
              <a:lnSpc>
                <a:spcPct val="90000"/>
              </a:lnSpc>
              <a:defRPr/>
            </a:pPr>
            <a:endParaRPr lang="en-US" altLang="zh-CN" sz="2400" b="1" dirty="0">
              <a:cs typeface="+mn-ea"/>
            </a:endParaRPr>
          </a:p>
          <a:p>
            <a:pPr lvl="2" eaLnBrk="1" hangingPunct="1">
              <a:lnSpc>
                <a:spcPct val="90000"/>
              </a:lnSpc>
              <a:defRPr/>
            </a:pPr>
            <a:endParaRPr lang="en-US" altLang="zh-CN" b="1" dirty="0">
              <a:cs typeface="+mn-ea"/>
            </a:endParaRPr>
          </a:p>
          <a:p>
            <a:pPr lvl="2" eaLnBrk="1" hangingPunct="1">
              <a:lnSpc>
                <a:spcPct val="90000"/>
              </a:lnSpc>
              <a:defRPr/>
            </a:pPr>
            <a:endParaRPr lang="en-US" altLang="zh-CN" b="1" dirty="0">
              <a:cs typeface="+mn-ea"/>
            </a:endParaRPr>
          </a:p>
          <a:p>
            <a:pPr lvl="2" eaLnBrk="1" hangingPunct="1">
              <a:lnSpc>
                <a:spcPct val="90000"/>
              </a:lnSpc>
              <a:defRPr/>
            </a:pPr>
            <a:endParaRPr lang="en-US" altLang="zh-CN" b="1" dirty="0">
              <a:cs typeface="+mn-ea"/>
            </a:endParaRPr>
          </a:p>
          <a:p>
            <a:pPr eaLnBrk="1" hangingPunct="1">
              <a:lnSpc>
                <a:spcPct val="90000"/>
              </a:lnSpc>
              <a:defRPr/>
            </a:pPr>
            <a:r>
              <a:rPr lang="zh-CN" altLang="en-US" sz="2400" dirty="0"/>
              <a:t>图</a:t>
            </a:r>
            <a:r>
              <a:rPr lang="en-US" altLang="zh-CN" sz="2400" dirty="0"/>
              <a:t>(e)</a:t>
            </a:r>
            <a:r>
              <a:rPr lang="zh-CN" altLang="en-US" sz="2400" dirty="0"/>
              <a:t>已无负价环，因此，最小费用为</a:t>
            </a:r>
            <a:r>
              <a:rPr lang="en-US" altLang="zh-CN" sz="2400" dirty="0"/>
              <a:t>96</a:t>
            </a:r>
            <a:r>
              <a:rPr lang="zh-CN" altLang="en-US" sz="2400" dirty="0">
                <a:solidFill>
                  <a:srgbClr val="FF0000"/>
                </a:solidFill>
              </a:rPr>
              <a:t>（为（</a:t>
            </a:r>
            <a:r>
              <a:rPr lang="en-US" altLang="zh-CN" sz="2400" dirty="0">
                <a:solidFill>
                  <a:srgbClr val="FF0000"/>
                </a:solidFill>
              </a:rPr>
              <a:t>d</a:t>
            </a:r>
            <a:r>
              <a:rPr lang="zh-CN" altLang="en-US" sz="2400" dirty="0">
                <a:solidFill>
                  <a:srgbClr val="FF0000"/>
                </a:solidFill>
              </a:rPr>
              <a:t>）图各边流量与费用相乘再加之和）</a:t>
            </a:r>
            <a:r>
              <a:rPr lang="zh-CN" altLang="en-US" sz="2400" dirty="0"/>
              <a:t>，流量分配如图</a:t>
            </a:r>
            <a:r>
              <a:rPr lang="en-US" altLang="zh-CN" sz="2400" dirty="0"/>
              <a:t>(d)</a:t>
            </a:r>
            <a:r>
              <a:rPr lang="zh-CN" altLang="en-US" sz="2400" dirty="0"/>
              <a:t>所示：</a:t>
            </a:r>
            <a:endParaRPr lang="en-US" altLang="zh-CN" sz="2400" dirty="0"/>
          </a:p>
          <a:p>
            <a:pPr lvl="1" eaLnBrk="1" hangingPunct="1">
              <a:lnSpc>
                <a:spcPct val="90000"/>
              </a:lnSpc>
              <a:defRPr/>
            </a:pPr>
            <a:r>
              <a:rPr lang="en-US" altLang="zh-CN" sz="2400" dirty="0">
                <a:solidFill>
                  <a:srgbClr val="FF0000"/>
                </a:solidFill>
                <a:cs typeface="+mn-ea"/>
              </a:rPr>
              <a:t>6×1+3×5+6×3+3×1+4×6+5×3+5×3=96</a:t>
            </a:r>
          </a:p>
          <a:p>
            <a:pPr eaLnBrk="1" hangingPunct="1">
              <a:lnSpc>
                <a:spcPct val="90000"/>
              </a:lnSpc>
              <a:defRPr/>
            </a:pPr>
            <a:r>
              <a:rPr lang="zh-CN" altLang="en-US" sz="2400" dirty="0">
                <a:solidFill>
                  <a:schemeClr val="tx2">
                    <a:lumMod val="60000"/>
                    <a:lumOff val="40000"/>
                  </a:schemeClr>
                </a:solidFill>
              </a:rPr>
              <a:t>注意：</a:t>
            </a:r>
            <a:r>
              <a:rPr lang="zh-CN" altLang="en-US" sz="2400" dirty="0"/>
              <a:t>两个并行环有共同边不能同时增流</a:t>
            </a:r>
            <a:endParaRPr lang="en-US" altLang="zh-CN" sz="2400" dirty="0"/>
          </a:p>
          <a:p>
            <a:pPr eaLnBrk="1" hangingPunct="1">
              <a:lnSpc>
                <a:spcPct val="90000"/>
              </a:lnSpc>
              <a:defRPr/>
            </a:pPr>
            <a:r>
              <a:rPr lang="zh-CN" altLang="en-US" sz="2400" dirty="0"/>
              <a:t>如果无共同边则可以同时增流。</a:t>
            </a:r>
            <a:r>
              <a:rPr lang="zh-CN" altLang="en-US" sz="2400" dirty="0">
                <a:solidFill>
                  <a:srgbClr val="FF0000"/>
                </a:solidFill>
              </a:rPr>
              <a:t>书上图</a:t>
            </a:r>
            <a:r>
              <a:rPr lang="en-US" altLang="zh-CN" sz="2400" dirty="0">
                <a:solidFill>
                  <a:srgbClr val="FF0000"/>
                </a:solidFill>
              </a:rPr>
              <a:t>e</a:t>
            </a:r>
            <a:r>
              <a:rPr lang="zh-CN" altLang="en-US" sz="2400" dirty="0">
                <a:solidFill>
                  <a:srgbClr val="FF0000"/>
                </a:solidFill>
              </a:rPr>
              <a:t>的</a:t>
            </a:r>
            <a:r>
              <a:rPr lang="en-US" altLang="zh-CN" sz="2400" dirty="0">
                <a:solidFill>
                  <a:srgbClr val="FF0000"/>
                </a:solidFill>
              </a:rPr>
              <a:t>v2v3</a:t>
            </a:r>
            <a:r>
              <a:rPr lang="zh-CN" altLang="en-US" sz="2400" dirty="0">
                <a:solidFill>
                  <a:srgbClr val="FF0000"/>
                </a:solidFill>
              </a:rPr>
              <a:t>之间的边方向画反了。</a:t>
            </a:r>
          </a:p>
        </p:txBody>
      </p:sp>
      <p:graphicFrame>
        <p:nvGraphicFramePr>
          <p:cNvPr id="53250" name="Object 4"/>
          <p:cNvGraphicFramePr>
            <a:graphicFrameLocks noGrp="1" noChangeAspect="1"/>
          </p:cNvGraphicFramePr>
          <p:nvPr>
            <p:ph sz="half" idx="2"/>
          </p:nvPr>
        </p:nvGraphicFramePr>
        <p:xfrm>
          <a:off x="2339975" y="1844675"/>
          <a:ext cx="4465638" cy="2784475"/>
        </p:xfrm>
        <a:graphic>
          <a:graphicData uri="http://schemas.openxmlformats.org/presentationml/2006/ole">
            <mc:AlternateContent xmlns:mc="http://schemas.openxmlformats.org/markup-compatibility/2006">
              <mc:Choice xmlns:v="urn:schemas-microsoft-com:vml" Requires="v">
                <p:oleObj spid="_x0000_s31779" r:id="rId3" imgW="4031615" imgH="2514600" progId="Visio.Drawing.11">
                  <p:embed/>
                </p:oleObj>
              </mc:Choice>
              <mc:Fallback>
                <p:oleObj r:id="rId3" imgW="4031615" imgH="2514600" progId="Visio.Drawing.11">
                  <p:embed/>
                  <p:pic>
                    <p:nvPicPr>
                      <p:cNvPr id="0" name="图片 318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844675"/>
                        <a:ext cx="4465638" cy="27844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1" name="对象 1"/>
          <p:cNvGraphicFramePr>
            <a:graphicFrameLocks noChangeAspect="1"/>
          </p:cNvGraphicFramePr>
          <p:nvPr/>
        </p:nvGraphicFramePr>
        <p:xfrm>
          <a:off x="4787900" y="-100013"/>
          <a:ext cx="4021138" cy="2905126"/>
        </p:xfrm>
        <a:graphic>
          <a:graphicData uri="http://schemas.openxmlformats.org/presentationml/2006/ole">
            <mc:AlternateContent xmlns:mc="http://schemas.openxmlformats.org/markup-compatibility/2006">
              <mc:Choice xmlns:v="urn:schemas-microsoft-com:vml" Requires="v">
                <p:oleObj spid="_x0000_s31780" r:id="rId5" imgW="4062730" imgH="2847340" progId="Visio.Drawing.11">
                  <p:embed/>
                </p:oleObj>
              </mc:Choice>
              <mc:Fallback>
                <p:oleObj r:id="rId5" imgW="4062730" imgH="2847340" progId="Visio.Drawing.11">
                  <p:embed/>
                  <p:pic>
                    <p:nvPicPr>
                      <p:cNvPr id="0" name="图片 318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00013"/>
                        <a:ext cx="4021138" cy="290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2" name="Object 5"/>
          <p:cNvGraphicFramePr>
            <a:graphicFrameLocks noChangeAspect="1"/>
          </p:cNvGraphicFramePr>
          <p:nvPr/>
        </p:nvGraphicFramePr>
        <p:xfrm>
          <a:off x="-107950" y="25400"/>
          <a:ext cx="4019550" cy="2770188"/>
        </p:xfrm>
        <a:graphic>
          <a:graphicData uri="http://schemas.openxmlformats.org/presentationml/2006/ole">
            <mc:AlternateContent xmlns:mc="http://schemas.openxmlformats.org/markup-compatibility/2006">
              <mc:Choice xmlns:v="urn:schemas-microsoft-com:vml" Requires="v">
                <p:oleObj spid="_x0000_s31781" r:id="rId7" imgW="4062730" imgH="2691130" progId="Visio.Drawing.11">
                  <p:embed/>
                </p:oleObj>
              </mc:Choice>
              <mc:Fallback>
                <p:oleObj r:id="rId7" imgW="4062730" imgH="2691130" progId="Visio.Drawing.11">
                  <p:embed/>
                  <p:pic>
                    <p:nvPicPr>
                      <p:cNvPr id="0" name="图片 318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25400"/>
                        <a:ext cx="401955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noRot="1" noChangeArrowheads="1"/>
          </p:cNvSpPr>
          <p:nvPr>
            <p:ph type="body" sz="half" idx="1"/>
          </p:nvPr>
        </p:nvSpPr>
        <p:spPr>
          <a:xfrm>
            <a:off x="22225" y="981075"/>
            <a:ext cx="8893175" cy="5184775"/>
          </a:xfrm>
        </p:spPr>
        <p:txBody>
          <a:bodyPr/>
          <a:lstStyle/>
          <a:p>
            <a:pPr lvl="2" eaLnBrk="1" hangingPunct="1">
              <a:lnSpc>
                <a:spcPct val="150000"/>
              </a:lnSpc>
            </a:pPr>
            <a:r>
              <a:rPr lang="zh-CN" altLang="en-US" sz="3600" b="1"/>
              <a:t>至于找负价环，除了在补图上观察外，也可</a:t>
            </a:r>
            <a:r>
              <a:rPr lang="zh-CN" altLang="en-US" sz="3600" b="1">
                <a:solidFill>
                  <a:srgbClr val="FF0000"/>
                </a:solidFill>
              </a:rPr>
              <a:t>借助于</a:t>
            </a:r>
            <a:r>
              <a:rPr lang="en-US" altLang="zh-CN" sz="3600" b="1">
                <a:solidFill>
                  <a:srgbClr val="FF0000"/>
                </a:solidFill>
              </a:rPr>
              <a:t>F</a:t>
            </a:r>
            <a:r>
              <a:rPr lang="zh-CN" altLang="en-US" sz="3600" b="1">
                <a:solidFill>
                  <a:srgbClr val="FF0000"/>
                </a:solidFill>
              </a:rPr>
              <a:t>算法</a:t>
            </a:r>
            <a:r>
              <a:rPr lang="zh-CN" altLang="en-US" sz="3600" b="1"/>
              <a:t>。此时，最短径矩阵</a:t>
            </a:r>
            <a:r>
              <a:rPr lang="en-US" altLang="zh-CN" sz="3600" b="1"/>
              <a:t>W</a:t>
            </a:r>
            <a:r>
              <a:rPr lang="zh-CN" altLang="en-US" sz="3600" b="1"/>
              <a:t>中的各个元素</a:t>
            </a:r>
            <a:r>
              <a:rPr lang="en-US" altLang="zh-CN" sz="3600" b="1">
                <a:solidFill>
                  <a:srgbClr val="FF0000"/>
                </a:solidFill>
              </a:rPr>
              <a:t>w</a:t>
            </a:r>
            <a:r>
              <a:rPr lang="en-US" altLang="zh-CN" sz="3600" b="1" baseline="-25000">
                <a:solidFill>
                  <a:srgbClr val="FF0000"/>
                </a:solidFill>
              </a:rPr>
              <a:t>ij</a:t>
            </a:r>
            <a:r>
              <a:rPr lang="zh-CN" altLang="en-US" sz="3600" b="1">
                <a:solidFill>
                  <a:srgbClr val="FF0000"/>
                </a:solidFill>
              </a:rPr>
              <a:t>改用补图上的费用</a:t>
            </a:r>
            <a:r>
              <a:rPr lang="zh-CN" altLang="en-US" sz="3600" b="1"/>
              <a:t>作为起始元素。在计算过程中，</a:t>
            </a:r>
            <a:r>
              <a:rPr lang="zh-CN" altLang="en-US" sz="3600" b="1">
                <a:solidFill>
                  <a:srgbClr val="FF0000"/>
                </a:solidFill>
              </a:rPr>
              <a:t>当对角线上出现负值</a:t>
            </a:r>
            <a:r>
              <a:rPr lang="zh-CN" altLang="en-US" sz="3600" b="1"/>
              <a:t>，表示有负价环存在，可由</a:t>
            </a:r>
            <a:r>
              <a:rPr lang="en-US" altLang="zh-CN" sz="3600" b="1"/>
              <a:t>R</a:t>
            </a:r>
            <a:r>
              <a:rPr lang="zh-CN" altLang="en-US" sz="3600" b="1"/>
              <a:t>阵找到这个环的路由。</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defRPr/>
            </a:pPr>
            <a:r>
              <a:rPr lang="en-US" altLang="zh-CN" noProof="1" smtClean="0"/>
              <a:t>5.5 </a:t>
            </a:r>
            <a:r>
              <a:rPr lang="zh-CN" altLang="en-US" noProof="1"/>
              <a:t>阻塞流理论基础</a:t>
            </a:r>
          </a:p>
        </p:txBody>
      </p:sp>
      <p:sp>
        <p:nvSpPr>
          <p:cNvPr id="55298" name="内容占位符 5"/>
          <p:cNvSpPr>
            <a:spLocks noGrp="1"/>
          </p:cNvSpPr>
          <p:nvPr>
            <p:ph idx="1"/>
          </p:nvPr>
        </p:nvSpPr>
        <p:spPr/>
        <p:txBody>
          <a:bodyPr/>
          <a:lstStyle/>
          <a:p>
            <a:r>
              <a:rPr lang="en-US" altLang="en-US" noProof="1">
                <a:effectLst>
                  <a:outerShdw blurRad="38100" dist="38100" dir="2700000">
                    <a:srgbClr val="C0C0C0"/>
                  </a:outerShdw>
                </a:effectLst>
              </a:rPr>
              <a:t>见参考书：</a:t>
            </a:r>
          </a:p>
          <a:p>
            <a:r>
              <a:rPr lang="en-US" altLang="en-US" noProof="1">
                <a:effectLst>
                  <a:outerShdw blurRad="38100" dist="38100" dir="2700000">
                    <a:srgbClr val="C0C0C0"/>
                  </a:outerShdw>
                </a:effectLst>
              </a:rPr>
              <a:t>阻塞流理论及其应用，宁宣熙等，科学出版社，第二版</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17475"/>
            <a:ext cx="8540750" cy="720725"/>
          </a:xfrm>
        </p:spPr>
        <p:txBody>
          <a:bodyPr/>
          <a:lstStyle/>
          <a:p>
            <a:pPr>
              <a:defRPr/>
            </a:pPr>
            <a:r>
              <a:rPr lang="zh-CN" altLang="en-US" dirty="0"/>
              <a:t>绪论</a:t>
            </a:r>
          </a:p>
        </p:txBody>
      </p:sp>
      <p:sp>
        <p:nvSpPr>
          <p:cNvPr id="56322" name="内容占位符 2"/>
          <p:cNvSpPr>
            <a:spLocks noGrp="1"/>
          </p:cNvSpPr>
          <p:nvPr>
            <p:ph idx="1"/>
          </p:nvPr>
        </p:nvSpPr>
        <p:spPr>
          <a:xfrm>
            <a:off x="301625" y="693738"/>
            <a:ext cx="8540750" cy="5184775"/>
          </a:xfrm>
        </p:spPr>
        <p:txBody>
          <a:bodyPr/>
          <a:lstStyle/>
          <a:p>
            <a:r>
              <a:rPr lang="en-US" altLang="en-US" sz="2800" noProof="1">
                <a:effectLst>
                  <a:outerShdw blurRad="38100" dist="38100" dir="2700000">
                    <a:srgbClr val="C0C0C0"/>
                  </a:outerShdw>
                </a:effectLst>
              </a:rPr>
              <a:t>例如</a:t>
            </a:r>
            <a:r>
              <a:rPr lang="en-US" altLang="zh-CN" sz="2800" noProof="1">
                <a:effectLst>
                  <a:outerShdw blurRad="38100" dist="38100" dir="2700000">
                    <a:srgbClr val="C0C0C0"/>
                  </a:outerShdw>
                </a:effectLst>
              </a:rPr>
              <a:t>,</a:t>
            </a:r>
            <a:r>
              <a:rPr lang="en-US" altLang="en-US" sz="2800" noProof="1">
                <a:effectLst>
                  <a:outerShdw blurRad="38100" dist="38100" dir="2700000">
                    <a:srgbClr val="C0C0C0"/>
                  </a:outerShdw>
                </a:effectLst>
              </a:rPr>
              <a:t>在如图</a:t>
            </a:r>
            <a:r>
              <a:rPr lang="en-US" altLang="zh-CN" sz="2800" noProof="1">
                <a:effectLst>
                  <a:outerShdw blurRad="38100" dist="38100" dir="2700000">
                    <a:srgbClr val="C0C0C0"/>
                  </a:outerShdw>
                </a:effectLst>
              </a:rPr>
              <a:t>0-1</a:t>
            </a:r>
            <a:r>
              <a:rPr lang="en-US" altLang="en-US" sz="2800" noProof="1">
                <a:effectLst>
                  <a:outerShdw blurRad="38100" dist="38100" dir="2700000">
                    <a:srgbClr val="C0C0C0"/>
                  </a:outerShdw>
                </a:effectLst>
              </a:rPr>
              <a:t>所示的最简单的流通网络中，弧旁的数字为流量</a:t>
            </a:r>
            <a:r>
              <a:rPr lang="en-US" altLang="zh-CN" sz="2800" noProof="1">
                <a:effectLst>
                  <a:outerShdw blurRad="38100" dist="38100" dir="2700000">
                    <a:srgbClr val="C0C0C0"/>
                  </a:outerShdw>
                </a:effectLst>
              </a:rPr>
              <a:t>/</a:t>
            </a:r>
            <a:r>
              <a:rPr lang="en-US" altLang="en-US" sz="2800" noProof="1">
                <a:effectLst>
                  <a:outerShdw blurRad="38100" dist="38100" dir="2700000">
                    <a:srgbClr val="C0C0C0"/>
                  </a:outerShdw>
                </a:effectLst>
              </a:rPr>
              <a:t>容量，假设以人</a:t>
            </a:r>
            <a:r>
              <a:rPr lang="en-US" altLang="zh-CN" sz="2800" noProof="1">
                <a:effectLst>
                  <a:outerShdw blurRad="38100" dist="38100" dir="2700000">
                    <a:srgbClr val="C0C0C0"/>
                  </a:outerShdw>
                </a:effectLst>
              </a:rPr>
              <a:t>/</a:t>
            </a:r>
            <a:r>
              <a:rPr lang="en-US" altLang="en-US" sz="2800" noProof="1">
                <a:effectLst>
                  <a:outerShdw blurRad="38100" dist="38100" dir="2700000">
                    <a:srgbClr val="C0C0C0"/>
                  </a:outerShdw>
                </a:effectLst>
              </a:rPr>
              <a:t>分钟为单位，当从</a:t>
            </a:r>
            <a:r>
              <a:rPr lang="en-US" altLang="zh-CN" sz="2800" noProof="1">
                <a:effectLst>
                  <a:outerShdw blurRad="38100" dist="38100" dir="2700000">
                    <a:srgbClr val="C0C0C0"/>
                  </a:outerShdw>
                </a:effectLst>
              </a:rPr>
              <a:t>s</a:t>
            </a:r>
            <a:r>
              <a:rPr lang="en-US" altLang="en-US" sz="2800" noProof="1">
                <a:effectLst>
                  <a:outerShdw blurRad="38100" dist="38100" dir="2700000">
                    <a:srgbClr val="C0C0C0"/>
                  </a:outerShdw>
                </a:effectLst>
              </a:rPr>
              <a:t>点进入网络的流量为</a:t>
            </a:r>
            <a:r>
              <a:rPr lang="en-US" altLang="zh-CN" sz="2800" noProof="1">
                <a:effectLst>
                  <a:outerShdw blurRad="38100" dist="38100" dir="2700000">
                    <a:srgbClr val="C0C0C0"/>
                  </a:outerShdw>
                </a:effectLst>
              </a:rPr>
              <a:t>40</a:t>
            </a:r>
            <a:r>
              <a:rPr lang="en-US" altLang="en-US" sz="2800" noProof="1">
                <a:effectLst>
                  <a:outerShdw blurRad="38100" dist="38100" dir="2700000">
                    <a:srgbClr val="C0C0C0"/>
                  </a:outerShdw>
                </a:effectLst>
              </a:rPr>
              <a:t>人</a:t>
            </a:r>
            <a:r>
              <a:rPr lang="en-US" altLang="zh-CN" sz="2800" noProof="1">
                <a:effectLst>
                  <a:outerShdw blurRad="38100" dist="38100" dir="2700000">
                    <a:srgbClr val="C0C0C0"/>
                  </a:outerShdw>
                </a:effectLst>
              </a:rPr>
              <a:t>/</a:t>
            </a:r>
            <a:r>
              <a:rPr lang="en-US" altLang="en-US" sz="2800" noProof="1">
                <a:effectLst>
                  <a:outerShdw blurRad="38100" dist="38100" dir="2700000">
                    <a:srgbClr val="C0C0C0"/>
                  </a:outerShdw>
                </a:effectLst>
              </a:rPr>
              <a:t>分钟，并等量地分配在</a:t>
            </a:r>
            <a:r>
              <a:rPr lang="en-US" altLang="zh-CN" sz="2800" noProof="1">
                <a:effectLst>
                  <a:outerShdw blurRad="38100" dist="38100" dir="2700000">
                    <a:srgbClr val="C0C0C0"/>
                  </a:outerShdw>
                </a:effectLst>
              </a:rPr>
              <a:t>sA,sB</a:t>
            </a:r>
            <a:r>
              <a:rPr lang="en-US" altLang="en-US" sz="2800" noProof="1">
                <a:effectLst>
                  <a:outerShdw blurRad="38100" dist="38100" dir="2700000">
                    <a:srgbClr val="C0C0C0"/>
                  </a:outerShdw>
                </a:effectLst>
              </a:rPr>
              <a:t>中时，如果人们沿</a:t>
            </a:r>
            <a:r>
              <a:rPr lang="en-US" altLang="zh-CN" sz="2800" noProof="1">
                <a:effectLst>
                  <a:outerShdw blurRad="38100" dist="38100" dir="2700000">
                    <a:srgbClr val="C0C0C0"/>
                  </a:outerShdw>
                </a:effectLst>
              </a:rPr>
              <a:t>s-A-t</a:t>
            </a:r>
            <a:r>
              <a:rPr lang="en-US" altLang="en-US" sz="2800" noProof="1">
                <a:effectLst>
                  <a:outerShdw blurRad="38100" dist="38100" dir="2700000">
                    <a:srgbClr val="C0C0C0"/>
                  </a:outerShdw>
                </a:effectLst>
              </a:rPr>
              <a:t>和</a:t>
            </a:r>
            <a:r>
              <a:rPr lang="en-US" altLang="zh-CN" sz="2800" noProof="1">
                <a:effectLst>
                  <a:outerShdw blurRad="38100" dist="38100" dir="2700000">
                    <a:srgbClr val="C0C0C0"/>
                  </a:outerShdw>
                </a:effectLst>
              </a:rPr>
              <a:t>s-B-t</a:t>
            </a:r>
            <a:r>
              <a:rPr lang="en-US" altLang="en-US" sz="2800" noProof="1">
                <a:effectLst>
                  <a:outerShdw blurRad="38100" dist="38100" dir="2700000">
                    <a:srgbClr val="C0C0C0"/>
                  </a:outerShdw>
                </a:effectLst>
              </a:rPr>
              <a:t>两条路线流动到终点</a:t>
            </a:r>
            <a:r>
              <a:rPr lang="en-US" altLang="zh-CN" sz="2800" noProof="1">
                <a:effectLst>
                  <a:outerShdw blurRad="38100" dist="38100" dir="2700000">
                    <a:srgbClr val="C0C0C0"/>
                  </a:outerShdw>
                </a:effectLst>
              </a:rPr>
              <a:t>t</a:t>
            </a:r>
            <a:r>
              <a:rPr lang="en-US" altLang="en-US" sz="2800" noProof="1">
                <a:effectLst>
                  <a:outerShdw blurRad="38100" dist="38100" dir="2700000">
                    <a:srgbClr val="C0C0C0"/>
                  </a:outerShdw>
                </a:effectLst>
              </a:rPr>
              <a:t>，那么流过网络的总流量是</a:t>
            </a:r>
            <a:r>
              <a:rPr lang="en-US" altLang="zh-CN" sz="2800" noProof="1">
                <a:effectLst>
                  <a:outerShdw blurRad="38100" dist="38100" dir="2700000">
                    <a:srgbClr val="C0C0C0"/>
                  </a:outerShdw>
                </a:effectLst>
              </a:rPr>
              <a:t>40</a:t>
            </a:r>
            <a:r>
              <a:rPr lang="en-US" altLang="en-US" sz="2800" noProof="1">
                <a:effectLst>
                  <a:outerShdw blurRad="38100" dist="38100" dir="2700000">
                    <a:srgbClr val="C0C0C0"/>
                  </a:outerShdw>
                </a:effectLst>
              </a:rPr>
              <a:t>人</a:t>
            </a:r>
            <a:r>
              <a:rPr lang="en-US" altLang="zh-CN" sz="2800" noProof="1">
                <a:effectLst>
                  <a:outerShdw blurRad="38100" dist="38100" dir="2700000">
                    <a:srgbClr val="C0C0C0"/>
                  </a:outerShdw>
                </a:effectLst>
              </a:rPr>
              <a:t>/</a:t>
            </a:r>
            <a:r>
              <a:rPr lang="en-US" altLang="en-US" sz="2800" noProof="1">
                <a:effectLst>
                  <a:outerShdw blurRad="38100" dist="38100" dir="2700000">
                    <a:srgbClr val="C0C0C0"/>
                  </a:outerShdw>
                </a:effectLst>
              </a:rPr>
              <a:t>分钟，达到了网络的最大流。</a:t>
            </a:r>
          </a:p>
        </p:txBody>
      </p:sp>
      <p:grpSp>
        <p:nvGrpSpPr>
          <p:cNvPr id="56323" name="组合 11"/>
          <p:cNvGrpSpPr/>
          <p:nvPr/>
        </p:nvGrpSpPr>
        <p:grpSpPr bwMode="auto">
          <a:xfrm>
            <a:off x="250825" y="3302000"/>
            <a:ext cx="8797925" cy="3368675"/>
            <a:chOff x="395" y="5201"/>
            <a:chExt cx="13856" cy="5305"/>
          </a:xfrm>
        </p:grpSpPr>
        <p:grpSp>
          <p:nvGrpSpPr>
            <p:cNvPr id="56324" name="组合 10"/>
            <p:cNvGrpSpPr/>
            <p:nvPr/>
          </p:nvGrpSpPr>
          <p:grpSpPr bwMode="auto">
            <a:xfrm>
              <a:off x="395" y="5201"/>
              <a:ext cx="13856" cy="4200"/>
              <a:chOff x="292" y="6134"/>
              <a:chExt cx="13856" cy="4200"/>
            </a:xfrm>
          </p:grpSpPr>
          <p:graphicFrame>
            <p:nvGraphicFramePr>
              <p:cNvPr id="56325" name="对象 2"/>
              <p:cNvGraphicFramePr/>
              <p:nvPr/>
            </p:nvGraphicFramePr>
            <p:xfrm>
              <a:off x="292" y="6134"/>
              <a:ext cx="4795" cy="4200"/>
            </p:xfrm>
            <a:graphic>
              <a:graphicData uri="http://schemas.openxmlformats.org/presentationml/2006/ole">
                <mc:AlternateContent xmlns:mc="http://schemas.openxmlformats.org/markup-compatibility/2006">
                  <mc:Choice xmlns:v="urn:schemas-microsoft-com:vml" Requires="v">
                    <p:oleObj spid="_x0000_s32803" r:id="rId3" imgW="4102100" imgH="3606800" progId="Visio.Drawing.11">
                      <p:embed/>
                    </p:oleObj>
                  </mc:Choice>
                  <mc:Fallback>
                    <p:oleObj r:id="rId3" imgW="4102100" imgH="3606800" progId="Visio.Drawing.11">
                      <p:embed/>
                      <p:pic>
                        <p:nvPicPr>
                          <p:cNvPr id="0" name="图片 328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6134"/>
                            <a:ext cx="4795"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6" name="对象 5"/>
              <p:cNvGraphicFramePr/>
              <p:nvPr/>
            </p:nvGraphicFramePr>
            <p:xfrm>
              <a:off x="5087" y="6134"/>
              <a:ext cx="4738" cy="4200"/>
            </p:xfrm>
            <a:graphic>
              <a:graphicData uri="http://schemas.openxmlformats.org/presentationml/2006/ole">
                <mc:AlternateContent xmlns:mc="http://schemas.openxmlformats.org/markup-compatibility/2006">
                  <mc:Choice xmlns:v="urn:schemas-microsoft-com:vml" Requires="v">
                    <p:oleObj spid="_x0000_s32804" r:id="rId5" imgW="4064000" imgH="3606800" progId="Visio.Drawing.11">
                      <p:embed/>
                    </p:oleObj>
                  </mc:Choice>
                  <mc:Fallback>
                    <p:oleObj r:id="rId5" imgW="4064000" imgH="3606800" progId="Visio.Drawing.11">
                      <p:embed/>
                      <p:pic>
                        <p:nvPicPr>
                          <p:cNvPr id="0" name="图片 3286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 y="6134"/>
                            <a:ext cx="4738"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7" name="对象 7"/>
              <p:cNvGraphicFramePr/>
              <p:nvPr/>
            </p:nvGraphicFramePr>
            <p:xfrm>
              <a:off x="9410" y="6134"/>
              <a:ext cx="4738" cy="4200"/>
            </p:xfrm>
            <a:graphic>
              <a:graphicData uri="http://schemas.openxmlformats.org/presentationml/2006/ole">
                <mc:AlternateContent xmlns:mc="http://schemas.openxmlformats.org/markup-compatibility/2006">
                  <mc:Choice xmlns:v="urn:schemas-microsoft-com:vml" Requires="v">
                    <p:oleObj spid="_x0000_s32805" r:id="rId7" imgW="4064000" imgH="3606800" progId="Visio.Drawing.11">
                      <p:embed/>
                    </p:oleObj>
                  </mc:Choice>
                  <mc:Fallback>
                    <p:oleObj r:id="rId7" imgW="4064000" imgH="3606800" progId="Visio.Drawing.11">
                      <p:embed/>
                      <p:pic>
                        <p:nvPicPr>
                          <p:cNvPr id="0" name="图片 3286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0" y="6134"/>
                            <a:ext cx="4738"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 name="内容占位符 3"/>
            <p:cNvSpPr>
              <a:spLocks noGrp="1"/>
            </p:cNvSpPr>
            <p:nvPr/>
          </p:nvSpPr>
          <p:spPr>
            <a:xfrm>
              <a:off x="3460" y="9874"/>
              <a:ext cx="7801" cy="632"/>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2400" b="1">
                  <a:solidFill>
                    <a:schemeClr val="accent2"/>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b="1">
                  <a:solidFill>
                    <a:schemeClr val="accent2"/>
                  </a:solidFill>
                  <a:effectLst/>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b="1">
                  <a:solidFill>
                    <a:schemeClr val="accent2"/>
                  </a:solidFill>
                  <a:effectLst/>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accent2"/>
                  </a:solidFill>
                  <a:effectLst/>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b="1">
                  <a:solidFill>
                    <a:schemeClr val="accent2"/>
                  </a:solidFill>
                  <a:effectLst/>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marL="0" indent="0" algn="ctr">
                <a:buClr>
                  <a:srgbClr val="DC5900"/>
                </a:buClr>
                <a:buFont typeface="Wingdings" panose="05000000000000000000" pitchFamily="2" charset="2"/>
                <a:buNone/>
              </a:pPr>
              <a:r>
                <a:rPr lang="zh-CN" altLang="en-US" kern="0" noProof="1">
                  <a:solidFill>
                    <a:srgbClr val="3366FF"/>
                  </a:solidFill>
                  <a:effectLst>
                    <a:outerShdw blurRad="38100" dist="38100" dir="2700000">
                      <a:srgbClr val="C0C0C0"/>
                    </a:outerShdw>
                  </a:effectLst>
                </a:rPr>
                <a:t>图</a:t>
              </a:r>
              <a:r>
                <a:rPr lang="en-US" altLang="en-US" kern="0" noProof="1">
                  <a:solidFill>
                    <a:srgbClr val="3366FF"/>
                  </a:solidFill>
                  <a:effectLst>
                    <a:outerShdw blurRad="38100" dist="38100" dir="2700000">
                      <a:srgbClr val="C0C0C0"/>
                    </a:outerShdw>
                  </a:effectLst>
                </a:rPr>
                <a:t>0-1 </a:t>
              </a:r>
              <a:r>
                <a:rPr lang="zh-CN" altLang="en-US" kern="0" noProof="1">
                  <a:solidFill>
                    <a:srgbClr val="3366FF"/>
                  </a:solidFill>
                  <a:effectLst>
                    <a:outerShdw blurRad="38100" dist="38100" dir="2700000">
                      <a:srgbClr val="C0C0C0"/>
                    </a:outerShdw>
                  </a:effectLst>
                </a:rPr>
                <a:t>最简单网络中的阻塞流动</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3"/>
          <p:cNvSpPr>
            <a:spLocks noGrp="1"/>
          </p:cNvSpPr>
          <p:nvPr>
            <p:ph idx="1"/>
          </p:nvPr>
        </p:nvSpPr>
        <p:spPr>
          <a:xfrm>
            <a:off x="111125" y="325438"/>
            <a:ext cx="8923338" cy="5184775"/>
          </a:xfrm>
        </p:spPr>
        <p:txBody>
          <a:bodyPr/>
          <a:lstStyle/>
          <a:p>
            <a:r>
              <a:rPr lang="en-US" altLang="en-US" sz="3200" noProof="1">
                <a:solidFill>
                  <a:srgbClr val="FF0000"/>
                </a:solidFill>
                <a:effectLst>
                  <a:outerShdw blurRad="38100" dist="38100" dir="2700000">
                    <a:srgbClr val="C0C0C0"/>
                  </a:outerShdw>
                </a:effectLst>
              </a:rPr>
              <a:t>可能发生这样的情况：</a:t>
            </a:r>
            <a:r>
              <a:rPr lang="en-US" altLang="en-US" sz="3200" noProof="1">
                <a:effectLst>
                  <a:outerShdw blurRad="38100" dist="38100" dir="2700000">
                    <a:srgbClr val="C0C0C0"/>
                  </a:outerShdw>
                </a:effectLst>
              </a:rPr>
              <a:t>进入</a:t>
            </a:r>
            <a:r>
              <a:rPr lang="en-US" altLang="zh-CN" sz="3200" noProof="1">
                <a:effectLst>
                  <a:outerShdw blurRad="38100" dist="38100" dir="2700000">
                    <a:srgbClr val="C0C0C0"/>
                  </a:outerShdw>
                </a:effectLst>
              </a:rPr>
              <a:t>sA</a:t>
            </a:r>
            <a:r>
              <a:rPr lang="en-US" altLang="en-US" sz="3200" noProof="1">
                <a:effectLst>
                  <a:outerShdw blurRad="38100" dist="38100" dir="2700000">
                    <a:srgbClr val="C0C0C0"/>
                  </a:outerShdw>
                </a:effectLst>
              </a:rPr>
              <a:t>的</a:t>
            </a:r>
            <a:r>
              <a:rPr lang="en-US" altLang="zh-CN" sz="3200" noProof="1">
                <a:effectLst>
                  <a:outerShdw blurRad="38100" dist="38100" dir="2700000">
                    <a:srgbClr val="C0C0C0"/>
                  </a:outerShdw>
                </a:effectLst>
              </a:rPr>
              <a:t>20</a:t>
            </a:r>
            <a:r>
              <a:rPr lang="en-US" altLang="en-US" sz="3200" noProof="1">
                <a:effectLst>
                  <a:outerShdw blurRad="38100" dist="38100" dir="2700000">
                    <a:srgbClr val="C0C0C0"/>
                  </a:outerShdw>
                </a:effectLst>
              </a:rPr>
              <a:t>个人在</a:t>
            </a:r>
            <a:r>
              <a:rPr lang="en-US" altLang="zh-CN" sz="3200" noProof="1">
                <a:effectLst>
                  <a:outerShdw blurRad="38100" dist="38100" dir="2700000">
                    <a:srgbClr val="C0C0C0"/>
                  </a:outerShdw>
                </a:effectLst>
              </a:rPr>
              <a:t>A</a:t>
            </a:r>
            <a:r>
              <a:rPr lang="en-US" altLang="en-US" sz="3200" noProof="1">
                <a:effectLst>
                  <a:outerShdw blurRad="38100" dist="38100" dir="2700000">
                    <a:srgbClr val="C0C0C0"/>
                  </a:outerShdw>
                </a:effectLst>
              </a:rPr>
              <a:t>点分流，可能会有</a:t>
            </a:r>
            <a:r>
              <a:rPr lang="en-US" altLang="zh-CN" sz="3200" noProof="1">
                <a:effectLst>
                  <a:outerShdw blurRad="38100" dist="38100" dir="2700000">
                    <a:srgbClr val="C0C0C0"/>
                  </a:outerShdw>
                </a:effectLst>
              </a:rPr>
              <a:t>10</a:t>
            </a:r>
            <a:r>
              <a:rPr lang="en-US" altLang="en-US" sz="3200" noProof="1">
                <a:effectLst>
                  <a:outerShdw blurRad="38100" dist="38100" dir="2700000">
                    <a:srgbClr val="C0C0C0"/>
                  </a:outerShdw>
                </a:effectLst>
              </a:rPr>
              <a:t>人进入</a:t>
            </a:r>
            <a:r>
              <a:rPr lang="en-US" altLang="zh-CN" sz="3200" noProof="1">
                <a:effectLst>
                  <a:outerShdw blurRad="38100" dist="38100" dir="2700000">
                    <a:srgbClr val="C0C0C0"/>
                  </a:outerShdw>
                </a:effectLst>
              </a:rPr>
              <a:t>AB</a:t>
            </a:r>
            <a:r>
              <a:rPr lang="en-US" altLang="en-US" sz="3200" noProof="1">
                <a:effectLst>
                  <a:outerShdw blurRad="38100" dist="38100" dir="2700000">
                    <a:srgbClr val="C0C0C0"/>
                  </a:outerShdw>
                </a:effectLst>
              </a:rPr>
              <a:t>弧，另外</a:t>
            </a:r>
            <a:r>
              <a:rPr lang="en-US" altLang="zh-CN" sz="3200" noProof="1">
                <a:effectLst>
                  <a:outerShdw blurRad="38100" dist="38100" dir="2700000">
                    <a:srgbClr val="C0C0C0"/>
                  </a:outerShdw>
                </a:effectLst>
              </a:rPr>
              <a:t>10</a:t>
            </a:r>
            <a:r>
              <a:rPr lang="en-US" altLang="en-US" sz="3200" noProof="1">
                <a:effectLst>
                  <a:outerShdw blurRad="38100" dist="38100" dir="2700000">
                    <a:srgbClr val="C0C0C0"/>
                  </a:outerShdw>
                </a:effectLst>
              </a:rPr>
              <a:t>人进入</a:t>
            </a:r>
            <a:r>
              <a:rPr lang="en-US" altLang="zh-CN" sz="3200" noProof="1">
                <a:effectLst>
                  <a:outerShdw blurRad="38100" dist="38100" dir="2700000">
                    <a:srgbClr val="C0C0C0"/>
                  </a:outerShdw>
                </a:effectLst>
              </a:rPr>
              <a:t>At</a:t>
            </a:r>
            <a:r>
              <a:rPr lang="en-US" altLang="en-US" sz="3200" noProof="1">
                <a:effectLst>
                  <a:outerShdw blurRad="38100" dist="38100" dir="2700000">
                    <a:srgbClr val="C0C0C0"/>
                  </a:outerShdw>
                </a:effectLst>
              </a:rPr>
              <a:t>弧，如果这些来自</a:t>
            </a:r>
            <a:r>
              <a:rPr lang="en-US" altLang="zh-CN" sz="3200" noProof="1">
                <a:effectLst>
                  <a:outerShdw blurRad="38100" dist="38100" dir="2700000">
                    <a:srgbClr val="C0C0C0"/>
                  </a:outerShdw>
                </a:effectLst>
              </a:rPr>
              <a:t>AB</a:t>
            </a:r>
            <a:r>
              <a:rPr lang="en-US" altLang="en-US" sz="3200" noProof="1">
                <a:effectLst>
                  <a:outerShdw blurRad="38100" dist="38100" dir="2700000">
                    <a:srgbClr val="C0C0C0"/>
                  </a:outerShdw>
                </a:effectLst>
              </a:rPr>
              <a:t>弧的</a:t>
            </a:r>
            <a:r>
              <a:rPr lang="en-US" altLang="zh-CN" sz="3200" noProof="1">
                <a:effectLst>
                  <a:outerShdw blurRad="38100" dist="38100" dir="2700000">
                    <a:srgbClr val="C0C0C0"/>
                  </a:outerShdw>
                </a:effectLst>
              </a:rPr>
              <a:t>10</a:t>
            </a:r>
            <a:r>
              <a:rPr lang="en-US" altLang="en-US" sz="3200" noProof="1">
                <a:effectLst>
                  <a:outerShdw blurRad="38100" dist="38100" dir="2700000">
                    <a:srgbClr val="C0C0C0"/>
                  </a:outerShdw>
                </a:effectLst>
              </a:rPr>
              <a:t>个人强行进入</a:t>
            </a:r>
            <a:r>
              <a:rPr lang="en-US" altLang="zh-CN" sz="3200" noProof="1">
                <a:effectLst>
                  <a:outerShdw blurRad="38100" dist="38100" dir="2700000">
                    <a:srgbClr val="C0C0C0"/>
                  </a:outerShdw>
                </a:effectLst>
              </a:rPr>
              <a:t>Bt</a:t>
            </a:r>
            <a:r>
              <a:rPr lang="en-US" altLang="en-US" sz="3200" noProof="1">
                <a:effectLst>
                  <a:outerShdw blurRad="38100" dist="38100" dir="2700000">
                    <a:srgbClr val="C0C0C0"/>
                  </a:outerShdw>
                </a:effectLst>
              </a:rPr>
              <a:t>弧，那么</a:t>
            </a:r>
            <a:r>
              <a:rPr lang="en-US" altLang="zh-CN" sz="3200" noProof="1">
                <a:effectLst>
                  <a:outerShdw blurRad="38100" dist="38100" dir="2700000">
                    <a:srgbClr val="C0C0C0"/>
                  </a:outerShdw>
                </a:effectLst>
              </a:rPr>
              <a:t>sB</a:t>
            </a:r>
            <a:r>
              <a:rPr lang="en-US" altLang="en-US" sz="3200" noProof="1">
                <a:effectLst>
                  <a:outerShdw blurRad="38100" dist="38100" dir="2700000">
                    <a:srgbClr val="C0C0C0"/>
                  </a:outerShdw>
                </a:effectLst>
              </a:rPr>
              <a:t>弧中的流动就被阻塞了，这时通过网络的总流量只有</a:t>
            </a:r>
            <a:r>
              <a:rPr lang="en-US" altLang="zh-CN" sz="3200" noProof="1">
                <a:effectLst>
                  <a:outerShdw blurRad="38100" dist="38100" dir="2700000">
                    <a:srgbClr val="C0C0C0"/>
                  </a:outerShdw>
                </a:effectLst>
              </a:rPr>
              <a:t>30</a:t>
            </a:r>
            <a:r>
              <a:rPr lang="en-US" altLang="en-US" sz="3200" noProof="1">
                <a:effectLst>
                  <a:outerShdw blurRad="38100" dist="38100" dir="2700000">
                    <a:srgbClr val="C0C0C0"/>
                  </a:outerShdw>
                </a:effectLst>
              </a:rPr>
              <a:t>人（图</a:t>
            </a:r>
            <a:r>
              <a:rPr lang="en-US" altLang="zh-CN" sz="3200" noProof="1">
                <a:effectLst>
                  <a:outerShdw blurRad="38100" dist="38100" dir="2700000">
                    <a:srgbClr val="C0C0C0"/>
                  </a:outerShdw>
                </a:effectLst>
              </a:rPr>
              <a:t>0-1(b)</a:t>
            </a:r>
            <a:r>
              <a:rPr lang="en-US" altLang="en-US" sz="3200" noProof="1">
                <a:effectLst>
                  <a:outerShdw blurRad="38100" dist="38100" dir="2700000">
                    <a:srgbClr val="C0C0C0"/>
                  </a:outerShdw>
                </a:effectLst>
              </a:rPr>
              <a:t>）</a:t>
            </a:r>
          </a:p>
        </p:txBody>
      </p:sp>
      <p:grpSp>
        <p:nvGrpSpPr>
          <p:cNvPr id="57346" name="组合 11"/>
          <p:cNvGrpSpPr/>
          <p:nvPr/>
        </p:nvGrpSpPr>
        <p:grpSpPr bwMode="auto">
          <a:xfrm>
            <a:off x="250825" y="3302000"/>
            <a:ext cx="8797925" cy="3368675"/>
            <a:chOff x="395" y="5201"/>
            <a:chExt cx="13856" cy="5305"/>
          </a:xfrm>
        </p:grpSpPr>
        <p:grpSp>
          <p:nvGrpSpPr>
            <p:cNvPr id="57347" name="组合 10"/>
            <p:cNvGrpSpPr/>
            <p:nvPr/>
          </p:nvGrpSpPr>
          <p:grpSpPr bwMode="auto">
            <a:xfrm>
              <a:off x="395" y="5201"/>
              <a:ext cx="13856" cy="4200"/>
              <a:chOff x="292" y="6134"/>
              <a:chExt cx="13856" cy="4200"/>
            </a:xfrm>
          </p:grpSpPr>
          <p:graphicFrame>
            <p:nvGraphicFramePr>
              <p:cNvPr id="57348" name="对象 1"/>
              <p:cNvGraphicFramePr/>
              <p:nvPr/>
            </p:nvGraphicFramePr>
            <p:xfrm>
              <a:off x="292" y="6134"/>
              <a:ext cx="4795" cy="4200"/>
            </p:xfrm>
            <a:graphic>
              <a:graphicData uri="http://schemas.openxmlformats.org/presentationml/2006/ole">
                <mc:AlternateContent xmlns:mc="http://schemas.openxmlformats.org/markup-compatibility/2006">
                  <mc:Choice xmlns:v="urn:schemas-microsoft-com:vml" Requires="v">
                    <p:oleObj spid="_x0000_s33827" r:id="rId3" imgW="4102100" imgH="3606800" progId="Visio.Drawing.11">
                      <p:embed/>
                    </p:oleObj>
                  </mc:Choice>
                  <mc:Fallback>
                    <p:oleObj r:id="rId3" imgW="4102100" imgH="3606800" progId="Visio.Drawing.11">
                      <p:embed/>
                      <p:pic>
                        <p:nvPicPr>
                          <p:cNvPr id="0" name="图片 3388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6134"/>
                            <a:ext cx="4795"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49" name="对象 5"/>
              <p:cNvGraphicFramePr/>
              <p:nvPr/>
            </p:nvGraphicFramePr>
            <p:xfrm>
              <a:off x="5087" y="6134"/>
              <a:ext cx="4738" cy="4200"/>
            </p:xfrm>
            <a:graphic>
              <a:graphicData uri="http://schemas.openxmlformats.org/presentationml/2006/ole">
                <mc:AlternateContent xmlns:mc="http://schemas.openxmlformats.org/markup-compatibility/2006">
                  <mc:Choice xmlns:v="urn:schemas-microsoft-com:vml" Requires="v">
                    <p:oleObj spid="_x0000_s33828" r:id="rId5" imgW="4064000" imgH="3606800" progId="Visio.Drawing.11">
                      <p:embed/>
                    </p:oleObj>
                  </mc:Choice>
                  <mc:Fallback>
                    <p:oleObj r:id="rId5" imgW="4064000" imgH="3606800" progId="Visio.Drawing.11">
                      <p:embed/>
                      <p:pic>
                        <p:nvPicPr>
                          <p:cNvPr id="0" name="图片 3389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 y="6134"/>
                            <a:ext cx="4738"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0" name="对象 7"/>
              <p:cNvGraphicFramePr/>
              <p:nvPr/>
            </p:nvGraphicFramePr>
            <p:xfrm>
              <a:off x="9410" y="6134"/>
              <a:ext cx="4738" cy="4200"/>
            </p:xfrm>
            <a:graphic>
              <a:graphicData uri="http://schemas.openxmlformats.org/presentationml/2006/ole">
                <mc:AlternateContent xmlns:mc="http://schemas.openxmlformats.org/markup-compatibility/2006">
                  <mc:Choice xmlns:v="urn:schemas-microsoft-com:vml" Requires="v">
                    <p:oleObj spid="_x0000_s33829" r:id="rId7" imgW="4064000" imgH="3606800" progId="Visio.Drawing.11">
                      <p:embed/>
                    </p:oleObj>
                  </mc:Choice>
                  <mc:Fallback>
                    <p:oleObj r:id="rId7" imgW="4064000" imgH="3606800" progId="Visio.Drawing.11">
                      <p:embed/>
                      <p:pic>
                        <p:nvPicPr>
                          <p:cNvPr id="0" name="图片 3389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0" y="6134"/>
                            <a:ext cx="4738"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 name="内容占位符 3"/>
            <p:cNvSpPr>
              <a:spLocks noGrp="1"/>
            </p:cNvSpPr>
            <p:nvPr/>
          </p:nvSpPr>
          <p:spPr>
            <a:xfrm>
              <a:off x="3460" y="9874"/>
              <a:ext cx="7801" cy="632"/>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2400" b="1">
                  <a:solidFill>
                    <a:schemeClr val="accent2"/>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b="1">
                  <a:solidFill>
                    <a:schemeClr val="accent2"/>
                  </a:solidFill>
                  <a:effectLst/>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b="1">
                  <a:solidFill>
                    <a:schemeClr val="accent2"/>
                  </a:solidFill>
                  <a:effectLst/>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accent2"/>
                  </a:solidFill>
                  <a:effectLst/>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b="1">
                  <a:solidFill>
                    <a:schemeClr val="accent2"/>
                  </a:solidFill>
                  <a:effectLst/>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marL="0" indent="0" algn="ctr">
                <a:buClr>
                  <a:srgbClr val="DC5900"/>
                </a:buClr>
                <a:buFont typeface="Wingdings" panose="05000000000000000000" pitchFamily="2" charset="2"/>
                <a:buNone/>
              </a:pPr>
              <a:r>
                <a:rPr lang="zh-CN" altLang="en-US" kern="0" noProof="1">
                  <a:solidFill>
                    <a:srgbClr val="3366FF"/>
                  </a:solidFill>
                  <a:effectLst>
                    <a:outerShdw blurRad="38100" dist="38100" dir="2700000">
                      <a:srgbClr val="C0C0C0"/>
                    </a:outerShdw>
                  </a:effectLst>
                </a:rPr>
                <a:t>图</a:t>
              </a:r>
              <a:r>
                <a:rPr lang="en-US" altLang="en-US" kern="0" noProof="1">
                  <a:solidFill>
                    <a:srgbClr val="3366FF"/>
                  </a:solidFill>
                  <a:effectLst>
                    <a:outerShdw blurRad="38100" dist="38100" dir="2700000">
                      <a:srgbClr val="C0C0C0"/>
                    </a:outerShdw>
                  </a:effectLst>
                </a:rPr>
                <a:t>0-1 </a:t>
              </a:r>
              <a:r>
                <a:rPr lang="zh-CN" altLang="en-US" kern="0" noProof="1">
                  <a:solidFill>
                    <a:srgbClr val="3366FF"/>
                  </a:solidFill>
                  <a:effectLst>
                    <a:outerShdw blurRad="38100" dist="38100" dir="2700000">
                      <a:srgbClr val="C0C0C0"/>
                    </a:outerShdw>
                  </a:effectLst>
                </a:rPr>
                <a:t>最简单网络中的阻塞流动</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3"/>
          <p:cNvSpPr>
            <a:spLocks noGrp="1"/>
          </p:cNvSpPr>
          <p:nvPr>
            <p:ph idx="1"/>
          </p:nvPr>
        </p:nvSpPr>
        <p:spPr>
          <a:xfrm>
            <a:off x="250825" y="138113"/>
            <a:ext cx="8540750" cy="1268412"/>
          </a:xfrm>
        </p:spPr>
        <p:txBody>
          <a:bodyPr/>
          <a:lstStyle/>
          <a:p>
            <a:r>
              <a:rPr lang="en-US" altLang="en-US" noProof="1">
                <a:effectLst>
                  <a:outerShdw blurRad="38100" dist="38100" dir="2700000">
                    <a:srgbClr val="C0C0C0"/>
                  </a:outerShdw>
                </a:effectLst>
              </a:rPr>
              <a:t>最坏的情况下，当进入</a:t>
            </a:r>
            <a:r>
              <a:rPr lang="en-US" altLang="zh-CN" noProof="1">
                <a:effectLst>
                  <a:outerShdw blurRad="38100" dist="38100" dir="2700000">
                    <a:srgbClr val="C0C0C0"/>
                  </a:outerShdw>
                </a:effectLst>
              </a:rPr>
              <a:t>sA</a:t>
            </a:r>
            <a:r>
              <a:rPr lang="en-US" altLang="en-US" noProof="1">
                <a:effectLst>
                  <a:outerShdw blurRad="38100" dist="38100" dir="2700000">
                    <a:srgbClr val="C0C0C0"/>
                  </a:outerShdw>
                </a:effectLst>
              </a:rPr>
              <a:t>弧的</a:t>
            </a:r>
            <a:r>
              <a:rPr lang="en-US" altLang="zh-CN" noProof="1">
                <a:effectLst>
                  <a:outerShdw blurRad="38100" dist="38100" dir="2700000">
                    <a:srgbClr val="C0C0C0"/>
                  </a:outerShdw>
                </a:effectLst>
              </a:rPr>
              <a:t>20</a:t>
            </a:r>
            <a:r>
              <a:rPr lang="en-US" altLang="en-US" noProof="1">
                <a:effectLst>
                  <a:outerShdw blurRad="38100" dist="38100" dir="2700000">
                    <a:srgbClr val="C0C0C0"/>
                  </a:outerShdw>
                </a:effectLst>
              </a:rPr>
              <a:t>人，在</a:t>
            </a:r>
            <a:r>
              <a:rPr lang="en-US" altLang="zh-CN" noProof="1">
                <a:effectLst>
                  <a:outerShdw blurRad="38100" dist="38100" dir="2700000">
                    <a:srgbClr val="C0C0C0"/>
                  </a:outerShdw>
                </a:effectLst>
              </a:rPr>
              <a:t>A</a:t>
            </a:r>
            <a:r>
              <a:rPr lang="en-US" altLang="en-US" noProof="1">
                <a:effectLst>
                  <a:outerShdw blurRad="38100" dist="38100" dir="2700000">
                    <a:srgbClr val="C0C0C0"/>
                  </a:outerShdw>
                </a:effectLst>
              </a:rPr>
              <a:t>点全部进入了</a:t>
            </a:r>
            <a:r>
              <a:rPr lang="en-US" altLang="zh-CN" noProof="1">
                <a:effectLst>
                  <a:outerShdw blurRad="38100" dist="38100" dir="2700000">
                    <a:srgbClr val="C0C0C0"/>
                  </a:outerShdw>
                </a:effectLst>
              </a:rPr>
              <a:t>AB</a:t>
            </a:r>
            <a:r>
              <a:rPr lang="en-US" altLang="en-US" noProof="1">
                <a:effectLst>
                  <a:outerShdw blurRad="38100" dist="38100" dir="2700000">
                    <a:srgbClr val="C0C0C0"/>
                  </a:outerShdw>
                </a:effectLst>
              </a:rPr>
              <a:t>弧且在</a:t>
            </a:r>
            <a:r>
              <a:rPr lang="en-US" altLang="zh-CN" noProof="1">
                <a:effectLst>
                  <a:outerShdw blurRad="38100" dist="38100" dir="2700000">
                    <a:srgbClr val="C0C0C0"/>
                  </a:outerShdw>
                </a:effectLst>
              </a:rPr>
              <a:t>B</a:t>
            </a:r>
            <a:r>
              <a:rPr lang="en-US" altLang="en-US" noProof="1">
                <a:effectLst>
                  <a:outerShdw blurRad="38100" dist="38100" dir="2700000">
                    <a:srgbClr val="C0C0C0"/>
                  </a:outerShdw>
                </a:effectLst>
              </a:rPr>
              <a:t>点又强行进入了</a:t>
            </a:r>
            <a:r>
              <a:rPr lang="en-US" altLang="zh-CN" noProof="1">
                <a:effectLst>
                  <a:outerShdw blurRad="38100" dist="38100" dir="2700000">
                    <a:srgbClr val="C0C0C0"/>
                  </a:outerShdw>
                </a:effectLst>
              </a:rPr>
              <a:t>Bt</a:t>
            </a:r>
            <a:r>
              <a:rPr lang="en-US" altLang="en-US" noProof="1">
                <a:effectLst>
                  <a:outerShdw blurRad="38100" dist="38100" dir="2700000">
                    <a:srgbClr val="C0C0C0"/>
                  </a:outerShdw>
                </a:effectLst>
              </a:rPr>
              <a:t>弧，那么通过网络的总流量只有</a:t>
            </a:r>
            <a:r>
              <a:rPr lang="en-US" altLang="zh-CN" noProof="1">
                <a:effectLst>
                  <a:outerShdw blurRad="38100" dist="38100" dir="2700000">
                    <a:srgbClr val="C0C0C0"/>
                  </a:outerShdw>
                </a:effectLst>
              </a:rPr>
              <a:t>20</a:t>
            </a:r>
            <a:r>
              <a:rPr lang="en-US" altLang="en-US" noProof="1">
                <a:effectLst>
                  <a:outerShdw blurRad="38100" dist="38100" dir="2700000">
                    <a:srgbClr val="C0C0C0"/>
                  </a:outerShdw>
                </a:effectLst>
              </a:rPr>
              <a:t>人，这是该网络最严重的阻塞情况（图</a:t>
            </a:r>
            <a:r>
              <a:rPr lang="en-US" altLang="zh-CN" noProof="1">
                <a:effectLst>
                  <a:outerShdw blurRad="38100" dist="38100" dir="2700000">
                    <a:srgbClr val="C0C0C0"/>
                  </a:outerShdw>
                </a:effectLst>
              </a:rPr>
              <a:t>0-1</a:t>
            </a:r>
            <a:r>
              <a:rPr lang="en-US" altLang="en-US" noProof="1">
                <a:effectLst>
                  <a:outerShdw blurRad="38100" dist="38100" dir="2700000">
                    <a:srgbClr val="C0C0C0"/>
                  </a:outerShdw>
                </a:effectLst>
              </a:rPr>
              <a:t>（</a:t>
            </a:r>
            <a:r>
              <a:rPr lang="en-US" altLang="zh-CN" noProof="1">
                <a:effectLst>
                  <a:outerShdw blurRad="38100" dist="38100" dir="2700000">
                    <a:srgbClr val="C0C0C0"/>
                  </a:outerShdw>
                </a:effectLst>
              </a:rPr>
              <a:t>c</a:t>
            </a:r>
            <a:r>
              <a:rPr lang="en-US" altLang="en-US" noProof="1">
                <a:effectLst>
                  <a:outerShdw blurRad="38100" dist="38100" dir="2700000">
                    <a:srgbClr val="C0C0C0"/>
                  </a:outerShdw>
                </a:effectLst>
              </a:rPr>
              <a:t>））。应当说，后两种情况下的流量也是该网络在一定情况下（即阻塞情况下）的极值流，因为在不加任何阻止人们在</a:t>
            </a:r>
            <a:r>
              <a:rPr lang="en-US" altLang="zh-CN" noProof="1">
                <a:effectLst>
                  <a:outerShdw blurRad="38100" dist="38100" dir="2700000">
                    <a:srgbClr val="C0C0C0"/>
                  </a:outerShdw>
                </a:effectLst>
              </a:rPr>
              <a:t>A</a:t>
            </a:r>
            <a:r>
              <a:rPr lang="en-US" altLang="en-US" noProof="1">
                <a:effectLst>
                  <a:outerShdw blurRad="38100" dist="38100" dir="2700000">
                    <a:srgbClr val="C0C0C0"/>
                  </a:outerShdw>
                </a:effectLst>
              </a:rPr>
              <a:t>点进入</a:t>
            </a:r>
            <a:r>
              <a:rPr lang="en-US" altLang="zh-CN" noProof="1">
                <a:effectLst>
                  <a:outerShdw blurRad="38100" dist="38100" dir="2700000">
                    <a:srgbClr val="C0C0C0"/>
                  </a:outerShdw>
                </a:effectLst>
              </a:rPr>
              <a:t>AB</a:t>
            </a:r>
            <a:r>
              <a:rPr lang="en-US" altLang="en-US" noProof="1">
                <a:effectLst>
                  <a:outerShdw blurRad="38100" dist="38100" dir="2700000">
                    <a:srgbClr val="C0C0C0"/>
                  </a:outerShdw>
                </a:effectLst>
              </a:rPr>
              <a:t>弧（或者说强迫已进入</a:t>
            </a:r>
            <a:r>
              <a:rPr lang="en-US" altLang="zh-CN" noProof="1">
                <a:effectLst>
                  <a:outerShdw blurRad="38100" dist="38100" dir="2700000">
                    <a:srgbClr val="C0C0C0"/>
                  </a:outerShdw>
                </a:effectLst>
              </a:rPr>
              <a:t>AB</a:t>
            </a:r>
            <a:r>
              <a:rPr lang="en-US" altLang="en-US" noProof="1">
                <a:effectLst>
                  <a:outerShdw blurRad="38100" dist="38100" dir="2700000">
                    <a:srgbClr val="C0C0C0"/>
                  </a:outerShdw>
                </a:effectLst>
              </a:rPr>
              <a:t>弧的人们返回，从</a:t>
            </a:r>
            <a:r>
              <a:rPr lang="en-US" altLang="zh-CN" noProof="1">
                <a:effectLst>
                  <a:outerShdw blurRad="38100" dist="38100" dir="2700000">
                    <a:srgbClr val="C0C0C0"/>
                  </a:outerShdw>
                </a:effectLst>
              </a:rPr>
              <a:t>At</a:t>
            </a:r>
            <a:r>
              <a:rPr lang="en-US" altLang="en-US" noProof="1">
                <a:effectLst>
                  <a:outerShdw blurRad="38100" dist="38100" dir="2700000">
                    <a:srgbClr val="C0C0C0"/>
                  </a:outerShdw>
                </a:effectLst>
              </a:rPr>
              <a:t>走）的干涉下，该网络中的流动也达到了饱和，不可能再增加流量。在本书中定义其为</a:t>
            </a:r>
            <a:r>
              <a:rPr lang="en-US" altLang="en-US" noProof="1">
                <a:solidFill>
                  <a:srgbClr val="FF0000"/>
                </a:solidFill>
                <a:effectLst>
                  <a:outerShdw blurRad="38100" dist="38100" dir="2700000">
                    <a:srgbClr val="C0C0C0"/>
                  </a:outerShdw>
                </a:effectLst>
              </a:rPr>
              <a:t>网络的饱和流，或称为阻塞流、极值流。</a:t>
            </a:r>
          </a:p>
        </p:txBody>
      </p:sp>
      <p:grpSp>
        <p:nvGrpSpPr>
          <p:cNvPr id="58370" name="组合 11"/>
          <p:cNvGrpSpPr/>
          <p:nvPr/>
        </p:nvGrpSpPr>
        <p:grpSpPr bwMode="auto">
          <a:xfrm>
            <a:off x="250825" y="3302000"/>
            <a:ext cx="8797925" cy="3368675"/>
            <a:chOff x="395" y="5201"/>
            <a:chExt cx="13856" cy="5305"/>
          </a:xfrm>
        </p:grpSpPr>
        <p:grpSp>
          <p:nvGrpSpPr>
            <p:cNvPr id="58371" name="组合 10"/>
            <p:cNvGrpSpPr/>
            <p:nvPr/>
          </p:nvGrpSpPr>
          <p:grpSpPr bwMode="auto">
            <a:xfrm>
              <a:off x="395" y="5201"/>
              <a:ext cx="13856" cy="4200"/>
              <a:chOff x="292" y="6134"/>
              <a:chExt cx="13856" cy="4200"/>
            </a:xfrm>
          </p:grpSpPr>
          <p:graphicFrame>
            <p:nvGraphicFramePr>
              <p:cNvPr id="58372" name="对象 1"/>
              <p:cNvGraphicFramePr/>
              <p:nvPr/>
            </p:nvGraphicFramePr>
            <p:xfrm>
              <a:off x="292" y="6134"/>
              <a:ext cx="4795" cy="4200"/>
            </p:xfrm>
            <a:graphic>
              <a:graphicData uri="http://schemas.openxmlformats.org/presentationml/2006/ole">
                <mc:AlternateContent xmlns:mc="http://schemas.openxmlformats.org/markup-compatibility/2006">
                  <mc:Choice xmlns:v="urn:schemas-microsoft-com:vml" Requires="v">
                    <p:oleObj spid="_x0000_s34851" r:id="rId3" imgW="4102100" imgH="3606800" progId="Visio.Drawing.11">
                      <p:embed/>
                    </p:oleObj>
                  </mc:Choice>
                  <mc:Fallback>
                    <p:oleObj r:id="rId3" imgW="4102100" imgH="3606800" progId="Visio.Drawing.11">
                      <p:embed/>
                      <p:pic>
                        <p:nvPicPr>
                          <p:cNvPr id="0" name="图片 349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6134"/>
                            <a:ext cx="4795"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73" name="对象 5"/>
              <p:cNvGraphicFramePr/>
              <p:nvPr/>
            </p:nvGraphicFramePr>
            <p:xfrm>
              <a:off x="5087" y="6134"/>
              <a:ext cx="4738" cy="4200"/>
            </p:xfrm>
            <a:graphic>
              <a:graphicData uri="http://schemas.openxmlformats.org/presentationml/2006/ole">
                <mc:AlternateContent xmlns:mc="http://schemas.openxmlformats.org/markup-compatibility/2006">
                  <mc:Choice xmlns:v="urn:schemas-microsoft-com:vml" Requires="v">
                    <p:oleObj spid="_x0000_s34852" r:id="rId5" imgW="4064000" imgH="3606800" progId="Visio.Drawing.11">
                      <p:embed/>
                    </p:oleObj>
                  </mc:Choice>
                  <mc:Fallback>
                    <p:oleObj r:id="rId5" imgW="4064000" imgH="3606800" progId="Visio.Drawing.11">
                      <p:embed/>
                      <p:pic>
                        <p:nvPicPr>
                          <p:cNvPr id="0" name="图片 349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 y="6134"/>
                            <a:ext cx="4738"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74" name="对象 7"/>
              <p:cNvGraphicFramePr/>
              <p:nvPr/>
            </p:nvGraphicFramePr>
            <p:xfrm>
              <a:off x="9410" y="6134"/>
              <a:ext cx="4738" cy="4200"/>
            </p:xfrm>
            <a:graphic>
              <a:graphicData uri="http://schemas.openxmlformats.org/presentationml/2006/ole">
                <mc:AlternateContent xmlns:mc="http://schemas.openxmlformats.org/markup-compatibility/2006">
                  <mc:Choice xmlns:v="urn:schemas-microsoft-com:vml" Requires="v">
                    <p:oleObj spid="_x0000_s34853" r:id="rId7" imgW="4064000" imgH="3606800" progId="Visio.Drawing.11">
                      <p:embed/>
                    </p:oleObj>
                  </mc:Choice>
                  <mc:Fallback>
                    <p:oleObj r:id="rId7" imgW="4064000" imgH="3606800" progId="Visio.Drawing.11">
                      <p:embed/>
                      <p:pic>
                        <p:nvPicPr>
                          <p:cNvPr id="0" name="图片 349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0" y="6134"/>
                            <a:ext cx="4738" cy="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 name="内容占位符 3"/>
            <p:cNvSpPr>
              <a:spLocks noGrp="1"/>
            </p:cNvSpPr>
            <p:nvPr/>
          </p:nvSpPr>
          <p:spPr>
            <a:xfrm>
              <a:off x="3460" y="9874"/>
              <a:ext cx="7801" cy="632"/>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2400" b="1">
                  <a:solidFill>
                    <a:schemeClr val="accent2"/>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b="1">
                  <a:solidFill>
                    <a:schemeClr val="accent2"/>
                  </a:solidFill>
                  <a:effectLst/>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b="1">
                  <a:solidFill>
                    <a:schemeClr val="accent2"/>
                  </a:solidFill>
                  <a:effectLst/>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accent2"/>
                  </a:solidFill>
                  <a:effectLst/>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b="1">
                  <a:solidFill>
                    <a:schemeClr val="accent2"/>
                  </a:solidFill>
                  <a:effectLst/>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marL="0" indent="0" algn="ctr">
                <a:buClr>
                  <a:srgbClr val="DC5900"/>
                </a:buClr>
                <a:buFont typeface="Wingdings" panose="05000000000000000000" pitchFamily="2" charset="2"/>
                <a:buNone/>
              </a:pPr>
              <a:r>
                <a:rPr lang="zh-CN" altLang="en-US" kern="0" noProof="1">
                  <a:solidFill>
                    <a:srgbClr val="3366FF"/>
                  </a:solidFill>
                  <a:effectLst>
                    <a:outerShdw blurRad="38100" dist="38100" dir="2700000">
                      <a:srgbClr val="C0C0C0"/>
                    </a:outerShdw>
                  </a:effectLst>
                </a:rPr>
                <a:t>图</a:t>
              </a:r>
              <a:r>
                <a:rPr lang="en-US" altLang="en-US" kern="0" noProof="1">
                  <a:solidFill>
                    <a:srgbClr val="3366FF"/>
                  </a:solidFill>
                  <a:effectLst>
                    <a:outerShdw blurRad="38100" dist="38100" dir="2700000">
                      <a:srgbClr val="C0C0C0"/>
                    </a:outerShdw>
                  </a:effectLst>
                </a:rPr>
                <a:t>0-1 </a:t>
              </a:r>
              <a:r>
                <a:rPr lang="zh-CN" altLang="en-US" kern="0" noProof="1">
                  <a:solidFill>
                    <a:srgbClr val="3366FF"/>
                  </a:solidFill>
                  <a:effectLst>
                    <a:outerShdw blurRad="38100" dist="38100" dir="2700000">
                      <a:srgbClr val="C0C0C0"/>
                    </a:outerShdw>
                  </a:effectLst>
                </a:rPr>
                <a:t>最简单网络中的阻塞流动</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60350"/>
            <a:ext cx="8540750" cy="720725"/>
          </a:xfrm>
        </p:spPr>
        <p:txBody>
          <a:bodyPr/>
          <a:lstStyle/>
          <a:p>
            <a:pPr>
              <a:defRPr/>
            </a:pPr>
            <a:r>
              <a:rPr lang="zh-CN" altLang="en-US" dirty="0"/>
              <a:t>网络的最大流和最小流</a:t>
            </a:r>
          </a:p>
        </p:txBody>
      </p:sp>
      <p:sp>
        <p:nvSpPr>
          <p:cNvPr id="59394" name="内容占位符 2"/>
          <p:cNvSpPr>
            <a:spLocks noGrp="1"/>
          </p:cNvSpPr>
          <p:nvPr>
            <p:ph idx="1"/>
          </p:nvPr>
        </p:nvSpPr>
        <p:spPr>
          <a:xfrm>
            <a:off x="250825" y="1052513"/>
            <a:ext cx="8713788" cy="5184775"/>
          </a:xfrm>
        </p:spPr>
        <p:txBody>
          <a:bodyPr/>
          <a:lstStyle/>
          <a:p>
            <a:r>
              <a:rPr lang="zh-CN" altLang="en-US" sz="3200" noProof="1">
                <a:effectLst>
                  <a:outerShdw blurRad="38100" dist="38100" dir="2700000">
                    <a:srgbClr val="C0C0C0"/>
                  </a:outerShdw>
                </a:effectLst>
              </a:rPr>
              <a:t>具有</a:t>
            </a:r>
            <a:r>
              <a:rPr lang="zh-CN" altLang="en-US" sz="3200" noProof="1">
                <a:solidFill>
                  <a:srgbClr val="FF0000"/>
                </a:solidFill>
                <a:effectLst>
                  <a:outerShdw blurRad="38100" dist="38100" dir="2700000">
                    <a:srgbClr val="C0C0C0"/>
                  </a:outerShdw>
                </a:effectLst>
              </a:rPr>
              <a:t>最大流值的阻塞流</a:t>
            </a:r>
            <a:r>
              <a:rPr lang="zh-CN" altLang="en-US" sz="3200" noProof="1">
                <a:effectLst>
                  <a:outerShdw blurRad="38100" dist="38100" dir="2700000">
                    <a:srgbClr val="C0C0C0"/>
                  </a:outerShdw>
                </a:effectLst>
              </a:rPr>
              <a:t>即是网络的最大流，它和</a:t>
            </a:r>
            <a:r>
              <a:rPr lang="zh-CN" altLang="en-US" sz="3200" noProof="1">
                <a:solidFill>
                  <a:srgbClr val="FF0000"/>
                </a:solidFill>
                <a:effectLst>
                  <a:outerShdw blurRad="38100" dist="38100" dir="2700000">
                    <a:srgbClr val="C0C0C0"/>
                  </a:outerShdw>
                </a:effectLst>
              </a:rPr>
              <a:t>经典网络流理论中的最大流</a:t>
            </a:r>
            <a:r>
              <a:rPr lang="zh-CN" altLang="en-US" sz="3200" noProof="1">
                <a:effectLst>
                  <a:outerShdw blurRad="38100" dist="38100" dir="2700000">
                    <a:srgbClr val="C0C0C0"/>
                  </a:outerShdw>
                </a:effectLst>
              </a:rPr>
              <a:t>是完全相同的一个概念</a:t>
            </a:r>
            <a:endParaRPr lang="en-US" altLang="zh-CN" sz="3200" noProof="1">
              <a:effectLst>
                <a:outerShdw blurRad="38100" dist="38100" dir="2700000">
                  <a:srgbClr val="C0C0C0"/>
                </a:outerShdw>
              </a:effectLst>
            </a:endParaRPr>
          </a:p>
          <a:p>
            <a:r>
              <a:rPr lang="zh-CN" altLang="en-US" sz="3200" noProof="1">
                <a:effectLst>
                  <a:outerShdw blurRad="38100" dist="38100" dir="2700000">
                    <a:srgbClr val="C0C0C0"/>
                  </a:outerShdw>
                </a:effectLst>
              </a:rPr>
              <a:t>而具有</a:t>
            </a:r>
            <a:r>
              <a:rPr lang="zh-CN" altLang="en-US" sz="3200" noProof="1">
                <a:solidFill>
                  <a:srgbClr val="FF0000"/>
                </a:solidFill>
                <a:effectLst>
                  <a:outerShdw blurRad="38100" dist="38100" dir="2700000">
                    <a:srgbClr val="C0C0C0"/>
                  </a:outerShdw>
                </a:effectLst>
              </a:rPr>
              <a:t>最小流值的阻塞流</a:t>
            </a:r>
            <a:r>
              <a:rPr lang="zh-CN" altLang="en-US" sz="3200" noProof="1">
                <a:effectLst>
                  <a:outerShdw blurRad="38100" dist="38100" dir="2700000">
                    <a:srgbClr val="C0C0C0"/>
                  </a:outerShdw>
                </a:effectLst>
              </a:rPr>
              <a:t>（即</a:t>
            </a:r>
            <a:r>
              <a:rPr lang="zh-CN" altLang="en-US" sz="3200" noProof="1">
                <a:solidFill>
                  <a:srgbClr val="FF0000"/>
                </a:solidFill>
                <a:effectLst>
                  <a:outerShdw blurRad="38100" dist="38100" dir="2700000">
                    <a:srgbClr val="C0C0C0"/>
                  </a:outerShdw>
                </a:effectLst>
              </a:rPr>
              <a:t>最严重阻塞情况下的极值流</a:t>
            </a:r>
            <a:r>
              <a:rPr lang="zh-CN" altLang="en-US" sz="3200" noProof="1">
                <a:effectLst>
                  <a:outerShdw blurRad="38100" dist="38100" dir="2700000">
                    <a:srgbClr val="C0C0C0"/>
                  </a:outerShdw>
                </a:effectLst>
              </a:rPr>
              <a:t>则定义为</a:t>
            </a:r>
            <a:r>
              <a:rPr lang="zh-CN" altLang="en-US" sz="3200" noProof="1">
                <a:solidFill>
                  <a:srgbClr val="FF0000"/>
                </a:solidFill>
                <a:effectLst>
                  <a:outerShdw blurRad="38100" dist="38100" dir="2700000">
                    <a:srgbClr val="C0C0C0"/>
                  </a:outerShdw>
                </a:effectLst>
              </a:rPr>
              <a:t>网络的最小流</a:t>
            </a:r>
            <a:r>
              <a:rPr lang="zh-CN" altLang="en-US" sz="3200" noProof="1">
                <a:effectLst>
                  <a:outerShdw blurRad="38100" dist="38100" dir="2700000">
                    <a:srgbClr val="C0C0C0"/>
                  </a:outerShdw>
                </a:effectLst>
              </a:rPr>
              <a:t>，这是一个经典网络流理论中无法表达的一个新概念。</a:t>
            </a:r>
            <a:endParaRPr lang="en-US" altLang="zh-CN" sz="3200" noProof="1">
              <a:effectLst>
                <a:outerShdw blurRad="38100" dist="38100" dir="2700000">
                  <a:srgbClr val="C0C0C0"/>
                </a:outerShdw>
              </a:effectLst>
            </a:endParaRPr>
          </a:p>
          <a:p>
            <a:endParaRPr lang="zh-CN" altLang="en-US" sz="3200" noProof="1">
              <a:effectLst>
                <a:outerShdw blurRad="38100" dist="38100" dir="2700000">
                  <a:srgbClr val="C0C0C0"/>
                </a:outerShdw>
              </a:effectLst>
            </a:endParaRPr>
          </a:p>
        </p:txBody>
      </p:sp>
      <p:graphicFrame>
        <p:nvGraphicFramePr>
          <p:cNvPr id="59395" name="对象 2"/>
          <p:cNvGraphicFramePr/>
          <p:nvPr/>
        </p:nvGraphicFramePr>
        <p:xfrm>
          <a:off x="3103563" y="4059238"/>
          <a:ext cx="3008312" cy="2667000"/>
        </p:xfrm>
        <a:graphic>
          <a:graphicData uri="http://schemas.openxmlformats.org/presentationml/2006/ole">
            <mc:AlternateContent xmlns:mc="http://schemas.openxmlformats.org/markup-compatibility/2006">
              <mc:Choice xmlns:v="urn:schemas-microsoft-com:vml" Requires="v">
                <p:oleObj spid="_x0000_s35853" r:id="rId3" imgW="4064000" imgH="3606800" progId="Visio.Drawing.11">
                  <p:embed/>
                </p:oleObj>
              </mc:Choice>
              <mc:Fallback>
                <p:oleObj r:id="rId3" imgW="4064000" imgH="3606800" progId="Visio.Drawing.11">
                  <p:embed/>
                  <p:pic>
                    <p:nvPicPr>
                      <p:cNvPr id="0" name="图片 358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563" y="4059238"/>
                        <a:ext cx="300831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3813"/>
            <a:ext cx="8540750" cy="720725"/>
          </a:xfrm>
        </p:spPr>
        <p:txBody>
          <a:bodyPr/>
          <a:lstStyle/>
          <a:p>
            <a:pPr>
              <a:defRPr/>
            </a:pPr>
            <a:r>
              <a:rPr lang="zh-CN" altLang="en-US" dirty="0"/>
              <a:t>通信网络中的阻塞问题</a:t>
            </a:r>
          </a:p>
        </p:txBody>
      </p:sp>
      <p:sp>
        <p:nvSpPr>
          <p:cNvPr id="60418" name="内容占位符 2"/>
          <p:cNvSpPr>
            <a:spLocks noGrp="1"/>
          </p:cNvSpPr>
          <p:nvPr>
            <p:ph idx="1"/>
          </p:nvPr>
        </p:nvSpPr>
        <p:spPr>
          <a:xfrm>
            <a:off x="71438" y="635000"/>
            <a:ext cx="8720137" cy="5184775"/>
          </a:xfrm>
        </p:spPr>
        <p:txBody>
          <a:bodyPr/>
          <a:lstStyle/>
          <a:p>
            <a:r>
              <a:rPr lang="zh-CN" altLang="en-US" noProof="1">
                <a:effectLst>
                  <a:outerShdw blurRad="38100" dist="38100" dir="2700000">
                    <a:srgbClr val="C0C0C0"/>
                  </a:outerShdw>
                </a:effectLst>
              </a:rPr>
              <a:t>从图</a:t>
            </a:r>
            <a:r>
              <a:rPr lang="en-US" altLang="zh-CN" noProof="1">
                <a:effectLst>
                  <a:outerShdw blurRad="38100" dist="38100" dir="2700000">
                    <a:srgbClr val="C0C0C0"/>
                  </a:outerShdw>
                </a:effectLst>
              </a:rPr>
              <a:t>0-2</a:t>
            </a:r>
            <a:r>
              <a:rPr lang="zh-CN" altLang="en-US" noProof="1">
                <a:effectLst>
                  <a:outerShdw blurRad="38100" dist="38100" dir="2700000">
                    <a:srgbClr val="C0C0C0"/>
                  </a:outerShdw>
                </a:effectLst>
              </a:rPr>
              <a:t>可知，</a:t>
            </a:r>
            <a:r>
              <a:rPr lang="en-US" altLang="zh-CN" noProof="1">
                <a:effectLst>
                  <a:outerShdw blurRad="38100" dist="38100" dir="2700000">
                    <a:srgbClr val="C0C0C0"/>
                  </a:outerShdw>
                </a:effectLst>
              </a:rPr>
              <a:t>s</a:t>
            </a:r>
            <a:r>
              <a:rPr lang="en-US" altLang="zh-CN" noProof="1">
                <a:effectLst>
                  <a:outerShdw blurRad="38100" dist="38100" dir="2700000">
                    <a:srgbClr val="C0C0C0"/>
                  </a:outerShdw>
                </a:effectLst>
                <a:latin typeface="宋体" panose="02010600030101010101" pitchFamily="2" charset="-122"/>
              </a:rPr>
              <a:t>－t</a:t>
            </a:r>
            <a:r>
              <a:rPr lang="zh-CN" altLang="en-US" noProof="1">
                <a:effectLst>
                  <a:outerShdw blurRad="38100" dist="38100" dir="2700000">
                    <a:srgbClr val="C0C0C0"/>
                  </a:outerShdw>
                </a:effectLst>
                <a:latin typeface="宋体" panose="02010600030101010101" pitchFamily="2" charset="-122"/>
              </a:rPr>
              <a:t>两城市间同时通话的最多线路是</a:t>
            </a:r>
            <a:r>
              <a:rPr lang="en-US" altLang="zh-CN" noProof="1">
                <a:effectLst>
                  <a:outerShdw blurRad="38100" dist="38100" dir="2700000">
                    <a:srgbClr val="C0C0C0"/>
                  </a:outerShdw>
                </a:effectLst>
                <a:latin typeface="宋体" panose="02010600030101010101" pitchFamily="2" charset="-122"/>
              </a:rPr>
              <a:t>3</a:t>
            </a:r>
            <a:r>
              <a:rPr lang="zh-CN" altLang="en-US" noProof="1">
                <a:effectLst>
                  <a:outerShdw blurRad="38100" dist="38100" dir="2700000">
                    <a:srgbClr val="C0C0C0"/>
                  </a:outerShdw>
                </a:effectLst>
                <a:latin typeface="宋体" panose="02010600030101010101" pitchFamily="2" charset="-122"/>
              </a:rPr>
              <a:t>条：它们是</a:t>
            </a:r>
            <a:r>
              <a:rPr lang="en-US" altLang="zh-CN" noProof="1">
                <a:effectLst>
                  <a:outerShdw blurRad="38100" dist="38100" dir="2700000">
                    <a:srgbClr val="C0C0C0"/>
                  </a:outerShdw>
                </a:effectLst>
                <a:latin typeface="宋体" panose="02010600030101010101" pitchFamily="2" charset="-122"/>
              </a:rPr>
              <a:t>s</a:t>
            </a:r>
            <a:r>
              <a:rPr lang="en-US" altLang="zh-CN" noProof="1">
                <a:effectLst>
                  <a:outerShdw blurRad="38100" dist="38100" dir="2700000">
                    <a:srgbClr val="C0C0C0"/>
                  </a:outerShdw>
                </a:effectLst>
                <a:latin typeface="宋体" panose="02010600030101010101" pitchFamily="2" charset="-122"/>
                <a:sym typeface="+mn-ea"/>
              </a:rPr>
              <a:t>－C－G－t,s－B－E－F－t</a:t>
            </a:r>
            <a:r>
              <a:rPr lang="zh-CN" altLang="en-US" noProof="1">
                <a:effectLst>
                  <a:outerShdw blurRad="38100" dist="38100" dir="2700000">
                    <a:srgbClr val="C0C0C0"/>
                  </a:outerShdw>
                </a:effectLst>
                <a:latin typeface="宋体" panose="02010600030101010101" pitchFamily="2" charset="-122"/>
                <a:sym typeface="+mn-ea"/>
              </a:rPr>
              <a:t>和</a:t>
            </a:r>
            <a:r>
              <a:rPr lang="en-US" altLang="zh-CN" noProof="1">
                <a:effectLst>
                  <a:outerShdw blurRad="38100" dist="38100" dir="2700000">
                    <a:srgbClr val="C0C0C0"/>
                  </a:outerShdw>
                </a:effectLst>
                <a:latin typeface="宋体" panose="02010600030101010101" pitchFamily="2" charset="-122"/>
                <a:sym typeface="+mn-ea"/>
              </a:rPr>
              <a:t>s－A－D－t.</a:t>
            </a:r>
            <a:r>
              <a:rPr lang="zh-CN" altLang="en-US" noProof="1">
                <a:effectLst>
                  <a:outerShdw blurRad="38100" dist="38100" dir="2700000">
                    <a:srgbClr val="C0C0C0"/>
                  </a:outerShdw>
                </a:effectLst>
                <a:latin typeface="宋体" panose="02010600030101010101" pitchFamily="2" charset="-122"/>
                <a:sym typeface="+mn-ea"/>
              </a:rPr>
              <a:t>但是如果某一次通信是通过线路</a:t>
            </a:r>
            <a:r>
              <a:rPr lang="en-US" altLang="zh-CN" noProof="1">
                <a:effectLst>
                  <a:outerShdw blurRad="38100" dist="38100" dir="2700000">
                    <a:srgbClr val="C0C0C0"/>
                  </a:outerShdw>
                </a:effectLst>
                <a:latin typeface="宋体" panose="02010600030101010101" pitchFamily="2" charset="-122"/>
                <a:sym typeface="+mn-ea"/>
              </a:rPr>
              <a:t>s－A－E－F－G－t</a:t>
            </a:r>
            <a:r>
              <a:rPr lang="zh-CN" altLang="en-US" noProof="1">
                <a:effectLst>
                  <a:outerShdw blurRad="38100" dist="38100" dir="2700000">
                    <a:srgbClr val="C0C0C0"/>
                  </a:outerShdw>
                </a:effectLst>
                <a:latin typeface="宋体" panose="02010600030101010101" pitchFamily="2" charset="-122"/>
                <a:sym typeface="+mn-ea"/>
              </a:rPr>
              <a:t>进行的，那么在这种情况下，</a:t>
            </a:r>
            <a:r>
              <a:rPr lang="en-US" altLang="zh-CN" noProof="1">
                <a:effectLst>
                  <a:outerShdw blurRad="38100" dist="38100" dir="2700000">
                    <a:srgbClr val="C0C0C0"/>
                  </a:outerShdw>
                </a:effectLst>
                <a:latin typeface="宋体" panose="02010600030101010101" pitchFamily="2" charset="-122"/>
                <a:sym typeface="+mn-ea"/>
              </a:rPr>
              <a:t>s-t</a:t>
            </a:r>
            <a:r>
              <a:rPr lang="zh-CN" altLang="en-US" noProof="1">
                <a:effectLst>
                  <a:outerShdw blurRad="38100" dist="38100" dir="2700000">
                    <a:srgbClr val="C0C0C0"/>
                  </a:outerShdw>
                </a:effectLst>
                <a:latin typeface="宋体" panose="02010600030101010101" pitchFamily="2" charset="-122"/>
                <a:sym typeface="+mn-ea"/>
              </a:rPr>
              <a:t>之间的另外两条通信线路就被阻塞了，这种情况下的通信线路只有一条。</a:t>
            </a:r>
          </a:p>
        </p:txBody>
      </p:sp>
      <p:graphicFrame>
        <p:nvGraphicFramePr>
          <p:cNvPr id="60419" name="对象 4"/>
          <p:cNvGraphicFramePr/>
          <p:nvPr/>
        </p:nvGraphicFramePr>
        <p:xfrm>
          <a:off x="530225" y="1946275"/>
          <a:ext cx="7981950" cy="5029200"/>
        </p:xfrm>
        <a:graphic>
          <a:graphicData uri="http://schemas.openxmlformats.org/presentationml/2006/ole">
            <mc:AlternateContent xmlns:mc="http://schemas.openxmlformats.org/markup-compatibility/2006">
              <mc:Choice xmlns:v="urn:schemas-microsoft-com:vml" Requires="v">
                <p:oleObj spid="_x0000_s36877" r:id="rId3" imgW="10680700" imgH="6756400" progId="Visio.Drawing.11">
                  <p:embed/>
                </p:oleObj>
              </mc:Choice>
              <mc:Fallback>
                <p:oleObj r:id="rId3" imgW="10680700" imgH="6756400" progId="Visio.Drawing.11">
                  <p:embed/>
                  <p:pic>
                    <p:nvPicPr>
                      <p:cNvPr id="0" name="图片 368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946275"/>
                        <a:ext cx="79819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193" name="Rectangle 3"/>
              <p:cNvSpPr>
                <a:spLocks noGrp="1" noRot="1" noChangeArrowheads="1"/>
              </p:cNvSpPr>
              <p:nvPr>
                <p:ph type="body" sz="half" idx="1"/>
              </p:nvPr>
            </p:nvSpPr>
            <p:spPr>
              <a:xfrm>
                <a:off x="0" y="404813"/>
                <a:ext cx="8856663" cy="5184775"/>
              </a:xfrm>
            </p:spPr>
            <p:txBody>
              <a:bodyPr/>
              <a:lstStyle/>
              <a:p>
                <a:pPr eaLnBrk="1" hangingPunct="1"/>
                <a:r>
                  <a:rPr lang="zh-CN" altLang="en-US" sz="2400" dirty="0">
                    <a:solidFill>
                      <a:schemeClr val="tx2"/>
                    </a:solidFill>
                    <a:effectLst/>
                  </a:rPr>
                  <a:t>一组流量的安排</a:t>
                </a:r>
                <a14:m>
                  <m:oMath xmlns:m="http://schemas.openxmlformats.org/officeDocument/2006/math">
                    <m:r>
                      <a:rPr lang="en-US" altLang="zh-CN" sz="2400" i="1" dirty="0" smtClean="0">
                        <a:solidFill>
                          <a:schemeClr val="tx2"/>
                        </a:solidFill>
                        <a:effectLst/>
                        <a:latin typeface="Cambria Math"/>
                      </a:rPr>
                      <m:t>{</m:t>
                    </m:r>
                    <m:r>
                      <a:rPr lang="en-US" altLang="zh-CN" sz="2400" i="1" dirty="0" err="1">
                        <a:solidFill>
                          <a:schemeClr val="tx2"/>
                        </a:solidFill>
                        <a:effectLst/>
                        <a:latin typeface="Cambria Math"/>
                      </a:rPr>
                      <m:t>𝑓</m:t>
                    </m:r>
                    <m:r>
                      <a:rPr lang="en-US" altLang="zh-CN" sz="2400" i="1" baseline="-25000" dirty="0" err="1">
                        <a:solidFill>
                          <a:schemeClr val="tx2"/>
                        </a:solidFill>
                        <a:effectLst/>
                        <a:latin typeface="Cambria Math"/>
                      </a:rPr>
                      <m:t>𝑖𝑗</m:t>
                    </m:r>
                    <m:r>
                      <a:rPr lang="en-US" altLang="zh-CN" sz="2400" i="1" dirty="0">
                        <a:solidFill>
                          <a:schemeClr val="tx2"/>
                        </a:solidFill>
                        <a:effectLst/>
                        <a:latin typeface="Cambria Math"/>
                      </a:rPr>
                      <m:t>}</m:t>
                    </m:r>
                  </m:oMath>
                </a14:m>
                <a:r>
                  <a:rPr lang="zh-CN" altLang="en-US" sz="2400" dirty="0">
                    <a:solidFill>
                      <a:schemeClr val="tx2"/>
                    </a:solidFill>
                    <a:effectLst/>
                  </a:rPr>
                  <a:t>称为网内的一个流。若这个流使从源端到宿端有总流量</a:t>
                </a:r>
                <a14:m>
                  <m:oMath xmlns:m="http://schemas.openxmlformats.org/officeDocument/2006/math">
                    <m:r>
                      <a:rPr lang="en-US" altLang="zh-CN" sz="2400" i="1" dirty="0" smtClean="0">
                        <a:solidFill>
                          <a:schemeClr val="tx2"/>
                        </a:solidFill>
                        <a:effectLst/>
                        <a:latin typeface="Cambria Math"/>
                      </a:rPr>
                      <m:t>𝐹</m:t>
                    </m:r>
                  </m:oMath>
                </a14:m>
                <a:r>
                  <a:rPr lang="zh-CN" altLang="en-US" sz="2400" dirty="0">
                    <a:solidFill>
                      <a:schemeClr val="tx2"/>
                    </a:solidFill>
                    <a:effectLst/>
                  </a:rPr>
                  <a:t>，则这些</a:t>
                </a:r>
                <a14:m>
                  <m:oMath xmlns:m="http://schemas.openxmlformats.org/officeDocument/2006/math">
                    <m:r>
                      <a:rPr lang="en-US" altLang="zh-CN" sz="2400" i="1" dirty="0" smtClean="0">
                        <a:solidFill>
                          <a:schemeClr val="tx2"/>
                        </a:solidFill>
                        <a:effectLst/>
                        <a:latin typeface="Cambria Math"/>
                      </a:rPr>
                      <m:t>𝑓</m:t>
                    </m:r>
                    <m:r>
                      <a:rPr lang="en-US" altLang="zh-CN" sz="2400" i="1" baseline="-25000" dirty="0" err="1">
                        <a:solidFill>
                          <a:schemeClr val="tx2"/>
                        </a:solidFill>
                        <a:effectLst/>
                        <a:latin typeface="Cambria Math"/>
                      </a:rPr>
                      <m:t>𝑖𝑗</m:t>
                    </m:r>
                  </m:oMath>
                </a14:m>
                <a:r>
                  <a:rPr lang="zh-CN" altLang="en-US" sz="2400" dirty="0">
                    <a:solidFill>
                      <a:schemeClr val="tx2"/>
                    </a:solidFill>
                    <a:effectLst/>
                  </a:rPr>
                  <a:t>必须满足下述两个限制条件：</a:t>
                </a:r>
              </a:p>
              <a:p>
                <a:pPr eaLnBrk="1" hangingPunct="1"/>
                <a:r>
                  <a:rPr lang="zh-CN" altLang="en-US" sz="2400" dirty="0">
                    <a:solidFill>
                      <a:srgbClr val="8E080B"/>
                    </a:solidFill>
                    <a:effectLst/>
                  </a:rPr>
                  <a:t>非负性和有限性</a:t>
                </a:r>
                <a:r>
                  <a:rPr lang="zh-CN" altLang="en-US" sz="2400" dirty="0">
                    <a:effectLst/>
                  </a:rPr>
                  <a:t>（共</a:t>
                </a:r>
                <a14:m>
                  <m:oMath xmlns:m="http://schemas.openxmlformats.org/officeDocument/2006/math">
                    <m:r>
                      <a:rPr lang="en-US" altLang="zh-CN" sz="2400" i="1" dirty="0" smtClean="0">
                        <a:effectLst/>
                        <a:latin typeface="Cambria Math"/>
                      </a:rPr>
                      <m:t>2</m:t>
                    </m:r>
                    <m:r>
                      <a:rPr lang="en-US" altLang="zh-CN" sz="2400" i="1" dirty="0" smtClean="0">
                        <a:effectLst/>
                        <a:latin typeface="Cambria Math"/>
                      </a:rPr>
                      <m:t>𝑚</m:t>
                    </m:r>
                  </m:oMath>
                </a14:m>
                <a:r>
                  <a:rPr lang="zh-CN" altLang="en-US" sz="2400" dirty="0">
                    <a:effectLst/>
                  </a:rPr>
                  <a:t>个条件，</a:t>
                </a:r>
                <a14:m>
                  <m:oMath xmlns:m="http://schemas.openxmlformats.org/officeDocument/2006/math">
                    <m:r>
                      <a:rPr lang="en-US" altLang="zh-CN" sz="2400" i="1" dirty="0" smtClean="0">
                        <a:effectLst/>
                        <a:latin typeface="Cambria Math"/>
                      </a:rPr>
                      <m:t>𝑚</m:t>
                    </m:r>
                  </m:oMath>
                </a14:m>
                <a:r>
                  <a:rPr lang="zh-CN" altLang="en-US" sz="2400" dirty="0">
                    <a:effectLst/>
                  </a:rPr>
                  <a:t>个非负，</a:t>
                </a:r>
                <a14:m>
                  <m:oMath xmlns:m="http://schemas.openxmlformats.org/officeDocument/2006/math">
                    <m:r>
                      <a:rPr lang="en-US" altLang="zh-CN" sz="2400" i="1" dirty="0" smtClean="0">
                        <a:effectLst/>
                        <a:latin typeface="Cambria Math"/>
                      </a:rPr>
                      <m:t>𝑚</m:t>
                    </m:r>
                  </m:oMath>
                </a14:m>
                <a:r>
                  <a:rPr lang="zh-CN" altLang="en-US" sz="2400" dirty="0">
                    <a:effectLst/>
                  </a:rPr>
                  <a:t>个有限）</a:t>
                </a:r>
              </a:p>
              <a:p>
                <a:pPr eaLnBrk="1" hangingPunct="1"/>
                <a:endParaRPr lang="en-US" altLang="zh-CN" sz="3200" dirty="0">
                  <a:effectLst/>
                </a:endParaRPr>
              </a:p>
              <a:p>
                <a:pPr lvl="2" eaLnBrk="1" hangingPunct="1"/>
                <a:endParaRPr lang="zh-CN" altLang="en-US" sz="2400" b="1" dirty="0"/>
              </a:p>
              <a:p>
                <a:pPr eaLnBrk="1" hangingPunct="1"/>
                <a:r>
                  <a:rPr lang="zh-CN" altLang="en-US" sz="2400" dirty="0">
                    <a:solidFill>
                      <a:srgbClr val="8E080B"/>
                    </a:solidFill>
                    <a:effectLst/>
                  </a:rPr>
                  <a:t>连续性</a:t>
                </a:r>
                <a:r>
                  <a:rPr lang="zh-CN" altLang="en-US" sz="2400" dirty="0">
                    <a:effectLst/>
                  </a:rPr>
                  <a:t>（</a:t>
                </a:r>
                <a14:m>
                  <m:oMath xmlns:m="http://schemas.openxmlformats.org/officeDocument/2006/math">
                    <m:r>
                      <a:rPr lang="en-US" altLang="zh-CN" sz="2400" i="1" dirty="0" smtClean="0">
                        <a:effectLst/>
                        <a:latin typeface="Cambria Math"/>
                      </a:rPr>
                      <m:t>𝑛</m:t>
                    </m:r>
                    <m:r>
                      <a:rPr lang="en-US" altLang="zh-CN" sz="2400" i="1" dirty="0" smtClean="0">
                        <a:effectLst/>
                        <a:latin typeface="Cambria Math"/>
                      </a:rPr>
                      <m:t>−1</m:t>
                    </m:r>
                  </m:oMath>
                </a14:m>
                <a:r>
                  <a:rPr lang="zh-CN" altLang="en-US" sz="2400" dirty="0">
                    <a:effectLst/>
                  </a:rPr>
                  <a:t>个连续性条件，对应</a:t>
                </a:r>
                <a14:m>
                  <m:oMath xmlns:m="http://schemas.openxmlformats.org/officeDocument/2006/math">
                    <m:r>
                      <a:rPr lang="en-US" altLang="zh-CN" sz="2400" i="1" dirty="0" smtClean="0">
                        <a:effectLst/>
                        <a:latin typeface="Cambria Math"/>
                      </a:rPr>
                      <m:t>𝑛</m:t>
                    </m:r>
                  </m:oMath>
                </a14:m>
                <a:r>
                  <a:rPr lang="zh-CN" altLang="en-US" sz="2400" dirty="0">
                    <a:effectLst/>
                  </a:rPr>
                  <a:t>个端，其中一个不是独立）</a:t>
                </a:r>
              </a:p>
            </p:txBody>
          </p:sp>
        </mc:Choice>
        <mc:Fallback>
          <p:sp>
            <p:nvSpPr>
              <p:cNvPr id="8193" name="Rectangle 3"/>
              <p:cNvSpPr>
                <a:spLocks noGrp="1" noRot="1" noChangeAspect="1" noMove="1" noResize="1" noEditPoints="1" noAdjustHandles="1" noChangeArrowheads="1" noChangeShapeType="1" noTextEdit="1"/>
              </p:cNvSpPr>
              <p:nvPr>
                <p:ph type="body" sz="half" idx="1"/>
              </p:nvPr>
            </p:nvSpPr>
            <p:spPr>
              <a:xfrm>
                <a:off x="0" y="404813"/>
                <a:ext cx="8856663" cy="5184775"/>
              </a:xfrm>
              <a:blipFill rotWithShape="1">
                <a:blip r:embed="rId4"/>
                <a:stretch>
                  <a:fillRect l="-413" t="-1293" r="-4474"/>
                </a:stretch>
              </a:blipFill>
            </p:spPr>
            <p:txBody>
              <a:bodyPr/>
              <a:lstStyle/>
              <a:p>
                <a:r>
                  <a:rPr lang="zh-CN" altLang="en-US">
                    <a:noFill/>
                  </a:rPr>
                  <a:t> </a:t>
                </a:r>
              </a:p>
            </p:txBody>
          </p:sp>
        </mc:Fallback>
      </mc:AlternateContent>
      <p:graphicFrame>
        <p:nvGraphicFramePr>
          <p:cNvPr id="8194" name="Object 4"/>
          <p:cNvGraphicFramePr>
            <a:graphicFrameLocks noGrp="1" noChangeAspect="1"/>
          </p:cNvGraphicFramePr>
          <p:nvPr>
            <p:ph sz="half" idx="2"/>
          </p:nvPr>
        </p:nvGraphicFramePr>
        <p:xfrm>
          <a:off x="3406775" y="1700213"/>
          <a:ext cx="2046288" cy="720725"/>
        </p:xfrm>
        <a:graphic>
          <a:graphicData uri="http://schemas.openxmlformats.org/presentationml/2006/ole">
            <mc:AlternateContent xmlns:mc="http://schemas.openxmlformats.org/markup-compatibility/2006">
              <mc:Choice xmlns:v="urn:schemas-microsoft-com:vml" Requires="v">
                <p:oleObj spid="_x0000_s2094" r:id="rId5" imgW="685800" imgH="241300" progId="Equation.3">
                  <p:embed/>
                </p:oleObj>
              </mc:Choice>
              <mc:Fallback>
                <p:oleObj r:id="rId5" imgW="685800" imgH="241300" progId="Equation.3">
                  <p:embed/>
                  <p:pic>
                    <p:nvPicPr>
                      <p:cNvPr id="0" name="图片 21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6775" y="1700213"/>
                        <a:ext cx="2046288" cy="720725"/>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195" name="Object 7"/>
          <p:cNvGraphicFramePr>
            <a:graphicFrameLocks noChangeAspect="1"/>
          </p:cNvGraphicFramePr>
          <p:nvPr/>
        </p:nvGraphicFramePr>
        <p:xfrm>
          <a:off x="179388" y="3284538"/>
          <a:ext cx="5616575" cy="1531937"/>
        </p:xfrm>
        <a:graphic>
          <a:graphicData uri="http://schemas.openxmlformats.org/presentationml/2006/ole">
            <mc:AlternateContent xmlns:mc="http://schemas.openxmlformats.org/markup-compatibility/2006">
              <mc:Choice xmlns:v="urn:schemas-microsoft-com:vml" Requires="v">
                <p:oleObj spid="_x0000_s2095" r:id="rId7" imgW="1536700" imgH="419100" progId="Equation.3">
                  <p:embed/>
                </p:oleObj>
              </mc:Choice>
              <mc:Fallback>
                <p:oleObj r:id="rId7" imgW="1536700" imgH="419100" progId="Equation.3">
                  <p:embed/>
                  <p:pic>
                    <p:nvPicPr>
                      <p:cNvPr id="0" name="图片 21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3284538"/>
                        <a:ext cx="5616575" cy="15319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196" name="Object 8"/>
          <p:cNvGraphicFramePr>
            <a:graphicFrameLocks noChangeAspect="1"/>
          </p:cNvGraphicFramePr>
          <p:nvPr/>
        </p:nvGraphicFramePr>
        <p:xfrm>
          <a:off x="323850" y="4941888"/>
          <a:ext cx="4537075" cy="938212"/>
        </p:xfrm>
        <a:graphic>
          <a:graphicData uri="http://schemas.openxmlformats.org/presentationml/2006/ole">
            <mc:AlternateContent xmlns:mc="http://schemas.openxmlformats.org/markup-compatibility/2006">
              <mc:Choice xmlns:v="urn:schemas-microsoft-com:vml" Requires="v">
                <p:oleObj spid="_x0000_s2096" r:id="rId9" imgW="2209800" imgH="457200" progId="Equation.3">
                  <p:embed/>
                </p:oleObj>
              </mc:Choice>
              <mc:Fallback>
                <p:oleObj r:id="rId9" imgW="2209800" imgH="457200" progId="Equation.3">
                  <p:embed/>
                  <p:pic>
                    <p:nvPicPr>
                      <p:cNvPr id="0" name="图片 21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941888"/>
                        <a:ext cx="453707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p:cNvSpPr/>
          <p:nvPr/>
        </p:nvSpPr>
        <p:spPr>
          <a:xfrm>
            <a:off x="34925" y="5888038"/>
            <a:ext cx="8964613" cy="749300"/>
          </a:xfrm>
          <a:prstGeom prst="rect">
            <a:avLst/>
          </a:prstGeom>
          <a:solidFill>
            <a:schemeClr val="accent3"/>
          </a:solidFill>
        </p:spPr>
        <p:txBody>
          <a:bodyPr>
            <a:spAutoFit/>
          </a:bodyPr>
          <a:lstStyle/>
          <a:p>
            <a:pPr marL="342900" indent="-342900" fontAlgn="base">
              <a:lnSpc>
                <a:spcPct val="90000"/>
              </a:lnSpc>
              <a:spcBef>
                <a:spcPct val="0"/>
              </a:spcBef>
              <a:spcAft>
                <a:spcPct val="0"/>
              </a:spcAft>
              <a:defRPr/>
            </a:pPr>
            <a:r>
              <a:rPr lang="zh-CN" altLang="en-US" sz="2400" b="1">
                <a:solidFill>
                  <a:srgbClr val="FF0000"/>
                </a:solidFill>
              </a:rPr>
              <a:t>满足前述限制条件的流称为可行流</a:t>
            </a:r>
            <a:r>
              <a:rPr lang="zh-CN" altLang="en-US" sz="2400" b="1">
                <a:solidFill>
                  <a:srgbClr val="007A77"/>
                </a:solidFill>
              </a:rPr>
              <a:t>。不同的流量分配可得不同的可行流。</a:t>
            </a:r>
          </a:p>
        </p:txBody>
      </p:sp>
      <p:graphicFrame>
        <p:nvGraphicFramePr>
          <p:cNvPr id="8198" name="对象 2"/>
          <p:cNvGraphicFramePr>
            <a:graphicFrameLocks noChangeAspect="1"/>
          </p:cNvGraphicFramePr>
          <p:nvPr/>
        </p:nvGraphicFramePr>
        <p:xfrm>
          <a:off x="5899150" y="2924175"/>
          <a:ext cx="3244850" cy="2949575"/>
        </p:xfrm>
        <a:graphic>
          <a:graphicData uri="http://schemas.openxmlformats.org/presentationml/2006/ole">
            <mc:AlternateContent xmlns:mc="http://schemas.openxmlformats.org/markup-compatibility/2006">
              <mc:Choice xmlns:v="urn:schemas-microsoft-com:vml" Requires="v">
                <p:oleObj spid="_x0000_s2097" r:id="rId11" imgW="3865245" imgH="4104640" progId="Visio.Drawing.11">
                  <p:embed/>
                </p:oleObj>
              </mc:Choice>
              <mc:Fallback>
                <p:oleObj r:id="rId11" imgW="3865245" imgH="4104640" progId="Visio.Drawing.11">
                  <p:embed/>
                  <p:pic>
                    <p:nvPicPr>
                      <p:cNvPr id="0" name="图片 21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9150" y="2924175"/>
                        <a:ext cx="324485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矩形 3"/>
          <p:cNvSpPr/>
          <p:nvPr/>
        </p:nvSpPr>
        <p:spPr>
          <a:xfrm>
            <a:off x="107950" y="19050"/>
            <a:ext cx="4464050" cy="460375"/>
          </a:xfrm>
          <a:prstGeom prst="rect">
            <a:avLst/>
          </a:prstGeom>
        </p:spPr>
        <p:txBody>
          <a:bodyPr>
            <a:spAutoFit/>
          </a:bodyPr>
          <a:lstStyle/>
          <a:p>
            <a:pPr marL="342900" indent="-342900" fontAlgn="base">
              <a:spcBef>
                <a:spcPct val="20000"/>
              </a:spcBef>
              <a:spcAft>
                <a:spcPct val="0"/>
              </a:spcAft>
              <a:buClr>
                <a:srgbClr val="DC5900"/>
              </a:buClr>
              <a:buSzPct val="75000"/>
              <a:buFont typeface="Wingdings" panose="05000000000000000000" pitchFamily="2" charset="2"/>
              <a:buChar char="v"/>
              <a:defRPr/>
            </a:pPr>
            <a:r>
              <a:rPr lang="zh-CN" altLang="en-US" sz="2400" b="1" kern="0" dirty="0">
                <a:solidFill>
                  <a:srgbClr val="FF0000"/>
                </a:solidFill>
                <a:effectLst>
                  <a:outerShdw blurRad="38100" dist="38100" dir="2700000" algn="tl">
                    <a:srgbClr val="C0C0C0"/>
                  </a:outerShdw>
                </a:effectLst>
              </a:rPr>
              <a:t>可行流及其优化问题</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838" y="188913"/>
            <a:ext cx="8540750" cy="720725"/>
          </a:xfrm>
        </p:spPr>
        <p:txBody>
          <a:bodyPr/>
          <a:lstStyle/>
          <a:p>
            <a:pPr>
              <a:defRPr/>
            </a:pPr>
            <a:r>
              <a:rPr lang="zh-CN" altLang="en-US" dirty="0"/>
              <a:t>通信网络中的阻塞问题</a:t>
            </a:r>
          </a:p>
        </p:txBody>
      </p:sp>
      <p:sp>
        <p:nvSpPr>
          <p:cNvPr id="61442" name="内容占位符 2"/>
          <p:cNvSpPr>
            <a:spLocks noGrp="1"/>
          </p:cNvSpPr>
          <p:nvPr>
            <p:ph idx="1"/>
          </p:nvPr>
        </p:nvSpPr>
        <p:spPr>
          <a:xfrm>
            <a:off x="301625" y="836613"/>
            <a:ext cx="8540750" cy="5184775"/>
          </a:xfrm>
        </p:spPr>
        <p:txBody>
          <a:bodyPr/>
          <a:lstStyle/>
          <a:p>
            <a:r>
              <a:rPr lang="zh-CN" altLang="en-US" noProof="1">
                <a:effectLst>
                  <a:outerShdw blurRad="38100" dist="38100" dir="2700000">
                    <a:srgbClr val="C0C0C0"/>
                  </a:outerShdw>
                </a:effectLst>
                <a:sym typeface="+mn-ea"/>
              </a:rPr>
              <a:t>从图</a:t>
            </a:r>
            <a:r>
              <a:rPr lang="en-US" altLang="zh-CN" noProof="1">
                <a:effectLst>
                  <a:outerShdw blurRad="38100" dist="38100" dir="2700000">
                    <a:srgbClr val="C0C0C0"/>
                  </a:outerShdw>
                </a:effectLst>
                <a:sym typeface="+mn-ea"/>
              </a:rPr>
              <a:t>0-2</a:t>
            </a:r>
            <a:r>
              <a:rPr lang="zh-CN" altLang="en-US" noProof="1">
                <a:effectLst>
                  <a:outerShdw blurRad="38100" dist="38100" dir="2700000">
                    <a:srgbClr val="C0C0C0"/>
                  </a:outerShdw>
                </a:effectLst>
                <a:sym typeface="+mn-ea"/>
              </a:rPr>
              <a:t>可知，</a:t>
            </a:r>
            <a:r>
              <a:rPr lang="en-US" altLang="zh-CN" noProof="1">
                <a:effectLst>
                  <a:outerShdw blurRad="38100" dist="38100" dir="2700000">
                    <a:srgbClr val="C0C0C0"/>
                  </a:outerShdw>
                </a:effectLst>
                <a:sym typeface="+mn-ea"/>
              </a:rPr>
              <a:t>s</a:t>
            </a:r>
            <a:r>
              <a:rPr lang="en-US" altLang="zh-CN" noProof="1">
                <a:effectLst>
                  <a:outerShdw blurRad="38100" dist="38100" dir="2700000">
                    <a:srgbClr val="C0C0C0"/>
                  </a:outerShdw>
                </a:effectLst>
                <a:latin typeface="宋体" panose="02010600030101010101" pitchFamily="2" charset="-122"/>
                <a:sym typeface="+mn-ea"/>
              </a:rPr>
              <a:t>－t</a:t>
            </a:r>
            <a:r>
              <a:rPr lang="zh-CN" altLang="en-US" noProof="1">
                <a:effectLst>
                  <a:outerShdw blurRad="38100" dist="38100" dir="2700000">
                    <a:srgbClr val="C0C0C0"/>
                  </a:outerShdw>
                </a:effectLst>
                <a:latin typeface="宋体" panose="02010600030101010101" pitchFamily="2" charset="-122"/>
                <a:sym typeface="+mn-ea"/>
              </a:rPr>
              <a:t>两城市间同时通话的最多线路是</a:t>
            </a:r>
            <a:r>
              <a:rPr lang="en-US" altLang="zh-CN" noProof="1">
                <a:effectLst>
                  <a:outerShdw blurRad="38100" dist="38100" dir="2700000">
                    <a:srgbClr val="C0C0C0"/>
                  </a:outerShdw>
                </a:effectLst>
                <a:latin typeface="宋体" panose="02010600030101010101" pitchFamily="2" charset="-122"/>
                <a:sym typeface="+mn-ea"/>
              </a:rPr>
              <a:t>3</a:t>
            </a:r>
            <a:r>
              <a:rPr lang="zh-CN" altLang="en-US" noProof="1">
                <a:effectLst>
                  <a:outerShdw blurRad="38100" dist="38100" dir="2700000">
                    <a:srgbClr val="C0C0C0"/>
                  </a:outerShdw>
                </a:effectLst>
                <a:latin typeface="宋体" panose="02010600030101010101" pitchFamily="2" charset="-122"/>
                <a:sym typeface="+mn-ea"/>
              </a:rPr>
              <a:t>条：它们是</a:t>
            </a:r>
            <a:r>
              <a:rPr lang="en-US" altLang="zh-CN" noProof="1">
                <a:effectLst>
                  <a:outerShdw blurRad="38100" dist="38100" dir="2700000">
                    <a:srgbClr val="C0C0C0"/>
                  </a:outerShdw>
                </a:effectLst>
                <a:latin typeface="宋体" panose="02010600030101010101" pitchFamily="2" charset="-122"/>
                <a:sym typeface="+mn-ea"/>
              </a:rPr>
              <a:t>s－C－G－t,s－B－E－F－t</a:t>
            </a:r>
            <a:r>
              <a:rPr lang="zh-CN" altLang="en-US" noProof="1">
                <a:effectLst>
                  <a:outerShdw blurRad="38100" dist="38100" dir="2700000">
                    <a:srgbClr val="C0C0C0"/>
                  </a:outerShdw>
                </a:effectLst>
                <a:latin typeface="宋体" panose="02010600030101010101" pitchFamily="2" charset="-122"/>
                <a:sym typeface="+mn-ea"/>
              </a:rPr>
              <a:t>和</a:t>
            </a:r>
            <a:r>
              <a:rPr lang="en-US" altLang="zh-CN" noProof="1">
                <a:effectLst>
                  <a:outerShdw blurRad="38100" dist="38100" dir="2700000">
                    <a:srgbClr val="C0C0C0"/>
                  </a:outerShdw>
                </a:effectLst>
                <a:latin typeface="宋体" panose="02010600030101010101" pitchFamily="2" charset="-122"/>
                <a:sym typeface="+mn-ea"/>
              </a:rPr>
              <a:t>s－A－D－t.</a:t>
            </a:r>
            <a:r>
              <a:rPr lang="zh-CN" altLang="en-US" noProof="1">
                <a:effectLst>
                  <a:outerShdw blurRad="38100" dist="38100" dir="2700000">
                    <a:srgbClr val="C0C0C0"/>
                  </a:outerShdw>
                </a:effectLst>
                <a:latin typeface="宋体" panose="02010600030101010101" pitchFamily="2" charset="-122"/>
                <a:sym typeface="+mn-ea"/>
              </a:rPr>
              <a:t>但是如果某一次通信是通过线路</a:t>
            </a:r>
            <a:r>
              <a:rPr lang="en-US" altLang="zh-CN" noProof="1">
                <a:effectLst>
                  <a:outerShdw blurRad="38100" dist="38100" dir="2700000">
                    <a:srgbClr val="C0C0C0"/>
                  </a:outerShdw>
                </a:effectLst>
                <a:latin typeface="宋体" panose="02010600030101010101" pitchFamily="2" charset="-122"/>
                <a:sym typeface="+mn-ea"/>
              </a:rPr>
              <a:t>s－A－E－F－G－t</a:t>
            </a:r>
            <a:r>
              <a:rPr lang="zh-CN" altLang="en-US" noProof="1">
                <a:effectLst>
                  <a:outerShdw blurRad="38100" dist="38100" dir="2700000">
                    <a:srgbClr val="C0C0C0"/>
                  </a:outerShdw>
                </a:effectLst>
                <a:latin typeface="宋体" panose="02010600030101010101" pitchFamily="2" charset="-122"/>
                <a:sym typeface="+mn-ea"/>
              </a:rPr>
              <a:t>进行的，那么在这种情况下，</a:t>
            </a:r>
            <a:r>
              <a:rPr lang="en-US" altLang="zh-CN" noProof="1">
                <a:effectLst>
                  <a:outerShdw blurRad="38100" dist="38100" dir="2700000">
                    <a:srgbClr val="C0C0C0"/>
                  </a:outerShdw>
                </a:effectLst>
                <a:latin typeface="宋体" panose="02010600030101010101" pitchFamily="2" charset="-122"/>
                <a:sym typeface="+mn-ea"/>
              </a:rPr>
              <a:t>s-t</a:t>
            </a:r>
            <a:r>
              <a:rPr lang="zh-CN" altLang="en-US" noProof="1">
                <a:effectLst>
                  <a:outerShdw blurRad="38100" dist="38100" dir="2700000">
                    <a:srgbClr val="C0C0C0"/>
                  </a:outerShdw>
                </a:effectLst>
                <a:latin typeface="宋体" panose="02010600030101010101" pitchFamily="2" charset="-122"/>
                <a:sym typeface="+mn-ea"/>
              </a:rPr>
              <a:t>之间的另外两条通信线路就被阻塞了，这种情况下的通信线路只有一条。</a:t>
            </a:r>
          </a:p>
          <a:p>
            <a:endParaRPr lang="zh-CN" altLang="en-US" noProof="1">
              <a:effectLst>
                <a:outerShdw blurRad="38100" dist="38100" dir="2700000">
                  <a:srgbClr val="C0C0C0"/>
                </a:outerShdw>
              </a:effectLst>
            </a:endParaRPr>
          </a:p>
        </p:txBody>
      </p:sp>
      <p:graphicFrame>
        <p:nvGraphicFramePr>
          <p:cNvPr id="61443" name="对象 2"/>
          <p:cNvGraphicFramePr/>
          <p:nvPr/>
        </p:nvGraphicFramePr>
        <p:xfrm>
          <a:off x="1331913" y="2616200"/>
          <a:ext cx="7432675" cy="4205288"/>
        </p:xfrm>
        <a:graphic>
          <a:graphicData uri="http://schemas.openxmlformats.org/presentationml/2006/ole">
            <mc:AlternateContent xmlns:mc="http://schemas.openxmlformats.org/markup-compatibility/2006">
              <mc:Choice xmlns:v="urn:schemas-microsoft-com:vml" Requires="v">
                <p:oleObj spid="_x0000_s37901" r:id="rId3" imgW="10680700" imgH="6756400" progId="Visio.Drawing.11">
                  <p:embed/>
                </p:oleObj>
              </mc:Choice>
              <mc:Fallback>
                <p:oleObj r:id="rId3" imgW="10680700" imgH="6756400" progId="Visio.Drawing.11">
                  <p:embed/>
                  <p:pic>
                    <p:nvPicPr>
                      <p:cNvPr id="0" name="图片 379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616200"/>
                        <a:ext cx="7432675"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838" y="188913"/>
            <a:ext cx="8540750" cy="720725"/>
          </a:xfrm>
        </p:spPr>
        <p:txBody>
          <a:bodyPr/>
          <a:lstStyle/>
          <a:p>
            <a:pPr>
              <a:defRPr/>
            </a:pPr>
            <a:r>
              <a:rPr lang="zh-CN" altLang="en-US" dirty="0"/>
              <a:t>通信网络中的阻塞问题</a:t>
            </a:r>
          </a:p>
        </p:txBody>
      </p:sp>
      <p:sp>
        <p:nvSpPr>
          <p:cNvPr id="62466" name="内容占位符 2"/>
          <p:cNvSpPr>
            <a:spLocks noGrp="1"/>
          </p:cNvSpPr>
          <p:nvPr>
            <p:ph idx="1"/>
          </p:nvPr>
        </p:nvSpPr>
        <p:spPr>
          <a:xfrm>
            <a:off x="223838" y="909638"/>
            <a:ext cx="8540750" cy="5184775"/>
          </a:xfrm>
        </p:spPr>
        <p:txBody>
          <a:bodyPr/>
          <a:lstStyle/>
          <a:p>
            <a:r>
              <a:rPr lang="zh-CN" altLang="en-US" noProof="1">
                <a:effectLst>
                  <a:outerShdw blurRad="38100" dist="38100" dir="2700000">
                    <a:srgbClr val="C0C0C0"/>
                  </a:outerShdw>
                </a:effectLst>
                <a:sym typeface="+mn-ea"/>
              </a:rPr>
              <a:t>从图</a:t>
            </a:r>
            <a:r>
              <a:rPr lang="en-US" altLang="zh-CN" noProof="1">
                <a:effectLst>
                  <a:outerShdw blurRad="38100" dist="38100" dir="2700000">
                    <a:srgbClr val="C0C0C0"/>
                  </a:outerShdw>
                </a:effectLst>
                <a:sym typeface="+mn-ea"/>
              </a:rPr>
              <a:t>0-2</a:t>
            </a:r>
            <a:r>
              <a:rPr lang="zh-CN" altLang="en-US" noProof="1">
                <a:effectLst>
                  <a:outerShdw blurRad="38100" dist="38100" dir="2700000">
                    <a:srgbClr val="C0C0C0"/>
                  </a:outerShdw>
                </a:effectLst>
                <a:sym typeface="+mn-ea"/>
              </a:rPr>
              <a:t>可知，</a:t>
            </a:r>
            <a:r>
              <a:rPr lang="en-US" altLang="zh-CN" noProof="1">
                <a:effectLst>
                  <a:outerShdw blurRad="38100" dist="38100" dir="2700000">
                    <a:srgbClr val="C0C0C0"/>
                  </a:outerShdw>
                </a:effectLst>
                <a:sym typeface="+mn-ea"/>
              </a:rPr>
              <a:t>s</a:t>
            </a:r>
            <a:r>
              <a:rPr lang="en-US" altLang="zh-CN" noProof="1">
                <a:effectLst>
                  <a:outerShdw blurRad="38100" dist="38100" dir="2700000">
                    <a:srgbClr val="C0C0C0"/>
                  </a:outerShdw>
                </a:effectLst>
                <a:latin typeface="宋体" panose="02010600030101010101" pitchFamily="2" charset="-122"/>
                <a:sym typeface="+mn-ea"/>
              </a:rPr>
              <a:t>－t</a:t>
            </a:r>
            <a:r>
              <a:rPr lang="zh-CN" altLang="en-US" noProof="1">
                <a:effectLst>
                  <a:outerShdw blurRad="38100" dist="38100" dir="2700000">
                    <a:srgbClr val="C0C0C0"/>
                  </a:outerShdw>
                </a:effectLst>
                <a:latin typeface="宋体" panose="02010600030101010101" pitchFamily="2" charset="-122"/>
                <a:sym typeface="+mn-ea"/>
              </a:rPr>
              <a:t>两城市间同时通话的最多线路是</a:t>
            </a:r>
            <a:r>
              <a:rPr lang="en-US" altLang="zh-CN" noProof="1">
                <a:effectLst>
                  <a:outerShdw blurRad="38100" dist="38100" dir="2700000">
                    <a:srgbClr val="C0C0C0"/>
                  </a:outerShdw>
                </a:effectLst>
                <a:latin typeface="宋体" panose="02010600030101010101" pitchFamily="2" charset="-122"/>
                <a:sym typeface="+mn-ea"/>
              </a:rPr>
              <a:t>3</a:t>
            </a:r>
            <a:r>
              <a:rPr lang="zh-CN" altLang="en-US" noProof="1">
                <a:effectLst>
                  <a:outerShdw blurRad="38100" dist="38100" dir="2700000">
                    <a:srgbClr val="C0C0C0"/>
                  </a:outerShdw>
                </a:effectLst>
                <a:latin typeface="宋体" panose="02010600030101010101" pitchFamily="2" charset="-122"/>
                <a:sym typeface="+mn-ea"/>
              </a:rPr>
              <a:t>条：它们是</a:t>
            </a:r>
            <a:r>
              <a:rPr lang="en-US" altLang="zh-CN" noProof="1">
                <a:effectLst>
                  <a:outerShdw blurRad="38100" dist="38100" dir="2700000">
                    <a:srgbClr val="C0C0C0"/>
                  </a:outerShdw>
                </a:effectLst>
                <a:latin typeface="宋体" panose="02010600030101010101" pitchFamily="2" charset="-122"/>
                <a:sym typeface="+mn-ea"/>
              </a:rPr>
              <a:t>s－C－G－t,s－B－E－F－t</a:t>
            </a:r>
            <a:r>
              <a:rPr lang="zh-CN" altLang="en-US" noProof="1">
                <a:effectLst>
                  <a:outerShdw blurRad="38100" dist="38100" dir="2700000">
                    <a:srgbClr val="C0C0C0"/>
                  </a:outerShdw>
                </a:effectLst>
                <a:latin typeface="宋体" panose="02010600030101010101" pitchFamily="2" charset="-122"/>
                <a:sym typeface="+mn-ea"/>
              </a:rPr>
              <a:t>和</a:t>
            </a:r>
            <a:r>
              <a:rPr lang="en-US" altLang="zh-CN" noProof="1">
                <a:effectLst>
                  <a:outerShdw blurRad="38100" dist="38100" dir="2700000">
                    <a:srgbClr val="C0C0C0"/>
                  </a:outerShdw>
                </a:effectLst>
                <a:latin typeface="宋体" panose="02010600030101010101" pitchFamily="2" charset="-122"/>
                <a:sym typeface="+mn-ea"/>
              </a:rPr>
              <a:t>s－A－D－t.</a:t>
            </a:r>
            <a:r>
              <a:rPr lang="zh-CN" altLang="en-US" noProof="1">
                <a:effectLst>
                  <a:outerShdw blurRad="38100" dist="38100" dir="2700000">
                    <a:srgbClr val="C0C0C0"/>
                  </a:outerShdw>
                </a:effectLst>
                <a:latin typeface="宋体" panose="02010600030101010101" pitchFamily="2" charset="-122"/>
                <a:sym typeface="+mn-ea"/>
              </a:rPr>
              <a:t>但是如果某一次通信是通过线路</a:t>
            </a:r>
            <a:r>
              <a:rPr lang="en-US" altLang="zh-CN" noProof="1">
                <a:effectLst>
                  <a:outerShdw blurRad="38100" dist="38100" dir="2700000">
                    <a:srgbClr val="C0C0C0"/>
                  </a:outerShdw>
                </a:effectLst>
                <a:latin typeface="宋体" panose="02010600030101010101" pitchFamily="2" charset="-122"/>
                <a:sym typeface="+mn-ea"/>
              </a:rPr>
              <a:t>s－A－E－F－G－t</a:t>
            </a:r>
            <a:r>
              <a:rPr lang="zh-CN" altLang="en-US" noProof="1">
                <a:effectLst>
                  <a:outerShdw blurRad="38100" dist="38100" dir="2700000">
                    <a:srgbClr val="C0C0C0"/>
                  </a:outerShdw>
                </a:effectLst>
                <a:latin typeface="宋体" panose="02010600030101010101" pitchFamily="2" charset="-122"/>
                <a:sym typeface="+mn-ea"/>
              </a:rPr>
              <a:t>进行的，那么在这种情况下，</a:t>
            </a:r>
            <a:r>
              <a:rPr lang="en-US" altLang="zh-CN" noProof="1">
                <a:effectLst>
                  <a:outerShdw blurRad="38100" dist="38100" dir="2700000">
                    <a:srgbClr val="C0C0C0"/>
                  </a:outerShdw>
                </a:effectLst>
                <a:latin typeface="宋体" panose="02010600030101010101" pitchFamily="2" charset="-122"/>
                <a:sym typeface="+mn-ea"/>
              </a:rPr>
              <a:t>s-t</a:t>
            </a:r>
            <a:r>
              <a:rPr lang="zh-CN" altLang="en-US" noProof="1">
                <a:effectLst>
                  <a:outerShdw blurRad="38100" dist="38100" dir="2700000">
                    <a:srgbClr val="C0C0C0"/>
                  </a:outerShdw>
                </a:effectLst>
                <a:latin typeface="宋体" panose="02010600030101010101" pitchFamily="2" charset="-122"/>
                <a:sym typeface="+mn-ea"/>
              </a:rPr>
              <a:t>之间的另外两条通信线路就被阻塞了，这种情况下的通信线路只有一条。</a:t>
            </a:r>
          </a:p>
          <a:p>
            <a:endParaRPr lang="zh-CN" altLang="en-US" noProof="1">
              <a:effectLst>
                <a:outerShdw blurRad="38100" dist="38100" dir="2700000">
                  <a:srgbClr val="C0C0C0"/>
                </a:outerShdw>
              </a:effectLst>
            </a:endParaRPr>
          </a:p>
        </p:txBody>
      </p:sp>
      <p:graphicFrame>
        <p:nvGraphicFramePr>
          <p:cNvPr id="62467" name="对象 2"/>
          <p:cNvGraphicFramePr/>
          <p:nvPr/>
        </p:nvGraphicFramePr>
        <p:xfrm>
          <a:off x="1262063" y="2868613"/>
          <a:ext cx="7399337" cy="3995737"/>
        </p:xfrm>
        <a:graphic>
          <a:graphicData uri="http://schemas.openxmlformats.org/presentationml/2006/ole">
            <mc:AlternateContent xmlns:mc="http://schemas.openxmlformats.org/markup-compatibility/2006">
              <mc:Choice xmlns:v="urn:schemas-microsoft-com:vml" Requires="v">
                <p:oleObj spid="_x0000_s38925" r:id="rId3" imgW="10680700" imgH="6362700" progId="Visio.Drawing.11">
                  <p:embed/>
                </p:oleObj>
              </mc:Choice>
              <mc:Fallback>
                <p:oleObj r:id="rId3" imgW="10680700" imgH="6362700" progId="Visio.Drawing.11">
                  <p:embed/>
                  <p:pic>
                    <p:nvPicPr>
                      <p:cNvPr id="0" name="图片 389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2868613"/>
                        <a:ext cx="7399337"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最大流算法</a:t>
            </a:r>
            <a:r>
              <a:rPr lang="en-US" altLang="zh-CN" noProof="1"/>
              <a:t>-Dinic</a:t>
            </a:r>
            <a:r>
              <a:rPr lang="zh-CN" altLang="en-US" noProof="1"/>
              <a:t>算法</a:t>
            </a:r>
          </a:p>
        </p:txBody>
      </p:sp>
      <p:sp>
        <p:nvSpPr>
          <p:cNvPr id="63490" name="内容占位符 5"/>
          <p:cNvSpPr>
            <a:spLocks noGrp="1" noChangeArrowheads="1"/>
          </p:cNvSpPr>
          <p:nvPr>
            <p:ph idx="1"/>
          </p:nvPr>
        </p:nvSpPr>
        <p:spPr/>
        <p:txBody>
          <a:bodyPr/>
          <a:lstStyle/>
          <a:p>
            <a:r>
              <a:rPr lang="zh-CN" altLang="en-US"/>
              <a:t>求解网络最大流的</a:t>
            </a:r>
            <a:r>
              <a:rPr lang="en-US" altLang="zh-CN"/>
              <a:t>Ford-Fulkerson</a:t>
            </a:r>
            <a:r>
              <a:rPr lang="zh-CN" altLang="en-US"/>
              <a:t>算法存在的主要缺点是：如果增广链选择不当就会产生计算复杂性问题。因此各种改进算法层出不穷，其中，最流行的最短增广路优先增流法，即每次都找最短增广链（即弧数最少的增广链）的增流思想，它最早由</a:t>
            </a:r>
            <a:r>
              <a:rPr lang="en-US" altLang="zh-CN"/>
              <a:t>Edmonds</a:t>
            </a:r>
            <a:r>
              <a:rPr lang="zh-CN" altLang="en-US"/>
              <a:t>和</a:t>
            </a:r>
            <a:r>
              <a:rPr lang="en-US" altLang="zh-CN"/>
              <a:t>Karp</a:t>
            </a:r>
            <a:r>
              <a:rPr lang="zh-CN" altLang="en-US"/>
              <a:t>提出的，</a:t>
            </a:r>
            <a:r>
              <a:rPr lang="en-US" altLang="zh-CN"/>
              <a:t>Dinic</a:t>
            </a:r>
            <a:r>
              <a:rPr lang="zh-CN" altLang="en-US"/>
              <a:t>于</a:t>
            </a:r>
            <a:r>
              <a:rPr lang="en-US" altLang="zh-CN"/>
              <a:t>1970</a:t>
            </a:r>
            <a:r>
              <a:rPr lang="zh-CN" altLang="en-US"/>
              <a:t>年从理论上给予了严格的证明。</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314325"/>
            <a:ext cx="8540750" cy="273050"/>
          </a:xfrm>
        </p:spPr>
        <p:txBody>
          <a:bodyPr/>
          <a:lstStyle/>
          <a:p>
            <a:r>
              <a:rPr lang="zh-CN" altLang="en-US" sz="2800" noProof="1">
                <a:sym typeface="+mn-ea"/>
              </a:rPr>
              <a:t>最大流算法</a:t>
            </a:r>
            <a:r>
              <a:rPr lang="en-US" altLang="zh-CN" sz="2800" noProof="1">
                <a:sym typeface="+mn-ea"/>
              </a:rPr>
              <a:t>-Dinic</a:t>
            </a:r>
            <a:r>
              <a:rPr lang="zh-CN" altLang="en-US" sz="2800" noProof="1">
                <a:sym typeface="+mn-ea"/>
              </a:rPr>
              <a:t>算法步骤</a:t>
            </a:r>
            <a:r>
              <a:rPr lang="zh-CN" altLang="en-US" sz="2800"/>
              <a:t/>
            </a:r>
            <a:br>
              <a:rPr lang="zh-CN" altLang="en-US" sz="2800"/>
            </a:br>
            <a:endParaRPr lang="zh-CN" altLang="en-US" sz="2800" noProof="1"/>
          </a:p>
        </p:txBody>
      </p:sp>
      <p:sp>
        <p:nvSpPr>
          <p:cNvPr id="64514" name="内容占位符 5"/>
          <p:cNvSpPr>
            <a:spLocks noGrp="1" noChangeArrowheads="1"/>
          </p:cNvSpPr>
          <p:nvPr>
            <p:ph idx="1"/>
          </p:nvPr>
        </p:nvSpPr>
        <p:spPr>
          <a:xfrm>
            <a:off x="15875" y="488950"/>
            <a:ext cx="9088438" cy="1671638"/>
          </a:xfrm>
        </p:spPr>
        <p:txBody>
          <a:bodyPr/>
          <a:lstStyle/>
          <a:p>
            <a:r>
              <a:rPr lang="zh-CN" altLang="en-US" dirty="0">
                <a:solidFill>
                  <a:srgbClr val="FF0000"/>
                </a:solidFill>
              </a:rPr>
              <a:t>（</a:t>
            </a:r>
            <a:r>
              <a:rPr lang="en-US" altLang="zh-CN" dirty="0">
                <a:solidFill>
                  <a:srgbClr val="FF0000"/>
                </a:solidFill>
              </a:rPr>
              <a:t>1</a:t>
            </a:r>
            <a:r>
              <a:rPr lang="zh-CN" altLang="en-US" dirty="0">
                <a:solidFill>
                  <a:srgbClr val="FF0000"/>
                </a:solidFill>
              </a:rPr>
              <a:t>）建立增量网络，</a:t>
            </a:r>
            <a:r>
              <a:rPr lang="zh-CN" altLang="en-US" dirty="0"/>
              <a:t>增量网络与最小费用流中的补图具有相同的概念，它是对网络中存在的当前流</a:t>
            </a:r>
            <a:r>
              <a:rPr lang="en-US" altLang="zh-CN" dirty="0"/>
              <a:t>f</a:t>
            </a:r>
            <a:r>
              <a:rPr lang="zh-CN" altLang="en-US" dirty="0"/>
              <a:t>存在的所有可能的增广链。它的构造方法如下：对于原网络中的弧</a:t>
            </a:r>
            <a:r>
              <a:rPr lang="en-US" altLang="zh-CN" dirty="0"/>
              <a:t>(</a:t>
            </a:r>
            <a:r>
              <a:rPr lang="en-US" altLang="zh-CN" dirty="0" err="1"/>
              <a:t>i,j</a:t>
            </a:r>
            <a:r>
              <a:rPr lang="en-US" altLang="zh-CN" dirty="0"/>
              <a:t>)</a:t>
            </a:r>
            <a:r>
              <a:rPr lang="zh-CN" altLang="en-US" dirty="0"/>
              <a:t>来说，</a:t>
            </a:r>
          </a:p>
          <a:p>
            <a:pPr lvl="1">
              <a:buFont typeface="Wingdings" panose="05000000000000000000" pitchFamily="2" charset="2"/>
              <a:buChar char="ü"/>
            </a:pPr>
            <a:r>
              <a:rPr lang="en-US" altLang="zh-CN" sz="2000" dirty="0">
                <a:solidFill>
                  <a:srgbClr val="030305"/>
                </a:solidFill>
              </a:rPr>
              <a:t>(i)</a:t>
            </a:r>
            <a:r>
              <a:rPr lang="zh-CN" altLang="en-US" sz="2000" dirty="0">
                <a:solidFill>
                  <a:srgbClr val="030305"/>
                </a:solidFill>
              </a:rPr>
              <a:t>如果</a:t>
            </a:r>
            <a:r>
              <a:rPr lang="en-US" altLang="zh-CN" sz="2000" dirty="0">
                <a:solidFill>
                  <a:srgbClr val="030305"/>
                </a:solidFill>
              </a:rPr>
              <a:t>0&lt;</a:t>
            </a:r>
            <a:r>
              <a:rPr lang="en-US" altLang="zh-CN" sz="2000" dirty="0" err="1">
                <a:solidFill>
                  <a:srgbClr val="030305"/>
                </a:solidFill>
                <a:sym typeface="宋体" panose="02010600030101010101" pitchFamily="2" charset="-122"/>
              </a:rPr>
              <a:t>f</a:t>
            </a:r>
            <a:r>
              <a:rPr lang="en-US" altLang="zh-CN" sz="2000" baseline="-25000" dirty="0" err="1">
                <a:solidFill>
                  <a:srgbClr val="030305"/>
                </a:solidFill>
                <a:sym typeface="宋体" panose="02010600030101010101" pitchFamily="2" charset="-122"/>
              </a:rPr>
              <a:t>ij</a:t>
            </a:r>
            <a:r>
              <a:rPr lang="en-US" altLang="zh-CN" sz="2000" dirty="0">
                <a:solidFill>
                  <a:srgbClr val="030305"/>
                </a:solidFill>
                <a:sym typeface="宋体" panose="02010600030101010101" pitchFamily="2" charset="-122"/>
              </a:rPr>
              <a:t>&lt;</a:t>
            </a:r>
            <a:r>
              <a:rPr lang="en-US" altLang="zh-CN" sz="2000" dirty="0" err="1">
                <a:solidFill>
                  <a:srgbClr val="030305"/>
                </a:solidFill>
                <a:sym typeface="宋体" panose="02010600030101010101" pitchFamily="2" charset="-122"/>
              </a:rPr>
              <a:t>c</a:t>
            </a:r>
            <a:r>
              <a:rPr lang="en-US" altLang="zh-CN" sz="2000" baseline="-25000" dirty="0" err="1">
                <a:solidFill>
                  <a:srgbClr val="030305"/>
                </a:solidFill>
                <a:sym typeface="宋体" panose="02010600030101010101" pitchFamily="2" charset="-122"/>
              </a:rPr>
              <a:t>ij</a:t>
            </a:r>
            <a:r>
              <a:rPr lang="zh-CN" altLang="en-US" sz="2000" dirty="0">
                <a:solidFill>
                  <a:srgbClr val="030305"/>
                </a:solidFill>
              </a:rPr>
              <a:t>，则在增量网络中的</a:t>
            </a:r>
            <a:r>
              <a:rPr lang="en-US" altLang="zh-CN" sz="2000" dirty="0" err="1">
                <a:solidFill>
                  <a:srgbClr val="030305"/>
                </a:solidFill>
              </a:rPr>
              <a:t>i,j</a:t>
            </a:r>
            <a:r>
              <a:rPr lang="zh-CN" altLang="en-US" sz="2000" dirty="0">
                <a:solidFill>
                  <a:srgbClr val="030305"/>
                </a:solidFill>
              </a:rPr>
              <a:t>两点之间设置正向弧（</a:t>
            </a:r>
            <a:r>
              <a:rPr lang="en-US" altLang="zh-CN" sz="2000" dirty="0" err="1">
                <a:solidFill>
                  <a:srgbClr val="030305"/>
                </a:solidFill>
              </a:rPr>
              <a:t>i,j</a:t>
            </a:r>
            <a:r>
              <a:rPr lang="zh-CN" altLang="en-US" sz="2000" dirty="0">
                <a:solidFill>
                  <a:srgbClr val="030305"/>
                </a:solidFill>
              </a:rPr>
              <a:t>）和反向弧</a:t>
            </a:r>
            <a:r>
              <a:rPr lang="en-US" altLang="zh-CN" sz="2000" dirty="0">
                <a:solidFill>
                  <a:srgbClr val="030305"/>
                </a:solidFill>
              </a:rPr>
              <a:t>(</a:t>
            </a:r>
            <a:r>
              <a:rPr lang="en-US" altLang="zh-CN" sz="2000" dirty="0" err="1">
                <a:solidFill>
                  <a:srgbClr val="030305"/>
                </a:solidFill>
              </a:rPr>
              <a:t>j,i</a:t>
            </a:r>
            <a:r>
              <a:rPr lang="en-US" altLang="zh-CN" sz="2000" dirty="0">
                <a:solidFill>
                  <a:srgbClr val="030305"/>
                </a:solidFill>
              </a:rPr>
              <a:t>)</a:t>
            </a:r>
            <a:r>
              <a:rPr lang="zh-CN" altLang="en-US" sz="2000" dirty="0">
                <a:solidFill>
                  <a:srgbClr val="030305"/>
                </a:solidFill>
              </a:rPr>
              <a:t>两条弧，正向弧（</a:t>
            </a:r>
            <a:r>
              <a:rPr lang="en-US" altLang="zh-CN" sz="2000" dirty="0" err="1">
                <a:solidFill>
                  <a:srgbClr val="030305"/>
                </a:solidFill>
              </a:rPr>
              <a:t>i,j</a:t>
            </a:r>
            <a:r>
              <a:rPr lang="zh-CN" altLang="en-US" sz="2000" dirty="0">
                <a:solidFill>
                  <a:srgbClr val="030305"/>
                </a:solidFill>
              </a:rPr>
              <a:t>）的权值</a:t>
            </a:r>
            <a:r>
              <a:rPr lang="en-US" altLang="zh-CN" sz="2000" dirty="0" err="1">
                <a:solidFill>
                  <a:srgbClr val="030305"/>
                </a:solidFill>
              </a:rPr>
              <a:t>W</a:t>
            </a:r>
            <a:r>
              <a:rPr lang="en-US" altLang="zh-CN" sz="2000" baseline="-25000" dirty="0" err="1">
                <a:solidFill>
                  <a:srgbClr val="030305"/>
                </a:solidFill>
              </a:rPr>
              <a:t>ij</a:t>
            </a:r>
            <a:r>
              <a:rPr lang="zh-CN" altLang="en-US" sz="2000" dirty="0">
                <a:solidFill>
                  <a:srgbClr val="030305"/>
                </a:solidFill>
              </a:rPr>
              <a:t>为其可增流量</a:t>
            </a:r>
            <a:r>
              <a:rPr lang="en-US" altLang="zh-CN" sz="2000" dirty="0" err="1">
                <a:solidFill>
                  <a:srgbClr val="030305"/>
                </a:solidFill>
              </a:rPr>
              <a:t>W</a:t>
            </a:r>
            <a:r>
              <a:rPr lang="en-US" altLang="zh-CN" sz="2000" baseline="-25000" dirty="0" err="1">
                <a:solidFill>
                  <a:srgbClr val="030305"/>
                </a:solidFill>
                <a:sym typeface="宋体" panose="02010600030101010101" pitchFamily="2" charset="-122"/>
              </a:rPr>
              <a:t>ij</a:t>
            </a:r>
            <a:r>
              <a:rPr lang="en-US" altLang="zh-CN" sz="2000" dirty="0">
                <a:solidFill>
                  <a:srgbClr val="030305"/>
                </a:solidFill>
                <a:sym typeface="宋体" panose="02010600030101010101" pitchFamily="2" charset="-122"/>
              </a:rPr>
              <a:t>=</a:t>
            </a:r>
            <a:r>
              <a:rPr lang="en-US" altLang="zh-CN" sz="2000" dirty="0" err="1">
                <a:solidFill>
                  <a:srgbClr val="030305"/>
                </a:solidFill>
              </a:rPr>
              <a:t>c</a:t>
            </a:r>
            <a:r>
              <a:rPr lang="en-US" altLang="zh-CN" sz="2000" baseline="-25000" dirty="0" err="1">
                <a:solidFill>
                  <a:srgbClr val="030305"/>
                </a:solidFill>
              </a:rPr>
              <a:t>ij</a:t>
            </a:r>
            <a:r>
              <a:rPr lang="en-US" altLang="zh-CN" sz="2000" dirty="0" err="1">
                <a:solidFill>
                  <a:srgbClr val="030305"/>
                </a:solidFill>
              </a:rPr>
              <a:t>-f</a:t>
            </a:r>
            <a:r>
              <a:rPr lang="en-US" altLang="zh-CN" sz="2000" baseline="-25000" dirty="0" err="1">
                <a:solidFill>
                  <a:srgbClr val="030305"/>
                </a:solidFill>
              </a:rPr>
              <a:t>ij</a:t>
            </a:r>
            <a:r>
              <a:rPr lang="zh-CN" altLang="en-US" sz="2000" dirty="0">
                <a:solidFill>
                  <a:srgbClr val="030305"/>
                </a:solidFill>
              </a:rPr>
              <a:t>，反向弧</a:t>
            </a:r>
            <a:r>
              <a:rPr lang="en-US" altLang="zh-CN" sz="2000" dirty="0">
                <a:solidFill>
                  <a:srgbClr val="030305"/>
                </a:solidFill>
              </a:rPr>
              <a:t>(</a:t>
            </a:r>
            <a:r>
              <a:rPr lang="en-US" altLang="zh-CN" sz="2000" dirty="0" err="1">
                <a:solidFill>
                  <a:srgbClr val="030305"/>
                </a:solidFill>
              </a:rPr>
              <a:t>j,i</a:t>
            </a:r>
            <a:r>
              <a:rPr lang="en-US" altLang="zh-CN" sz="2000" dirty="0">
                <a:solidFill>
                  <a:srgbClr val="030305"/>
                </a:solidFill>
              </a:rPr>
              <a:t>)</a:t>
            </a:r>
            <a:r>
              <a:rPr lang="zh-CN" altLang="en-US" sz="2000" dirty="0">
                <a:solidFill>
                  <a:srgbClr val="030305"/>
                </a:solidFill>
              </a:rPr>
              <a:t>的权值</a:t>
            </a:r>
            <a:r>
              <a:rPr lang="en-US" altLang="zh-CN" sz="2000" dirty="0" err="1">
                <a:solidFill>
                  <a:srgbClr val="030305"/>
                </a:solidFill>
                <a:sym typeface="宋体" panose="02010600030101010101" pitchFamily="2" charset="-122"/>
              </a:rPr>
              <a:t>W</a:t>
            </a:r>
            <a:r>
              <a:rPr lang="en-US" altLang="zh-CN" sz="2000" baseline="-25000" dirty="0" err="1">
                <a:solidFill>
                  <a:srgbClr val="030305"/>
                </a:solidFill>
                <a:sym typeface="宋体" panose="02010600030101010101" pitchFamily="2" charset="-122"/>
              </a:rPr>
              <a:t>ij</a:t>
            </a:r>
            <a:r>
              <a:rPr lang="en-US" altLang="zh-CN" sz="2000" baseline="-25000" dirty="0">
                <a:solidFill>
                  <a:srgbClr val="030305"/>
                </a:solidFill>
                <a:sym typeface="宋体" panose="02010600030101010101" pitchFamily="2" charset="-122"/>
              </a:rPr>
              <a:t> </a:t>
            </a:r>
            <a:r>
              <a:rPr lang="zh-CN" altLang="en-US" sz="2000" dirty="0">
                <a:solidFill>
                  <a:srgbClr val="030305"/>
                </a:solidFill>
                <a:sym typeface="宋体" panose="02010600030101010101" pitchFamily="2" charset="-122"/>
              </a:rPr>
              <a:t>取为</a:t>
            </a:r>
            <a:r>
              <a:rPr lang="en-US" altLang="zh-CN" sz="2000" baseline="-25000" dirty="0">
                <a:solidFill>
                  <a:srgbClr val="030305"/>
                </a:solidFill>
                <a:sym typeface="宋体" panose="02010600030101010101" pitchFamily="2" charset="-122"/>
              </a:rPr>
              <a:t> </a:t>
            </a:r>
            <a:r>
              <a:rPr lang="en-US" altLang="zh-CN" sz="2000" dirty="0" err="1">
                <a:solidFill>
                  <a:srgbClr val="030305"/>
                </a:solidFill>
              </a:rPr>
              <a:t>f</a:t>
            </a:r>
            <a:r>
              <a:rPr lang="en-US" altLang="zh-CN" sz="2000" baseline="-25000" dirty="0" err="1">
                <a:solidFill>
                  <a:srgbClr val="030305"/>
                </a:solidFill>
              </a:rPr>
              <a:t>ij</a:t>
            </a:r>
            <a:r>
              <a:rPr lang="zh-CN" altLang="en-US" sz="2000" dirty="0">
                <a:solidFill>
                  <a:srgbClr val="030305"/>
                </a:solidFill>
              </a:rPr>
              <a:t>；</a:t>
            </a:r>
          </a:p>
          <a:p>
            <a:pPr lvl="1">
              <a:buFont typeface="Wingdings" panose="05000000000000000000" pitchFamily="2" charset="2"/>
              <a:buChar char="ü"/>
            </a:pPr>
            <a:r>
              <a:rPr lang="en-US" altLang="zh-CN" sz="2000" dirty="0">
                <a:solidFill>
                  <a:srgbClr val="030305"/>
                </a:solidFill>
              </a:rPr>
              <a:t>(ii)</a:t>
            </a:r>
            <a:r>
              <a:rPr lang="zh-CN" altLang="en-US" sz="2000" dirty="0">
                <a:solidFill>
                  <a:srgbClr val="030305"/>
                </a:solidFill>
              </a:rPr>
              <a:t>如果</a:t>
            </a:r>
            <a:r>
              <a:rPr lang="en-US" altLang="zh-CN" sz="2000" dirty="0" err="1">
                <a:solidFill>
                  <a:srgbClr val="030305"/>
                </a:solidFill>
                <a:sym typeface="宋体" panose="02010600030101010101" pitchFamily="2" charset="-122"/>
              </a:rPr>
              <a:t>f</a:t>
            </a:r>
            <a:r>
              <a:rPr lang="en-US" altLang="zh-CN" sz="2000" baseline="-25000" dirty="0" err="1">
                <a:solidFill>
                  <a:srgbClr val="030305"/>
                </a:solidFill>
                <a:sym typeface="宋体" panose="02010600030101010101" pitchFamily="2" charset="-122"/>
              </a:rPr>
              <a:t>ij</a:t>
            </a:r>
            <a:r>
              <a:rPr lang="en-US" altLang="zh-CN" sz="2000" dirty="0">
                <a:solidFill>
                  <a:srgbClr val="030305"/>
                </a:solidFill>
              </a:rPr>
              <a:t>=</a:t>
            </a:r>
            <a:r>
              <a:rPr lang="en-US" altLang="zh-CN" sz="2000" dirty="0" err="1">
                <a:solidFill>
                  <a:srgbClr val="030305"/>
                </a:solidFill>
                <a:sym typeface="宋体" panose="02010600030101010101" pitchFamily="2" charset="-122"/>
              </a:rPr>
              <a:t>c</a:t>
            </a:r>
            <a:r>
              <a:rPr lang="en-US" altLang="zh-CN" sz="2000" baseline="-25000" dirty="0" err="1">
                <a:solidFill>
                  <a:srgbClr val="030305"/>
                </a:solidFill>
                <a:sym typeface="宋体" panose="02010600030101010101" pitchFamily="2" charset="-122"/>
              </a:rPr>
              <a:t>ji</a:t>
            </a:r>
            <a:r>
              <a:rPr lang="zh-CN" altLang="en-US" sz="2000" dirty="0">
                <a:solidFill>
                  <a:srgbClr val="030305"/>
                </a:solidFill>
              </a:rPr>
              <a:t>，则在增量网络中的</a:t>
            </a:r>
            <a:r>
              <a:rPr lang="en-US" altLang="zh-CN" sz="2000" dirty="0" err="1">
                <a:solidFill>
                  <a:srgbClr val="030305"/>
                </a:solidFill>
              </a:rPr>
              <a:t>i,j</a:t>
            </a:r>
            <a:r>
              <a:rPr lang="zh-CN" altLang="en-US" sz="2000" dirty="0">
                <a:solidFill>
                  <a:srgbClr val="030305"/>
                </a:solidFill>
              </a:rPr>
              <a:t>两点间设置</a:t>
            </a:r>
            <a:r>
              <a:rPr lang="zh-CN" altLang="en-US" sz="2000" dirty="0">
                <a:solidFill>
                  <a:srgbClr val="FF0000"/>
                </a:solidFill>
              </a:rPr>
              <a:t>反向弧</a:t>
            </a:r>
            <a:r>
              <a:rPr lang="en-US" altLang="zh-CN" sz="2000" dirty="0">
                <a:solidFill>
                  <a:srgbClr val="030305"/>
                </a:solidFill>
              </a:rPr>
              <a:t>(</a:t>
            </a:r>
            <a:r>
              <a:rPr lang="en-US" altLang="zh-CN" sz="2000" dirty="0" err="1">
                <a:solidFill>
                  <a:srgbClr val="030305"/>
                </a:solidFill>
              </a:rPr>
              <a:t>i,j</a:t>
            </a:r>
            <a:r>
              <a:rPr lang="en-US" altLang="zh-CN" sz="2000" dirty="0">
                <a:solidFill>
                  <a:srgbClr val="030305"/>
                </a:solidFill>
              </a:rPr>
              <a:t>)</a:t>
            </a:r>
            <a:r>
              <a:rPr lang="zh-CN" altLang="en-US" sz="2000" dirty="0">
                <a:solidFill>
                  <a:srgbClr val="030305"/>
                </a:solidFill>
              </a:rPr>
              <a:t>一条弧，其权值</a:t>
            </a:r>
            <a:r>
              <a:rPr lang="en-US" altLang="zh-CN" sz="2000" dirty="0" err="1">
                <a:solidFill>
                  <a:srgbClr val="030305"/>
                </a:solidFill>
              </a:rPr>
              <a:t>W</a:t>
            </a:r>
            <a:r>
              <a:rPr lang="en-US" altLang="zh-CN" sz="2000" baseline="-25000" dirty="0" err="1">
                <a:solidFill>
                  <a:srgbClr val="030305"/>
                </a:solidFill>
              </a:rPr>
              <a:t>ij</a:t>
            </a:r>
            <a:r>
              <a:rPr lang="zh-CN" altLang="en-US" sz="2000" dirty="0">
                <a:solidFill>
                  <a:srgbClr val="030305"/>
                </a:solidFill>
              </a:rPr>
              <a:t>取为</a:t>
            </a:r>
            <a:r>
              <a:rPr lang="en-US" altLang="zh-CN" sz="2000" dirty="0" err="1">
                <a:solidFill>
                  <a:srgbClr val="030305"/>
                </a:solidFill>
              </a:rPr>
              <a:t>f</a:t>
            </a:r>
            <a:r>
              <a:rPr lang="en-US" altLang="zh-CN" sz="2000" baseline="-25000" dirty="0" err="1">
                <a:solidFill>
                  <a:srgbClr val="030305"/>
                </a:solidFill>
              </a:rPr>
              <a:t>ij</a:t>
            </a:r>
            <a:r>
              <a:rPr lang="en-US" altLang="zh-CN" sz="2000" dirty="0">
                <a:solidFill>
                  <a:srgbClr val="030305"/>
                </a:solidFill>
              </a:rPr>
              <a:t>;</a:t>
            </a:r>
          </a:p>
          <a:p>
            <a:pPr lvl="1">
              <a:buFont typeface="Wingdings" panose="05000000000000000000" pitchFamily="2" charset="2"/>
              <a:buChar char="ü"/>
            </a:pPr>
            <a:r>
              <a:rPr lang="en-US" altLang="zh-CN" sz="2000" dirty="0">
                <a:solidFill>
                  <a:srgbClr val="030305"/>
                </a:solidFill>
              </a:rPr>
              <a:t>(iii)</a:t>
            </a:r>
            <a:r>
              <a:rPr lang="zh-CN" altLang="en-US" sz="2000" dirty="0">
                <a:solidFill>
                  <a:srgbClr val="030305"/>
                </a:solidFill>
              </a:rPr>
              <a:t>如果</a:t>
            </a:r>
            <a:r>
              <a:rPr lang="en-US" altLang="zh-CN" sz="2000" dirty="0" err="1">
                <a:solidFill>
                  <a:srgbClr val="030305"/>
                </a:solidFill>
              </a:rPr>
              <a:t>f</a:t>
            </a:r>
            <a:r>
              <a:rPr lang="en-US" altLang="zh-CN" sz="2000" baseline="-25000" dirty="0" err="1">
                <a:solidFill>
                  <a:srgbClr val="030305"/>
                </a:solidFill>
              </a:rPr>
              <a:t>ij</a:t>
            </a:r>
            <a:r>
              <a:rPr lang="en-US" altLang="zh-CN" sz="2000" dirty="0">
                <a:solidFill>
                  <a:srgbClr val="030305"/>
                </a:solidFill>
              </a:rPr>
              <a:t>=0,</a:t>
            </a:r>
            <a:r>
              <a:rPr lang="zh-CN" altLang="en-US" sz="2000" dirty="0">
                <a:solidFill>
                  <a:srgbClr val="030305"/>
                </a:solidFill>
              </a:rPr>
              <a:t>则在增量网络中的</a:t>
            </a:r>
            <a:r>
              <a:rPr lang="en-US" altLang="zh-CN" sz="2000" dirty="0">
                <a:solidFill>
                  <a:srgbClr val="030305"/>
                </a:solidFill>
              </a:rPr>
              <a:t>(</a:t>
            </a:r>
            <a:r>
              <a:rPr lang="en-US" altLang="zh-CN" sz="2000" dirty="0" err="1">
                <a:solidFill>
                  <a:srgbClr val="030305"/>
                </a:solidFill>
              </a:rPr>
              <a:t>i,j</a:t>
            </a:r>
            <a:r>
              <a:rPr lang="en-US" altLang="zh-CN" sz="2000" dirty="0">
                <a:solidFill>
                  <a:srgbClr val="030305"/>
                </a:solidFill>
              </a:rPr>
              <a:t>)</a:t>
            </a:r>
            <a:r>
              <a:rPr lang="zh-CN" altLang="en-US" sz="2000" dirty="0">
                <a:solidFill>
                  <a:srgbClr val="030305"/>
                </a:solidFill>
              </a:rPr>
              <a:t>两点之间设置</a:t>
            </a:r>
            <a:r>
              <a:rPr lang="zh-CN" altLang="en-US" sz="2000" dirty="0">
                <a:solidFill>
                  <a:srgbClr val="FF0000"/>
                </a:solidFill>
              </a:rPr>
              <a:t>正向弧</a:t>
            </a:r>
            <a:r>
              <a:rPr lang="en-US" altLang="zh-CN" sz="2000" dirty="0">
                <a:solidFill>
                  <a:srgbClr val="030305"/>
                </a:solidFill>
              </a:rPr>
              <a:t>(</a:t>
            </a:r>
            <a:r>
              <a:rPr lang="en-US" altLang="zh-CN" sz="2000" dirty="0" err="1">
                <a:solidFill>
                  <a:srgbClr val="030305"/>
                </a:solidFill>
              </a:rPr>
              <a:t>i,j</a:t>
            </a:r>
            <a:r>
              <a:rPr lang="en-US" altLang="zh-CN" sz="2000" dirty="0">
                <a:solidFill>
                  <a:srgbClr val="030305"/>
                </a:solidFill>
              </a:rPr>
              <a:t>)</a:t>
            </a:r>
            <a:r>
              <a:rPr lang="zh-CN" altLang="en-US" sz="2000" dirty="0">
                <a:solidFill>
                  <a:srgbClr val="030305"/>
                </a:solidFill>
              </a:rPr>
              <a:t>一条弧，其权值</a:t>
            </a:r>
            <a:r>
              <a:rPr lang="en-US" altLang="zh-CN" sz="2000" dirty="0" err="1">
                <a:solidFill>
                  <a:srgbClr val="030305"/>
                </a:solidFill>
              </a:rPr>
              <a:t>W</a:t>
            </a:r>
            <a:r>
              <a:rPr lang="en-US" altLang="zh-CN" sz="2000" baseline="-25000" dirty="0" err="1">
                <a:solidFill>
                  <a:srgbClr val="030305"/>
                </a:solidFill>
              </a:rPr>
              <a:t>ij</a:t>
            </a:r>
            <a:r>
              <a:rPr lang="zh-CN" altLang="en-US" sz="2000" dirty="0">
                <a:solidFill>
                  <a:srgbClr val="030305"/>
                </a:solidFill>
              </a:rPr>
              <a:t>取为</a:t>
            </a:r>
            <a:r>
              <a:rPr lang="en-US" altLang="zh-CN" sz="2000" dirty="0" err="1">
                <a:solidFill>
                  <a:srgbClr val="030305"/>
                </a:solidFill>
              </a:rPr>
              <a:t>cij</a:t>
            </a:r>
            <a:r>
              <a:rPr lang="en-US" altLang="zh-CN" sz="2000" dirty="0">
                <a:solidFill>
                  <a:srgbClr val="030305"/>
                </a:solidFill>
              </a:rPr>
              <a:t>.</a:t>
            </a:r>
            <a:endParaRPr lang="en-US" altLang="zh-CN" dirty="0"/>
          </a:p>
          <a:p>
            <a:r>
              <a:rPr lang="zh-CN" altLang="en-US" dirty="0"/>
              <a:t>在这样构造出的增量网络中，从</a:t>
            </a:r>
            <a:r>
              <a:rPr lang="en-US" altLang="zh-CN" dirty="0"/>
              <a:t>s</a:t>
            </a:r>
            <a:r>
              <a:rPr lang="zh-CN" altLang="en-US" dirty="0"/>
              <a:t>到</a:t>
            </a:r>
            <a:r>
              <a:rPr lang="en-US" altLang="zh-CN" dirty="0"/>
              <a:t>t</a:t>
            </a:r>
            <a:r>
              <a:rPr lang="zh-CN" altLang="en-US" dirty="0"/>
              <a:t>的任何一条路都相当于原网络中对于当前流</a:t>
            </a:r>
            <a:r>
              <a:rPr lang="en-US" altLang="zh-CN" dirty="0"/>
              <a:t>f</a:t>
            </a:r>
            <a:r>
              <a:rPr lang="zh-CN" altLang="en-US" dirty="0"/>
              <a:t>来说存在的一条增广链。</a:t>
            </a:r>
          </a:p>
          <a:p>
            <a:r>
              <a:rPr lang="en-US" altLang="zh-CN" dirty="0">
                <a:solidFill>
                  <a:srgbClr val="FF0000"/>
                </a:solidFill>
              </a:rPr>
              <a:t>(2)</a:t>
            </a:r>
            <a:r>
              <a:rPr lang="zh-CN" altLang="en-US" dirty="0">
                <a:solidFill>
                  <a:srgbClr val="FF0000"/>
                </a:solidFill>
              </a:rPr>
              <a:t>寻找增量网络中的最短路径</a:t>
            </a:r>
            <a:r>
              <a:rPr lang="zh-CN" altLang="en-US" dirty="0"/>
              <a:t>，可用顶点分层算法或令增量网络中的每一条弧的路长均为</a:t>
            </a:r>
            <a:r>
              <a:rPr lang="en-US" altLang="zh-CN" dirty="0"/>
              <a:t>1</a:t>
            </a:r>
            <a:r>
              <a:rPr lang="zh-CN" altLang="en-US" dirty="0"/>
              <a:t>后，再用</a:t>
            </a:r>
            <a:r>
              <a:rPr lang="en-US" altLang="zh-CN" dirty="0" err="1"/>
              <a:t>Dijkstra</a:t>
            </a:r>
            <a:r>
              <a:rPr lang="zh-CN" altLang="en-US" dirty="0"/>
              <a:t>最短路算法，如果存在</a:t>
            </a:r>
            <a:r>
              <a:rPr lang="en-US" altLang="zh-CN" dirty="0" err="1"/>
              <a:t>s→t</a:t>
            </a:r>
            <a:r>
              <a:rPr lang="zh-CN" altLang="en-US" dirty="0"/>
              <a:t>的最短路，转向</a:t>
            </a:r>
            <a:r>
              <a:rPr lang="en-US" altLang="zh-CN" dirty="0"/>
              <a:t>(3)</a:t>
            </a:r>
            <a:r>
              <a:rPr lang="zh-CN" altLang="en-US" dirty="0"/>
              <a:t>，否则停止，当前流即为最大流</a:t>
            </a:r>
          </a:p>
          <a:p>
            <a:r>
              <a:rPr lang="en-US" altLang="zh-CN" dirty="0"/>
              <a:t>(3)</a:t>
            </a:r>
            <a:r>
              <a:rPr lang="zh-CN" altLang="en-US" dirty="0"/>
              <a:t>在原网络中的</a:t>
            </a:r>
            <a:r>
              <a:rPr lang="zh-CN" altLang="en-US" dirty="0">
                <a:solidFill>
                  <a:srgbClr val="FF0000"/>
                </a:solidFill>
              </a:rPr>
              <a:t>最短增广链</a:t>
            </a:r>
            <a:r>
              <a:rPr lang="en-US" altLang="zh-CN" dirty="0">
                <a:solidFill>
                  <a:srgbClr val="FF0000"/>
                </a:solidFill>
              </a:rPr>
              <a:t>P</a:t>
            </a:r>
            <a:r>
              <a:rPr lang="zh-CN" altLang="en-US" dirty="0">
                <a:solidFill>
                  <a:srgbClr val="FF0000"/>
                </a:solidFill>
              </a:rPr>
              <a:t>上调整流量δ</a:t>
            </a:r>
            <a:r>
              <a:rPr lang="zh-CN" altLang="en-US" dirty="0"/>
              <a:t>，对于正向弧</a:t>
            </a:r>
            <a:r>
              <a:rPr lang="en-US" altLang="zh-CN" dirty="0" err="1"/>
              <a:t>f</a:t>
            </a:r>
            <a:r>
              <a:rPr lang="en-US" altLang="zh-CN" baseline="-25000" dirty="0" err="1"/>
              <a:t>ij</a:t>
            </a:r>
            <a:r>
              <a:rPr lang="en-US" altLang="zh-CN" dirty="0"/>
              <a:t>+</a:t>
            </a:r>
            <a:r>
              <a:rPr lang="zh-CN" altLang="en-US" dirty="0">
                <a:sym typeface="宋体" panose="02010600030101010101" pitchFamily="2" charset="-122"/>
              </a:rPr>
              <a:t>δ</a:t>
            </a:r>
            <a:r>
              <a:rPr lang="en-US" altLang="zh-CN" dirty="0">
                <a:sym typeface="宋体" panose="02010600030101010101" pitchFamily="2" charset="-122"/>
              </a:rPr>
              <a:t>,</a:t>
            </a:r>
            <a:r>
              <a:rPr lang="zh-CN" altLang="en-US" dirty="0">
                <a:sym typeface="宋体" panose="02010600030101010101" pitchFamily="2" charset="-122"/>
              </a:rPr>
              <a:t>反向弧</a:t>
            </a:r>
            <a:r>
              <a:rPr lang="en-US" altLang="zh-CN" dirty="0" err="1">
                <a:sym typeface="宋体" panose="02010600030101010101" pitchFamily="2" charset="-122"/>
              </a:rPr>
              <a:t>f</a:t>
            </a:r>
            <a:r>
              <a:rPr lang="en-US" altLang="zh-CN" baseline="-25000" dirty="0" err="1">
                <a:sym typeface="宋体" panose="02010600030101010101" pitchFamily="2" charset="-122"/>
              </a:rPr>
              <a:t>ij</a:t>
            </a:r>
            <a:r>
              <a:rPr lang="en-US" altLang="zh-CN" dirty="0">
                <a:sym typeface="宋体" panose="02010600030101010101" pitchFamily="2" charset="-122"/>
              </a:rPr>
              <a:t>-</a:t>
            </a:r>
            <a:r>
              <a:rPr lang="zh-CN" altLang="en-US" dirty="0">
                <a:sym typeface="宋体" panose="02010600030101010101" pitchFamily="2" charset="-122"/>
              </a:rPr>
              <a:t>δ</a:t>
            </a:r>
            <a:r>
              <a:rPr lang="en-US" altLang="zh-CN" dirty="0">
                <a:sym typeface="宋体" panose="02010600030101010101" pitchFamily="2" charset="-122"/>
              </a:rPr>
              <a:t>,</a:t>
            </a:r>
            <a:r>
              <a:rPr lang="zh-CN" altLang="en-US" dirty="0">
                <a:sym typeface="宋体" panose="02010600030101010101" pitchFamily="2" charset="-122"/>
              </a:rPr>
              <a:t>δ</a:t>
            </a:r>
            <a:r>
              <a:rPr lang="en-US" altLang="zh-CN" dirty="0">
                <a:sym typeface="宋体" panose="02010600030101010101" pitchFamily="2" charset="-122"/>
              </a:rPr>
              <a:t>=min(</a:t>
            </a:r>
            <a:r>
              <a:rPr lang="en-US" altLang="zh-CN" dirty="0" err="1">
                <a:sym typeface="宋体" panose="02010600030101010101" pitchFamily="2" charset="-122"/>
              </a:rPr>
              <a:t>Wij</a:t>
            </a:r>
            <a:r>
              <a:rPr lang="en-US" altLang="zh-CN" dirty="0">
                <a:sym typeface="宋体" panose="02010600030101010101" pitchFamily="2" charset="-122"/>
              </a:rPr>
              <a:t>), </a:t>
            </a:r>
            <a:r>
              <a:rPr lang="en-US" altLang="zh-CN" dirty="0" err="1">
                <a:sym typeface="宋体" panose="02010600030101010101" pitchFamily="2" charset="-122"/>
              </a:rPr>
              <a:t>i,jϵP</a:t>
            </a:r>
            <a:r>
              <a:rPr lang="en-US" altLang="zh-CN" dirty="0">
                <a:sym typeface="宋体" panose="02010600030101010101" pitchFamily="2" charset="-122"/>
              </a:rPr>
              <a:t>, </a:t>
            </a:r>
            <a:r>
              <a:rPr lang="zh-CN" altLang="zh-CN" dirty="0">
                <a:sym typeface="宋体" panose="02010600030101010101" pitchFamily="2" charset="-122"/>
              </a:rPr>
              <a:t>并得到新的当前流，返回</a:t>
            </a:r>
            <a:r>
              <a:rPr lang="en-US" altLang="zh-CN" dirty="0">
                <a:sym typeface="宋体" panose="02010600030101010101" pitchFamily="2" charset="-122"/>
              </a:rPr>
              <a:t>(1)</a:t>
            </a:r>
            <a:r>
              <a:rPr lang="zh-CN" altLang="zh-CN" dirty="0">
                <a:sym typeface="宋体" panose="02010600030101010101" pitchFamily="2" charset="-122"/>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采用分层算法寻找最短路径的步骤如下：</a:t>
            </a:r>
            <a:endParaRPr lang="en-US" altLang="zh-CN" noProof="1"/>
          </a:p>
        </p:txBody>
      </p:sp>
      <p:sp>
        <p:nvSpPr>
          <p:cNvPr id="65538" name="内容占位符 2"/>
          <p:cNvSpPr>
            <a:spLocks noGrp="1" noChangeArrowheads="1"/>
          </p:cNvSpPr>
          <p:nvPr>
            <p:ph idx="1"/>
          </p:nvPr>
        </p:nvSpPr>
        <p:spPr>
          <a:xfrm>
            <a:off x="250825" y="1377950"/>
            <a:ext cx="8540750" cy="2770188"/>
          </a:xfrm>
        </p:spPr>
        <p:txBody>
          <a:bodyPr/>
          <a:lstStyle/>
          <a:p>
            <a:pPr>
              <a:spcBef>
                <a:spcPts val="1200"/>
              </a:spcBef>
            </a:pPr>
            <a:r>
              <a:rPr lang="en-US" altLang="zh-CN" dirty="0"/>
              <a:t>(1)</a:t>
            </a:r>
            <a:r>
              <a:rPr lang="zh-CN" altLang="en-US" dirty="0"/>
              <a:t>把顶点</a:t>
            </a:r>
            <a:r>
              <a:rPr lang="en-US" altLang="zh-CN" dirty="0"/>
              <a:t>V</a:t>
            </a:r>
            <a:r>
              <a:rPr lang="en-US" altLang="zh-CN" baseline="-25000" dirty="0"/>
              <a:t>0</a:t>
            </a:r>
            <a:r>
              <a:rPr lang="zh-CN" altLang="en-US" dirty="0"/>
              <a:t>标为</a:t>
            </a:r>
            <a:r>
              <a:rPr lang="en-US" altLang="zh-CN" dirty="0"/>
              <a:t>“</a:t>
            </a:r>
            <a:r>
              <a:rPr lang="zh-CN" altLang="en-US" dirty="0"/>
              <a:t>已标号未检查</a:t>
            </a:r>
            <a:r>
              <a:rPr lang="en-US" altLang="zh-CN" dirty="0"/>
              <a:t>”</a:t>
            </a:r>
            <a:r>
              <a:rPr lang="zh-CN" altLang="en-US" dirty="0"/>
              <a:t>，</a:t>
            </a:r>
            <a:r>
              <a:rPr lang="en-US" altLang="zh-CN" dirty="0"/>
              <a:t>V</a:t>
            </a:r>
            <a:r>
              <a:rPr lang="en-US" altLang="zh-CN" baseline="-25000" dirty="0"/>
              <a:t>0</a:t>
            </a:r>
            <a:r>
              <a:rPr lang="zh-CN" altLang="en-US" dirty="0"/>
              <a:t>的层数为</a:t>
            </a:r>
            <a:r>
              <a:rPr lang="en-US" altLang="zh-CN" dirty="0"/>
              <a:t>h(0)=0;</a:t>
            </a:r>
          </a:p>
          <a:p>
            <a:pPr>
              <a:spcBef>
                <a:spcPts val="1200"/>
              </a:spcBef>
            </a:pPr>
            <a:r>
              <a:rPr lang="en-US" altLang="zh-CN" dirty="0"/>
              <a:t>(2)</a:t>
            </a:r>
            <a:r>
              <a:rPr lang="zh-CN" altLang="en-US" dirty="0"/>
              <a:t>在已标号未检查顶点中选取最早得到标号的顶点</a:t>
            </a:r>
            <a:r>
              <a:rPr lang="en-US" altLang="zh-CN" dirty="0" err="1"/>
              <a:t>V</a:t>
            </a:r>
            <a:r>
              <a:rPr lang="en-US" altLang="zh-CN" baseline="-25000" dirty="0" err="1"/>
              <a:t>j</a:t>
            </a:r>
            <a:r>
              <a:rPr lang="zh-CN" altLang="en-US" dirty="0"/>
              <a:t>，转向（</a:t>
            </a:r>
            <a:r>
              <a:rPr lang="en-US" altLang="zh-CN" dirty="0"/>
              <a:t>3</a:t>
            </a:r>
            <a:r>
              <a:rPr lang="zh-CN" altLang="en-US" dirty="0"/>
              <a:t>）；如果所有标号顶点都已检查，转向（</a:t>
            </a:r>
            <a:r>
              <a:rPr lang="en-US" altLang="zh-CN" dirty="0"/>
              <a:t>4</a:t>
            </a:r>
            <a:r>
              <a:rPr lang="zh-CN" altLang="en-US" dirty="0"/>
              <a:t>）；</a:t>
            </a:r>
          </a:p>
          <a:p>
            <a:pPr>
              <a:spcBef>
                <a:spcPts val="1200"/>
              </a:spcBef>
            </a:pPr>
            <a:r>
              <a:rPr lang="en-US" altLang="zh-CN" dirty="0"/>
              <a:t>(3)</a:t>
            </a:r>
            <a:r>
              <a:rPr lang="zh-CN" altLang="en-US" dirty="0"/>
              <a:t>考察顶点</a:t>
            </a:r>
            <a:r>
              <a:rPr lang="en-US" altLang="zh-CN" dirty="0"/>
              <a:t>V</a:t>
            </a:r>
            <a:r>
              <a:rPr lang="en-US" altLang="zh-CN" baseline="-25000" dirty="0"/>
              <a:t>i</a:t>
            </a:r>
            <a:r>
              <a:rPr lang="zh-CN" altLang="en-US" dirty="0"/>
              <a:t>标为</a:t>
            </a:r>
            <a:r>
              <a:rPr lang="en-US" altLang="zh-CN" dirty="0"/>
              <a:t>“</a:t>
            </a:r>
            <a:r>
              <a:rPr lang="zh-CN" altLang="en-US" dirty="0"/>
              <a:t>已标号未检查</a:t>
            </a:r>
            <a:r>
              <a:rPr lang="en-US" altLang="zh-CN" dirty="0"/>
              <a:t>”</a:t>
            </a:r>
            <a:r>
              <a:rPr lang="zh-CN" altLang="en-US" dirty="0"/>
              <a:t>并令</a:t>
            </a:r>
            <a:r>
              <a:rPr lang="en-US" altLang="zh-CN" dirty="0"/>
              <a:t>h(i)=h(j)+1,</a:t>
            </a:r>
            <a:r>
              <a:rPr lang="zh-CN" altLang="en-US" dirty="0"/>
              <a:t>当</a:t>
            </a:r>
            <a:r>
              <a:rPr lang="en-US" altLang="zh-CN" dirty="0" err="1"/>
              <a:t>V</a:t>
            </a:r>
            <a:r>
              <a:rPr lang="en-US" altLang="zh-CN" baseline="-25000" dirty="0" err="1"/>
              <a:t>j</a:t>
            </a:r>
            <a:r>
              <a:rPr lang="zh-CN" altLang="en-US" dirty="0"/>
              <a:t>的所有出弧都考察完毕，把</a:t>
            </a:r>
            <a:r>
              <a:rPr lang="en-US" altLang="zh-CN" dirty="0" err="1"/>
              <a:t>V</a:t>
            </a:r>
            <a:r>
              <a:rPr lang="en-US" altLang="zh-CN" baseline="-25000" dirty="0" err="1"/>
              <a:t>j</a:t>
            </a:r>
            <a:r>
              <a:rPr lang="zh-CN" altLang="en-US" dirty="0"/>
              <a:t>改为已检查，转（</a:t>
            </a:r>
            <a:r>
              <a:rPr lang="en-US" altLang="zh-CN" dirty="0"/>
              <a:t>2</a:t>
            </a:r>
            <a:r>
              <a:rPr lang="zh-CN" altLang="en-US" dirty="0"/>
              <a:t>）；</a:t>
            </a:r>
          </a:p>
          <a:p>
            <a:pPr>
              <a:spcBef>
                <a:spcPts val="1200"/>
              </a:spcBef>
            </a:pPr>
            <a:r>
              <a:rPr lang="en-US" altLang="zh-CN" dirty="0"/>
              <a:t>(4)</a:t>
            </a:r>
            <a:r>
              <a:rPr lang="zh-CN" altLang="en-US" dirty="0"/>
              <a:t>如果有一些顶点没有标号，则从</a:t>
            </a:r>
            <a:r>
              <a:rPr lang="en-US" altLang="zh-CN" dirty="0"/>
              <a:t>V</a:t>
            </a:r>
            <a:r>
              <a:rPr lang="en-US" altLang="zh-CN" baseline="-25000" dirty="0"/>
              <a:t>0</a:t>
            </a:r>
            <a:r>
              <a:rPr lang="zh-CN" altLang="en-US" dirty="0"/>
              <a:t>到这些顶点不存在路；否则</a:t>
            </a:r>
            <a:r>
              <a:rPr lang="en-US" altLang="zh-CN" dirty="0"/>
              <a:t>V</a:t>
            </a:r>
            <a:r>
              <a:rPr lang="en-US" altLang="zh-CN" baseline="-25000" dirty="0"/>
              <a:t>0</a:t>
            </a:r>
            <a:r>
              <a:rPr lang="zh-CN" altLang="en-US" dirty="0"/>
              <a:t>为网络的根，</a:t>
            </a:r>
            <a:r>
              <a:rPr lang="en-US" altLang="zh-CN" dirty="0"/>
              <a:t>h(i)</a:t>
            </a:r>
            <a:r>
              <a:rPr lang="zh-CN" altLang="en-US" dirty="0"/>
              <a:t>为网络中最短路（</a:t>
            </a:r>
            <a:r>
              <a:rPr lang="en-US" altLang="zh-CN" dirty="0"/>
              <a:t>V</a:t>
            </a:r>
            <a:r>
              <a:rPr lang="en-US" altLang="zh-CN" baseline="-25000" dirty="0"/>
              <a:t>0</a:t>
            </a:r>
            <a:r>
              <a:rPr lang="en-US" altLang="zh-CN" dirty="0"/>
              <a:t>,V</a:t>
            </a:r>
            <a:r>
              <a:rPr lang="en-US" altLang="zh-CN" baseline="-25000" dirty="0"/>
              <a:t>i</a:t>
            </a:r>
            <a:r>
              <a:rPr lang="zh-CN" altLang="en-US" dirty="0"/>
              <a:t>）的长。</a:t>
            </a:r>
          </a:p>
          <a:p>
            <a:pPr>
              <a:spcBef>
                <a:spcPts val="1200"/>
              </a:spcBef>
            </a:pP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t>  </a:t>
            </a:r>
          </a:p>
        </p:txBody>
      </p:sp>
      <p:sp>
        <p:nvSpPr>
          <p:cNvPr id="66562" name="内容占位符 2"/>
          <p:cNvSpPr>
            <a:spLocks noGrp="1" noChangeArrowheads="1"/>
          </p:cNvSpPr>
          <p:nvPr>
            <p:ph idx="1"/>
          </p:nvPr>
        </p:nvSpPr>
        <p:spPr>
          <a:xfrm>
            <a:off x="466725" y="234950"/>
            <a:ext cx="8540750" cy="806450"/>
          </a:xfrm>
        </p:spPr>
        <p:txBody>
          <a:bodyPr/>
          <a:lstStyle/>
          <a:p>
            <a:r>
              <a:rPr lang="zh-CN" altLang="en-US"/>
              <a:t>例</a:t>
            </a:r>
            <a:r>
              <a:rPr lang="en-US" altLang="zh-CN"/>
              <a:t>1-3 </a:t>
            </a:r>
            <a:r>
              <a:rPr lang="zh-CN" altLang="en-US"/>
              <a:t>图</a:t>
            </a:r>
            <a:r>
              <a:rPr lang="en-US" altLang="zh-CN"/>
              <a:t>1-11</a:t>
            </a:r>
            <a:r>
              <a:rPr lang="zh-CN" altLang="en-US"/>
              <a:t>为一两端点网络，弧旁的数字为该弧的容量。</a:t>
            </a:r>
          </a:p>
          <a:p>
            <a:r>
              <a:rPr lang="zh-CN" altLang="en-US"/>
              <a:t>现给出其当前流</a:t>
            </a:r>
            <a:r>
              <a:rPr lang="en-US" altLang="zh-CN"/>
              <a:t>f</a:t>
            </a:r>
            <a:r>
              <a:rPr lang="en-US" altLang="zh-CN" baseline="30000"/>
              <a:t>(0)</a:t>
            </a:r>
            <a:r>
              <a:rPr lang="en-US" altLang="zh-CN"/>
              <a:t>=2,</a:t>
            </a:r>
            <a:r>
              <a:rPr lang="zh-CN" altLang="zh-CN"/>
              <a:t>其流谱如图</a:t>
            </a:r>
            <a:r>
              <a:rPr lang="en-US" altLang="zh-CN"/>
              <a:t>1-12(a)</a:t>
            </a:r>
            <a:r>
              <a:rPr lang="zh-CN" altLang="en-US"/>
              <a:t>所示，括号内数字表示</a:t>
            </a:r>
            <a:r>
              <a:rPr lang="en-US" altLang="zh-CN"/>
              <a:t>(f</a:t>
            </a:r>
            <a:r>
              <a:rPr lang="en-US" altLang="zh-CN" baseline="-25000"/>
              <a:t>ij</a:t>
            </a:r>
            <a:r>
              <a:rPr lang="en-US" altLang="zh-CN"/>
              <a:t>,c</a:t>
            </a:r>
            <a:r>
              <a:rPr lang="en-US" altLang="zh-CN" baseline="-25000"/>
              <a:t>ij</a:t>
            </a:r>
            <a:r>
              <a:rPr lang="en-US" altLang="zh-CN"/>
              <a:t>)</a:t>
            </a:r>
            <a:endParaRPr lang="zh-CN" altLang="en-US"/>
          </a:p>
          <a:p>
            <a:endParaRPr lang="zh-CN" altLang="en-US">
              <a:sym typeface="宋体" panose="02010600030101010101" pitchFamily="2" charset="-122"/>
            </a:endParaRPr>
          </a:p>
        </p:txBody>
      </p:sp>
      <p:graphicFrame>
        <p:nvGraphicFramePr>
          <p:cNvPr id="66563" name="对象 13"/>
          <p:cNvGraphicFramePr/>
          <p:nvPr/>
        </p:nvGraphicFramePr>
        <p:xfrm>
          <a:off x="101600" y="1541463"/>
          <a:ext cx="4883150" cy="3105150"/>
        </p:xfrm>
        <a:graphic>
          <a:graphicData uri="http://schemas.openxmlformats.org/presentationml/2006/ole">
            <mc:AlternateContent xmlns:mc="http://schemas.openxmlformats.org/markup-compatibility/2006">
              <mc:Choice xmlns:v="urn:schemas-microsoft-com:vml" Requires="v">
                <p:oleObj spid="_x0000_s39960" r:id="rId3" imgW="8890000" imgH="5549900" progId="Visio.Drawing.11">
                  <p:embed/>
                </p:oleObj>
              </mc:Choice>
              <mc:Fallback>
                <p:oleObj r:id="rId3" imgW="8890000" imgH="5549900" progId="Visio.Drawing.11">
                  <p:embed/>
                  <p:pic>
                    <p:nvPicPr>
                      <p:cNvPr id="0" name="图片 399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 y="1541463"/>
                        <a:ext cx="4883150" cy="3105150"/>
                      </a:xfrm>
                      <a:prstGeom prst="rect">
                        <a:avLst/>
                      </a:prstGeom>
                      <a:solidFill>
                        <a:srgbClr val="AE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4" name="对象 17"/>
          <p:cNvGraphicFramePr/>
          <p:nvPr/>
        </p:nvGraphicFramePr>
        <p:xfrm>
          <a:off x="4787900" y="3846513"/>
          <a:ext cx="4219575" cy="2971800"/>
        </p:xfrm>
        <a:graphic>
          <a:graphicData uri="http://schemas.openxmlformats.org/presentationml/2006/ole">
            <mc:AlternateContent xmlns:mc="http://schemas.openxmlformats.org/markup-compatibility/2006">
              <mc:Choice xmlns:v="urn:schemas-microsoft-com:vml" Requires="v">
                <p:oleObj spid="_x0000_s39961" name="Visio" r:id="rId5" imgW="6795770" imgH="4114800" progId="Visio.Drawing.11">
                  <p:embed/>
                </p:oleObj>
              </mc:Choice>
              <mc:Fallback>
                <p:oleObj name="Visio" r:id="rId5" imgW="6795770" imgH="4114800" progId="Visio.Drawing.11">
                  <p:embed/>
                  <p:pic>
                    <p:nvPicPr>
                      <p:cNvPr id="0" name="图片 39998"/>
                      <p:cNvPicPr>
                        <a:picLocks noChangeArrowheads="1"/>
                      </p:cNvPicPr>
                      <p:nvPr/>
                    </p:nvPicPr>
                    <p:blipFill>
                      <a:blip r:embed="rId6"/>
                      <a:srcRect/>
                      <a:stretch>
                        <a:fillRect/>
                      </a:stretch>
                    </p:blipFill>
                    <p:spPr bwMode="auto">
                      <a:xfrm>
                        <a:off x="4787900" y="3846513"/>
                        <a:ext cx="4219575" cy="2971800"/>
                      </a:xfrm>
                      <a:prstGeom prst="rect">
                        <a:avLst/>
                      </a:prstGeom>
                      <a:solidFill>
                        <a:srgbClr val="AE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t>  </a:t>
            </a:r>
          </a:p>
        </p:txBody>
      </p:sp>
      <p:sp>
        <p:nvSpPr>
          <p:cNvPr id="3" name="内容占位符 2"/>
          <p:cNvSpPr>
            <a:spLocks noGrp="1"/>
          </p:cNvSpPr>
          <p:nvPr>
            <p:ph idx="1"/>
          </p:nvPr>
        </p:nvSpPr>
        <p:spPr>
          <a:xfrm>
            <a:off x="4292600" y="3171825"/>
            <a:ext cx="4770438" cy="1508125"/>
          </a:xfrm>
        </p:spPr>
        <p:txBody>
          <a:bodyPr/>
          <a:lstStyle/>
          <a:p>
            <a:pPr marL="53975">
              <a:lnSpc>
                <a:spcPts val="2580"/>
              </a:lnSpc>
              <a:spcBef>
                <a:spcPts val="0"/>
              </a:spcBef>
            </a:pPr>
            <a:r>
              <a:rPr lang="zh-CN" altLang="en-US" noProof="1"/>
              <a:t>第</a:t>
            </a:r>
            <a:r>
              <a:rPr lang="en-US" altLang="zh-CN" noProof="1"/>
              <a:t>1</a:t>
            </a:r>
            <a:r>
              <a:rPr lang="zh-CN" altLang="en-US" noProof="1"/>
              <a:t>次迭代，建立</a:t>
            </a:r>
            <a:r>
              <a:rPr lang="en-US" altLang="zh-CN" noProof="1"/>
              <a:t>f</a:t>
            </a:r>
            <a:r>
              <a:rPr lang="en-US" altLang="zh-CN" baseline="30000" noProof="1">
                <a:sym typeface="+mn-ea"/>
              </a:rPr>
              <a:t>(0)</a:t>
            </a:r>
            <a:r>
              <a:rPr lang="zh-CN" altLang="en-US" noProof="1"/>
              <a:t>的增广网络如图</a:t>
            </a:r>
            <a:r>
              <a:rPr lang="en-US" altLang="zh-CN" noProof="1"/>
              <a:t>1-12(b)</a:t>
            </a:r>
            <a:r>
              <a:rPr lang="zh-CN" altLang="en-US" noProof="1"/>
              <a:t>所示，用最短路算法求出其最短有两条</a:t>
            </a:r>
            <a:r>
              <a:rPr lang="en-US" altLang="zh-CN" noProof="1"/>
              <a:t>s</a:t>
            </a:r>
            <a:r>
              <a:rPr lang="en-US" altLang="zh-CN" noProof="1">
                <a:cs typeface="Arial" panose="020B0604020202020204" pitchFamily="34" charset="0"/>
              </a:rPr>
              <a:t>→1</a:t>
            </a:r>
            <a:r>
              <a:rPr lang="en-US" altLang="zh-CN" noProof="1">
                <a:cs typeface="Arial" panose="020B0604020202020204" pitchFamily="34" charset="0"/>
                <a:sym typeface="+mn-ea"/>
              </a:rPr>
              <a:t>→3→t</a:t>
            </a:r>
            <a:r>
              <a:rPr lang="zh-CN" altLang="en-US" noProof="1">
                <a:cs typeface="Arial" panose="020B0604020202020204" pitchFamily="34" charset="0"/>
                <a:sym typeface="+mn-ea"/>
              </a:rPr>
              <a:t>和</a:t>
            </a:r>
            <a:r>
              <a:rPr lang="en-US" altLang="zh-CN" noProof="1">
                <a:cs typeface="Arial" panose="020B0604020202020204" pitchFamily="34" charset="0"/>
                <a:sym typeface="+mn-ea"/>
              </a:rPr>
              <a:t>s→2→4→t</a:t>
            </a:r>
            <a:r>
              <a:rPr lang="zh-CN" altLang="en-US" noProof="1">
                <a:cs typeface="Arial" panose="020B0604020202020204" pitchFamily="34" charset="0"/>
                <a:sym typeface="+mn-ea"/>
              </a:rPr>
              <a:t>，它们相当于在原网络（图</a:t>
            </a:r>
            <a:r>
              <a:rPr lang="en-US" altLang="zh-CN" noProof="1">
                <a:cs typeface="Arial" panose="020B0604020202020204" pitchFamily="34" charset="0"/>
                <a:sym typeface="+mn-ea"/>
              </a:rPr>
              <a:t>1-12(a))</a:t>
            </a:r>
            <a:r>
              <a:rPr lang="zh-CN" altLang="en-US" noProof="1">
                <a:cs typeface="Arial" panose="020B0604020202020204" pitchFamily="34" charset="0"/>
                <a:sym typeface="+mn-ea"/>
              </a:rPr>
              <a:t>中有两条最短增广链，分别在增广链</a:t>
            </a:r>
            <a:r>
              <a:rPr lang="en-US" altLang="zh-CN" noProof="1">
                <a:sym typeface="+mn-ea"/>
              </a:rPr>
              <a:t>s</a:t>
            </a:r>
            <a:r>
              <a:rPr lang="en-US" altLang="zh-CN" noProof="1">
                <a:cs typeface="Arial" panose="020B0604020202020204" pitchFamily="34" charset="0"/>
                <a:sym typeface="+mn-ea"/>
              </a:rPr>
              <a:t>→1→3→t</a:t>
            </a:r>
            <a:r>
              <a:rPr lang="zh-CN" altLang="en-US" noProof="1">
                <a:cs typeface="Arial" panose="020B0604020202020204" pitchFamily="34" charset="0"/>
                <a:sym typeface="+mn-ea"/>
              </a:rPr>
              <a:t>增流</a:t>
            </a:r>
            <a:r>
              <a:rPr lang="en-US" altLang="zh-CN" noProof="1">
                <a:cs typeface="Arial" panose="020B0604020202020204" pitchFamily="34" charset="0"/>
                <a:sym typeface="+mn-ea"/>
              </a:rPr>
              <a:t>1</a:t>
            </a:r>
            <a:r>
              <a:rPr lang="zh-CN" altLang="en-US" noProof="1">
                <a:cs typeface="Arial" panose="020B0604020202020204" pitchFamily="34" charset="0"/>
                <a:sym typeface="+mn-ea"/>
              </a:rPr>
              <a:t>个单位，在增广链</a:t>
            </a:r>
            <a:r>
              <a:rPr lang="en-US" altLang="zh-CN" noProof="1">
                <a:cs typeface="Arial" panose="020B0604020202020204" pitchFamily="34" charset="0"/>
                <a:sym typeface="+mn-ea"/>
              </a:rPr>
              <a:t>s→2→4→t</a:t>
            </a:r>
            <a:r>
              <a:rPr lang="zh-CN" altLang="en-US" noProof="1">
                <a:cs typeface="Arial" panose="020B0604020202020204" pitchFamily="34" charset="0"/>
                <a:sym typeface="+mn-ea"/>
              </a:rPr>
              <a:t>增流</a:t>
            </a:r>
            <a:r>
              <a:rPr lang="en-US" altLang="zh-CN" noProof="1">
                <a:cs typeface="Arial" panose="020B0604020202020204" pitchFamily="34" charset="0"/>
                <a:sym typeface="+mn-ea"/>
              </a:rPr>
              <a:t>1</a:t>
            </a:r>
            <a:r>
              <a:rPr lang="zh-CN" altLang="en-US" noProof="1">
                <a:cs typeface="Arial" panose="020B0604020202020204" pitchFamily="34" charset="0"/>
                <a:sym typeface="+mn-ea"/>
              </a:rPr>
              <a:t>个单位，形成新当前流</a:t>
            </a:r>
            <a:r>
              <a:rPr lang="en-US" altLang="zh-CN" noProof="1">
                <a:cs typeface="Arial" panose="020B0604020202020204" pitchFamily="34" charset="0"/>
                <a:sym typeface="+mn-ea"/>
              </a:rPr>
              <a:t>f</a:t>
            </a:r>
            <a:r>
              <a:rPr lang="en-US" altLang="zh-CN" baseline="30000" noProof="1">
                <a:sym typeface="+mn-ea"/>
              </a:rPr>
              <a:t>(1)</a:t>
            </a:r>
            <a:r>
              <a:rPr lang="en-US" altLang="zh-CN" noProof="1">
                <a:cs typeface="Arial" panose="020B0604020202020204" pitchFamily="34" charset="0"/>
                <a:sym typeface="+mn-ea"/>
              </a:rPr>
              <a:t>=f</a:t>
            </a:r>
            <a:r>
              <a:rPr lang="en-US" altLang="zh-CN" baseline="30000" noProof="1">
                <a:sym typeface="+mn-ea"/>
              </a:rPr>
              <a:t>(0)</a:t>
            </a:r>
            <a:r>
              <a:rPr lang="en-US" altLang="zh-CN" noProof="1">
                <a:cs typeface="Arial" panose="020B0604020202020204" pitchFamily="34" charset="0"/>
                <a:sym typeface="+mn-ea"/>
              </a:rPr>
              <a:t>+2=4,</a:t>
            </a:r>
            <a:r>
              <a:rPr lang="zh-CN" altLang="en-US" noProof="1">
                <a:cs typeface="Arial" panose="020B0604020202020204" pitchFamily="34" charset="0"/>
                <a:sym typeface="+mn-ea"/>
              </a:rPr>
              <a:t>其流谱如图</a:t>
            </a:r>
            <a:r>
              <a:rPr lang="en-US" altLang="zh-CN" noProof="1">
                <a:cs typeface="Arial" panose="020B0604020202020204" pitchFamily="34" charset="0"/>
                <a:sym typeface="+mn-ea"/>
              </a:rPr>
              <a:t>1-12(c)</a:t>
            </a:r>
            <a:r>
              <a:rPr lang="zh-CN" altLang="en-US" noProof="1">
                <a:cs typeface="Arial" panose="020B0604020202020204" pitchFamily="34" charset="0"/>
                <a:sym typeface="+mn-ea"/>
              </a:rPr>
              <a:t>所示。</a:t>
            </a:r>
          </a:p>
          <a:p>
            <a:endParaRPr lang="zh-CN" altLang="en-US" noProof="1">
              <a:cs typeface="Arial" panose="020B0604020202020204" pitchFamily="34" charset="0"/>
              <a:sym typeface="+mn-ea"/>
            </a:endParaRPr>
          </a:p>
        </p:txBody>
      </p:sp>
      <p:sp>
        <p:nvSpPr>
          <p:cNvPr id="67587" name="文本框 3"/>
          <p:cNvSpPr txBox="1">
            <a:spLocks noChangeArrowheads="1"/>
          </p:cNvSpPr>
          <p:nvPr/>
        </p:nvSpPr>
        <p:spPr bwMode="auto">
          <a:xfrm>
            <a:off x="107950" y="-9525"/>
            <a:ext cx="1177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3200" b="1">
                <a:solidFill>
                  <a:srgbClr val="FF0000"/>
                </a:solidFill>
              </a:rPr>
              <a:t>例</a:t>
            </a:r>
            <a:r>
              <a:rPr lang="en-US" altLang="zh-CN" sz="3200" b="1">
                <a:solidFill>
                  <a:srgbClr val="FF0000"/>
                </a:solidFill>
              </a:rPr>
              <a:t>1-3</a:t>
            </a:r>
          </a:p>
        </p:txBody>
      </p:sp>
      <p:graphicFrame>
        <p:nvGraphicFramePr>
          <p:cNvPr id="67588" name="对象 6"/>
          <p:cNvGraphicFramePr/>
          <p:nvPr/>
        </p:nvGraphicFramePr>
        <p:xfrm>
          <a:off x="73025" y="-9525"/>
          <a:ext cx="4219575" cy="2973388"/>
        </p:xfrm>
        <a:graphic>
          <a:graphicData uri="http://schemas.openxmlformats.org/presentationml/2006/ole">
            <mc:AlternateContent xmlns:mc="http://schemas.openxmlformats.org/markup-compatibility/2006">
              <mc:Choice xmlns:v="urn:schemas-microsoft-com:vml" Requires="v">
                <p:oleObj spid="_x0000_s40995" r:id="rId3" imgW="8305800" imgH="5029200" progId="Visio.Drawing.11">
                  <p:embed/>
                </p:oleObj>
              </mc:Choice>
              <mc:Fallback>
                <p:oleObj r:id="rId3" imgW="8305800" imgH="5029200" progId="Visio.Drawing.11">
                  <p:embed/>
                  <p:pic>
                    <p:nvPicPr>
                      <p:cNvPr id="0" name="图片 410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 y="-9525"/>
                        <a:ext cx="4219575" cy="2973388"/>
                      </a:xfrm>
                      <a:prstGeom prst="rect">
                        <a:avLst/>
                      </a:prstGeom>
                      <a:solidFill>
                        <a:srgbClr val="AE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9" name="对象 8"/>
          <p:cNvGraphicFramePr/>
          <p:nvPr/>
        </p:nvGraphicFramePr>
        <p:xfrm>
          <a:off x="4551363" y="-9525"/>
          <a:ext cx="4697412" cy="2873375"/>
        </p:xfrm>
        <a:graphic>
          <a:graphicData uri="http://schemas.openxmlformats.org/presentationml/2006/ole">
            <mc:AlternateContent xmlns:mc="http://schemas.openxmlformats.org/markup-compatibility/2006">
              <mc:Choice xmlns:v="urn:schemas-microsoft-com:vml" Requires="v">
                <p:oleObj spid="_x0000_s40996" r:id="rId5" imgW="8318500" imgH="5029200" progId="Visio.Drawing.11">
                  <p:embed/>
                </p:oleObj>
              </mc:Choice>
              <mc:Fallback>
                <p:oleObj r:id="rId5" imgW="8318500" imgH="5029200" progId="Visio.Drawing.11">
                  <p:embed/>
                  <p:pic>
                    <p:nvPicPr>
                      <p:cNvPr id="0" name="图片 4105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1363" y="-9525"/>
                        <a:ext cx="4697412" cy="2873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对象 10"/>
          <p:cNvGraphicFramePr/>
          <p:nvPr/>
        </p:nvGraphicFramePr>
        <p:xfrm>
          <a:off x="73025" y="3171825"/>
          <a:ext cx="4054475" cy="3035300"/>
        </p:xfrm>
        <a:graphic>
          <a:graphicData uri="http://schemas.openxmlformats.org/presentationml/2006/ole">
            <mc:AlternateContent xmlns:mc="http://schemas.openxmlformats.org/markup-compatibility/2006">
              <mc:Choice xmlns:v="urn:schemas-microsoft-com:vml" Requires="v">
                <p:oleObj spid="_x0000_s40997" r:id="rId7" imgW="8305800" imgH="5029200" progId="Visio.Drawing.11">
                  <p:embed/>
                </p:oleObj>
              </mc:Choice>
              <mc:Fallback>
                <p:oleObj r:id="rId7" imgW="8305800" imgH="5029200" progId="Visio.Drawing.11">
                  <p:embed/>
                  <p:pic>
                    <p:nvPicPr>
                      <p:cNvPr id="0" name="图片 4105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25" y="3171825"/>
                        <a:ext cx="4054475" cy="30353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t>  </a:t>
            </a:r>
          </a:p>
        </p:txBody>
      </p:sp>
      <p:sp>
        <p:nvSpPr>
          <p:cNvPr id="68610" name="内容占位符 2"/>
          <p:cNvSpPr>
            <a:spLocks noGrp="1" noChangeArrowheads="1"/>
          </p:cNvSpPr>
          <p:nvPr>
            <p:ph idx="1"/>
          </p:nvPr>
        </p:nvSpPr>
        <p:spPr>
          <a:xfrm>
            <a:off x="65088" y="3505200"/>
            <a:ext cx="4338637" cy="1343025"/>
          </a:xfrm>
        </p:spPr>
        <p:txBody>
          <a:bodyPr/>
          <a:lstStyle/>
          <a:p>
            <a:r>
              <a:rPr lang="zh-CN" altLang="en-US">
                <a:sym typeface="宋体" panose="02010600030101010101" pitchFamily="2" charset="-122"/>
              </a:rPr>
              <a:t>第</a:t>
            </a:r>
            <a:r>
              <a:rPr lang="en-US" altLang="zh-CN">
                <a:sym typeface="宋体" panose="02010600030101010101" pitchFamily="2" charset="-122"/>
              </a:rPr>
              <a:t>2</a:t>
            </a:r>
            <a:r>
              <a:rPr lang="zh-CN" altLang="en-US">
                <a:sym typeface="宋体" panose="02010600030101010101" pitchFamily="2" charset="-122"/>
              </a:rPr>
              <a:t>次迭代，对当前流</a:t>
            </a:r>
            <a:r>
              <a:rPr lang="en-US" altLang="zh-CN">
                <a:sym typeface="宋体" panose="02010600030101010101" pitchFamily="2" charset="-122"/>
              </a:rPr>
              <a:t>f</a:t>
            </a:r>
            <a:r>
              <a:rPr lang="en-US" altLang="zh-CN" baseline="30000">
                <a:sym typeface="宋体" panose="02010600030101010101" pitchFamily="2" charset="-122"/>
              </a:rPr>
              <a:t>(1)</a:t>
            </a:r>
            <a:r>
              <a:rPr lang="zh-CN" altLang="en-US">
                <a:sym typeface="宋体" panose="02010600030101010101" pitchFamily="2" charset="-122"/>
              </a:rPr>
              <a:t>建立增量网络，如图</a:t>
            </a:r>
            <a:r>
              <a:rPr lang="en-US" altLang="zh-CN">
                <a:sym typeface="宋体" panose="02010600030101010101" pitchFamily="2" charset="-122"/>
              </a:rPr>
              <a:t>1-12(d)</a:t>
            </a:r>
            <a:r>
              <a:rPr lang="zh-CN" altLang="en-US">
                <a:sym typeface="宋体" panose="02010600030101010101" pitchFamily="2" charset="-122"/>
              </a:rPr>
              <a:t>所示，寻找最短路为</a:t>
            </a:r>
            <a:r>
              <a:rPr lang="en-US" altLang="zh-CN">
                <a:sym typeface="宋体" panose="02010600030101010101" pitchFamily="2" charset="-122"/>
              </a:rPr>
              <a:t>s→1→3→4→t</a:t>
            </a:r>
            <a:r>
              <a:rPr lang="zh-CN" altLang="en-US">
                <a:sym typeface="宋体" panose="02010600030101010101" pitchFamily="2" charset="-122"/>
              </a:rPr>
              <a:t>，在对应网络的增广链上可以增流</a:t>
            </a:r>
            <a:r>
              <a:rPr lang="en-US" altLang="zh-CN">
                <a:sym typeface="宋体" panose="02010600030101010101" pitchFamily="2" charset="-122"/>
              </a:rPr>
              <a:t>1</a:t>
            </a:r>
            <a:r>
              <a:rPr lang="zh-CN" altLang="en-US">
                <a:sym typeface="宋体" panose="02010600030101010101" pitchFamily="2" charset="-122"/>
              </a:rPr>
              <a:t>个单位，调整流量后的流谱如图</a:t>
            </a:r>
            <a:r>
              <a:rPr lang="en-US" altLang="zh-CN">
                <a:sym typeface="宋体" panose="02010600030101010101" pitchFamily="2" charset="-122"/>
              </a:rPr>
              <a:t>1-12(e)</a:t>
            </a:r>
            <a:r>
              <a:rPr lang="zh-CN" altLang="en-US">
                <a:sym typeface="宋体" panose="02010600030101010101" pitchFamily="2" charset="-122"/>
              </a:rPr>
              <a:t>所示，其当前流为</a:t>
            </a:r>
            <a:r>
              <a:rPr lang="en-US" altLang="zh-CN">
                <a:sym typeface="宋体" panose="02010600030101010101" pitchFamily="2" charset="-122"/>
              </a:rPr>
              <a:t>f</a:t>
            </a:r>
            <a:r>
              <a:rPr lang="en-US" altLang="zh-CN" baseline="30000">
                <a:sym typeface="宋体" panose="02010600030101010101" pitchFamily="2" charset="-122"/>
              </a:rPr>
              <a:t>(2)</a:t>
            </a:r>
            <a:r>
              <a:rPr lang="en-US" altLang="zh-CN">
                <a:sym typeface="宋体" panose="02010600030101010101" pitchFamily="2" charset="-122"/>
              </a:rPr>
              <a:t>=f</a:t>
            </a:r>
            <a:r>
              <a:rPr lang="en-US" altLang="zh-CN" baseline="30000">
                <a:sym typeface="宋体" panose="02010600030101010101" pitchFamily="2" charset="-122"/>
              </a:rPr>
              <a:t>(1)</a:t>
            </a:r>
            <a:r>
              <a:rPr lang="en-US" altLang="zh-CN">
                <a:sym typeface="宋体" panose="02010600030101010101" pitchFamily="2" charset="-122"/>
              </a:rPr>
              <a:t>+1=5.</a:t>
            </a:r>
          </a:p>
          <a:p>
            <a:endParaRPr lang="zh-CN" altLang="en-US">
              <a:sym typeface="宋体" panose="02010600030101010101" pitchFamily="2" charset="-122"/>
            </a:endParaRPr>
          </a:p>
        </p:txBody>
      </p:sp>
      <p:graphicFrame>
        <p:nvGraphicFramePr>
          <p:cNvPr id="68611" name="对象 3"/>
          <p:cNvGraphicFramePr/>
          <p:nvPr/>
        </p:nvGraphicFramePr>
        <p:xfrm>
          <a:off x="4119563" y="44450"/>
          <a:ext cx="5059362" cy="2652713"/>
        </p:xfrm>
        <a:graphic>
          <a:graphicData uri="http://schemas.openxmlformats.org/presentationml/2006/ole">
            <mc:AlternateContent xmlns:mc="http://schemas.openxmlformats.org/markup-compatibility/2006">
              <mc:Choice xmlns:v="urn:schemas-microsoft-com:vml" Requires="v">
                <p:oleObj spid="_x0000_s42019" r:id="rId3" imgW="8293100" imgH="4648200" progId="Visio.Drawing.11">
                  <p:embed/>
                </p:oleObj>
              </mc:Choice>
              <mc:Fallback>
                <p:oleObj r:id="rId3" imgW="8293100" imgH="4648200" progId="Visio.Drawing.11">
                  <p:embed/>
                  <p:pic>
                    <p:nvPicPr>
                      <p:cNvPr id="0" name="图片 420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563" y="44450"/>
                        <a:ext cx="5059362" cy="2652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对象 5"/>
          <p:cNvGraphicFramePr/>
          <p:nvPr/>
        </p:nvGraphicFramePr>
        <p:xfrm>
          <a:off x="65088" y="-30163"/>
          <a:ext cx="4054475" cy="3033713"/>
        </p:xfrm>
        <a:graphic>
          <a:graphicData uri="http://schemas.openxmlformats.org/presentationml/2006/ole">
            <mc:AlternateContent xmlns:mc="http://schemas.openxmlformats.org/markup-compatibility/2006">
              <mc:Choice xmlns:v="urn:schemas-microsoft-com:vml" Requires="v">
                <p:oleObj spid="_x0000_s42020" r:id="rId5" imgW="8305800" imgH="5029200" progId="Visio.Drawing.11">
                  <p:embed/>
                </p:oleObj>
              </mc:Choice>
              <mc:Fallback>
                <p:oleObj r:id="rId5" imgW="8305800" imgH="5029200" progId="Visio.Drawing.11">
                  <p:embed/>
                  <p:pic>
                    <p:nvPicPr>
                      <p:cNvPr id="0" name="图片 420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30163"/>
                        <a:ext cx="4054475" cy="3033713"/>
                      </a:xfrm>
                      <a:prstGeom prst="rect">
                        <a:avLst/>
                      </a:prstGeom>
                      <a:solidFill>
                        <a:srgbClr val="AE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对象 9"/>
          <p:cNvGraphicFramePr/>
          <p:nvPr/>
        </p:nvGraphicFramePr>
        <p:xfrm>
          <a:off x="4403725" y="3233738"/>
          <a:ext cx="4667250" cy="3521075"/>
        </p:xfrm>
        <a:graphic>
          <a:graphicData uri="http://schemas.openxmlformats.org/presentationml/2006/ole">
            <mc:AlternateContent xmlns:mc="http://schemas.openxmlformats.org/markup-compatibility/2006">
              <mc:Choice xmlns:v="urn:schemas-microsoft-com:vml" Requires="v">
                <p:oleObj spid="_x0000_s42021" r:id="rId7" imgW="8305800" imgH="5029200" progId="Visio.Drawing.11">
                  <p:embed/>
                </p:oleObj>
              </mc:Choice>
              <mc:Fallback>
                <p:oleObj r:id="rId7" imgW="8305800" imgH="5029200" progId="Visio.Drawing.11">
                  <p:embed/>
                  <p:pic>
                    <p:nvPicPr>
                      <p:cNvPr id="0" name="图片 4207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3725" y="3233738"/>
                        <a:ext cx="4667250" cy="3521075"/>
                      </a:xfrm>
                      <a:prstGeom prst="rect">
                        <a:avLst/>
                      </a:prstGeom>
                      <a:solidFill>
                        <a:srgbClr val="AE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t>  </a:t>
            </a:r>
          </a:p>
        </p:txBody>
      </p:sp>
      <p:sp>
        <p:nvSpPr>
          <p:cNvPr id="69634" name="内容占位符 2"/>
          <p:cNvSpPr>
            <a:spLocks noGrp="1" noChangeArrowheads="1"/>
          </p:cNvSpPr>
          <p:nvPr>
            <p:ph idx="1"/>
          </p:nvPr>
        </p:nvSpPr>
        <p:spPr>
          <a:xfrm>
            <a:off x="76200" y="4624388"/>
            <a:ext cx="8540750" cy="1979612"/>
          </a:xfrm>
        </p:spPr>
        <p:txBody>
          <a:bodyPr/>
          <a:lstStyle/>
          <a:p>
            <a:endParaRPr lang="en-US" altLang="zh-CN">
              <a:sym typeface="宋体" panose="02010600030101010101" pitchFamily="2" charset="-122"/>
            </a:endParaRPr>
          </a:p>
          <a:p>
            <a:r>
              <a:rPr lang="zh-CN" altLang="en-US">
                <a:sym typeface="宋体" panose="02010600030101010101" pitchFamily="2" charset="-122"/>
              </a:rPr>
              <a:t>第</a:t>
            </a:r>
            <a:r>
              <a:rPr lang="en-US" altLang="zh-CN">
                <a:sym typeface="宋体" panose="02010600030101010101" pitchFamily="2" charset="-122"/>
              </a:rPr>
              <a:t>3</a:t>
            </a:r>
            <a:r>
              <a:rPr lang="zh-CN" altLang="en-US">
                <a:sym typeface="宋体" panose="02010600030101010101" pitchFamily="2" charset="-122"/>
              </a:rPr>
              <a:t>次迭代，对</a:t>
            </a:r>
            <a:r>
              <a:rPr lang="en-US" altLang="zh-CN">
                <a:sym typeface="宋体" panose="02010600030101010101" pitchFamily="2" charset="-122"/>
              </a:rPr>
              <a:t>f</a:t>
            </a:r>
            <a:r>
              <a:rPr lang="en-US" altLang="zh-CN" baseline="30000">
                <a:sym typeface="宋体" panose="02010600030101010101" pitchFamily="2" charset="-122"/>
              </a:rPr>
              <a:t>(2)</a:t>
            </a:r>
            <a:r>
              <a:rPr lang="zh-CN" altLang="en-US">
                <a:sym typeface="宋体" panose="02010600030101010101" pitchFamily="2" charset="-122"/>
              </a:rPr>
              <a:t>构建增量网络如图</a:t>
            </a:r>
            <a:r>
              <a:rPr lang="en-US" altLang="zh-CN">
                <a:sym typeface="宋体" panose="02010600030101010101" pitchFamily="2" charset="-122"/>
              </a:rPr>
              <a:t>1-12(f)</a:t>
            </a:r>
            <a:r>
              <a:rPr lang="zh-CN" altLang="en-US">
                <a:sym typeface="宋体" panose="02010600030101010101" pitchFamily="2" charset="-122"/>
              </a:rPr>
              <a:t>所示。可以看到从</a:t>
            </a:r>
            <a:r>
              <a:rPr lang="en-US" altLang="zh-CN">
                <a:sym typeface="宋体" panose="02010600030101010101" pitchFamily="2" charset="-122"/>
              </a:rPr>
              <a:t>s</a:t>
            </a:r>
            <a:r>
              <a:rPr lang="zh-CN" altLang="en-US">
                <a:sym typeface="宋体" panose="02010600030101010101" pitchFamily="2" charset="-122"/>
              </a:rPr>
              <a:t>到</a:t>
            </a:r>
            <a:r>
              <a:rPr lang="en-US" altLang="zh-CN">
                <a:sym typeface="宋体" panose="02010600030101010101" pitchFamily="2" charset="-122"/>
              </a:rPr>
              <a:t>t</a:t>
            </a:r>
            <a:r>
              <a:rPr lang="zh-CN" altLang="en-US">
                <a:sym typeface="宋体" panose="02010600030101010101" pitchFamily="2" charset="-122"/>
              </a:rPr>
              <a:t>已不存在最短路，故</a:t>
            </a:r>
            <a:r>
              <a:rPr lang="en-US" altLang="zh-CN">
                <a:sym typeface="宋体" panose="02010600030101010101" pitchFamily="2" charset="-122"/>
              </a:rPr>
              <a:t>f</a:t>
            </a:r>
            <a:r>
              <a:rPr lang="en-US" altLang="zh-CN" baseline="30000">
                <a:sym typeface="宋体" panose="02010600030101010101" pitchFamily="2" charset="-122"/>
              </a:rPr>
              <a:t>(2)</a:t>
            </a:r>
            <a:r>
              <a:rPr lang="en-US" altLang="zh-CN">
                <a:sym typeface="宋体" panose="02010600030101010101" pitchFamily="2" charset="-122"/>
              </a:rPr>
              <a:t>=5</a:t>
            </a:r>
            <a:r>
              <a:rPr lang="zh-CN" altLang="en-US">
                <a:sym typeface="宋体" panose="02010600030101010101" pitchFamily="2" charset="-122"/>
              </a:rPr>
              <a:t>即为最大流，其流谱如图</a:t>
            </a:r>
            <a:r>
              <a:rPr lang="en-US" altLang="zh-CN">
                <a:sym typeface="宋体" panose="02010600030101010101" pitchFamily="2" charset="-122"/>
              </a:rPr>
              <a:t>1-12(e)</a:t>
            </a:r>
            <a:r>
              <a:rPr lang="zh-CN" altLang="en-US">
                <a:sym typeface="宋体" panose="02010600030101010101" pitchFamily="2" charset="-122"/>
              </a:rPr>
              <a:t>所示。</a:t>
            </a:r>
          </a:p>
        </p:txBody>
      </p:sp>
      <p:graphicFrame>
        <p:nvGraphicFramePr>
          <p:cNvPr id="69635" name="对象 5"/>
          <p:cNvGraphicFramePr/>
          <p:nvPr/>
        </p:nvGraphicFramePr>
        <p:xfrm>
          <a:off x="4191000" y="1808163"/>
          <a:ext cx="4811713" cy="3090862"/>
        </p:xfrm>
        <a:graphic>
          <a:graphicData uri="http://schemas.openxmlformats.org/presentationml/2006/ole">
            <mc:AlternateContent xmlns:mc="http://schemas.openxmlformats.org/markup-compatibility/2006">
              <mc:Choice xmlns:v="urn:schemas-microsoft-com:vml" Requires="v">
                <p:oleObj spid="_x0000_s43032" r:id="rId3" imgW="8293100" imgH="4648200" progId="Visio.Drawing.11">
                  <p:embed/>
                </p:oleObj>
              </mc:Choice>
              <mc:Fallback>
                <p:oleObj r:id="rId3" imgW="8293100" imgH="4648200" progId="Visio.Drawing.11">
                  <p:embed/>
                  <p:pic>
                    <p:nvPicPr>
                      <p:cNvPr id="0" name="图片 430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808163"/>
                        <a:ext cx="4811713" cy="30908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6" name="对象 7"/>
          <p:cNvGraphicFramePr/>
          <p:nvPr/>
        </p:nvGraphicFramePr>
        <p:xfrm>
          <a:off x="-49213" y="-15875"/>
          <a:ext cx="4240213" cy="3206750"/>
        </p:xfrm>
        <a:graphic>
          <a:graphicData uri="http://schemas.openxmlformats.org/presentationml/2006/ole">
            <mc:AlternateContent xmlns:mc="http://schemas.openxmlformats.org/markup-compatibility/2006">
              <mc:Choice xmlns:v="urn:schemas-microsoft-com:vml" Requires="v">
                <p:oleObj spid="_x0000_s43033" r:id="rId5" imgW="8305800" imgH="5029200" progId="Visio.Drawing.11">
                  <p:embed/>
                </p:oleObj>
              </mc:Choice>
              <mc:Fallback>
                <p:oleObj r:id="rId5" imgW="8305800" imgH="5029200" progId="Visio.Drawing.11">
                  <p:embed/>
                  <p:pic>
                    <p:nvPicPr>
                      <p:cNvPr id="0" name="图片 4307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3" y="-15875"/>
                        <a:ext cx="4240213" cy="3206750"/>
                      </a:xfrm>
                      <a:prstGeom prst="rect">
                        <a:avLst/>
                      </a:prstGeom>
                      <a:solidFill>
                        <a:srgbClr val="AE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dirty="0"/>
              <a:t>第</a:t>
            </a:r>
            <a:r>
              <a:rPr lang="en-US" altLang="zh-CN" dirty="0"/>
              <a:t>2</a:t>
            </a:r>
            <a:r>
              <a:rPr lang="zh-CN" altLang="en-US" dirty="0"/>
              <a:t>章 阻塞流基本理论</a:t>
            </a:r>
          </a:p>
        </p:txBody>
      </p:sp>
      <p:sp>
        <p:nvSpPr>
          <p:cNvPr id="3" name="内容占位符 2"/>
          <p:cNvSpPr>
            <a:spLocks noGrp="1"/>
          </p:cNvSpPr>
          <p:nvPr>
            <p:ph idx="1"/>
          </p:nvPr>
        </p:nvSpPr>
        <p:spPr>
          <a:xfrm>
            <a:off x="323850" y="1484313"/>
            <a:ext cx="8540750" cy="5184775"/>
          </a:xfrm>
        </p:spPr>
        <p:txBody>
          <a:bodyPr/>
          <a:lstStyle/>
          <a:p>
            <a:pPr>
              <a:defRPr/>
            </a:pPr>
            <a:r>
              <a:rPr lang="en-US" altLang="zh-CN" noProof="1">
                <a:solidFill>
                  <a:schemeClr val="tx2">
                    <a:lumMod val="60000"/>
                    <a:lumOff val="40000"/>
                  </a:schemeClr>
                </a:solidFill>
                <a:sym typeface="+mn-ea"/>
              </a:rPr>
              <a:t>2.1 </a:t>
            </a:r>
            <a:r>
              <a:rPr lang="zh-CN" altLang="en-US" noProof="1">
                <a:solidFill>
                  <a:schemeClr val="tx2">
                    <a:lumMod val="60000"/>
                    <a:lumOff val="40000"/>
                  </a:schemeClr>
                </a:solidFill>
                <a:sym typeface="+mn-ea"/>
              </a:rPr>
              <a:t>阻塞流的基本概念及定义</a:t>
            </a:r>
            <a:endParaRPr lang="en-US" altLang="zh-CN" noProof="1">
              <a:solidFill>
                <a:schemeClr val="tx2">
                  <a:lumMod val="60000"/>
                  <a:lumOff val="40000"/>
                </a:schemeClr>
              </a:solidFill>
            </a:endParaRPr>
          </a:p>
          <a:p>
            <a:pPr>
              <a:defRPr/>
            </a:pPr>
            <a:r>
              <a:rPr lang="en-US" altLang="zh-CN" noProof="1">
                <a:solidFill>
                  <a:schemeClr val="tx2">
                    <a:lumMod val="60000"/>
                    <a:lumOff val="40000"/>
                  </a:schemeClr>
                </a:solidFill>
              </a:rPr>
              <a:t>2.2</a:t>
            </a:r>
            <a:r>
              <a:rPr lang="zh-CN" altLang="en-US" noProof="1">
                <a:solidFill>
                  <a:schemeClr val="tx2">
                    <a:lumMod val="60000"/>
                    <a:lumOff val="40000"/>
                  </a:schemeClr>
                </a:solidFill>
              </a:rPr>
              <a:t>网络的理论最小流通能力与最小完全截集的关系</a:t>
            </a:r>
            <a:endParaRPr lang="en-US" altLang="zh-CN" noProof="1">
              <a:solidFill>
                <a:schemeClr val="tx2">
                  <a:lumMod val="60000"/>
                  <a:lumOff val="40000"/>
                </a:schemeClr>
              </a:solidFill>
            </a:endParaRPr>
          </a:p>
          <a:p>
            <a:pPr>
              <a:defRPr/>
            </a:pPr>
            <a:r>
              <a:rPr lang="en-US" altLang="zh-CN" noProof="1">
                <a:solidFill>
                  <a:schemeClr val="tx2">
                    <a:lumMod val="60000"/>
                    <a:lumOff val="40000"/>
                  </a:schemeClr>
                </a:solidFill>
              </a:rPr>
              <a:t>2.3 </a:t>
            </a:r>
            <a:r>
              <a:rPr lang="zh-CN" altLang="en-US" noProof="1">
                <a:solidFill>
                  <a:schemeClr val="tx2">
                    <a:lumMod val="60000"/>
                    <a:lumOff val="40000"/>
                  </a:schemeClr>
                </a:solidFill>
              </a:rPr>
              <a:t>网络理论最小流通能力的确定方法</a:t>
            </a:r>
            <a:r>
              <a:rPr lang="zh-CN" altLang="en-US" dirty="0">
                <a:solidFill>
                  <a:schemeClr val="tx2">
                    <a:lumMod val="60000"/>
                    <a:lumOff val="40000"/>
                  </a:schemeClr>
                </a:solidFill>
              </a:rPr>
              <a:t/>
            </a:r>
            <a:br>
              <a:rPr lang="zh-CN" altLang="en-US" dirty="0">
                <a:solidFill>
                  <a:schemeClr val="tx2">
                    <a:lumMod val="60000"/>
                    <a:lumOff val="40000"/>
                  </a:schemeClr>
                </a:solidFill>
              </a:rPr>
            </a:br>
            <a:r>
              <a:rPr lang="en-US" altLang="zh-CN" noProof="1">
                <a:solidFill>
                  <a:schemeClr val="tx2">
                    <a:lumMod val="60000"/>
                    <a:lumOff val="40000"/>
                  </a:schemeClr>
                </a:solidFill>
              </a:rPr>
              <a:t>2.4 </a:t>
            </a:r>
            <a:r>
              <a:rPr lang="zh-CN" altLang="en-US" noProof="1">
                <a:solidFill>
                  <a:schemeClr val="tx2">
                    <a:lumMod val="60000"/>
                    <a:lumOff val="40000"/>
                  </a:schemeClr>
                </a:solidFill>
              </a:rPr>
              <a:t>阻塞流与阻塞截面</a:t>
            </a:r>
            <a:endParaRPr lang="zh-CN" altLang="en-US" dirty="0">
              <a:solidFill>
                <a:schemeClr val="tx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241" name="Rectangle 3"/>
              <p:cNvSpPr>
                <a:spLocks noGrp="1" noRot="1" noChangeArrowheads="1"/>
              </p:cNvSpPr>
              <p:nvPr>
                <p:ph type="body" sz="half" idx="1"/>
              </p:nvPr>
            </p:nvSpPr>
            <p:spPr>
              <a:xfrm>
                <a:off x="107950" y="404813"/>
                <a:ext cx="8856663" cy="6119812"/>
              </a:xfrm>
            </p:spPr>
            <p:txBody>
              <a:bodyPr/>
              <a:lstStyle/>
              <a:p>
                <a:pPr lvl="2" eaLnBrk="1" hangingPunct="1"/>
                <a:r>
                  <a:rPr lang="zh-CN" altLang="en-US" sz="2400" b="1" dirty="0"/>
                  <a:t>连续性（</a:t>
                </a:r>
                <a:r>
                  <a:rPr lang="en-US" altLang="zh-CN" sz="2400" b="1" dirty="0"/>
                  <a:t>n-1</a:t>
                </a:r>
                <a:r>
                  <a:rPr lang="zh-CN" altLang="en-US" sz="2400" b="1" dirty="0"/>
                  <a:t>个连续性条件）</a:t>
                </a:r>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endParaRPr lang="en-US" altLang="zh-CN" sz="2400" b="1" dirty="0"/>
              </a:p>
              <a:p>
                <a:pPr lvl="2" eaLnBrk="1" hangingPunct="1"/>
                <a:r>
                  <a:rPr lang="zh-CN" altLang="en-US" sz="2400" b="1" dirty="0"/>
                  <a:t>上式有</a:t>
                </a:r>
                <a14:m>
                  <m:oMath xmlns:m="http://schemas.openxmlformats.org/officeDocument/2006/math">
                    <m:r>
                      <a:rPr lang="en-US" altLang="zh-CN" sz="2400" b="1" i="1" dirty="0" smtClean="0">
                        <a:latin typeface="Cambria Math"/>
                      </a:rPr>
                      <m:t>𝒏</m:t>
                    </m:r>
                  </m:oMath>
                </a14:m>
                <a:r>
                  <a:rPr lang="zh-CN" altLang="en-US" sz="2400" b="1" dirty="0"/>
                  <a:t>个等式，对应</a:t>
                </a:r>
                <a14:m>
                  <m:oMath xmlns:m="http://schemas.openxmlformats.org/officeDocument/2006/math">
                    <m:r>
                      <a:rPr lang="en-US" altLang="zh-CN" sz="2400" b="1" i="1" dirty="0" smtClean="0">
                        <a:latin typeface="Cambria Math"/>
                      </a:rPr>
                      <m:t>𝒏</m:t>
                    </m:r>
                  </m:oMath>
                </a14:m>
                <a:r>
                  <a:rPr lang="zh-CN" altLang="en-US" sz="2400" b="1" dirty="0"/>
                  <a:t>个端，但有一个不是独立的，所以共 </a:t>
                </a:r>
                <a14:m>
                  <m:oMath xmlns:m="http://schemas.openxmlformats.org/officeDocument/2006/math">
                    <m:r>
                      <a:rPr lang="en-US" altLang="zh-CN" sz="2400" b="1" i="1" dirty="0" smtClean="0">
                        <a:latin typeface="Cambria Math"/>
                      </a:rPr>
                      <m:t>𝒏</m:t>
                    </m:r>
                    <m:r>
                      <a:rPr lang="en-US" altLang="zh-CN" sz="2400" b="1" i="1" dirty="0" smtClean="0">
                        <a:latin typeface="Cambria Math"/>
                      </a:rPr>
                      <m:t>−</m:t>
                    </m:r>
                    <m:r>
                      <a:rPr lang="en-US" altLang="zh-CN" sz="2400" b="1" i="1" dirty="0" smtClean="0">
                        <a:latin typeface="Cambria Math"/>
                      </a:rPr>
                      <m:t>𝟏</m:t>
                    </m:r>
                  </m:oMath>
                </a14:m>
                <a:r>
                  <a:rPr lang="zh-CN" altLang="en-US" sz="2400" b="1" dirty="0"/>
                  <a:t>个连续性条件</a:t>
                </a:r>
              </a:p>
              <a:p>
                <a:pPr lvl="2" eaLnBrk="1" hangingPunct="1"/>
                <a:endParaRPr lang="zh-CN" altLang="en-US" sz="2400" b="1" dirty="0"/>
              </a:p>
            </p:txBody>
          </p:sp>
        </mc:Choice>
        <mc:Fallback>
          <p:sp>
            <p:nvSpPr>
              <p:cNvPr id="10241" name="Rectangle 3"/>
              <p:cNvSpPr>
                <a:spLocks noGrp="1" noRot="1" noChangeAspect="1" noMove="1" noResize="1" noEditPoints="1" noAdjustHandles="1" noChangeArrowheads="1" noChangeShapeType="1" noTextEdit="1"/>
              </p:cNvSpPr>
              <p:nvPr>
                <p:ph type="body" sz="half" idx="1"/>
              </p:nvPr>
            </p:nvSpPr>
            <p:spPr>
              <a:xfrm>
                <a:off x="107950" y="404813"/>
                <a:ext cx="8856663" cy="6119812"/>
              </a:xfrm>
              <a:blipFill rotWithShape="1">
                <a:blip r:embed="rId3"/>
                <a:stretch>
                  <a:fillRect t="-1096" r="-206" b="-1494"/>
                </a:stretch>
              </a:blipFill>
            </p:spPr>
            <p:txBody>
              <a:bodyPr/>
              <a:lstStyle/>
              <a:p>
                <a:r>
                  <a:rPr lang="zh-CN" altLang="en-US">
                    <a:noFill/>
                  </a:rPr>
                  <a:t> </a:t>
                </a:r>
              </a:p>
            </p:txBody>
          </p:sp>
        </mc:Fallback>
      </mc:AlternateContent>
      <p:graphicFrame>
        <p:nvGraphicFramePr>
          <p:cNvPr id="10242" name="Object 7"/>
          <p:cNvGraphicFramePr>
            <a:graphicFrameLocks noChangeAspect="1"/>
          </p:cNvGraphicFramePr>
          <p:nvPr/>
        </p:nvGraphicFramePr>
        <p:xfrm>
          <a:off x="-7938" y="1052513"/>
          <a:ext cx="5618163" cy="1531937"/>
        </p:xfrm>
        <a:graphic>
          <a:graphicData uri="http://schemas.openxmlformats.org/presentationml/2006/ole">
            <mc:AlternateContent xmlns:mc="http://schemas.openxmlformats.org/markup-compatibility/2006">
              <mc:Choice xmlns:v="urn:schemas-microsoft-com:vml" Requires="v">
                <p:oleObj spid="_x0000_s3096" r:id="rId4" imgW="1536700" imgH="419100" progId="Equation.3">
                  <p:embed/>
                </p:oleObj>
              </mc:Choice>
              <mc:Fallback>
                <p:oleObj r:id="rId4" imgW="1536700" imgH="419100" progId="Equation.3">
                  <p:embed/>
                  <p:pic>
                    <p:nvPicPr>
                      <p:cNvPr id="0" name="图片 3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8" y="1052513"/>
                        <a:ext cx="5618163" cy="15319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3" name="对象 2"/>
          <p:cNvGraphicFramePr>
            <a:graphicFrameLocks noChangeAspect="1"/>
          </p:cNvGraphicFramePr>
          <p:nvPr/>
        </p:nvGraphicFramePr>
        <p:xfrm>
          <a:off x="127000" y="2565400"/>
          <a:ext cx="3244850" cy="2949575"/>
        </p:xfrm>
        <a:graphic>
          <a:graphicData uri="http://schemas.openxmlformats.org/presentationml/2006/ole">
            <mc:AlternateContent xmlns:mc="http://schemas.openxmlformats.org/markup-compatibility/2006">
              <mc:Choice xmlns:v="urn:schemas-microsoft-com:vml" Requires="v">
                <p:oleObj spid="_x0000_s3097" r:id="rId6" imgW="3865245" imgH="4104640" progId="Visio.Drawing.11">
                  <p:embed/>
                </p:oleObj>
              </mc:Choice>
              <mc:Fallback>
                <p:oleObj r:id="rId6" imgW="3865245" imgH="4104640" progId="Visio.Drawing.11">
                  <p:embed/>
                  <p:pic>
                    <p:nvPicPr>
                      <p:cNvPr id="0" name="图片 3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00" y="2565400"/>
                        <a:ext cx="324485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矩形 3"/>
          <p:cNvSpPr/>
          <p:nvPr/>
        </p:nvSpPr>
        <p:spPr>
          <a:xfrm>
            <a:off x="107950" y="19050"/>
            <a:ext cx="4464050" cy="460375"/>
          </a:xfrm>
          <a:prstGeom prst="rect">
            <a:avLst/>
          </a:prstGeom>
        </p:spPr>
        <p:txBody>
          <a:bodyPr>
            <a:spAutoFit/>
          </a:bodyPr>
          <a:lstStyle/>
          <a:p>
            <a:pPr marL="342900" indent="-342900" fontAlgn="base">
              <a:spcBef>
                <a:spcPct val="20000"/>
              </a:spcBef>
              <a:spcAft>
                <a:spcPct val="0"/>
              </a:spcAft>
              <a:buClr>
                <a:srgbClr val="DC5900"/>
              </a:buClr>
              <a:buSzPct val="75000"/>
              <a:buFont typeface="Wingdings" panose="05000000000000000000" pitchFamily="2" charset="2"/>
              <a:buChar char="v"/>
              <a:defRPr/>
            </a:pPr>
            <a:r>
              <a:rPr lang="zh-CN" altLang="en-US" sz="2400" b="1" kern="0" dirty="0">
                <a:solidFill>
                  <a:srgbClr val="FF0000"/>
                </a:solidFill>
                <a:effectLst>
                  <a:outerShdw blurRad="38100" dist="38100" dir="2700000" algn="tl">
                    <a:srgbClr val="C0C0C0"/>
                  </a:outerShdw>
                </a:effectLst>
              </a:rPr>
              <a:t>可行流及其优化问题</a:t>
            </a:r>
          </a:p>
        </p:txBody>
      </p:sp>
      <p:sp>
        <p:nvSpPr>
          <p:cNvPr id="3" name="矩形 2"/>
          <p:cNvSpPr/>
          <p:nvPr/>
        </p:nvSpPr>
        <p:spPr>
          <a:xfrm>
            <a:off x="6300788" y="668338"/>
            <a:ext cx="2519362" cy="1200150"/>
          </a:xfrm>
          <a:prstGeom prst="rect">
            <a:avLst/>
          </a:prstGeom>
          <a:ln>
            <a:solidFill>
              <a:srgbClr val="FF0000"/>
            </a:solidFill>
          </a:ln>
        </p:spPr>
        <p:txBody>
          <a:bodyPr>
            <a:spAutoFit/>
          </a:bodyPr>
          <a:lstStyle/>
          <a:p>
            <a:pPr fontAlgn="base">
              <a:spcBef>
                <a:spcPct val="20000"/>
              </a:spcBef>
              <a:spcAft>
                <a:spcPct val="0"/>
              </a:spcAft>
              <a:buClr>
                <a:srgbClr val="DC5900"/>
              </a:buClr>
              <a:buSzPct val="85000"/>
              <a:defRPr/>
            </a:pPr>
            <a:r>
              <a:rPr lang="zh-CN" altLang="en-US" sz="2400" b="1" kern="0" dirty="0">
                <a:solidFill>
                  <a:srgbClr val="003399"/>
                </a:solidFill>
              </a:rPr>
              <a:t>出去的多于进来的，自己产生了一部分流量：</a:t>
            </a:r>
            <a:r>
              <a:rPr lang="zh-CN" altLang="en-US" sz="2400" b="1" kern="0" dirty="0">
                <a:solidFill>
                  <a:srgbClr val="FF0000"/>
                </a:solidFill>
              </a:rPr>
              <a:t>源</a:t>
            </a:r>
            <a:endParaRPr lang="en-US" altLang="zh-CN" sz="2400" b="1" kern="0" dirty="0">
              <a:solidFill>
                <a:srgbClr val="FF0000"/>
              </a:solidFill>
            </a:endParaRPr>
          </a:p>
        </p:txBody>
      </p:sp>
      <p:cxnSp>
        <p:nvCxnSpPr>
          <p:cNvPr id="8" name="直接箭头连接符 7"/>
          <p:cNvCxnSpPr>
            <a:stCxn id="3" idx="1"/>
          </p:cNvCxnSpPr>
          <p:nvPr/>
        </p:nvCxnSpPr>
        <p:spPr>
          <a:xfrm flipH="1">
            <a:off x="5292725" y="1268413"/>
            <a:ext cx="1008063" cy="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19838" y="2205038"/>
            <a:ext cx="2519362" cy="1200150"/>
          </a:xfrm>
          <a:prstGeom prst="rect">
            <a:avLst/>
          </a:prstGeom>
          <a:ln>
            <a:solidFill>
              <a:srgbClr val="FF0000"/>
            </a:solidFill>
          </a:ln>
        </p:spPr>
        <p:txBody>
          <a:bodyPr>
            <a:spAutoFit/>
          </a:bodyPr>
          <a:lstStyle/>
          <a:p>
            <a:pPr marL="0" lvl="1" fontAlgn="base">
              <a:spcBef>
                <a:spcPct val="20000"/>
              </a:spcBef>
              <a:spcAft>
                <a:spcPct val="0"/>
              </a:spcAft>
              <a:buClr>
                <a:srgbClr val="DC5900"/>
              </a:buClr>
              <a:buSzPct val="85000"/>
              <a:defRPr/>
            </a:pPr>
            <a:r>
              <a:rPr lang="zh-CN" altLang="en-US" sz="2400" b="1" dirty="0">
                <a:solidFill>
                  <a:srgbClr val="007A77"/>
                </a:solidFill>
              </a:rPr>
              <a:t>进来的多于出去的，自己收了一部分：</a:t>
            </a:r>
            <a:r>
              <a:rPr lang="zh-CN" altLang="en-US" sz="2400" b="1" dirty="0">
                <a:solidFill>
                  <a:srgbClr val="FF0000"/>
                </a:solidFill>
              </a:rPr>
              <a:t>宿</a:t>
            </a:r>
            <a:endParaRPr lang="en-US" altLang="zh-CN" sz="2400" b="1" kern="0" dirty="0">
              <a:solidFill>
                <a:srgbClr val="FF0000"/>
              </a:solidFill>
            </a:endParaRPr>
          </a:p>
        </p:txBody>
      </p:sp>
      <p:cxnSp>
        <p:nvCxnSpPr>
          <p:cNvPr id="18" name="直接箭头连接符 17"/>
          <p:cNvCxnSpPr>
            <a:stCxn id="16" idx="1"/>
          </p:cNvCxnSpPr>
          <p:nvPr/>
        </p:nvCxnSpPr>
        <p:spPr>
          <a:xfrm flipH="1" flipV="1">
            <a:off x="5435600" y="1989138"/>
            <a:ext cx="884238" cy="815975"/>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188913"/>
            <a:ext cx="8540750" cy="720725"/>
          </a:xfrm>
        </p:spPr>
        <p:txBody>
          <a:bodyPr/>
          <a:lstStyle/>
          <a:p>
            <a:pPr>
              <a:defRPr/>
            </a:pPr>
            <a:r>
              <a:rPr lang="en-US" altLang="zh-CN" noProof="1">
                <a:solidFill>
                  <a:schemeClr val="tx2">
                    <a:lumMod val="60000"/>
                    <a:lumOff val="40000"/>
                  </a:schemeClr>
                </a:solidFill>
                <a:sym typeface="+mn-ea"/>
              </a:rPr>
              <a:t>2.1 </a:t>
            </a:r>
            <a:r>
              <a:rPr lang="zh-CN" altLang="en-US" noProof="1">
                <a:solidFill>
                  <a:schemeClr val="tx2">
                    <a:lumMod val="60000"/>
                    <a:lumOff val="40000"/>
                  </a:schemeClr>
                </a:solidFill>
                <a:sym typeface="+mn-ea"/>
              </a:rPr>
              <a:t>阻塞流的基本概念及定义</a:t>
            </a:r>
            <a:r>
              <a:rPr lang="en-US" altLang="zh-CN" noProof="1">
                <a:solidFill>
                  <a:schemeClr val="tx2">
                    <a:lumMod val="60000"/>
                    <a:lumOff val="40000"/>
                  </a:schemeClr>
                </a:solidFill>
              </a:rPr>
              <a:t/>
            </a:r>
            <a:br>
              <a:rPr lang="en-US" altLang="zh-CN" noProof="1">
                <a:solidFill>
                  <a:schemeClr val="tx2">
                    <a:lumMod val="60000"/>
                    <a:lumOff val="40000"/>
                  </a:schemeClr>
                </a:solidFill>
              </a:rPr>
            </a:br>
            <a:r>
              <a:rPr lang="zh-CN" altLang="en-US" sz="2800" noProof="1"/>
              <a:t>局部阻塞和网络阻塞</a:t>
            </a:r>
            <a:endParaRPr lang="zh-CN" altLang="en-US" noProof="1"/>
          </a:p>
        </p:txBody>
      </p:sp>
      <p:sp>
        <p:nvSpPr>
          <p:cNvPr id="64514" name="内容占位符 2"/>
          <p:cNvSpPr>
            <a:spLocks noGrp="1"/>
          </p:cNvSpPr>
          <p:nvPr>
            <p:ph idx="1"/>
          </p:nvPr>
        </p:nvSpPr>
        <p:spPr>
          <a:xfrm>
            <a:off x="165100" y="974725"/>
            <a:ext cx="8856663" cy="5184775"/>
          </a:xfrm>
        </p:spPr>
        <p:txBody>
          <a:bodyPr/>
          <a:lstStyle/>
          <a:p>
            <a:r>
              <a:rPr lang="en-US" altLang="en-US" noProof="1">
                <a:effectLst>
                  <a:outerShdw blurRad="38100" dist="38100" dir="2700000">
                    <a:srgbClr val="C0C0C0"/>
                  </a:outerShdw>
                </a:effectLst>
              </a:rPr>
              <a:t>交通网络中的阻塞分为两种情况：</a:t>
            </a:r>
            <a:r>
              <a:rPr lang="en-US" altLang="en-US" noProof="1">
                <a:solidFill>
                  <a:srgbClr val="FF0000"/>
                </a:solidFill>
                <a:effectLst>
                  <a:outerShdw blurRad="38100" dist="38100" dir="2700000">
                    <a:srgbClr val="C0C0C0"/>
                  </a:outerShdw>
                </a:effectLst>
              </a:rPr>
              <a:t>局部阻塞和整个网络阻塞或网络阻塞。</a:t>
            </a:r>
            <a:endParaRPr lang="en-US" altLang="zh-CN" noProof="1">
              <a:solidFill>
                <a:srgbClr val="FF0000"/>
              </a:solidFill>
              <a:effectLst>
                <a:outerShdw blurRad="38100" dist="38100" dir="2700000">
                  <a:srgbClr val="C0C0C0"/>
                </a:outerShdw>
              </a:effectLst>
            </a:endParaRPr>
          </a:p>
          <a:p>
            <a:r>
              <a:rPr lang="en-US" altLang="en-US" noProof="1">
                <a:effectLst>
                  <a:outerShdw blurRad="38100" dist="38100" dir="2700000">
                    <a:srgbClr val="C0C0C0"/>
                  </a:outerShdw>
                </a:effectLst>
              </a:rPr>
              <a:t>所谓</a:t>
            </a:r>
            <a:r>
              <a:rPr lang="en-US" altLang="en-US" noProof="1">
                <a:solidFill>
                  <a:srgbClr val="FF0000"/>
                </a:solidFill>
                <a:effectLst>
                  <a:outerShdw blurRad="38100" dist="38100" dir="2700000">
                    <a:srgbClr val="C0C0C0"/>
                  </a:outerShdw>
                </a:effectLst>
              </a:rPr>
              <a:t>局部阻塞</a:t>
            </a:r>
            <a:r>
              <a:rPr lang="en-US" altLang="en-US" noProof="1">
                <a:effectLst>
                  <a:outerShdw blurRad="38100" dist="38100" dir="2700000">
                    <a:srgbClr val="C0C0C0"/>
                  </a:outerShdw>
                </a:effectLst>
              </a:rPr>
              <a:t>是指</a:t>
            </a:r>
            <a:r>
              <a:rPr lang="en-US" altLang="en-US" noProof="1">
                <a:solidFill>
                  <a:srgbClr val="FF0000"/>
                </a:solidFill>
                <a:effectLst>
                  <a:outerShdw blurRad="38100" dist="38100" dir="2700000">
                    <a:srgbClr val="C0C0C0"/>
                  </a:outerShdw>
                </a:effectLst>
              </a:rPr>
              <a:t>网络顶点处的阻塞</a:t>
            </a:r>
            <a:r>
              <a:rPr lang="en-US" altLang="en-US" noProof="1">
                <a:effectLst>
                  <a:outerShdw blurRad="38100" dist="38100" dir="2700000">
                    <a:srgbClr val="C0C0C0"/>
                  </a:outerShdw>
                </a:effectLst>
              </a:rPr>
              <a:t>现象，当这种阻塞发生时，在这些阻塞点及相应的弧内集聚过多的流量，使局部成为不可行流，这时，</a:t>
            </a:r>
            <a:r>
              <a:rPr lang="en-US" altLang="en-US" noProof="1">
                <a:solidFill>
                  <a:srgbClr val="FF0000"/>
                </a:solidFill>
                <a:effectLst>
                  <a:outerShdw blurRad="38100" dist="38100" dir="2700000">
                    <a:srgbClr val="C0C0C0"/>
                  </a:outerShdw>
                </a:effectLst>
              </a:rPr>
              <a:t>网络的总流量变小</a:t>
            </a:r>
            <a:r>
              <a:rPr lang="en-US" altLang="en-US" noProof="1">
                <a:effectLst>
                  <a:outerShdw blurRad="38100" dist="38100" dir="2700000">
                    <a:srgbClr val="C0C0C0"/>
                  </a:outerShdw>
                </a:effectLst>
              </a:rPr>
              <a:t>。如</a:t>
            </a:r>
            <a:r>
              <a:rPr lang="en-US" altLang="zh-CN" noProof="1">
                <a:effectLst>
                  <a:outerShdw blurRad="38100" dist="38100" dir="2700000">
                    <a:srgbClr val="C0C0C0"/>
                  </a:outerShdw>
                </a:effectLst>
              </a:rPr>
              <a:t>2-1</a:t>
            </a:r>
            <a:r>
              <a:rPr lang="en-US" altLang="en-US" noProof="1">
                <a:effectLst>
                  <a:outerShdw blurRad="38100" dist="38100" dir="2700000">
                    <a:srgbClr val="C0C0C0"/>
                  </a:outerShdw>
                </a:effectLst>
              </a:rPr>
              <a:t>图所示。</a:t>
            </a:r>
            <a:endParaRPr lang="en-US" altLang="zh-CN" noProof="1">
              <a:effectLst>
                <a:outerShdw blurRad="38100" dist="38100" dir="2700000">
                  <a:srgbClr val="C0C0C0"/>
                </a:outerShdw>
              </a:effectLst>
            </a:endParaRPr>
          </a:p>
          <a:p>
            <a:r>
              <a:rPr lang="en-US" altLang="en-US" noProof="1">
                <a:effectLst>
                  <a:outerShdw blurRad="38100" dist="38100" dir="2700000">
                    <a:srgbClr val="C0C0C0"/>
                  </a:outerShdw>
                </a:effectLst>
              </a:rPr>
              <a:t>当网络中所有可能的阻塞点都发生这种局部阻塞时（称为</a:t>
            </a:r>
            <a:r>
              <a:rPr lang="en-US" altLang="en-US" noProof="1">
                <a:solidFill>
                  <a:srgbClr val="FF0000"/>
                </a:solidFill>
                <a:effectLst>
                  <a:outerShdw blurRad="38100" dist="38100" dir="2700000">
                    <a:srgbClr val="C0C0C0"/>
                  </a:outerShdw>
                </a:effectLst>
              </a:rPr>
              <a:t>最大局部阻塞状态</a:t>
            </a:r>
            <a:r>
              <a:rPr lang="en-US" altLang="en-US" noProof="1">
                <a:effectLst>
                  <a:outerShdw blurRad="38100" dist="38100" dir="2700000">
                    <a:srgbClr val="C0C0C0"/>
                  </a:outerShdw>
                </a:effectLst>
              </a:rPr>
              <a:t>），网络中的</a:t>
            </a:r>
            <a:r>
              <a:rPr lang="en-US" altLang="en-US" noProof="1">
                <a:solidFill>
                  <a:srgbClr val="FF0000"/>
                </a:solidFill>
                <a:effectLst>
                  <a:outerShdw blurRad="38100" dist="38100" dir="2700000">
                    <a:srgbClr val="C0C0C0"/>
                  </a:outerShdw>
                </a:effectLst>
              </a:rPr>
              <a:t>流量达到最小值</a:t>
            </a:r>
            <a:r>
              <a:rPr lang="en-US" altLang="en-US" noProof="1">
                <a:effectLst>
                  <a:outerShdw blurRad="38100" dist="38100" dir="2700000">
                    <a:srgbClr val="C0C0C0"/>
                  </a:outerShdw>
                </a:effectLst>
              </a:rPr>
              <a:t>。</a:t>
            </a:r>
          </a:p>
        </p:txBody>
      </p:sp>
      <p:graphicFrame>
        <p:nvGraphicFramePr>
          <p:cNvPr id="71683" name="对象 3"/>
          <p:cNvGraphicFramePr/>
          <p:nvPr/>
        </p:nvGraphicFramePr>
        <p:xfrm>
          <a:off x="1739900" y="3536950"/>
          <a:ext cx="5710238" cy="3405188"/>
        </p:xfrm>
        <a:graphic>
          <a:graphicData uri="http://schemas.openxmlformats.org/presentationml/2006/ole">
            <mc:AlternateContent xmlns:mc="http://schemas.openxmlformats.org/markup-compatibility/2006">
              <mc:Choice xmlns:v="urn:schemas-microsoft-com:vml" Requires="v">
                <p:oleObj spid="_x0000_s44045" r:id="rId3" imgW="7658100" imgH="4584700" progId="Visio.Drawing.11">
                  <p:embed/>
                </p:oleObj>
              </mc:Choice>
              <mc:Fallback>
                <p:oleObj r:id="rId3" imgW="7658100" imgH="4584700" progId="Visio.Drawing.11">
                  <p:embed/>
                  <p:pic>
                    <p:nvPicPr>
                      <p:cNvPr id="0" name="图片 4406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3536950"/>
                        <a:ext cx="5710238"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half" idx="2"/>
          </p:nvPr>
        </p:nvSpPr>
        <p:spPr>
          <a:xfrm>
            <a:off x="-63500" y="1588"/>
            <a:ext cx="9058275" cy="5184775"/>
          </a:xfrm>
        </p:spPr>
        <p:txBody>
          <a:bodyPr/>
          <a:lstStyle/>
          <a:p>
            <a:pPr>
              <a:defRPr/>
            </a:pPr>
            <a:r>
              <a:rPr lang="zh-CN" altLang="zh-CN" sz="2400" noProof="1"/>
              <a:t>在实际网络中，当发生局部阻塞时，流动会自动调整而成为可行流，这种调整方式可能会有多种，如图</a:t>
            </a:r>
            <a:r>
              <a:rPr lang="en-US" altLang="zh-CN" sz="2400" noProof="1"/>
              <a:t>2-2</a:t>
            </a:r>
            <a:r>
              <a:rPr lang="zh-CN" altLang="en-US" sz="2400" noProof="1"/>
              <a:t>～图</a:t>
            </a:r>
            <a:r>
              <a:rPr lang="en-US" altLang="zh-CN" sz="2400" noProof="1"/>
              <a:t>2-4</a:t>
            </a:r>
            <a:r>
              <a:rPr lang="zh-CN" altLang="en-US" sz="2400" noProof="1"/>
              <a:t>都是可能的流动状态（弧旁数字表示            ）</a:t>
            </a:r>
          </a:p>
        </p:txBody>
      </p:sp>
      <p:graphicFrame>
        <p:nvGraphicFramePr>
          <p:cNvPr id="72706" name="对象 6">
            <a:hlinkClick r:id="" action="ppaction://ole?verb=1"/>
          </p:cNvPr>
          <p:cNvGraphicFramePr>
            <a:graphicFrameLocks noChangeAspect="1"/>
          </p:cNvGraphicFramePr>
          <p:nvPr/>
        </p:nvGraphicFramePr>
        <p:xfrm>
          <a:off x="4010025" y="666750"/>
          <a:ext cx="911225" cy="533400"/>
        </p:xfrm>
        <a:graphic>
          <a:graphicData uri="http://schemas.openxmlformats.org/presentationml/2006/ole">
            <mc:AlternateContent xmlns:mc="http://schemas.openxmlformats.org/markup-compatibility/2006">
              <mc:Choice xmlns:v="urn:schemas-microsoft-com:vml" Requires="v">
                <p:oleObj spid="_x0000_s45102" r:id="rId4" imgW="520700" imgH="304800" progId="Equation.KSEE3">
                  <p:embed/>
                </p:oleObj>
              </mc:Choice>
              <mc:Fallback>
                <p:oleObj r:id="rId4" imgW="520700" imgH="304800" progId="Equation.KSEE3">
                  <p:embed/>
                  <p:pic>
                    <p:nvPicPr>
                      <p:cNvPr id="0" name="图片 451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666750"/>
                        <a:ext cx="911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707" name="对象 1"/>
          <p:cNvGraphicFramePr/>
          <p:nvPr/>
        </p:nvGraphicFramePr>
        <p:xfrm>
          <a:off x="1990725" y="1385888"/>
          <a:ext cx="4295775" cy="2678112"/>
        </p:xfrm>
        <a:graphic>
          <a:graphicData uri="http://schemas.openxmlformats.org/presentationml/2006/ole">
            <mc:AlternateContent xmlns:mc="http://schemas.openxmlformats.org/markup-compatibility/2006">
              <mc:Choice xmlns:v="urn:schemas-microsoft-com:vml" Requires="v">
                <p:oleObj spid="_x0000_s45103" r:id="rId6" imgW="7658100" imgH="4584700" progId="Visio.Drawing.11">
                  <p:embed/>
                </p:oleObj>
              </mc:Choice>
              <mc:Fallback>
                <p:oleObj r:id="rId6" imgW="7658100" imgH="4584700" progId="Visio.Drawing.11">
                  <p:embed/>
                  <p:pic>
                    <p:nvPicPr>
                      <p:cNvPr id="0" name="图片 4517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0725" y="1385888"/>
                        <a:ext cx="4295775" cy="2678112"/>
                      </a:xfrm>
                      <a:prstGeom prst="rect">
                        <a:avLst/>
                      </a:prstGeom>
                      <a:solidFill>
                        <a:srgbClr val="C2FFF8"/>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708" name="内容占位符 4"/>
          <p:cNvGraphicFramePr>
            <a:graphicFrameLocks noGrp="1" noChangeAspect="1"/>
          </p:cNvGraphicFramePr>
          <p:nvPr>
            <p:ph sz="half" idx="1"/>
          </p:nvPr>
        </p:nvGraphicFramePr>
        <p:xfrm>
          <a:off x="-63500" y="4141788"/>
          <a:ext cx="4718050" cy="2649537"/>
        </p:xfrm>
        <a:graphic>
          <a:graphicData uri="http://schemas.openxmlformats.org/presentationml/2006/ole">
            <mc:AlternateContent xmlns:mc="http://schemas.openxmlformats.org/markup-compatibility/2006">
              <mc:Choice xmlns:v="urn:schemas-microsoft-com:vml" Requires="v">
                <p:oleObj spid="_x0000_s45104" r:id="rId8" imgW="7658100" imgH="4152900" progId="Visio.Drawing.11">
                  <p:embed/>
                </p:oleObj>
              </mc:Choice>
              <mc:Fallback>
                <p:oleObj r:id="rId8" imgW="7658100" imgH="4152900" progId="Visio.Drawing.11">
                  <p:embed/>
                  <p:pic>
                    <p:nvPicPr>
                      <p:cNvPr id="0" name="图片 451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00" y="4141788"/>
                        <a:ext cx="4718050" cy="2649537"/>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709" name="对象 7"/>
          <p:cNvGraphicFramePr/>
          <p:nvPr/>
        </p:nvGraphicFramePr>
        <p:xfrm>
          <a:off x="4524375" y="4141788"/>
          <a:ext cx="4652963" cy="2649537"/>
        </p:xfrm>
        <a:graphic>
          <a:graphicData uri="http://schemas.openxmlformats.org/presentationml/2006/ole">
            <mc:AlternateContent xmlns:mc="http://schemas.openxmlformats.org/markup-compatibility/2006">
              <mc:Choice xmlns:v="urn:schemas-microsoft-com:vml" Requires="v">
                <p:oleObj spid="_x0000_s45105" r:id="rId10" imgW="7658100" imgH="4584700" progId="Visio.Drawing.11">
                  <p:embed/>
                </p:oleObj>
              </mc:Choice>
              <mc:Fallback>
                <p:oleObj r:id="rId10" imgW="7658100" imgH="4584700" progId="Visio.Drawing.11">
                  <p:embed/>
                  <p:pic>
                    <p:nvPicPr>
                      <p:cNvPr id="0" name="图片 4518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4375" y="4141788"/>
                        <a:ext cx="4652963" cy="2649537"/>
                      </a:xfrm>
                      <a:prstGeom prst="rect">
                        <a:avLst/>
                      </a:prstGeom>
                      <a:solidFill>
                        <a:srgbClr val="CC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idx="1"/>
          </p:nvPr>
        </p:nvSpPr>
        <p:spPr>
          <a:xfrm>
            <a:off x="158750" y="401638"/>
            <a:ext cx="8540750" cy="1639887"/>
          </a:xfrm>
        </p:spPr>
        <p:txBody>
          <a:bodyPr/>
          <a:lstStyle/>
          <a:p>
            <a:r>
              <a:rPr lang="zh-CN" altLang="en-US" sz="2800" noProof="1">
                <a:effectLst>
                  <a:outerShdw blurRad="38100" dist="38100" dir="2700000">
                    <a:srgbClr val="C0C0C0"/>
                  </a:outerShdw>
                </a:effectLst>
              </a:rPr>
              <a:t>当被局部阻塞的流量不能全部找到其他出路流出网络时，这时整个网络就出现阻塞，流动调整的方式不同，被阻塞的流量也不同</a:t>
            </a:r>
            <a:r>
              <a:rPr lang="en-US" altLang="zh-CN" sz="2800" noProof="1">
                <a:effectLst>
                  <a:outerShdw blurRad="38100" dist="38100" dir="2700000">
                    <a:srgbClr val="C0C0C0"/>
                  </a:outerShdw>
                </a:effectLst>
              </a:rPr>
              <a:t>.</a:t>
            </a:r>
          </a:p>
        </p:txBody>
      </p:sp>
      <p:graphicFrame>
        <p:nvGraphicFramePr>
          <p:cNvPr id="74754" name="对象 4"/>
          <p:cNvGraphicFramePr>
            <a:graphicFrameLocks noChangeAspect="1"/>
          </p:cNvGraphicFramePr>
          <p:nvPr/>
        </p:nvGraphicFramePr>
        <p:xfrm>
          <a:off x="68263" y="1838325"/>
          <a:ext cx="4718050" cy="2649538"/>
        </p:xfrm>
        <a:graphic>
          <a:graphicData uri="http://schemas.openxmlformats.org/presentationml/2006/ole">
            <mc:AlternateContent xmlns:mc="http://schemas.openxmlformats.org/markup-compatibility/2006">
              <mc:Choice xmlns:v="urn:schemas-microsoft-com:vml" Requires="v">
                <p:oleObj spid="_x0000_s46104" r:id="rId3" imgW="7658100" imgH="4152900" progId="Visio.Drawing.11">
                  <p:embed/>
                </p:oleObj>
              </mc:Choice>
              <mc:Fallback>
                <p:oleObj r:id="rId3" imgW="7658100" imgH="4152900" progId="Visio.Drawing.11">
                  <p:embed/>
                  <p:pic>
                    <p:nvPicPr>
                      <p:cNvPr id="0" name="图片 46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3" y="1838325"/>
                        <a:ext cx="4718050" cy="2649538"/>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55" name="对象 7"/>
          <p:cNvGraphicFramePr/>
          <p:nvPr/>
        </p:nvGraphicFramePr>
        <p:xfrm>
          <a:off x="4403725" y="4121150"/>
          <a:ext cx="4652963" cy="2649538"/>
        </p:xfrm>
        <a:graphic>
          <a:graphicData uri="http://schemas.openxmlformats.org/presentationml/2006/ole">
            <mc:AlternateContent xmlns:mc="http://schemas.openxmlformats.org/markup-compatibility/2006">
              <mc:Choice xmlns:v="urn:schemas-microsoft-com:vml" Requires="v">
                <p:oleObj spid="_x0000_s46105" r:id="rId5" imgW="7658100" imgH="4584700" progId="Visio.Drawing.11">
                  <p:embed/>
                </p:oleObj>
              </mc:Choice>
              <mc:Fallback>
                <p:oleObj r:id="rId5" imgW="7658100" imgH="4584700" progId="Visio.Drawing.11">
                  <p:embed/>
                  <p:pic>
                    <p:nvPicPr>
                      <p:cNvPr id="0" name="图片 4614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3725" y="4121150"/>
                        <a:ext cx="4652963" cy="2649538"/>
                      </a:xfrm>
                      <a:prstGeom prst="rect">
                        <a:avLst/>
                      </a:prstGeom>
                      <a:solidFill>
                        <a:srgbClr val="CC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30163"/>
            <a:ext cx="8540750" cy="720725"/>
          </a:xfrm>
        </p:spPr>
        <p:txBody>
          <a:bodyPr/>
          <a:lstStyle/>
          <a:p>
            <a:pPr>
              <a:defRPr/>
            </a:pPr>
            <a:r>
              <a:rPr lang="zh-CN" altLang="en-US" dirty="0"/>
              <a:t>阻塞流的定义</a:t>
            </a:r>
          </a:p>
        </p:txBody>
      </p:sp>
      <p:sp>
        <p:nvSpPr>
          <p:cNvPr id="3" name="内容占位符 2"/>
          <p:cNvSpPr>
            <a:spLocks noGrp="1"/>
          </p:cNvSpPr>
          <p:nvPr>
            <p:ph idx="1"/>
          </p:nvPr>
        </p:nvSpPr>
        <p:spPr>
          <a:xfrm>
            <a:off x="250825" y="750888"/>
            <a:ext cx="8540750" cy="2665412"/>
          </a:xfrm>
        </p:spPr>
        <p:txBody>
          <a:bodyPr/>
          <a:lstStyle/>
          <a:p>
            <a:pPr>
              <a:defRPr/>
            </a:pPr>
            <a:r>
              <a:rPr lang="zh-CN" altLang="en-US" sz="3200" dirty="0"/>
              <a:t>定义</a:t>
            </a:r>
            <a:r>
              <a:rPr lang="en-US" altLang="zh-CN" sz="3200" dirty="0"/>
              <a:t>2-5 </a:t>
            </a:r>
            <a:r>
              <a:rPr lang="zh-CN" altLang="en-US" sz="3200" dirty="0"/>
              <a:t>网络中的饱和流称为</a:t>
            </a:r>
            <a:r>
              <a:rPr lang="zh-CN" altLang="en-US" sz="3200" dirty="0">
                <a:solidFill>
                  <a:srgbClr val="FF0000"/>
                </a:solidFill>
              </a:rPr>
              <a:t>阻塞流</a:t>
            </a:r>
            <a:r>
              <a:rPr lang="zh-CN" altLang="en-US" sz="3200" dirty="0"/>
              <a:t>，如果</a:t>
            </a:r>
            <a:r>
              <a:rPr lang="zh-CN" altLang="en-US" sz="3200" dirty="0">
                <a:solidFill>
                  <a:schemeClr val="tx2">
                    <a:lumMod val="60000"/>
                    <a:lumOff val="40000"/>
                  </a:schemeClr>
                </a:solidFill>
              </a:rPr>
              <a:t>该饱和流的流量小于网络的入口流量</a:t>
            </a:r>
            <a:endParaRPr lang="en-US" altLang="zh-CN" sz="3200" dirty="0"/>
          </a:p>
          <a:p>
            <a:pPr lvl="1">
              <a:defRPr/>
            </a:pPr>
            <a:r>
              <a:rPr lang="zh-CN" altLang="en-US" sz="2800" dirty="0">
                <a:cs typeface="+mn-ea"/>
              </a:rPr>
              <a:t>此处的流量应该理解成为</a:t>
            </a:r>
            <a:r>
              <a:rPr lang="zh-CN" altLang="en-US" sz="2800" dirty="0">
                <a:solidFill>
                  <a:srgbClr val="FF0000"/>
                </a:solidFill>
                <a:cs typeface="+mn-ea"/>
              </a:rPr>
              <a:t>入口的容量</a:t>
            </a:r>
            <a:endParaRPr lang="en-US" altLang="zh-CN" sz="2800" dirty="0">
              <a:cs typeface="+mn-ea"/>
            </a:endParaRPr>
          </a:p>
          <a:p>
            <a:pPr lvl="1">
              <a:defRPr/>
            </a:pPr>
            <a:r>
              <a:rPr lang="zh-CN" altLang="en-US" sz="2800" dirty="0">
                <a:cs typeface="+mn-ea"/>
              </a:rPr>
              <a:t>此处假设源点只有出弧，汇点（宿点）只有入弧</a:t>
            </a:r>
            <a:endParaRPr lang="en-US" altLang="zh-CN" sz="2800" dirty="0">
              <a:cs typeface="+mn-ea"/>
            </a:endParaRPr>
          </a:p>
        </p:txBody>
      </p:sp>
      <p:graphicFrame>
        <p:nvGraphicFramePr>
          <p:cNvPr id="75779" name="对象 4"/>
          <p:cNvGraphicFramePr>
            <a:graphicFrameLocks noChangeAspect="1"/>
          </p:cNvGraphicFramePr>
          <p:nvPr/>
        </p:nvGraphicFramePr>
        <p:xfrm>
          <a:off x="-1588" y="4276725"/>
          <a:ext cx="4614863" cy="2593975"/>
        </p:xfrm>
        <a:graphic>
          <a:graphicData uri="http://schemas.openxmlformats.org/presentationml/2006/ole">
            <mc:AlternateContent xmlns:mc="http://schemas.openxmlformats.org/markup-compatibility/2006">
              <mc:Choice xmlns:v="urn:schemas-microsoft-com:vml" Requires="v">
                <p:oleObj spid="_x0000_s47128" r:id="rId3" imgW="7658100" imgH="4152900" progId="Visio.Drawing.11">
                  <p:embed/>
                </p:oleObj>
              </mc:Choice>
              <mc:Fallback>
                <p:oleObj r:id="rId3" imgW="7658100" imgH="4152900" progId="Visio.Drawing.11">
                  <p:embed/>
                  <p:pic>
                    <p:nvPicPr>
                      <p:cNvPr id="0" name="图片 471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4276725"/>
                        <a:ext cx="4614863" cy="25939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0" name="对象 3"/>
          <p:cNvGraphicFramePr>
            <a:graphicFrameLocks noChangeAspect="1"/>
          </p:cNvGraphicFramePr>
          <p:nvPr/>
        </p:nvGraphicFramePr>
        <p:xfrm>
          <a:off x="4543425" y="4275138"/>
          <a:ext cx="4616450" cy="2595562"/>
        </p:xfrm>
        <a:graphic>
          <a:graphicData uri="http://schemas.openxmlformats.org/presentationml/2006/ole">
            <mc:AlternateContent xmlns:mc="http://schemas.openxmlformats.org/markup-compatibility/2006">
              <mc:Choice xmlns:v="urn:schemas-microsoft-com:vml" Requires="v">
                <p:oleObj spid="_x0000_s47129" r:id="rId5" imgW="6265545" imgH="3397885" progId="Visio.Drawing.11">
                  <p:embed/>
                </p:oleObj>
              </mc:Choice>
              <mc:Fallback>
                <p:oleObj r:id="rId5" imgW="6265545" imgH="3397885" progId="Visio.Drawing.11">
                  <p:embed/>
                  <p:pic>
                    <p:nvPicPr>
                      <p:cNvPr id="0" name="图片 471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4275138"/>
                        <a:ext cx="4616450" cy="2595562"/>
                      </a:xfrm>
                      <a:prstGeom prst="rect">
                        <a:avLst/>
                      </a:prstGeom>
                      <a:solidFill>
                        <a:srgbClr val="CC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最大阻塞流与最小阻塞流</a:t>
            </a:r>
          </a:p>
        </p:txBody>
      </p:sp>
      <p:sp>
        <p:nvSpPr>
          <p:cNvPr id="3" name="内容占位符 2"/>
          <p:cNvSpPr>
            <a:spLocks noGrp="1"/>
          </p:cNvSpPr>
          <p:nvPr>
            <p:ph idx="1"/>
          </p:nvPr>
        </p:nvSpPr>
        <p:spPr>
          <a:xfrm>
            <a:off x="250825" y="1608138"/>
            <a:ext cx="8540750" cy="3924300"/>
          </a:xfrm>
        </p:spPr>
        <p:txBody>
          <a:bodyPr/>
          <a:lstStyle/>
          <a:p>
            <a:pPr>
              <a:defRPr/>
            </a:pPr>
            <a:r>
              <a:rPr lang="zh-CN" altLang="en-US" sz="2800" noProof="1"/>
              <a:t>定义</a:t>
            </a:r>
            <a:r>
              <a:rPr lang="en-US" altLang="zh-CN" sz="2800" noProof="1"/>
              <a:t>2-6 </a:t>
            </a:r>
            <a:r>
              <a:rPr lang="zh-CN" altLang="en-US" sz="2800" noProof="1"/>
              <a:t>流量值最大的阻塞流称为</a:t>
            </a:r>
            <a:r>
              <a:rPr lang="zh-CN" altLang="en-US" sz="2800" noProof="1">
                <a:solidFill>
                  <a:srgbClr val="FF0000"/>
                </a:solidFill>
              </a:rPr>
              <a:t>最大</a:t>
            </a:r>
            <a:r>
              <a:rPr lang="zh-CN" altLang="en-US" sz="2800" noProof="1">
                <a:solidFill>
                  <a:srgbClr val="FF0000"/>
                </a:solidFill>
                <a:sym typeface="+mn-ea"/>
              </a:rPr>
              <a:t>阻塞流</a:t>
            </a:r>
            <a:r>
              <a:rPr lang="zh-CN" altLang="en-US" sz="2800" noProof="1">
                <a:sym typeface="+mn-ea"/>
              </a:rPr>
              <a:t>，流量值最小的阻塞流称为</a:t>
            </a:r>
            <a:r>
              <a:rPr lang="zh-CN" altLang="en-US" sz="2800" noProof="1">
                <a:solidFill>
                  <a:srgbClr val="FF0000"/>
                </a:solidFill>
                <a:sym typeface="+mn-ea"/>
              </a:rPr>
              <a:t>最小阻塞流</a:t>
            </a:r>
            <a:r>
              <a:rPr lang="zh-CN" altLang="en-US" sz="2800" noProof="1">
                <a:sym typeface="+mn-ea"/>
              </a:rPr>
              <a:t>。</a:t>
            </a:r>
          </a:p>
          <a:p>
            <a:pPr>
              <a:defRPr/>
            </a:pPr>
            <a:endParaRPr lang="zh-CN" altLang="en-US" sz="2800" noProof="1">
              <a:sym typeface="+mn-ea"/>
            </a:endParaRPr>
          </a:p>
          <a:p>
            <a:pPr>
              <a:defRPr/>
            </a:pPr>
            <a:r>
              <a:rPr lang="zh-CN" altLang="en-US" sz="2800" noProof="1"/>
              <a:t>在此定义中并不排除网络中</a:t>
            </a:r>
            <a:r>
              <a:rPr lang="zh-CN" altLang="en-US" sz="2800" noProof="1">
                <a:solidFill>
                  <a:srgbClr val="FF0000"/>
                </a:solidFill>
              </a:rPr>
              <a:t>环流</a:t>
            </a:r>
            <a:r>
              <a:rPr lang="zh-CN" altLang="en-US" sz="2800" noProof="1"/>
              <a:t>的存在。</a:t>
            </a:r>
          </a:p>
          <a:p>
            <a:pPr lvl="1">
              <a:defRPr/>
            </a:pPr>
            <a:r>
              <a:rPr lang="zh-CN" altLang="en-US" sz="2485" noProof="1">
                <a:cs typeface="+mn-ea"/>
              </a:rPr>
              <a:t>当飚车族们在公路上作兜圈子游戏时，就是这种有环流的情况，由于在一般情况下，对具有两端</a:t>
            </a:r>
            <a:r>
              <a:rPr lang="en-US" altLang="zh-CN" sz="2485" i="1" noProof="1">
                <a:cs typeface="+mn-ea"/>
              </a:rPr>
              <a:t>s</a:t>
            </a:r>
            <a:r>
              <a:rPr lang="en-US" altLang="zh-CN" sz="2485" noProof="1">
                <a:cs typeface="+mn-ea"/>
              </a:rPr>
              <a:t>,</a:t>
            </a:r>
            <a:r>
              <a:rPr lang="en-US" altLang="zh-CN" sz="2485" i="1" noProof="1">
                <a:cs typeface="+mn-ea"/>
              </a:rPr>
              <a:t>t</a:t>
            </a:r>
            <a:r>
              <a:rPr lang="zh-CN" altLang="en-US" sz="2485" noProof="1">
                <a:cs typeface="+mn-ea"/>
              </a:rPr>
              <a:t>的网络只重视无环流情况。</a:t>
            </a:r>
          </a:p>
          <a:p>
            <a:pPr lvl="1">
              <a:defRPr/>
            </a:pPr>
            <a:r>
              <a:rPr lang="zh-CN" altLang="en-US" sz="2485" noProof="1">
                <a:cs typeface="+mn-ea"/>
              </a:rPr>
              <a:t>本书一般只考虑给无环饱和流。</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5" name="对象 13"/>
          <p:cNvGraphicFramePr/>
          <p:nvPr/>
        </p:nvGraphicFramePr>
        <p:xfrm>
          <a:off x="642938" y="1989138"/>
          <a:ext cx="8210550" cy="1979612"/>
        </p:xfrm>
        <a:graphic>
          <a:graphicData uri="http://schemas.openxmlformats.org/presentationml/2006/ole">
            <mc:AlternateContent xmlns:mc="http://schemas.openxmlformats.org/markup-compatibility/2006">
              <mc:Choice xmlns:v="urn:schemas-microsoft-com:vml" Requires="v">
                <p:oleObj spid="_x0000_s48174" r:id="rId3" imgW="7239000" imgH="1428750" progId="Paint.Picture">
                  <p:embed/>
                </p:oleObj>
              </mc:Choice>
              <mc:Fallback>
                <p:oleObj r:id="rId3" imgW="7239000" imgH="1428750" progId="Paint.Picture">
                  <p:embed/>
                  <p:pic>
                    <p:nvPicPr>
                      <p:cNvPr id="0" name="图片 482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989138"/>
                        <a:ext cx="821055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250825" y="150813"/>
            <a:ext cx="8540750" cy="720725"/>
          </a:xfrm>
        </p:spPr>
        <p:txBody>
          <a:bodyPr/>
          <a:lstStyle/>
          <a:p>
            <a:pPr>
              <a:defRPr/>
            </a:pPr>
            <a:r>
              <a:rPr lang="zh-CN" altLang="en-US" sz="2800" dirty="0"/>
              <a:t>网络顶点的容差及其与网络中的阻塞现象的关系</a:t>
            </a:r>
          </a:p>
        </p:txBody>
      </p:sp>
      <p:sp>
        <p:nvSpPr>
          <p:cNvPr id="70659" name="内容占位符 2"/>
          <p:cNvSpPr>
            <a:spLocks noGrp="1"/>
          </p:cNvSpPr>
          <p:nvPr>
            <p:ph idx="1"/>
          </p:nvPr>
        </p:nvSpPr>
        <p:spPr>
          <a:xfrm>
            <a:off x="327025" y="823913"/>
            <a:ext cx="8540750" cy="1849437"/>
          </a:xfrm>
        </p:spPr>
        <p:txBody>
          <a:bodyPr/>
          <a:lstStyle/>
          <a:p>
            <a:pPr marL="0" indent="0">
              <a:buFont typeface="Wingdings" panose="05000000000000000000" pitchFamily="2" charset="2"/>
              <a:buNone/>
            </a:pPr>
            <a:r>
              <a:rPr lang="en-US" altLang="en-US" sz="2800" noProof="1">
                <a:effectLst>
                  <a:outerShdw blurRad="38100" dist="38100" dir="2700000">
                    <a:srgbClr val="C0C0C0"/>
                  </a:outerShdw>
                </a:effectLst>
              </a:rPr>
              <a:t>定义</a:t>
            </a:r>
            <a:r>
              <a:rPr lang="en-US" altLang="zh-CN" sz="2800" noProof="1">
                <a:effectLst>
                  <a:outerShdw blurRad="38100" dist="38100" dir="2700000">
                    <a:srgbClr val="C0C0C0"/>
                  </a:outerShdw>
                </a:effectLst>
              </a:rPr>
              <a:t>2-9 </a:t>
            </a:r>
            <a:r>
              <a:rPr lang="en-US" altLang="en-US" sz="2800" noProof="1">
                <a:effectLst>
                  <a:outerShdw blurRad="38100" dist="38100" dir="2700000">
                    <a:srgbClr val="C0C0C0"/>
                  </a:outerShdw>
                </a:effectLst>
              </a:rPr>
              <a:t>所谓顶点</a:t>
            </a:r>
            <a:r>
              <a:rPr lang="en-US" altLang="zh-CN" sz="2800" noProof="1">
                <a:effectLst>
                  <a:outerShdw blurRad="38100" dist="38100" dir="2700000">
                    <a:srgbClr val="C0C0C0"/>
                  </a:outerShdw>
                </a:effectLst>
              </a:rPr>
              <a:t>A</a:t>
            </a:r>
            <a:r>
              <a:rPr lang="en-US" altLang="en-US" sz="2800" noProof="1">
                <a:effectLst>
                  <a:outerShdw blurRad="38100" dist="38100" dir="2700000">
                    <a:srgbClr val="C0C0C0"/>
                  </a:outerShdw>
                </a:effectLst>
              </a:rPr>
              <a:t>的容差       是指所有以</a:t>
            </a:r>
            <a:r>
              <a:rPr lang="en-US" altLang="zh-CN" sz="2800" noProof="1">
                <a:effectLst>
                  <a:outerShdw blurRad="38100" dist="38100" dir="2700000">
                    <a:srgbClr val="C0C0C0"/>
                  </a:outerShdw>
                </a:effectLst>
              </a:rPr>
              <a:t>A</a:t>
            </a:r>
            <a:r>
              <a:rPr lang="en-US" altLang="en-US" sz="2800" noProof="1">
                <a:effectLst>
                  <a:outerShdw blurRad="38100" dist="38100" dir="2700000">
                    <a:srgbClr val="C0C0C0"/>
                  </a:outerShdw>
                </a:effectLst>
              </a:rPr>
              <a:t>为始点的有向弧的容量总和与所有以</a:t>
            </a:r>
            <a:r>
              <a:rPr lang="en-US" altLang="zh-CN" sz="2800" noProof="1">
                <a:effectLst>
                  <a:outerShdw blurRad="38100" dist="38100" dir="2700000">
                    <a:srgbClr val="C0C0C0"/>
                  </a:outerShdw>
                </a:effectLst>
              </a:rPr>
              <a:t>A</a:t>
            </a:r>
            <a:r>
              <a:rPr lang="en-US" altLang="en-US" sz="2800" noProof="1">
                <a:effectLst>
                  <a:outerShdw blurRad="38100" dist="38100" dir="2700000">
                    <a:srgbClr val="C0C0C0"/>
                  </a:outerShdw>
                </a:effectLst>
              </a:rPr>
              <a:t>为终点的有向弧的容量总和之差，即：</a:t>
            </a:r>
          </a:p>
          <a:p>
            <a:pPr marL="0" indent="0">
              <a:buFont typeface="Wingdings" panose="05000000000000000000" pitchFamily="2" charset="2"/>
              <a:buNone/>
            </a:pPr>
            <a:endParaRPr lang="en-US" altLang="en-US" sz="2800" noProof="1">
              <a:effectLst>
                <a:outerShdw blurRad="38100" dist="38100" dir="2700000">
                  <a:srgbClr val="C0C0C0"/>
                </a:outerShdw>
              </a:effectLst>
            </a:endParaRPr>
          </a:p>
        </p:txBody>
      </p:sp>
      <p:graphicFrame>
        <p:nvGraphicFramePr>
          <p:cNvPr id="77828" name="对象 7">
            <a:hlinkClick r:id="" action="ppaction://ole?verb=1"/>
          </p:cNvPr>
          <p:cNvGraphicFramePr>
            <a:graphicFrameLocks noChangeAspect="1"/>
          </p:cNvGraphicFramePr>
          <p:nvPr/>
        </p:nvGraphicFramePr>
        <p:xfrm>
          <a:off x="4621213" y="895350"/>
          <a:ext cx="508000" cy="431800"/>
        </p:xfrm>
        <a:graphic>
          <a:graphicData uri="http://schemas.openxmlformats.org/presentationml/2006/ole">
            <mc:AlternateContent xmlns:mc="http://schemas.openxmlformats.org/markup-compatibility/2006">
              <mc:Choice xmlns:v="urn:schemas-microsoft-com:vml" Requires="v">
                <p:oleObj spid="_x0000_s48175" r:id="rId5" imgW="647700" imgH="482600" progId="Equation.DSMT4">
                  <p:embed/>
                </p:oleObj>
              </mc:Choice>
              <mc:Fallback>
                <p:oleObj r:id="rId5" imgW="647700" imgH="482600" progId="Equation.DSMT4">
                  <p:embed/>
                  <p:pic>
                    <p:nvPicPr>
                      <p:cNvPr id="0" name="图片 482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213" y="895350"/>
                        <a:ext cx="508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 name="内容占位符 2"/>
          <p:cNvSpPr/>
          <p:nvPr/>
        </p:nvSpPr>
        <p:spPr>
          <a:xfrm>
            <a:off x="327025" y="4337050"/>
            <a:ext cx="8540750" cy="1849438"/>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marL="0" indent="0">
              <a:buClr>
                <a:srgbClr val="DC5900"/>
              </a:buClr>
              <a:buFont typeface="Wingdings" panose="05000000000000000000" pitchFamily="2" charset="2"/>
              <a:buNone/>
              <a:defRPr/>
            </a:pPr>
            <a:r>
              <a:rPr lang="zh-CN" altLang="en-US" sz="2800" noProof="1">
                <a:solidFill>
                  <a:srgbClr val="007A77"/>
                </a:solidFill>
              </a:rPr>
              <a:t>从定义</a:t>
            </a:r>
            <a:r>
              <a:rPr lang="en-US" altLang="zh-CN" sz="2800" noProof="1">
                <a:solidFill>
                  <a:srgbClr val="007A77"/>
                </a:solidFill>
              </a:rPr>
              <a:t>2-9 </a:t>
            </a:r>
            <a:r>
              <a:rPr lang="zh-CN" altLang="en-US" sz="2800" noProof="1">
                <a:solidFill>
                  <a:srgbClr val="007A77"/>
                </a:solidFill>
              </a:rPr>
              <a:t>可知，网络顶点的容差是从网络结构上标志在该顶点发生阻塞的可能性，显然，当              时，说明在顶点</a:t>
            </a:r>
            <a:r>
              <a:rPr lang="en-US" altLang="zh-CN" sz="2800" noProof="1">
                <a:solidFill>
                  <a:srgbClr val="007A77"/>
                </a:solidFill>
              </a:rPr>
              <a:t>A</a:t>
            </a:r>
            <a:r>
              <a:rPr lang="zh-CN" altLang="en-US" sz="2800" noProof="1">
                <a:solidFill>
                  <a:srgbClr val="007A77"/>
                </a:solidFill>
              </a:rPr>
              <a:t>从结构上不可能发生阻塞，当              </a:t>
            </a:r>
          </a:p>
          <a:p>
            <a:pPr marL="0" indent="0">
              <a:buClr>
                <a:srgbClr val="DC5900"/>
              </a:buClr>
              <a:buFont typeface="Wingdings" panose="05000000000000000000" pitchFamily="2" charset="2"/>
              <a:buNone/>
              <a:defRPr/>
            </a:pPr>
            <a:r>
              <a:rPr lang="zh-CN" altLang="en-US" sz="2800" noProof="1">
                <a:solidFill>
                  <a:srgbClr val="007A77"/>
                </a:solidFill>
              </a:rPr>
              <a:t>时，说明在顶点</a:t>
            </a:r>
            <a:r>
              <a:rPr lang="en-US" altLang="zh-CN" sz="2800" noProof="1">
                <a:solidFill>
                  <a:srgbClr val="007A77"/>
                </a:solidFill>
              </a:rPr>
              <a:t>A</a:t>
            </a:r>
            <a:r>
              <a:rPr lang="zh-CN" altLang="en-US" sz="2800" noProof="1">
                <a:solidFill>
                  <a:srgbClr val="007A77"/>
                </a:solidFill>
              </a:rPr>
              <a:t>从结构上可能发生阻塞。       </a:t>
            </a:r>
          </a:p>
          <a:p>
            <a:pPr marL="0" indent="0">
              <a:buClr>
                <a:srgbClr val="DC5900"/>
              </a:buClr>
              <a:buFont typeface="Wingdings" panose="05000000000000000000" pitchFamily="2" charset="2"/>
              <a:buNone/>
              <a:defRPr/>
            </a:pPr>
            <a:endParaRPr lang="zh-CN" altLang="en-US" sz="2800" noProof="1">
              <a:solidFill>
                <a:srgbClr val="007A77"/>
              </a:solidFill>
            </a:endParaRPr>
          </a:p>
        </p:txBody>
      </p:sp>
      <p:graphicFrame>
        <p:nvGraphicFramePr>
          <p:cNvPr id="77830" name="对象 16">
            <a:hlinkClick r:id="" action="ppaction://ole?verb=1"/>
          </p:cNvPr>
          <p:cNvGraphicFramePr>
            <a:graphicFrameLocks noChangeAspect="1"/>
          </p:cNvGraphicFramePr>
          <p:nvPr/>
        </p:nvGraphicFramePr>
        <p:xfrm>
          <a:off x="6975475" y="4725988"/>
          <a:ext cx="1271588" cy="544512"/>
        </p:xfrm>
        <a:graphic>
          <a:graphicData uri="http://schemas.openxmlformats.org/presentationml/2006/ole">
            <mc:AlternateContent xmlns:mc="http://schemas.openxmlformats.org/markup-compatibility/2006">
              <mc:Choice xmlns:v="urn:schemas-microsoft-com:vml" Requires="v">
                <p:oleObj spid="_x0000_s48176" r:id="rId7" imgW="622300" imgH="266700" progId="Equation.KSEE3">
                  <p:embed/>
                </p:oleObj>
              </mc:Choice>
              <mc:Fallback>
                <p:oleObj r:id="rId7" imgW="622300" imgH="266700" progId="Equation.KSEE3">
                  <p:embed/>
                  <p:pic>
                    <p:nvPicPr>
                      <p:cNvPr id="0" name="图片 482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5475" y="4725988"/>
                        <a:ext cx="12715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31" name="对象 20">
            <a:hlinkClick r:id="" action="ppaction://ole?verb=1"/>
          </p:cNvPr>
          <p:cNvGraphicFramePr>
            <a:graphicFrameLocks noChangeAspect="1"/>
          </p:cNvGraphicFramePr>
          <p:nvPr/>
        </p:nvGraphicFramePr>
        <p:xfrm>
          <a:off x="7546975" y="5197475"/>
          <a:ext cx="1270000" cy="546100"/>
        </p:xfrm>
        <a:graphic>
          <a:graphicData uri="http://schemas.openxmlformats.org/presentationml/2006/ole">
            <mc:AlternateContent xmlns:mc="http://schemas.openxmlformats.org/markup-compatibility/2006">
              <mc:Choice xmlns:v="urn:schemas-microsoft-com:vml" Requires="v">
                <p:oleObj spid="_x0000_s48177" r:id="rId9" imgW="622300" imgH="266700" progId="Equation.KSEE3">
                  <p:embed/>
                </p:oleObj>
              </mc:Choice>
              <mc:Fallback>
                <p:oleObj r:id="rId9" imgW="622300" imgH="266700" progId="Equation.KSEE3">
                  <p:embed/>
                  <p:pic>
                    <p:nvPicPr>
                      <p:cNvPr id="0" name="图片 482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6975" y="5197475"/>
                        <a:ext cx="1270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200" y="12700"/>
            <a:ext cx="8540750" cy="720725"/>
          </a:xfrm>
        </p:spPr>
        <p:txBody>
          <a:bodyPr/>
          <a:lstStyle/>
          <a:p>
            <a:pPr>
              <a:defRPr/>
            </a:pPr>
            <a:r>
              <a:rPr lang="zh-CN" altLang="en-US" dirty="0"/>
              <a:t>结构阻塞点</a:t>
            </a:r>
          </a:p>
        </p:txBody>
      </p:sp>
      <p:sp>
        <p:nvSpPr>
          <p:cNvPr id="71682" name="内容占位符 2"/>
          <p:cNvSpPr>
            <a:spLocks noGrp="1"/>
          </p:cNvSpPr>
          <p:nvPr>
            <p:ph idx="1"/>
          </p:nvPr>
        </p:nvSpPr>
        <p:spPr>
          <a:xfrm>
            <a:off x="-4763" y="558800"/>
            <a:ext cx="9120188" cy="5184775"/>
          </a:xfrm>
        </p:spPr>
        <p:txBody>
          <a:bodyPr/>
          <a:lstStyle/>
          <a:p>
            <a:pPr marL="0" indent="0">
              <a:buFont typeface="Wingdings" panose="05000000000000000000" pitchFamily="2" charset="2"/>
              <a:buNone/>
            </a:pPr>
            <a:r>
              <a:rPr lang="en-US" altLang="en-US" sz="2800" noProof="1">
                <a:effectLst>
                  <a:outerShdw blurRad="38100" dist="38100" dir="2700000">
                    <a:srgbClr val="C0C0C0"/>
                  </a:outerShdw>
                </a:effectLst>
              </a:rPr>
              <a:t>称具有负容差的顶点为</a:t>
            </a:r>
            <a:r>
              <a:rPr lang="en-US" altLang="en-US" sz="2800" noProof="1">
                <a:solidFill>
                  <a:srgbClr val="FF0000"/>
                </a:solidFill>
                <a:effectLst>
                  <a:outerShdw blurRad="38100" dist="38100" dir="2700000">
                    <a:srgbClr val="C0C0C0"/>
                  </a:outerShdw>
                </a:effectLst>
              </a:rPr>
              <a:t>结构阻塞点</a:t>
            </a:r>
            <a:r>
              <a:rPr lang="en-US" altLang="en-US" sz="2800" noProof="1">
                <a:effectLst>
                  <a:outerShdw blurRad="38100" dist="38100" dir="2700000">
                    <a:srgbClr val="C0C0C0"/>
                  </a:outerShdw>
                </a:effectLst>
              </a:rPr>
              <a:t>。在这里</a:t>
            </a:r>
            <a:r>
              <a:rPr lang="en-US" altLang="zh-CN" sz="2800" noProof="1">
                <a:effectLst>
                  <a:outerShdw blurRad="38100" dist="38100" dir="2700000">
                    <a:srgbClr val="C0C0C0"/>
                  </a:outerShdw>
                </a:effectLst>
              </a:rPr>
              <a:t>“</a:t>
            </a:r>
            <a:r>
              <a:rPr lang="en-US" altLang="en-US" sz="2800" noProof="1">
                <a:effectLst>
                  <a:outerShdw blurRad="38100" dist="38100" dir="2700000">
                    <a:srgbClr val="C0C0C0"/>
                  </a:outerShdw>
                </a:effectLst>
              </a:rPr>
              <a:t>从结构上</a:t>
            </a:r>
            <a:r>
              <a:rPr lang="en-US" altLang="zh-CN" sz="2800" noProof="1">
                <a:effectLst>
                  <a:outerShdw blurRad="38100" dist="38100" dir="2700000">
                    <a:srgbClr val="C0C0C0"/>
                  </a:outerShdw>
                </a:effectLst>
              </a:rPr>
              <a:t>”</a:t>
            </a:r>
            <a:r>
              <a:rPr lang="en-US" altLang="en-US" sz="2800" noProof="1">
                <a:effectLst>
                  <a:outerShdw blurRad="38100" dist="38100" dir="2700000">
                    <a:srgbClr val="C0C0C0"/>
                  </a:outerShdw>
                </a:effectLst>
              </a:rPr>
              <a:t>的含义是指从网络结构上来说具有产生阻塞的条件，但在</a:t>
            </a:r>
            <a:r>
              <a:rPr lang="en-US" altLang="en-US" sz="2800" noProof="1">
                <a:solidFill>
                  <a:srgbClr val="FF0000"/>
                </a:solidFill>
                <a:effectLst>
                  <a:outerShdw blurRad="38100" dist="38100" dir="2700000">
                    <a:srgbClr val="C0C0C0"/>
                  </a:outerShdw>
                </a:effectLst>
              </a:rPr>
              <a:t>实际网络</a:t>
            </a:r>
            <a:r>
              <a:rPr lang="en-US" altLang="en-US" sz="2800" noProof="1">
                <a:effectLst>
                  <a:outerShdw blurRad="38100" dist="38100" dir="2700000">
                    <a:srgbClr val="C0C0C0"/>
                  </a:outerShdw>
                </a:effectLst>
              </a:rPr>
              <a:t>的流动中，在这些结构阻塞点</a:t>
            </a:r>
            <a:r>
              <a:rPr lang="en-US" altLang="en-US" sz="2800" noProof="1">
                <a:solidFill>
                  <a:srgbClr val="FF0000"/>
                </a:solidFill>
                <a:effectLst>
                  <a:outerShdw blurRad="38100" dist="38100" dir="2700000">
                    <a:srgbClr val="C0C0C0"/>
                  </a:outerShdw>
                </a:effectLst>
              </a:rPr>
              <a:t>并不一定发生阻塞</a:t>
            </a:r>
            <a:r>
              <a:rPr lang="en-US" altLang="en-US" sz="2800" noProof="1">
                <a:effectLst>
                  <a:outerShdw blurRad="38100" dist="38100" dir="2700000">
                    <a:srgbClr val="C0C0C0"/>
                  </a:outerShdw>
                </a:effectLst>
              </a:rPr>
              <a:t>。产生这种现象的原因之一就是</a:t>
            </a:r>
            <a:r>
              <a:rPr lang="en-US" altLang="en-US" sz="2800" noProof="1">
                <a:solidFill>
                  <a:srgbClr val="FF0000"/>
                </a:solidFill>
                <a:effectLst>
                  <a:outerShdw blurRad="38100" dist="38100" dir="2700000">
                    <a:srgbClr val="C0C0C0"/>
                  </a:outerShdw>
                </a:effectLst>
              </a:rPr>
              <a:t>网络结构的不匹配造成</a:t>
            </a:r>
            <a:r>
              <a:rPr lang="en-US" altLang="en-US" sz="2800" noProof="1">
                <a:effectLst>
                  <a:outerShdw blurRad="38100" dist="38100" dir="2700000">
                    <a:srgbClr val="C0C0C0"/>
                  </a:outerShdw>
                </a:effectLst>
              </a:rPr>
              <a:t>的。</a:t>
            </a:r>
            <a:endParaRPr lang="en-US" altLang="zh-CN" sz="2800" noProof="1">
              <a:effectLst>
                <a:outerShdw blurRad="38100" dist="38100" dir="2700000">
                  <a:srgbClr val="C0C0C0"/>
                </a:outerShdw>
              </a:effectLst>
            </a:endParaRPr>
          </a:p>
        </p:txBody>
      </p:sp>
      <p:sp>
        <p:nvSpPr>
          <p:cNvPr id="4" name="文本框 3"/>
          <p:cNvSpPr txBox="1"/>
          <p:nvPr/>
        </p:nvSpPr>
        <p:spPr>
          <a:xfrm>
            <a:off x="1030288" y="5878513"/>
            <a:ext cx="7488237" cy="952500"/>
          </a:xfrm>
          <a:prstGeom prst="rect">
            <a:avLst/>
          </a:prstGeom>
          <a:noFill/>
        </p:spPr>
        <p:txBody>
          <a:bodyPr>
            <a:spAutoFit/>
          </a:bodyPr>
          <a:lstStyle/>
          <a:p>
            <a:pPr algn="ctr" fontAlgn="base">
              <a:spcBef>
                <a:spcPct val="0"/>
              </a:spcBef>
              <a:spcAft>
                <a:spcPct val="0"/>
              </a:spcAft>
              <a:defRPr/>
            </a:pPr>
            <a:r>
              <a:rPr lang="zh-CN" altLang="en-US" sz="2800" b="1" noProof="1">
                <a:solidFill>
                  <a:srgbClr val="3366FF"/>
                </a:solidFill>
              </a:rPr>
              <a:t>图中</a:t>
            </a:r>
            <a:r>
              <a:rPr lang="en-US" altLang="zh-CN" sz="2800" b="1" noProof="1">
                <a:solidFill>
                  <a:srgbClr val="3366FF"/>
                </a:solidFill>
              </a:rPr>
              <a:t>v3</a:t>
            </a:r>
            <a:r>
              <a:rPr lang="zh-CN" altLang="zh-CN" sz="2800" b="1" noProof="1">
                <a:solidFill>
                  <a:srgbClr val="3366FF"/>
                </a:solidFill>
              </a:rPr>
              <a:t>为结构</a:t>
            </a:r>
            <a:r>
              <a:rPr lang="zh-CN" altLang="en-US" sz="2800" b="1" kern="0" noProof="1">
                <a:solidFill>
                  <a:srgbClr val="FF0000"/>
                </a:solidFill>
                <a:effectLst>
                  <a:outerShdw blurRad="38100" dist="38100" dir="2700000" algn="tl">
                    <a:srgbClr val="C0C0C0"/>
                  </a:outerShdw>
                </a:effectLst>
                <a:sym typeface="+mn-ea"/>
              </a:rPr>
              <a:t>结构阻塞点</a:t>
            </a:r>
          </a:p>
          <a:p>
            <a:pPr algn="ctr" fontAlgn="base">
              <a:spcBef>
                <a:spcPct val="0"/>
              </a:spcBef>
              <a:spcAft>
                <a:spcPct val="0"/>
              </a:spcAft>
              <a:defRPr/>
            </a:pPr>
            <a:r>
              <a:rPr lang="zh-CN" altLang="en-US" sz="2800" b="1" noProof="1">
                <a:solidFill>
                  <a:srgbClr val="3366FF"/>
                </a:solidFill>
              </a:rPr>
              <a:t>弧旁数字为容量,顶点旁括号内为容差</a:t>
            </a:r>
          </a:p>
        </p:txBody>
      </p:sp>
      <p:graphicFrame>
        <p:nvGraphicFramePr>
          <p:cNvPr id="78852" name="对象 4"/>
          <p:cNvGraphicFramePr/>
          <p:nvPr/>
        </p:nvGraphicFramePr>
        <p:xfrm>
          <a:off x="1301750" y="2641600"/>
          <a:ext cx="6007100" cy="3136900"/>
        </p:xfrm>
        <a:graphic>
          <a:graphicData uri="http://schemas.openxmlformats.org/presentationml/2006/ole">
            <mc:AlternateContent xmlns:mc="http://schemas.openxmlformats.org/markup-compatibility/2006">
              <mc:Choice xmlns:v="urn:schemas-microsoft-com:vml" Requires="v">
                <p:oleObj spid="_x0000_s49165" r:id="rId3" imgW="7658100" imgH="3962400" progId="Visio.Drawing.11">
                  <p:embed/>
                </p:oleObj>
              </mc:Choice>
              <mc:Fallback>
                <p:oleObj r:id="rId3" imgW="7658100" imgH="3962400" progId="Visio.Drawing.11">
                  <p:embed/>
                  <p:pic>
                    <p:nvPicPr>
                      <p:cNvPr id="0" name="图片 491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2641600"/>
                        <a:ext cx="6007100" cy="313690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200" y="12700"/>
            <a:ext cx="8540750" cy="720725"/>
          </a:xfrm>
        </p:spPr>
        <p:txBody>
          <a:bodyPr/>
          <a:lstStyle/>
          <a:p>
            <a:pPr>
              <a:defRPr/>
            </a:pPr>
            <a:r>
              <a:rPr lang="zh-CN" altLang="en-US" dirty="0"/>
              <a:t>结构阻塞点</a:t>
            </a:r>
          </a:p>
        </p:txBody>
      </p:sp>
      <p:sp>
        <p:nvSpPr>
          <p:cNvPr id="72706" name="内容占位符 2"/>
          <p:cNvSpPr>
            <a:spLocks noGrp="1"/>
          </p:cNvSpPr>
          <p:nvPr>
            <p:ph idx="1"/>
          </p:nvPr>
        </p:nvSpPr>
        <p:spPr>
          <a:xfrm>
            <a:off x="-4763" y="558800"/>
            <a:ext cx="9120188" cy="5184775"/>
          </a:xfrm>
        </p:spPr>
        <p:txBody>
          <a:bodyPr/>
          <a:lstStyle/>
          <a:p>
            <a:pPr marL="0" indent="0">
              <a:buFont typeface="Wingdings" panose="05000000000000000000" pitchFamily="2" charset="2"/>
              <a:buNone/>
            </a:pPr>
            <a:r>
              <a:rPr lang="en-US" altLang="en-US" noProof="1">
                <a:effectLst>
                  <a:outerShdw blurRad="38100" dist="38100" dir="2700000">
                    <a:srgbClr val="C0C0C0"/>
                  </a:outerShdw>
                </a:effectLst>
              </a:rPr>
              <a:t>结构阻塞点</a:t>
            </a:r>
            <a:r>
              <a:rPr lang="en-US" altLang="en-US" noProof="1">
                <a:solidFill>
                  <a:srgbClr val="FF0000"/>
                </a:solidFill>
                <a:effectLst>
                  <a:outerShdw blurRad="38100" dist="38100" dir="2700000">
                    <a:srgbClr val="C0C0C0"/>
                  </a:outerShdw>
                </a:effectLst>
              </a:rPr>
              <a:t>并不一定发生阻塞</a:t>
            </a:r>
            <a:r>
              <a:rPr lang="en-US" altLang="en-US" noProof="1">
                <a:effectLst>
                  <a:outerShdw blurRad="38100" dist="38100" dir="2700000">
                    <a:srgbClr val="C0C0C0"/>
                  </a:outerShdw>
                </a:effectLst>
              </a:rPr>
              <a:t>。如图</a:t>
            </a:r>
            <a:r>
              <a:rPr lang="en-US" altLang="zh-CN" noProof="1">
                <a:effectLst>
                  <a:outerShdw blurRad="38100" dist="38100" dir="2700000">
                    <a:srgbClr val="C0C0C0"/>
                  </a:outerShdw>
                </a:effectLst>
              </a:rPr>
              <a:t>2-9(</a:t>
            </a:r>
            <a:r>
              <a:rPr lang="en-US" altLang="zh-CN" noProof="1">
                <a:effectLst>
                  <a:outerShdw blurRad="38100" dist="38100" dir="2700000">
                    <a:srgbClr val="C0C0C0"/>
                  </a:outerShdw>
                </a:effectLst>
                <a:sym typeface="+mn-ea"/>
              </a:rPr>
              <a:t>a</a:t>
            </a:r>
            <a:r>
              <a:rPr lang="en-US" altLang="zh-CN" noProof="1">
                <a:effectLst>
                  <a:outerShdw blurRad="38100" dist="38100" dir="2700000">
                    <a:srgbClr val="C0C0C0"/>
                  </a:outerShdw>
                </a:effectLst>
              </a:rPr>
              <a:t>)</a:t>
            </a:r>
            <a:r>
              <a:rPr lang="en-US" altLang="en-US" noProof="1">
                <a:effectLst>
                  <a:outerShdw blurRad="38100" dist="38100" dir="2700000">
                    <a:srgbClr val="C0C0C0"/>
                  </a:outerShdw>
                </a:effectLst>
              </a:rPr>
              <a:t>所示，从结构上来说，</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1</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2</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4</a:t>
            </a:r>
            <a:r>
              <a:rPr lang="en-US" altLang="zh-CN" noProof="1">
                <a:effectLst>
                  <a:outerShdw blurRad="38100" dist="38100" dir="2700000">
                    <a:srgbClr val="C0C0C0"/>
                  </a:outerShdw>
                </a:effectLst>
              </a:rPr>
              <a:t>三个点不会发生阻塞，而具有负容差的v</a:t>
            </a:r>
            <a:r>
              <a:rPr lang="en-US" altLang="zh-CN" baseline="-25000" noProof="1">
                <a:effectLst>
                  <a:outerShdw blurRad="38100" dist="38100" dir="2700000">
                    <a:srgbClr val="C0C0C0"/>
                  </a:outerShdw>
                </a:effectLst>
              </a:rPr>
              <a:t>3</a:t>
            </a:r>
            <a:r>
              <a:rPr lang="en-US" altLang="en-US" noProof="1">
                <a:effectLst>
                  <a:outerShdw blurRad="38100" dist="38100" dir="2700000">
                    <a:srgbClr val="C0C0C0"/>
                  </a:outerShdw>
                </a:effectLst>
              </a:rPr>
              <a:t>点可能发生阻塞。但在实际上，进入</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1</a:t>
            </a:r>
            <a:r>
              <a:rPr lang="en-US" altLang="en-US" noProof="1">
                <a:effectLst>
                  <a:outerShdw blurRad="38100" dist="38100" dir="2700000">
                    <a:srgbClr val="C0C0C0"/>
                  </a:outerShdw>
                </a:effectLst>
              </a:rPr>
              <a:t>点的流量为</a:t>
            </a:r>
            <a:r>
              <a:rPr lang="en-US" altLang="zh-CN" noProof="1">
                <a:effectLst>
                  <a:outerShdw blurRad="38100" dist="38100" dir="2700000">
                    <a:srgbClr val="C0C0C0"/>
                  </a:outerShdw>
                </a:effectLst>
              </a:rPr>
              <a:t>8</a:t>
            </a:r>
            <a:r>
              <a:rPr lang="en-US" altLang="en-US" noProof="1">
                <a:effectLst>
                  <a:outerShdw blurRad="38100" dist="38100" dir="2700000">
                    <a:srgbClr val="C0C0C0"/>
                  </a:outerShdw>
                </a:effectLst>
              </a:rPr>
              <a:t>，因此流出</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1</a:t>
            </a:r>
            <a:r>
              <a:rPr lang="en-US" altLang="en-US" noProof="1">
                <a:effectLst>
                  <a:outerShdw blurRad="38100" dist="38100" dir="2700000">
                    <a:srgbClr val="C0C0C0"/>
                  </a:outerShdw>
                </a:effectLst>
              </a:rPr>
              <a:t>点的各弧中的流量最大为</a:t>
            </a:r>
            <a:r>
              <a:rPr lang="en-US" altLang="zh-CN" noProof="1">
                <a:effectLst>
                  <a:outerShdw blurRad="38100" dist="38100" dir="2700000">
                    <a:srgbClr val="C0C0C0"/>
                  </a:outerShdw>
                </a:effectLst>
              </a:rPr>
              <a:t>8</a:t>
            </a:r>
            <a:r>
              <a:rPr lang="en-US" altLang="en-US" noProof="1">
                <a:effectLst>
                  <a:outerShdw blurRad="38100" dist="38100" dir="2700000">
                    <a:srgbClr val="C0C0C0"/>
                  </a:outerShdw>
                </a:effectLst>
              </a:rPr>
              <a:t>，所以进入</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3</a:t>
            </a:r>
            <a:r>
              <a:rPr lang="en-US" altLang="en-US" noProof="1">
                <a:effectLst>
                  <a:outerShdw blurRad="38100" dist="38100" dir="2700000">
                    <a:srgbClr val="C0C0C0"/>
                  </a:outerShdw>
                </a:effectLst>
              </a:rPr>
              <a:t>点的实际流量只有</a:t>
            </a:r>
            <a:r>
              <a:rPr lang="en-US" altLang="zh-CN" noProof="1">
                <a:effectLst>
                  <a:outerShdw blurRad="38100" dist="38100" dir="2700000">
                    <a:srgbClr val="C0C0C0"/>
                  </a:outerShdw>
                </a:effectLst>
              </a:rPr>
              <a:t>8</a:t>
            </a:r>
            <a:r>
              <a:rPr lang="en-US" altLang="en-US" noProof="1">
                <a:effectLst>
                  <a:outerShdw blurRad="38100" dist="38100" dir="2700000">
                    <a:srgbClr val="C0C0C0"/>
                  </a:outerShdw>
                </a:effectLst>
              </a:rPr>
              <a:t>，那么在</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3</a:t>
            </a:r>
            <a:r>
              <a:rPr lang="en-US" altLang="en-US" noProof="1">
                <a:effectLst>
                  <a:outerShdw blurRad="38100" dist="38100" dir="2700000">
                    <a:srgbClr val="C0C0C0"/>
                  </a:outerShdw>
                </a:effectLst>
              </a:rPr>
              <a:t>点就不会发生阻塞了，为了消除结构上所造成的这种假象，下面引入</a:t>
            </a:r>
            <a:r>
              <a:rPr lang="en-US" altLang="en-US" noProof="1">
                <a:solidFill>
                  <a:srgbClr val="FF0000"/>
                </a:solidFill>
                <a:effectLst>
                  <a:outerShdw blurRad="38100" dist="38100" dir="2700000">
                    <a:srgbClr val="C0C0C0"/>
                  </a:outerShdw>
                </a:effectLst>
              </a:rPr>
              <a:t>规范化网络</a:t>
            </a:r>
            <a:r>
              <a:rPr lang="en-US" altLang="en-US" noProof="1">
                <a:effectLst>
                  <a:outerShdw blurRad="38100" dist="38100" dir="2700000">
                    <a:srgbClr val="C0C0C0"/>
                  </a:outerShdw>
                </a:effectLst>
              </a:rPr>
              <a:t>的概念。</a:t>
            </a:r>
            <a:endParaRPr lang="en-US" altLang="zh-CN" noProof="1">
              <a:effectLst>
                <a:outerShdw blurRad="38100" dist="38100" dir="2700000">
                  <a:srgbClr val="C0C0C0"/>
                </a:outerShdw>
              </a:effectLst>
            </a:endParaRPr>
          </a:p>
        </p:txBody>
      </p:sp>
      <p:sp>
        <p:nvSpPr>
          <p:cNvPr id="79875" name="文本框 9"/>
          <p:cNvSpPr txBox="1">
            <a:spLocks noChangeArrowheads="1"/>
          </p:cNvSpPr>
          <p:nvPr/>
        </p:nvSpPr>
        <p:spPr bwMode="auto">
          <a:xfrm>
            <a:off x="1030288" y="5807075"/>
            <a:ext cx="74882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zh-CN" altLang="en-US" sz="2800" b="1">
                <a:solidFill>
                  <a:srgbClr val="3366FF"/>
                </a:solidFill>
              </a:rPr>
              <a:t>图2-9 规范化网络</a:t>
            </a:r>
          </a:p>
          <a:p>
            <a:pPr algn="ctr" fontAlgn="base">
              <a:spcBef>
                <a:spcPct val="0"/>
              </a:spcBef>
              <a:spcAft>
                <a:spcPct val="0"/>
              </a:spcAft>
            </a:pPr>
            <a:r>
              <a:rPr lang="zh-CN" altLang="en-US" sz="2800" b="1">
                <a:solidFill>
                  <a:srgbClr val="3366FF"/>
                </a:solidFill>
              </a:rPr>
              <a:t>弧旁数字为容量,顶点旁括号内为容差</a:t>
            </a:r>
          </a:p>
        </p:txBody>
      </p:sp>
      <p:graphicFrame>
        <p:nvGraphicFramePr>
          <p:cNvPr id="79876" name="对象 10"/>
          <p:cNvGraphicFramePr/>
          <p:nvPr/>
        </p:nvGraphicFramePr>
        <p:xfrm>
          <a:off x="2182813" y="2778125"/>
          <a:ext cx="4757737" cy="2852738"/>
        </p:xfrm>
        <a:graphic>
          <a:graphicData uri="http://schemas.openxmlformats.org/presentationml/2006/ole">
            <mc:AlternateContent xmlns:mc="http://schemas.openxmlformats.org/markup-compatibility/2006">
              <mc:Choice xmlns:v="urn:schemas-microsoft-com:vml" Requires="v">
                <p:oleObj spid="_x0000_s50189" r:id="rId3" imgW="7658100" imgH="3962400" progId="Visio.Drawing.11">
                  <p:embed/>
                </p:oleObj>
              </mc:Choice>
              <mc:Fallback>
                <p:oleObj r:id="rId3" imgW="7658100" imgH="3962400" progId="Visio.Drawing.11">
                  <p:embed/>
                  <p:pic>
                    <p:nvPicPr>
                      <p:cNvPr id="0" name="图片 502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2778125"/>
                        <a:ext cx="4757737" cy="2852738"/>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01600"/>
            <a:ext cx="8540750" cy="720725"/>
          </a:xfrm>
        </p:spPr>
        <p:txBody>
          <a:bodyPr/>
          <a:lstStyle/>
          <a:p>
            <a:pPr>
              <a:defRPr/>
            </a:pPr>
            <a:r>
              <a:rPr lang="zh-CN" altLang="en-US" dirty="0"/>
              <a:t>规范化网络</a:t>
            </a:r>
          </a:p>
        </p:txBody>
      </p:sp>
      <p:sp>
        <p:nvSpPr>
          <p:cNvPr id="73730" name="内容占位符 2"/>
          <p:cNvSpPr>
            <a:spLocks noGrp="1"/>
          </p:cNvSpPr>
          <p:nvPr>
            <p:ph idx="1"/>
          </p:nvPr>
        </p:nvSpPr>
        <p:spPr>
          <a:xfrm>
            <a:off x="-80963" y="546100"/>
            <a:ext cx="9240838" cy="1387475"/>
          </a:xfrm>
        </p:spPr>
        <p:txBody>
          <a:bodyPr/>
          <a:lstStyle/>
          <a:p>
            <a:pPr>
              <a:spcBef>
                <a:spcPts val="1200"/>
              </a:spcBef>
            </a:pPr>
            <a:r>
              <a:rPr lang="zh-CN" altLang="en-US" noProof="1">
                <a:effectLst>
                  <a:outerShdw blurRad="38100" dist="38100" dir="2700000">
                    <a:srgbClr val="C0C0C0"/>
                  </a:outerShdw>
                </a:effectLst>
              </a:rPr>
              <a:t>定义</a:t>
            </a:r>
            <a:r>
              <a:rPr lang="en-US" altLang="zh-CN" noProof="1">
                <a:effectLst>
                  <a:outerShdw blurRad="38100" dist="38100" dir="2700000">
                    <a:srgbClr val="C0C0C0"/>
                  </a:outerShdw>
                </a:effectLst>
              </a:rPr>
              <a:t>2-10 </a:t>
            </a:r>
            <a:r>
              <a:rPr lang="zh-CN" altLang="en-US" noProof="1">
                <a:effectLst>
                  <a:outerShdw blurRad="38100" dist="38100" dir="2700000">
                    <a:srgbClr val="C0C0C0"/>
                  </a:outerShdw>
                </a:effectLst>
              </a:rPr>
              <a:t>网络中除始点和终点外，引出</a:t>
            </a:r>
            <a:r>
              <a:rPr lang="zh-CN" altLang="en-US" noProof="1">
                <a:solidFill>
                  <a:srgbClr val="FF0000"/>
                </a:solidFill>
                <a:effectLst>
                  <a:outerShdw blurRad="38100" dist="38100" dir="2700000">
                    <a:srgbClr val="C0C0C0"/>
                  </a:outerShdw>
                </a:effectLst>
              </a:rPr>
              <a:t>各顶点的每个弧</a:t>
            </a:r>
            <a:r>
              <a:rPr lang="zh-CN" altLang="en-US" noProof="1">
                <a:effectLst>
                  <a:outerShdw blurRad="38100" dist="38100" dir="2700000">
                    <a:srgbClr val="C0C0C0"/>
                  </a:outerShdw>
                </a:effectLst>
              </a:rPr>
              <a:t>的容量小于或等于进入</a:t>
            </a:r>
            <a:r>
              <a:rPr lang="zh-CN" altLang="en-US" noProof="1">
                <a:solidFill>
                  <a:srgbClr val="FF0000"/>
                </a:solidFill>
                <a:effectLst>
                  <a:outerShdw blurRad="38100" dist="38100" dir="2700000">
                    <a:srgbClr val="C0C0C0"/>
                  </a:outerShdw>
                </a:effectLst>
              </a:rPr>
              <a:t>该顶点的各弧容量之和</a:t>
            </a:r>
            <a:r>
              <a:rPr lang="zh-CN" altLang="en-US" noProof="1">
                <a:effectLst>
                  <a:outerShdw blurRad="38100" dist="38100" dir="2700000">
                    <a:srgbClr val="C0C0C0"/>
                  </a:outerShdw>
                </a:effectLst>
              </a:rPr>
              <a:t>时，该网络称为规范化网络</a:t>
            </a:r>
          </a:p>
          <a:p>
            <a:pPr>
              <a:spcBef>
                <a:spcPts val="1200"/>
              </a:spcBef>
            </a:pPr>
            <a:r>
              <a:rPr lang="zh-CN" altLang="en-US" noProof="1">
                <a:solidFill>
                  <a:srgbClr val="FF0000"/>
                </a:solidFill>
                <a:effectLst>
                  <a:outerShdw blurRad="38100" dist="38100" dir="2700000">
                    <a:srgbClr val="C0C0C0"/>
                  </a:outerShdw>
                </a:effectLst>
              </a:rPr>
              <a:t>网络规划化的方法</a:t>
            </a:r>
            <a:r>
              <a:rPr lang="zh-CN" altLang="en-US" noProof="1">
                <a:effectLst>
                  <a:outerShdw blurRad="38100" dist="38100" dir="2700000">
                    <a:srgbClr val="C0C0C0"/>
                  </a:outerShdw>
                </a:effectLst>
              </a:rPr>
              <a:t>是当在某顶点存在流出弧的容量大于流入该点各弧的容量总和时，则将</a:t>
            </a:r>
            <a:r>
              <a:rPr lang="zh-CN" altLang="en-US" noProof="1">
                <a:solidFill>
                  <a:srgbClr val="FF0000"/>
                </a:solidFill>
                <a:effectLst>
                  <a:outerShdw blurRad="38100" dist="38100" dir="2700000">
                    <a:srgbClr val="C0C0C0"/>
                  </a:outerShdw>
                </a:effectLst>
              </a:rPr>
              <a:t>该流出弧的容量改为等于流入该点各弧的容量总和</a:t>
            </a:r>
            <a:r>
              <a:rPr lang="zh-CN" altLang="en-US" noProof="1">
                <a:effectLst>
                  <a:outerShdw blurRad="38100" dist="38100" dir="2700000">
                    <a:srgbClr val="C0C0C0"/>
                  </a:outerShdw>
                </a:effectLst>
              </a:rPr>
              <a:t>。例如，图</a:t>
            </a:r>
            <a:r>
              <a:rPr lang="en-US" altLang="zh-CN" noProof="1">
                <a:effectLst>
                  <a:outerShdw blurRad="38100" dist="38100" dir="2700000">
                    <a:srgbClr val="C0C0C0"/>
                  </a:outerShdw>
                </a:effectLst>
              </a:rPr>
              <a:t>2-9(b)</a:t>
            </a:r>
            <a:r>
              <a:rPr lang="zh-CN" altLang="en-US" noProof="1">
                <a:effectLst>
                  <a:outerShdw blurRad="38100" dist="38100" dir="2700000">
                    <a:srgbClr val="C0C0C0"/>
                  </a:outerShdw>
                </a:effectLst>
              </a:rPr>
              <a:t>是图</a:t>
            </a:r>
            <a:r>
              <a:rPr lang="en-US" altLang="zh-CN" noProof="1">
                <a:effectLst>
                  <a:outerShdw blurRad="38100" dist="38100" dir="2700000">
                    <a:srgbClr val="C0C0C0"/>
                  </a:outerShdw>
                </a:effectLst>
              </a:rPr>
              <a:t>2-9</a:t>
            </a:r>
            <a:r>
              <a:rPr lang="zh-CN" altLang="en-US" noProof="1">
                <a:effectLst>
                  <a:outerShdw blurRad="38100" dist="38100" dir="2700000">
                    <a:srgbClr val="C0C0C0"/>
                  </a:outerShdw>
                </a:effectLst>
              </a:rPr>
              <a:t>（</a:t>
            </a:r>
            <a:r>
              <a:rPr lang="en-US" altLang="zh-CN" noProof="1">
                <a:effectLst>
                  <a:outerShdw blurRad="38100" dist="38100" dir="2700000">
                    <a:srgbClr val="C0C0C0"/>
                  </a:outerShdw>
                </a:effectLst>
              </a:rPr>
              <a:t>a</a:t>
            </a:r>
            <a:r>
              <a:rPr lang="zh-CN" altLang="en-US" noProof="1">
                <a:effectLst>
                  <a:outerShdw blurRad="38100" dist="38100" dir="2700000">
                    <a:srgbClr val="C0C0C0"/>
                  </a:outerShdw>
                </a:effectLst>
              </a:rPr>
              <a:t>）网络的规划化网络。</a:t>
            </a:r>
          </a:p>
          <a:p>
            <a:pPr>
              <a:spcBef>
                <a:spcPts val="1200"/>
              </a:spcBef>
            </a:pPr>
            <a:r>
              <a:rPr lang="zh-CN" altLang="en-US" noProof="1">
                <a:effectLst>
                  <a:outerShdw blurRad="38100" dist="38100" dir="2700000">
                    <a:srgbClr val="C0C0C0"/>
                  </a:outerShdw>
                </a:effectLst>
              </a:rPr>
              <a:t>在规范化网络中的流动情况与原网络中的流动情况是一样的。</a:t>
            </a:r>
          </a:p>
        </p:txBody>
      </p:sp>
      <p:sp>
        <p:nvSpPr>
          <p:cNvPr id="80899" name="文本框 9"/>
          <p:cNvSpPr txBox="1">
            <a:spLocks noChangeArrowheads="1"/>
          </p:cNvSpPr>
          <p:nvPr/>
        </p:nvSpPr>
        <p:spPr bwMode="auto">
          <a:xfrm>
            <a:off x="1030288" y="5894388"/>
            <a:ext cx="74882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zh-CN" altLang="en-US" sz="2800" b="1">
                <a:solidFill>
                  <a:srgbClr val="3366FF"/>
                </a:solidFill>
              </a:rPr>
              <a:t>图2-9 规范化网络</a:t>
            </a:r>
          </a:p>
          <a:p>
            <a:pPr algn="ctr" fontAlgn="base">
              <a:spcBef>
                <a:spcPct val="0"/>
              </a:spcBef>
              <a:spcAft>
                <a:spcPct val="0"/>
              </a:spcAft>
            </a:pPr>
            <a:r>
              <a:rPr lang="zh-CN" altLang="en-US" sz="2800" b="1">
                <a:solidFill>
                  <a:srgbClr val="3366FF"/>
                </a:solidFill>
              </a:rPr>
              <a:t>弧旁数字为容量,顶点旁括号内为容差</a:t>
            </a:r>
          </a:p>
        </p:txBody>
      </p:sp>
      <p:graphicFrame>
        <p:nvGraphicFramePr>
          <p:cNvPr id="80900" name="对象 10"/>
          <p:cNvGraphicFramePr/>
          <p:nvPr/>
        </p:nvGraphicFramePr>
        <p:xfrm>
          <a:off x="6350" y="3184525"/>
          <a:ext cx="4581525" cy="2622550"/>
        </p:xfrm>
        <a:graphic>
          <a:graphicData uri="http://schemas.openxmlformats.org/presentationml/2006/ole">
            <mc:AlternateContent xmlns:mc="http://schemas.openxmlformats.org/markup-compatibility/2006">
              <mc:Choice xmlns:v="urn:schemas-microsoft-com:vml" Requires="v">
                <p:oleObj spid="_x0000_s51224" r:id="rId3" imgW="7658100" imgH="3962400" progId="Visio.Drawing.11">
                  <p:embed/>
                </p:oleObj>
              </mc:Choice>
              <mc:Fallback>
                <p:oleObj r:id="rId3" imgW="7658100" imgH="3962400" progId="Visio.Drawing.11">
                  <p:embed/>
                  <p:pic>
                    <p:nvPicPr>
                      <p:cNvPr id="0" name="图片 5126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 y="3184525"/>
                        <a:ext cx="4581525" cy="26225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01" name="对象 12"/>
          <p:cNvGraphicFramePr/>
          <p:nvPr/>
        </p:nvGraphicFramePr>
        <p:xfrm>
          <a:off x="4702175" y="3182938"/>
          <a:ext cx="4591050" cy="2624137"/>
        </p:xfrm>
        <a:graphic>
          <a:graphicData uri="http://schemas.openxmlformats.org/presentationml/2006/ole">
            <mc:AlternateContent xmlns:mc="http://schemas.openxmlformats.org/markup-compatibility/2006">
              <mc:Choice xmlns:v="urn:schemas-microsoft-com:vml" Requires="v">
                <p:oleObj spid="_x0000_s51225" r:id="rId5" imgW="7658100" imgH="3937000" progId="Visio.Drawing.11">
                  <p:embed/>
                </p:oleObj>
              </mc:Choice>
              <mc:Fallback>
                <p:oleObj r:id="rId5" imgW="7658100" imgH="3937000" progId="Visio.Drawing.11">
                  <p:embed/>
                  <p:pic>
                    <p:nvPicPr>
                      <p:cNvPr id="0" name="图片 5126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175" y="3182938"/>
                        <a:ext cx="4591050" cy="2624137"/>
                      </a:xfrm>
                      <a:prstGeom prst="rect">
                        <a:avLst/>
                      </a:prstGeom>
                      <a:solidFill>
                        <a:srgbClr val="AEFFFD"/>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网络中出现局部阻塞的必要条件</a:t>
            </a:r>
          </a:p>
        </p:txBody>
      </p:sp>
      <p:sp>
        <p:nvSpPr>
          <p:cNvPr id="4" name="内容占位符 3"/>
          <p:cNvSpPr>
            <a:spLocks noGrp="1"/>
          </p:cNvSpPr>
          <p:nvPr>
            <p:ph idx="1"/>
          </p:nvPr>
        </p:nvSpPr>
        <p:spPr>
          <a:xfrm>
            <a:off x="250825" y="1268413"/>
            <a:ext cx="8540750" cy="2703512"/>
          </a:xfrm>
        </p:spPr>
        <p:txBody>
          <a:bodyPr/>
          <a:lstStyle/>
          <a:p>
            <a:pPr>
              <a:defRPr/>
            </a:pPr>
            <a:r>
              <a:rPr lang="zh-CN" altLang="en-US" sz="2800" dirty="0">
                <a:solidFill>
                  <a:srgbClr val="FF0000"/>
                </a:solidFill>
              </a:rPr>
              <a:t>定理 </a:t>
            </a:r>
            <a:r>
              <a:rPr lang="en-US" altLang="zh-CN" sz="2800" dirty="0">
                <a:solidFill>
                  <a:srgbClr val="FF0000"/>
                </a:solidFill>
              </a:rPr>
              <a:t>2-1 </a:t>
            </a:r>
            <a:r>
              <a:rPr lang="zh-CN" altLang="en-US" sz="2800" dirty="0">
                <a:solidFill>
                  <a:schemeClr val="tx2">
                    <a:lumMod val="60000"/>
                    <a:lumOff val="40000"/>
                  </a:schemeClr>
                </a:solidFill>
              </a:rPr>
              <a:t>网络中出现局部阻塞的必要条件是其规范化网络中存在负容差的顶点</a:t>
            </a:r>
          </a:p>
          <a:p>
            <a:pPr>
              <a:defRPr/>
            </a:pPr>
            <a:endParaRPr lang="en-US" altLang="zh-CN" sz="2800" dirty="0">
              <a:solidFill>
                <a:schemeClr val="tx2">
                  <a:lumMod val="60000"/>
                  <a:lumOff val="40000"/>
                </a:schemeClr>
              </a:solidFill>
            </a:endParaRPr>
          </a:p>
          <a:p>
            <a:pPr lvl="1">
              <a:buClr>
                <a:schemeClr val="hlink"/>
              </a:buClr>
              <a:buSzPct val="75000"/>
              <a:buFont typeface="Wingdings" panose="05000000000000000000" charset="0"/>
              <a:buChar char="p"/>
              <a:defRPr/>
            </a:pPr>
            <a:r>
              <a:rPr lang="zh-CN" altLang="en-US" sz="2485" dirty="0">
                <a:solidFill>
                  <a:srgbClr val="FF0000"/>
                </a:solidFill>
                <a:effectLst>
                  <a:outerShdw blurRad="38100" dist="38100" dir="2700000" algn="tl">
                    <a:srgbClr val="C0C0C0"/>
                  </a:outerShdw>
                </a:effectLst>
                <a:cs typeface="+mn-cs"/>
              </a:rPr>
              <a:t>证明：</a:t>
            </a:r>
            <a:r>
              <a:rPr lang="zh-CN" altLang="en-US" sz="2485" dirty="0">
                <a:solidFill>
                  <a:schemeClr val="tx1"/>
                </a:solidFill>
                <a:effectLst>
                  <a:outerShdw blurRad="38100" dist="38100" dir="2700000" algn="tl">
                    <a:srgbClr val="C0C0C0"/>
                  </a:outerShdw>
                </a:effectLst>
                <a:cs typeface="+mn-cs"/>
              </a:rPr>
              <a:t>假设规划化网络中无负容差的顶点，那么</a:t>
            </a:r>
            <a:r>
              <a:rPr lang="zh-CN" altLang="en-US" sz="2485" dirty="0">
                <a:solidFill>
                  <a:srgbClr val="FF0000"/>
                </a:solidFill>
                <a:effectLst>
                  <a:outerShdw blurRad="38100" dist="38100" dir="2700000" algn="tl">
                    <a:srgbClr val="C0C0C0"/>
                  </a:outerShdw>
                </a:effectLst>
                <a:cs typeface="+mn-cs"/>
              </a:rPr>
              <a:t>进入每一个顶点的流量都不可能大于流出该顶点的流量</a:t>
            </a:r>
            <a:r>
              <a:rPr lang="zh-CN" altLang="en-US" sz="2485" dirty="0">
                <a:solidFill>
                  <a:schemeClr val="tx1"/>
                </a:solidFill>
                <a:effectLst>
                  <a:outerShdw blurRad="38100" dist="38100" dir="2700000" algn="tl">
                    <a:srgbClr val="C0C0C0"/>
                  </a:outerShdw>
                </a:effectLst>
                <a:cs typeface="+mn-cs"/>
              </a:rPr>
              <a:t>，因此，这些顶点都不可能发生阻塞，因此网络中网络中出现局部阻塞的必要条件是其规范化网络中存在负容差的顶点</a:t>
            </a:r>
            <a:endParaRPr lang="en-US" altLang="zh-CN" sz="2485" dirty="0">
              <a:solidFill>
                <a:schemeClr val="tx1"/>
              </a:solidFill>
              <a:effectLst>
                <a:outerShdw blurRad="38100" dist="38100" dir="2700000" algn="tl">
                  <a:srgbClr val="C0C0C0"/>
                </a:outerShdw>
              </a:effectLst>
              <a:cs typeface="+mn-cs"/>
            </a:endParaRPr>
          </a:p>
          <a:p>
            <a:pPr>
              <a:defRPr/>
            </a:pPr>
            <a:endParaRPr lang="zh-CN" altLang="en-US" sz="2800" dirty="0"/>
          </a:p>
        </p:txBody>
      </p:sp>
      <p:sp>
        <p:nvSpPr>
          <p:cNvPr id="81923" name="文本框 2"/>
          <p:cNvSpPr txBox="1">
            <a:spLocks noChangeArrowheads="1"/>
          </p:cNvSpPr>
          <p:nvPr/>
        </p:nvSpPr>
        <p:spPr bwMode="auto">
          <a:xfrm>
            <a:off x="596900" y="5399088"/>
            <a:ext cx="7937500" cy="830262"/>
          </a:xfrm>
          <a:prstGeom prst="rect">
            <a:avLst/>
          </a:prstGeom>
          <a:solidFill>
            <a:srgbClr val="B1FFF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400" b="1">
                <a:solidFill>
                  <a:srgbClr val="003399"/>
                </a:solidFill>
              </a:rPr>
              <a:t>定义</a:t>
            </a:r>
            <a:r>
              <a:rPr lang="en-US" altLang="zh-CN" sz="2400" b="1">
                <a:solidFill>
                  <a:srgbClr val="003399"/>
                </a:solidFill>
              </a:rPr>
              <a:t>2-9 </a:t>
            </a:r>
            <a:r>
              <a:rPr lang="zh-CN" altLang="en-US" sz="2400" b="1">
                <a:solidFill>
                  <a:srgbClr val="003399"/>
                </a:solidFill>
              </a:rPr>
              <a:t>所谓顶点</a:t>
            </a:r>
            <a:r>
              <a:rPr lang="en-US" altLang="zh-CN" sz="2400" b="1">
                <a:solidFill>
                  <a:srgbClr val="003399"/>
                </a:solidFill>
              </a:rPr>
              <a:t>A</a:t>
            </a:r>
            <a:r>
              <a:rPr lang="zh-CN" altLang="en-US" sz="2400" b="1">
                <a:solidFill>
                  <a:srgbClr val="003399"/>
                </a:solidFill>
              </a:rPr>
              <a:t>的容差是指所有以</a:t>
            </a:r>
            <a:r>
              <a:rPr lang="en-US" altLang="zh-CN" sz="2400" b="1">
                <a:solidFill>
                  <a:srgbClr val="003399"/>
                </a:solidFill>
              </a:rPr>
              <a:t>A</a:t>
            </a:r>
            <a:r>
              <a:rPr lang="zh-CN" altLang="en-US" sz="2400" b="1">
                <a:solidFill>
                  <a:srgbClr val="003399"/>
                </a:solidFill>
              </a:rPr>
              <a:t>为始点的有向弧的容量总和与所有以</a:t>
            </a:r>
            <a:r>
              <a:rPr lang="en-US" altLang="zh-CN" sz="2400" b="1">
                <a:solidFill>
                  <a:srgbClr val="003399"/>
                </a:solidFill>
              </a:rPr>
              <a:t>A</a:t>
            </a:r>
            <a:r>
              <a:rPr lang="zh-CN" altLang="en-US" sz="2400" b="1">
                <a:solidFill>
                  <a:srgbClr val="003399"/>
                </a:solidFill>
              </a:rPr>
              <a:t>为终点的有向弧的容量总和之差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p:cNvSpPr>
            <a:spLocks noGrp="1" noRot="1" noChangeArrowheads="1"/>
          </p:cNvSpPr>
          <p:nvPr>
            <p:ph type="title"/>
          </p:nvPr>
        </p:nvSpPr>
        <p:spPr/>
        <p:txBody>
          <a:bodyPr/>
          <a:lstStyle/>
          <a:p>
            <a:pPr eaLnBrk="1" hangingPunct="1">
              <a:defRPr/>
            </a:pPr>
            <a:r>
              <a:rPr lang="zh-CN" altLang="en-US" dirty="0"/>
              <a:t>可行流及其优化问题</a:t>
            </a:r>
            <a:endParaRPr lang="zh-CN" altLang="zh-CN" dirty="0"/>
          </a:p>
        </p:txBody>
      </p:sp>
      <mc:AlternateContent xmlns:mc="http://schemas.openxmlformats.org/markup-compatibility/2006">
        <mc:Choice xmlns:a14="http://schemas.microsoft.com/office/drawing/2010/main" Requires="a14">
          <p:sp>
            <p:nvSpPr>
              <p:cNvPr id="11266" name="Rectangle 3"/>
              <p:cNvSpPr>
                <a:spLocks noGrp="1" noRot="1" noChangeArrowheads="1"/>
              </p:cNvSpPr>
              <p:nvPr>
                <p:ph type="body" sz="half" idx="1"/>
              </p:nvPr>
            </p:nvSpPr>
            <p:spPr>
              <a:xfrm>
                <a:off x="250825" y="1557338"/>
                <a:ext cx="8893175" cy="5184775"/>
              </a:xfrm>
            </p:spPr>
            <p:txBody>
              <a:bodyPr/>
              <a:lstStyle/>
              <a:p>
                <a:pPr lvl="1" eaLnBrk="1" hangingPunct="1">
                  <a:lnSpc>
                    <a:spcPct val="90000"/>
                  </a:lnSpc>
                </a:pPr>
                <a:r>
                  <a:rPr lang="zh-CN" altLang="en-US" sz="2800" b="1" dirty="0" smtClean="0"/>
                  <a:t>一般</a:t>
                </a:r>
                <a:r>
                  <a:rPr lang="zh-CN" altLang="en-US" sz="2800" b="1" dirty="0"/>
                  <a:t>有两种优化可行流的问题</a:t>
                </a:r>
                <a:r>
                  <a:rPr lang="zh-CN" altLang="en-US" sz="2800" b="1" dirty="0">
                    <a:solidFill>
                      <a:srgbClr val="FF0000"/>
                    </a:solidFill>
                  </a:rPr>
                  <a:t>（网络拓扑已定 ）：</a:t>
                </a:r>
              </a:p>
              <a:p>
                <a:pPr lvl="2" eaLnBrk="1" hangingPunct="1">
                  <a:lnSpc>
                    <a:spcPct val="90000"/>
                  </a:lnSpc>
                </a:pPr>
                <a:r>
                  <a:rPr lang="zh-CN" altLang="en-US" b="1" dirty="0">
                    <a:solidFill>
                      <a:srgbClr val="FF0000"/>
                    </a:solidFill>
                  </a:rPr>
                  <a:t>最大流问题：</a:t>
                </a:r>
                <a:r>
                  <a:rPr lang="zh-CN" altLang="en-US" b="1" dirty="0"/>
                  <a:t>变更可行流中各</a:t>
                </a:r>
                <a14:m>
                  <m:oMath xmlns:m="http://schemas.openxmlformats.org/officeDocument/2006/math">
                    <m:r>
                      <a:rPr lang="en-US" altLang="zh-CN" b="1" i="1" dirty="0" smtClean="0">
                        <a:latin typeface="Cambria Math"/>
                      </a:rPr>
                      <m:t>𝒇</m:t>
                    </m:r>
                    <m:r>
                      <a:rPr lang="en-US" altLang="zh-CN" b="1" i="1" baseline="-25000" dirty="0" err="1">
                        <a:latin typeface="Cambria Math"/>
                      </a:rPr>
                      <m:t>𝒊𝒋</m:t>
                    </m:r>
                  </m:oMath>
                </a14:m>
                <a:r>
                  <a:rPr lang="zh-CN" altLang="en-US" b="1" dirty="0"/>
                  <a:t>值</a:t>
                </a:r>
                <a:r>
                  <a:rPr lang="zh-CN" altLang="en-US" b="1" dirty="0">
                    <a:solidFill>
                      <a:srgbClr val="FF0000"/>
                    </a:solidFill>
                  </a:rPr>
                  <a:t>使总流量</a:t>
                </a:r>
                <a14:m>
                  <m:oMath xmlns:m="http://schemas.openxmlformats.org/officeDocument/2006/math">
                    <m:r>
                      <a:rPr lang="en-US" altLang="zh-CN" b="1" i="1" dirty="0" smtClean="0">
                        <a:solidFill>
                          <a:srgbClr val="FF0000"/>
                        </a:solidFill>
                        <a:latin typeface="Cambria Math"/>
                      </a:rPr>
                      <m:t>𝑭</m:t>
                    </m:r>
                  </m:oMath>
                </a14:m>
                <a:r>
                  <a:rPr lang="zh-CN" altLang="en-US" b="1" dirty="0"/>
                  <a:t>最大。此为使目标函数</a:t>
                </a:r>
                <a14:m>
                  <m:oMath xmlns:m="http://schemas.openxmlformats.org/officeDocument/2006/math">
                    <m:r>
                      <a:rPr lang="en-US" altLang="zh-CN" b="1" i="1" dirty="0" smtClean="0">
                        <a:latin typeface="Cambria Math"/>
                      </a:rPr>
                      <m:t>𝑭</m:t>
                    </m:r>
                  </m:oMath>
                </a14:m>
                <a:r>
                  <a:rPr lang="zh-CN" altLang="en-US" b="1" dirty="0"/>
                  <a:t>最大的线性规划问题，即</a:t>
                </a:r>
                <a:r>
                  <a:rPr lang="zh-CN" altLang="en-US" b="1" dirty="0">
                    <a:solidFill>
                      <a:srgbClr val="FF0000"/>
                    </a:solidFill>
                  </a:rPr>
                  <a:t>求</a:t>
                </a:r>
                <a14:m>
                  <m:oMath xmlns:m="http://schemas.openxmlformats.org/officeDocument/2006/math">
                    <m:r>
                      <a:rPr lang="en-US" altLang="zh-CN" b="1" i="1" dirty="0" smtClean="0">
                        <a:solidFill>
                          <a:srgbClr val="FF0000"/>
                        </a:solidFill>
                        <a:latin typeface="Cambria Math"/>
                      </a:rPr>
                      <m:t>𝒗</m:t>
                    </m:r>
                    <m:r>
                      <a:rPr lang="en-US" altLang="zh-CN" b="1" i="1" baseline="-30000" dirty="0" err="1">
                        <a:solidFill>
                          <a:srgbClr val="FF0000"/>
                        </a:solidFill>
                        <a:latin typeface="Cambria Math"/>
                      </a:rPr>
                      <m:t>𝒔</m:t>
                    </m:r>
                    <m:r>
                      <a:rPr lang="en-US" altLang="zh-CN" b="1" i="1" dirty="0" err="1">
                        <a:solidFill>
                          <a:srgbClr val="FF0000"/>
                        </a:solidFill>
                        <a:latin typeface="Cambria Math"/>
                      </a:rPr>
                      <m:t>→</m:t>
                    </m:r>
                    <m:r>
                      <a:rPr lang="en-US" altLang="zh-CN" b="1" i="1" dirty="0" err="1">
                        <a:solidFill>
                          <a:srgbClr val="FF0000"/>
                        </a:solidFill>
                        <a:latin typeface="Cambria Math"/>
                      </a:rPr>
                      <m:t>𝒗𝒕</m:t>
                    </m:r>
                  </m:oMath>
                </a14:m>
                <a:r>
                  <a:rPr lang="zh-CN" altLang="en-US" b="1" dirty="0">
                    <a:solidFill>
                      <a:srgbClr val="FF0000"/>
                    </a:solidFill>
                  </a:rPr>
                  <a:t>的最大流量</a:t>
                </a:r>
                <a:r>
                  <a:rPr lang="en-US" altLang="zh-CN" b="1" dirty="0" err="1">
                    <a:solidFill>
                      <a:srgbClr val="FF0000"/>
                    </a:solidFill>
                  </a:rPr>
                  <a:t>F</a:t>
                </a:r>
                <a:r>
                  <a:rPr lang="en-US" altLang="zh-CN" b="1" baseline="-30000" dirty="0" err="1">
                    <a:solidFill>
                      <a:srgbClr val="FF0000"/>
                    </a:solidFill>
                  </a:rPr>
                  <a:t>max</a:t>
                </a:r>
                <a:endParaRPr lang="en-US" altLang="zh-CN" b="1" dirty="0">
                  <a:solidFill>
                    <a:srgbClr val="FF0000"/>
                  </a:solidFill>
                </a:endParaRPr>
              </a:p>
              <a:p>
                <a:pPr lvl="2" eaLnBrk="1" hangingPunct="1">
                  <a:lnSpc>
                    <a:spcPct val="90000"/>
                  </a:lnSpc>
                </a:pPr>
                <a:endParaRPr lang="zh-CN" altLang="en-US" b="1" dirty="0"/>
              </a:p>
              <a:p>
                <a:pPr lvl="2" eaLnBrk="1" hangingPunct="1">
                  <a:lnSpc>
                    <a:spcPct val="90000"/>
                  </a:lnSpc>
                </a:pPr>
                <a:r>
                  <a:rPr lang="zh-CN" altLang="en-US" b="1" dirty="0">
                    <a:solidFill>
                      <a:srgbClr val="FF0000"/>
                    </a:solidFill>
                  </a:rPr>
                  <a:t>最佳流或最小费用流问题：</a:t>
                </a:r>
                <a:r>
                  <a:rPr lang="zh-CN" altLang="en-US" b="1" dirty="0"/>
                  <a:t>当每条边除了有容量</a:t>
                </a:r>
                <a14:m>
                  <m:oMath xmlns:m="http://schemas.openxmlformats.org/officeDocument/2006/math">
                    <m:r>
                      <a:rPr lang="en-US" altLang="zh-CN" b="1" i="1" dirty="0" smtClean="0">
                        <a:latin typeface="Cambria Math"/>
                      </a:rPr>
                      <m:t>𝒄</m:t>
                    </m:r>
                    <m:r>
                      <a:rPr lang="en-US" altLang="zh-CN" b="1" i="1" baseline="-25000" dirty="0" err="1">
                        <a:latin typeface="Cambria Math"/>
                      </a:rPr>
                      <m:t>𝒊𝒋</m:t>
                    </m:r>
                  </m:oMath>
                </a14:m>
                <a:r>
                  <a:rPr lang="zh-CN" altLang="en-US" b="1" dirty="0"/>
                  <a:t>的规定外，尚有费用</a:t>
                </a:r>
                <a14:m>
                  <m:oMath xmlns:m="http://schemas.openxmlformats.org/officeDocument/2006/math">
                    <m:r>
                      <a:rPr lang="en-US" altLang="zh-CN" b="1" i="1" dirty="0" smtClean="0">
                        <a:latin typeface="Cambria Math"/>
                      </a:rPr>
                      <m:t>𝒂</m:t>
                    </m:r>
                    <m:r>
                      <a:rPr lang="en-US" altLang="zh-CN" b="1" i="1" baseline="-25000" dirty="0" err="1">
                        <a:latin typeface="Cambria Math"/>
                      </a:rPr>
                      <m:t>𝒊𝒋</m:t>
                    </m:r>
                  </m:oMath>
                </a14:m>
                <a:r>
                  <a:rPr lang="zh-CN" altLang="en-US" b="1" dirty="0"/>
                  <a:t>，表示单位流量所需的费用。给定</a:t>
                </a:r>
                <a14:m>
                  <m:oMath xmlns:m="http://schemas.openxmlformats.org/officeDocument/2006/math">
                    <m:r>
                      <a:rPr lang="en-US" altLang="zh-CN" b="1" i="1" dirty="0" smtClean="0">
                        <a:latin typeface="Cambria Math"/>
                      </a:rPr>
                      <m:t>𝑭</m:t>
                    </m:r>
                  </m:oMath>
                </a14:m>
                <a:r>
                  <a:rPr lang="zh-CN" altLang="en-US" b="1" dirty="0"/>
                  <a:t>，选择路由分配这个流量，也就是调整</a:t>
                </a:r>
                <a14:m>
                  <m:oMath xmlns:m="http://schemas.openxmlformats.org/officeDocument/2006/math">
                    <m:r>
                      <a:rPr lang="en-US" altLang="zh-CN" b="1" i="1" dirty="0" smtClean="0">
                        <a:latin typeface="Cambria Math"/>
                      </a:rPr>
                      <m:t>𝒇</m:t>
                    </m:r>
                    <m:r>
                      <a:rPr lang="en-US" altLang="zh-CN" b="1" i="1" baseline="-25000" dirty="0" err="1">
                        <a:latin typeface="Cambria Math"/>
                      </a:rPr>
                      <m:t>𝒊𝒋</m:t>
                    </m:r>
                  </m:oMath>
                </a14:m>
                <a:r>
                  <a:rPr lang="zh-CN" altLang="en-US" b="1" dirty="0"/>
                  <a:t>以使费用</a:t>
                </a:r>
                <a14:m>
                  <m:oMath xmlns:m="http://schemas.openxmlformats.org/officeDocument/2006/math">
                    <m:r>
                      <a:rPr lang="zh-CN" altLang="en-US" b="1" i="1" dirty="0" smtClean="0">
                        <a:latin typeface="Cambria Math"/>
                      </a:rPr>
                      <m:t>𝝓</m:t>
                    </m:r>
                  </m:oMath>
                </a14:m>
                <a:r>
                  <a:rPr lang="zh-CN" altLang="en-US" b="1" dirty="0"/>
                  <a:t>最小。</a:t>
                </a:r>
              </a:p>
              <a:p>
                <a:pPr lvl="3" eaLnBrk="1" hangingPunct="1">
                  <a:lnSpc>
                    <a:spcPct val="90000"/>
                  </a:lnSpc>
                </a:pPr>
                <a14:m>
                  <m:oMath xmlns:m="http://schemas.openxmlformats.org/officeDocument/2006/math">
                    <m:r>
                      <a:rPr lang="en-US" altLang="zh-CN" b="1" i="1" dirty="0" smtClean="0">
                        <a:latin typeface="Cambria Math"/>
                      </a:rPr>
                      <m:t>𝒂</m:t>
                    </m:r>
                    <m:r>
                      <a:rPr lang="en-US" altLang="zh-CN" b="1" i="1" baseline="-25000" dirty="0" err="1">
                        <a:latin typeface="Cambria Math"/>
                      </a:rPr>
                      <m:t>𝒊𝒋</m:t>
                    </m:r>
                  </m:oMath>
                </a14:m>
                <a:r>
                  <a:rPr lang="zh-CN" altLang="en-US" b="1" dirty="0"/>
                  <a:t>与</a:t>
                </a:r>
                <a14:m>
                  <m:oMath xmlns:m="http://schemas.openxmlformats.org/officeDocument/2006/math">
                    <m:r>
                      <a:rPr lang="en-US" altLang="zh-CN" b="1" i="1" dirty="0" smtClean="0">
                        <a:latin typeface="Cambria Math"/>
                      </a:rPr>
                      <m:t>𝒇</m:t>
                    </m:r>
                    <m:r>
                      <a:rPr lang="en-US" altLang="zh-CN" b="1" i="1" baseline="-25000" dirty="0" err="1">
                        <a:latin typeface="Cambria Math"/>
                      </a:rPr>
                      <m:t>𝒊𝒋</m:t>
                    </m:r>
                  </m:oMath>
                </a14:m>
                <a:r>
                  <a:rPr lang="zh-CN" altLang="en-US" b="1" dirty="0"/>
                  <a:t>无关，线性规划问题</a:t>
                </a:r>
              </a:p>
              <a:p>
                <a:pPr lvl="3" eaLnBrk="1" hangingPunct="1">
                  <a:lnSpc>
                    <a:spcPct val="90000"/>
                  </a:lnSpc>
                </a:pPr>
                <a:r>
                  <a:rPr lang="zh-CN" altLang="en-US" b="1" dirty="0"/>
                  <a:t>反之，非线性规划问题</a:t>
                </a:r>
                <a:endParaRPr lang="zh-CN" altLang="en-US" b="1" baseline="-25000" dirty="0"/>
              </a:p>
            </p:txBody>
          </p:sp>
        </mc:Choice>
        <mc:Fallback>
          <p:sp>
            <p:nvSpPr>
              <p:cNvPr id="11266" name="Rectangle 3"/>
              <p:cNvSpPr>
                <a:spLocks noGrp="1" noRot="1" noChangeAspect="1" noMove="1" noResize="1" noEditPoints="1" noAdjustHandles="1" noChangeArrowheads="1" noChangeShapeType="1" noTextEdit="1"/>
              </p:cNvSpPr>
              <p:nvPr>
                <p:ph type="body" sz="half" idx="1"/>
              </p:nvPr>
            </p:nvSpPr>
            <p:spPr>
              <a:xfrm>
                <a:off x="250825" y="1557338"/>
                <a:ext cx="8893175" cy="5184775"/>
              </a:xfrm>
              <a:blipFill rotWithShape="1">
                <a:blip r:embed="rId4"/>
                <a:stretch>
                  <a:fillRect t="-2350" r="-1439"/>
                </a:stretch>
              </a:blipFill>
            </p:spPr>
            <p:txBody>
              <a:bodyPr/>
              <a:lstStyle/>
              <a:p>
                <a:r>
                  <a:rPr lang="zh-CN" altLang="en-US">
                    <a:noFill/>
                  </a:rPr>
                  <a:t> </a:t>
                </a:r>
              </a:p>
            </p:txBody>
          </p:sp>
        </mc:Fallback>
      </mc:AlternateContent>
      <p:graphicFrame>
        <p:nvGraphicFramePr>
          <p:cNvPr id="11267" name="Object 4"/>
          <p:cNvGraphicFramePr>
            <a:graphicFrameLocks noGrp="1" noChangeAspect="1"/>
          </p:cNvGraphicFramePr>
          <p:nvPr>
            <p:ph sz="half" idx="2"/>
            <p:extLst>
              <p:ext uri="{D42A27DB-BD31-4B8C-83A1-F6EECF244321}">
                <p14:modId xmlns:p14="http://schemas.microsoft.com/office/powerpoint/2010/main" val="4243387831"/>
              </p:ext>
            </p:extLst>
          </p:nvPr>
        </p:nvGraphicFramePr>
        <p:xfrm>
          <a:off x="6012160" y="5229200"/>
          <a:ext cx="2663825" cy="1333500"/>
        </p:xfrm>
        <a:graphic>
          <a:graphicData uri="http://schemas.openxmlformats.org/presentationml/2006/ole">
            <mc:AlternateContent xmlns:mc="http://schemas.openxmlformats.org/markup-compatibility/2006">
              <mc:Choice xmlns:v="urn:schemas-microsoft-com:vml" Requires="v">
                <p:oleObj spid="_x0000_s4109" r:id="rId5" imgW="761365" imgH="381000" progId="Equation.3">
                  <p:embed/>
                </p:oleObj>
              </mc:Choice>
              <mc:Fallback>
                <p:oleObj r:id="rId5" imgW="761365" imgH="381000" progId="Equation.3">
                  <p:embed/>
                  <p:pic>
                    <p:nvPicPr>
                      <p:cNvPr id="0" name="图片 4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5229200"/>
                        <a:ext cx="2663825" cy="13335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06363"/>
            <a:ext cx="8540750" cy="720725"/>
          </a:xfrm>
        </p:spPr>
        <p:txBody>
          <a:bodyPr/>
          <a:lstStyle/>
          <a:p>
            <a:pPr>
              <a:defRPr/>
            </a:pPr>
            <a:r>
              <a:rPr lang="zh-CN" altLang="en-US" dirty="0"/>
              <a:t>截集与截量</a:t>
            </a:r>
          </a:p>
        </p:txBody>
      </p:sp>
      <p:sp>
        <p:nvSpPr>
          <p:cNvPr id="3" name="内容占位符 2"/>
          <p:cNvSpPr>
            <a:spLocks noGrp="1"/>
          </p:cNvSpPr>
          <p:nvPr>
            <p:ph idx="1"/>
          </p:nvPr>
        </p:nvSpPr>
        <p:spPr>
          <a:xfrm>
            <a:off x="301625" y="744538"/>
            <a:ext cx="8759825" cy="3679825"/>
          </a:xfrm>
        </p:spPr>
        <p:txBody>
          <a:bodyPr/>
          <a:lstStyle/>
          <a:p>
            <a:pPr>
              <a:defRPr/>
            </a:pPr>
            <a:r>
              <a:rPr lang="en-US" altLang="en-US" noProof="1">
                <a:effectLst>
                  <a:outerShdw blurRad="38100" dist="38100" dir="2700000">
                    <a:srgbClr val="C0C0C0"/>
                  </a:outerShdw>
                </a:effectLst>
              </a:rPr>
              <a:t>定义</a:t>
            </a:r>
            <a:r>
              <a:rPr lang="en-US" altLang="zh-CN" noProof="1">
                <a:effectLst>
                  <a:outerShdw blurRad="38100" dist="38100" dir="2700000">
                    <a:srgbClr val="C0C0C0"/>
                  </a:outerShdw>
                </a:effectLst>
              </a:rPr>
              <a:t>2-11 </a:t>
            </a:r>
            <a:r>
              <a:rPr lang="en-US" altLang="en-US" noProof="1">
                <a:effectLst>
                  <a:outerShdw blurRad="38100" dist="38100" dir="2700000">
                    <a:srgbClr val="C0C0C0"/>
                  </a:outerShdw>
                </a:effectLst>
              </a:rPr>
              <a:t>有向网络</a:t>
            </a:r>
            <a:r>
              <a:rPr lang="en-US" altLang="zh-CN" noProof="1">
                <a:effectLst>
                  <a:outerShdw blurRad="38100" dist="38100" dir="2700000">
                    <a:srgbClr val="C0C0C0"/>
                  </a:outerShdw>
                </a:effectLst>
              </a:rPr>
              <a:t>N</a:t>
            </a:r>
            <a:r>
              <a:rPr lang="en-US" altLang="en-US" noProof="1">
                <a:effectLst>
                  <a:outerShdw blurRad="38100" dist="38100" dir="2700000">
                    <a:srgbClr val="C0C0C0"/>
                  </a:outerShdw>
                </a:effectLst>
              </a:rPr>
              <a:t>中，将</a:t>
            </a:r>
            <a:r>
              <a:rPr lang="en-US" altLang="zh-CN" noProof="1">
                <a:effectLst>
                  <a:outerShdw blurRad="38100" dist="38100" dir="2700000">
                    <a:srgbClr val="C0C0C0"/>
                  </a:outerShdw>
                </a:effectLst>
              </a:rPr>
              <a:t>N</a:t>
            </a:r>
            <a:r>
              <a:rPr lang="en-US" altLang="en-US" noProof="1">
                <a:effectLst>
                  <a:outerShdw blurRad="38100" dist="38100" dir="2700000">
                    <a:srgbClr val="C0C0C0"/>
                  </a:outerShdw>
                </a:effectLst>
              </a:rPr>
              <a:t>的顶点分割为两个不交子集</a:t>
            </a:r>
            <a:r>
              <a:rPr lang="en-US" altLang="zh-CN" noProof="1">
                <a:effectLst>
                  <a:outerShdw blurRad="38100" dist="38100" dir="2700000">
                    <a:srgbClr val="C0C0C0"/>
                  </a:outerShdw>
                </a:effectLst>
              </a:rPr>
              <a:t>Vs</a:t>
            </a:r>
            <a:r>
              <a:rPr lang="en-US" altLang="en-US" noProof="1">
                <a:effectLst>
                  <a:outerShdw blurRad="38100" dist="38100" dir="2700000">
                    <a:srgbClr val="C0C0C0"/>
                  </a:outerShdw>
                </a:effectLst>
              </a:rPr>
              <a:t>和</a:t>
            </a:r>
            <a:r>
              <a:rPr lang="en-US" altLang="zh-CN" noProof="1">
                <a:effectLst>
                  <a:outerShdw blurRad="38100" dist="38100" dir="2700000">
                    <a:srgbClr val="C0C0C0"/>
                  </a:outerShdw>
                </a:effectLst>
              </a:rPr>
              <a:t>Vt</a:t>
            </a:r>
            <a:r>
              <a:rPr lang="en-US" altLang="en-US" noProof="1">
                <a:effectLst>
                  <a:outerShdw blurRad="38100" dist="38100" dir="2700000">
                    <a:srgbClr val="C0C0C0"/>
                  </a:outerShdw>
                </a:effectLst>
              </a:rPr>
              <a:t>（其中，始点</a:t>
            </a:r>
            <a:r>
              <a:rPr lang="en-US" altLang="zh-CN" noProof="1">
                <a:effectLst>
                  <a:outerShdw blurRad="38100" dist="38100" dir="2700000">
                    <a:srgbClr val="C0C0C0"/>
                  </a:outerShdw>
                </a:effectLst>
              </a:rPr>
              <a:t>s</a:t>
            </a:r>
            <a:r>
              <a:rPr lang="en-US" altLang="zh-CN" noProof="1">
                <a:effectLst>
                  <a:outerShdw blurRad="38100" dist="38100" dir="2700000">
                    <a:srgbClr val="C0C0C0"/>
                  </a:outerShdw>
                </a:effectLst>
                <a:latin typeface="微软雅黑" panose="020B0503020204020204" charset="-122"/>
                <a:ea typeface="微软雅黑" panose="020B0503020204020204" charset="-122"/>
              </a:rPr>
              <a:t>ϵVs</a:t>
            </a:r>
            <a:r>
              <a:rPr lang="en-US" altLang="en-US" noProof="1">
                <a:effectLst>
                  <a:outerShdw blurRad="38100" dist="38100" dir="2700000">
                    <a:srgbClr val="C0C0C0"/>
                  </a:outerShdw>
                </a:effectLst>
                <a:latin typeface="微软雅黑" panose="020B0503020204020204" charset="-122"/>
                <a:ea typeface="微软雅黑" panose="020B0503020204020204" charset="-122"/>
              </a:rPr>
              <a:t>，</a:t>
            </a:r>
            <a:r>
              <a:rPr lang="en-US" altLang="en-US" noProof="1">
                <a:effectLst>
                  <a:outerShdw blurRad="38100" dist="38100" dir="2700000">
                    <a:srgbClr val="C0C0C0"/>
                  </a:outerShdw>
                </a:effectLst>
              </a:rPr>
              <a:t>终点</a:t>
            </a:r>
            <a:r>
              <a:rPr lang="en-US" altLang="zh-CN" noProof="1">
                <a:effectLst>
                  <a:outerShdw blurRad="38100" dist="38100" dir="2700000">
                    <a:srgbClr val="C0C0C0"/>
                  </a:outerShdw>
                </a:effectLst>
                <a:latin typeface="微软雅黑" panose="020B0503020204020204" charset="-122"/>
                <a:ea typeface="微软雅黑" panose="020B0503020204020204" charset="-122"/>
              </a:rPr>
              <a:t>t</a:t>
            </a:r>
            <a:r>
              <a:rPr lang="en-US" altLang="zh-CN" noProof="1">
                <a:effectLst>
                  <a:outerShdw blurRad="38100" dist="38100" dir="2700000">
                    <a:srgbClr val="C0C0C0"/>
                  </a:outerShdw>
                </a:effectLst>
                <a:latin typeface="微软雅黑" panose="020B0503020204020204" charset="-122"/>
                <a:ea typeface="微软雅黑" panose="020B0503020204020204" charset="-122"/>
                <a:sym typeface="+mn-ea"/>
              </a:rPr>
              <a:t>ϵVt</a:t>
            </a:r>
            <a:r>
              <a:rPr lang="en-US" altLang="en-US" noProof="1">
                <a:effectLst>
                  <a:outerShdw blurRad="38100" dist="38100" dir="2700000">
                    <a:srgbClr val="C0C0C0"/>
                  </a:outerShdw>
                </a:effectLst>
              </a:rPr>
              <a:t>）</a:t>
            </a:r>
            <a:r>
              <a:rPr lang="en-US" altLang="en-US" noProof="1">
                <a:effectLst>
                  <a:outerShdw blurRad="38100" dist="38100" dir="2700000">
                    <a:srgbClr val="C0C0C0"/>
                  </a:outerShdw>
                </a:effectLst>
                <a:latin typeface="微软雅黑" panose="020B0503020204020204" charset="-122"/>
                <a:ea typeface="微软雅黑" panose="020B0503020204020204" charset="-122"/>
                <a:sym typeface="+mn-ea"/>
              </a:rPr>
              <a:t>，</a:t>
            </a:r>
            <a:r>
              <a:rPr lang="en-US" altLang="en-US" noProof="1">
                <a:solidFill>
                  <a:srgbClr val="FF0000"/>
                </a:solidFill>
                <a:effectLst>
                  <a:outerShdw blurRad="38100" dist="38100" dir="2700000">
                    <a:srgbClr val="C0C0C0"/>
                  </a:outerShdw>
                </a:effectLst>
                <a:latin typeface="微软雅黑" panose="020B0503020204020204" charset="-122"/>
                <a:ea typeface="微软雅黑" panose="020B0503020204020204" charset="-122"/>
                <a:sym typeface="+mn-ea"/>
              </a:rPr>
              <a:t>其一端在</a:t>
            </a:r>
            <a:r>
              <a:rPr lang="en-US" altLang="zh-CN" noProof="1">
                <a:solidFill>
                  <a:srgbClr val="FF0000"/>
                </a:solidFill>
                <a:effectLst>
                  <a:outerShdw blurRad="38100" dist="38100" dir="2700000">
                    <a:srgbClr val="C0C0C0"/>
                  </a:outerShdw>
                </a:effectLst>
                <a:latin typeface="微软雅黑" panose="020B0503020204020204" charset="-122"/>
                <a:ea typeface="微软雅黑" panose="020B0503020204020204" charset="-122"/>
                <a:sym typeface="+mn-ea"/>
              </a:rPr>
              <a:t>Vs</a:t>
            </a:r>
            <a:r>
              <a:rPr lang="en-US" altLang="en-US" noProof="1">
                <a:solidFill>
                  <a:srgbClr val="FF0000"/>
                </a:solidFill>
                <a:effectLst>
                  <a:outerShdw blurRad="38100" dist="38100" dir="2700000">
                    <a:srgbClr val="C0C0C0"/>
                  </a:outerShdw>
                </a:effectLst>
                <a:latin typeface="微软雅黑" panose="020B0503020204020204" charset="-122"/>
                <a:ea typeface="微软雅黑" panose="020B0503020204020204" charset="-122"/>
                <a:sym typeface="+mn-ea"/>
              </a:rPr>
              <a:t>中，另一端在</a:t>
            </a:r>
            <a:r>
              <a:rPr lang="en-US" altLang="zh-CN" noProof="1">
                <a:solidFill>
                  <a:srgbClr val="FF0000"/>
                </a:solidFill>
                <a:effectLst>
                  <a:outerShdw blurRad="38100" dist="38100" dir="2700000">
                    <a:srgbClr val="C0C0C0"/>
                  </a:outerShdw>
                </a:effectLst>
                <a:latin typeface="微软雅黑" panose="020B0503020204020204" charset="-122"/>
                <a:ea typeface="微软雅黑" panose="020B0503020204020204" charset="-122"/>
                <a:sym typeface="+mn-ea"/>
              </a:rPr>
              <a:t>Vt</a:t>
            </a:r>
            <a:r>
              <a:rPr lang="en-US" altLang="en-US" noProof="1">
                <a:solidFill>
                  <a:srgbClr val="FF0000"/>
                </a:solidFill>
                <a:effectLst>
                  <a:outerShdw blurRad="38100" dist="38100" dir="2700000">
                    <a:srgbClr val="C0C0C0"/>
                  </a:outerShdw>
                </a:effectLst>
                <a:latin typeface="微软雅黑" panose="020B0503020204020204" charset="-122"/>
                <a:ea typeface="微软雅黑" panose="020B0503020204020204" charset="-122"/>
                <a:sym typeface="+mn-ea"/>
              </a:rPr>
              <a:t>中的弧的全体称为网络</a:t>
            </a:r>
            <a:r>
              <a:rPr lang="en-US" altLang="zh-CN" noProof="1">
                <a:solidFill>
                  <a:srgbClr val="FF0000"/>
                </a:solidFill>
                <a:effectLst>
                  <a:outerShdw blurRad="38100" dist="38100" dir="2700000">
                    <a:srgbClr val="C0C0C0"/>
                  </a:outerShdw>
                </a:effectLst>
                <a:latin typeface="微软雅黑" panose="020B0503020204020204" charset="-122"/>
                <a:ea typeface="微软雅黑" panose="020B0503020204020204" charset="-122"/>
                <a:sym typeface="+mn-ea"/>
              </a:rPr>
              <a:t>N</a:t>
            </a:r>
            <a:r>
              <a:rPr lang="en-US" altLang="en-US" noProof="1">
                <a:solidFill>
                  <a:srgbClr val="FF0000"/>
                </a:solidFill>
                <a:effectLst>
                  <a:outerShdw blurRad="38100" dist="38100" dir="2700000">
                    <a:srgbClr val="C0C0C0"/>
                  </a:outerShdw>
                </a:effectLst>
                <a:latin typeface="微软雅黑" panose="020B0503020204020204" charset="-122"/>
                <a:ea typeface="微软雅黑" panose="020B0503020204020204" charset="-122"/>
                <a:sym typeface="+mn-ea"/>
              </a:rPr>
              <a:t>的一个完全截集</a:t>
            </a:r>
            <a:r>
              <a:rPr lang="en-US" altLang="en-US" noProof="1">
                <a:effectLst>
                  <a:outerShdw blurRad="38100" dist="38100" dir="2700000">
                    <a:srgbClr val="C0C0C0"/>
                  </a:outerShdw>
                </a:effectLst>
                <a:latin typeface="微软雅黑" panose="020B0503020204020204" charset="-122"/>
                <a:ea typeface="微软雅黑" panose="020B0503020204020204" charset="-122"/>
                <a:sym typeface="+mn-ea"/>
              </a:rPr>
              <a:t>。截集中方向从</a:t>
            </a:r>
            <a:r>
              <a:rPr lang="en-US" altLang="zh-CN" noProof="1">
                <a:effectLst>
                  <a:outerShdw blurRad="38100" dist="38100" dir="2700000">
                    <a:srgbClr val="C0C0C0"/>
                  </a:outerShdw>
                </a:effectLst>
                <a:latin typeface="微软雅黑" panose="020B0503020204020204" charset="-122"/>
                <a:ea typeface="微软雅黑" panose="020B0503020204020204" charset="-122"/>
                <a:sym typeface="+mn-ea"/>
              </a:rPr>
              <a:t>Vs</a:t>
            </a:r>
            <a:r>
              <a:rPr lang="en-US" altLang="en-US" noProof="1">
                <a:effectLst>
                  <a:outerShdw blurRad="38100" dist="38100" dir="2700000">
                    <a:srgbClr val="C0C0C0"/>
                  </a:outerShdw>
                </a:effectLst>
                <a:latin typeface="微软雅黑" panose="020B0503020204020204" charset="-122"/>
                <a:ea typeface="微软雅黑" panose="020B0503020204020204" charset="-122"/>
                <a:sym typeface="+mn-ea"/>
              </a:rPr>
              <a:t>到</a:t>
            </a:r>
            <a:r>
              <a:rPr lang="en-US" altLang="zh-CN" noProof="1">
                <a:effectLst>
                  <a:outerShdw blurRad="38100" dist="38100" dir="2700000">
                    <a:srgbClr val="C0C0C0"/>
                  </a:outerShdw>
                </a:effectLst>
                <a:latin typeface="微软雅黑" panose="020B0503020204020204" charset="-122"/>
                <a:ea typeface="微软雅黑" panose="020B0503020204020204" charset="-122"/>
                <a:sym typeface="+mn-ea"/>
              </a:rPr>
              <a:t>Vt</a:t>
            </a:r>
            <a:r>
              <a:rPr lang="en-US" altLang="en-US" noProof="1">
                <a:effectLst>
                  <a:outerShdw blurRad="38100" dist="38100" dir="2700000">
                    <a:srgbClr val="C0C0C0"/>
                  </a:outerShdw>
                </a:effectLst>
                <a:latin typeface="微软雅黑" panose="020B0503020204020204" charset="-122"/>
                <a:ea typeface="微软雅黑" panose="020B0503020204020204" charset="-122"/>
                <a:sym typeface="+mn-ea"/>
              </a:rPr>
              <a:t>的弧称为正向截集，方向从</a:t>
            </a:r>
            <a:r>
              <a:rPr lang="en-US" altLang="zh-CN" noProof="1">
                <a:effectLst>
                  <a:outerShdw blurRad="38100" dist="38100" dir="2700000">
                    <a:srgbClr val="C0C0C0"/>
                  </a:outerShdw>
                </a:effectLst>
                <a:latin typeface="微软雅黑" panose="020B0503020204020204" charset="-122"/>
                <a:ea typeface="微软雅黑" panose="020B0503020204020204" charset="-122"/>
                <a:sym typeface="+mn-ea"/>
              </a:rPr>
              <a:t>Vt</a:t>
            </a:r>
            <a:r>
              <a:rPr lang="en-US" altLang="en-US" noProof="1">
                <a:effectLst>
                  <a:outerShdw blurRad="38100" dist="38100" dir="2700000">
                    <a:srgbClr val="C0C0C0"/>
                  </a:outerShdw>
                </a:effectLst>
                <a:latin typeface="微软雅黑" panose="020B0503020204020204" charset="-122"/>
                <a:ea typeface="微软雅黑" panose="020B0503020204020204" charset="-122"/>
                <a:sym typeface="+mn-ea"/>
              </a:rPr>
              <a:t>到</a:t>
            </a:r>
            <a:r>
              <a:rPr lang="en-US" altLang="zh-CN" noProof="1">
                <a:effectLst>
                  <a:outerShdw blurRad="38100" dist="38100" dir="2700000">
                    <a:srgbClr val="C0C0C0"/>
                  </a:outerShdw>
                </a:effectLst>
                <a:latin typeface="微软雅黑" panose="020B0503020204020204" charset="-122"/>
                <a:ea typeface="微软雅黑" panose="020B0503020204020204" charset="-122"/>
                <a:sym typeface="+mn-ea"/>
              </a:rPr>
              <a:t>Vs</a:t>
            </a:r>
            <a:r>
              <a:rPr lang="en-US" altLang="en-US" noProof="1">
                <a:effectLst>
                  <a:outerShdw blurRad="38100" dist="38100" dir="2700000">
                    <a:srgbClr val="C0C0C0"/>
                  </a:outerShdw>
                </a:effectLst>
                <a:latin typeface="微软雅黑" panose="020B0503020204020204" charset="-122"/>
                <a:ea typeface="微软雅黑" panose="020B0503020204020204" charset="-122"/>
                <a:sym typeface="+mn-ea"/>
              </a:rPr>
              <a:t>的弧的集合称为反向截集，即</a:t>
            </a:r>
          </a:p>
        </p:txBody>
      </p:sp>
      <p:graphicFrame>
        <p:nvGraphicFramePr>
          <p:cNvPr id="82947" name="对象 9">
            <a:hlinkClick r:id="" action="ppaction://ole?verb=1"/>
          </p:cNvPr>
          <p:cNvGraphicFramePr>
            <a:graphicFrameLocks noChangeAspect="1"/>
          </p:cNvGraphicFramePr>
          <p:nvPr/>
        </p:nvGraphicFramePr>
        <p:xfrm>
          <a:off x="323850" y="2420938"/>
          <a:ext cx="8442325" cy="1536700"/>
        </p:xfrm>
        <a:graphic>
          <a:graphicData uri="http://schemas.openxmlformats.org/presentationml/2006/ole">
            <mc:AlternateContent xmlns:mc="http://schemas.openxmlformats.org/markup-compatibility/2006">
              <mc:Choice xmlns:v="urn:schemas-microsoft-com:vml" Requires="v">
                <p:oleObj spid="_x0000_s52248" r:id="rId4" imgW="5511800" imgH="1002665" progId="Equation.KSEE3">
                  <p:embed/>
                </p:oleObj>
              </mc:Choice>
              <mc:Fallback>
                <p:oleObj r:id="rId4" imgW="5511800" imgH="1002665" progId="Equation.KSEE3">
                  <p:embed/>
                  <p:pic>
                    <p:nvPicPr>
                      <p:cNvPr id="0" name="图片 522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420938"/>
                        <a:ext cx="84423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948" name="对象 4"/>
          <p:cNvGraphicFramePr/>
          <p:nvPr/>
        </p:nvGraphicFramePr>
        <p:xfrm>
          <a:off x="3317875" y="3962400"/>
          <a:ext cx="5524500" cy="2806700"/>
        </p:xfrm>
        <a:graphic>
          <a:graphicData uri="http://schemas.openxmlformats.org/presentationml/2006/ole">
            <mc:AlternateContent xmlns:mc="http://schemas.openxmlformats.org/markup-compatibility/2006">
              <mc:Choice xmlns:v="urn:schemas-microsoft-com:vml" Requires="v">
                <p:oleObj spid="_x0000_s52249" r:id="rId6" imgW="7658100" imgH="3962400" progId="Visio.Drawing.11">
                  <p:embed/>
                </p:oleObj>
              </mc:Choice>
              <mc:Fallback>
                <p:oleObj r:id="rId6" imgW="7658100" imgH="3962400" progId="Visio.Drawing.11">
                  <p:embed/>
                  <p:pic>
                    <p:nvPicPr>
                      <p:cNvPr id="0" name="图片 5228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875" y="3962400"/>
                        <a:ext cx="5524500" cy="280670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588"/>
            <a:ext cx="8540750" cy="720726"/>
          </a:xfrm>
        </p:spPr>
        <p:txBody>
          <a:bodyPr/>
          <a:lstStyle/>
          <a:p>
            <a:pPr>
              <a:defRPr/>
            </a:pPr>
            <a:r>
              <a:rPr lang="zh-CN" altLang="en-US" sz="3600" dirty="0"/>
              <a:t>截集与截量</a:t>
            </a:r>
          </a:p>
        </p:txBody>
      </p:sp>
      <p:graphicFrame>
        <p:nvGraphicFramePr>
          <p:cNvPr id="83970" name="对象 2"/>
          <p:cNvGraphicFramePr/>
          <p:nvPr/>
        </p:nvGraphicFramePr>
        <p:xfrm>
          <a:off x="1168400" y="1336675"/>
          <a:ext cx="6807200" cy="1998663"/>
        </p:xfrm>
        <a:graphic>
          <a:graphicData uri="http://schemas.openxmlformats.org/presentationml/2006/ole">
            <mc:AlternateContent xmlns:mc="http://schemas.openxmlformats.org/markup-compatibility/2006">
              <mc:Choice xmlns:v="urn:schemas-microsoft-com:vml" Requires="v">
                <p:oleObj spid="_x0000_s53283" r:id="rId3" imgW="3848100" imgH="1054100" progId="Equation.3">
                  <p:embed/>
                </p:oleObj>
              </mc:Choice>
              <mc:Fallback>
                <p:oleObj r:id="rId3" imgW="3848100" imgH="1054100" progId="Equation.3">
                  <p:embed/>
                  <p:pic>
                    <p:nvPicPr>
                      <p:cNvPr id="0" name="图片 533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1336675"/>
                        <a:ext cx="68072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03" name="内容占位符 4"/>
          <p:cNvSpPr>
            <a:spLocks noGrp="1"/>
          </p:cNvSpPr>
          <p:nvPr>
            <p:ph idx="1"/>
          </p:nvPr>
        </p:nvSpPr>
        <p:spPr>
          <a:xfrm>
            <a:off x="28575" y="744538"/>
            <a:ext cx="8945563" cy="1190625"/>
          </a:xfrm>
        </p:spPr>
        <p:txBody>
          <a:bodyPr/>
          <a:lstStyle/>
          <a:p>
            <a:r>
              <a:rPr lang="en-US" altLang="zh-CN" sz="2800" noProof="1">
                <a:solidFill>
                  <a:srgbClr val="FF0000"/>
                </a:solidFill>
                <a:effectLst>
                  <a:outerShdw blurRad="38100" dist="38100" dir="2700000">
                    <a:srgbClr val="C0C0C0"/>
                  </a:outerShdw>
                </a:effectLst>
              </a:rPr>
              <a:t>定义2-12</a:t>
            </a:r>
            <a:r>
              <a:rPr lang="en-US" altLang="zh-CN" sz="2800" noProof="1">
                <a:effectLst>
                  <a:outerShdw blurRad="38100" dist="38100" dir="2700000">
                    <a:srgbClr val="C0C0C0"/>
                  </a:outerShdw>
                </a:effectLst>
              </a:rPr>
              <a:t> </a:t>
            </a:r>
            <a:r>
              <a:rPr lang="en-US" altLang="en-US" sz="2800" noProof="1">
                <a:effectLst>
                  <a:outerShdw blurRad="38100" dist="38100" dir="2700000">
                    <a:srgbClr val="C0C0C0"/>
                  </a:outerShdw>
                </a:effectLst>
              </a:rPr>
              <a:t>有向网络图完全截集的截量等于正向截集的截量减去反向截集的截量，即</a:t>
            </a:r>
          </a:p>
        </p:txBody>
      </p:sp>
      <p:sp>
        <p:nvSpPr>
          <p:cNvPr id="11" name="内容占位符 4"/>
          <p:cNvSpPr/>
          <p:nvPr/>
        </p:nvSpPr>
        <p:spPr>
          <a:xfrm>
            <a:off x="204788" y="3568700"/>
            <a:ext cx="8945562" cy="119062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a:buClr>
                <a:srgbClr val="DC5900"/>
              </a:buClr>
              <a:defRPr/>
            </a:pPr>
            <a:r>
              <a:rPr lang="zh-CN" altLang="zh-CN" sz="2400" noProof="1">
                <a:solidFill>
                  <a:srgbClr val="FF0000"/>
                </a:solidFill>
              </a:rPr>
              <a:t>定理</a:t>
            </a:r>
            <a:r>
              <a:rPr lang="en-US" altLang="zh-CN" sz="2400" noProof="1">
                <a:solidFill>
                  <a:srgbClr val="FF0000"/>
                </a:solidFill>
              </a:rPr>
              <a:t>2-2</a:t>
            </a:r>
            <a:r>
              <a:rPr lang="en-US" altLang="zh-CN" sz="2400" noProof="1">
                <a:solidFill>
                  <a:srgbClr val="007A77"/>
                </a:solidFill>
              </a:rPr>
              <a:t> </a:t>
            </a:r>
            <a:r>
              <a:rPr lang="zh-CN" altLang="en-US" sz="2400" noProof="1">
                <a:solidFill>
                  <a:srgbClr val="007A77"/>
                </a:solidFill>
              </a:rPr>
              <a:t>在有向网络中，任一完全截集的截量等于</a:t>
            </a:r>
            <a:r>
              <a:rPr lang="zh-CN" altLang="en-US" sz="2400" noProof="1">
                <a:solidFill>
                  <a:srgbClr val="FF0000"/>
                </a:solidFill>
              </a:rPr>
              <a:t>始点所在的那个点集</a:t>
            </a:r>
            <a:r>
              <a:rPr lang="en-US" altLang="zh-CN" sz="2400" noProof="1">
                <a:solidFill>
                  <a:srgbClr val="FF0000"/>
                </a:solidFill>
              </a:rPr>
              <a:t>Vs</a:t>
            </a:r>
            <a:r>
              <a:rPr lang="zh-CN" altLang="en-US" sz="2400" noProof="1">
                <a:solidFill>
                  <a:srgbClr val="FF0000"/>
                </a:solidFill>
              </a:rPr>
              <a:t>中所有顶点的容差之和</a:t>
            </a:r>
            <a:r>
              <a:rPr lang="zh-CN" altLang="en-US" sz="2400" noProof="1">
                <a:solidFill>
                  <a:srgbClr val="007A77"/>
                </a:solidFill>
              </a:rPr>
              <a:t>，即</a:t>
            </a:r>
          </a:p>
        </p:txBody>
      </p:sp>
      <p:graphicFrame>
        <p:nvGraphicFramePr>
          <p:cNvPr id="83973" name="对象 11"/>
          <p:cNvGraphicFramePr/>
          <p:nvPr/>
        </p:nvGraphicFramePr>
        <p:xfrm>
          <a:off x="4818063" y="3821113"/>
          <a:ext cx="4156075" cy="1155700"/>
        </p:xfrm>
        <a:graphic>
          <a:graphicData uri="http://schemas.openxmlformats.org/presentationml/2006/ole">
            <mc:AlternateContent xmlns:mc="http://schemas.openxmlformats.org/markup-compatibility/2006">
              <mc:Choice xmlns:v="urn:schemas-microsoft-com:vml" Requires="v">
                <p:oleObj spid="_x0000_s53284" r:id="rId5" imgW="2349500" imgH="609600" progId="Equation.KSEE3">
                  <p:embed/>
                </p:oleObj>
              </mc:Choice>
              <mc:Fallback>
                <p:oleObj r:id="rId5" imgW="2349500" imgH="609600" progId="Equation.KSEE3">
                  <p:embed/>
                  <p:pic>
                    <p:nvPicPr>
                      <p:cNvPr id="0" name="图片 533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8063" y="3821113"/>
                        <a:ext cx="415607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4" name="对象 4"/>
          <p:cNvGraphicFramePr/>
          <p:nvPr/>
        </p:nvGraphicFramePr>
        <p:xfrm>
          <a:off x="28575" y="4410075"/>
          <a:ext cx="4756150" cy="2314575"/>
        </p:xfrm>
        <a:graphic>
          <a:graphicData uri="http://schemas.openxmlformats.org/presentationml/2006/ole">
            <mc:AlternateContent xmlns:mc="http://schemas.openxmlformats.org/markup-compatibility/2006">
              <mc:Choice xmlns:v="urn:schemas-microsoft-com:vml" Requires="v">
                <p:oleObj spid="_x0000_s53285" r:id="rId7" imgW="7658100" imgH="3962400" progId="Visio.Drawing.11">
                  <p:embed/>
                </p:oleObj>
              </mc:Choice>
              <mc:Fallback>
                <p:oleObj r:id="rId7" imgW="7658100" imgH="3962400" progId="Visio.Drawing.11">
                  <p:embed/>
                  <p:pic>
                    <p:nvPicPr>
                      <p:cNvPr id="0" name="图片 533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 y="4410075"/>
                        <a:ext cx="4756150" cy="23145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30163"/>
            <a:ext cx="8540750" cy="720725"/>
          </a:xfrm>
        </p:spPr>
        <p:txBody>
          <a:bodyPr/>
          <a:lstStyle/>
          <a:p>
            <a:pPr>
              <a:defRPr/>
            </a:pPr>
            <a:r>
              <a:rPr lang="en-US" altLang="en-US" noProof="1">
                <a:effectLst>
                  <a:outerShdw blurRad="38100" dist="38100" dir="2700000">
                    <a:srgbClr val="C0C0C0"/>
                  </a:outerShdw>
                </a:effectLst>
                <a:latin typeface="微软雅黑" panose="020B0503020204020204" charset="-122"/>
                <a:ea typeface="微软雅黑" panose="020B0503020204020204" charset="-122"/>
                <a:sym typeface="+mn-ea"/>
              </a:rPr>
              <a:t>最小完全截集</a:t>
            </a:r>
            <a:endParaRPr lang="zh-CN" altLang="en-US" noProof="1">
              <a:effectLst>
                <a:outerShdw blurRad="38100" dist="38100" dir="2700000">
                  <a:srgbClr val="C0C0C0"/>
                </a:outerShdw>
              </a:effectLst>
            </a:endParaRPr>
          </a:p>
        </p:txBody>
      </p:sp>
      <p:sp>
        <p:nvSpPr>
          <p:cNvPr id="3" name="内容占位符 2"/>
          <p:cNvSpPr>
            <a:spLocks noGrp="1"/>
          </p:cNvSpPr>
          <p:nvPr>
            <p:ph idx="1"/>
          </p:nvPr>
        </p:nvSpPr>
        <p:spPr>
          <a:xfrm>
            <a:off x="301625" y="750888"/>
            <a:ext cx="8540750" cy="720725"/>
          </a:xfrm>
        </p:spPr>
        <p:txBody>
          <a:bodyPr/>
          <a:lstStyle/>
          <a:p>
            <a:pPr>
              <a:defRPr/>
            </a:pPr>
            <a:r>
              <a:rPr lang="zh-CN" altLang="az-Cyrl-AZ" noProof="1">
                <a:solidFill>
                  <a:srgbClr val="FF0000"/>
                </a:solidFill>
                <a:effectLst>
                  <a:outerShdw blurRad="38100" dist="38100" dir="2700000">
                    <a:srgbClr val="C0C0C0"/>
                  </a:outerShdw>
                </a:effectLst>
              </a:rPr>
              <a:t>定理</a:t>
            </a:r>
            <a:r>
              <a:rPr lang="en-US" altLang="zh-CN" noProof="1">
                <a:solidFill>
                  <a:srgbClr val="FF0000"/>
                </a:solidFill>
                <a:effectLst>
                  <a:outerShdw blurRad="38100" dist="38100" dir="2700000">
                    <a:srgbClr val="C0C0C0"/>
                  </a:outerShdw>
                </a:effectLst>
              </a:rPr>
              <a:t>2-3 </a:t>
            </a:r>
            <a:r>
              <a:rPr lang="zh-CN" altLang="en-US" noProof="1">
                <a:effectLst>
                  <a:outerShdw blurRad="38100" dist="38100" dir="2700000">
                    <a:srgbClr val="C0C0C0"/>
                  </a:outerShdw>
                </a:effectLst>
              </a:rPr>
              <a:t>在有向网络中，设</a:t>
            </a:r>
            <a:r>
              <a:rPr lang="en-US" altLang="zh-CN" noProof="1">
                <a:effectLst>
                  <a:outerShdw blurRad="38100" dist="38100" dir="2700000">
                    <a:srgbClr val="C0C0C0"/>
                  </a:outerShdw>
                </a:effectLst>
              </a:rPr>
              <a:t>S(V</a:t>
            </a:r>
            <a:r>
              <a:rPr lang="en-US" altLang="zh-CN" baseline="-25000" noProof="1">
                <a:effectLst>
                  <a:outerShdw blurRad="38100" dist="38100" dir="2700000">
                    <a:srgbClr val="C0C0C0"/>
                  </a:outerShdw>
                </a:effectLst>
              </a:rPr>
              <a:t>1</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2</a:t>
            </a:r>
            <a:r>
              <a:rPr lang="en-US" altLang="zh-CN" noProof="1">
                <a:effectLst>
                  <a:outerShdw blurRad="38100" dist="38100" dir="2700000">
                    <a:srgbClr val="C0C0C0"/>
                  </a:outerShdw>
                </a:effectLst>
              </a:rPr>
              <a:t>)</a:t>
            </a:r>
            <a:r>
              <a:rPr lang="zh-CN" altLang="az-Cyrl-AZ" noProof="1">
                <a:effectLst>
                  <a:outerShdw blurRad="38100" dist="38100" dir="2700000">
                    <a:srgbClr val="C0C0C0"/>
                  </a:outerShdw>
                </a:effectLst>
              </a:rPr>
              <a:t>是这样的一个完全</a:t>
            </a:r>
            <a:r>
              <a:rPr lang="zh-CN" altLang="en-US" noProof="1">
                <a:effectLst>
                  <a:outerShdw blurRad="38100" dist="38100" dir="2700000">
                    <a:srgbClr val="C0C0C0"/>
                  </a:outerShdw>
                </a:effectLst>
              </a:rPr>
              <a:t>截集，其始点</a:t>
            </a:r>
            <a:r>
              <a:rPr lang="zh-CN" altLang="en-US" noProof="1">
                <a:effectLst>
                  <a:outerShdw blurRad="38100" dist="38100" dir="2700000">
                    <a:srgbClr val="C0C0C0"/>
                  </a:outerShdw>
                </a:effectLst>
                <a:sym typeface="+mn-ea"/>
              </a:rPr>
              <a:t>sϵV1，终点tϵV2，对于网络中的任一其他顶点K，若               ，则令KϵV1；若               ， 则令KϵV2，则</a:t>
            </a:r>
            <a:r>
              <a:rPr lang="zh-CN" altLang="en-US" noProof="1">
                <a:solidFill>
                  <a:srgbClr val="FF0000"/>
                </a:solidFill>
                <a:effectLst>
                  <a:outerShdw blurRad="38100" dist="38100" dir="2700000">
                    <a:srgbClr val="C0C0C0"/>
                  </a:outerShdw>
                </a:effectLst>
                <a:sym typeface="+mn-ea"/>
              </a:rPr>
              <a:t>S是</a:t>
            </a:r>
          </a:p>
          <a:p>
            <a:pPr marL="0" indent="0">
              <a:buFont typeface="Wingdings" panose="05000000000000000000" pitchFamily="2" charset="2"/>
              <a:buNone/>
              <a:defRPr/>
            </a:pPr>
            <a:r>
              <a:rPr lang="zh-CN" altLang="en-US" noProof="1">
                <a:solidFill>
                  <a:srgbClr val="FF0000"/>
                </a:solidFill>
                <a:effectLst>
                  <a:outerShdw blurRad="38100" dist="38100" dir="2700000">
                    <a:srgbClr val="C0C0C0"/>
                  </a:outerShdw>
                </a:effectLst>
                <a:sym typeface="+mn-ea"/>
              </a:rPr>
              <a:t>最小完全截集</a:t>
            </a:r>
            <a:r>
              <a:rPr lang="zh-CN" altLang="en-US" noProof="1">
                <a:effectLst>
                  <a:outerShdw blurRad="38100" dist="38100" dir="2700000">
                    <a:srgbClr val="C0C0C0"/>
                  </a:outerShdw>
                </a:effectLst>
                <a:sym typeface="+mn-ea"/>
              </a:rPr>
              <a:t>。</a:t>
            </a:r>
            <a:endParaRPr lang="zh-CN" altLang="en-US" noProof="1">
              <a:effectLst>
                <a:outerShdw blurRad="38100" dist="38100" dir="2700000">
                  <a:srgbClr val="C0C0C0"/>
                </a:outerShdw>
              </a:effectLst>
              <a:latin typeface="微软雅黑" panose="020B0503020204020204" charset="-122"/>
              <a:ea typeface="微软雅黑" panose="020B0503020204020204" charset="-122"/>
              <a:sym typeface="+mn-ea"/>
            </a:endParaRPr>
          </a:p>
        </p:txBody>
      </p:sp>
      <p:graphicFrame>
        <p:nvGraphicFramePr>
          <p:cNvPr id="84995" name="对象 16">
            <a:hlinkClick r:id="" action="ppaction://ole?verb=1"/>
          </p:cNvPr>
          <p:cNvGraphicFramePr>
            <a:graphicFrameLocks noChangeAspect="1"/>
          </p:cNvGraphicFramePr>
          <p:nvPr/>
        </p:nvGraphicFramePr>
        <p:xfrm>
          <a:off x="4594225" y="1471613"/>
          <a:ext cx="1295400" cy="544512"/>
        </p:xfrm>
        <a:graphic>
          <a:graphicData uri="http://schemas.openxmlformats.org/presentationml/2006/ole">
            <mc:AlternateContent xmlns:mc="http://schemas.openxmlformats.org/markup-compatibility/2006">
              <mc:Choice xmlns:v="urn:schemas-microsoft-com:vml" Requires="v">
                <p:oleObj spid="_x0000_s54307" r:id="rId4" imgW="634365" imgH="266700" progId="Equation.KSEE3">
                  <p:embed/>
                </p:oleObj>
              </mc:Choice>
              <mc:Fallback>
                <p:oleObj r:id="rId4" imgW="634365" imgH="266700" progId="Equation.KSEE3">
                  <p:embed/>
                  <p:pic>
                    <p:nvPicPr>
                      <p:cNvPr id="0" name="图片 543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225" y="1471613"/>
                        <a:ext cx="1295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6" name="对象 20">
            <a:hlinkClick r:id="" action="ppaction://ole?verb=1"/>
          </p:cNvPr>
          <p:cNvGraphicFramePr>
            <a:graphicFrameLocks noChangeAspect="1"/>
          </p:cNvGraphicFramePr>
          <p:nvPr/>
        </p:nvGraphicFramePr>
        <p:xfrm>
          <a:off x="995363" y="1471613"/>
          <a:ext cx="1295400" cy="544512"/>
        </p:xfrm>
        <a:graphic>
          <a:graphicData uri="http://schemas.openxmlformats.org/presentationml/2006/ole">
            <mc:AlternateContent xmlns:mc="http://schemas.openxmlformats.org/markup-compatibility/2006">
              <mc:Choice xmlns:v="urn:schemas-microsoft-com:vml" Requires="v">
                <p:oleObj spid="_x0000_s54308" r:id="rId6" imgW="634365" imgH="266700" progId="Equation.KSEE3">
                  <p:embed/>
                </p:oleObj>
              </mc:Choice>
              <mc:Fallback>
                <p:oleObj r:id="rId6" imgW="634365" imgH="266700" progId="Equation.KSEE3">
                  <p:embed/>
                  <p:pic>
                    <p:nvPicPr>
                      <p:cNvPr id="0" name="图片 543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363" y="1471613"/>
                        <a:ext cx="1295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7" name="对象 3"/>
          <p:cNvGraphicFramePr/>
          <p:nvPr/>
        </p:nvGraphicFramePr>
        <p:xfrm>
          <a:off x="1166813" y="2582863"/>
          <a:ext cx="7404100" cy="4105275"/>
        </p:xfrm>
        <a:graphic>
          <a:graphicData uri="http://schemas.openxmlformats.org/presentationml/2006/ole">
            <mc:AlternateContent xmlns:mc="http://schemas.openxmlformats.org/markup-compatibility/2006">
              <mc:Choice xmlns:v="urn:schemas-microsoft-com:vml" Requires="v">
                <p:oleObj spid="_x0000_s54309" name="Visio" r:id="rId8" imgW="8115300" imgH="4519930" progId="Visio.Drawing.11">
                  <p:embed/>
                </p:oleObj>
              </mc:Choice>
              <mc:Fallback>
                <p:oleObj name="Visio" r:id="rId8" imgW="8115300" imgH="4519930" progId="Visio.Drawing.11">
                  <p:embed/>
                  <p:pic>
                    <p:nvPicPr>
                      <p:cNvPr id="0" name="图片 54365"/>
                      <p:cNvPicPr>
                        <a:picLocks noChangeArrowheads="1"/>
                      </p:cNvPicPr>
                      <p:nvPr/>
                    </p:nvPicPr>
                    <p:blipFill>
                      <a:blip r:embed="rId9"/>
                      <a:srcRect/>
                      <a:stretch>
                        <a:fillRect/>
                      </a:stretch>
                    </p:blipFill>
                    <p:spPr bwMode="auto">
                      <a:xfrm>
                        <a:off x="1166813" y="2582863"/>
                        <a:ext cx="74041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5738" y="12700"/>
            <a:ext cx="8540750" cy="720725"/>
          </a:xfrm>
        </p:spPr>
        <p:txBody>
          <a:bodyPr/>
          <a:lstStyle/>
          <a:p>
            <a:pPr>
              <a:defRPr/>
            </a:pPr>
            <a:r>
              <a:rPr lang="zh-CN" altLang="en-US" dirty="0">
                <a:sym typeface="+mn-ea"/>
              </a:rPr>
              <a:t>容差法的应用</a:t>
            </a:r>
          </a:p>
        </p:txBody>
      </p:sp>
      <p:sp>
        <p:nvSpPr>
          <p:cNvPr id="79874" name="内容占位符 4"/>
          <p:cNvSpPr>
            <a:spLocks noGrp="1"/>
          </p:cNvSpPr>
          <p:nvPr>
            <p:ph idx="1"/>
          </p:nvPr>
        </p:nvSpPr>
        <p:spPr>
          <a:xfrm>
            <a:off x="301625" y="620713"/>
            <a:ext cx="8540750" cy="5184775"/>
          </a:xfrm>
        </p:spPr>
        <p:txBody>
          <a:bodyPr/>
          <a:lstStyle/>
          <a:p>
            <a:r>
              <a:rPr lang="en-US" altLang="en-US" sz="2800" noProof="1">
                <a:effectLst>
                  <a:outerShdw blurRad="38100" dist="38100" dir="2700000">
                    <a:srgbClr val="C0C0C0"/>
                  </a:outerShdw>
                </a:effectLst>
              </a:rPr>
              <a:t>例</a:t>
            </a:r>
            <a:r>
              <a:rPr lang="en-US" altLang="zh-CN" sz="2800" noProof="1">
                <a:effectLst>
                  <a:outerShdw blurRad="38100" dist="38100" dir="2700000">
                    <a:srgbClr val="C0C0C0"/>
                  </a:outerShdw>
                </a:effectLst>
              </a:rPr>
              <a:t>2-1 </a:t>
            </a:r>
            <a:r>
              <a:rPr lang="en-US" altLang="en-US" sz="2800" noProof="1">
                <a:effectLst>
                  <a:outerShdw blurRad="38100" dist="38100" dir="2700000">
                    <a:srgbClr val="C0C0C0"/>
                  </a:outerShdw>
                </a:effectLst>
              </a:rPr>
              <a:t>如图</a:t>
            </a:r>
            <a:r>
              <a:rPr lang="en-US" altLang="zh-CN" sz="2800" noProof="1">
                <a:effectLst>
                  <a:outerShdw blurRad="38100" dist="38100" dir="2700000">
                    <a:srgbClr val="C0C0C0"/>
                  </a:outerShdw>
                </a:effectLst>
              </a:rPr>
              <a:t>2-10</a:t>
            </a:r>
            <a:r>
              <a:rPr lang="en-US" altLang="en-US" sz="2800" noProof="1">
                <a:effectLst>
                  <a:outerShdw blurRad="38100" dist="38100" dir="2700000">
                    <a:srgbClr val="C0C0C0"/>
                  </a:outerShdw>
                </a:effectLst>
              </a:rPr>
              <a:t>所示的网络中，各弧上的数字表示该弧的容量，现求其最小完全截集。</a:t>
            </a:r>
          </a:p>
          <a:p>
            <a:r>
              <a:rPr lang="en-US" altLang="en-US" sz="2800" noProof="1">
                <a:effectLst>
                  <a:outerShdw blurRad="38100" dist="38100" dir="2700000">
                    <a:srgbClr val="C0C0C0"/>
                  </a:outerShdw>
                </a:effectLst>
              </a:rPr>
              <a:t>解（</a:t>
            </a:r>
            <a:r>
              <a:rPr lang="en-US" altLang="zh-CN" sz="2800" noProof="1">
                <a:effectLst>
                  <a:outerShdw blurRad="38100" dist="38100" dir="2700000">
                    <a:srgbClr val="C0C0C0"/>
                  </a:outerShdw>
                </a:effectLst>
              </a:rPr>
              <a:t>1</a:t>
            </a:r>
            <a:r>
              <a:rPr lang="en-US" altLang="en-US" sz="2800" noProof="1">
                <a:effectLst>
                  <a:outerShdw blurRad="38100" dist="38100" dir="2700000">
                    <a:srgbClr val="C0C0C0"/>
                  </a:outerShdw>
                </a:effectLst>
              </a:rPr>
              <a:t>）</a:t>
            </a:r>
            <a:r>
              <a:rPr lang="en-US" altLang="en-US" sz="2800" noProof="1">
                <a:solidFill>
                  <a:srgbClr val="FF0000"/>
                </a:solidFill>
                <a:effectLst>
                  <a:outerShdw blurRad="38100" dist="38100" dir="2700000">
                    <a:srgbClr val="C0C0C0"/>
                  </a:outerShdw>
                </a:effectLst>
              </a:rPr>
              <a:t>计算网络</a:t>
            </a:r>
          </a:p>
        </p:txBody>
      </p:sp>
      <p:sp>
        <p:nvSpPr>
          <p:cNvPr id="8" name="标题 1"/>
          <p:cNvSpPr>
            <a:spLocks noGrp="1"/>
          </p:cNvSpPr>
          <p:nvPr/>
        </p:nvSpPr>
        <p:spPr>
          <a:xfrm>
            <a:off x="258763" y="12700"/>
            <a:ext cx="8540750" cy="608013"/>
          </a:xfrm>
          <a:prstGeom prst="rect">
            <a:avLst/>
          </a:prstGeom>
          <a:noFill/>
          <a:ln>
            <a:noFill/>
          </a:ln>
          <a:effectLst/>
        </p:spPr>
        <p:txBody>
          <a:bodyPr anchor="ctr"/>
          <a:lst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algn="l">
              <a:defRPr/>
            </a:pPr>
            <a:endParaRPr lang="zh-CN" altLang="en-US" sz="2000" kern="0" dirty="0">
              <a:solidFill>
                <a:srgbClr val="003399"/>
              </a:solidFill>
            </a:endParaRPr>
          </a:p>
        </p:txBody>
      </p:sp>
      <p:graphicFrame>
        <p:nvGraphicFramePr>
          <p:cNvPr id="87044" name="对象 16">
            <a:hlinkClick r:id="" action="ppaction://ole?verb=1"/>
          </p:cNvPr>
          <p:cNvGraphicFramePr>
            <a:graphicFrameLocks noChangeAspect="1"/>
          </p:cNvGraphicFramePr>
          <p:nvPr/>
        </p:nvGraphicFramePr>
        <p:xfrm>
          <a:off x="404813" y="2109788"/>
          <a:ext cx="5681662" cy="1193800"/>
        </p:xfrm>
        <a:graphic>
          <a:graphicData uri="http://schemas.openxmlformats.org/presentationml/2006/ole">
            <mc:AlternateContent xmlns:mc="http://schemas.openxmlformats.org/markup-compatibility/2006">
              <mc:Choice xmlns:v="urn:schemas-microsoft-com:vml" Requires="v">
                <p:oleObj spid="_x0000_s55320" r:id="rId3" imgW="2781300" imgH="584200" progId="Equation.DSMT4">
                  <p:embed/>
                </p:oleObj>
              </mc:Choice>
              <mc:Fallback>
                <p:oleObj r:id="rId3" imgW="2781300" imgH="584200" progId="Equation.DSMT4">
                  <p:embed/>
                  <p:pic>
                    <p:nvPicPr>
                      <p:cNvPr id="0" name="图片 553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109788"/>
                        <a:ext cx="5681662" cy="1193800"/>
                      </a:xfrm>
                      <a:prstGeom prst="rect">
                        <a:avLst/>
                      </a:prstGeom>
                      <a:gradFill rotWithShape="1">
                        <a:gsLst>
                          <a:gs pos="0">
                            <a:srgbClr val="FBFB11"/>
                          </a:gs>
                          <a:gs pos="100000">
                            <a:srgbClr val="CCFF66"/>
                          </a:gs>
                          <a:gs pos="100000">
                            <a:srgbClr val="838309"/>
                          </a:gs>
                        </a:gsLst>
                        <a:lin ang="5400000"/>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7045" name="对象 2"/>
          <p:cNvGraphicFramePr/>
          <p:nvPr/>
        </p:nvGraphicFramePr>
        <p:xfrm>
          <a:off x="1665288" y="3513138"/>
          <a:ext cx="7061200" cy="3352800"/>
        </p:xfrm>
        <a:graphic>
          <a:graphicData uri="http://schemas.openxmlformats.org/presentationml/2006/ole">
            <mc:AlternateContent xmlns:mc="http://schemas.openxmlformats.org/markup-compatibility/2006">
              <mc:Choice xmlns:v="urn:schemas-microsoft-com:vml" Requires="v">
                <p:oleObj spid="_x0000_s55321" r:id="rId5" imgW="8788400" imgH="4140200" progId="Visio.Drawing.11">
                  <p:embed/>
                </p:oleObj>
              </mc:Choice>
              <mc:Fallback>
                <p:oleObj r:id="rId5" imgW="8788400" imgH="4140200" progId="Visio.Drawing.11">
                  <p:embed/>
                  <p:pic>
                    <p:nvPicPr>
                      <p:cNvPr id="0" name="图片 5535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5288" y="3513138"/>
                        <a:ext cx="7061200" cy="3352800"/>
                      </a:xfrm>
                      <a:prstGeom prst="rect">
                        <a:avLst/>
                      </a:prstGeom>
                      <a:solidFill>
                        <a:srgbClr val="B1FFFD"/>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46038"/>
            <a:ext cx="8540750" cy="720726"/>
          </a:xfrm>
        </p:spPr>
        <p:txBody>
          <a:bodyPr/>
          <a:lstStyle/>
          <a:p>
            <a:pPr algn="l">
              <a:defRPr/>
            </a:pPr>
            <a:r>
              <a:rPr lang="zh-CN" altLang="en-US" sz="2800" dirty="0"/>
              <a:t>容差法的应用：例</a:t>
            </a:r>
            <a:r>
              <a:rPr lang="en-US" altLang="zh-CN" sz="2800" dirty="0"/>
              <a:t>2-1</a:t>
            </a:r>
            <a:endParaRPr lang="zh-CN" altLang="en-US" sz="2800" dirty="0"/>
          </a:p>
        </p:txBody>
      </p:sp>
      <p:sp>
        <p:nvSpPr>
          <p:cNvPr id="80898" name="内容占位符 3"/>
          <p:cNvSpPr>
            <a:spLocks noGrp="1"/>
          </p:cNvSpPr>
          <p:nvPr>
            <p:ph idx="1"/>
          </p:nvPr>
        </p:nvSpPr>
        <p:spPr>
          <a:xfrm>
            <a:off x="250825" y="573088"/>
            <a:ext cx="8540750" cy="698500"/>
          </a:xfrm>
        </p:spPr>
        <p:txBody>
          <a:bodyPr/>
          <a:lstStyle/>
          <a:p>
            <a:r>
              <a:rPr lang="en-US" altLang="en-US" noProof="1">
                <a:effectLst>
                  <a:outerShdw blurRad="38100" dist="38100" dir="2700000">
                    <a:srgbClr val="C0C0C0"/>
                  </a:outerShdw>
                </a:effectLst>
              </a:rPr>
              <a:t>（</a:t>
            </a:r>
            <a:r>
              <a:rPr lang="en-US" altLang="zh-CN" noProof="1">
                <a:effectLst>
                  <a:outerShdw blurRad="38100" dist="38100" dir="2700000">
                    <a:srgbClr val="C0C0C0"/>
                  </a:outerShdw>
                </a:effectLst>
              </a:rPr>
              <a:t>2</a:t>
            </a:r>
            <a:r>
              <a:rPr lang="en-US" altLang="en-US" noProof="1">
                <a:effectLst>
                  <a:outerShdw blurRad="38100" dist="38100" dir="2700000">
                    <a:srgbClr val="C0C0C0"/>
                  </a:outerShdw>
                </a:effectLst>
              </a:rPr>
              <a:t>）</a:t>
            </a:r>
            <a:r>
              <a:rPr lang="en-US" altLang="en-US" noProof="1">
                <a:solidFill>
                  <a:srgbClr val="FF0000"/>
                </a:solidFill>
                <a:effectLst>
                  <a:outerShdw blurRad="38100" dist="38100" dir="2700000">
                    <a:srgbClr val="C0C0C0"/>
                  </a:outerShdw>
                </a:effectLst>
              </a:rPr>
              <a:t>网络的最小完全截集</a:t>
            </a:r>
            <a:r>
              <a:rPr lang="en-US" altLang="en-US" noProof="1">
                <a:effectLst>
                  <a:outerShdw blurRad="38100" dist="38100" dir="2700000">
                    <a:srgbClr val="C0C0C0"/>
                  </a:outerShdw>
                </a:effectLst>
              </a:rPr>
              <a:t>为</a:t>
            </a:r>
          </a:p>
          <a:p>
            <a:endParaRPr lang="en-US" altLang="en-US" noProof="1">
              <a:effectLst>
                <a:outerShdw blurRad="38100" dist="38100" dir="2700000">
                  <a:srgbClr val="C0C0C0"/>
                </a:outerShdw>
              </a:effectLst>
            </a:endParaRPr>
          </a:p>
        </p:txBody>
      </p:sp>
      <p:sp>
        <p:nvSpPr>
          <p:cNvPr id="7" name="标题 1"/>
          <p:cNvSpPr>
            <a:spLocks noGrp="1"/>
          </p:cNvSpPr>
          <p:nvPr/>
        </p:nvSpPr>
        <p:spPr>
          <a:xfrm>
            <a:off x="0" y="5889625"/>
            <a:ext cx="3744913" cy="608013"/>
          </a:xfrm>
          <a:prstGeom prst="rect">
            <a:avLst/>
          </a:prstGeom>
          <a:noFill/>
          <a:ln>
            <a:noFill/>
          </a:ln>
          <a:effectLst/>
        </p:spPr>
        <p:txBody>
          <a:bodyPr anchor="ctr"/>
          <a:lst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algn="l">
              <a:defRPr/>
            </a:pPr>
            <a:r>
              <a:rPr lang="zh-CN" altLang="en-US" sz="2400" kern="0" dirty="0">
                <a:solidFill>
                  <a:srgbClr val="FF0000"/>
                </a:solidFill>
              </a:rPr>
              <a:t>最小完全截集的截量是所有截量中最小的（见</a:t>
            </a:r>
            <a:r>
              <a:rPr lang="en-US" altLang="zh-CN" sz="2400" kern="0" dirty="0">
                <a:solidFill>
                  <a:srgbClr val="FF0000"/>
                </a:solidFill>
              </a:rPr>
              <a:t>32</a:t>
            </a:r>
            <a:r>
              <a:rPr lang="zh-CN" altLang="en-US" sz="2400" kern="0" dirty="0">
                <a:solidFill>
                  <a:srgbClr val="FF0000"/>
                </a:solidFill>
              </a:rPr>
              <a:t>页证明）</a:t>
            </a:r>
          </a:p>
        </p:txBody>
      </p:sp>
      <p:graphicFrame>
        <p:nvGraphicFramePr>
          <p:cNvPr id="88068" name="对象 16">
            <a:hlinkClick r:id="" action="ppaction://ole?verb=1"/>
          </p:cNvPr>
          <p:cNvGraphicFramePr>
            <a:graphicFrameLocks noChangeAspect="1"/>
          </p:cNvGraphicFramePr>
          <p:nvPr/>
        </p:nvGraphicFramePr>
        <p:xfrm>
          <a:off x="260350" y="973138"/>
          <a:ext cx="8743950" cy="571500"/>
        </p:xfrm>
        <a:graphic>
          <a:graphicData uri="http://schemas.openxmlformats.org/presentationml/2006/ole">
            <mc:AlternateContent xmlns:mc="http://schemas.openxmlformats.org/markup-compatibility/2006">
              <mc:Choice xmlns:v="urn:schemas-microsoft-com:vml" Requires="v">
                <p:oleObj spid="_x0000_s56388" r:id="rId3" imgW="4279900" imgH="279400" progId="Equation.KSEE3">
                  <p:embed/>
                </p:oleObj>
              </mc:Choice>
              <mc:Fallback>
                <p:oleObj r:id="rId3" imgW="4279900" imgH="279400" progId="Equation.KSEE3">
                  <p:embed/>
                  <p:pic>
                    <p:nvPicPr>
                      <p:cNvPr id="0" name="图片 565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973138"/>
                        <a:ext cx="87439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内容占位符 3"/>
          <p:cNvSpPr>
            <a:spLocks noGrp="1"/>
          </p:cNvSpPr>
          <p:nvPr/>
        </p:nvSpPr>
        <p:spPr>
          <a:xfrm>
            <a:off x="141288" y="1546225"/>
            <a:ext cx="8540750" cy="6985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a:buClr>
                <a:srgbClr val="DC5900"/>
              </a:buClr>
              <a:defRPr/>
            </a:pPr>
            <a:r>
              <a:rPr lang="zh-CN" altLang="en-US" sz="2400" noProof="1">
                <a:solidFill>
                  <a:srgbClr val="007A77"/>
                </a:solidFill>
              </a:rPr>
              <a:t>（</a:t>
            </a:r>
            <a:r>
              <a:rPr lang="en-US" altLang="zh-CN" sz="2400" noProof="1">
                <a:solidFill>
                  <a:srgbClr val="007A77"/>
                </a:solidFill>
              </a:rPr>
              <a:t>3</a:t>
            </a:r>
            <a:r>
              <a:rPr lang="zh-CN" altLang="en-US" sz="2400" noProof="1">
                <a:solidFill>
                  <a:srgbClr val="007A77"/>
                </a:solidFill>
              </a:rPr>
              <a:t>）</a:t>
            </a:r>
            <a:r>
              <a:rPr lang="zh-CN" altLang="en-US" sz="2400" noProof="1">
                <a:solidFill>
                  <a:srgbClr val="FF0000"/>
                </a:solidFill>
              </a:rPr>
              <a:t>最小完全截集的截量</a:t>
            </a:r>
            <a:endParaRPr lang="zh-CN" altLang="en-US" sz="2400" noProof="1">
              <a:solidFill>
                <a:srgbClr val="007A77"/>
              </a:solidFill>
            </a:endParaRPr>
          </a:p>
          <a:p>
            <a:pPr>
              <a:buClr>
                <a:srgbClr val="DC5900"/>
              </a:buClr>
              <a:defRPr/>
            </a:pPr>
            <a:endParaRPr lang="zh-CN" altLang="en-US" sz="2400" noProof="1">
              <a:solidFill>
                <a:srgbClr val="007A77"/>
              </a:solidFill>
            </a:endParaRPr>
          </a:p>
        </p:txBody>
      </p:sp>
      <p:graphicFrame>
        <p:nvGraphicFramePr>
          <p:cNvPr id="88070" name="对象 8">
            <a:hlinkClick r:id="" action="ppaction://ole?verb=1"/>
          </p:cNvPr>
          <p:cNvGraphicFramePr>
            <a:graphicFrameLocks noChangeAspect="1"/>
          </p:cNvGraphicFramePr>
          <p:nvPr/>
        </p:nvGraphicFramePr>
        <p:xfrm>
          <a:off x="4257675" y="1628775"/>
          <a:ext cx="4679950" cy="531813"/>
        </p:xfrm>
        <a:graphic>
          <a:graphicData uri="http://schemas.openxmlformats.org/presentationml/2006/ole">
            <mc:AlternateContent xmlns:mc="http://schemas.openxmlformats.org/markup-compatibility/2006">
              <mc:Choice xmlns:v="urn:schemas-microsoft-com:vml" Requires="v">
                <p:oleObj spid="_x0000_s56389" r:id="rId5" imgW="2463165" imgH="279400" progId="Equation.KSEE3">
                  <p:embed/>
                </p:oleObj>
              </mc:Choice>
              <mc:Fallback>
                <p:oleObj r:id="rId5" imgW="2463165" imgH="279400" progId="Equation.KSEE3">
                  <p:embed/>
                  <p:pic>
                    <p:nvPicPr>
                      <p:cNvPr id="0" name="图片 565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7675" y="1628775"/>
                        <a:ext cx="46799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 name="内容占位符 3"/>
          <p:cNvSpPr>
            <a:spLocks noGrp="1"/>
          </p:cNvSpPr>
          <p:nvPr/>
        </p:nvSpPr>
        <p:spPr>
          <a:xfrm>
            <a:off x="250825" y="2128838"/>
            <a:ext cx="8540750" cy="1852612"/>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a:buClr>
                <a:srgbClr val="DC5900"/>
              </a:buClr>
              <a:defRPr/>
            </a:pPr>
            <a:r>
              <a:rPr lang="zh-CN" altLang="en-US" sz="2400" noProof="1">
                <a:solidFill>
                  <a:srgbClr val="007A77"/>
                </a:solidFill>
              </a:rPr>
              <a:t>现对以上运算进行检验，从图</a:t>
            </a:r>
            <a:r>
              <a:rPr lang="en-US" altLang="zh-CN" sz="2400" noProof="1">
                <a:solidFill>
                  <a:srgbClr val="007A77"/>
                </a:solidFill>
              </a:rPr>
              <a:t>2-10</a:t>
            </a:r>
            <a:r>
              <a:rPr lang="zh-CN" altLang="en-US" sz="2400" noProof="1">
                <a:solidFill>
                  <a:srgbClr val="007A77"/>
                </a:solidFill>
              </a:rPr>
              <a:t>很容易确定最小完全截集中的正向弧集为                                               ，反向弧集为     </a:t>
            </a:r>
          </a:p>
          <a:p>
            <a:pPr marL="0" indent="0">
              <a:buClr>
                <a:srgbClr val="DC5900"/>
              </a:buClr>
              <a:buFont typeface="Wingdings" panose="05000000000000000000" pitchFamily="2" charset="2"/>
              <a:buNone/>
              <a:defRPr/>
            </a:pPr>
            <a:r>
              <a:rPr lang="zh-CN" altLang="en-US" sz="2400" noProof="1">
                <a:solidFill>
                  <a:srgbClr val="007A77"/>
                </a:solidFill>
              </a:rPr>
              <a:t>                             ，所以最小完全截集的截量为：  </a:t>
            </a:r>
          </a:p>
          <a:p>
            <a:pPr marL="0" indent="0">
              <a:buClr>
                <a:srgbClr val="DC5900"/>
              </a:buClr>
              <a:buFont typeface="Wingdings" panose="05000000000000000000" pitchFamily="2" charset="2"/>
              <a:buNone/>
              <a:defRPr/>
            </a:pPr>
            <a:endParaRPr lang="zh-CN" altLang="en-US" sz="2400" noProof="1">
              <a:solidFill>
                <a:srgbClr val="007A77"/>
              </a:solidFill>
            </a:endParaRPr>
          </a:p>
        </p:txBody>
      </p:sp>
      <p:graphicFrame>
        <p:nvGraphicFramePr>
          <p:cNvPr id="88072" name="对象 11">
            <a:hlinkClick r:id="" action="ppaction://ole?verb=1"/>
          </p:cNvPr>
          <p:cNvGraphicFramePr>
            <a:graphicFrameLocks noChangeAspect="1"/>
          </p:cNvGraphicFramePr>
          <p:nvPr/>
        </p:nvGraphicFramePr>
        <p:xfrm>
          <a:off x="2925763" y="2503488"/>
          <a:ext cx="3762375" cy="571500"/>
        </p:xfrm>
        <a:graphic>
          <a:graphicData uri="http://schemas.openxmlformats.org/presentationml/2006/ole">
            <mc:AlternateContent xmlns:mc="http://schemas.openxmlformats.org/markup-compatibility/2006">
              <mc:Choice xmlns:v="urn:schemas-microsoft-com:vml" Requires="v">
                <p:oleObj spid="_x0000_s56390" r:id="rId7" imgW="1841500" imgH="279400" progId="Equation.KSEE3">
                  <p:embed/>
                </p:oleObj>
              </mc:Choice>
              <mc:Fallback>
                <p:oleObj r:id="rId7" imgW="1841500" imgH="279400" progId="Equation.KSEE3">
                  <p:embed/>
                  <p:pic>
                    <p:nvPicPr>
                      <p:cNvPr id="0" name="图片 565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5763" y="2503488"/>
                        <a:ext cx="3762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3" name="对象 13">
            <a:hlinkClick r:id="" action="ppaction://ole?verb=1"/>
          </p:cNvPr>
          <p:cNvGraphicFramePr>
            <a:graphicFrameLocks noChangeAspect="1"/>
          </p:cNvGraphicFramePr>
          <p:nvPr/>
        </p:nvGraphicFramePr>
        <p:xfrm>
          <a:off x="250825" y="2913063"/>
          <a:ext cx="2282825" cy="571500"/>
        </p:xfrm>
        <a:graphic>
          <a:graphicData uri="http://schemas.openxmlformats.org/presentationml/2006/ole">
            <mc:AlternateContent xmlns:mc="http://schemas.openxmlformats.org/markup-compatibility/2006">
              <mc:Choice xmlns:v="urn:schemas-microsoft-com:vml" Requires="v">
                <p:oleObj spid="_x0000_s56391" r:id="rId9" imgW="1117600" imgH="279400" progId="Equation.KSEE3">
                  <p:embed/>
                </p:oleObj>
              </mc:Choice>
              <mc:Fallback>
                <p:oleObj r:id="rId9" imgW="1117600" imgH="279400" progId="Equation.KSEE3">
                  <p:embed/>
                  <p:pic>
                    <p:nvPicPr>
                      <p:cNvPr id="0" name="图片 565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2913063"/>
                        <a:ext cx="22828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4" name="对象 15">
            <a:hlinkClick r:id="" action="ppaction://ole?verb=1"/>
          </p:cNvPr>
          <p:cNvGraphicFramePr>
            <a:graphicFrameLocks noChangeAspect="1"/>
          </p:cNvGraphicFramePr>
          <p:nvPr/>
        </p:nvGraphicFramePr>
        <p:xfrm>
          <a:off x="141288" y="3486150"/>
          <a:ext cx="5268912" cy="517525"/>
        </p:xfrm>
        <a:graphic>
          <a:graphicData uri="http://schemas.openxmlformats.org/presentationml/2006/ole">
            <mc:AlternateContent xmlns:mc="http://schemas.openxmlformats.org/markup-compatibility/2006">
              <mc:Choice xmlns:v="urn:schemas-microsoft-com:vml" Requires="v">
                <p:oleObj spid="_x0000_s56392" r:id="rId11" imgW="2717800" imgH="266700" progId="Equation.KSEE3">
                  <p:embed/>
                </p:oleObj>
              </mc:Choice>
              <mc:Fallback>
                <p:oleObj r:id="rId11" imgW="2717800" imgH="266700" progId="Equation.KSEE3">
                  <p:embed/>
                  <p:pic>
                    <p:nvPicPr>
                      <p:cNvPr id="0" name="图片 565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288" y="3486150"/>
                        <a:ext cx="52689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5" name="对象 2"/>
          <p:cNvGraphicFramePr/>
          <p:nvPr/>
        </p:nvGraphicFramePr>
        <p:xfrm>
          <a:off x="2555875" y="3716338"/>
          <a:ext cx="7061200" cy="3352800"/>
        </p:xfrm>
        <a:graphic>
          <a:graphicData uri="http://schemas.openxmlformats.org/presentationml/2006/ole">
            <mc:AlternateContent xmlns:mc="http://schemas.openxmlformats.org/markup-compatibility/2006">
              <mc:Choice xmlns:v="urn:schemas-microsoft-com:vml" Requires="v">
                <p:oleObj spid="_x0000_s56393" r:id="rId13" imgW="7190740" imgH="3387725" progId="Visio.Drawing.11">
                  <p:embed/>
                </p:oleObj>
              </mc:Choice>
              <mc:Fallback>
                <p:oleObj r:id="rId13" imgW="7190740" imgH="3387725" progId="Visio.Drawing.11">
                  <p:embed/>
                  <p:pic>
                    <p:nvPicPr>
                      <p:cNvPr id="0" name="图片 5650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875" y="3716338"/>
                        <a:ext cx="7061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170"/>
            <a:ext cx="8540750" cy="495801"/>
          </a:xfrm>
        </p:spPr>
        <p:txBody>
          <a:bodyPr/>
          <a:lstStyle/>
          <a:p>
            <a:pPr>
              <a:defRPr/>
            </a:pPr>
            <a:r>
              <a:rPr lang="en-US" altLang="zh-CN" noProof="1">
                <a:sym typeface="+mn-ea"/>
              </a:rPr>
              <a:t>1</a:t>
            </a:r>
            <a:r>
              <a:rPr lang="zh-CN" altLang="en-US" noProof="1">
                <a:sym typeface="+mn-ea"/>
              </a:rPr>
              <a:t>）容差为零的顶点处理方法</a:t>
            </a:r>
            <a:endParaRPr lang="zh-CN" altLang="en-US" dirty="0"/>
          </a:p>
        </p:txBody>
      </p:sp>
      <p:sp>
        <p:nvSpPr>
          <p:cNvPr id="81922" name="内容占位符 2"/>
          <p:cNvSpPr>
            <a:spLocks noGrp="1"/>
          </p:cNvSpPr>
          <p:nvPr>
            <p:ph idx="1"/>
          </p:nvPr>
        </p:nvSpPr>
        <p:spPr>
          <a:xfrm>
            <a:off x="107504" y="44624"/>
            <a:ext cx="8928992" cy="5184775"/>
          </a:xfrm>
        </p:spPr>
        <p:txBody>
          <a:bodyPr/>
          <a:lstStyle/>
          <a:p>
            <a:pPr>
              <a:spcBef>
                <a:spcPts val="1200"/>
              </a:spcBef>
            </a:pPr>
            <a:endParaRPr lang="en-US" altLang="en-US" noProof="1">
              <a:effectLst>
                <a:outerShdw blurRad="38100" dist="38100" dir="2700000">
                  <a:srgbClr val="C0C0C0"/>
                </a:outerShdw>
              </a:effectLst>
            </a:endParaRPr>
          </a:p>
          <a:p>
            <a:pPr>
              <a:spcBef>
                <a:spcPts val="1200"/>
              </a:spcBef>
            </a:pPr>
            <a:r>
              <a:rPr lang="en-US" altLang="en-US" noProof="1">
                <a:effectLst>
                  <a:outerShdw blurRad="38100" dist="38100" dir="2700000">
                    <a:srgbClr val="C0C0C0"/>
                  </a:outerShdw>
                </a:effectLst>
              </a:rPr>
              <a:t>在定理</a:t>
            </a:r>
            <a:r>
              <a:rPr lang="en-US" altLang="zh-CN" noProof="1">
                <a:effectLst>
                  <a:outerShdw blurRad="38100" dist="38100" dir="2700000">
                    <a:srgbClr val="C0C0C0"/>
                  </a:outerShdw>
                </a:effectLst>
              </a:rPr>
              <a:t>2-3</a:t>
            </a:r>
            <a:r>
              <a:rPr lang="en-US" altLang="en-US" noProof="1">
                <a:effectLst>
                  <a:outerShdw blurRad="38100" dist="38100" dir="2700000">
                    <a:srgbClr val="C0C0C0"/>
                  </a:outerShdw>
                </a:effectLst>
              </a:rPr>
              <a:t>中的证明中是将               的</a:t>
            </a:r>
            <a:r>
              <a:rPr lang="en-US" altLang="en-US" noProof="1">
                <a:solidFill>
                  <a:srgbClr val="FF0000"/>
                </a:solidFill>
                <a:effectLst>
                  <a:outerShdw blurRad="38100" dist="38100" dir="2700000">
                    <a:srgbClr val="C0C0C0"/>
                  </a:outerShdw>
                </a:effectLst>
              </a:rPr>
              <a:t>点归属为含有终点</a:t>
            </a:r>
            <a:r>
              <a:rPr lang="en-US" altLang="zh-CN" noProof="1">
                <a:solidFill>
                  <a:srgbClr val="FF0000"/>
                </a:solidFill>
                <a:effectLst>
                  <a:outerShdw blurRad="38100" dist="38100" dir="2700000">
                    <a:srgbClr val="C0C0C0"/>
                  </a:outerShdw>
                </a:effectLst>
              </a:rPr>
              <a:t>t</a:t>
            </a:r>
            <a:r>
              <a:rPr lang="en-US" altLang="en-US" noProof="1">
                <a:solidFill>
                  <a:srgbClr val="FF0000"/>
                </a:solidFill>
                <a:effectLst>
                  <a:outerShdw blurRad="38100" dist="38100" dir="2700000">
                    <a:srgbClr val="C0C0C0"/>
                  </a:outerShdw>
                </a:effectLst>
              </a:rPr>
              <a:t>的</a:t>
            </a:r>
            <a:r>
              <a:rPr lang="en-US" altLang="en-US" noProof="1">
                <a:effectLst>
                  <a:outerShdw blurRad="38100" dist="38100" dir="2700000">
                    <a:srgbClr val="C0C0C0"/>
                  </a:outerShdw>
                </a:effectLst>
              </a:rPr>
              <a:t>点集，实际上，</a:t>
            </a:r>
            <a:r>
              <a:rPr lang="en-US" altLang="en-US" noProof="1">
                <a:solidFill>
                  <a:srgbClr val="FF0000"/>
                </a:solidFill>
                <a:effectLst>
                  <a:outerShdw blurRad="38100" dist="38100" dir="2700000">
                    <a:srgbClr val="C0C0C0"/>
                  </a:outerShdw>
                </a:effectLst>
              </a:rPr>
              <a:t>容差为</a:t>
            </a:r>
            <a:r>
              <a:rPr lang="en-US" altLang="zh-CN" noProof="1">
                <a:solidFill>
                  <a:srgbClr val="FF0000"/>
                </a:solidFill>
                <a:effectLst>
                  <a:outerShdw blurRad="38100" dist="38100" dir="2700000">
                    <a:srgbClr val="C0C0C0"/>
                  </a:outerShdw>
                </a:effectLst>
              </a:rPr>
              <a:t>0</a:t>
            </a:r>
            <a:r>
              <a:rPr lang="en-US" altLang="en-US" noProof="1">
                <a:effectLst>
                  <a:outerShdw blurRad="38100" dist="38100" dir="2700000">
                    <a:srgbClr val="C0C0C0"/>
                  </a:outerShdw>
                </a:effectLst>
              </a:rPr>
              <a:t>的点也</a:t>
            </a:r>
            <a:r>
              <a:rPr lang="en-US" altLang="en-US" noProof="1">
                <a:solidFill>
                  <a:srgbClr val="FF0000"/>
                </a:solidFill>
                <a:effectLst>
                  <a:outerShdw blurRad="38100" dist="38100" dir="2700000">
                    <a:srgbClr val="C0C0C0"/>
                  </a:outerShdw>
                </a:effectLst>
              </a:rPr>
              <a:t>可以归属在含有始点</a:t>
            </a:r>
            <a:r>
              <a:rPr lang="en-US" altLang="zh-CN" noProof="1">
                <a:solidFill>
                  <a:srgbClr val="FF0000"/>
                </a:solidFill>
                <a:effectLst>
                  <a:outerShdw blurRad="38100" dist="38100" dir="2700000">
                    <a:srgbClr val="C0C0C0"/>
                  </a:outerShdw>
                </a:effectLst>
              </a:rPr>
              <a:t>s</a:t>
            </a:r>
            <a:r>
              <a:rPr lang="en-US" altLang="en-US" noProof="1">
                <a:solidFill>
                  <a:srgbClr val="FF0000"/>
                </a:solidFill>
                <a:effectLst>
                  <a:outerShdw blurRad="38100" dist="38100" dir="2700000">
                    <a:srgbClr val="C0C0C0"/>
                  </a:outerShdw>
                </a:effectLst>
              </a:rPr>
              <a:t>的点集</a:t>
            </a:r>
            <a:r>
              <a:rPr lang="en-US" altLang="en-US" noProof="1">
                <a:effectLst>
                  <a:outerShdw blurRad="38100" dist="38100" dir="2700000">
                    <a:srgbClr val="C0C0C0"/>
                  </a:outerShdw>
                </a:effectLst>
              </a:rPr>
              <a:t>。也就是说，当网络中出现有多个容差为</a:t>
            </a:r>
            <a:r>
              <a:rPr lang="en-US" altLang="zh-CN" noProof="1">
                <a:effectLst>
                  <a:outerShdw blurRad="38100" dist="38100" dir="2700000">
                    <a:srgbClr val="C0C0C0"/>
                  </a:outerShdw>
                </a:effectLst>
              </a:rPr>
              <a:t>0</a:t>
            </a:r>
            <a:r>
              <a:rPr lang="en-US" altLang="en-US" noProof="1">
                <a:effectLst>
                  <a:outerShdw blurRad="38100" dist="38100" dir="2700000">
                    <a:srgbClr val="C0C0C0"/>
                  </a:outerShdw>
                </a:effectLst>
              </a:rPr>
              <a:t>的顶点时，最小完全截集有多解。</a:t>
            </a:r>
          </a:p>
          <a:p>
            <a:pPr>
              <a:spcBef>
                <a:spcPts val="1200"/>
              </a:spcBef>
            </a:pPr>
            <a:r>
              <a:rPr lang="en-US" altLang="en-US" noProof="1">
                <a:solidFill>
                  <a:srgbClr val="FF0000"/>
                </a:solidFill>
                <a:effectLst>
                  <a:outerShdw blurRad="38100" dist="38100" dir="2700000">
                    <a:srgbClr val="C0C0C0"/>
                  </a:outerShdw>
                </a:effectLst>
              </a:rPr>
              <a:t>推论</a:t>
            </a:r>
            <a:r>
              <a:rPr lang="en-US" altLang="zh-CN" noProof="1">
                <a:solidFill>
                  <a:srgbClr val="FF0000"/>
                </a:solidFill>
                <a:effectLst>
                  <a:outerShdw blurRad="38100" dist="38100" dir="2700000">
                    <a:srgbClr val="C0C0C0"/>
                  </a:outerShdw>
                </a:effectLst>
              </a:rPr>
              <a:t>2-1 </a:t>
            </a:r>
            <a:r>
              <a:rPr lang="en-US" altLang="en-US" noProof="1">
                <a:effectLst>
                  <a:outerShdw blurRad="38100" dist="38100" dir="2700000">
                    <a:srgbClr val="C0C0C0"/>
                  </a:outerShdw>
                </a:effectLst>
              </a:rPr>
              <a:t>当网络中除了始点和终点之外的</a:t>
            </a:r>
            <a:r>
              <a:rPr lang="en-US" altLang="en-US" noProof="1">
                <a:solidFill>
                  <a:srgbClr val="FF0000"/>
                </a:solidFill>
                <a:effectLst>
                  <a:outerShdw blurRad="38100" dist="38100" dir="2700000">
                    <a:srgbClr val="C0C0C0"/>
                  </a:outerShdw>
                </a:effectLst>
              </a:rPr>
              <a:t>其他所有顶点的容差为</a:t>
            </a:r>
            <a:r>
              <a:rPr lang="en-US" altLang="zh-CN" noProof="1">
                <a:solidFill>
                  <a:srgbClr val="FF0000"/>
                </a:solidFill>
                <a:effectLst>
                  <a:outerShdw blurRad="38100" dist="38100" dir="2700000">
                    <a:srgbClr val="C0C0C0"/>
                  </a:outerShdw>
                </a:effectLst>
              </a:rPr>
              <a:t>0</a:t>
            </a:r>
            <a:r>
              <a:rPr lang="en-US" altLang="en-US" noProof="1">
                <a:effectLst>
                  <a:outerShdw blurRad="38100" dist="38100" dir="2700000">
                    <a:srgbClr val="C0C0C0"/>
                  </a:outerShdw>
                </a:effectLst>
              </a:rPr>
              <a:t>时，网络中</a:t>
            </a:r>
            <a:r>
              <a:rPr lang="en-US" altLang="en-US" noProof="1">
                <a:solidFill>
                  <a:srgbClr val="FF0000"/>
                </a:solidFill>
                <a:effectLst>
                  <a:outerShdw blurRad="38100" dist="38100" dir="2700000">
                    <a:srgbClr val="C0C0C0"/>
                  </a:outerShdw>
                </a:effectLst>
              </a:rPr>
              <a:t>任一完全截面的截量</a:t>
            </a:r>
            <a:r>
              <a:rPr lang="en-US" altLang="en-US" noProof="1">
                <a:effectLst>
                  <a:outerShdw blurRad="38100" dist="38100" dir="2700000">
                    <a:srgbClr val="C0C0C0"/>
                  </a:outerShdw>
                </a:effectLst>
              </a:rPr>
              <a:t>均相</a:t>
            </a:r>
            <a:r>
              <a:rPr lang="en-US" altLang="en-US" noProof="1">
                <a:solidFill>
                  <a:srgbClr val="FF0000"/>
                </a:solidFill>
                <a:effectLst>
                  <a:outerShdw blurRad="38100" dist="38100" dir="2700000">
                    <a:srgbClr val="C0C0C0"/>
                  </a:outerShdw>
                </a:effectLst>
              </a:rPr>
              <a:t>同</a:t>
            </a:r>
            <a:r>
              <a:rPr lang="en-US" altLang="en-US" noProof="1">
                <a:effectLst>
                  <a:outerShdw blurRad="38100" dist="38100" dir="2700000">
                    <a:srgbClr val="C0C0C0"/>
                  </a:outerShdw>
                </a:effectLst>
              </a:rPr>
              <a:t>，其值等于始点或终点容差的绝对值。</a:t>
            </a:r>
          </a:p>
          <a:p>
            <a:pPr>
              <a:spcBef>
                <a:spcPts val="1200"/>
              </a:spcBef>
            </a:pPr>
            <a:r>
              <a:rPr lang="en-US" altLang="en-US" noProof="1">
                <a:solidFill>
                  <a:srgbClr val="FF0000"/>
                </a:solidFill>
                <a:effectLst>
                  <a:outerShdw blurRad="38100" dist="38100" dir="2700000">
                    <a:srgbClr val="C0C0C0"/>
                  </a:outerShdw>
                </a:effectLst>
              </a:rPr>
              <a:t>定义</a:t>
            </a:r>
            <a:r>
              <a:rPr lang="en-US" altLang="zh-CN" noProof="1">
                <a:solidFill>
                  <a:srgbClr val="FF0000"/>
                </a:solidFill>
                <a:effectLst>
                  <a:outerShdw blurRad="38100" dist="38100" dir="2700000">
                    <a:srgbClr val="C0C0C0"/>
                  </a:outerShdw>
                </a:effectLst>
              </a:rPr>
              <a:t>2-13 </a:t>
            </a:r>
            <a:r>
              <a:rPr lang="en-US" altLang="en-US" noProof="1">
                <a:effectLst>
                  <a:outerShdw blurRad="38100" dist="38100" dir="2700000">
                    <a:srgbClr val="C0C0C0"/>
                  </a:outerShdw>
                </a:effectLst>
              </a:rPr>
              <a:t>网络中除了始点和终点之外的其他所有顶点的容差均为</a:t>
            </a:r>
            <a:r>
              <a:rPr lang="en-US" altLang="zh-CN" noProof="1">
                <a:effectLst>
                  <a:outerShdw blurRad="38100" dist="38100" dir="2700000">
                    <a:srgbClr val="C0C0C0"/>
                  </a:outerShdw>
                </a:effectLst>
              </a:rPr>
              <a:t>0</a:t>
            </a:r>
            <a:r>
              <a:rPr lang="en-US" altLang="en-US" noProof="1">
                <a:effectLst>
                  <a:outerShdw blurRad="38100" dist="38100" dir="2700000">
                    <a:srgbClr val="C0C0C0"/>
                  </a:outerShdw>
                </a:effectLst>
              </a:rPr>
              <a:t>时，该网络称为</a:t>
            </a:r>
            <a:r>
              <a:rPr lang="en-US" altLang="en-US" noProof="1">
                <a:solidFill>
                  <a:srgbClr val="FF0000"/>
                </a:solidFill>
                <a:effectLst>
                  <a:outerShdw blurRad="38100" dist="38100" dir="2700000">
                    <a:srgbClr val="C0C0C0"/>
                  </a:outerShdw>
                </a:effectLst>
              </a:rPr>
              <a:t>完全平衡网络</a:t>
            </a:r>
            <a:r>
              <a:rPr lang="en-US" altLang="en-US" noProof="1">
                <a:effectLst>
                  <a:outerShdw blurRad="38100" dist="38100" dir="2700000">
                    <a:srgbClr val="C0C0C0"/>
                  </a:outerShdw>
                </a:effectLst>
              </a:rPr>
              <a:t>。</a:t>
            </a:r>
          </a:p>
          <a:p>
            <a:pPr>
              <a:spcBef>
                <a:spcPts val="1200"/>
              </a:spcBef>
            </a:pPr>
            <a:r>
              <a:rPr lang="en-US" altLang="en-US" noProof="1">
                <a:effectLst>
                  <a:outerShdw blurRad="38100" dist="38100" dir="2700000">
                    <a:srgbClr val="C0C0C0"/>
                  </a:outerShdw>
                </a:effectLst>
              </a:rPr>
              <a:t>很显然，在这种网络中的</a:t>
            </a:r>
            <a:r>
              <a:rPr lang="en-US" altLang="en-US" noProof="1">
                <a:solidFill>
                  <a:srgbClr val="FF0000"/>
                </a:solidFill>
                <a:effectLst>
                  <a:outerShdw blurRad="38100" dist="38100" dir="2700000">
                    <a:srgbClr val="C0C0C0"/>
                  </a:outerShdw>
                </a:effectLst>
              </a:rPr>
              <a:t>最大流等于最小流</a:t>
            </a:r>
            <a:r>
              <a:rPr lang="en-US" altLang="en-US" noProof="1">
                <a:effectLst>
                  <a:outerShdw blurRad="38100" dist="38100" dir="2700000">
                    <a:srgbClr val="C0C0C0"/>
                  </a:outerShdw>
                </a:effectLst>
              </a:rPr>
              <a:t>，是不可能产生阻塞流动的，因此，在设计一个网络时，最重要的一个原则是保证在网络中的每一个顶点进出通道（弧）的容量相等，或者说要保证这些点的容差为</a:t>
            </a:r>
            <a:r>
              <a:rPr lang="en-US" altLang="zh-CN" noProof="1">
                <a:effectLst>
                  <a:outerShdw blurRad="38100" dist="38100" dir="2700000">
                    <a:srgbClr val="C0C0C0"/>
                  </a:outerShdw>
                </a:effectLst>
              </a:rPr>
              <a:t>0.</a:t>
            </a:r>
          </a:p>
          <a:p>
            <a:pPr>
              <a:spcBef>
                <a:spcPts val="1200"/>
              </a:spcBef>
            </a:pPr>
            <a:r>
              <a:rPr lang="en-US" altLang="zh-CN" noProof="1">
                <a:solidFill>
                  <a:srgbClr val="FF0000"/>
                </a:solidFill>
                <a:effectLst>
                  <a:outerShdw blurRad="38100" dist="38100" dir="2700000">
                    <a:srgbClr val="C0C0C0"/>
                  </a:outerShdw>
                </a:effectLst>
              </a:rPr>
              <a:t>容差为0</a:t>
            </a:r>
            <a:r>
              <a:rPr lang="en-US" altLang="en-US" noProof="1">
                <a:solidFill>
                  <a:srgbClr val="FF0000"/>
                </a:solidFill>
                <a:effectLst>
                  <a:outerShdw blurRad="38100" dist="38100" dir="2700000">
                    <a:srgbClr val="C0C0C0"/>
                  </a:outerShdw>
                </a:effectLst>
              </a:rPr>
              <a:t>的顶点</a:t>
            </a:r>
            <a:r>
              <a:rPr lang="en-US" altLang="en-US" noProof="1">
                <a:effectLst>
                  <a:outerShdw blurRad="38100" dist="38100" dir="2700000">
                    <a:srgbClr val="C0C0C0"/>
                  </a:outerShdw>
                </a:effectLst>
              </a:rPr>
              <a:t>可以归属于</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s</a:t>
            </a:r>
            <a:r>
              <a:rPr lang="en-US" altLang="en-US" noProof="1">
                <a:effectLst>
                  <a:outerShdw blurRad="38100" dist="38100" dir="2700000">
                    <a:srgbClr val="C0C0C0"/>
                  </a:outerShdw>
                </a:effectLst>
              </a:rPr>
              <a:t>所在集合</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1</a:t>
            </a:r>
            <a:r>
              <a:rPr lang="en-US" altLang="en-US" noProof="1">
                <a:effectLst>
                  <a:outerShdw blurRad="38100" dist="38100" dir="2700000">
                    <a:srgbClr val="C0C0C0"/>
                  </a:outerShdw>
                </a:effectLst>
              </a:rPr>
              <a:t>，也可以归属于</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t</a:t>
            </a:r>
            <a:r>
              <a:rPr lang="en-US" altLang="en-US" noProof="1">
                <a:effectLst>
                  <a:outerShdw blurRad="38100" dist="38100" dir="2700000">
                    <a:srgbClr val="C0C0C0"/>
                  </a:outerShdw>
                </a:effectLst>
              </a:rPr>
              <a:t>所属于的集合</a:t>
            </a:r>
            <a:r>
              <a:rPr lang="en-US" altLang="zh-CN" noProof="1">
                <a:effectLst>
                  <a:outerShdw blurRad="38100" dist="38100" dir="2700000">
                    <a:srgbClr val="C0C0C0"/>
                  </a:outerShdw>
                </a:effectLst>
              </a:rPr>
              <a:t>V</a:t>
            </a:r>
            <a:r>
              <a:rPr lang="en-US" altLang="zh-CN" baseline="-25000" noProof="1">
                <a:effectLst>
                  <a:outerShdw blurRad="38100" dist="38100" dir="2700000">
                    <a:srgbClr val="C0C0C0"/>
                  </a:outerShdw>
                </a:effectLst>
              </a:rPr>
              <a:t>2</a:t>
            </a:r>
            <a:r>
              <a:rPr lang="en-US" altLang="en-US" noProof="1">
                <a:effectLst>
                  <a:outerShdw blurRad="38100" dist="38100" dir="2700000">
                    <a:srgbClr val="C0C0C0"/>
                  </a:outerShdw>
                </a:effectLst>
              </a:rPr>
              <a:t>，</a:t>
            </a:r>
            <a:r>
              <a:rPr lang="en-US" altLang="en-US" noProof="1">
                <a:solidFill>
                  <a:srgbClr val="FF0000"/>
                </a:solidFill>
                <a:effectLst>
                  <a:outerShdw blurRad="38100" dist="38100" dir="2700000">
                    <a:srgbClr val="C0C0C0"/>
                  </a:outerShdw>
                </a:effectLst>
              </a:rPr>
              <a:t>两种方式下最小完全截量相等</a:t>
            </a:r>
            <a:r>
              <a:rPr lang="en-US" altLang="en-US" noProof="1">
                <a:effectLst>
                  <a:outerShdw blurRad="38100" dist="38100" dir="2700000">
                    <a:srgbClr val="C0C0C0"/>
                  </a:outerShdw>
                </a:effectLst>
              </a:rPr>
              <a:t>。</a:t>
            </a:r>
          </a:p>
          <a:p>
            <a:pPr>
              <a:spcBef>
                <a:spcPts val="1200"/>
              </a:spcBef>
            </a:pPr>
            <a:endParaRPr lang="en-US" altLang="zh-CN" noProof="1">
              <a:effectLst>
                <a:outerShdw blurRad="38100" dist="38100" dir="2700000">
                  <a:srgbClr val="C0C0C0"/>
                </a:outerShdw>
              </a:effectLst>
            </a:endParaRPr>
          </a:p>
        </p:txBody>
      </p:sp>
      <p:graphicFrame>
        <p:nvGraphicFramePr>
          <p:cNvPr id="89091" name="对象 16">
            <a:hlinkClick r:id="" action="ppaction://ole?verb=1"/>
          </p:cNvPr>
          <p:cNvGraphicFramePr>
            <a:graphicFrameLocks noChangeAspect="1"/>
          </p:cNvGraphicFramePr>
          <p:nvPr/>
        </p:nvGraphicFramePr>
        <p:xfrm>
          <a:off x="4139952" y="548680"/>
          <a:ext cx="1168400" cy="571500"/>
        </p:xfrm>
        <a:graphic>
          <a:graphicData uri="http://schemas.openxmlformats.org/presentationml/2006/ole">
            <mc:AlternateContent xmlns:mc="http://schemas.openxmlformats.org/markup-compatibility/2006">
              <mc:Choice xmlns:v="urn:schemas-microsoft-com:vml" Requires="v">
                <p:oleObj spid="_x0000_s57357" r:id="rId3" imgW="571500" imgH="279400" progId="Equation.KSEE3">
                  <p:embed/>
                </p:oleObj>
              </mc:Choice>
              <mc:Fallback>
                <p:oleObj r:id="rId3" imgW="571500" imgH="279400" progId="Equation.KSEE3">
                  <p:embed/>
                  <p:pic>
                    <p:nvPicPr>
                      <p:cNvPr id="0" name="图片 573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548680"/>
                        <a:ext cx="1168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106363"/>
            <a:ext cx="8540750" cy="720725"/>
          </a:xfrm>
        </p:spPr>
        <p:txBody>
          <a:bodyPr/>
          <a:lstStyle/>
          <a:p>
            <a:pPr>
              <a:defRPr/>
            </a:pPr>
            <a:r>
              <a:rPr lang="en-US" altLang="zh-CN" sz="2800" noProof="1"/>
              <a:t>2.2</a:t>
            </a:r>
            <a:r>
              <a:rPr lang="zh-CN" altLang="en-US" sz="2800" noProof="1"/>
              <a:t>网络的理论最小流通能力与最小完全截集的关系</a:t>
            </a:r>
            <a:r>
              <a:rPr lang="zh-CN" altLang="en-US" sz="2800" dirty="0"/>
              <a:t/>
            </a:r>
            <a:br>
              <a:rPr lang="zh-CN" altLang="en-US" sz="2800" dirty="0"/>
            </a:br>
            <a:endParaRPr lang="zh-CN" altLang="en-US" sz="2800" noProof="1"/>
          </a:p>
        </p:txBody>
      </p:sp>
      <p:sp>
        <p:nvSpPr>
          <p:cNvPr id="83970" name="内容占位符 2"/>
          <p:cNvSpPr>
            <a:spLocks noGrp="1"/>
          </p:cNvSpPr>
          <p:nvPr>
            <p:ph idx="1"/>
          </p:nvPr>
        </p:nvSpPr>
        <p:spPr/>
        <p:txBody>
          <a:bodyPr/>
          <a:lstStyle/>
          <a:p>
            <a:r>
              <a:rPr lang="en-US" altLang="en-US" sz="2800" noProof="1">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rPr>
              <a:t>定义</a:t>
            </a:r>
            <a:r>
              <a:rPr lang="en-US" altLang="zh-CN" sz="2800" noProof="1">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rPr>
              <a:t>2-5 </a:t>
            </a:r>
            <a:r>
              <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rPr>
              <a:t>对于有向网络的任一截面，当通过该截面的正向流量等于正向截集的截量，反向流量等于反向截集的截量，则此时</a:t>
            </a:r>
            <a:r>
              <a:rPr lang="en-US" altLang="en-US" sz="2800" noProof="1">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rPr>
              <a:t>截面的流通能力</a:t>
            </a:r>
            <a:r>
              <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rPr>
              <a:t>定义为该</a:t>
            </a:r>
            <a:r>
              <a:rPr lang="en-US" altLang="en-US" sz="2800" noProof="1">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rPr>
              <a:t>截面的理论最小流通能力</a:t>
            </a:r>
            <a:r>
              <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rPr>
              <a:t>。</a:t>
            </a:r>
          </a:p>
          <a:p>
            <a:pPr lvl="1"/>
            <a:r>
              <a:rPr lang="en-US" altLang="en-US" sz="2800" noProof="1">
                <a:latin typeface="黑体" panose="02010609060101010101" pitchFamily="49" charset="-122"/>
                <a:ea typeface="黑体" panose="02010609060101010101" pitchFamily="49" charset="-122"/>
                <a:cs typeface="+mn-ea"/>
              </a:rPr>
              <a:t>此时：</a:t>
            </a:r>
            <a:r>
              <a:rPr lang="en-US" altLang="zh-CN" sz="2800" noProof="1">
                <a:solidFill>
                  <a:srgbClr val="FF0000"/>
                </a:solidFill>
                <a:latin typeface="黑体" panose="02010609060101010101" pitchFamily="49" charset="-122"/>
                <a:ea typeface="黑体" panose="02010609060101010101" pitchFamily="49" charset="-122"/>
                <a:cs typeface="+mn-ea"/>
              </a:rPr>
              <a:t>Fst=C(Vs,Vt)-C(Vt,Vs)</a:t>
            </a:r>
            <a:endParaRPr lang="en-US" altLang="zh-CN" sz="2800" noProof="1">
              <a:latin typeface="黑体" panose="02010609060101010101" pitchFamily="49" charset="-122"/>
              <a:ea typeface="黑体" panose="02010609060101010101" pitchFamily="49" charset="-122"/>
              <a:cs typeface="+mn-ea"/>
            </a:endParaRPr>
          </a:p>
          <a:p>
            <a:pPr lvl="1"/>
            <a:endParaRPr lang="en-US" altLang="en-US" sz="2800" noProof="1">
              <a:latin typeface="黑体" panose="02010609060101010101" pitchFamily="49" charset="-122"/>
              <a:ea typeface="黑体" panose="02010609060101010101" pitchFamily="49" charset="-122"/>
              <a:cs typeface="+mn-ea"/>
            </a:endParaRPr>
          </a:p>
          <a:p>
            <a:pPr lvl="1"/>
            <a:r>
              <a:rPr lang="en-US" altLang="en-US" sz="2800" noProof="1">
                <a:latin typeface="黑体" panose="02010609060101010101" pitchFamily="49" charset="-122"/>
                <a:ea typeface="黑体" panose="02010609060101010101" pitchFamily="49" charset="-122"/>
                <a:cs typeface="+mn-ea"/>
              </a:rPr>
              <a:t>对网络中</a:t>
            </a:r>
            <a:r>
              <a:rPr lang="en-US" altLang="en-US" sz="2800" noProof="1">
                <a:solidFill>
                  <a:srgbClr val="FF0000"/>
                </a:solidFill>
                <a:latin typeface="黑体" panose="02010609060101010101" pitchFamily="49" charset="-122"/>
                <a:ea typeface="黑体" panose="02010609060101010101" pitchFamily="49" charset="-122"/>
                <a:cs typeface="+mn-ea"/>
              </a:rPr>
              <a:t>各截面的最小流通能力</a:t>
            </a:r>
            <a:r>
              <a:rPr lang="en-US" altLang="en-US" sz="2800" noProof="1">
                <a:latin typeface="黑体" panose="02010609060101010101" pitchFamily="49" charset="-122"/>
                <a:ea typeface="黑体" panose="02010609060101010101" pitchFamily="49" charset="-122"/>
                <a:cs typeface="+mn-ea"/>
              </a:rPr>
              <a:t>取</a:t>
            </a:r>
            <a:r>
              <a:rPr lang="en-US" altLang="en-US" sz="2800" noProof="1">
                <a:solidFill>
                  <a:srgbClr val="FF0000"/>
                </a:solidFill>
                <a:latin typeface="黑体" panose="02010609060101010101" pitchFamily="49" charset="-122"/>
                <a:ea typeface="黑体" panose="02010609060101010101" pitchFamily="49" charset="-122"/>
                <a:cs typeface="+mn-ea"/>
              </a:rPr>
              <a:t>最小值则</a:t>
            </a:r>
            <a:r>
              <a:rPr lang="en-US" altLang="en-US" sz="2800" noProof="1">
                <a:latin typeface="黑体" panose="02010609060101010101" pitchFamily="49" charset="-122"/>
                <a:ea typeface="黑体" panose="02010609060101010101" pitchFamily="49" charset="-122"/>
                <a:cs typeface="+mn-ea"/>
              </a:rPr>
              <a:t>可得到整个</a:t>
            </a:r>
            <a:r>
              <a:rPr lang="en-US" altLang="en-US" sz="2800" noProof="1">
                <a:solidFill>
                  <a:srgbClr val="FF0000"/>
                </a:solidFill>
                <a:latin typeface="黑体" panose="02010609060101010101" pitchFamily="49" charset="-122"/>
                <a:ea typeface="黑体" panose="02010609060101010101" pitchFamily="49" charset="-122"/>
                <a:cs typeface="+mn-ea"/>
              </a:rPr>
              <a:t>网络的最小流通能力</a:t>
            </a:r>
            <a:r>
              <a:rPr lang="en-US" altLang="en-US" sz="2800" noProof="1">
                <a:latin typeface="黑体" panose="02010609060101010101" pitchFamily="49" charset="-122"/>
                <a:ea typeface="黑体" panose="02010609060101010101" pitchFamily="49" charset="-122"/>
                <a:cs typeface="+mn-ea"/>
              </a:rPr>
              <a:t>。</a:t>
            </a:r>
          </a:p>
          <a:p>
            <a:pPr lvl="1"/>
            <a:endParaRPr lang="en-US" altLang="en-US" sz="2800" noProof="1">
              <a:latin typeface="黑体" panose="02010609060101010101" pitchFamily="49" charset="-122"/>
              <a:ea typeface="黑体" panose="02010609060101010101" pitchFamily="49" charset="-122"/>
              <a:cs typeface="+mn-ea"/>
            </a:endParaRPr>
          </a:p>
          <a:p>
            <a:pPr lvl="1"/>
            <a:r>
              <a:rPr lang="en-US" altLang="en-US" sz="2800" noProof="1">
                <a:latin typeface="黑体" panose="02010609060101010101" pitchFamily="49" charset="-122"/>
                <a:ea typeface="黑体" panose="02010609060101010101" pitchFamily="49" charset="-122"/>
                <a:cs typeface="+mn-ea"/>
              </a:rPr>
              <a:t>很显然，利用容差法对正常网络求出的</a:t>
            </a:r>
            <a:r>
              <a:rPr lang="en-US" altLang="en-US" sz="2800" noProof="1">
                <a:solidFill>
                  <a:srgbClr val="FF0000"/>
                </a:solidFill>
                <a:latin typeface="黑体" panose="02010609060101010101" pitchFamily="49" charset="-122"/>
                <a:ea typeface="黑体" panose="02010609060101010101" pitchFamily="49" charset="-122"/>
                <a:cs typeface="+mn-ea"/>
              </a:rPr>
              <a:t>最小完全截集的截量</a:t>
            </a:r>
            <a:r>
              <a:rPr lang="en-US" altLang="en-US" sz="2800" noProof="1">
                <a:latin typeface="黑体" panose="02010609060101010101" pitchFamily="49" charset="-122"/>
                <a:ea typeface="黑体" panose="02010609060101010101" pitchFamily="49" charset="-122"/>
                <a:cs typeface="+mn-ea"/>
              </a:rPr>
              <a:t>就是该</a:t>
            </a:r>
            <a:r>
              <a:rPr lang="en-US" altLang="en-US" sz="2800" noProof="1">
                <a:solidFill>
                  <a:srgbClr val="FF0000"/>
                </a:solidFill>
                <a:latin typeface="黑体" panose="02010609060101010101" pitchFamily="49" charset="-122"/>
                <a:ea typeface="黑体" panose="02010609060101010101" pitchFamily="49" charset="-122"/>
                <a:cs typeface="+mn-ea"/>
              </a:rPr>
              <a:t>网络的理论最小流通能力</a:t>
            </a:r>
            <a:r>
              <a:rPr lang="en-US" altLang="en-US" sz="2800" noProof="1">
                <a:latin typeface="黑体" panose="02010609060101010101" pitchFamily="49" charset="-122"/>
                <a:ea typeface="黑体" panose="02010609060101010101" pitchFamily="49" charset="-122"/>
                <a:cs typeface="+mn-ea"/>
              </a:rPr>
              <a:t>。</a:t>
            </a:r>
          </a:p>
          <a:p>
            <a:endPar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endParaRPr>
          </a:p>
          <a:p>
            <a:endPar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sym typeface="+mn-ea"/>
            </a:endParaRPr>
          </a:p>
        </p:txBody>
      </p:sp>
      <p:sp>
        <p:nvSpPr>
          <p:cNvPr id="91139" name="文本框 3"/>
          <p:cNvSpPr txBox="1">
            <a:spLocks noChangeArrowheads="1"/>
          </p:cNvSpPr>
          <p:nvPr/>
        </p:nvSpPr>
        <p:spPr bwMode="auto">
          <a:xfrm>
            <a:off x="636588" y="746125"/>
            <a:ext cx="48307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800" b="1">
                <a:solidFill>
                  <a:srgbClr val="FF0000"/>
                </a:solidFill>
              </a:rPr>
              <a:t>网络的最小流通能力的定义：</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noProof="1"/>
              <a:t>网络的最大流通能力</a:t>
            </a:r>
          </a:p>
        </p:txBody>
      </p:sp>
      <p:sp>
        <p:nvSpPr>
          <p:cNvPr id="84994" name="内容占位符 2"/>
          <p:cNvSpPr>
            <a:spLocks noGrp="1"/>
          </p:cNvSpPr>
          <p:nvPr>
            <p:ph idx="1"/>
          </p:nvPr>
        </p:nvSpPr>
        <p:spPr/>
        <p:txBody>
          <a:bodyPr/>
          <a:lstStyle/>
          <a:p>
            <a:r>
              <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rPr>
              <a:t>同理，对于有向网络的任一截面，当通过该截面的正向流量等于正向截集的截量，反向流量等于</a:t>
            </a:r>
            <a:r>
              <a:rPr lang="en-US" altLang="zh-CN" sz="2800" noProof="1">
                <a:effectLst>
                  <a:outerShdw blurRad="38100" dist="38100" dir="2700000">
                    <a:srgbClr val="C0C0C0"/>
                  </a:outerShdw>
                </a:effectLst>
                <a:latin typeface="黑体" panose="02010609060101010101" pitchFamily="49" charset="-122"/>
                <a:ea typeface="黑体" panose="02010609060101010101" pitchFamily="49" charset="-122"/>
              </a:rPr>
              <a:t>0</a:t>
            </a:r>
            <a:r>
              <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rPr>
              <a:t>时，则此时截面的流通能力定义为该</a:t>
            </a:r>
            <a:r>
              <a:rPr lang="en-US" altLang="en-US" sz="2800" noProof="1">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rPr>
              <a:t>截面的最大流通能力</a:t>
            </a:r>
            <a:r>
              <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rPr>
              <a:t>。</a:t>
            </a:r>
          </a:p>
          <a:p>
            <a:pPr lvl="1"/>
            <a:r>
              <a:rPr lang="en-US" altLang="en-US" sz="2800" noProof="1">
                <a:latin typeface="黑体" panose="02010609060101010101" pitchFamily="49" charset="-122"/>
                <a:ea typeface="黑体" panose="02010609060101010101" pitchFamily="49" charset="-122"/>
                <a:cs typeface="+mn-ea"/>
              </a:rPr>
              <a:t>此时：</a:t>
            </a:r>
            <a:r>
              <a:rPr lang="en-US" altLang="zh-CN" sz="2800" noProof="1">
                <a:solidFill>
                  <a:srgbClr val="FF0000"/>
                </a:solidFill>
                <a:latin typeface="黑体" panose="02010609060101010101" pitchFamily="49" charset="-122"/>
                <a:ea typeface="黑体" panose="02010609060101010101" pitchFamily="49" charset="-122"/>
                <a:cs typeface="+mn-ea"/>
              </a:rPr>
              <a:t>Fst=C(Vs,Vt)</a:t>
            </a:r>
            <a:endParaRPr lang="en-US" altLang="zh-CN" sz="2800" noProof="1">
              <a:latin typeface="黑体" panose="02010609060101010101" pitchFamily="49" charset="-122"/>
              <a:ea typeface="黑体" panose="02010609060101010101" pitchFamily="49" charset="-122"/>
              <a:cs typeface="+mn-ea"/>
            </a:endParaRPr>
          </a:p>
          <a:p>
            <a:pPr lvl="1"/>
            <a:r>
              <a:rPr lang="en-US" altLang="en-US" sz="2800" noProof="1">
                <a:latin typeface="黑体" panose="02010609060101010101" pitchFamily="49" charset="-122"/>
                <a:ea typeface="黑体" panose="02010609060101010101" pitchFamily="49" charset="-122"/>
                <a:cs typeface="+mn-ea"/>
              </a:rPr>
              <a:t>对网络中</a:t>
            </a:r>
            <a:r>
              <a:rPr lang="en-US" altLang="en-US" sz="2800" noProof="1">
                <a:solidFill>
                  <a:srgbClr val="FF0000"/>
                </a:solidFill>
                <a:latin typeface="黑体" panose="02010609060101010101" pitchFamily="49" charset="-122"/>
                <a:ea typeface="黑体" panose="02010609060101010101" pitchFamily="49" charset="-122"/>
                <a:cs typeface="+mn-ea"/>
              </a:rPr>
              <a:t>各截面的最大流通能力取最小值</a:t>
            </a:r>
            <a:r>
              <a:rPr lang="en-US" altLang="en-US" sz="2800" noProof="1">
                <a:latin typeface="黑体" panose="02010609060101010101" pitchFamily="49" charset="-122"/>
                <a:ea typeface="黑体" panose="02010609060101010101" pitchFamily="49" charset="-122"/>
                <a:cs typeface="+mn-ea"/>
              </a:rPr>
              <a:t>则可得到整个网络的</a:t>
            </a:r>
            <a:r>
              <a:rPr lang="en-US" altLang="en-US" sz="2800" noProof="1">
                <a:solidFill>
                  <a:srgbClr val="FF0000"/>
                </a:solidFill>
                <a:latin typeface="黑体" panose="02010609060101010101" pitchFamily="49" charset="-122"/>
                <a:ea typeface="黑体" panose="02010609060101010101" pitchFamily="49" charset="-122"/>
                <a:cs typeface="+mn-ea"/>
              </a:rPr>
              <a:t>最大流通能力</a:t>
            </a:r>
            <a:r>
              <a:rPr lang="en-US" altLang="en-US" sz="2800" noProof="1">
                <a:latin typeface="黑体" panose="02010609060101010101" pitchFamily="49" charset="-122"/>
                <a:ea typeface="黑体" panose="02010609060101010101" pitchFamily="49" charset="-122"/>
                <a:cs typeface="+mn-ea"/>
              </a:rPr>
              <a:t>，即网络的最大流。</a:t>
            </a:r>
          </a:p>
          <a:p>
            <a:endParaRPr lang="en-US" altLang="en-US" sz="2800" noProof="1">
              <a:effectLst>
                <a:outerShdw blurRad="38100" dist="38100" dir="2700000">
                  <a:srgbClr val="C0C0C0"/>
                </a:outerShdw>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600" noProof="1"/>
              <a:t>2.3 </a:t>
            </a:r>
            <a:r>
              <a:rPr lang="zh-CN" altLang="en-US" sz="3600" noProof="1"/>
              <a:t>网络理论最小流通能力的确定方法</a:t>
            </a:r>
          </a:p>
        </p:txBody>
      </p:sp>
      <p:sp>
        <p:nvSpPr>
          <p:cNvPr id="73731" name="内容占位符 2"/>
          <p:cNvSpPr>
            <a:spLocks noGrp="1"/>
          </p:cNvSpPr>
          <p:nvPr>
            <p:ph idx="1"/>
          </p:nvPr>
        </p:nvSpPr>
        <p:spPr>
          <a:xfrm>
            <a:off x="-88900" y="1884363"/>
            <a:ext cx="9077325" cy="3363912"/>
          </a:xfrm>
        </p:spPr>
        <p:txBody>
          <a:bodyPr/>
          <a:lstStyle/>
          <a:p>
            <a:pPr lvl="1">
              <a:spcBef>
                <a:spcPts val="1200"/>
              </a:spcBef>
              <a:defRPr/>
            </a:pPr>
            <a:r>
              <a:rPr lang="zh-CN" altLang="en-US" sz="2800" noProof="1">
                <a:latin typeface="黑体" panose="02010609060101010101" pitchFamily="49" charset="-122"/>
                <a:ea typeface="黑体" panose="02010609060101010101" pitchFamily="49" charset="-122"/>
                <a:cs typeface="宋体" panose="02010600030101010101" pitchFamily="2" charset="-122"/>
              </a:rPr>
              <a:t>利用容差法对正常网络求出的</a:t>
            </a:r>
            <a:r>
              <a:rPr lang="zh-CN" altLang="en-US" sz="2800" noProof="1">
                <a:solidFill>
                  <a:srgbClr val="FF0000"/>
                </a:solidFill>
                <a:latin typeface="黑体" panose="02010609060101010101" pitchFamily="49" charset="-122"/>
                <a:ea typeface="黑体" panose="02010609060101010101" pitchFamily="49" charset="-122"/>
                <a:cs typeface="宋体" panose="02010600030101010101" pitchFamily="2" charset="-122"/>
              </a:rPr>
              <a:t>最小完全截集的截量</a:t>
            </a:r>
            <a:r>
              <a:rPr lang="zh-CN" altLang="en-US" sz="2800" noProof="1">
                <a:latin typeface="黑体" panose="02010609060101010101" pitchFamily="49" charset="-122"/>
                <a:ea typeface="黑体" panose="02010609060101010101" pitchFamily="49" charset="-122"/>
                <a:cs typeface="宋体" panose="02010600030101010101" pitchFamily="2" charset="-122"/>
              </a:rPr>
              <a:t>就是该</a:t>
            </a:r>
            <a:r>
              <a:rPr lang="zh-CN" altLang="en-US" sz="2800" noProof="1">
                <a:solidFill>
                  <a:srgbClr val="FF0000"/>
                </a:solidFill>
                <a:latin typeface="黑体" panose="02010609060101010101" pitchFamily="49" charset="-122"/>
                <a:ea typeface="黑体" panose="02010609060101010101" pitchFamily="49" charset="-122"/>
                <a:cs typeface="宋体" panose="02010600030101010101" pitchFamily="2" charset="-122"/>
              </a:rPr>
              <a:t>网络的理论最小流通能力</a:t>
            </a:r>
            <a:r>
              <a:rPr lang="zh-CN" altLang="en-US" sz="2800" noProof="1">
                <a:latin typeface="黑体" panose="02010609060101010101" pitchFamily="49" charset="-122"/>
                <a:ea typeface="黑体" panose="02010609060101010101" pitchFamily="49" charset="-122"/>
                <a:cs typeface="宋体" panose="02010600030101010101" pitchFamily="2" charset="-122"/>
              </a:rPr>
              <a:t>。</a:t>
            </a:r>
            <a:endParaRPr lang="zh-CN" altLang="en-US" sz="3600" noProof="1">
              <a:latin typeface="黑体" panose="02010609060101010101" pitchFamily="49" charset="-122"/>
              <a:ea typeface="黑体" panose="02010609060101010101" pitchFamily="49" charset="-122"/>
              <a:cs typeface="宋体" panose="02010600030101010101" pitchFamily="2" charset="-122"/>
            </a:endParaRPr>
          </a:p>
          <a:p>
            <a:pPr lvl="1">
              <a:spcBef>
                <a:spcPts val="1200"/>
              </a:spcBef>
              <a:defRPr/>
            </a:pPr>
            <a:r>
              <a:rPr lang="zh-CN" altLang="en-US" noProof="1">
                <a:latin typeface="黑体" panose="02010609060101010101" pitchFamily="49" charset="-122"/>
                <a:ea typeface="黑体" panose="02010609060101010101" pitchFamily="49" charset="-122"/>
                <a:cs typeface="宋体" panose="02010600030101010101" pitchFamily="2" charset="-122"/>
              </a:rPr>
              <a:t>（</a:t>
            </a:r>
            <a:r>
              <a:rPr lang="zh-CN" altLang="zh-CN" noProof="1">
                <a:latin typeface="黑体" panose="02010609060101010101" pitchFamily="49" charset="-122"/>
                <a:ea typeface="黑体" panose="02010609060101010101" pitchFamily="49" charset="-122"/>
                <a:cs typeface="宋体" panose="02010600030101010101" pitchFamily="2" charset="-122"/>
              </a:rPr>
              <a:t>1</a:t>
            </a:r>
            <a:r>
              <a:rPr lang="zh-CN" altLang="en-US" noProof="1">
                <a:latin typeface="黑体" panose="02010609060101010101" pitchFamily="49" charset="-122"/>
                <a:ea typeface="黑体" panose="02010609060101010101" pitchFamily="49" charset="-122"/>
                <a:cs typeface="宋体" panose="02010600030101010101" pitchFamily="2" charset="-122"/>
              </a:rPr>
              <a:t>）对给定网络进行规范化；</a:t>
            </a:r>
          </a:p>
          <a:p>
            <a:pPr lvl="1">
              <a:spcBef>
                <a:spcPts val="1200"/>
              </a:spcBef>
              <a:defRPr/>
            </a:pPr>
            <a:r>
              <a:rPr lang="zh-CN" altLang="en-US" noProof="1">
                <a:latin typeface="黑体" panose="02010609060101010101" pitchFamily="49" charset="-122"/>
                <a:ea typeface="黑体" panose="02010609060101010101" pitchFamily="49" charset="-122"/>
                <a:cs typeface="宋体" panose="02010600030101010101" pitchFamily="2" charset="-122"/>
              </a:rPr>
              <a:t>（</a:t>
            </a:r>
            <a:r>
              <a:rPr lang="zh-CN" altLang="zh-CN" noProof="1">
                <a:latin typeface="黑体" panose="02010609060101010101" pitchFamily="49" charset="-122"/>
                <a:ea typeface="黑体" panose="02010609060101010101" pitchFamily="49" charset="-122"/>
                <a:cs typeface="宋体" panose="02010600030101010101" pitchFamily="2" charset="-122"/>
              </a:rPr>
              <a:t>2</a:t>
            </a:r>
            <a:r>
              <a:rPr lang="zh-CN" altLang="en-US" noProof="1">
                <a:latin typeface="黑体" panose="02010609060101010101" pitchFamily="49" charset="-122"/>
                <a:ea typeface="黑体" panose="02010609060101010101" pitchFamily="49" charset="-122"/>
                <a:cs typeface="宋体" panose="02010600030101010101" pitchFamily="2" charset="-122"/>
              </a:rPr>
              <a:t>）求网络中各标点的容差；</a:t>
            </a:r>
          </a:p>
          <a:p>
            <a:pPr lvl="1">
              <a:spcBef>
                <a:spcPts val="1200"/>
              </a:spcBef>
              <a:defRPr/>
            </a:pPr>
            <a:r>
              <a:rPr lang="zh-CN" altLang="en-US" noProof="1">
                <a:latin typeface="黑体" panose="02010609060101010101" pitchFamily="49" charset="-122"/>
                <a:ea typeface="黑体" panose="02010609060101010101" pitchFamily="49" charset="-122"/>
                <a:cs typeface="宋体" panose="02010600030101010101" pitchFamily="2" charset="-122"/>
              </a:rPr>
              <a:t>（</a:t>
            </a:r>
            <a:r>
              <a:rPr lang="zh-CN" altLang="zh-CN" noProof="1">
                <a:latin typeface="黑体" panose="02010609060101010101" pitchFamily="49" charset="-122"/>
                <a:ea typeface="黑体" panose="02010609060101010101" pitchFamily="49" charset="-122"/>
                <a:cs typeface="宋体" panose="02010600030101010101" pitchFamily="2" charset="-122"/>
              </a:rPr>
              <a:t>3</a:t>
            </a:r>
            <a:r>
              <a:rPr lang="zh-CN" altLang="en-US" noProof="1">
                <a:latin typeface="黑体" panose="02010609060101010101" pitchFamily="49" charset="-122"/>
                <a:ea typeface="黑体" panose="02010609060101010101" pitchFamily="49" charset="-122"/>
                <a:cs typeface="宋体" panose="02010600030101010101" pitchFamily="2" charset="-122"/>
              </a:rPr>
              <a:t>）将网络全部标点划分为两个点不交子集</a:t>
            </a:r>
            <a:r>
              <a:rPr lang="en-US" altLang="zh-CN"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V</a:t>
            </a:r>
            <a:r>
              <a:rPr lang="en-US" altLang="zh-CN" baseline="-25000"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1</a:t>
            </a:r>
            <a:r>
              <a:rPr lang="en-US" altLang="zh-CN"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a:t>
            </a:r>
            <a:r>
              <a:rPr lang="en-US" altLang="en-US"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s</a:t>
            </a:r>
            <a:r>
              <a:rPr lang="el-GR" altLang="en-US"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ϵ</a:t>
            </a:r>
            <a:r>
              <a:rPr lang="en-US" altLang="en-US"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V</a:t>
            </a:r>
            <a:r>
              <a:rPr lang="en-US" altLang="en-US" baseline="-25000"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1</a:t>
            </a:r>
            <a:r>
              <a:rPr lang="en-US" altLang="zh-CN" noProof="1">
                <a:latin typeface="黑体" panose="02010609060101010101" pitchFamily="49" charset="-122"/>
                <a:ea typeface="黑体" panose="02010609060101010101" pitchFamily="49" charset="-122"/>
                <a:cs typeface="宋体" panose="02010600030101010101" pitchFamily="2" charset="-122"/>
              </a:rPr>
              <a:t>)</a:t>
            </a:r>
            <a:r>
              <a:rPr lang="zh-CN" altLang="en-US" noProof="1">
                <a:latin typeface="黑体" panose="02010609060101010101" pitchFamily="49" charset="-122"/>
                <a:ea typeface="黑体" panose="02010609060101010101" pitchFamily="49" charset="-122"/>
                <a:cs typeface="宋体" panose="02010600030101010101" pitchFamily="2" charset="-122"/>
              </a:rPr>
              <a:t>和</a:t>
            </a:r>
          </a:p>
          <a:p>
            <a:pPr lvl="1">
              <a:spcBef>
                <a:spcPts val="1200"/>
              </a:spcBef>
              <a:buFont typeface="Wingdings" panose="05000000000000000000" pitchFamily="2" charset="2"/>
              <a:buNone/>
              <a:defRPr/>
            </a:pPr>
            <a:r>
              <a:rPr lang="en-US" altLang="en-US"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V</a:t>
            </a:r>
            <a:r>
              <a:rPr lang="en-US" altLang="en-US" baseline="-25000"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2</a:t>
            </a:r>
            <a:r>
              <a:rPr lang="en-US" altLang="zh-CN"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(t</a:t>
            </a:r>
            <a:r>
              <a:rPr lang="el-GR" altLang="en-US"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ϵ</a:t>
            </a:r>
            <a:r>
              <a:rPr lang="en-US" altLang="en-US"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V</a:t>
            </a:r>
            <a:r>
              <a:rPr lang="en-US" altLang="zh-CN" baseline="-25000" noProof="1">
                <a:effectLst>
                  <a:outerShdw blurRad="38100" dist="38100" dir="2700000" algn="tl">
                    <a:srgbClr val="C0C0C0"/>
                  </a:outerShdw>
                </a:effectLst>
                <a:ea typeface="黑体" panose="02010609060101010101" pitchFamily="49" charset="-122"/>
                <a:cs typeface="宋体" panose="02010600030101010101" pitchFamily="2" charset="-122"/>
                <a:sym typeface="+mn-ea"/>
              </a:rPr>
              <a:t>2</a:t>
            </a:r>
            <a:r>
              <a:rPr lang="en-US" altLang="zh-CN" noProof="1">
                <a:latin typeface="黑体" panose="02010609060101010101" pitchFamily="49" charset="-122"/>
                <a:ea typeface="黑体" panose="02010609060101010101" pitchFamily="49" charset="-122"/>
                <a:cs typeface="宋体" panose="02010600030101010101" pitchFamily="2" charset="-122"/>
                <a:sym typeface="+mn-ea"/>
              </a:rPr>
              <a:t>)</a:t>
            </a:r>
            <a:r>
              <a:rPr lang="zh-CN" altLang="en-US" noProof="1">
                <a:latin typeface="黑体" panose="02010609060101010101" pitchFamily="49" charset="-122"/>
                <a:ea typeface="黑体" panose="02010609060101010101" pitchFamily="49" charset="-122"/>
                <a:cs typeface="宋体" panose="02010600030101010101" pitchFamily="2" charset="-122"/>
                <a:sym typeface="+mn-ea"/>
              </a:rPr>
              <a:t>，使       的顶点</a:t>
            </a:r>
            <a:r>
              <a:rPr lang="en-US" altLang="zh-CN" noProof="1">
                <a:latin typeface="黑体" panose="02010609060101010101" pitchFamily="49" charset="-122"/>
                <a:ea typeface="黑体" panose="02010609060101010101" pitchFamily="49" charset="-122"/>
                <a:cs typeface="宋体" panose="02010600030101010101" pitchFamily="2" charset="-122"/>
                <a:sym typeface="+mn-ea"/>
              </a:rPr>
              <a:t>K</a:t>
            </a:r>
            <a:r>
              <a:rPr lang="zh-CN" altLang="en-US" noProof="1">
                <a:latin typeface="黑体" panose="02010609060101010101" pitchFamily="49" charset="-122"/>
                <a:ea typeface="黑体" panose="02010609060101010101" pitchFamily="49" charset="-122"/>
                <a:cs typeface="宋体" panose="02010600030101010101" pitchFamily="2" charset="-122"/>
                <a:sym typeface="+mn-ea"/>
              </a:rPr>
              <a:t>进入</a:t>
            </a:r>
            <a:r>
              <a:rPr lang="en-US" altLang="zh-CN" noProof="1">
                <a:latin typeface="黑体" panose="02010609060101010101" pitchFamily="49" charset="-122"/>
                <a:ea typeface="黑体" panose="02010609060101010101" pitchFamily="49" charset="-122"/>
                <a:cs typeface="宋体" panose="02010600030101010101" pitchFamily="2" charset="-122"/>
                <a:sym typeface="+mn-ea"/>
              </a:rPr>
              <a:t>V </a:t>
            </a:r>
            <a:r>
              <a:rPr lang="zh-CN" altLang="en-US" noProof="1">
                <a:latin typeface="黑体" panose="02010609060101010101" pitchFamily="49" charset="-122"/>
                <a:ea typeface="黑体" panose="02010609060101010101" pitchFamily="49" charset="-122"/>
                <a:cs typeface="宋体" panose="02010600030101010101" pitchFamily="2" charset="-122"/>
                <a:sym typeface="+mn-ea"/>
              </a:rPr>
              <a:t>点集，使        的顶点</a:t>
            </a:r>
            <a:r>
              <a:rPr lang="en-US" altLang="en-US" noProof="1">
                <a:latin typeface="黑体" panose="02010609060101010101" pitchFamily="49" charset="-122"/>
                <a:ea typeface="黑体" panose="02010609060101010101" pitchFamily="49" charset="-122"/>
                <a:cs typeface="宋体" panose="02010600030101010101" pitchFamily="2" charset="-122"/>
                <a:sym typeface="+mn-ea"/>
              </a:rPr>
              <a:t>K</a:t>
            </a:r>
            <a:r>
              <a:rPr lang="zh-CN" altLang="en-US" noProof="1">
                <a:latin typeface="黑体" panose="02010609060101010101" pitchFamily="49" charset="-122"/>
                <a:ea typeface="黑体" panose="02010609060101010101" pitchFamily="49" charset="-122"/>
                <a:cs typeface="宋体" panose="02010600030101010101" pitchFamily="2" charset="-122"/>
                <a:sym typeface="+mn-ea"/>
              </a:rPr>
              <a:t>进入</a:t>
            </a:r>
            <a:r>
              <a:rPr lang="en-US" altLang="en-US" noProof="1">
                <a:latin typeface="黑体" panose="02010609060101010101" pitchFamily="49" charset="-122"/>
                <a:ea typeface="黑体" panose="02010609060101010101" pitchFamily="49" charset="-122"/>
                <a:cs typeface="宋体" panose="02010600030101010101" pitchFamily="2" charset="-122"/>
                <a:sym typeface="+mn-ea"/>
              </a:rPr>
              <a:t>V</a:t>
            </a:r>
            <a:r>
              <a:rPr lang="en-US" altLang="en-US" sz="1800" noProof="1">
                <a:latin typeface="黑体" panose="02010609060101010101" pitchFamily="49" charset="-122"/>
                <a:ea typeface="黑体" panose="02010609060101010101" pitchFamily="49" charset="-122"/>
                <a:cs typeface="宋体" panose="02010600030101010101" pitchFamily="2" charset="-122"/>
                <a:sym typeface="+mn-ea"/>
              </a:rPr>
              <a:t>2</a:t>
            </a:r>
            <a:r>
              <a:rPr lang="zh-CN" altLang="en-US" noProof="1">
                <a:latin typeface="黑体" panose="02010609060101010101" pitchFamily="49" charset="-122"/>
                <a:ea typeface="黑体" panose="02010609060101010101" pitchFamily="49" charset="-122"/>
                <a:cs typeface="宋体" panose="02010600030101010101" pitchFamily="2" charset="-122"/>
                <a:sym typeface="+mn-ea"/>
              </a:rPr>
              <a:t>点集；</a:t>
            </a:r>
          </a:p>
          <a:p>
            <a:pPr lvl="1">
              <a:spcBef>
                <a:spcPts val="1200"/>
              </a:spcBef>
              <a:defRPr/>
            </a:pPr>
            <a:r>
              <a:rPr lang="zh-CN" altLang="en-US" noProof="1">
                <a:latin typeface="黑体" panose="02010609060101010101" pitchFamily="49" charset="-122"/>
                <a:ea typeface="黑体" panose="02010609060101010101" pitchFamily="49" charset="-122"/>
                <a:cs typeface="宋体" panose="02010600030101010101" pitchFamily="2" charset="-122"/>
                <a:sym typeface="+mn-ea"/>
              </a:rPr>
              <a:t>（4）最小完全截集为</a:t>
            </a:r>
            <a:r>
              <a:rPr lang="en-US" altLang="en-US" noProof="1">
                <a:latin typeface="黑体" panose="02010609060101010101" pitchFamily="49" charset="-122"/>
                <a:ea typeface="黑体" panose="02010609060101010101" pitchFamily="49" charset="-122"/>
                <a:cs typeface="宋体" panose="02010600030101010101" pitchFamily="2" charset="-122"/>
                <a:sym typeface="+mn-ea"/>
              </a:rPr>
              <a:t>S(V1,V2)</a:t>
            </a:r>
            <a:r>
              <a:rPr lang="zh-CN" altLang="en-US" noProof="1">
                <a:latin typeface="黑体" panose="02010609060101010101" pitchFamily="49" charset="-122"/>
                <a:ea typeface="黑体" panose="02010609060101010101" pitchFamily="49" charset="-122"/>
                <a:cs typeface="宋体" panose="02010600030101010101" pitchFamily="2" charset="-122"/>
                <a:sym typeface="+mn-ea"/>
              </a:rPr>
              <a:t>，其截量为网络的理论最小流通能力。</a:t>
            </a:r>
          </a:p>
        </p:txBody>
      </p:sp>
      <p:graphicFrame>
        <p:nvGraphicFramePr>
          <p:cNvPr id="93187" name="对象 16">
            <a:hlinkClick r:id="" action="ppaction://ole?verb=1"/>
          </p:cNvPr>
          <p:cNvGraphicFramePr>
            <a:graphicFrameLocks noChangeAspect="1"/>
          </p:cNvGraphicFramePr>
          <p:nvPr/>
        </p:nvGraphicFramePr>
        <p:xfrm>
          <a:off x="6562725" y="4505325"/>
          <a:ext cx="914400" cy="385763"/>
        </p:xfrm>
        <a:graphic>
          <a:graphicData uri="http://schemas.openxmlformats.org/presentationml/2006/ole">
            <mc:AlternateContent xmlns:mc="http://schemas.openxmlformats.org/markup-compatibility/2006">
              <mc:Choice xmlns:v="urn:schemas-microsoft-com:vml" Requires="v">
                <p:oleObj spid="_x0000_s58392" r:id="rId3" imgW="634365" imgH="266700" progId="Equation.KSEE3">
                  <p:embed/>
                </p:oleObj>
              </mc:Choice>
              <mc:Fallback>
                <p:oleObj r:id="rId3" imgW="634365" imgH="266700" progId="Equation.KSEE3">
                  <p:embed/>
                  <p:pic>
                    <p:nvPicPr>
                      <p:cNvPr id="0" name="图片 58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725" y="4505325"/>
                        <a:ext cx="9144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3188" name="对象 20">
            <a:hlinkClick r:id="" action="ppaction://ole?verb=1"/>
          </p:cNvPr>
          <p:cNvGraphicFramePr>
            <a:graphicFrameLocks noChangeAspect="1"/>
          </p:cNvGraphicFramePr>
          <p:nvPr/>
        </p:nvGraphicFramePr>
        <p:xfrm>
          <a:off x="2268538" y="4508500"/>
          <a:ext cx="930275" cy="392113"/>
        </p:xfrm>
        <a:graphic>
          <a:graphicData uri="http://schemas.openxmlformats.org/presentationml/2006/ole">
            <mc:AlternateContent xmlns:mc="http://schemas.openxmlformats.org/markup-compatibility/2006">
              <mc:Choice xmlns:v="urn:schemas-microsoft-com:vml" Requires="v">
                <p:oleObj spid="_x0000_s58393" r:id="rId5" imgW="634365" imgH="266700" progId="Equation.KSEE3">
                  <p:embed/>
                </p:oleObj>
              </mc:Choice>
              <mc:Fallback>
                <p:oleObj r:id="rId5" imgW="634365" imgH="266700" progId="Equation.KSEE3">
                  <p:embed/>
                  <p:pic>
                    <p:nvPicPr>
                      <p:cNvPr id="0" name="图片 584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508500"/>
                        <a:ext cx="9302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09" name="对象 6"/>
          <p:cNvGraphicFramePr/>
          <p:nvPr/>
        </p:nvGraphicFramePr>
        <p:xfrm>
          <a:off x="2232025" y="115888"/>
          <a:ext cx="6911975" cy="3313112"/>
        </p:xfrm>
        <a:graphic>
          <a:graphicData uri="http://schemas.openxmlformats.org/presentationml/2006/ole">
            <mc:AlternateContent xmlns:mc="http://schemas.openxmlformats.org/markup-compatibility/2006">
              <mc:Choice xmlns:v="urn:schemas-microsoft-com:vml" Requires="v">
                <p:oleObj spid="_x0000_s59438" r:id="rId3" imgW="7734300" imgH="3530600" progId="Visio.Drawing.11">
                  <p:embed/>
                </p:oleObj>
              </mc:Choice>
              <mc:Fallback>
                <p:oleObj r:id="rId3" imgW="7734300" imgH="3530600" progId="Visio.Drawing.11">
                  <p:embed/>
                  <p:pic>
                    <p:nvPicPr>
                      <p:cNvPr id="0" name="图片 595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25" y="115888"/>
                        <a:ext cx="6911975" cy="3313112"/>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标题 3"/>
          <p:cNvSpPr>
            <a:spLocks noGrp="1"/>
          </p:cNvSpPr>
          <p:nvPr>
            <p:ph type="title"/>
          </p:nvPr>
        </p:nvSpPr>
        <p:spPr>
          <a:xfrm>
            <a:off x="22225" y="3175"/>
            <a:ext cx="8540750" cy="720725"/>
          </a:xfrm>
        </p:spPr>
        <p:txBody>
          <a:bodyPr/>
          <a:lstStyle/>
          <a:p>
            <a:pPr algn="l">
              <a:defRPr/>
            </a:pPr>
            <a:r>
              <a:rPr lang="zh-CN" altLang="en-US" sz="2800" dirty="0"/>
              <a:t>例</a:t>
            </a:r>
            <a:r>
              <a:rPr lang="en-US" altLang="zh-CN" sz="2800" dirty="0"/>
              <a:t>2-4</a:t>
            </a:r>
            <a:endParaRPr lang="zh-CN" altLang="en-US" sz="2800" dirty="0"/>
          </a:p>
        </p:txBody>
      </p:sp>
      <p:sp>
        <p:nvSpPr>
          <p:cNvPr id="87043" name="内容占位符 4"/>
          <p:cNvSpPr>
            <a:spLocks noGrp="1"/>
          </p:cNvSpPr>
          <p:nvPr>
            <p:ph idx="1"/>
          </p:nvPr>
        </p:nvSpPr>
        <p:spPr>
          <a:xfrm>
            <a:off x="0" y="692150"/>
            <a:ext cx="8913813" cy="7058025"/>
          </a:xfrm>
        </p:spPr>
        <p:txBody>
          <a:bodyPr/>
          <a:lstStyle/>
          <a:p>
            <a:pPr marL="0" indent="0">
              <a:buFont typeface="Wingdings" panose="05000000000000000000" pitchFamily="2" charset="2"/>
              <a:buNone/>
            </a:pPr>
            <a:r>
              <a:rPr lang="zh-CN" altLang="en-US" noProof="1">
                <a:solidFill>
                  <a:srgbClr val="3A27A9"/>
                </a:solidFill>
                <a:effectLst>
                  <a:outerShdw blurRad="38100" dist="38100" dir="2700000">
                    <a:srgbClr val="C0C0C0"/>
                  </a:outerShdw>
                </a:effectLst>
              </a:rPr>
              <a:t>解</a:t>
            </a:r>
            <a:r>
              <a:rPr lang="en-US" altLang="zh-CN" noProof="1">
                <a:solidFill>
                  <a:srgbClr val="3A27A9"/>
                </a:solidFill>
                <a:effectLst>
                  <a:outerShdw blurRad="38100" dist="38100" dir="2700000">
                    <a:srgbClr val="C0C0C0"/>
                  </a:outerShdw>
                </a:effectLst>
              </a:rPr>
              <a:t>(1)</a:t>
            </a:r>
            <a:r>
              <a:rPr lang="zh-CN" altLang="en-US" noProof="1">
                <a:solidFill>
                  <a:srgbClr val="3A27A9"/>
                </a:solidFill>
                <a:effectLst>
                  <a:outerShdw blurRad="38100" dist="38100" dir="2700000">
                    <a:srgbClr val="C0C0C0"/>
                  </a:outerShdw>
                </a:effectLst>
              </a:rPr>
              <a:t>网络规范</a:t>
            </a:r>
            <a:endParaRPr lang="en-US" altLang="zh-CN" noProof="1">
              <a:solidFill>
                <a:srgbClr val="3A27A9"/>
              </a:solidFill>
              <a:effectLst>
                <a:outerShdw blurRad="38100" dist="38100" dir="2700000">
                  <a:srgbClr val="C0C0C0"/>
                </a:outerShdw>
              </a:effectLst>
            </a:endParaRPr>
          </a:p>
          <a:p>
            <a:pPr marL="0" indent="0">
              <a:buFont typeface="Wingdings" panose="05000000000000000000" pitchFamily="2" charset="2"/>
              <a:buNone/>
            </a:pPr>
            <a:r>
              <a:rPr lang="zh-CN" altLang="en-US" noProof="1">
                <a:solidFill>
                  <a:srgbClr val="3A27A9"/>
                </a:solidFill>
                <a:effectLst>
                  <a:outerShdw blurRad="38100" dist="38100" dir="2700000">
                    <a:srgbClr val="C0C0C0"/>
                  </a:outerShdw>
                </a:effectLst>
              </a:rPr>
              <a:t>化。图</a:t>
            </a:r>
            <a:r>
              <a:rPr lang="en-US" altLang="zh-CN" noProof="1">
                <a:solidFill>
                  <a:srgbClr val="3A27A9"/>
                </a:solidFill>
                <a:effectLst>
                  <a:outerShdw blurRad="38100" dist="38100" dir="2700000">
                    <a:srgbClr val="C0C0C0"/>
                  </a:outerShdw>
                </a:effectLst>
              </a:rPr>
              <a:t>2-13</a:t>
            </a:r>
          </a:p>
          <a:p>
            <a:pPr marL="0" indent="0">
              <a:buFont typeface="Wingdings" panose="05000000000000000000" pitchFamily="2" charset="2"/>
              <a:buNone/>
            </a:pPr>
            <a:r>
              <a:rPr lang="zh-CN" altLang="en-US" noProof="1">
                <a:solidFill>
                  <a:srgbClr val="3A27A9"/>
                </a:solidFill>
                <a:effectLst>
                  <a:outerShdw blurRad="38100" dist="38100" dir="2700000">
                    <a:srgbClr val="C0C0C0"/>
                  </a:outerShdw>
                </a:effectLst>
              </a:rPr>
              <a:t>是规范网络</a:t>
            </a:r>
            <a:endParaRPr lang="en-US" altLang="zh-CN" noProof="1">
              <a:solidFill>
                <a:srgbClr val="3A27A9"/>
              </a:solidFill>
              <a:effectLst>
                <a:outerShdw blurRad="38100" dist="38100" dir="2700000">
                  <a:srgbClr val="C0C0C0"/>
                </a:outerShdw>
              </a:effectLst>
            </a:endParaRPr>
          </a:p>
          <a:p>
            <a:pPr marL="0" indent="0">
              <a:buFont typeface="Wingdings" panose="05000000000000000000" pitchFamily="2" charset="2"/>
              <a:buNone/>
            </a:pPr>
            <a:endParaRPr lang="en-US" altLang="zh-CN" noProof="1">
              <a:solidFill>
                <a:srgbClr val="3A27A9"/>
              </a:solidFill>
              <a:effectLst>
                <a:outerShdw blurRad="38100" dist="38100" dir="2700000">
                  <a:srgbClr val="C0C0C0"/>
                </a:outerShdw>
              </a:effectLst>
            </a:endParaRPr>
          </a:p>
          <a:p>
            <a:pPr marL="0" indent="0">
              <a:buFont typeface="Wingdings" panose="05000000000000000000" pitchFamily="2" charset="2"/>
              <a:buNone/>
            </a:pPr>
            <a:endParaRPr lang="en-US" altLang="zh-CN" noProof="1">
              <a:solidFill>
                <a:srgbClr val="3A27A9"/>
              </a:solidFill>
              <a:effectLst>
                <a:outerShdw blurRad="38100" dist="38100" dir="2700000">
                  <a:srgbClr val="C0C0C0"/>
                </a:outerShdw>
              </a:effectLst>
            </a:endParaRPr>
          </a:p>
          <a:p>
            <a:pPr marL="0" indent="0">
              <a:buFont typeface="Wingdings" panose="05000000000000000000" pitchFamily="2" charset="2"/>
              <a:buNone/>
            </a:pPr>
            <a:endParaRPr lang="en-US" altLang="zh-CN" sz="1100" noProof="1">
              <a:solidFill>
                <a:srgbClr val="3A27A9"/>
              </a:solidFill>
              <a:effectLst>
                <a:outerShdw blurRad="38100" dist="38100" dir="2700000">
                  <a:srgbClr val="C0C0C0"/>
                </a:outerShdw>
              </a:effectLst>
            </a:endParaRPr>
          </a:p>
          <a:p>
            <a:pPr marL="0" indent="0">
              <a:buFont typeface="Wingdings" panose="05000000000000000000" pitchFamily="2" charset="2"/>
              <a:buNone/>
            </a:pPr>
            <a:endParaRPr lang="en-US" altLang="zh-CN" noProof="1">
              <a:solidFill>
                <a:srgbClr val="3A27A9"/>
              </a:solidFill>
              <a:effectLst>
                <a:outerShdw blurRad="38100" dist="38100" dir="2700000">
                  <a:srgbClr val="C0C0C0"/>
                </a:outerShdw>
              </a:effectLst>
            </a:endParaRPr>
          </a:p>
          <a:p>
            <a:pPr marL="0" indent="0">
              <a:buFont typeface="Wingdings" panose="05000000000000000000" pitchFamily="2" charset="2"/>
              <a:buNone/>
            </a:pPr>
            <a:r>
              <a:rPr lang="en-US" altLang="zh-CN" noProof="1">
                <a:solidFill>
                  <a:srgbClr val="3A27A9"/>
                </a:solidFill>
                <a:effectLst>
                  <a:outerShdw blurRad="38100" dist="38100" dir="2700000">
                    <a:srgbClr val="C0C0C0"/>
                  </a:outerShdw>
                </a:effectLst>
              </a:rPr>
              <a:t>(2)</a:t>
            </a:r>
            <a:r>
              <a:rPr lang="zh-CN" altLang="en-US" noProof="1">
                <a:solidFill>
                  <a:srgbClr val="3A27A9"/>
                </a:solidFill>
                <a:effectLst>
                  <a:outerShdw blurRad="38100" dist="38100" dir="2700000">
                    <a:srgbClr val="C0C0C0"/>
                  </a:outerShdw>
                </a:effectLst>
              </a:rPr>
              <a:t>求出各顶点容差</a:t>
            </a:r>
            <a:endParaRPr lang="en-US" altLang="zh-CN" noProof="1">
              <a:solidFill>
                <a:srgbClr val="3A27A9"/>
              </a:solidFill>
              <a:effectLst>
                <a:outerShdw blurRad="38100" dist="38100" dir="2700000">
                  <a:srgbClr val="C0C0C0"/>
                </a:outerShdw>
              </a:effectLst>
            </a:endParaRPr>
          </a:p>
          <a:p>
            <a:pPr marL="0" indent="0">
              <a:buFont typeface="Wingdings" panose="05000000000000000000" pitchFamily="2" charset="2"/>
              <a:buNone/>
            </a:pPr>
            <a:endParaRPr lang="en-US" altLang="zh-CN" noProof="1">
              <a:solidFill>
                <a:srgbClr val="3A27A9"/>
              </a:solidFill>
              <a:effectLst>
                <a:outerShdw blurRad="38100" dist="38100" dir="2700000">
                  <a:srgbClr val="C0C0C0"/>
                </a:outerShdw>
              </a:effectLst>
            </a:endParaRPr>
          </a:p>
          <a:p>
            <a:pPr marL="0" indent="0">
              <a:buFont typeface="Wingdings" panose="05000000000000000000" pitchFamily="2" charset="2"/>
              <a:buNone/>
            </a:pPr>
            <a:endParaRPr lang="en-US" altLang="zh-CN" sz="900" noProof="1">
              <a:solidFill>
                <a:srgbClr val="3A27A9"/>
              </a:solidFill>
              <a:effectLst>
                <a:outerShdw blurRad="38100" dist="38100" dir="2700000">
                  <a:srgbClr val="C0C0C0"/>
                </a:outerShdw>
              </a:effectLst>
              <a:latin typeface="Times New Roman" panose="02020603050405020304" pitchFamily="18" charset="0"/>
            </a:endParaRPr>
          </a:p>
          <a:p>
            <a:pPr marL="0" indent="0">
              <a:buFont typeface="Wingdings" panose="05000000000000000000" pitchFamily="2" charset="2"/>
              <a:buNone/>
            </a:pPr>
            <a:r>
              <a:rPr lang="en-US" altLang="zh-CN" noProof="1">
                <a:solidFill>
                  <a:srgbClr val="3A27A9"/>
                </a:solidFill>
                <a:effectLst>
                  <a:outerShdw blurRad="38100" dist="38100" dir="2700000">
                    <a:srgbClr val="C0C0C0"/>
                  </a:outerShdw>
                </a:effectLst>
                <a:latin typeface="Times New Roman" panose="02020603050405020304" pitchFamily="18" charset="0"/>
              </a:rPr>
              <a:t>(3)</a:t>
            </a:r>
            <a:r>
              <a:rPr lang="zh-CN" altLang="en-US" noProof="1">
                <a:solidFill>
                  <a:srgbClr val="3A27A9"/>
                </a:solidFill>
                <a:effectLst>
                  <a:outerShdw blurRad="38100" dist="38100" dir="2700000">
                    <a:srgbClr val="C0C0C0"/>
                  </a:outerShdw>
                </a:effectLst>
                <a:latin typeface="Times New Roman" panose="02020603050405020304" pitchFamily="18" charset="0"/>
              </a:rPr>
              <a:t>网络的最小完全截集为</a:t>
            </a:r>
            <a:r>
              <a:rPr lang="en-US" altLang="zh-CN" noProof="1">
                <a:solidFill>
                  <a:srgbClr val="3A27A9"/>
                </a:solidFill>
                <a:effectLst>
                  <a:outerShdw blurRad="38100" dist="38100" dir="2700000">
                    <a:srgbClr val="C0C0C0"/>
                  </a:outerShdw>
                </a:effectLst>
                <a:latin typeface="Times New Roman" panose="02020603050405020304" pitchFamily="18" charset="0"/>
              </a:rPr>
              <a:t>	</a:t>
            </a:r>
            <a:r>
              <a:rPr lang="en-US" altLang="zh-CN" sz="2800" noProof="1">
                <a:solidFill>
                  <a:srgbClr val="FF0000"/>
                </a:solidFill>
                <a:effectLst>
                  <a:outerShdw blurRad="38100" dist="38100" dir="2700000">
                    <a:srgbClr val="C0C0C0"/>
                  </a:outerShdw>
                </a:effectLst>
                <a:latin typeface="Times New Roman" panose="02020603050405020304" pitchFamily="18" charset="0"/>
              </a:rPr>
              <a:t>S</a:t>
            </a:r>
            <a:r>
              <a:rPr lang="en-US" altLang="zh-CN" sz="2800" baseline="-25000" noProof="1">
                <a:solidFill>
                  <a:srgbClr val="FF0000"/>
                </a:solidFill>
                <a:effectLst>
                  <a:outerShdw blurRad="38100" dist="38100" dir="2700000">
                    <a:srgbClr val="C0C0C0"/>
                  </a:outerShdw>
                </a:effectLst>
                <a:latin typeface="Times New Roman" panose="02020603050405020304" pitchFamily="18" charset="0"/>
              </a:rPr>
              <a:t>min</a:t>
            </a:r>
            <a:r>
              <a:rPr lang="en-US" altLang="zh-CN" sz="2800" noProof="1">
                <a:solidFill>
                  <a:srgbClr val="FF0000"/>
                </a:solidFill>
                <a:effectLst>
                  <a:outerShdw blurRad="38100" dist="38100" dir="2700000">
                    <a:srgbClr val="C0C0C0"/>
                  </a:outerShdw>
                </a:effectLst>
                <a:latin typeface="Times New Roman" panose="02020603050405020304" pitchFamily="18" charset="0"/>
              </a:rPr>
              <a:t>=S(V</a:t>
            </a:r>
            <a:r>
              <a:rPr lang="en-US" altLang="zh-CN" sz="2800" baseline="-25000" noProof="1">
                <a:solidFill>
                  <a:srgbClr val="FF0000"/>
                </a:solidFill>
                <a:effectLst>
                  <a:outerShdw blurRad="38100" dist="38100" dir="2700000">
                    <a:srgbClr val="C0C0C0"/>
                  </a:outerShdw>
                </a:effectLst>
                <a:latin typeface="Times New Roman" panose="02020603050405020304" pitchFamily="18" charset="0"/>
              </a:rPr>
              <a:t>1</a:t>
            </a:r>
            <a:r>
              <a:rPr lang="en-US" altLang="zh-CN" sz="2800" noProof="1">
                <a:solidFill>
                  <a:srgbClr val="FF0000"/>
                </a:solidFill>
                <a:effectLst>
                  <a:outerShdw blurRad="38100" dist="38100" dir="2700000">
                    <a:srgbClr val="C0C0C0"/>
                  </a:outerShdw>
                </a:effectLst>
                <a:latin typeface="Times New Roman" panose="02020603050405020304" pitchFamily="18" charset="0"/>
              </a:rPr>
              <a:t>,V</a:t>
            </a:r>
            <a:r>
              <a:rPr lang="en-US" altLang="zh-CN" sz="2800" baseline="-25000" noProof="1">
                <a:solidFill>
                  <a:srgbClr val="FF0000"/>
                </a:solidFill>
                <a:effectLst>
                  <a:outerShdw blurRad="38100" dist="38100" dir="2700000">
                    <a:srgbClr val="C0C0C0"/>
                  </a:outerShdw>
                </a:effectLst>
                <a:latin typeface="Times New Roman" panose="02020603050405020304" pitchFamily="18" charset="0"/>
              </a:rPr>
              <a:t>2</a:t>
            </a:r>
            <a:r>
              <a:rPr lang="en-US" altLang="zh-CN" sz="2800" noProof="1">
                <a:solidFill>
                  <a:srgbClr val="FF0000"/>
                </a:solidFill>
                <a:effectLst>
                  <a:outerShdw blurRad="38100" dist="38100" dir="2700000">
                    <a:srgbClr val="C0C0C0"/>
                  </a:outerShdw>
                </a:effectLst>
                <a:latin typeface="Times New Roman" panose="02020603050405020304" pitchFamily="18" charset="0"/>
              </a:rPr>
              <a:t>)</a:t>
            </a:r>
          </a:p>
          <a:p>
            <a:pPr marL="0" indent="0">
              <a:buFont typeface="Wingdings" panose="05000000000000000000" pitchFamily="2" charset="2"/>
              <a:buNone/>
            </a:pPr>
            <a:r>
              <a:rPr lang="en-US" altLang="zh-CN" sz="2800" noProof="1">
                <a:solidFill>
                  <a:srgbClr val="FF0000"/>
                </a:solidFill>
                <a:effectLst>
                  <a:outerShdw blurRad="38100" dist="38100" dir="2700000">
                    <a:srgbClr val="C0C0C0"/>
                  </a:outerShdw>
                </a:effectLst>
                <a:latin typeface="Times New Roman" panose="02020603050405020304" pitchFamily="18" charset="0"/>
              </a:rPr>
              <a:t>				</a:t>
            </a:r>
            <a:r>
              <a:rPr lang="en-US" altLang="zh-CN" sz="2800" noProof="1">
                <a:solidFill>
                  <a:srgbClr val="3A27A9"/>
                </a:solidFill>
                <a:effectLst>
                  <a:outerShdw blurRad="38100" dist="38100" dir="2700000">
                    <a:srgbClr val="C0C0C0"/>
                  </a:outerShdw>
                </a:effectLst>
                <a:latin typeface="Times New Roman" panose="02020603050405020304" pitchFamily="18" charset="0"/>
              </a:rPr>
              <a:t>V1=</a:t>
            </a:r>
            <a:r>
              <a:rPr lang="zh-CN" altLang="en-US" sz="2800" noProof="1">
                <a:solidFill>
                  <a:srgbClr val="3A27A9"/>
                </a:solidFill>
                <a:effectLst>
                  <a:outerShdw blurRad="38100" dist="38100" dir="2700000">
                    <a:srgbClr val="C0C0C0"/>
                  </a:outerShdw>
                </a:effectLst>
                <a:latin typeface="Times New Roman" panose="02020603050405020304" pitchFamily="18" charset="0"/>
              </a:rPr>
              <a:t>｛</a:t>
            </a:r>
            <a:r>
              <a:rPr lang="en-US" altLang="zh-CN" sz="2800" noProof="1">
                <a:solidFill>
                  <a:srgbClr val="3A27A9"/>
                </a:solidFill>
                <a:effectLst>
                  <a:outerShdw blurRad="38100" dist="38100" dir="2700000">
                    <a:srgbClr val="C0C0C0"/>
                  </a:outerShdw>
                </a:effectLst>
                <a:latin typeface="Times New Roman" panose="02020603050405020304" pitchFamily="18" charset="0"/>
              </a:rPr>
              <a:t>s,v</a:t>
            </a:r>
            <a:r>
              <a:rPr lang="en-US" altLang="zh-CN" sz="2800" baseline="-25000" noProof="1">
                <a:solidFill>
                  <a:srgbClr val="3A27A9"/>
                </a:solidFill>
                <a:effectLst>
                  <a:outerShdw blurRad="38100" dist="38100" dir="2700000">
                    <a:srgbClr val="C0C0C0"/>
                  </a:outerShdw>
                </a:effectLst>
                <a:latin typeface="Times New Roman" panose="02020603050405020304" pitchFamily="18" charset="0"/>
              </a:rPr>
              <a:t>2</a:t>
            </a:r>
            <a:r>
              <a:rPr lang="en-US" altLang="zh-CN" sz="2800" noProof="1">
                <a:solidFill>
                  <a:srgbClr val="3A27A9"/>
                </a:solidFill>
                <a:effectLst>
                  <a:outerShdw blurRad="38100" dist="38100" dir="2700000">
                    <a:srgbClr val="C0C0C0"/>
                  </a:outerShdw>
                </a:effectLst>
                <a:latin typeface="Times New Roman" panose="02020603050405020304" pitchFamily="18" charset="0"/>
              </a:rPr>
              <a:t>,v</a:t>
            </a:r>
            <a:r>
              <a:rPr lang="en-US" altLang="zh-CN" sz="2800" baseline="-25000" noProof="1">
                <a:solidFill>
                  <a:srgbClr val="3A27A9"/>
                </a:solidFill>
                <a:effectLst>
                  <a:outerShdw blurRad="38100" dist="38100" dir="2700000">
                    <a:srgbClr val="C0C0C0"/>
                  </a:outerShdw>
                </a:effectLst>
                <a:latin typeface="Times New Roman" panose="02020603050405020304" pitchFamily="18" charset="0"/>
              </a:rPr>
              <a:t>3</a:t>
            </a:r>
            <a:r>
              <a:rPr lang="en-US" altLang="zh-CN" sz="2800" noProof="1">
                <a:solidFill>
                  <a:srgbClr val="3A27A9"/>
                </a:solidFill>
                <a:effectLst>
                  <a:outerShdw blurRad="38100" dist="38100" dir="2700000">
                    <a:srgbClr val="C0C0C0"/>
                  </a:outerShdw>
                </a:effectLst>
                <a:latin typeface="Times New Roman" panose="02020603050405020304" pitchFamily="18" charset="0"/>
              </a:rPr>
              <a:t>,v</a:t>
            </a:r>
            <a:r>
              <a:rPr lang="en-US" altLang="zh-CN" sz="2800" baseline="-25000" noProof="1">
                <a:solidFill>
                  <a:srgbClr val="3A27A9"/>
                </a:solidFill>
                <a:effectLst>
                  <a:outerShdw blurRad="38100" dist="38100" dir="2700000">
                    <a:srgbClr val="C0C0C0"/>
                  </a:outerShdw>
                </a:effectLst>
                <a:latin typeface="Times New Roman" panose="02020603050405020304" pitchFamily="18" charset="0"/>
              </a:rPr>
              <a:t>5</a:t>
            </a:r>
            <a:r>
              <a:rPr lang="zh-CN" altLang="en-US" sz="2800" noProof="1">
                <a:solidFill>
                  <a:srgbClr val="3A27A9"/>
                </a:solidFill>
                <a:effectLst>
                  <a:outerShdw blurRad="38100" dist="38100" dir="2700000">
                    <a:srgbClr val="C0C0C0"/>
                  </a:outerShdw>
                </a:effectLst>
                <a:latin typeface="Times New Roman" panose="02020603050405020304" pitchFamily="18" charset="0"/>
              </a:rPr>
              <a:t>｝</a:t>
            </a:r>
            <a:r>
              <a:rPr lang="en-US" altLang="zh-CN" sz="2800" noProof="1">
                <a:solidFill>
                  <a:srgbClr val="3A27A9"/>
                </a:solidFill>
                <a:effectLst>
                  <a:outerShdw blurRad="38100" dist="38100" dir="2700000">
                    <a:srgbClr val="C0C0C0"/>
                  </a:outerShdw>
                </a:effectLst>
                <a:latin typeface="Times New Roman" panose="02020603050405020304" pitchFamily="18" charset="0"/>
              </a:rPr>
              <a:t>,V</a:t>
            </a:r>
            <a:r>
              <a:rPr lang="en-US" altLang="zh-CN" sz="2800" baseline="-25000" noProof="1">
                <a:solidFill>
                  <a:srgbClr val="3A27A9"/>
                </a:solidFill>
                <a:effectLst>
                  <a:outerShdw blurRad="38100" dist="38100" dir="2700000">
                    <a:srgbClr val="C0C0C0"/>
                  </a:outerShdw>
                </a:effectLst>
                <a:latin typeface="Times New Roman" panose="02020603050405020304" pitchFamily="18" charset="0"/>
              </a:rPr>
              <a:t>2</a:t>
            </a:r>
            <a:r>
              <a:rPr lang="en-US" altLang="zh-CN" sz="2800" noProof="1">
                <a:solidFill>
                  <a:srgbClr val="3A27A9"/>
                </a:solidFill>
                <a:effectLst>
                  <a:outerShdw blurRad="38100" dist="38100" dir="2700000">
                    <a:srgbClr val="C0C0C0"/>
                  </a:outerShdw>
                </a:effectLst>
                <a:latin typeface="Times New Roman" panose="02020603050405020304" pitchFamily="18" charset="0"/>
              </a:rPr>
              <a:t>={v</a:t>
            </a:r>
            <a:r>
              <a:rPr lang="en-US" altLang="zh-CN" sz="2800" baseline="-25000" noProof="1">
                <a:solidFill>
                  <a:srgbClr val="3A27A9"/>
                </a:solidFill>
                <a:effectLst>
                  <a:outerShdw blurRad="38100" dist="38100" dir="2700000">
                    <a:srgbClr val="C0C0C0"/>
                  </a:outerShdw>
                </a:effectLst>
                <a:latin typeface="Times New Roman" panose="02020603050405020304" pitchFamily="18" charset="0"/>
              </a:rPr>
              <a:t>1</a:t>
            </a:r>
            <a:r>
              <a:rPr lang="en-US" altLang="zh-CN" sz="2800" noProof="1">
                <a:solidFill>
                  <a:srgbClr val="3A27A9"/>
                </a:solidFill>
                <a:effectLst>
                  <a:outerShdw blurRad="38100" dist="38100" dir="2700000">
                    <a:srgbClr val="C0C0C0"/>
                  </a:outerShdw>
                </a:effectLst>
                <a:latin typeface="Times New Roman" panose="02020603050405020304" pitchFamily="18" charset="0"/>
              </a:rPr>
              <a:t>,v</a:t>
            </a:r>
            <a:r>
              <a:rPr lang="en-US" altLang="zh-CN" sz="2800" baseline="-25000" noProof="1">
                <a:solidFill>
                  <a:srgbClr val="3A27A9"/>
                </a:solidFill>
                <a:effectLst>
                  <a:outerShdw blurRad="38100" dist="38100" dir="2700000">
                    <a:srgbClr val="C0C0C0"/>
                  </a:outerShdw>
                </a:effectLst>
                <a:latin typeface="Times New Roman" panose="02020603050405020304" pitchFamily="18" charset="0"/>
              </a:rPr>
              <a:t>4</a:t>
            </a:r>
            <a:r>
              <a:rPr lang="en-US" altLang="zh-CN" sz="2800" noProof="1">
                <a:solidFill>
                  <a:srgbClr val="3A27A9"/>
                </a:solidFill>
                <a:effectLst>
                  <a:outerShdw blurRad="38100" dist="38100" dir="2700000">
                    <a:srgbClr val="C0C0C0"/>
                  </a:outerShdw>
                </a:effectLst>
                <a:latin typeface="Times New Roman" panose="02020603050405020304" pitchFamily="18" charset="0"/>
              </a:rPr>
              <a:t>,v</a:t>
            </a:r>
            <a:r>
              <a:rPr lang="en-US" altLang="zh-CN" sz="2800" baseline="-25000" noProof="1">
                <a:solidFill>
                  <a:srgbClr val="3A27A9"/>
                </a:solidFill>
                <a:effectLst>
                  <a:outerShdw blurRad="38100" dist="38100" dir="2700000">
                    <a:srgbClr val="C0C0C0"/>
                  </a:outerShdw>
                </a:effectLst>
                <a:latin typeface="Times New Roman" panose="02020603050405020304" pitchFamily="18" charset="0"/>
              </a:rPr>
              <a:t>t</a:t>
            </a:r>
            <a:r>
              <a:rPr lang="en-US" altLang="zh-CN" sz="2800" noProof="1">
                <a:solidFill>
                  <a:srgbClr val="3A27A9"/>
                </a:solidFill>
                <a:effectLst>
                  <a:outerShdw blurRad="38100" dist="38100" dir="2700000">
                    <a:srgbClr val="C0C0C0"/>
                  </a:outerShdw>
                </a:effectLst>
                <a:latin typeface="Times New Roman" panose="02020603050405020304" pitchFamily="18" charset="0"/>
              </a:rPr>
              <a:t>}</a:t>
            </a:r>
            <a:endParaRPr lang="en-US" altLang="zh-CN" sz="1100" noProof="1">
              <a:solidFill>
                <a:srgbClr val="3A27A9"/>
              </a:solidFill>
              <a:effectLst>
                <a:outerShdw blurRad="38100" dist="38100" dir="2700000">
                  <a:srgbClr val="C0C0C0"/>
                </a:outerShdw>
              </a:effectLst>
            </a:endParaRPr>
          </a:p>
          <a:p>
            <a:pPr marL="0" indent="0">
              <a:buFont typeface="Wingdings" panose="05000000000000000000" pitchFamily="2" charset="2"/>
              <a:buNone/>
            </a:pPr>
            <a:r>
              <a:rPr lang="en-US" altLang="zh-CN" noProof="1">
                <a:solidFill>
                  <a:srgbClr val="3A27A9"/>
                </a:solidFill>
                <a:effectLst>
                  <a:outerShdw blurRad="38100" dist="38100" dir="2700000">
                    <a:srgbClr val="C0C0C0"/>
                  </a:outerShdw>
                </a:effectLst>
              </a:rPr>
              <a:t>(4)</a:t>
            </a:r>
            <a:r>
              <a:rPr lang="zh-CN" altLang="en-US" noProof="1">
                <a:solidFill>
                  <a:srgbClr val="3A27A9"/>
                </a:solidFill>
                <a:effectLst>
                  <a:outerShdw blurRad="38100" dist="38100" dir="2700000">
                    <a:srgbClr val="C0C0C0"/>
                  </a:outerShdw>
                </a:effectLst>
              </a:rPr>
              <a:t>网络的理论最小流通能力为</a:t>
            </a:r>
            <a:endParaRPr lang="en-US" altLang="zh-CN" noProof="1">
              <a:solidFill>
                <a:srgbClr val="3A27A9"/>
              </a:solidFill>
              <a:effectLst>
                <a:outerShdw blurRad="38100" dist="38100" dir="2700000">
                  <a:srgbClr val="C0C0C0"/>
                </a:outerShdw>
              </a:effectLst>
            </a:endParaRPr>
          </a:p>
        </p:txBody>
      </p:sp>
      <p:graphicFrame>
        <p:nvGraphicFramePr>
          <p:cNvPr id="94212" name="对象 7">
            <a:hlinkClick r:id="" action="ppaction://ole?verb=1"/>
          </p:cNvPr>
          <p:cNvGraphicFramePr>
            <a:graphicFrameLocks noChangeAspect="1"/>
          </p:cNvGraphicFramePr>
          <p:nvPr/>
        </p:nvGraphicFramePr>
        <p:xfrm>
          <a:off x="2762250" y="3644900"/>
          <a:ext cx="5410200" cy="496888"/>
        </p:xfrm>
        <a:graphic>
          <a:graphicData uri="http://schemas.openxmlformats.org/presentationml/2006/ole">
            <mc:AlternateContent xmlns:mc="http://schemas.openxmlformats.org/markup-compatibility/2006">
              <mc:Choice xmlns:v="urn:schemas-microsoft-com:vml" Requires="v">
                <p:oleObj spid="_x0000_s59439" r:id="rId5" imgW="8978900" imgH="825500" progId="Equation.DSMT4">
                  <p:embed/>
                </p:oleObj>
              </mc:Choice>
              <mc:Fallback>
                <p:oleObj r:id="rId5" imgW="8978900" imgH="825500" progId="Equation.DSMT4">
                  <p:embed/>
                  <p:pic>
                    <p:nvPicPr>
                      <p:cNvPr id="0" name="图片 595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250" y="3644900"/>
                        <a:ext cx="5410200" cy="496888"/>
                      </a:xfrm>
                      <a:prstGeom prst="rect">
                        <a:avLst/>
                      </a:prstGeom>
                      <a:solidFill>
                        <a:srgbClr val="CC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4213" name="对象 9">
            <a:hlinkClick r:id="" action="ppaction://ole?verb=1"/>
          </p:cNvPr>
          <p:cNvGraphicFramePr>
            <a:graphicFrameLocks noChangeAspect="1"/>
          </p:cNvGraphicFramePr>
          <p:nvPr/>
        </p:nvGraphicFramePr>
        <p:xfrm>
          <a:off x="1547813" y="6092825"/>
          <a:ext cx="6324600" cy="669925"/>
        </p:xfrm>
        <a:graphic>
          <a:graphicData uri="http://schemas.openxmlformats.org/presentationml/2006/ole">
            <mc:AlternateContent xmlns:mc="http://schemas.openxmlformats.org/markup-compatibility/2006">
              <mc:Choice xmlns:v="urn:schemas-microsoft-com:vml" Requires="v">
                <p:oleObj spid="_x0000_s59440" r:id="rId7" imgW="9093200" imgH="838200" progId="Equation.DSMT4">
                  <p:embed/>
                </p:oleObj>
              </mc:Choice>
              <mc:Fallback>
                <p:oleObj r:id="rId7" imgW="9093200" imgH="838200" progId="Equation.DSMT4">
                  <p:embed/>
                  <p:pic>
                    <p:nvPicPr>
                      <p:cNvPr id="0" name="图片 595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6092825"/>
                        <a:ext cx="6324600" cy="669925"/>
                      </a:xfrm>
                      <a:prstGeom prst="rect">
                        <a:avLst/>
                      </a:prstGeom>
                      <a:solidFill>
                        <a:srgbClr val="CC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4214" name="对象 10"/>
          <p:cNvGraphicFramePr>
            <a:graphicFrameLocks noChangeAspect="1"/>
          </p:cNvGraphicFramePr>
          <p:nvPr/>
        </p:nvGraphicFramePr>
        <p:xfrm>
          <a:off x="2771775" y="4149725"/>
          <a:ext cx="4392613" cy="508000"/>
        </p:xfrm>
        <a:graphic>
          <a:graphicData uri="http://schemas.openxmlformats.org/presentationml/2006/ole">
            <mc:AlternateContent xmlns:mc="http://schemas.openxmlformats.org/markup-compatibility/2006">
              <mc:Choice xmlns:v="urn:schemas-microsoft-com:vml" Requires="v">
                <p:oleObj spid="_x0000_s59441" r:id="rId9" imgW="7239000" imgH="838200" progId="Equation.DSMT4">
                  <p:embed/>
                </p:oleObj>
              </mc:Choice>
              <mc:Fallback>
                <p:oleObj r:id="rId9" imgW="7239000" imgH="838200" progId="Equation.DSMT4">
                  <p:embed/>
                  <p:pic>
                    <p:nvPicPr>
                      <p:cNvPr id="0" name="图片 595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149725"/>
                        <a:ext cx="4392613" cy="50800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313" name="Rectangle 3"/>
              <p:cNvSpPr>
                <a:spLocks noGrp="1" noRot="1" noChangeArrowheads="1"/>
              </p:cNvSpPr>
              <p:nvPr>
                <p:ph type="body" sz="half" idx="1"/>
              </p:nvPr>
            </p:nvSpPr>
            <p:spPr>
              <a:xfrm>
                <a:off x="0" y="476250"/>
                <a:ext cx="8964613" cy="5184775"/>
              </a:xfrm>
            </p:spPr>
            <p:txBody>
              <a:bodyPr/>
              <a:lstStyle/>
              <a:p>
                <a:pPr lvl="1" eaLnBrk="1" hangingPunct="1"/>
                <a:r>
                  <a:rPr lang="zh-CN" altLang="en-US" sz="2800" b="1" dirty="0"/>
                  <a:t>除了上述两种问题外，实际上更感兴趣的是网的设计等更一般化的问题。此时</a:t>
                </a:r>
                <a:r>
                  <a:rPr lang="zh-CN" altLang="en-US" sz="2800" b="1" dirty="0">
                    <a:solidFill>
                      <a:srgbClr val="FF0000"/>
                    </a:solidFill>
                  </a:rPr>
                  <a:t>不但流量</a:t>
                </a:r>
                <a14:m>
                  <m:oMath xmlns:m="http://schemas.openxmlformats.org/officeDocument/2006/math">
                    <m:r>
                      <a:rPr lang="en-US" altLang="zh-CN" sz="2800" b="1" i="1" dirty="0" smtClean="0">
                        <a:solidFill>
                          <a:srgbClr val="FF0000"/>
                        </a:solidFill>
                        <a:latin typeface="Cambria Math"/>
                      </a:rPr>
                      <m:t>𝒇</m:t>
                    </m:r>
                    <m:r>
                      <a:rPr lang="en-US" altLang="zh-CN" sz="2800" b="1" i="1" baseline="-25000" dirty="0" err="1">
                        <a:solidFill>
                          <a:srgbClr val="FF0000"/>
                        </a:solidFill>
                        <a:latin typeface="Cambria Math"/>
                      </a:rPr>
                      <m:t>𝒊𝒋</m:t>
                    </m:r>
                  </m:oMath>
                </a14:m>
                <a:r>
                  <a:rPr lang="zh-CN" altLang="en-US" sz="2800" b="1" dirty="0">
                    <a:solidFill>
                      <a:srgbClr val="FF0000"/>
                    </a:solidFill>
                  </a:rPr>
                  <a:t>是可调的，</a:t>
                </a:r>
                <a14:m>
                  <m:oMath xmlns:m="http://schemas.openxmlformats.org/officeDocument/2006/math">
                    <m:r>
                      <a:rPr lang="en-US" altLang="zh-CN" sz="2800" b="1" i="1" dirty="0" smtClean="0">
                        <a:solidFill>
                          <a:srgbClr val="FF0000"/>
                        </a:solidFill>
                        <a:latin typeface="Cambria Math"/>
                      </a:rPr>
                      <m:t>𝒄</m:t>
                    </m:r>
                    <m:r>
                      <a:rPr lang="en-US" altLang="zh-CN" sz="2800" b="1" i="1" baseline="-25000" dirty="0" err="1">
                        <a:solidFill>
                          <a:srgbClr val="FF0000"/>
                        </a:solidFill>
                        <a:latin typeface="Cambria Math"/>
                      </a:rPr>
                      <m:t>𝒊𝒋</m:t>
                    </m:r>
                  </m:oMath>
                </a14:m>
                <a:r>
                  <a:rPr lang="zh-CN" altLang="en-US" sz="2800" b="1" dirty="0">
                    <a:solidFill>
                      <a:srgbClr val="FF0000"/>
                    </a:solidFill>
                  </a:rPr>
                  <a:t>也是可选择</a:t>
                </a:r>
                <a:r>
                  <a:rPr lang="zh-CN" altLang="en-US" sz="2800" b="1" dirty="0"/>
                  <a:t>的；不但</a:t>
                </a:r>
                <a:r>
                  <a:rPr lang="zh-CN" altLang="en-US" sz="2800" b="1" dirty="0">
                    <a:solidFill>
                      <a:srgbClr val="FF0000"/>
                    </a:solidFill>
                  </a:rPr>
                  <a:t>边</a:t>
                </a:r>
                <a:r>
                  <a:rPr lang="zh-CN" altLang="en-US" sz="2800" b="1" dirty="0"/>
                  <a:t>有容量限制，</a:t>
                </a:r>
                <a:r>
                  <a:rPr lang="zh-CN" altLang="en-US" sz="2800" b="1" dirty="0">
                    <a:solidFill>
                      <a:srgbClr val="FF0000"/>
                    </a:solidFill>
                  </a:rPr>
                  <a:t>端</a:t>
                </a:r>
                <a:r>
                  <a:rPr lang="zh-CN" altLang="en-US" sz="2800" b="1" dirty="0"/>
                  <a:t>也可能有转接容量的限制；</a:t>
                </a:r>
                <a:r>
                  <a:rPr lang="zh-CN" altLang="en-US" sz="2800" b="1" dirty="0">
                    <a:solidFill>
                      <a:srgbClr val="FF0000"/>
                    </a:solidFill>
                  </a:rPr>
                  <a:t>源端</a:t>
                </a:r>
                <a:r>
                  <a:rPr lang="zh-CN" altLang="en-US" sz="2800" b="1" dirty="0"/>
                  <a:t>和</a:t>
                </a:r>
                <a:r>
                  <a:rPr lang="zh-CN" altLang="en-US" sz="2800" b="1" dirty="0">
                    <a:solidFill>
                      <a:srgbClr val="FF0000"/>
                    </a:solidFill>
                  </a:rPr>
                  <a:t>宿端</a:t>
                </a:r>
                <a:r>
                  <a:rPr lang="zh-CN" altLang="en-US" sz="2800" b="1" dirty="0"/>
                  <a:t>也并不只有一个，成为多商品问题；目标函数将为总费用</a:t>
                </a:r>
                <a14:m>
                  <m:oMath xmlns:m="http://schemas.openxmlformats.org/officeDocument/2006/math">
                    <m:r>
                      <a:rPr lang="zh-CN" altLang="en-US" sz="2800" b="1" i="1" dirty="0" smtClean="0">
                        <a:latin typeface="Cambria Math"/>
                      </a:rPr>
                      <m:t>𝝓</m:t>
                    </m:r>
                  </m:oMath>
                </a14:m>
                <a:r>
                  <a:rPr lang="zh-CN" altLang="en-US" sz="2800" b="1" dirty="0">
                    <a:latin typeface="Symbol" panose="05050102010706020507" pitchFamily="18" charset="2"/>
                  </a:rPr>
                  <a:t>最小：</a:t>
                </a:r>
              </a:p>
              <a:p>
                <a:pPr eaLnBrk="1" hangingPunct="1"/>
                <a:endParaRPr lang="en-US" altLang="zh-CN" b="0" dirty="0">
                  <a:effectLst/>
                  <a:latin typeface="Symbol" panose="05050102010706020507" pitchFamily="18" charset="2"/>
                </a:endParaRPr>
              </a:p>
              <a:p>
                <a:pPr eaLnBrk="1" hangingPunct="1"/>
                <a:endParaRPr lang="en-US" altLang="zh-CN" b="0" dirty="0">
                  <a:effectLst/>
                  <a:latin typeface="Symbol" panose="05050102010706020507" pitchFamily="18" charset="2"/>
                </a:endParaRPr>
              </a:p>
              <a:p>
                <a:pPr lvl="2" eaLnBrk="1" hangingPunct="1"/>
                <a14:m>
                  <m:oMath xmlns:m="http://schemas.openxmlformats.org/officeDocument/2006/math">
                    <m:r>
                      <a:rPr lang="zh-CN" altLang="en-US" b="1" i="1" dirty="0" smtClean="0">
                        <a:latin typeface="Cambria Math"/>
                      </a:rPr>
                      <m:t>𝜷</m:t>
                    </m:r>
                    <m:r>
                      <a:rPr lang="en-US" altLang="zh-CN" b="1" i="1" baseline="-25000" dirty="0" err="1">
                        <a:latin typeface="Cambria Math"/>
                      </a:rPr>
                      <m:t>𝒊𝒋</m:t>
                    </m:r>
                  </m:oMath>
                </a14:m>
                <a:r>
                  <a:rPr lang="zh-CN" altLang="en-US" b="1" dirty="0"/>
                  <a:t>是单位容量的费用</a:t>
                </a:r>
              </a:p>
              <a:p>
                <a:pPr lvl="2" eaLnBrk="1" hangingPunct="1"/>
                <a14:m>
                  <m:oMath xmlns:m="http://schemas.openxmlformats.org/officeDocument/2006/math">
                    <m:r>
                      <a:rPr lang="zh-CN" altLang="en-US" b="1" i="1" dirty="0" smtClean="0">
                        <a:latin typeface="Cambria Math"/>
                      </a:rPr>
                      <m:t>𝜷</m:t>
                    </m:r>
                    <m:r>
                      <a:rPr lang="en-US" altLang="zh-CN" b="1" i="1" baseline="-25000" dirty="0" err="1">
                        <a:latin typeface="Cambria Math"/>
                      </a:rPr>
                      <m:t>𝒊𝒊</m:t>
                    </m:r>
                  </m:oMath>
                </a14:m>
                <a:r>
                  <a:rPr lang="zh-CN" altLang="en-US" b="1" dirty="0"/>
                  <a:t>是单位转接容量的费用</a:t>
                </a:r>
              </a:p>
              <a:p>
                <a:pPr lvl="2" eaLnBrk="1" hangingPunct="1"/>
                <a14:m>
                  <m:oMath xmlns:m="http://schemas.openxmlformats.org/officeDocument/2006/math">
                    <m:r>
                      <a:rPr lang="en-US" altLang="zh-CN" b="1" i="1" dirty="0" smtClean="0">
                        <a:solidFill>
                          <a:srgbClr val="FF0000"/>
                        </a:solidFill>
                        <a:latin typeface="Cambria Math"/>
                      </a:rPr>
                      <m:t>𝒄</m:t>
                    </m:r>
                    <m:r>
                      <a:rPr lang="en-US" altLang="zh-CN" b="1" i="1" baseline="-25000" dirty="0">
                        <a:solidFill>
                          <a:srgbClr val="FF0000"/>
                        </a:solidFill>
                        <a:latin typeface="Cambria Math"/>
                      </a:rPr>
                      <m:t>𝒊𝒊</m:t>
                    </m:r>
                  </m:oMath>
                </a14:m>
                <a:r>
                  <a:rPr lang="zh-CN" altLang="en-US" b="1" dirty="0">
                    <a:solidFill>
                      <a:srgbClr val="FF0000"/>
                    </a:solidFill>
                  </a:rPr>
                  <a:t>转接容量</a:t>
                </a:r>
              </a:p>
            </p:txBody>
          </p:sp>
        </mc:Choice>
        <mc:Fallback>
          <p:sp>
            <p:nvSpPr>
              <p:cNvPr id="13313" name="Rectangle 3"/>
              <p:cNvSpPr>
                <a:spLocks noGrp="1" noRot="1" noChangeAspect="1" noMove="1" noResize="1" noEditPoints="1" noAdjustHandles="1" noChangeArrowheads="1" noChangeShapeType="1" noTextEdit="1"/>
              </p:cNvSpPr>
              <p:nvPr>
                <p:ph type="body" sz="half" idx="1"/>
              </p:nvPr>
            </p:nvSpPr>
            <p:spPr>
              <a:xfrm>
                <a:off x="0" y="476250"/>
                <a:ext cx="8964613" cy="5184775"/>
              </a:xfrm>
              <a:blipFill rotWithShape="1">
                <a:blip r:embed="rId4"/>
                <a:stretch>
                  <a:fillRect t="-1175" b="-823"/>
                </a:stretch>
              </a:blipFill>
            </p:spPr>
            <p:txBody>
              <a:bodyPr/>
              <a:lstStyle/>
              <a:p>
                <a:r>
                  <a:rPr lang="zh-CN" altLang="en-US">
                    <a:noFill/>
                  </a:rPr>
                  <a:t> </a:t>
                </a:r>
              </a:p>
            </p:txBody>
          </p:sp>
        </mc:Fallback>
      </mc:AlternateContent>
      <p:graphicFrame>
        <p:nvGraphicFramePr>
          <p:cNvPr id="13314" name="Object 4"/>
          <p:cNvGraphicFramePr>
            <a:graphicFrameLocks noGrp="1" noChangeAspect="1"/>
          </p:cNvGraphicFramePr>
          <p:nvPr>
            <p:ph sz="half" idx="2"/>
          </p:nvPr>
        </p:nvGraphicFramePr>
        <p:xfrm>
          <a:off x="2484438" y="2708275"/>
          <a:ext cx="2663825" cy="1165225"/>
        </p:xfrm>
        <a:graphic>
          <a:graphicData uri="http://schemas.openxmlformats.org/presentationml/2006/ole">
            <mc:AlternateContent xmlns:mc="http://schemas.openxmlformats.org/markup-compatibility/2006">
              <mc:Choice xmlns:v="urn:schemas-microsoft-com:vml" Requires="v">
                <p:oleObj spid="_x0000_s5155" r:id="rId5" imgW="1015365" imgH="444500" progId="Equation.3">
                  <p:embed/>
                </p:oleObj>
              </mc:Choice>
              <mc:Fallback>
                <p:oleObj r:id="rId5" imgW="1015365" imgH="444500" progId="Equation.3">
                  <p:embed/>
                  <p:pic>
                    <p:nvPicPr>
                      <p:cNvPr id="0" name="图片 5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708275"/>
                        <a:ext cx="2663825" cy="11652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5" name="Object 7"/>
          <p:cNvGraphicFramePr>
            <a:graphicFrameLocks noChangeAspect="1"/>
          </p:cNvGraphicFramePr>
          <p:nvPr/>
        </p:nvGraphicFramePr>
        <p:xfrm>
          <a:off x="1835150" y="5445125"/>
          <a:ext cx="2116138" cy="1041400"/>
        </p:xfrm>
        <a:graphic>
          <a:graphicData uri="http://schemas.openxmlformats.org/presentationml/2006/ole">
            <mc:AlternateContent xmlns:mc="http://schemas.openxmlformats.org/markup-compatibility/2006">
              <mc:Choice xmlns:v="urn:schemas-microsoft-com:vml" Requires="v">
                <p:oleObj spid="_x0000_s5156" r:id="rId7" imgW="901065" imgH="444500" progId="Equation.3">
                  <p:embed/>
                </p:oleObj>
              </mc:Choice>
              <mc:Fallback>
                <p:oleObj r:id="rId7" imgW="901065" imgH="444500" progId="Equation.3">
                  <p:embed/>
                  <p:pic>
                    <p:nvPicPr>
                      <p:cNvPr id="0" name="图片 5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445125"/>
                        <a:ext cx="21161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6" name="对象 2"/>
          <p:cNvGraphicFramePr>
            <a:graphicFrameLocks noChangeAspect="1"/>
          </p:cNvGraphicFramePr>
          <p:nvPr/>
        </p:nvGraphicFramePr>
        <p:xfrm>
          <a:off x="5148263" y="3644900"/>
          <a:ext cx="3244850" cy="2949575"/>
        </p:xfrm>
        <a:graphic>
          <a:graphicData uri="http://schemas.openxmlformats.org/presentationml/2006/ole">
            <mc:AlternateContent xmlns:mc="http://schemas.openxmlformats.org/markup-compatibility/2006">
              <mc:Choice xmlns:v="urn:schemas-microsoft-com:vml" Requires="v">
                <p:oleObj spid="_x0000_s5157" r:id="rId9" imgW="3865245" imgH="4104640" progId="Visio.Drawing.11">
                  <p:embed/>
                </p:oleObj>
              </mc:Choice>
              <mc:Fallback>
                <p:oleObj r:id="rId9" imgW="3865245" imgH="4104640" progId="Visio.Drawing.11">
                  <p:embed/>
                  <p:pic>
                    <p:nvPicPr>
                      <p:cNvPr id="0" name="图片 5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3644900"/>
                        <a:ext cx="324485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noProof="1"/>
              <a:t>2.4 </a:t>
            </a:r>
            <a:r>
              <a:rPr lang="zh-CN" altLang="en-US" noProof="1"/>
              <a:t>阻塞流与阻塞截面</a:t>
            </a:r>
          </a:p>
        </p:txBody>
      </p:sp>
      <p:sp>
        <p:nvSpPr>
          <p:cNvPr id="3" name="内容占位符 2"/>
          <p:cNvSpPr>
            <a:spLocks noGrp="1"/>
          </p:cNvSpPr>
          <p:nvPr>
            <p:ph idx="1"/>
          </p:nvPr>
        </p:nvSpPr>
        <p:spPr>
          <a:xfrm>
            <a:off x="250825" y="1268413"/>
            <a:ext cx="8893175" cy="5184775"/>
          </a:xfrm>
        </p:spPr>
        <p:txBody>
          <a:bodyPr/>
          <a:lstStyle/>
          <a:p>
            <a:pPr>
              <a:defRPr/>
            </a:pPr>
            <a:r>
              <a:rPr lang="en-US" altLang="zh-CN" dirty="0"/>
              <a:t>1.</a:t>
            </a:r>
            <a:r>
              <a:rPr lang="zh-CN" altLang="en-US" dirty="0"/>
              <a:t>阻塞截面的基本概念</a:t>
            </a:r>
            <a:endParaRPr lang="en-US" altLang="zh-CN" dirty="0"/>
          </a:p>
          <a:p>
            <a:pPr>
              <a:defRPr/>
            </a:pPr>
            <a:r>
              <a:rPr lang="zh-CN" altLang="en-US" dirty="0">
                <a:solidFill>
                  <a:srgbClr val="FF0000"/>
                </a:solidFill>
              </a:rPr>
              <a:t>定义</a:t>
            </a:r>
            <a:r>
              <a:rPr lang="en-US" altLang="zh-CN" dirty="0">
                <a:solidFill>
                  <a:srgbClr val="FF0000"/>
                </a:solidFill>
              </a:rPr>
              <a:t>2-16 </a:t>
            </a:r>
            <a:r>
              <a:rPr lang="zh-CN" altLang="en-US" dirty="0">
                <a:solidFill>
                  <a:srgbClr val="FF0000"/>
                </a:solidFill>
              </a:rPr>
              <a:t>对于饱和流</a:t>
            </a:r>
            <a:r>
              <a:rPr lang="el-GR" altLang="zh-CN" dirty="0">
                <a:solidFill>
                  <a:srgbClr val="FF0000"/>
                </a:solidFill>
              </a:rPr>
              <a:t>ξ</a:t>
            </a:r>
            <a:r>
              <a:rPr lang="zh-CN" altLang="en-US" dirty="0">
                <a:solidFill>
                  <a:srgbClr val="FF0000"/>
                </a:solidFill>
              </a:rPr>
              <a:t>，设</a:t>
            </a:r>
            <a:r>
              <a:rPr lang="en-US" altLang="zh-CN" dirty="0" err="1">
                <a:solidFill>
                  <a:srgbClr val="FF0000"/>
                </a:solidFill>
              </a:rPr>
              <a:t>Vs</a:t>
            </a:r>
            <a:r>
              <a:rPr lang="zh-CN" altLang="en-US" dirty="0">
                <a:solidFill>
                  <a:srgbClr val="FF0000"/>
                </a:solidFill>
              </a:rPr>
              <a:t>是与始点</a:t>
            </a:r>
            <a:r>
              <a:rPr lang="en-US" altLang="zh-CN" dirty="0">
                <a:solidFill>
                  <a:srgbClr val="FF0000"/>
                </a:solidFill>
              </a:rPr>
              <a:t>s</a:t>
            </a:r>
            <a:r>
              <a:rPr lang="zh-CN" altLang="en-US" dirty="0">
                <a:solidFill>
                  <a:srgbClr val="FF0000"/>
                </a:solidFill>
              </a:rPr>
              <a:t>有增广路相通的点集（</a:t>
            </a:r>
            <a:r>
              <a:rPr lang="zh-CN" altLang="en-US" noProof="1">
                <a:effectLst>
                  <a:outerShdw blurRad="38100" dist="38100" dir="2700000">
                    <a:srgbClr val="C0C0C0"/>
                  </a:outerShdw>
                </a:effectLst>
                <a:sym typeface="+mn-ea"/>
              </a:rPr>
              <a:t> sϵV</a:t>
            </a:r>
            <a:r>
              <a:rPr lang="en-US" altLang="zh-CN" noProof="1">
                <a:effectLst>
                  <a:outerShdw blurRad="38100" dist="38100" dir="2700000">
                    <a:srgbClr val="C0C0C0"/>
                  </a:outerShdw>
                </a:effectLst>
                <a:sym typeface="+mn-ea"/>
              </a:rPr>
              <a:t>s</a:t>
            </a:r>
            <a:r>
              <a:rPr lang="zh-CN" altLang="en-US" noProof="1">
                <a:effectLst>
                  <a:outerShdw blurRad="38100" dist="38100" dir="2700000">
                    <a:srgbClr val="C0C0C0"/>
                  </a:outerShdw>
                </a:effectLst>
                <a:sym typeface="+mn-ea"/>
              </a:rPr>
              <a:t>），</a:t>
            </a:r>
            <a:r>
              <a:rPr lang="en-US" altLang="zh-CN" noProof="1">
                <a:effectLst>
                  <a:outerShdw blurRad="38100" dist="38100" dir="2700000">
                    <a:srgbClr val="C0C0C0"/>
                  </a:outerShdw>
                </a:effectLst>
                <a:sym typeface="+mn-ea"/>
              </a:rPr>
              <a:t>Vt</a:t>
            </a:r>
            <a:r>
              <a:rPr lang="zh-CN" altLang="en-US" noProof="1">
                <a:effectLst>
                  <a:outerShdw blurRad="38100" dist="38100" dir="2700000">
                    <a:srgbClr val="C0C0C0"/>
                  </a:outerShdw>
                </a:effectLst>
                <a:sym typeface="+mn-ea"/>
              </a:rPr>
              <a:t>是与</a:t>
            </a:r>
            <a:r>
              <a:rPr lang="en-US" altLang="zh-CN" noProof="1">
                <a:effectLst>
                  <a:outerShdw blurRad="38100" dist="38100" dir="2700000">
                    <a:srgbClr val="C0C0C0"/>
                  </a:outerShdw>
                </a:effectLst>
                <a:sym typeface="+mn-ea"/>
              </a:rPr>
              <a:t>s</a:t>
            </a:r>
            <a:r>
              <a:rPr lang="zh-CN" altLang="en-US" noProof="1">
                <a:effectLst>
                  <a:outerShdw blurRad="38100" dist="38100" dir="2700000">
                    <a:srgbClr val="C0C0C0"/>
                  </a:outerShdw>
                </a:effectLst>
                <a:sym typeface="+mn-ea"/>
              </a:rPr>
              <a:t>点无增广路相通的点集（tϵV</a:t>
            </a:r>
            <a:r>
              <a:rPr lang="en-US" altLang="zh-CN" noProof="1">
                <a:effectLst>
                  <a:outerShdw blurRad="38100" dist="38100" dir="2700000">
                    <a:srgbClr val="C0C0C0"/>
                  </a:outerShdw>
                </a:effectLst>
                <a:sym typeface="+mn-ea"/>
              </a:rPr>
              <a:t>t</a:t>
            </a:r>
            <a:r>
              <a:rPr lang="zh-CN" altLang="en-US" noProof="1">
                <a:effectLst>
                  <a:outerShdw blurRad="38100" dist="38100" dir="2700000">
                    <a:srgbClr val="C0C0C0"/>
                  </a:outerShdw>
                </a:effectLst>
                <a:sym typeface="+mn-ea"/>
              </a:rPr>
              <a:t>），如果点集</a:t>
            </a:r>
            <a:r>
              <a:rPr lang="en-US" altLang="zh-CN" noProof="1">
                <a:effectLst>
                  <a:outerShdw blurRad="38100" dist="38100" dir="2700000">
                    <a:srgbClr val="C0C0C0"/>
                  </a:outerShdw>
                </a:effectLst>
                <a:sym typeface="+mn-ea"/>
              </a:rPr>
              <a:t>Vs</a:t>
            </a:r>
            <a:r>
              <a:rPr lang="zh-CN" altLang="en-US" noProof="1">
                <a:effectLst>
                  <a:outerShdw blurRad="38100" dist="38100" dir="2700000">
                    <a:srgbClr val="C0C0C0"/>
                  </a:outerShdw>
                </a:effectLst>
                <a:sym typeface="+mn-ea"/>
              </a:rPr>
              <a:t>中除始点</a:t>
            </a:r>
            <a:r>
              <a:rPr lang="en-US" altLang="zh-CN" noProof="1">
                <a:effectLst>
                  <a:outerShdw blurRad="38100" dist="38100" dir="2700000">
                    <a:srgbClr val="C0C0C0"/>
                  </a:outerShdw>
                </a:effectLst>
                <a:sym typeface="+mn-ea"/>
              </a:rPr>
              <a:t>s</a:t>
            </a:r>
            <a:r>
              <a:rPr lang="zh-CN" altLang="en-US" noProof="1">
                <a:effectLst>
                  <a:outerShdw blurRad="38100" dist="38100" dir="2700000">
                    <a:srgbClr val="C0C0C0"/>
                  </a:outerShdw>
                </a:effectLst>
                <a:sym typeface="+mn-ea"/>
              </a:rPr>
              <a:t>之外不是空集，则称完全截集                为阻塞截面，完全截集</a:t>
            </a:r>
            <a:r>
              <a:rPr lang="en-US" altLang="zh-CN" noProof="1">
                <a:effectLst>
                  <a:outerShdw blurRad="38100" dist="38100" dir="2700000">
                    <a:srgbClr val="C0C0C0"/>
                  </a:outerShdw>
                </a:effectLst>
                <a:sym typeface="+mn-ea"/>
              </a:rPr>
              <a:t>C</a:t>
            </a:r>
            <a:r>
              <a:rPr lang="en-US" altLang="zh-CN" sz="1600" noProof="1">
                <a:effectLst>
                  <a:outerShdw blurRad="38100" dist="38100" dir="2700000">
                    <a:srgbClr val="C0C0C0"/>
                  </a:outerShdw>
                </a:effectLst>
                <a:sym typeface="+mn-ea"/>
              </a:rPr>
              <a:t>B</a:t>
            </a:r>
            <a:r>
              <a:rPr lang="en-US" altLang="zh-CN" noProof="1">
                <a:effectLst>
                  <a:outerShdw blurRad="38100" dist="38100" dir="2700000">
                    <a:srgbClr val="C0C0C0"/>
                  </a:outerShdw>
                </a:effectLst>
                <a:sym typeface="+mn-ea"/>
              </a:rPr>
              <a:t>(Vs,Vt) </a:t>
            </a:r>
            <a:r>
              <a:rPr lang="zh-CN" altLang="en-US" dirty="0">
                <a:solidFill>
                  <a:srgbClr val="FF0000"/>
                </a:solidFill>
              </a:rPr>
              <a:t>的完全截量                       定义为该阻塞截面的名义截量。</a:t>
            </a:r>
            <a:endParaRPr lang="en-US" altLang="zh-CN" dirty="0">
              <a:solidFill>
                <a:srgbClr val="FF0000"/>
              </a:solidFill>
            </a:endParaRPr>
          </a:p>
          <a:p>
            <a:pPr>
              <a:defRPr/>
            </a:pPr>
            <a:endParaRPr lang="en-US" altLang="zh-CN" dirty="0">
              <a:solidFill>
                <a:srgbClr val="FF0000"/>
              </a:solidFill>
            </a:endParaRPr>
          </a:p>
          <a:p>
            <a:pPr>
              <a:defRPr/>
            </a:pPr>
            <a:r>
              <a:rPr lang="zh-CN" altLang="en-US" dirty="0">
                <a:solidFill>
                  <a:srgbClr val="FF0000"/>
                </a:solidFill>
              </a:rPr>
              <a:t>注：定义</a:t>
            </a:r>
            <a:r>
              <a:rPr lang="en-US" altLang="zh-CN" dirty="0">
                <a:solidFill>
                  <a:srgbClr val="FF0000"/>
                </a:solidFill>
              </a:rPr>
              <a:t>2-12 </a:t>
            </a:r>
            <a:r>
              <a:rPr lang="zh-CN" altLang="en-US" dirty="0"/>
              <a:t>有向网络图完全截集的截量等于正向截集的截量减去反向截集的截量，即</a:t>
            </a:r>
            <a:endParaRPr lang="en-US" altLang="zh-CN" dirty="0"/>
          </a:p>
          <a:p>
            <a:pPr>
              <a:defRPr/>
            </a:pPr>
            <a:endParaRPr lang="zh-CN" altLang="en-US" dirty="0"/>
          </a:p>
        </p:txBody>
      </p:sp>
      <p:graphicFrame>
        <p:nvGraphicFramePr>
          <p:cNvPr id="95235" name="对象 6"/>
          <p:cNvGraphicFramePr/>
          <p:nvPr/>
        </p:nvGraphicFramePr>
        <p:xfrm>
          <a:off x="1476375" y="4724400"/>
          <a:ext cx="7056438" cy="1728788"/>
        </p:xfrm>
        <a:graphic>
          <a:graphicData uri="http://schemas.openxmlformats.org/presentationml/2006/ole">
            <mc:AlternateContent xmlns:mc="http://schemas.openxmlformats.org/markup-compatibility/2006">
              <mc:Choice xmlns:v="urn:schemas-microsoft-com:vml" Requires="v">
                <p:oleObj spid="_x0000_s60451" r:id="rId3" imgW="3848100" imgH="1054100" progId="Equation.DSMT4">
                  <p:embed/>
                </p:oleObj>
              </mc:Choice>
              <mc:Fallback>
                <p:oleObj r:id="rId3" imgW="3848100" imgH="1054100" progId="Equation.DSMT4">
                  <p:embed/>
                  <p:pic>
                    <p:nvPicPr>
                      <p:cNvPr id="0" name="图片 605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724400"/>
                        <a:ext cx="7056438"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5236" name="对象 7"/>
          <p:cNvGraphicFramePr>
            <a:graphicFrameLocks noChangeAspect="1"/>
          </p:cNvGraphicFramePr>
          <p:nvPr/>
        </p:nvGraphicFramePr>
        <p:xfrm>
          <a:off x="6011863" y="2852738"/>
          <a:ext cx="1533525" cy="447675"/>
        </p:xfrm>
        <a:graphic>
          <a:graphicData uri="http://schemas.openxmlformats.org/presentationml/2006/ole">
            <mc:AlternateContent xmlns:mc="http://schemas.openxmlformats.org/markup-compatibility/2006">
              <mc:Choice xmlns:v="urn:schemas-microsoft-com:vml" Requires="v">
                <p:oleObj spid="_x0000_s60452" r:id="rId5" imgW="1828800" imgH="533400" progId="Equation.DSMT4">
                  <p:embed/>
                </p:oleObj>
              </mc:Choice>
              <mc:Fallback>
                <p:oleObj r:id="rId5" imgW="1828800" imgH="533400" progId="Equation.DSMT4">
                  <p:embed/>
                  <p:pic>
                    <p:nvPicPr>
                      <p:cNvPr id="0" name="图片 605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2852738"/>
                        <a:ext cx="15335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5237" name="对象 9"/>
          <p:cNvGraphicFramePr>
            <a:graphicFrameLocks noChangeAspect="1"/>
          </p:cNvGraphicFramePr>
          <p:nvPr/>
        </p:nvGraphicFramePr>
        <p:xfrm>
          <a:off x="6804025" y="2492375"/>
          <a:ext cx="1336675" cy="360363"/>
        </p:xfrm>
        <a:graphic>
          <a:graphicData uri="http://schemas.openxmlformats.org/presentationml/2006/ole">
            <mc:AlternateContent xmlns:mc="http://schemas.openxmlformats.org/markup-compatibility/2006">
              <mc:Choice xmlns:v="urn:schemas-microsoft-com:vml" Requires="v">
                <p:oleObj spid="_x0000_s60453" r:id="rId7" imgW="1828800" imgH="495300" progId="Equation.DSMT4">
                  <p:embed/>
                </p:oleObj>
              </mc:Choice>
              <mc:Fallback>
                <p:oleObj r:id="rId7" imgW="1828800" imgH="495300" progId="Equation.DSMT4">
                  <p:embed/>
                  <p:pic>
                    <p:nvPicPr>
                      <p:cNvPr id="0" name="图片 605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2492375"/>
                        <a:ext cx="13366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noProof="1"/>
              <a:t>2.4 </a:t>
            </a:r>
            <a:r>
              <a:rPr lang="zh-CN" altLang="en-US" noProof="1"/>
              <a:t>阻塞流与阻塞截面</a:t>
            </a:r>
          </a:p>
        </p:txBody>
      </p:sp>
      <p:sp>
        <p:nvSpPr>
          <p:cNvPr id="3" name="内容占位符 2"/>
          <p:cNvSpPr>
            <a:spLocks noGrp="1"/>
          </p:cNvSpPr>
          <p:nvPr>
            <p:ph idx="1"/>
          </p:nvPr>
        </p:nvSpPr>
        <p:spPr>
          <a:xfrm>
            <a:off x="0" y="1268413"/>
            <a:ext cx="9144000" cy="5184775"/>
          </a:xfrm>
        </p:spPr>
        <p:txBody>
          <a:bodyPr/>
          <a:lstStyle/>
          <a:p>
            <a:pPr>
              <a:defRPr/>
            </a:pPr>
            <a:r>
              <a:rPr lang="en-US" altLang="zh-CN" sz="2800" dirty="0"/>
              <a:t>1.</a:t>
            </a:r>
            <a:r>
              <a:rPr lang="zh-CN" altLang="en-US" sz="2800" dirty="0"/>
              <a:t>阻塞截面的基本概念</a:t>
            </a:r>
            <a:endParaRPr lang="en-US" altLang="zh-CN" sz="2800" dirty="0"/>
          </a:p>
          <a:p>
            <a:pPr>
              <a:defRPr/>
            </a:pPr>
            <a:r>
              <a:rPr lang="zh-CN" altLang="en-US" sz="2800" dirty="0">
                <a:solidFill>
                  <a:srgbClr val="FF0000"/>
                </a:solidFill>
              </a:rPr>
              <a:t>定义</a:t>
            </a:r>
            <a:r>
              <a:rPr lang="en-US" altLang="zh-CN" sz="2800" dirty="0">
                <a:solidFill>
                  <a:srgbClr val="FF0000"/>
                </a:solidFill>
              </a:rPr>
              <a:t>2-16 </a:t>
            </a:r>
            <a:r>
              <a:rPr lang="zh-CN" altLang="en-US" sz="2800" dirty="0">
                <a:solidFill>
                  <a:srgbClr val="FF0000"/>
                </a:solidFill>
              </a:rPr>
              <a:t>对于饱和流</a:t>
            </a:r>
            <a:r>
              <a:rPr lang="el-GR" altLang="zh-CN" sz="2800" dirty="0">
                <a:solidFill>
                  <a:srgbClr val="FF0000"/>
                </a:solidFill>
              </a:rPr>
              <a:t>ξ</a:t>
            </a:r>
            <a:r>
              <a:rPr lang="zh-CN" altLang="en-US" sz="2800" dirty="0">
                <a:solidFill>
                  <a:srgbClr val="FF0000"/>
                </a:solidFill>
              </a:rPr>
              <a:t>，设</a:t>
            </a:r>
            <a:r>
              <a:rPr lang="en-US" altLang="zh-CN" sz="2800" dirty="0" err="1">
                <a:solidFill>
                  <a:srgbClr val="FF0000"/>
                </a:solidFill>
              </a:rPr>
              <a:t>Vs</a:t>
            </a:r>
            <a:r>
              <a:rPr lang="zh-CN" altLang="en-US" sz="2800" dirty="0">
                <a:solidFill>
                  <a:srgbClr val="FF0000"/>
                </a:solidFill>
              </a:rPr>
              <a:t>是与始点</a:t>
            </a:r>
            <a:r>
              <a:rPr lang="en-US" altLang="zh-CN" sz="2800" dirty="0">
                <a:solidFill>
                  <a:srgbClr val="FF0000"/>
                </a:solidFill>
              </a:rPr>
              <a:t>s</a:t>
            </a:r>
            <a:r>
              <a:rPr lang="zh-CN" altLang="en-US" sz="2800" dirty="0">
                <a:solidFill>
                  <a:srgbClr val="FF0000"/>
                </a:solidFill>
              </a:rPr>
              <a:t>有增广路相通的点集（</a:t>
            </a:r>
            <a:r>
              <a:rPr lang="zh-CN" altLang="en-US" sz="2800" noProof="1">
                <a:effectLst>
                  <a:outerShdw blurRad="38100" dist="38100" dir="2700000">
                    <a:srgbClr val="C0C0C0"/>
                  </a:outerShdw>
                </a:effectLst>
                <a:sym typeface="+mn-ea"/>
              </a:rPr>
              <a:t> sϵV</a:t>
            </a:r>
            <a:r>
              <a:rPr lang="en-US" altLang="zh-CN" sz="2800" noProof="1">
                <a:effectLst>
                  <a:outerShdw blurRad="38100" dist="38100" dir="2700000">
                    <a:srgbClr val="C0C0C0"/>
                  </a:outerShdw>
                </a:effectLst>
                <a:sym typeface="+mn-ea"/>
              </a:rPr>
              <a:t>s</a:t>
            </a:r>
            <a:r>
              <a:rPr lang="zh-CN" altLang="en-US" sz="2800" noProof="1">
                <a:effectLst>
                  <a:outerShdw blurRad="38100" dist="38100" dir="2700000">
                    <a:srgbClr val="C0C0C0"/>
                  </a:outerShdw>
                </a:effectLst>
                <a:sym typeface="+mn-ea"/>
              </a:rPr>
              <a:t>），</a:t>
            </a:r>
            <a:r>
              <a:rPr lang="en-US" altLang="zh-CN" sz="2800" noProof="1">
                <a:effectLst>
                  <a:outerShdw blurRad="38100" dist="38100" dir="2700000">
                    <a:srgbClr val="C0C0C0"/>
                  </a:outerShdw>
                </a:effectLst>
                <a:sym typeface="+mn-ea"/>
              </a:rPr>
              <a:t>Vt</a:t>
            </a:r>
            <a:r>
              <a:rPr lang="zh-CN" altLang="en-US" sz="2800" noProof="1">
                <a:effectLst>
                  <a:outerShdw blurRad="38100" dist="38100" dir="2700000">
                    <a:srgbClr val="C0C0C0"/>
                  </a:outerShdw>
                </a:effectLst>
                <a:sym typeface="+mn-ea"/>
              </a:rPr>
              <a:t>是与</a:t>
            </a:r>
            <a:r>
              <a:rPr lang="en-US" altLang="zh-CN" sz="2800" noProof="1">
                <a:effectLst>
                  <a:outerShdw blurRad="38100" dist="38100" dir="2700000">
                    <a:srgbClr val="C0C0C0"/>
                  </a:outerShdw>
                </a:effectLst>
                <a:sym typeface="+mn-ea"/>
              </a:rPr>
              <a:t>s</a:t>
            </a:r>
            <a:r>
              <a:rPr lang="zh-CN" altLang="en-US" sz="2800" noProof="1">
                <a:effectLst>
                  <a:outerShdw blurRad="38100" dist="38100" dir="2700000">
                    <a:srgbClr val="C0C0C0"/>
                  </a:outerShdw>
                </a:effectLst>
                <a:sym typeface="+mn-ea"/>
              </a:rPr>
              <a:t>点无增广路相通的点集（tϵV</a:t>
            </a:r>
            <a:r>
              <a:rPr lang="en-US" altLang="zh-CN" sz="2800" noProof="1">
                <a:effectLst>
                  <a:outerShdw blurRad="38100" dist="38100" dir="2700000">
                    <a:srgbClr val="C0C0C0"/>
                  </a:outerShdw>
                </a:effectLst>
                <a:sym typeface="+mn-ea"/>
              </a:rPr>
              <a:t>t</a:t>
            </a:r>
            <a:r>
              <a:rPr lang="zh-CN" altLang="en-US" sz="2800" noProof="1">
                <a:effectLst>
                  <a:outerShdw blurRad="38100" dist="38100" dir="2700000">
                    <a:srgbClr val="C0C0C0"/>
                  </a:outerShdw>
                </a:effectLst>
                <a:sym typeface="+mn-ea"/>
              </a:rPr>
              <a:t>），如果点集</a:t>
            </a:r>
            <a:r>
              <a:rPr lang="en-US" altLang="zh-CN" sz="2800" noProof="1">
                <a:effectLst>
                  <a:outerShdw blurRad="38100" dist="38100" dir="2700000">
                    <a:srgbClr val="C0C0C0"/>
                  </a:outerShdw>
                </a:effectLst>
                <a:sym typeface="+mn-ea"/>
              </a:rPr>
              <a:t>Vs</a:t>
            </a:r>
            <a:r>
              <a:rPr lang="zh-CN" altLang="en-US" sz="2800" noProof="1">
                <a:effectLst>
                  <a:outerShdw blurRad="38100" dist="38100" dir="2700000">
                    <a:srgbClr val="C0C0C0"/>
                  </a:outerShdw>
                </a:effectLst>
                <a:sym typeface="+mn-ea"/>
              </a:rPr>
              <a:t>中除始点</a:t>
            </a:r>
            <a:r>
              <a:rPr lang="en-US" altLang="zh-CN" sz="2800" noProof="1">
                <a:effectLst>
                  <a:outerShdw blurRad="38100" dist="38100" dir="2700000">
                    <a:srgbClr val="C0C0C0"/>
                  </a:outerShdw>
                </a:effectLst>
                <a:sym typeface="+mn-ea"/>
              </a:rPr>
              <a:t>s</a:t>
            </a:r>
            <a:r>
              <a:rPr lang="zh-CN" altLang="en-US" sz="2800" noProof="1">
                <a:effectLst>
                  <a:outerShdw blurRad="38100" dist="38100" dir="2700000">
                    <a:srgbClr val="C0C0C0"/>
                  </a:outerShdw>
                </a:effectLst>
                <a:sym typeface="+mn-ea"/>
              </a:rPr>
              <a:t>之外不是空集，则称完全截集 </a:t>
            </a:r>
            <a:r>
              <a:rPr lang="en-US" altLang="zh-CN" sz="2800" noProof="1">
                <a:effectLst>
                  <a:outerShdw blurRad="38100" dist="38100" dir="2700000">
                    <a:srgbClr val="C0C0C0"/>
                  </a:outerShdw>
                </a:effectLst>
                <a:sym typeface="+mn-ea"/>
              </a:rPr>
              <a:t>C</a:t>
            </a:r>
            <a:r>
              <a:rPr lang="en-US" altLang="zh-CN" sz="2000" noProof="1">
                <a:effectLst>
                  <a:outerShdw blurRad="38100" dist="38100" dir="2700000">
                    <a:srgbClr val="C0C0C0"/>
                  </a:outerShdw>
                </a:effectLst>
                <a:sym typeface="+mn-ea"/>
              </a:rPr>
              <a:t>B</a:t>
            </a:r>
            <a:r>
              <a:rPr lang="en-US" altLang="zh-CN" sz="2800" noProof="1">
                <a:effectLst>
                  <a:outerShdw blurRad="38100" dist="38100" dir="2700000">
                    <a:srgbClr val="C0C0C0"/>
                  </a:outerShdw>
                </a:effectLst>
                <a:sym typeface="+mn-ea"/>
              </a:rPr>
              <a:t>(Vs,Vt)</a:t>
            </a:r>
            <a:r>
              <a:rPr lang="zh-CN" altLang="en-US" sz="2800" noProof="1">
                <a:effectLst>
                  <a:outerShdw blurRad="38100" dist="38100" dir="2700000">
                    <a:srgbClr val="C0C0C0"/>
                  </a:outerShdw>
                </a:effectLst>
                <a:sym typeface="+mn-ea"/>
              </a:rPr>
              <a:t>为阻塞截面，完全截集</a:t>
            </a:r>
            <a:r>
              <a:rPr lang="en-US" altLang="zh-CN" sz="2800" noProof="1">
                <a:effectLst>
                  <a:outerShdw blurRad="38100" dist="38100" dir="2700000">
                    <a:srgbClr val="C0C0C0"/>
                  </a:outerShdw>
                </a:effectLst>
                <a:sym typeface="+mn-ea"/>
              </a:rPr>
              <a:t>C</a:t>
            </a:r>
            <a:r>
              <a:rPr lang="en-US" altLang="zh-CN" sz="2000" noProof="1">
                <a:effectLst>
                  <a:outerShdw blurRad="38100" dist="38100" dir="2700000">
                    <a:srgbClr val="C0C0C0"/>
                  </a:outerShdw>
                </a:effectLst>
                <a:sym typeface="+mn-ea"/>
              </a:rPr>
              <a:t>B</a:t>
            </a:r>
            <a:r>
              <a:rPr lang="en-US" altLang="zh-CN" sz="2800" noProof="1">
                <a:effectLst>
                  <a:outerShdw blurRad="38100" dist="38100" dir="2700000">
                    <a:srgbClr val="C0C0C0"/>
                  </a:outerShdw>
                </a:effectLst>
                <a:sym typeface="+mn-ea"/>
              </a:rPr>
              <a:t>(Vs,Vt) </a:t>
            </a:r>
            <a:r>
              <a:rPr lang="zh-CN" altLang="en-US" sz="2800" dirty="0">
                <a:solidFill>
                  <a:srgbClr val="FF0000"/>
                </a:solidFill>
              </a:rPr>
              <a:t>的完全截量                   定义为该阻塞截面的名义截量。</a:t>
            </a:r>
            <a:endParaRPr lang="en-US" altLang="zh-CN" sz="2800" dirty="0">
              <a:solidFill>
                <a:srgbClr val="FF0000"/>
              </a:solidFill>
            </a:endParaRPr>
          </a:p>
          <a:p>
            <a:pPr>
              <a:defRPr/>
            </a:pPr>
            <a:endParaRPr lang="en-US" altLang="zh-CN" sz="2800" dirty="0">
              <a:solidFill>
                <a:srgbClr val="FF0000"/>
              </a:solidFill>
            </a:endParaRPr>
          </a:p>
          <a:p>
            <a:pPr>
              <a:defRPr/>
            </a:pPr>
            <a:r>
              <a:rPr lang="en-US" altLang="zh-CN" sz="2800" dirty="0">
                <a:solidFill>
                  <a:srgbClr val="FF0000"/>
                </a:solidFill>
              </a:rPr>
              <a:t> </a:t>
            </a:r>
            <a:r>
              <a:rPr lang="zh-CN" altLang="en-US" sz="2800" dirty="0">
                <a:solidFill>
                  <a:srgbClr val="FF0000"/>
                </a:solidFill>
              </a:rPr>
              <a:t>定理</a:t>
            </a:r>
            <a:r>
              <a:rPr lang="en-US" altLang="zh-CN" sz="2800" dirty="0">
                <a:solidFill>
                  <a:srgbClr val="FF0000"/>
                </a:solidFill>
              </a:rPr>
              <a:t>2-2 </a:t>
            </a:r>
            <a:r>
              <a:rPr lang="zh-CN" altLang="en-US" sz="2800" dirty="0"/>
              <a:t>在有向网络中，任一完全截集的截量等于始点所在的那个点集</a:t>
            </a:r>
            <a:r>
              <a:rPr lang="en-US" altLang="zh-CN" sz="2800" dirty="0" err="1">
                <a:solidFill>
                  <a:srgbClr val="FF0000"/>
                </a:solidFill>
              </a:rPr>
              <a:t>Vs</a:t>
            </a:r>
            <a:r>
              <a:rPr lang="zh-CN" altLang="en-US" sz="2800" dirty="0">
                <a:solidFill>
                  <a:srgbClr val="FF0000"/>
                </a:solidFill>
              </a:rPr>
              <a:t>中所有顶点的容差之和</a:t>
            </a:r>
            <a:r>
              <a:rPr lang="zh-CN" altLang="en-US" sz="2800" dirty="0"/>
              <a:t>，即</a:t>
            </a:r>
            <a:endParaRPr lang="en-US" altLang="zh-CN" sz="2800" dirty="0"/>
          </a:p>
          <a:p>
            <a:pPr>
              <a:defRPr/>
            </a:pPr>
            <a:endParaRPr lang="zh-CN" altLang="en-US" sz="2800" dirty="0"/>
          </a:p>
        </p:txBody>
      </p:sp>
      <p:graphicFrame>
        <p:nvGraphicFramePr>
          <p:cNvPr id="96259" name="对象 7"/>
          <p:cNvGraphicFramePr>
            <a:graphicFrameLocks noChangeAspect="1"/>
          </p:cNvGraphicFramePr>
          <p:nvPr/>
        </p:nvGraphicFramePr>
        <p:xfrm>
          <a:off x="2051720" y="3573016"/>
          <a:ext cx="1533525" cy="447675"/>
        </p:xfrm>
        <a:graphic>
          <a:graphicData uri="http://schemas.openxmlformats.org/presentationml/2006/ole">
            <mc:AlternateContent xmlns:mc="http://schemas.openxmlformats.org/markup-compatibility/2006">
              <mc:Choice xmlns:v="urn:schemas-microsoft-com:vml" Requires="v">
                <p:oleObj spid="_x0000_s61464" r:id="rId3" imgW="1828800" imgH="533400" progId="Equation.DSMT4">
                  <p:embed/>
                </p:oleObj>
              </mc:Choice>
              <mc:Fallback>
                <p:oleObj r:id="rId3" imgW="1828800" imgH="533400" progId="Equation.DSMT4">
                  <p:embed/>
                  <p:pic>
                    <p:nvPicPr>
                      <p:cNvPr id="0" name="图片 706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573016"/>
                        <a:ext cx="15335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0" name="对象 8"/>
          <p:cNvGraphicFramePr>
            <a:graphicFrameLocks noChangeAspect="1"/>
          </p:cNvGraphicFramePr>
          <p:nvPr/>
        </p:nvGraphicFramePr>
        <p:xfrm>
          <a:off x="1619250" y="5661025"/>
          <a:ext cx="6076950" cy="863600"/>
        </p:xfrm>
        <a:graphic>
          <a:graphicData uri="http://schemas.openxmlformats.org/presentationml/2006/ole">
            <mc:AlternateContent xmlns:mc="http://schemas.openxmlformats.org/markup-compatibility/2006">
              <mc:Choice xmlns:v="urn:schemas-microsoft-com:vml" Requires="v">
                <p:oleObj spid="_x0000_s61465" r:id="rId5" imgW="4648200" imgH="660400" progId="Equation.DSMT4">
                  <p:embed/>
                </p:oleObj>
              </mc:Choice>
              <mc:Fallback>
                <p:oleObj r:id="rId5" imgW="4648200" imgH="660400" progId="Equation.DSMT4">
                  <p:embed/>
                  <p:pic>
                    <p:nvPicPr>
                      <p:cNvPr id="0" name="图片 706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661025"/>
                        <a:ext cx="60769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3"/>
          <p:cNvSpPr>
            <a:spLocks noGrp="1"/>
          </p:cNvSpPr>
          <p:nvPr>
            <p:ph idx="1"/>
          </p:nvPr>
        </p:nvSpPr>
        <p:spPr>
          <a:xfrm>
            <a:off x="-114069" y="0"/>
            <a:ext cx="9324975" cy="5184775"/>
          </a:xfrm>
        </p:spPr>
        <p:txBody>
          <a:bodyPr/>
          <a:lstStyle/>
          <a:p>
            <a:r>
              <a:rPr lang="zh-CN" altLang="en-US" sz="2800" noProof="1">
                <a:effectLst>
                  <a:outerShdw blurRad="38100" dist="38100" dir="2700000">
                    <a:srgbClr val="C0C0C0"/>
                  </a:outerShdw>
                </a:effectLst>
              </a:rPr>
              <a:t>很显然，阻塞截面的名义截量不一定是通过截面的实际最小流量，因为在阻塞截面内，正向截弧均为饱和弧，但反向截弧不一定是饱和弧，由阻塞截面内的流量：</a:t>
            </a:r>
            <a:endParaRPr lang="en-US" altLang="zh-CN" sz="2800" noProof="1">
              <a:effectLst>
                <a:outerShdw blurRad="38100" dist="38100" dir="2700000">
                  <a:srgbClr val="C0C0C0"/>
                </a:outerShdw>
              </a:effectLst>
            </a:endParaRPr>
          </a:p>
          <a:p>
            <a:endParaRPr lang="en-US" altLang="zh-CN" sz="2800" noProof="1">
              <a:effectLst>
                <a:outerShdw blurRad="38100" dist="38100" dir="2700000">
                  <a:srgbClr val="C0C0C0"/>
                </a:outerShdw>
              </a:effectLst>
            </a:endParaRPr>
          </a:p>
          <a:p>
            <a:endParaRPr lang="en-US" altLang="zh-CN" sz="2800" noProof="1">
              <a:effectLst>
                <a:outerShdw blurRad="38100" dist="38100" dir="2700000">
                  <a:srgbClr val="C0C0C0"/>
                </a:outerShdw>
              </a:effectLst>
            </a:endParaRPr>
          </a:p>
          <a:p>
            <a:pPr>
              <a:lnSpc>
                <a:spcPct val="150000"/>
              </a:lnSpc>
            </a:pPr>
            <a:r>
              <a:rPr lang="zh-CN" altLang="en-US" sz="2800" noProof="1">
                <a:effectLst>
                  <a:outerShdw blurRad="38100" dist="38100" dir="2700000">
                    <a:srgbClr val="C0C0C0"/>
                  </a:outerShdw>
                </a:effectLst>
              </a:rPr>
              <a:t>其中，                    为通过阻塞截面的总流量</a:t>
            </a:r>
            <a:endParaRPr lang="en-US" altLang="zh-CN" sz="2800" noProof="1">
              <a:effectLst>
                <a:outerShdw blurRad="38100" dist="38100" dir="2700000">
                  <a:srgbClr val="C0C0C0"/>
                </a:outerShdw>
              </a:effectLst>
            </a:endParaRPr>
          </a:p>
          <a:p>
            <a:pPr>
              <a:lnSpc>
                <a:spcPct val="150000"/>
              </a:lnSpc>
            </a:pPr>
            <a:r>
              <a:rPr lang="zh-CN" altLang="en-US" sz="2800" noProof="1">
                <a:effectLst>
                  <a:outerShdw blurRad="38100" dist="38100" dir="2700000">
                    <a:srgbClr val="C0C0C0"/>
                  </a:outerShdw>
                </a:effectLst>
              </a:rPr>
              <a:t>                                  为阻塞截面内正向弧的容量之和</a:t>
            </a:r>
            <a:endParaRPr lang="en-US" altLang="zh-CN" sz="2800" noProof="1">
              <a:effectLst>
                <a:outerShdw blurRad="38100" dist="38100" dir="2700000">
                  <a:srgbClr val="C0C0C0"/>
                </a:outerShdw>
              </a:effectLst>
            </a:endParaRPr>
          </a:p>
          <a:p>
            <a:pPr>
              <a:lnSpc>
                <a:spcPct val="150000"/>
              </a:lnSpc>
            </a:pPr>
            <a:r>
              <a:rPr lang="zh-CN" altLang="en-US" sz="2800" noProof="1">
                <a:effectLst>
                  <a:outerShdw blurRad="38100" dist="38100" dir="2700000">
                    <a:srgbClr val="C0C0C0"/>
                  </a:outerShdw>
                </a:effectLst>
              </a:rPr>
              <a:t>                                  为阻塞截面内反向弧中的流量之和</a:t>
            </a:r>
            <a:endParaRPr lang="en-US" altLang="zh-CN" sz="2800" noProof="1">
              <a:effectLst>
                <a:outerShdw blurRad="38100" dist="38100" dir="2700000">
                  <a:srgbClr val="C0C0C0"/>
                </a:outerShdw>
              </a:effectLst>
            </a:endParaRPr>
          </a:p>
          <a:p>
            <a:endParaRPr lang="en-US" altLang="zh-CN" sz="2800" noProof="1">
              <a:effectLst>
                <a:outerShdw blurRad="38100" dist="38100" dir="2700000">
                  <a:srgbClr val="C0C0C0"/>
                </a:outerShdw>
              </a:effectLst>
            </a:endParaRPr>
          </a:p>
          <a:p>
            <a:r>
              <a:rPr lang="zh-CN" altLang="en-US" sz="2800" noProof="1">
                <a:effectLst>
                  <a:outerShdw blurRad="38100" dist="38100" dir="2700000">
                    <a:srgbClr val="C0C0C0"/>
                  </a:outerShdw>
                </a:effectLst>
              </a:rPr>
              <a:t>可知当反向弧内具有不同流量时，具有同一阻塞截面的阻塞流量也不同，</a:t>
            </a:r>
            <a:r>
              <a:rPr lang="zh-CN" altLang="en-US" sz="2800" noProof="1">
                <a:solidFill>
                  <a:srgbClr val="FF0000"/>
                </a:solidFill>
                <a:effectLst>
                  <a:outerShdw blurRad="38100" dist="38100" dir="2700000">
                    <a:srgbClr val="C0C0C0"/>
                  </a:outerShdw>
                </a:effectLst>
              </a:rPr>
              <a:t>当反向流量达到最大值（</a:t>
            </a:r>
            <a:r>
              <a:rPr lang="zh-CN" altLang="en-US" sz="2800" noProof="1">
                <a:effectLst>
                  <a:outerShdw blurRad="38100" dist="38100" dir="2700000">
                    <a:srgbClr val="C0C0C0"/>
                  </a:outerShdw>
                </a:effectLst>
              </a:rPr>
              <a:t>此反向流量最大值不一定等于反向弧的容量之和）时，</a:t>
            </a:r>
            <a:r>
              <a:rPr lang="zh-CN" altLang="en-US" sz="2800" noProof="1">
                <a:solidFill>
                  <a:srgbClr val="FF0000"/>
                </a:solidFill>
                <a:effectLst>
                  <a:outerShdw blurRad="38100" dist="38100" dir="2700000">
                    <a:srgbClr val="C0C0C0"/>
                  </a:outerShdw>
                </a:effectLst>
              </a:rPr>
              <a:t>在此阻塞面上形成的阻塞流达到最小值。</a:t>
            </a:r>
          </a:p>
        </p:txBody>
      </p:sp>
      <p:graphicFrame>
        <p:nvGraphicFramePr>
          <p:cNvPr id="97282" name="对象 1"/>
          <p:cNvGraphicFramePr/>
          <p:nvPr/>
        </p:nvGraphicFramePr>
        <p:xfrm>
          <a:off x="971600" y="1628800"/>
          <a:ext cx="7861300" cy="649287"/>
        </p:xfrm>
        <a:graphic>
          <a:graphicData uri="http://schemas.openxmlformats.org/presentationml/2006/ole">
            <mc:AlternateContent xmlns:mc="http://schemas.openxmlformats.org/markup-compatibility/2006">
              <mc:Choice xmlns:v="urn:schemas-microsoft-com:vml" Requires="v">
                <p:oleObj spid="_x0000_s62510" r:id="rId3" imgW="11742420" imgH="862965" progId="Equation.DSMT4">
                  <p:embed/>
                </p:oleObj>
              </mc:Choice>
              <mc:Fallback>
                <p:oleObj r:id="rId3" imgW="11742420" imgH="862965" progId="Equation.DSMT4">
                  <p:embed/>
                  <p:pic>
                    <p:nvPicPr>
                      <p:cNvPr id="0" name="图片 717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628800"/>
                        <a:ext cx="7861300" cy="649287"/>
                      </a:xfrm>
                      <a:prstGeom prst="rect">
                        <a:avLst/>
                      </a:prstGeom>
                      <a:solidFill>
                        <a:srgbClr val="FFFF00"/>
                      </a:solidFill>
                      <a:ln>
                        <a:noFill/>
                      </a:ln>
                    </p:spPr>
                  </p:pic>
                </p:oleObj>
              </mc:Fallback>
            </mc:AlternateContent>
          </a:graphicData>
        </a:graphic>
      </p:graphicFrame>
      <p:graphicFrame>
        <p:nvGraphicFramePr>
          <p:cNvPr id="97283" name="对象 1"/>
          <p:cNvGraphicFramePr>
            <a:graphicFrameLocks noChangeAspect="1"/>
          </p:cNvGraphicFramePr>
          <p:nvPr/>
        </p:nvGraphicFramePr>
        <p:xfrm>
          <a:off x="1476375" y="2565400"/>
          <a:ext cx="1824038" cy="501650"/>
        </p:xfrm>
        <a:graphic>
          <a:graphicData uri="http://schemas.openxmlformats.org/presentationml/2006/ole">
            <mc:AlternateContent xmlns:mc="http://schemas.openxmlformats.org/markup-compatibility/2006">
              <mc:Choice xmlns:v="urn:schemas-microsoft-com:vml" Requires="v">
                <p:oleObj spid="_x0000_s62511" r:id="rId5" imgW="2399030" imgH="660400" progId="Equation.DSMT4">
                  <p:embed/>
                </p:oleObj>
              </mc:Choice>
              <mc:Fallback>
                <p:oleObj r:id="rId5" imgW="2399030" imgH="660400" progId="Equation.DSMT4">
                  <p:embed/>
                  <p:pic>
                    <p:nvPicPr>
                      <p:cNvPr id="0" name="图片 717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565400"/>
                        <a:ext cx="18240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284" name="对象 3"/>
          <p:cNvGraphicFramePr>
            <a:graphicFrameLocks noChangeAspect="1"/>
          </p:cNvGraphicFramePr>
          <p:nvPr/>
        </p:nvGraphicFramePr>
        <p:xfrm>
          <a:off x="468313" y="3284538"/>
          <a:ext cx="3109912" cy="576262"/>
        </p:xfrm>
        <a:graphic>
          <a:graphicData uri="http://schemas.openxmlformats.org/presentationml/2006/ole">
            <mc:AlternateContent xmlns:mc="http://schemas.openxmlformats.org/markup-compatibility/2006">
              <mc:Choice xmlns:v="urn:schemas-microsoft-com:vml" Requires="v">
                <p:oleObj spid="_x0000_s62512" r:id="rId7" imgW="4189095" imgH="774065" progId="Equation.DSMT4">
                  <p:embed/>
                </p:oleObj>
              </mc:Choice>
              <mc:Fallback>
                <p:oleObj r:id="rId7" imgW="4189095" imgH="774065" progId="Equation.DSMT4">
                  <p:embed/>
                  <p:pic>
                    <p:nvPicPr>
                      <p:cNvPr id="0" name="图片 717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284538"/>
                        <a:ext cx="31099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285" name="对象 4"/>
          <p:cNvGraphicFramePr>
            <a:graphicFrameLocks noChangeAspect="1"/>
          </p:cNvGraphicFramePr>
          <p:nvPr/>
        </p:nvGraphicFramePr>
        <p:xfrm>
          <a:off x="468313" y="4076700"/>
          <a:ext cx="3190875" cy="600075"/>
        </p:xfrm>
        <a:graphic>
          <a:graphicData uri="http://schemas.openxmlformats.org/presentationml/2006/ole">
            <mc:AlternateContent xmlns:mc="http://schemas.openxmlformats.org/markup-compatibility/2006">
              <mc:Choice xmlns:v="urn:schemas-microsoft-com:vml" Requires="v">
                <p:oleObj spid="_x0000_s62513" r:id="rId9" imgW="4125595" imgH="774065" progId="Equation.DSMT4">
                  <p:embed/>
                </p:oleObj>
              </mc:Choice>
              <mc:Fallback>
                <p:oleObj r:id="rId9" imgW="4125595" imgH="774065" progId="Equation.DSMT4">
                  <p:embed/>
                  <p:pic>
                    <p:nvPicPr>
                      <p:cNvPr id="0" name="图片 717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076700"/>
                        <a:ext cx="3190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idx="1"/>
          </p:nvPr>
        </p:nvSpPr>
        <p:spPr>
          <a:xfrm>
            <a:off x="323850" y="1673225"/>
            <a:ext cx="8688705" cy="1468755"/>
          </a:xfrm>
        </p:spPr>
        <p:txBody>
          <a:bodyPr lIns="68580" tIns="34290" rIns="68580" bIns="34290"/>
          <a:lstStyle/>
          <a:p>
            <a:r>
              <a:rPr lang="zh-CN" altLang="en-US" sz="3200">
                <a:solidFill>
                  <a:srgbClr val="FF0000"/>
                </a:solidFill>
                <a:cs typeface="方正粗黑宋简体" panose="02000000000000000000" charset="-122"/>
                <a:sym typeface="+mn-ea"/>
              </a:rPr>
              <a:t>必做</a:t>
            </a:r>
            <a:r>
              <a:rPr lang="zh-CN" altLang="en-US" sz="3200" b="0">
                <a:solidFill>
                  <a:srgbClr val="FF0000"/>
                </a:solidFill>
                <a:effectLst/>
              </a:rPr>
              <a:t>：</a:t>
            </a:r>
            <a:r>
              <a:rPr lang="zh-CN" altLang="en-US" sz="3200" kern="1200">
                <a:solidFill>
                  <a:schemeClr val="tx2">
                    <a:lumMod val="60000"/>
                    <a:lumOff val="40000"/>
                  </a:schemeClr>
                </a:solidFill>
                <a:cs typeface="方正粗黑宋简体" panose="02000000000000000000" charset="-122"/>
              </a:rPr>
              <a:t>结合教材习题5.1和5.3及某实际网络的及流量规划要求，完成流量最大化和最佳流的配置，理解最大化与最佳化的不同概念。</a:t>
            </a:r>
          </a:p>
        </p:txBody>
      </p:sp>
      <p:sp>
        <p:nvSpPr>
          <p:cNvPr id="4" name="矩形 3"/>
          <p:cNvSpPr/>
          <p:nvPr/>
        </p:nvSpPr>
        <p:spPr>
          <a:xfrm>
            <a:off x="539750" y="128588"/>
            <a:ext cx="4608513" cy="400050"/>
          </a:xfrm>
          <a:prstGeom prst="rect">
            <a:avLst/>
          </a:prstGeom>
        </p:spPr>
        <p:txBody>
          <a:bodyPr>
            <a:spAutoFit/>
          </a:bodyPr>
          <a:lstStyle/>
          <a:p>
            <a:pPr>
              <a:defRPr/>
            </a:pPr>
            <a:r>
              <a:rPr lang="zh-CN" altLang="zh-CN" sz="2000" kern="0" dirty="0">
                <a:solidFill>
                  <a:srgbClr val="003399"/>
                </a:solidFill>
                <a:effectLst>
                  <a:outerShdw blurRad="38100" dist="38100" dir="2700000" algn="tl">
                    <a:srgbClr val="C0C0C0"/>
                  </a:outerShdw>
                </a:effectLst>
                <a:latin typeface="方正粗黑宋简体" panose="02000000000000000000" charset="-122"/>
                <a:ea typeface="方正粗黑宋简体" panose="02000000000000000000" charset="-122"/>
                <a:cs typeface="+mj-cs"/>
              </a:rPr>
              <a:t>理论指导实践，科学解决问题</a:t>
            </a:r>
            <a:endParaRPr lang="zh-CN" altLang="en-US" dirty="0"/>
          </a:p>
        </p:txBody>
      </p:sp>
      <p:sp>
        <p:nvSpPr>
          <p:cNvPr id="2" name="标题 1"/>
          <p:cNvSpPr>
            <a:spLocks noGrp="1"/>
          </p:cNvSpPr>
          <p:nvPr>
            <p:ph type="title"/>
          </p:nvPr>
        </p:nvSpPr>
        <p:spPr>
          <a:xfrm>
            <a:off x="251460" y="692468"/>
            <a:ext cx="8540750" cy="720725"/>
          </a:xfrm>
        </p:spPr>
        <p:txBody>
          <a:bodyPr/>
          <a:lstStyle/>
          <a:p>
            <a:r>
              <a:rPr lang="zh-CN" altLang="en-US"/>
              <a:t>作业</a:t>
            </a:r>
          </a:p>
        </p:txBody>
      </p:sp>
      <p:sp>
        <p:nvSpPr>
          <p:cNvPr id="3" name="文本框 2"/>
          <p:cNvSpPr txBox="1"/>
          <p:nvPr/>
        </p:nvSpPr>
        <p:spPr>
          <a:xfrm>
            <a:off x="971550" y="4149090"/>
            <a:ext cx="5697855" cy="583565"/>
          </a:xfrm>
          <a:prstGeom prst="rect">
            <a:avLst/>
          </a:prstGeom>
          <a:noFill/>
        </p:spPr>
        <p:txBody>
          <a:bodyPr wrap="none" rtlCol="0" anchor="t">
            <a:spAutoFit/>
          </a:bodyPr>
          <a:lstStyle/>
          <a:p>
            <a:r>
              <a:rPr lang="zh-CN" altLang="en-US" sz="32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次上课</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pPr eaLnBrk="1" hangingPunct="1">
              <a:defRPr/>
            </a:pPr>
            <a:endParaRPr lang="zh-CN" altLang="zh-CN"/>
          </a:p>
        </p:txBody>
      </p:sp>
      <p:sp>
        <p:nvSpPr>
          <p:cNvPr id="15362" name="Rectangle 3"/>
          <p:cNvSpPr>
            <a:spLocks noGrp="1" noRot="1" noChangeArrowheads="1"/>
          </p:cNvSpPr>
          <p:nvPr>
            <p:ph idx="1"/>
          </p:nvPr>
        </p:nvSpPr>
        <p:spPr/>
        <p:txBody>
          <a:bodyPr/>
          <a:lstStyle/>
          <a:p>
            <a:pPr lvl="1" eaLnBrk="1" hangingPunct="1"/>
            <a:r>
              <a:rPr lang="zh-CN" altLang="en-US"/>
              <a:t>此外，除了非负性、有限性和连续性限制，可能尚有网的质量指标限制，如呼损率、时延等。原则上说，这也是一个数学规划问题，当然已不是线性规划。</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NkMjVlMGEyNmFjMTU4YWYxZGVlNDQzYTAwNmVmYjU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7048</Words>
  <Application>Microsoft Office PowerPoint</Application>
  <PresentationFormat>全屏显示(4:3)</PresentationFormat>
  <Paragraphs>382</Paragraphs>
  <Slides>83</Slides>
  <Notes>13</Notes>
  <HiddenSlides>0</HiddenSlides>
  <MMClips>0</MMClips>
  <ScaleCrop>false</ScaleCrop>
  <HeadingPairs>
    <vt:vector size="6" baseType="variant">
      <vt:variant>
        <vt:lpstr>主题</vt:lpstr>
      </vt:variant>
      <vt:variant>
        <vt:i4>5</vt:i4>
      </vt:variant>
      <vt:variant>
        <vt:lpstr>嵌入 OLE 服务器</vt:lpstr>
      </vt:variant>
      <vt:variant>
        <vt:i4>6</vt:i4>
      </vt:variant>
      <vt:variant>
        <vt:lpstr>幻灯片标题</vt:lpstr>
      </vt:variant>
      <vt:variant>
        <vt:i4>83</vt:i4>
      </vt:variant>
    </vt:vector>
  </HeadingPairs>
  <TitlesOfParts>
    <vt:vector size="94" baseType="lpstr">
      <vt:lpstr>诗情画意</vt:lpstr>
      <vt:lpstr>1_诗情画意</vt:lpstr>
      <vt:lpstr>2_诗情画意</vt:lpstr>
      <vt:lpstr>3_诗情画意</vt:lpstr>
      <vt:lpstr>4_诗情画意</vt:lpstr>
      <vt:lpstr>Microsoft Visio 绘图</vt:lpstr>
      <vt:lpstr>Microsoft Equation 3.0</vt:lpstr>
      <vt:lpstr>Visio</vt:lpstr>
      <vt:lpstr>WPS 公式 3.0</vt:lpstr>
      <vt:lpstr>Bitmap Image</vt:lpstr>
      <vt:lpstr>MathType 6.0 Equation</vt:lpstr>
      <vt:lpstr>第五章 通信网中的流量优化</vt:lpstr>
      <vt:lpstr>PowerPoint 演示文稿</vt:lpstr>
      <vt:lpstr>提纲</vt:lpstr>
      <vt:lpstr>5.1 流量优化的一般性问题</vt:lpstr>
      <vt:lpstr>PowerPoint 演示文稿</vt:lpstr>
      <vt:lpstr>PowerPoint 演示文稿</vt:lpstr>
      <vt:lpstr>可行流及其优化问题</vt:lpstr>
      <vt:lpstr>PowerPoint 演示文稿</vt:lpstr>
      <vt:lpstr>PowerPoint 演示文稿</vt:lpstr>
      <vt:lpstr>5.2 最大流问题</vt:lpstr>
      <vt:lpstr>5.2 最大流问题</vt:lpstr>
      <vt:lpstr>PowerPoint 演示文稿</vt:lpstr>
      <vt:lpstr>PowerPoint 演示文稿</vt:lpstr>
      <vt:lpstr>PowerPoint 演示文稿</vt:lpstr>
      <vt:lpstr>PowerPoint 演示文稿</vt:lpstr>
      <vt:lpstr>PowerPoint 演示文稿</vt:lpstr>
      <vt:lpstr>PowerPoint 演示文稿</vt:lpstr>
      <vt:lpstr>M算法（标号法，Ford-Fulkerson法）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最佳流问题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阻塞流理论基础</vt:lpstr>
      <vt:lpstr>绪论</vt:lpstr>
      <vt:lpstr>PowerPoint 演示文稿</vt:lpstr>
      <vt:lpstr>PowerPoint 演示文稿</vt:lpstr>
      <vt:lpstr>网络的最大流和最小流</vt:lpstr>
      <vt:lpstr>通信网络中的阻塞问题</vt:lpstr>
      <vt:lpstr>通信网络中的阻塞问题</vt:lpstr>
      <vt:lpstr>通信网络中的阻塞问题</vt:lpstr>
      <vt:lpstr>最大流算法-Dinic算法</vt:lpstr>
      <vt:lpstr>最大流算法-Dinic算法步骤 </vt:lpstr>
      <vt:lpstr>采用分层算法寻找最短路径的步骤如下：</vt:lpstr>
      <vt:lpstr>  </vt:lpstr>
      <vt:lpstr>  </vt:lpstr>
      <vt:lpstr>  </vt:lpstr>
      <vt:lpstr>  </vt:lpstr>
      <vt:lpstr>第2章 阻塞流基本理论</vt:lpstr>
      <vt:lpstr>2.1 阻塞流的基本概念及定义 局部阻塞和网络阻塞</vt:lpstr>
      <vt:lpstr>PowerPoint 演示文稿</vt:lpstr>
      <vt:lpstr>PowerPoint 演示文稿</vt:lpstr>
      <vt:lpstr>阻塞流的定义</vt:lpstr>
      <vt:lpstr>最大阻塞流与最小阻塞流</vt:lpstr>
      <vt:lpstr>网络顶点的容差及其与网络中的阻塞现象的关系</vt:lpstr>
      <vt:lpstr>结构阻塞点</vt:lpstr>
      <vt:lpstr>结构阻塞点</vt:lpstr>
      <vt:lpstr>规范化网络</vt:lpstr>
      <vt:lpstr>网络中出现局部阻塞的必要条件</vt:lpstr>
      <vt:lpstr>截集与截量</vt:lpstr>
      <vt:lpstr>截集与截量</vt:lpstr>
      <vt:lpstr>最小完全截集</vt:lpstr>
      <vt:lpstr>容差法的应用</vt:lpstr>
      <vt:lpstr>容差法的应用：例2-1</vt:lpstr>
      <vt:lpstr>1）容差为零的顶点处理方法</vt:lpstr>
      <vt:lpstr>2.2网络的理论最小流通能力与最小完全截集的关系 </vt:lpstr>
      <vt:lpstr>网络的最大流通能力</vt:lpstr>
      <vt:lpstr>2.3 网络理论最小流通能力的确定方法</vt:lpstr>
      <vt:lpstr>例2-4</vt:lpstr>
      <vt:lpstr>2.4 阻塞流与阻塞截面</vt:lpstr>
      <vt:lpstr>2.4 阻塞流与阻塞截面</vt:lpstr>
      <vt:lpstr>PowerPoint 演示文稿</vt:lpstr>
      <vt:lpstr>作业</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lenovo</cp:lastModifiedBy>
  <cp:revision>30</cp:revision>
  <dcterms:created xsi:type="dcterms:W3CDTF">2019-06-17T02:26:00Z</dcterms:created>
  <dcterms:modified xsi:type="dcterms:W3CDTF">2023-11-28T12:33:32Z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579CDB4D5AF24B68B30DF4B1C687DDDD</vt:lpwstr>
  </property>
  <property fmtid="{D5CDD505-2E9C-101B-9397-08002B2CF9AE}" pid="3" name="KSOProductBuildVer">
    <vt:lpwstr>2052-11.1.0.12358</vt:lpwstr>
  </property>
</Properties>
</file>