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9" r:id="rId3"/>
    <p:sldId id="260" r:id="rId4"/>
    <p:sldId id="261" r:id="rId5"/>
    <p:sldId id="262" r:id="rId6"/>
    <p:sldId id="264" r:id="rId7"/>
    <p:sldId id="265" r:id="rId8"/>
    <p:sldId id="266"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90" d="100"/>
          <a:sy n="90" d="100"/>
        </p:scale>
        <p:origin x="66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973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691597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485635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651729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0048" y="20096"/>
            <a:ext cx="14630400" cy="8229600"/>
          </a:xfrm>
          <a:prstGeom prst="rect">
            <a:avLst/>
          </a:prstGeom>
          <a:solidFill>
            <a:srgbClr val="F3F3FF">
              <a:alpha val="75000"/>
            </a:srgbClr>
          </a:solidFill>
          <a:ln w="55483">
            <a:solidFill>
              <a:srgbClr val="DFDFEB"/>
            </a:solidFill>
            <a:prstDash val="solid"/>
          </a:ln>
        </p:spPr>
        <p:txBody>
          <a:bodyPr/>
          <a:lstStyle/>
          <a:p>
            <a:endParaRPr lang="zh-CN" altLang="en-US" dirty="0"/>
          </a:p>
        </p:txBody>
      </p:sp>
      <p:sp>
        <p:nvSpPr>
          <p:cNvPr id="5" name="Text 2"/>
          <p:cNvSpPr/>
          <p:nvPr/>
        </p:nvSpPr>
        <p:spPr>
          <a:xfrm>
            <a:off x="833199" y="4273153"/>
            <a:ext cx="7477601" cy="710803"/>
          </a:xfrm>
          <a:prstGeom prst="rect">
            <a:avLst/>
          </a:prstGeom>
          <a:noFill/>
          <a:ln/>
        </p:spPr>
        <p:txBody>
          <a:bodyPr wrap="square" rtlCol="0" anchor="t"/>
          <a:lstStyle/>
          <a:p>
            <a:pPr marL="0" indent="0">
              <a:lnSpc>
                <a:spcPts val="2799"/>
              </a:lnSpc>
              <a:buNone/>
            </a:pPr>
            <a:endParaRPr lang="en-US" sz="1750" dirty="0"/>
          </a:p>
        </p:txBody>
      </p:sp>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8" name="Text 1">
            <a:extLst>
              <a:ext uri="{FF2B5EF4-FFF2-40B4-BE49-F238E27FC236}">
                <a16:creationId xmlns:a16="http://schemas.microsoft.com/office/drawing/2014/main" id="{22374B63-F957-4878-BE0B-46CE65B9604B}"/>
              </a:ext>
            </a:extLst>
          </p:cNvPr>
          <p:cNvSpPr/>
          <p:nvPr/>
        </p:nvSpPr>
        <p:spPr>
          <a:xfrm>
            <a:off x="1446148" y="1030563"/>
            <a:ext cx="6629400" cy="833199"/>
          </a:xfrm>
          <a:prstGeom prst="rect">
            <a:avLst/>
          </a:prstGeom>
          <a:noFill/>
          <a:ln/>
        </p:spPr>
        <p:txBody>
          <a:bodyPr wrap="none" rtlCol="0" anchor="t"/>
          <a:lstStyle/>
          <a:p>
            <a:pPr marL="0" indent="0">
              <a:lnSpc>
                <a:spcPts val="6561"/>
              </a:lnSpc>
              <a:buNone/>
            </a:pPr>
            <a:r>
              <a:rPr lang="zh-CN" altLang="en-US" sz="5249" dirty="0"/>
              <a:t>       本周学习情况</a:t>
            </a:r>
            <a:endParaRPr lang="en-US" sz="5249" dirty="0"/>
          </a:p>
        </p:txBody>
      </p:sp>
      <p:sp>
        <p:nvSpPr>
          <p:cNvPr id="9" name="Text 1">
            <a:extLst>
              <a:ext uri="{FF2B5EF4-FFF2-40B4-BE49-F238E27FC236}">
                <a16:creationId xmlns:a16="http://schemas.microsoft.com/office/drawing/2014/main" id="{2B476055-F537-44CA-9EED-20B65A7FE843}"/>
              </a:ext>
            </a:extLst>
          </p:cNvPr>
          <p:cNvSpPr/>
          <p:nvPr/>
        </p:nvSpPr>
        <p:spPr>
          <a:xfrm>
            <a:off x="3869504" y="1974293"/>
            <a:ext cx="1407584" cy="833199"/>
          </a:xfrm>
          <a:prstGeom prst="rect">
            <a:avLst/>
          </a:prstGeom>
          <a:noFill/>
          <a:ln/>
        </p:spPr>
        <p:txBody>
          <a:bodyPr wrap="none" rtlCol="0" anchor="t"/>
          <a:lstStyle/>
          <a:p>
            <a:pPr marL="0" indent="0">
              <a:lnSpc>
                <a:spcPts val="6561"/>
              </a:lnSpc>
              <a:buNone/>
            </a:pPr>
            <a:r>
              <a:rPr lang="zh-CN" altLang="en-US" sz="3200" dirty="0"/>
              <a:t>刘代远</a:t>
            </a:r>
            <a:endParaRPr lang="en-US" sz="3200" dirty="0"/>
          </a:p>
        </p:txBody>
      </p:sp>
      <p:sp>
        <p:nvSpPr>
          <p:cNvPr id="7" name="Text 7">
            <a:extLst>
              <a:ext uri="{FF2B5EF4-FFF2-40B4-BE49-F238E27FC236}">
                <a16:creationId xmlns:a16="http://schemas.microsoft.com/office/drawing/2014/main" id="{3342E296-B81B-EF41-3071-D321FB2B7146}"/>
              </a:ext>
            </a:extLst>
          </p:cNvPr>
          <p:cNvSpPr/>
          <p:nvPr/>
        </p:nvSpPr>
        <p:spPr>
          <a:xfrm>
            <a:off x="1938717" y="3380395"/>
            <a:ext cx="1697618" cy="490616"/>
          </a:xfrm>
          <a:prstGeom prst="rect">
            <a:avLst/>
          </a:prstGeom>
          <a:noFill/>
          <a:ln/>
        </p:spPr>
        <p:txBody>
          <a:bodyPr wrap="square" rtlCol="0" anchor="t"/>
          <a:lstStyle/>
          <a:p>
            <a:pPr marL="0" indent="0">
              <a:lnSpc>
                <a:spcPts val="2799"/>
              </a:lnSpc>
              <a:buNone/>
            </a:pPr>
            <a:r>
              <a:rPr lang="en-US" altLang="zh-CN" sz="1750" dirty="0">
                <a:solidFill>
                  <a:srgbClr val="00002E"/>
                </a:solidFill>
                <a:latin typeface="PT Sans" pitchFamily="34" charset="0"/>
              </a:rPr>
              <a:t>1.</a:t>
            </a:r>
            <a:r>
              <a:rPr lang="zh-CN" altLang="en-US" sz="1750" dirty="0">
                <a:solidFill>
                  <a:srgbClr val="00002E"/>
                </a:solidFill>
                <a:latin typeface="PT Sans" pitchFamily="34" charset="0"/>
              </a:rPr>
              <a:t>什么是</a:t>
            </a:r>
            <a:r>
              <a:rPr lang="en-US" sz="1750" dirty="0">
                <a:solidFill>
                  <a:srgbClr val="00002E"/>
                </a:solidFill>
                <a:latin typeface="PT Sans" pitchFamily="34" charset="0"/>
              </a:rPr>
              <a:t>MQTT</a:t>
            </a:r>
            <a:endParaRPr lang="en-US" sz="1750" dirty="0"/>
          </a:p>
        </p:txBody>
      </p:sp>
      <p:sp>
        <p:nvSpPr>
          <p:cNvPr id="10" name="Text 7">
            <a:extLst>
              <a:ext uri="{FF2B5EF4-FFF2-40B4-BE49-F238E27FC236}">
                <a16:creationId xmlns:a16="http://schemas.microsoft.com/office/drawing/2014/main" id="{8A867F0D-0BD8-B044-B224-69E7C3023441}"/>
              </a:ext>
            </a:extLst>
          </p:cNvPr>
          <p:cNvSpPr/>
          <p:nvPr/>
        </p:nvSpPr>
        <p:spPr>
          <a:xfrm>
            <a:off x="1938716" y="4234578"/>
            <a:ext cx="3239339" cy="490616"/>
          </a:xfrm>
          <a:prstGeom prst="rect">
            <a:avLst/>
          </a:prstGeom>
          <a:noFill/>
          <a:ln/>
        </p:spPr>
        <p:txBody>
          <a:bodyPr wrap="square" rtlCol="0" anchor="t"/>
          <a:lstStyle/>
          <a:p>
            <a:pPr>
              <a:lnSpc>
                <a:spcPts val="2799"/>
              </a:lnSpc>
            </a:pPr>
            <a:r>
              <a:rPr lang="en-US" altLang="zh-CN" sz="1750" dirty="0">
                <a:solidFill>
                  <a:srgbClr val="00002E"/>
                </a:solidFill>
                <a:latin typeface="PT Sans" pitchFamily="34"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车联网场景中的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MQTT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协议</a:t>
            </a:r>
          </a:p>
          <a:p>
            <a:pPr marL="0" indent="0">
              <a:lnSpc>
                <a:spcPts val="2799"/>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202018" y="48760"/>
            <a:ext cx="14630400" cy="8229600"/>
          </a:xfrm>
          <a:prstGeom prst="rect">
            <a:avLst/>
          </a:prstGeom>
          <a:solidFill>
            <a:srgbClr val="F3F3FF">
              <a:alpha val="75000"/>
            </a:srgbClr>
          </a:solidFill>
          <a:ln w="55483">
            <a:solidFill>
              <a:srgbClr val="DFDFEB"/>
            </a:solidFill>
            <a:prstDash val="solid"/>
          </a:ln>
        </p:spPr>
      </p:sp>
      <p:sp>
        <p:nvSpPr>
          <p:cNvPr id="9" name="Rectangle 3">
            <a:extLst>
              <a:ext uri="{FF2B5EF4-FFF2-40B4-BE49-F238E27FC236}">
                <a16:creationId xmlns:a16="http://schemas.microsoft.com/office/drawing/2014/main" id="{4E65F5AA-E42F-27A6-C4B5-240855630057}"/>
              </a:ext>
            </a:extLst>
          </p:cNvPr>
          <p:cNvSpPr>
            <a:spLocks noChangeArrowheads="1"/>
          </p:cNvSpPr>
          <p:nvPr/>
        </p:nvSpPr>
        <p:spPr bwMode="auto">
          <a:xfrm>
            <a:off x="202018" y="467833"/>
            <a:ext cx="101947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MQTT</a:t>
            </a:r>
            <a:r>
              <a:rPr kumimoji="0" lang="zh-CN" altLang="en-US" sz="20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a:t>
            </a:r>
            <a:r>
              <a:rPr kumimoji="0" lang="en-US" altLang="zh-CN" sz="20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Message Queuing Telemetry Transport</a:t>
            </a:r>
            <a:r>
              <a:rPr kumimoji="0" lang="zh-CN" altLang="en-US" sz="20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，消息队列遥测传输协议），是一种基于</a:t>
            </a:r>
            <a:endParaRPr kumimoji="0" lang="en-US" altLang="zh-CN" sz="20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2000" b="0" i="0" u="none" strike="noStrike" cap="none" normalizeH="0" baseline="0" dirty="0">
                <a:ln>
                  <a:noFill/>
                </a:ln>
                <a:effectLst/>
                <a:latin typeface="宋体" panose="02010600030101010101" pitchFamily="2" charset="-122"/>
                <a:ea typeface="宋体" panose="02010600030101010101" pitchFamily="2" charset="-122"/>
                <a:cs typeface="宋体" panose="02010600030101010101" pitchFamily="2" charset="-122"/>
              </a:rPr>
              <a:t>发布</a:t>
            </a:r>
            <a:r>
              <a:rPr kumimoji="0" lang="en-US" altLang="zh-CN" sz="2000" b="0" i="0" u="none" strike="noStrike" cap="none" normalizeH="0" baseline="0" dirty="0">
                <a:ln>
                  <a:noFill/>
                </a:ln>
                <a:effectLst/>
                <a:latin typeface="宋体" panose="02010600030101010101" pitchFamily="2" charset="-122"/>
                <a:ea typeface="宋体" panose="02010600030101010101" pitchFamily="2" charset="-122"/>
                <a:cs typeface="宋体" panose="02010600030101010101" pitchFamily="2" charset="-122"/>
              </a:rPr>
              <a:t>/</a:t>
            </a:r>
            <a:r>
              <a:rPr kumimoji="0" lang="zh-CN" altLang="en-US" sz="2000" b="0" i="0" u="none" strike="noStrike" cap="none" normalizeH="0" baseline="0" dirty="0">
                <a:ln>
                  <a:noFill/>
                </a:ln>
                <a:effectLst/>
                <a:latin typeface="宋体" panose="02010600030101010101" pitchFamily="2" charset="-122"/>
                <a:ea typeface="宋体" panose="02010600030101010101" pitchFamily="2" charset="-122"/>
                <a:cs typeface="宋体" panose="02010600030101010101" pitchFamily="2" charset="-122"/>
              </a:rPr>
              <a:t>订阅</a:t>
            </a:r>
            <a:r>
              <a:rPr kumimoji="0" lang="zh-CN" altLang="en-US" sz="20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a:t>
            </a:r>
            <a:r>
              <a:rPr kumimoji="0" lang="en-US" altLang="zh-CN" sz="2000" b="0" i="0" u="none" strike="noStrike" cap="none" normalizeH="0" baseline="0" dirty="0">
                <a:ln>
                  <a:noFill/>
                </a:ln>
                <a:effectLst/>
                <a:latin typeface="宋体" panose="02010600030101010101" pitchFamily="2" charset="-122"/>
                <a:ea typeface="宋体" panose="02010600030101010101" pitchFamily="2" charset="-122"/>
                <a:cs typeface="宋体" panose="02010600030101010101" pitchFamily="2" charset="-122"/>
              </a:rPr>
              <a:t>publish/subscribe</a:t>
            </a:r>
            <a:r>
              <a:rPr kumimoji="0" lang="zh-CN" altLang="en-US" sz="20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）模式的“轻量级”通讯协议，该协议构建于</a:t>
            </a:r>
            <a:r>
              <a:rPr kumimoji="0" lang="en-US" altLang="zh-CN" sz="20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TCP/IP</a:t>
            </a:r>
            <a:r>
              <a:rPr kumimoji="0" lang="zh-CN" altLang="en-US" sz="2000" b="0" i="0" u="none" strike="noStrike" cap="none" normalizeH="0" baseline="0" dirty="0">
                <a:ln>
                  <a:noFill/>
                </a:ln>
                <a:effectLst/>
                <a:latin typeface="Arial" panose="020B0604020202020204" pitchFamily="34" charset="0"/>
                <a:ea typeface="等线" panose="02010600030101010101" pitchFamily="2" charset="-122"/>
                <a:cs typeface="Arial" panose="020B0604020202020204" pitchFamily="34" charset="0"/>
              </a:rPr>
              <a:t>协议上</a:t>
            </a:r>
            <a:endParaRPr kumimoji="0" lang="zh-CN" altLang="en-US" sz="2000" b="0" i="0" u="none" strike="noStrike" cap="none" normalizeH="0" baseline="0" dirty="0">
              <a:ln>
                <a:noFill/>
              </a:ln>
              <a:effectLst/>
              <a:latin typeface="Arial" panose="020B0604020202020204" pitchFamily="34" charset="0"/>
            </a:endParaRPr>
          </a:p>
        </p:txBody>
      </p:sp>
      <p:pic>
        <p:nvPicPr>
          <p:cNvPr id="12" name="图片 11">
            <a:extLst>
              <a:ext uri="{FF2B5EF4-FFF2-40B4-BE49-F238E27FC236}">
                <a16:creationId xmlns:a16="http://schemas.microsoft.com/office/drawing/2014/main" id="{CD1E800C-20E2-1AA6-1B65-1F3FB2BFACE3}"/>
              </a:ext>
            </a:extLst>
          </p:cNvPr>
          <p:cNvPicPr>
            <a:picLocks noChangeAspect="1"/>
          </p:cNvPicPr>
          <p:nvPr/>
        </p:nvPicPr>
        <p:blipFill>
          <a:blip r:embed="rId4"/>
          <a:stretch>
            <a:fillRect/>
          </a:stretch>
        </p:blipFill>
        <p:spPr>
          <a:xfrm>
            <a:off x="202017" y="1224479"/>
            <a:ext cx="5693191" cy="4346981"/>
          </a:xfrm>
          <a:prstGeom prst="rect">
            <a:avLst/>
          </a:prstGeom>
        </p:spPr>
      </p:pic>
      <p:sp>
        <p:nvSpPr>
          <p:cNvPr id="13" name="Text 7">
            <a:extLst>
              <a:ext uri="{FF2B5EF4-FFF2-40B4-BE49-F238E27FC236}">
                <a16:creationId xmlns:a16="http://schemas.microsoft.com/office/drawing/2014/main" id="{EFA77E08-ED96-583A-0A59-B639F3884FB6}"/>
              </a:ext>
            </a:extLst>
          </p:cNvPr>
          <p:cNvSpPr/>
          <p:nvPr/>
        </p:nvSpPr>
        <p:spPr>
          <a:xfrm>
            <a:off x="202018" y="5803859"/>
            <a:ext cx="10621926" cy="490616"/>
          </a:xfrm>
          <a:prstGeom prst="rect">
            <a:avLst/>
          </a:prstGeom>
          <a:noFill/>
          <a:ln/>
        </p:spPr>
        <p:txBody>
          <a:bodyPr wrap="square" rtlCol="0" anchor="t"/>
          <a:lstStyle/>
          <a:p>
            <a:pPr marL="0" indent="0">
              <a:lnSpc>
                <a:spcPts val="2799"/>
              </a:lnSpc>
              <a:buNone/>
            </a:pPr>
            <a:r>
              <a:rPr lang="en-US" altLang="zh-CN" sz="2000" b="0" i="0" dirty="0">
                <a:solidFill>
                  <a:srgbClr val="4D4D4D"/>
                </a:solidFill>
                <a:effectLst/>
                <a:latin typeface="-apple-system"/>
              </a:rPr>
              <a:t>MQTT</a:t>
            </a:r>
            <a:r>
              <a:rPr lang="zh-CN" altLang="en-US" sz="2000" b="0" i="0" dirty="0">
                <a:solidFill>
                  <a:srgbClr val="4D4D4D"/>
                </a:solidFill>
                <a:effectLst/>
                <a:latin typeface="-apple-system"/>
              </a:rPr>
              <a:t>最大优点在于，</a:t>
            </a:r>
            <a:r>
              <a:rPr lang="zh-CN" altLang="en-US" sz="2000" b="1" i="0" dirty="0">
                <a:solidFill>
                  <a:srgbClr val="4D4D4D"/>
                </a:solidFill>
                <a:effectLst/>
                <a:latin typeface="-apple-system"/>
              </a:rPr>
              <a:t>用极少的代码和有限的带宽，为连接远程设备提供实时可靠的消息服务</a:t>
            </a:r>
            <a:r>
              <a:rPr lang="zh-CN" altLang="en-US" sz="2000" b="0" i="0" dirty="0">
                <a:solidFill>
                  <a:srgbClr val="4D4D4D"/>
                </a:solidFill>
                <a:effectLst/>
                <a:latin typeface="-apple-system"/>
              </a:rPr>
              <a:t>。</a:t>
            </a:r>
            <a:endParaRPr lang="en-US" sz="2000" dirty="0"/>
          </a:p>
        </p:txBody>
      </p:sp>
      <p:pic>
        <p:nvPicPr>
          <p:cNvPr id="15" name="图片 14">
            <a:extLst>
              <a:ext uri="{FF2B5EF4-FFF2-40B4-BE49-F238E27FC236}">
                <a16:creationId xmlns:a16="http://schemas.microsoft.com/office/drawing/2014/main" id="{A2129F16-28EC-76F8-49FE-F3B5E79FAC36}"/>
              </a:ext>
            </a:extLst>
          </p:cNvPr>
          <p:cNvPicPr>
            <a:picLocks noChangeAspect="1"/>
          </p:cNvPicPr>
          <p:nvPr/>
        </p:nvPicPr>
        <p:blipFill>
          <a:blip r:embed="rId5"/>
          <a:stretch>
            <a:fillRect/>
          </a:stretch>
        </p:blipFill>
        <p:spPr>
          <a:xfrm>
            <a:off x="6230679" y="1224479"/>
            <a:ext cx="7315558" cy="43469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23349" y="0"/>
            <a:ext cx="14630400" cy="8229600"/>
          </a:xfrm>
          <a:prstGeom prst="rect">
            <a:avLst/>
          </a:prstGeom>
        </p:spPr>
      </p:pic>
      <p:sp>
        <p:nvSpPr>
          <p:cNvPr id="5" name="Shape 2"/>
          <p:cNvSpPr/>
          <p:nvPr/>
        </p:nvSpPr>
        <p:spPr>
          <a:xfrm>
            <a:off x="7301270" y="1871186"/>
            <a:ext cx="27742" cy="5625941"/>
          </a:xfrm>
          <a:prstGeom prst="rect">
            <a:avLst/>
          </a:prstGeom>
          <a:solidFill>
            <a:srgbClr val="DFDFEB"/>
          </a:solidFill>
          <a:ln/>
        </p:spPr>
      </p:sp>
      <p:sp>
        <p:nvSpPr>
          <p:cNvPr id="7" name="文本框 6">
            <a:extLst>
              <a:ext uri="{FF2B5EF4-FFF2-40B4-BE49-F238E27FC236}">
                <a16:creationId xmlns:a16="http://schemas.microsoft.com/office/drawing/2014/main" id="{83EF6BE0-16FB-6447-66BC-71C1AB9ECFC7}"/>
              </a:ext>
            </a:extLst>
          </p:cNvPr>
          <p:cNvSpPr txBox="1"/>
          <p:nvPr/>
        </p:nvSpPr>
        <p:spPr>
          <a:xfrm>
            <a:off x="465175" y="381595"/>
            <a:ext cx="7416208" cy="461665"/>
          </a:xfrm>
          <a:prstGeom prst="rect">
            <a:avLst/>
          </a:prstGeom>
          <a:noFill/>
        </p:spPr>
        <p:txBody>
          <a:bodyPr wrap="square">
            <a:spAutoFit/>
          </a:bodyPr>
          <a:lstStyle/>
          <a:p>
            <a:pPr algn="l"/>
            <a:r>
              <a:rPr lang="en-US" altLang="zh-CN" sz="2400" b="1" i="0" dirty="0">
                <a:solidFill>
                  <a:srgbClr val="4F4F4F"/>
                </a:solidFill>
                <a:effectLst/>
                <a:latin typeface="PingFang SC"/>
              </a:rPr>
              <a:t>QoS</a:t>
            </a:r>
            <a:r>
              <a:rPr lang="zh-CN" altLang="en-US" sz="2400" b="1" i="0" dirty="0">
                <a:solidFill>
                  <a:srgbClr val="4F4F4F"/>
                </a:solidFill>
                <a:effectLst/>
                <a:latin typeface="PingFang SC"/>
              </a:rPr>
              <a:t>（</a:t>
            </a:r>
            <a:r>
              <a:rPr lang="en-US" altLang="zh-CN" sz="2400" b="1" i="0" dirty="0">
                <a:solidFill>
                  <a:srgbClr val="4F4F4F"/>
                </a:solidFill>
                <a:effectLst/>
                <a:latin typeface="PingFang SC"/>
              </a:rPr>
              <a:t>Quality of Service levels</a:t>
            </a:r>
            <a:r>
              <a:rPr lang="zh-CN" altLang="en-US" sz="2400" b="1" i="0" dirty="0">
                <a:solidFill>
                  <a:srgbClr val="4F4F4F"/>
                </a:solidFill>
                <a:effectLst/>
                <a:latin typeface="PingFang SC"/>
              </a:rPr>
              <a:t>）</a:t>
            </a:r>
            <a:r>
              <a:rPr lang="zh-CN" altLang="en-US" sz="2400" dirty="0"/>
              <a:t>服务质量等级</a:t>
            </a:r>
            <a:endParaRPr lang="zh-CN" altLang="en-US" sz="2400" b="1" i="0" dirty="0">
              <a:solidFill>
                <a:srgbClr val="4F4F4F"/>
              </a:solidFill>
              <a:effectLst/>
              <a:latin typeface="PingFang SC"/>
            </a:endParaRPr>
          </a:p>
        </p:txBody>
      </p:sp>
      <p:sp>
        <p:nvSpPr>
          <p:cNvPr id="9" name="文本框 8">
            <a:extLst>
              <a:ext uri="{FF2B5EF4-FFF2-40B4-BE49-F238E27FC236}">
                <a16:creationId xmlns:a16="http://schemas.microsoft.com/office/drawing/2014/main" id="{B228E2C1-2F32-9A37-E23B-EF3D59BA660D}"/>
              </a:ext>
            </a:extLst>
          </p:cNvPr>
          <p:cNvSpPr txBox="1"/>
          <p:nvPr/>
        </p:nvSpPr>
        <p:spPr>
          <a:xfrm>
            <a:off x="465175" y="842388"/>
            <a:ext cx="10294974" cy="646331"/>
          </a:xfrm>
          <a:prstGeom prst="rect">
            <a:avLst/>
          </a:prstGeom>
          <a:noFill/>
        </p:spPr>
        <p:txBody>
          <a:bodyPr wrap="square">
            <a:spAutoFit/>
          </a:bodyPr>
          <a:lstStyle/>
          <a:p>
            <a:r>
              <a:rPr lang="zh-CN" altLang="en-US" b="0" i="0" dirty="0">
                <a:solidFill>
                  <a:srgbClr val="4D4D4D"/>
                </a:solidFill>
                <a:effectLst/>
                <a:latin typeface="-apple-system"/>
              </a:rPr>
              <a:t>当我们使用 </a:t>
            </a:r>
            <a:r>
              <a:rPr lang="en-US" altLang="zh-CN" b="0" i="0" dirty="0">
                <a:solidFill>
                  <a:srgbClr val="4D4D4D"/>
                </a:solidFill>
                <a:effectLst/>
                <a:latin typeface="-apple-system"/>
              </a:rPr>
              <a:t>TCP/IP </a:t>
            </a:r>
            <a:r>
              <a:rPr lang="zh-CN" altLang="en-US" b="0" i="0" dirty="0">
                <a:solidFill>
                  <a:srgbClr val="4D4D4D"/>
                </a:solidFill>
                <a:effectLst/>
                <a:latin typeface="-apple-system"/>
              </a:rPr>
              <a:t>时，连接已经在一定程度上受到保护。但是在无线网络中，中断和干扰很频繁，</a:t>
            </a:r>
            <a:r>
              <a:rPr lang="en-US" altLang="zh-CN" b="0" i="0" dirty="0">
                <a:solidFill>
                  <a:srgbClr val="4D4D4D"/>
                </a:solidFill>
                <a:effectLst/>
                <a:latin typeface="-apple-system"/>
              </a:rPr>
              <a:t>MQTT </a:t>
            </a:r>
            <a:r>
              <a:rPr lang="zh-CN" altLang="en-US" b="0" i="0" dirty="0">
                <a:solidFill>
                  <a:srgbClr val="4D4D4D"/>
                </a:solidFill>
                <a:effectLst/>
                <a:latin typeface="-apple-system"/>
              </a:rPr>
              <a:t>在这里帮助避免信息丢失及其服务质量水平。</a:t>
            </a:r>
            <a:endParaRPr lang="zh-CN" altLang="en-US" dirty="0"/>
          </a:p>
        </p:txBody>
      </p:sp>
      <p:sp>
        <p:nvSpPr>
          <p:cNvPr id="11" name="文本框 10">
            <a:extLst>
              <a:ext uri="{FF2B5EF4-FFF2-40B4-BE49-F238E27FC236}">
                <a16:creationId xmlns:a16="http://schemas.microsoft.com/office/drawing/2014/main" id="{320395D9-3273-8F06-E47B-612F8FDCCB31}"/>
              </a:ext>
            </a:extLst>
          </p:cNvPr>
          <p:cNvSpPr txBox="1"/>
          <p:nvPr/>
        </p:nvSpPr>
        <p:spPr>
          <a:xfrm>
            <a:off x="465175" y="1537659"/>
            <a:ext cx="7416208" cy="323165"/>
          </a:xfrm>
          <a:prstGeom prst="rect">
            <a:avLst/>
          </a:prstGeom>
          <a:noFill/>
        </p:spPr>
        <p:txBody>
          <a:bodyPr wrap="square">
            <a:spAutoFit/>
          </a:bodyPr>
          <a:lstStyle/>
          <a:p>
            <a:pPr>
              <a:lnSpc>
                <a:spcPts val="1800"/>
              </a:lnSpc>
              <a:spcAft>
                <a:spcPts val="1200"/>
              </a:spcAft>
            </a:pPr>
            <a:r>
              <a:rPr lang="en-US" altLang="zh-CN" sz="1800" b="1" dirty="0">
                <a:solidFill>
                  <a:srgbClr val="4D4D4D"/>
                </a:solidFill>
                <a:effectLst/>
                <a:latin typeface="Arial" panose="020B0604020202020204" pitchFamily="34" charset="0"/>
                <a:ea typeface="宋体" panose="02010600030101010101" pitchFamily="2" charset="-122"/>
                <a:cs typeface="宋体" panose="02010600030101010101" pitchFamily="2" charset="-122"/>
              </a:rPr>
              <a:t>QoS  0</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2" name="图片 11">
            <a:extLst>
              <a:ext uri="{FF2B5EF4-FFF2-40B4-BE49-F238E27FC236}">
                <a16:creationId xmlns:a16="http://schemas.microsoft.com/office/drawing/2014/main" id="{A4E81699-254E-B578-A1A4-A7CE8E28EC37}"/>
              </a:ext>
            </a:extLst>
          </p:cNvPr>
          <p:cNvPicPr>
            <a:picLocks noChangeAspect="1"/>
          </p:cNvPicPr>
          <p:nvPr/>
        </p:nvPicPr>
        <p:blipFill>
          <a:blip r:embed="rId4"/>
          <a:stretch>
            <a:fillRect/>
          </a:stretch>
        </p:blipFill>
        <p:spPr>
          <a:xfrm>
            <a:off x="465175" y="1765166"/>
            <a:ext cx="6808352" cy="2147616"/>
          </a:xfrm>
          <a:prstGeom prst="rect">
            <a:avLst/>
          </a:prstGeom>
        </p:spPr>
      </p:pic>
      <p:sp>
        <p:nvSpPr>
          <p:cNvPr id="14" name="文本框 13">
            <a:extLst>
              <a:ext uri="{FF2B5EF4-FFF2-40B4-BE49-F238E27FC236}">
                <a16:creationId xmlns:a16="http://schemas.microsoft.com/office/drawing/2014/main" id="{701D3DA7-568D-1F8F-708E-617C25D8DD86}"/>
              </a:ext>
            </a:extLst>
          </p:cNvPr>
          <p:cNvSpPr txBox="1"/>
          <p:nvPr/>
        </p:nvSpPr>
        <p:spPr>
          <a:xfrm>
            <a:off x="465175" y="3993654"/>
            <a:ext cx="7416208" cy="323165"/>
          </a:xfrm>
          <a:prstGeom prst="rect">
            <a:avLst/>
          </a:prstGeom>
          <a:noFill/>
        </p:spPr>
        <p:txBody>
          <a:bodyPr wrap="square">
            <a:spAutoFit/>
          </a:bodyPr>
          <a:lstStyle/>
          <a:p>
            <a:pPr>
              <a:lnSpc>
                <a:spcPts val="1800"/>
              </a:lnSpc>
              <a:spcAft>
                <a:spcPts val="1200"/>
              </a:spcAft>
            </a:pPr>
            <a:r>
              <a:rPr lang="en-US" altLang="zh-CN" sz="1800" b="1" dirty="0">
                <a:solidFill>
                  <a:srgbClr val="4D4D4D"/>
                </a:solidFill>
                <a:effectLst/>
                <a:latin typeface="Arial" panose="020B0604020202020204" pitchFamily="34" charset="0"/>
                <a:ea typeface="宋体" panose="02010600030101010101" pitchFamily="2" charset="-122"/>
                <a:cs typeface="宋体" panose="02010600030101010101" pitchFamily="2" charset="-122"/>
              </a:rPr>
              <a:t>QoS  1</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pic>
        <p:nvPicPr>
          <p:cNvPr id="15" name="图片 14">
            <a:extLst>
              <a:ext uri="{FF2B5EF4-FFF2-40B4-BE49-F238E27FC236}">
                <a16:creationId xmlns:a16="http://schemas.microsoft.com/office/drawing/2014/main" id="{3B333E65-41A6-442D-30DF-976FB459AD12}"/>
              </a:ext>
            </a:extLst>
          </p:cNvPr>
          <p:cNvPicPr>
            <a:picLocks noChangeAspect="1"/>
          </p:cNvPicPr>
          <p:nvPr/>
        </p:nvPicPr>
        <p:blipFill>
          <a:blip r:embed="rId5"/>
          <a:stretch>
            <a:fillRect/>
          </a:stretch>
        </p:blipFill>
        <p:spPr>
          <a:xfrm>
            <a:off x="465175" y="4301653"/>
            <a:ext cx="6808352" cy="3651500"/>
          </a:xfrm>
          <a:prstGeom prst="rect">
            <a:avLst/>
          </a:prstGeom>
        </p:spPr>
      </p:pic>
      <p:sp>
        <p:nvSpPr>
          <p:cNvPr id="17" name="文本框 16">
            <a:extLst>
              <a:ext uri="{FF2B5EF4-FFF2-40B4-BE49-F238E27FC236}">
                <a16:creationId xmlns:a16="http://schemas.microsoft.com/office/drawing/2014/main" id="{D02AADB8-FBA1-9DE7-F3AF-D0007B07D1D3}"/>
              </a:ext>
            </a:extLst>
          </p:cNvPr>
          <p:cNvSpPr txBox="1"/>
          <p:nvPr/>
        </p:nvSpPr>
        <p:spPr>
          <a:xfrm>
            <a:off x="1273249" y="1484657"/>
            <a:ext cx="7416208" cy="369332"/>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消息最多传递一次，如果当时客户端不可用，则会丢失该消息。</a:t>
            </a:r>
            <a:endParaRPr lang="zh-CN" altLang="en-US" dirty="0"/>
          </a:p>
        </p:txBody>
      </p:sp>
      <p:sp>
        <p:nvSpPr>
          <p:cNvPr id="22" name="文本框 21">
            <a:extLst>
              <a:ext uri="{FF2B5EF4-FFF2-40B4-BE49-F238E27FC236}">
                <a16:creationId xmlns:a16="http://schemas.microsoft.com/office/drawing/2014/main" id="{6EEAAF3D-3FC8-588C-E6A6-33A3C020DF4D}"/>
              </a:ext>
            </a:extLst>
          </p:cNvPr>
          <p:cNvSpPr txBox="1"/>
          <p:nvPr/>
        </p:nvSpPr>
        <p:spPr>
          <a:xfrm>
            <a:off x="1310463" y="3962988"/>
            <a:ext cx="7378994" cy="369332"/>
          </a:xfrm>
          <a:prstGeom prst="rect">
            <a:avLst/>
          </a:prstGeom>
          <a:noFill/>
        </p:spPr>
        <p:txBody>
          <a:bodyPr wrap="square">
            <a:spAutoFit/>
          </a:bodyPr>
          <a:lstStyle/>
          <a:p>
            <a:r>
              <a:rPr lang="zh-CN" altLang="zh-CN" sz="1800" dirty="0">
                <a:effectLst/>
                <a:ea typeface="等线" panose="02010600030101010101" pitchFamily="2" charset="-122"/>
                <a:cs typeface="Times New Roman" panose="02020603050405020304" pitchFamily="18" charset="0"/>
              </a:rPr>
              <a:t>消息传递至少</a:t>
            </a:r>
            <a:r>
              <a:rPr lang="en-US" altLang="zh-CN" sz="1800" dirty="0">
                <a:effectLst/>
                <a:ea typeface="等线" panose="02010600030101010101" pitchFamily="2" charset="-122"/>
                <a:cs typeface="Times New Roman" panose="02020603050405020304" pitchFamily="18" charset="0"/>
              </a:rPr>
              <a:t> 1 </a:t>
            </a:r>
            <a:r>
              <a:rPr lang="zh-CN" altLang="zh-CN" sz="1800" dirty="0">
                <a:effectLst/>
                <a:ea typeface="等线" panose="02010600030101010101" pitchFamily="2" charset="-122"/>
                <a:cs typeface="Times New Roman" panose="02020603050405020304" pitchFamily="18" charset="0"/>
              </a:rPr>
              <a:t>次。简单的重发机制</a:t>
            </a:r>
            <a:endParaRPr lang="zh-CN" altLang="en-US" dirty="0"/>
          </a:p>
        </p:txBody>
      </p:sp>
      <p:sp>
        <p:nvSpPr>
          <p:cNvPr id="24" name="文本框 23">
            <a:extLst>
              <a:ext uri="{FF2B5EF4-FFF2-40B4-BE49-F238E27FC236}">
                <a16:creationId xmlns:a16="http://schemas.microsoft.com/office/drawing/2014/main" id="{F35D15DB-9C8F-9997-CDD9-5B64E9842B43}"/>
              </a:ext>
            </a:extLst>
          </p:cNvPr>
          <p:cNvSpPr txBox="1"/>
          <p:nvPr/>
        </p:nvSpPr>
        <p:spPr>
          <a:xfrm>
            <a:off x="4981353" y="3966827"/>
            <a:ext cx="7416208"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但无法保证消息重复。</a:t>
            </a:r>
          </a:p>
        </p:txBody>
      </p:sp>
      <p:sp>
        <p:nvSpPr>
          <p:cNvPr id="26" name="文本框 25">
            <a:extLst>
              <a:ext uri="{FF2B5EF4-FFF2-40B4-BE49-F238E27FC236}">
                <a16:creationId xmlns:a16="http://schemas.microsoft.com/office/drawing/2014/main" id="{EFCC39EE-535E-8972-14CA-4CB98DB04379}"/>
              </a:ext>
            </a:extLst>
          </p:cNvPr>
          <p:cNvSpPr txBox="1"/>
          <p:nvPr/>
        </p:nvSpPr>
        <p:spPr>
          <a:xfrm>
            <a:off x="7337541" y="1824437"/>
            <a:ext cx="7416208" cy="323165"/>
          </a:xfrm>
          <a:prstGeom prst="rect">
            <a:avLst/>
          </a:prstGeom>
          <a:noFill/>
        </p:spPr>
        <p:txBody>
          <a:bodyPr wrap="square">
            <a:spAutoFit/>
          </a:bodyPr>
          <a:lstStyle/>
          <a:p>
            <a:pPr>
              <a:lnSpc>
                <a:spcPts val="1800"/>
              </a:lnSpc>
              <a:spcAft>
                <a:spcPts val="1200"/>
              </a:spcAft>
            </a:pPr>
            <a:r>
              <a:rPr lang="en-US" altLang="zh-CN" sz="1800" b="1" dirty="0">
                <a:solidFill>
                  <a:srgbClr val="4D4D4D"/>
                </a:solidFill>
                <a:effectLst/>
                <a:latin typeface="Arial" panose="020B0604020202020204" pitchFamily="34" charset="0"/>
                <a:ea typeface="宋体" panose="02010600030101010101" pitchFamily="2" charset="-122"/>
                <a:cs typeface="宋体" panose="02010600030101010101" pitchFamily="2" charset="-122"/>
              </a:rPr>
              <a:t>QoS  2</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30" name="文本框 29">
            <a:extLst>
              <a:ext uri="{FF2B5EF4-FFF2-40B4-BE49-F238E27FC236}">
                <a16:creationId xmlns:a16="http://schemas.microsoft.com/office/drawing/2014/main" id="{EB6CFAC8-1656-D909-2211-F0218369BFAB}"/>
              </a:ext>
            </a:extLst>
          </p:cNvPr>
          <p:cNvSpPr txBox="1"/>
          <p:nvPr/>
        </p:nvSpPr>
        <p:spPr>
          <a:xfrm>
            <a:off x="8372887" y="1764352"/>
            <a:ext cx="7416208" cy="646331"/>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消息仅传送一次。设计了重发和重复消息发现机制，</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保证消息到达对方并且严格只到达一次。</a:t>
            </a:r>
          </a:p>
        </p:txBody>
      </p:sp>
      <p:pic>
        <p:nvPicPr>
          <p:cNvPr id="34" name="图片 33">
            <a:extLst>
              <a:ext uri="{FF2B5EF4-FFF2-40B4-BE49-F238E27FC236}">
                <a16:creationId xmlns:a16="http://schemas.microsoft.com/office/drawing/2014/main" id="{C104D304-EFB9-6158-19F4-80E61B6DF7CA}"/>
              </a:ext>
            </a:extLst>
          </p:cNvPr>
          <p:cNvPicPr>
            <a:picLocks noChangeAspect="1"/>
          </p:cNvPicPr>
          <p:nvPr/>
        </p:nvPicPr>
        <p:blipFill>
          <a:blip r:embed="rId6"/>
          <a:stretch>
            <a:fillRect/>
          </a:stretch>
        </p:blipFill>
        <p:spPr>
          <a:xfrm>
            <a:off x="7346073" y="2410683"/>
            <a:ext cx="7160860" cy="554247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F3F3FF">
              <a:alpha val="75000"/>
            </a:srgbClr>
          </a:solidFill>
          <a:ln w="55483">
            <a:solidFill>
              <a:srgbClr val="DFDFEB"/>
            </a:solidFill>
            <a:prstDash val="solid"/>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6" name="文本框 5">
            <a:extLst>
              <a:ext uri="{FF2B5EF4-FFF2-40B4-BE49-F238E27FC236}">
                <a16:creationId xmlns:a16="http://schemas.microsoft.com/office/drawing/2014/main" id="{6F3D8CA6-3728-C97A-6169-FB99B6DBAA26}"/>
              </a:ext>
            </a:extLst>
          </p:cNvPr>
          <p:cNvSpPr txBox="1"/>
          <p:nvPr/>
        </p:nvSpPr>
        <p:spPr>
          <a:xfrm>
            <a:off x="385430" y="288483"/>
            <a:ext cx="7341780" cy="461665"/>
          </a:xfrm>
          <a:prstGeom prst="rect">
            <a:avLst/>
          </a:prstGeom>
          <a:noFill/>
        </p:spPr>
        <p:txBody>
          <a:bodyPr wrap="square">
            <a:spAutoFit/>
          </a:bodyPr>
          <a:lstStyle/>
          <a:p>
            <a:pPr algn="just"/>
            <a:r>
              <a:rPr lang="en-US" altLang="zh-CN" sz="2400" kern="100" dirty="0">
                <a:effectLst/>
                <a:latin typeface="等线" panose="02010600030101010101" pitchFamily="2" charset="-122"/>
                <a:ea typeface="等线" panose="02010600030101010101" pitchFamily="2" charset="-122"/>
                <a:cs typeface="Times New Roman" panose="02020603050405020304" pitchFamily="18" charset="0"/>
              </a:rPr>
              <a:t>MQTT</a:t>
            </a:r>
            <a:r>
              <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rPr>
              <a:t>协议适合车联网吗？</a:t>
            </a:r>
          </a:p>
        </p:txBody>
      </p:sp>
      <p:pic>
        <p:nvPicPr>
          <p:cNvPr id="14" name="图片 13">
            <a:extLst>
              <a:ext uri="{FF2B5EF4-FFF2-40B4-BE49-F238E27FC236}">
                <a16:creationId xmlns:a16="http://schemas.microsoft.com/office/drawing/2014/main" id="{6A9B694B-20CA-16DE-6D6D-8FA4FAFF8982}"/>
              </a:ext>
            </a:extLst>
          </p:cNvPr>
          <p:cNvPicPr>
            <a:picLocks noChangeAspect="1"/>
          </p:cNvPicPr>
          <p:nvPr/>
        </p:nvPicPr>
        <p:blipFill>
          <a:blip r:embed="rId4"/>
          <a:stretch>
            <a:fillRect/>
          </a:stretch>
        </p:blipFill>
        <p:spPr>
          <a:xfrm>
            <a:off x="8569584" y="0"/>
            <a:ext cx="6060816" cy="4044788"/>
          </a:xfrm>
          <a:prstGeom prst="rect">
            <a:avLst/>
          </a:prstGeom>
        </p:spPr>
      </p:pic>
      <p:sp>
        <p:nvSpPr>
          <p:cNvPr id="16" name="文本框 15">
            <a:extLst>
              <a:ext uri="{FF2B5EF4-FFF2-40B4-BE49-F238E27FC236}">
                <a16:creationId xmlns:a16="http://schemas.microsoft.com/office/drawing/2014/main" id="{A3846701-F982-ECF6-E886-FA62DDC7A6B7}"/>
              </a:ext>
            </a:extLst>
          </p:cNvPr>
          <p:cNvSpPr txBox="1"/>
          <p:nvPr/>
        </p:nvSpPr>
        <p:spPr>
          <a:xfrm>
            <a:off x="385430" y="1372451"/>
            <a:ext cx="7341780" cy="923330"/>
          </a:xfrm>
          <a:prstGeom prst="rect">
            <a:avLst/>
          </a:prstGeom>
          <a:noFill/>
        </p:spPr>
        <p:txBody>
          <a:bodyPr wrap="square">
            <a:spAutoFit/>
          </a:bodyPr>
          <a:lstStyle/>
          <a:p>
            <a:r>
              <a:rPr lang="en-US" altLang="zh-CN" sz="1800" dirty="0">
                <a:effectLst/>
                <a:ea typeface="等线" panose="02010600030101010101" pitchFamily="2" charset="-122"/>
                <a:cs typeface="Times New Roman" panose="02020603050405020304" pitchFamily="18" charset="0"/>
              </a:rPr>
              <a:t>  </a:t>
            </a:r>
            <a:r>
              <a:rPr lang="zh-CN" altLang="zh-CN" sz="1800" dirty="0">
                <a:effectLst/>
                <a:ea typeface="等线" panose="02010600030101010101" pitchFamily="2" charset="-122"/>
                <a:cs typeface="Times New Roman" panose="02020603050405020304" pitchFamily="18" charset="0"/>
              </a:rPr>
              <a:t>在车联网场景中，</a:t>
            </a:r>
            <a:r>
              <a:rPr lang="en-US" altLang="zh-CN" sz="1800" dirty="0">
                <a:effectLst/>
                <a:ea typeface="等线" panose="02010600030101010101" pitchFamily="2" charset="-122"/>
                <a:cs typeface="Times New Roman" panose="02020603050405020304" pitchFamily="18" charset="0"/>
              </a:rPr>
              <a:t>MQTT </a:t>
            </a:r>
            <a:r>
              <a:rPr lang="zh-CN" altLang="zh-CN" sz="1800" dirty="0">
                <a:effectLst/>
                <a:ea typeface="等线" panose="02010600030101010101" pitchFamily="2" charset="-122"/>
                <a:cs typeface="Times New Roman" panose="02020603050405020304" pitchFamily="18" charset="0"/>
              </a:rPr>
              <a:t>依然能够胜任海量车机系统灵活、快速、安全接入，并保证复杂网络环境下消息实时性、可靠性，其主要应用优势如下：</a:t>
            </a:r>
            <a:endParaRPr lang="zh-CN" altLang="en-US" dirty="0"/>
          </a:p>
        </p:txBody>
      </p:sp>
      <p:sp>
        <p:nvSpPr>
          <p:cNvPr id="18" name="文本框 17">
            <a:extLst>
              <a:ext uri="{FF2B5EF4-FFF2-40B4-BE49-F238E27FC236}">
                <a16:creationId xmlns:a16="http://schemas.microsoft.com/office/drawing/2014/main" id="{C077B7C1-D0BC-78F2-BB9E-903B151E698E}"/>
              </a:ext>
            </a:extLst>
          </p:cNvPr>
          <p:cNvSpPr txBox="1"/>
          <p:nvPr/>
        </p:nvSpPr>
        <p:spPr>
          <a:xfrm>
            <a:off x="494414" y="2752126"/>
            <a:ext cx="7389628" cy="3693319"/>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开放消息协议，简单易实现。市场上有大量成熟的软件库与硬件模组，可以有效降低车机 接入难度和使用成本； </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提供灵活的发布订阅和主题设计，能够通过海量的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Topic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进行消息通信，应对各类车联网 业务；</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 Payload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格式灵活，报文结构紧凑，可以灵活承载各类业务数据并有效减少车机网络流量；</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提供三个可选的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QoS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等级，能够适应车机设备不同的网络环境；</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提供在线状态感知与会话保持能力，方便管理车机在线状态并进行离线消息保留。</a:t>
            </a:r>
          </a:p>
        </p:txBody>
      </p:sp>
      <p:pic>
        <p:nvPicPr>
          <p:cNvPr id="19" name="图片 18">
            <a:extLst>
              <a:ext uri="{FF2B5EF4-FFF2-40B4-BE49-F238E27FC236}">
                <a16:creationId xmlns:a16="http://schemas.microsoft.com/office/drawing/2014/main" id="{6627C903-9D6D-0104-9662-0E84A2832FB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569584" y="4049204"/>
            <a:ext cx="6060816" cy="3351056"/>
          </a:xfrm>
          <a:prstGeom prst="rect">
            <a:avLst/>
          </a:prstGeom>
          <a:noFill/>
          <a:ln>
            <a:noFill/>
          </a:ln>
        </p:spPr>
      </p:pic>
      <p:sp>
        <p:nvSpPr>
          <p:cNvPr id="21" name="文本框 20">
            <a:extLst>
              <a:ext uri="{FF2B5EF4-FFF2-40B4-BE49-F238E27FC236}">
                <a16:creationId xmlns:a16="http://schemas.microsoft.com/office/drawing/2014/main" id="{DBBDCBD9-00C1-F3FD-D53D-B4950BE112F3}"/>
              </a:ext>
            </a:extLst>
          </p:cNvPr>
          <p:cNvSpPr txBox="1"/>
          <p:nvPr/>
        </p:nvSpPr>
        <p:spPr>
          <a:xfrm>
            <a:off x="8569584" y="7400260"/>
            <a:ext cx="6135244" cy="646331"/>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消息体（</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Payload</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），存在于部分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MQTT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数据包中，表示客户端收到的具体内容；</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Shape 0"/>
          <p:cNvSpPr/>
          <p:nvPr/>
        </p:nvSpPr>
        <p:spPr>
          <a:xfrm>
            <a:off x="0" y="0"/>
            <a:ext cx="14630400" cy="8229600"/>
          </a:xfrm>
          <a:prstGeom prst="rect">
            <a:avLst/>
          </a:prstGeom>
          <a:solidFill>
            <a:srgbClr val="F3F3FF">
              <a:alpha val="75000"/>
            </a:srgbClr>
          </a:solidFill>
          <a:ln w="55483">
            <a:solidFill>
              <a:srgbClr val="DFDFEB"/>
            </a:solidFill>
            <a:prstDash val="solid"/>
          </a:ln>
        </p:spPr>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6"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8" name="文本框 7">
            <a:extLst>
              <a:ext uri="{FF2B5EF4-FFF2-40B4-BE49-F238E27FC236}">
                <a16:creationId xmlns:a16="http://schemas.microsoft.com/office/drawing/2014/main" id="{32879E0C-EAD5-8F6A-0755-2374E650581B}"/>
              </a:ext>
            </a:extLst>
          </p:cNvPr>
          <p:cNvSpPr txBox="1"/>
          <p:nvPr/>
        </p:nvSpPr>
        <p:spPr>
          <a:xfrm>
            <a:off x="396063" y="249036"/>
            <a:ext cx="7341780" cy="461665"/>
          </a:xfrm>
          <a:prstGeom prst="rect">
            <a:avLst/>
          </a:prstGeom>
          <a:noFill/>
        </p:spPr>
        <p:txBody>
          <a:bodyPr wrap="square">
            <a:spAutoFit/>
          </a:bodyPr>
          <a:lstStyle/>
          <a:p>
            <a:r>
              <a:rPr lang="zh-CN" altLang="en-US" sz="2400" dirty="0"/>
              <a:t>车联网移动场景 </a:t>
            </a:r>
            <a:r>
              <a:rPr lang="en-US" altLang="zh-CN" sz="2400" dirty="0"/>
              <a:t>MQTT </a:t>
            </a:r>
            <a:r>
              <a:rPr lang="zh-CN" altLang="en-US" sz="2400" dirty="0"/>
              <a:t>通信优化</a:t>
            </a:r>
          </a:p>
        </p:txBody>
      </p:sp>
      <p:sp>
        <p:nvSpPr>
          <p:cNvPr id="12" name="文本框 11">
            <a:extLst>
              <a:ext uri="{FF2B5EF4-FFF2-40B4-BE49-F238E27FC236}">
                <a16:creationId xmlns:a16="http://schemas.microsoft.com/office/drawing/2014/main" id="{0F6F74E1-A87F-5022-9D87-A36A1CBCCFD1}"/>
              </a:ext>
            </a:extLst>
          </p:cNvPr>
          <p:cNvSpPr txBox="1"/>
          <p:nvPr/>
        </p:nvSpPr>
        <p:spPr>
          <a:xfrm>
            <a:off x="198032" y="1355933"/>
            <a:ext cx="7342496" cy="400110"/>
          </a:xfrm>
          <a:prstGeom prst="rect">
            <a:avLst/>
          </a:prstGeom>
          <a:noFill/>
        </p:spPr>
        <p:txBody>
          <a:bodyPr wrap="square">
            <a:spAutoFit/>
          </a:bodyPr>
          <a:lstStyle/>
          <a:p>
            <a:r>
              <a:rPr lang="zh-CN" altLang="en-US" sz="2000" dirty="0">
                <a:solidFill>
                  <a:schemeClr val="tx2"/>
                </a:solidFill>
                <a:highlight>
                  <a:srgbClr val="C0C0C0"/>
                </a:highlight>
              </a:rPr>
              <a:t>移动设备网络迁移问题</a:t>
            </a:r>
          </a:p>
        </p:txBody>
      </p:sp>
      <p:sp>
        <p:nvSpPr>
          <p:cNvPr id="14" name="文本框 13">
            <a:extLst>
              <a:ext uri="{FF2B5EF4-FFF2-40B4-BE49-F238E27FC236}">
                <a16:creationId xmlns:a16="http://schemas.microsoft.com/office/drawing/2014/main" id="{A1013FF2-5A49-56C3-D209-8418F48817B2}"/>
              </a:ext>
            </a:extLst>
          </p:cNvPr>
          <p:cNvSpPr txBox="1"/>
          <p:nvPr/>
        </p:nvSpPr>
        <p:spPr>
          <a:xfrm>
            <a:off x="396063" y="2057038"/>
            <a:ext cx="7410734" cy="1015663"/>
          </a:xfrm>
          <a:prstGeom prst="rect">
            <a:avLst/>
          </a:prstGeom>
          <a:noFill/>
        </p:spPr>
        <p:txBody>
          <a:bodyPr wrap="square">
            <a:spAutoFit/>
          </a:bodyPr>
          <a:lstStyle/>
          <a:p>
            <a:r>
              <a:rPr lang="zh-CN" altLang="en-US" sz="2000" dirty="0"/>
              <a:t>  在车联网中，由于车辆是高速移动，特别是在高速公路基站覆盖稀疏或穿过隧道的情况，都会导致这种问题更加频繁地出现，从而引起车机端 </a:t>
            </a:r>
            <a:r>
              <a:rPr lang="en-US" altLang="zh-CN" sz="2000" dirty="0"/>
              <a:t>MQTT </a:t>
            </a:r>
            <a:r>
              <a:rPr lang="zh-CN" altLang="en-US" sz="2000" dirty="0"/>
              <a:t>连接中断重连。</a:t>
            </a:r>
          </a:p>
        </p:txBody>
      </p:sp>
      <p:pic>
        <p:nvPicPr>
          <p:cNvPr id="16" name="图片 15">
            <a:extLst>
              <a:ext uri="{FF2B5EF4-FFF2-40B4-BE49-F238E27FC236}">
                <a16:creationId xmlns:a16="http://schemas.microsoft.com/office/drawing/2014/main" id="{9C47C5CE-B821-DE20-A639-095CA4E43ED1}"/>
              </a:ext>
            </a:extLst>
          </p:cNvPr>
          <p:cNvPicPr>
            <a:picLocks noChangeAspect="1"/>
          </p:cNvPicPr>
          <p:nvPr/>
        </p:nvPicPr>
        <p:blipFill>
          <a:blip r:embed="rId5"/>
          <a:stretch>
            <a:fillRect/>
          </a:stretch>
        </p:blipFill>
        <p:spPr>
          <a:xfrm>
            <a:off x="1" y="3414135"/>
            <a:ext cx="9144000" cy="1761905"/>
          </a:xfrm>
          <a:prstGeom prst="rect">
            <a:avLst/>
          </a:prstGeom>
        </p:spPr>
      </p:pic>
      <p:sp>
        <p:nvSpPr>
          <p:cNvPr id="18" name="文本框 17">
            <a:extLst>
              <a:ext uri="{FF2B5EF4-FFF2-40B4-BE49-F238E27FC236}">
                <a16:creationId xmlns:a16="http://schemas.microsoft.com/office/drawing/2014/main" id="{C8DAECFF-1699-F8DD-2C17-5262CB2AF6AD}"/>
              </a:ext>
            </a:extLst>
          </p:cNvPr>
          <p:cNvSpPr txBox="1"/>
          <p:nvPr/>
        </p:nvSpPr>
        <p:spPr>
          <a:xfrm>
            <a:off x="559836" y="5305617"/>
            <a:ext cx="7410734" cy="369332"/>
          </a:xfrm>
          <a:prstGeom prst="rect">
            <a:avLst/>
          </a:prstGeom>
          <a:noFill/>
        </p:spPr>
        <p:txBody>
          <a:bodyPr wrap="square">
            <a:spAutoFit/>
          </a:bodyPr>
          <a:lstStyle/>
          <a:p>
            <a:r>
              <a:rPr lang="zh-CN" altLang="en-US" dirty="0"/>
              <a:t>车机端的 </a:t>
            </a:r>
            <a:r>
              <a:rPr lang="en-US" altLang="zh-CN" dirty="0"/>
              <a:t>4G </a:t>
            </a:r>
            <a:r>
              <a:rPr lang="zh-CN" altLang="en-US" dirty="0"/>
              <a:t>连接出现如上图所示的不断上下线的情况</a:t>
            </a:r>
          </a:p>
        </p:txBody>
      </p:sp>
      <p:sp>
        <p:nvSpPr>
          <p:cNvPr id="20" name="文本框 19">
            <a:extLst>
              <a:ext uri="{FF2B5EF4-FFF2-40B4-BE49-F238E27FC236}">
                <a16:creationId xmlns:a16="http://schemas.microsoft.com/office/drawing/2014/main" id="{3E9FBEAD-5503-B8E4-314F-78FEE3301050}"/>
              </a:ext>
            </a:extLst>
          </p:cNvPr>
          <p:cNvSpPr txBox="1"/>
          <p:nvPr/>
        </p:nvSpPr>
        <p:spPr>
          <a:xfrm>
            <a:off x="198032" y="5928096"/>
            <a:ext cx="7410734" cy="400110"/>
          </a:xfrm>
          <a:prstGeom prst="rect">
            <a:avLst/>
          </a:prstGeom>
          <a:noFill/>
        </p:spPr>
        <p:txBody>
          <a:bodyPr wrap="square">
            <a:spAutoFit/>
          </a:bodyPr>
          <a:lstStyle/>
          <a:p>
            <a:r>
              <a:rPr lang="zh-CN" altLang="en-US" sz="2000" dirty="0">
                <a:highlight>
                  <a:srgbClr val="C0C0C0"/>
                </a:highlight>
              </a:rPr>
              <a:t>多普勒效应和隧道覆盖</a:t>
            </a:r>
          </a:p>
        </p:txBody>
      </p:sp>
      <p:sp>
        <p:nvSpPr>
          <p:cNvPr id="22" name="文本框 21">
            <a:extLst>
              <a:ext uri="{FF2B5EF4-FFF2-40B4-BE49-F238E27FC236}">
                <a16:creationId xmlns:a16="http://schemas.microsoft.com/office/drawing/2014/main" id="{62A92337-62D2-CCF2-F384-F84D38580585}"/>
              </a:ext>
            </a:extLst>
          </p:cNvPr>
          <p:cNvSpPr txBox="1"/>
          <p:nvPr/>
        </p:nvSpPr>
        <p:spPr>
          <a:xfrm>
            <a:off x="396063" y="6581353"/>
            <a:ext cx="7410734" cy="923330"/>
          </a:xfrm>
          <a:prstGeom prst="rect">
            <a:avLst/>
          </a:prstGeom>
          <a:noFill/>
        </p:spPr>
        <p:txBody>
          <a:bodyPr wrap="square">
            <a:spAutoFit/>
          </a:bodyPr>
          <a:lstStyle/>
          <a:p>
            <a:r>
              <a:rPr lang="zh-CN" altLang="en-US" dirty="0"/>
              <a:t>    除了基站覆盖带来的网络问题外，当车辆行驶速度很快的时候，也会由于多普勒效应造 成延迟增加和丢包。车速越大，频偏越大，延迟越大，丢包的概率也越大。</a:t>
            </a:r>
          </a:p>
        </p:txBody>
      </p:sp>
      <p:pic>
        <p:nvPicPr>
          <p:cNvPr id="26" name="图片 25">
            <a:extLst>
              <a:ext uri="{FF2B5EF4-FFF2-40B4-BE49-F238E27FC236}">
                <a16:creationId xmlns:a16="http://schemas.microsoft.com/office/drawing/2014/main" id="{F818B49C-D876-15B7-6CB0-06CB5737D386}"/>
              </a:ext>
            </a:extLst>
          </p:cNvPr>
          <p:cNvPicPr>
            <a:picLocks noChangeAspect="1"/>
          </p:cNvPicPr>
          <p:nvPr/>
        </p:nvPicPr>
        <p:blipFill>
          <a:blip r:embed="rId6"/>
          <a:stretch>
            <a:fillRect/>
          </a:stretch>
        </p:blipFill>
        <p:spPr>
          <a:xfrm>
            <a:off x="7806797" y="5176040"/>
            <a:ext cx="6823603" cy="30535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p:cNvSpPr/>
          <p:nvPr/>
        </p:nvSpPr>
        <p:spPr>
          <a:xfrm>
            <a:off x="-10048" y="20096"/>
            <a:ext cx="14630400" cy="8229600"/>
          </a:xfrm>
          <a:prstGeom prst="rect">
            <a:avLst/>
          </a:prstGeom>
          <a:solidFill>
            <a:srgbClr val="F3F3FF">
              <a:alpha val="75000"/>
            </a:srgbClr>
          </a:solidFill>
          <a:ln w="55483">
            <a:solidFill>
              <a:srgbClr val="DFDFEB"/>
            </a:solidFill>
            <a:prstDash val="solid"/>
          </a:ln>
        </p:spPr>
        <p:txBody>
          <a:bodyPr/>
          <a:lstStyle/>
          <a:p>
            <a:endParaRPr lang="zh-CN" altLang="en-US" dirty="0"/>
          </a:p>
        </p:txBody>
      </p:sp>
      <p:pic>
        <p:nvPicPr>
          <p:cNvPr id="2" name="Image 0" descr="preencoded.png"/>
          <p:cNvPicPr>
            <a:picLocks noChangeAspect="1"/>
          </p:cNvPicPr>
          <p:nvPr/>
        </p:nvPicPr>
        <p:blipFill>
          <a:blip r:embed="rId3"/>
          <a:stretch>
            <a:fillRect/>
          </a:stretch>
        </p:blipFill>
        <p:spPr>
          <a:xfrm>
            <a:off x="-10048" y="0"/>
            <a:ext cx="14630400" cy="8229600"/>
          </a:xfrm>
          <a:prstGeom prst="rect">
            <a:avLst/>
          </a:prstGeom>
        </p:spPr>
      </p:pic>
      <p:sp>
        <p:nvSpPr>
          <p:cNvPr id="5" name="Text 2"/>
          <p:cNvSpPr/>
          <p:nvPr/>
        </p:nvSpPr>
        <p:spPr>
          <a:xfrm>
            <a:off x="833199" y="4273153"/>
            <a:ext cx="7477601" cy="710803"/>
          </a:xfrm>
          <a:prstGeom prst="rect">
            <a:avLst/>
          </a:prstGeom>
          <a:noFill/>
          <a:ln/>
        </p:spPr>
        <p:txBody>
          <a:bodyPr wrap="square" rtlCol="0" anchor="t"/>
          <a:lstStyle/>
          <a:p>
            <a:pPr marL="0" indent="0">
              <a:lnSpc>
                <a:spcPts val="2799"/>
              </a:lnSpc>
              <a:buNone/>
            </a:pPr>
            <a:endParaRPr lang="en-US" sz="1750" dirty="0"/>
          </a:p>
        </p:txBody>
      </p:sp>
      <p:sp>
        <p:nvSpPr>
          <p:cNvPr id="11" name="文本框 10">
            <a:extLst>
              <a:ext uri="{FF2B5EF4-FFF2-40B4-BE49-F238E27FC236}">
                <a16:creationId xmlns:a16="http://schemas.microsoft.com/office/drawing/2014/main" id="{AC139617-E225-273F-6F3D-D1B75E53C036}"/>
              </a:ext>
            </a:extLst>
          </p:cNvPr>
          <p:cNvSpPr txBox="1"/>
          <p:nvPr/>
        </p:nvSpPr>
        <p:spPr>
          <a:xfrm>
            <a:off x="10254343" y="6132649"/>
            <a:ext cx="7342494" cy="400110"/>
          </a:xfrm>
          <a:prstGeom prst="rect">
            <a:avLst/>
          </a:prstGeom>
          <a:noFill/>
        </p:spPr>
        <p:txBody>
          <a:bodyPr wrap="square">
            <a:spAutoFit/>
          </a:bodyPr>
          <a:lstStyle/>
          <a:p>
            <a:r>
              <a:rPr lang="en-US" altLang="zh-CN" sz="2000" dirty="0"/>
              <a:t>TCP/IP</a:t>
            </a:r>
            <a:r>
              <a:rPr lang="zh-CN" altLang="en-US" sz="2000" dirty="0"/>
              <a:t> 协议握手过程</a:t>
            </a:r>
          </a:p>
        </p:txBody>
      </p:sp>
      <p:sp>
        <p:nvSpPr>
          <p:cNvPr id="13" name="文本框 12">
            <a:extLst>
              <a:ext uri="{FF2B5EF4-FFF2-40B4-BE49-F238E27FC236}">
                <a16:creationId xmlns:a16="http://schemas.microsoft.com/office/drawing/2014/main" id="{13AD05FC-F876-0E9F-428A-1E40B8C506D3}"/>
              </a:ext>
            </a:extLst>
          </p:cNvPr>
          <p:cNvSpPr txBox="1"/>
          <p:nvPr/>
        </p:nvSpPr>
        <p:spPr>
          <a:xfrm>
            <a:off x="559558" y="1031890"/>
            <a:ext cx="7410734" cy="1200329"/>
          </a:xfrm>
          <a:prstGeom prst="rect">
            <a:avLst/>
          </a:prstGeom>
          <a:noFill/>
        </p:spPr>
        <p:txBody>
          <a:bodyPr wrap="square">
            <a:spAutoFit/>
          </a:bodyPr>
          <a:lstStyle/>
          <a:p>
            <a:r>
              <a:rPr lang="zh-CN" altLang="en-US" dirty="0"/>
              <a:t>    在车联网场景里，基站切换是会导致车机端的 </a:t>
            </a:r>
            <a:r>
              <a:rPr lang="en-US" altLang="zh-CN" dirty="0"/>
              <a:t>IP </a:t>
            </a:r>
            <a:r>
              <a:rPr lang="zh-CN" altLang="en-US" dirty="0"/>
              <a:t>地址变更的。每次车机 </a:t>
            </a:r>
            <a:r>
              <a:rPr lang="en-US" altLang="zh-CN" dirty="0"/>
              <a:t>4G </a:t>
            </a:r>
            <a:r>
              <a:rPr lang="zh-CN" altLang="en-US" dirty="0"/>
              <a:t>模块进入新的基站覆盖范围时都会重新发起一次入网附着请求。</a:t>
            </a:r>
            <a:endParaRPr lang="en-US" altLang="zh-CN" dirty="0"/>
          </a:p>
          <a:p>
            <a:r>
              <a:rPr lang="en-US" altLang="zh-CN" dirty="0"/>
              <a:t>  IP</a:t>
            </a:r>
            <a:r>
              <a:rPr lang="zh-CN" altLang="en-US" dirty="0"/>
              <a:t>变化</a:t>
            </a:r>
            <a:r>
              <a:rPr lang="en-US" altLang="zh-CN" dirty="0"/>
              <a:t>TCP</a:t>
            </a:r>
            <a:r>
              <a:rPr lang="zh-CN" altLang="en-US" dirty="0"/>
              <a:t>服务端无法识别出现在的客户端是否还是原先的客户端，所以</a:t>
            </a:r>
            <a:r>
              <a:rPr lang="en-US" altLang="zh-CN" dirty="0"/>
              <a:t>TCP</a:t>
            </a:r>
            <a:r>
              <a:rPr lang="zh-CN" altLang="en-US" dirty="0"/>
              <a:t>重新建立连接，导致</a:t>
            </a:r>
            <a:r>
              <a:rPr lang="en-US" altLang="zh-CN" dirty="0"/>
              <a:t>MQTT</a:t>
            </a:r>
            <a:r>
              <a:rPr lang="zh-CN" altLang="en-US" dirty="0"/>
              <a:t>连接必须重建。 </a:t>
            </a:r>
          </a:p>
        </p:txBody>
      </p:sp>
      <p:pic>
        <p:nvPicPr>
          <p:cNvPr id="15" name="图片 14">
            <a:extLst>
              <a:ext uri="{FF2B5EF4-FFF2-40B4-BE49-F238E27FC236}">
                <a16:creationId xmlns:a16="http://schemas.microsoft.com/office/drawing/2014/main" id="{48C3658A-15FC-20BE-FFF4-7875E88AAFE4}"/>
              </a:ext>
            </a:extLst>
          </p:cNvPr>
          <p:cNvPicPr>
            <a:picLocks noChangeAspect="1"/>
          </p:cNvPicPr>
          <p:nvPr/>
        </p:nvPicPr>
        <p:blipFill>
          <a:blip r:embed="rId4"/>
          <a:stretch>
            <a:fillRect/>
          </a:stretch>
        </p:blipFill>
        <p:spPr>
          <a:xfrm>
            <a:off x="8102886" y="0"/>
            <a:ext cx="6517466" cy="6112553"/>
          </a:xfrm>
          <a:prstGeom prst="rect">
            <a:avLst/>
          </a:prstGeom>
        </p:spPr>
      </p:pic>
      <p:sp>
        <p:nvSpPr>
          <p:cNvPr id="16" name="文本框 15">
            <a:extLst>
              <a:ext uri="{FF2B5EF4-FFF2-40B4-BE49-F238E27FC236}">
                <a16:creationId xmlns:a16="http://schemas.microsoft.com/office/drawing/2014/main" id="{DBC5327A-FB46-0FD9-259C-E0C80FD8B6C3}"/>
              </a:ext>
            </a:extLst>
          </p:cNvPr>
          <p:cNvSpPr txBox="1"/>
          <p:nvPr/>
        </p:nvSpPr>
        <p:spPr>
          <a:xfrm>
            <a:off x="200834" y="610522"/>
            <a:ext cx="7342494" cy="400110"/>
          </a:xfrm>
          <a:prstGeom prst="rect">
            <a:avLst/>
          </a:prstGeom>
          <a:noFill/>
        </p:spPr>
        <p:txBody>
          <a:bodyPr wrap="square">
            <a:spAutoFit/>
          </a:bodyPr>
          <a:lstStyle/>
          <a:p>
            <a:r>
              <a:rPr lang="zh-CN" altLang="en-US" sz="2000" dirty="0">
                <a:highlight>
                  <a:srgbClr val="C0C0C0"/>
                </a:highlight>
              </a:rPr>
              <a:t>车联网移动场景下的 </a:t>
            </a:r>
            <a:r>
              <a:rPr lang="en-US" altLang="zh-CN" sz="2000" dirty="0">
                <a:highlight>
                  <a:srgbClr val="C0C0C0"/>
                </a:highlight>
              </a:rPr>
              <a:t>MQTT </a:t>
            </a:r>
            <a:r>
              <a:rPr lang="zh-CN" altLang="en-US" sz="2000" dirty="0">
                <a:highlight>
                  <a:srgbClr val="C0C0C0"/>
                </a:highlight>
              </a:rPr>
              <a:t>连接</a:t>
            </a:r>
          </a:p>
        </p:txBody>
      </p:sp>
      <p:sp>
        <p:nvSpPr>
          <p:cNvPr id="20" name="文本框 19">
            <a:extLst>
              <a:ext uri="{FF2B5EF4-FFF2-40B4-BE49-F238E27FC236}">
                <a16:creationId xmlns:a16="http://schemas.microsoft.com/office/drawing/2014/main" id="{B8E0CC88-9707-B1DC-CBE1-E1B2B6DA21A3}"/>
              </a:ext>
            </a:extLst>
          </p:cNvPr>
          <p:cNvSpPr txBox="1"/>
          <p:nvPr/>
        </p:nvSpPr>
        <p:spPr>
          <a:xfrm>
            <a:off x="199731" y="2682234"/>
            <a:ext cx="8720918" cy="400110"/>
          </a:xfrm>
          <a:prstGeom prst="rect">
            <a:avLst/>
          </a:prstGeom>
          <a:noFill/>
        </p:spPr>
        <p:txBody>
          <a:bodyPr wrap="square">
            <a:spAutoFit/>
          </a:bodyPr>
          <a:lstStyle/>
          <a:p>
            <a:r>
              <a:rPr lang="zh-CN" altLang="en-US" sz="2000" dirty="0">
                <a:highlight>
                  <a:srgbClr val="C0C0C0"/>
                </a:highlight>
              </a:rPr>
              <a:t>如何改善移动网络下 </a:t>
            </a:r>
            <a:r>
              <a:rPr lang="en-US" altLang="zh-CN" sz="2000" dirty="0">
                <a:highlight>
                  <a:srgbClr val="C0C0C0"/>
                </a:highlight>
              </a:rPr>
              <a:t>MQTT </a:t>
            </a:r>
            <a:r>
              <a:rPr lang="zh-CN" altLang="en-US" sz="2000" dirty="0">
                <a:highlight>
                  <a:srgbClr val="C0C0C0"/>
                </a:highlight>
              </a:rPr>
              <a:t>连接稳定性？</a:t>
            </a:r>
          </a:p>
        </p:txBody>
      </p:sp>
      <p:sp>
        <p:nvSpPr>
          <p:cNvPr id="22" name="文本框 21">
            <a:extLst>
              <a:ext uri="{FF2B5EF4-FFF2-40B4-BE49-F238E27FC236}">
                <a16:creationId xmlns:a16="http://schemas.microsoft.com/office/drawing/2014/main" id="{02038C49-3F13-DB40-226D-EF49CCD1CE4F}"/>
              </a:ext>
            </a:extLst>
          </p:cNvPr>
          <p:cNvSpPr txBox="1"/>
          <p:nvPr/>
        </p:nvSpPr>
        <p:spPr>
          <a:xfrm>
            <a:off x="559558" y="3246012"/>
            <a:ext cx="8748214" cy="646331"/>
          </a:xfrm>
          <a:prstGeom prst="rect">
            <a:avLst/>
          </a:prstGeom>
          <a:noFill/>
        </p:spPr>
        <p:txBody>
          <a:bodyPr wrap="square">
            <a:spAutoFit/>
          </a:bodyPr>
          <a:lstStyle/>
          <a:p>
            <a:r>
              <a:rPr lang="zh-CN" altLang="en-US" dirty="0"/>
              <a:t>    首先，要解决 </a:t>
            </a:r>
            <a:r>
              <a:rPr lang="en-US" altLang="zh-CN" dirty="0"/>
              <a:t>IP </a:t>
            </a:r>
            <a:r>
              <a:rPr lang="zh-CN" altLang="en-US" dirty="0"/>
              <a:t>更新导致 </a:t>
            </a:r>
            <a:r>
              <a:rPr lang="en-US" altLang="zh-CN" dirty="0"/>
              <a:t>TCP </a:t>
            </a:r>
            <a:r>
              <a:rPr lang="zh-CN" altLang="en-US" dirty="0"/>
              <a:t>重连后客户端无法识别的问题。可以</a:t>
            </a:r>
            <a:endParaRPr lang="en-US" altLang="zh-CN" dirty="0"/>
          </a:p>
          <a:p>
            <a:r>
              <a:rPr lang="zh-CN" altLang="en-US" dirty="0"/>
              <a:t>通过 </a:t>
            </a:r>
            <a:r>
              <a:rPr lang="en-US" altLang="zh-CN" dirty="0"/>
              <a:t>MQTT </a:t>
            </a:r>
            <a:r>
              <a:rPr lang="zh-CN" altLang="en-US" dirty="0"/>
              <a:t>会话保持特性来解决。</a:t>
            </a:r>
          </a:p>
        </p:txBody>
      </p:sp>
      <p:sp>
        <p:nvSpPr>
          <p:cNvPr id="8" name="文本框 7">
            <a:extLst>
              <a:ext uri="{FF2B5EF4-FFF2-40B4-BE49-F238E27FC236}">
                <a16:creationId xmlns:a16="http://schemas.microsoft.com/office/drawing/2014/main" id="{E38AAE01-77F4-0BD0-A15B-AEA67750D632}"/>
              </a:ext>
            </a:extLst>
          </p:cNvPr>
          <p:cNvSpPr txBox="1"/>
          <p:nvPr/>
        </p:nvSpPr>
        <p:spPr>
          <a:xfrm>
            <a:off x="567210" y="5957301"/>
            <a:ext cx="8741228" cy="646331"/>
          </a:xfrm>
          <a:prstGeom prst="rect">
            <a:avLst/>
          </a:prstGeom>
          <a:noFill/>
        </p:spPr>
        <p:txBody>
          <a:bodyPr wrap="square">
            <a:spAutoFit/>
          </a:bodyPr>
          <a:lstStyle/>
          <a:p>
            <a:r>
              <a:rPr lang="zh-CN" altLang="en-US" b="0" i="0" dirty="0">
                <a:solidFill>
                  <a:srgbClr val="000000"/>
                </a:solidFill>
                <a:effectLst/>
                <a:latin typeface="-apple-system"/>
              </a:rPr>
              <a:t>  保持活动时间是一个由客户端定义的时间间隔，用于告知代理服务器</a:t>
            </a:r>
            <a:endParaRPr lang="en-US" altLang="zh-CN" b="0" i="0" dirty="0">
              <a:solidFill>
                <a:srgbClr val="000000"/>
              </a:solidFill>
              <a:effectLst/>
              <a:latin typeface="-apple-system"/>
            </a:endParaRPr>
          </a:p>
          <a:p>
            <a:r>
              <a:rPr lang="zh-CN" altLang="en-US" b="0" i="0" dirty="0">
                <a:solidFill>
                  <a:srgbClr val="000000"/>
                </a:solidFill>
                <a:effectLst/>
                <a:latin typeface="-apple-system"/>
              </a:rPr>
              <a:t>客户端的连接状态。</a:t>
            </a:r>
            <a:endParaRPr lang="zh-CN" altLang="en-US" dirty="0"/>
          </a:p>
        </p:txBody>
      </p:sp>
      <p:sp>
        <p:nvSpPr>
          <p:cNvPr id="10" name="文本框 9">
            <a:extLst>
              <a:ext uri="{FF2B5EF4-FFF2-40B4-BE49-F238E27FC236}">
                <a16:creationId xmlns:a16="http://schemas.microsoft.com/office/drawing/2014/main" id="{8D4FFFFA-C3FE-FF9B-C6A5-C7607381194E}"/>
              </a:ext>
            </a:extLst>
          </p:cNvPr>
          <p:cNvSpPr txBox="1"/>
          <p:nvPr/>
        </p:nvSpPr>
        <p:spPr>
          <a:xfrm>
            <a:off x="608963" y="6899004"/>
            <a:ext cx="8741228" cy="923330"/>
          </a:xfrm>
          <a:prstGeom prst="rect">
            <a:avLst/>
          </a:prstGeom>
          <a:noFill/>
        </p:spPr>
        <p:txBody>
          <a:bodyPr wrap="square">
            <a:spAutoFit/>
          </a:bodyPr>
          <a:lstStyle/>
          <a:p>
            <a:r>
              <a:rPr lang="zh-CN" altLang="en-US" b="0" i="0" dirty="0">
                <a:solidFill>
                  <a:srgbClr val="000000"/>
                </a:solidFill>
                <a:effectLst/>
                <a:latin typeface="-apple-system"/>
              </a:rPr>
              <a:t>  客户端标识符是一个唯一标识符，用于在代理服务器上标识客户端。</a:t>
            </a:r>
            <a:endParaRPr lang="en-US" altLang="zh-CN" b="0" i="0" dirty="0">
              <a:solidFill>
                <a:srgbClr val="000000"/>
              </a:solidFill>
              <a:effectLst/>
              <a:latin typeface="-apple-system"/>
            </a:endParaRPr>
          </a:p>
          <a:p>
            <a:r>
              <a:rPr lang="zh-CN" altLang="en-US" b="0" i="0" dirty="0">
                <a:solidFill>
                  <a:srgbClr val="000000"/>
                </a:solidFill>
                <a:effectLst/>
                <a:latin typeface="-apple-system"/>
              </a:rPr>
              <a:t>如果客户端断开连接并重新连接，它可以使用相同的客户端标识符</a:t>
            </a:r>
            <a:endParaRPr lang="en-US" altLang="zh-CN" b="0" i="0" dirty="0">
              <a:solidFill>
                <a:srgbClr val="000000"/>
              </a:solidFill>
              <a:effectLst/>
              <a:latin typeface="-apple-system"/>
            </a:endParaRPr>
          </a:p>
          <a:p>
            <a:r>
              <a:rPr lang="zh-CN" altLang="en-US" b="0" i="0" dirty="0">
                <a:solidFill>
                  <a:srgbClr val="000000"/>
                </a:solidFill>
                <a:effectLst/>
                <a:latin typeface="-apple-system"/>
              </a:rPr>
              <a:t>重新连接到代理服务器，并恢复之前的会话状态</a:t>
            </a:r>
            <a:endParaRPr lang="zh-CN" altLang="en-US" dirty="0"/>
          </a:p>
        </p:txBody>
      </p:sp>
      <p:sp>
        <p:nvSpPr>
          <p:cNvPr id="12" name="矩形 11">
            <a:extLst>
              <a:ext uri="{FF2B5EF4-FFF2-40B4-BE49-F238E27FC236}">
                <a16:creationId xmlns:a16="http://schemas.microsoft.com/office/drawing/2014/main" id="{19751774-7F3D-75F1-B835-483085038701}"/>
              </a:ext>
            </a:extLst>
          </p:cNvPr>
          <p:cNvSpPr/>
          <p:nvPr/>
        </p:nvSpPr>
        <p:spPr>
          <a:xfrm>
            <a:off x="1584916" y="4272148"/>
            <a:ext cx="1796143" cy="10811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MQTT</a:t>
            </a:r>
            <a:r>
              <a:rPr lang="zh-CN" altLang="en-US" dirty="0"/>
              <a:t>会话保持</a:t>
            </a:r>
          </a:p>
        </p:txBody>
      </p:sp>
      <p:cxnSp>
        <p:nvCxnSpPr>
          <p:cNvPr id="17" name="直接箭头连接符 16">
            <a:extLst>
              <a:ext uri="{FF2B5EF4-FFF2-40B4-BE49-F238E27FC236}">
                <a16:creationId xmlns:a16="http://schemas.microsoft.com/office/drawing/2014/main" id="{900EE5BD-4A77-21FA-77E5-7D42E5D0DEC7}"/>
              </a:ext>
            </a:extLst>
          </p:cNvPr>
          <p:cNvCxnSpPr/>
          <p:nvPr/>
        </p:nvCxnSpPr>
        <p:spPr>
          <a:xfrm flipV="1">
            <a:off x="3367947" y="4157745"/>
            <a:ext cx="1015622" cy="645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741FC69-85E2-D994-CC61-DF54A2074ECD}"/>
              </a:ext>
            </a:extLst>
          </p:cNvPr>
          <p:cNvCxnSpPr>
            <a:stCxn id="12" idx="3"/>
          </p:cNvCxnSpPr>
          <p:nvPr/>
        </p:nvCxnSpPr>
        <p:spPr>
          <a:xfrm>
            <a:off x="3381059" y="4812736"/>
            <a:ext cx="975407" cy="540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15269A66-45E6-4258-9331-EC3DA4E87539}"/>
              </a:ext>
            </a:extLst>
          </p:cNvPr>
          <p:cNvSpPr txBox="1"/>
          <p:nvPr/>
        </p:nvSpPr>
        <p:spPr>
          <a:xfrm>
            <a:off x="4267686" y="3948328"/>
            <a:ext cx="3590621" cy="646331"/>
          </a:xfrm>
          <a:prstGeom prst="rect">
            <a:avLst/>
          </a:prstGeom>
          <a:noFill/>
        </p:spPr>
        <p:txBody>
          <a:bodyPr wrap="square" rtlCol="0">
            <a:spAutoFit/>
          </a:bodyPr>
          <a:lstStyle/>
          <a:p>
            <a:r>
              <a:rPr lang="zh-CN" altLang="en-US" dirty="0"/>
              <a:t>保持活动时间</a:t>
            </a:r>
            <a:r>
              <a:rPr lang="zh-CN" altLang="en-US" b="0" i="0" dirty="0">
                <a:solidFill>
                  <a:srgbClr val="000000"/>
                </a:solidFill>
                <a:effectLst/>
                <a:latin typeface="-apple-system"/>
              </a:rPr>
              <a:t>（</a:t>
            </a:r>
            <a:r>
              <a:rPr lang="en-US" altLang="zh-CN" b="0" i="0" dirty="0">
                <a:solidFill>
                  <a:srgbClr val="000000"/>
                </a:solidFill>
                <a:effectLst/>
                <a:latin typeface="-apple-system"/>
              </a:rPr>
              <a:t>Keep Alive Interval</a:t>
            </a:r>
            <a:r>
              <a:rPr lang="zh-CN" altLang="en-US" b="0" i="0" dirty="0">
                <a:solidFill>
                  <a:srgbClr val="000000"/>
                </a:solidFill>
                <a:effectLst/>
                <a:latin typeface="-apple-system"/>
              </a:rPr>
              <a:t>）</a:t>
            </a:r>
            <a:endParaRPr lang="en-US" altLang="zh-CN" b="0" i="0" dirty="0">
              <a:solidFill>
                <a:srgbClr val="000000"/>
              </a:solidFill>
              <a:effectLst/>
              <a:latin typeface="-apple-system"/>
            </a:endParaRPr>
          </a:p>
          <a:p>
            <a:endParaRPr lang="zh-CN" altLang="en-US" dirty="0"/>
          </a:p>
        </p:txBody>
      </p:sp>
      <p:sp>
        <p:nvSpPr>
          <p:cNvPr id="23" name="文本框 22">
            <a:extLst>
              <a:ext uri="{FF2B5EF4-FFF2-40B4-BE49-F238E27FC236}">
                <a16:creationId xmlns:a16="http://schemas.microsoft.com/office/drawing/2014/main" id="{46700CE8-C457-0871-B08A-3C77EA266A14}"/>
              </a:ext>
            </a:extLst>
          </p:cNvPr>
          <p:cNvSpPr txBox="1"/>
          <p:nvPr/>
        </p:nvSpPr>
        <p:spPr>
          <a:xfrm>
            <a:off x="4267686" y="5147302"/>
            <a:ext cx="3610729" cy="369332"/>
          </a:xfrm>
          <a:prstGeom prst="rect">
            <a:avLst/>
          </a:prstGeom>
          <a:noFill/>
        </p:spPr>
        <p:txBody>
          <a:bodyPr wrap="square" rtlCol="0">
            <a:spAutoFit/>
          </a:bodyPr>
          <a:lstStyle/>
          <a:p>
            <a:r>
              <a:rPr lang="zh-CN" altLang="en-US" dirty="0"/>
              <a:t>客户端标识符</a:t>
            </a:r>
            <a:r>
              <a:rPr lang="zh-CN" altLang="en-US" b="0" i="0" dirty="0">
                <a:solidFill>
                  <a:srgbClr val="000000"/>
                </a:solidFill>
                <a:effectLst/>
                <a:latin typeface="-apple-system"/>
              </a:rPr>
              <a:t>（</a:t>
            </a:r>
            <a:r>
              <a:rPr lang="en-US" altLang="zh-CN" b="0" i="0" dirty="0">
                <a:solidFill>
                  <a:srgbClr val="000000"/>
                </a:solidFill>
                <a:effectLst/>
                <a:latin typeface="-apple-system"/>
              </a:rPr>
              <a:t>Client Identifier</a:t>
            </a:r>
            <a:r>
              <a:rPr lang="zh-CN" altLang="en-US" b="0" i="0" dirty="0">
                <a:solidFill>
                  <a:srgbClr val="000000"/>
                </a:solidFill>
                <a:effectLst/>
                <a:latin typeface="-apple-system"/>
              </a:rPr>
              <a:t>）</a:t>
            </a:r>
            <a:endParaRPr lang="zh-CN" altLang="en-US" dirty="0"/>
          </a:p>
        </p:txBody>
      </p:sp>
    </p:spTree>
    <p:extLst>
      <p:ext uri="{BB962C8B-B14F-4D97-AF65-F5344CB8AC3E}">
        <p14:creationId xmlns:p14="http://schemas.microsoft.com/office/powerpoint/2010/main" val="22694196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p:cNvSpPr/>
          <p:nvPr/>
        </p:nvSpPr>
        <p:spPr>
          <a:xfrm>
            <a:off x="-10048" y="20096"/>
            <a:ext cx="14630400" cy="8229600"/>
          </a:xfrm>
          <a:prstGeom prst="rect">
            <a:avLst/>
          </a:prstGeom>
          <a:solidFill>
            <a:srgbClr val="F3F3FF">
              <a:alpha val="75000"/>
            </a:srgbClr>
          </a:solidFill>
          <a:ln w="55483">
            <a:solidFill>
              <a:srgbClr val="DFDFEB"/>
            </a:solidFill>
            <a:prstDash val="solid"/>
          </a:ln>
        </p:spPr>
        <p:txBody>
          <a:bodyPr/>
          <a:lstStyle/>
          <a:p>
            <a:endParaRPr lang="zh-CN" altLang="en-US" dirty="0"/>
          </a:p>
        </p:txBody>
      </p:sp>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2"/>
          <p:cNvSpPr/>
          <p:nvPr/>
        </p:nvSpPr>
        <p:spPr>
          <a:xfrm>
            <a:off x="833199" y="4273153"/>
            <a:ext cx="7477601" cy="710803"/>
          </a:xfrm>
          <a:prstGeom prst="rect">
            <a:avLst/>
          </a:prstGeom>
          <a:noFill/>
          <a:ln/>
        </p:spPr>
        <p:txBody>
          <a:bodyPr wrap="square" rtlCol="0" anchor="t"/>
          <a:lstStyle/>
          <a:p>
            <a:pPr marL="0" indent="0">
              <a:lnSpc>
                <a:spcPts val="2799"/>
              </a:lnSpc>
              <a:buNone/>
            </a:pPr>
            <a:endParaRPr lang="en-US" sz="1750" dirty="0"/>
          </a:p>
        </p:txBody>
      </p:sp>
      <p:sp>
        <p:nvSpPr>
          <p:cNvPr id="11" name="文本框 10">
            <a:extLst>
              <a:ext uri="{FF2B5EF4-FFF2-40B4-BE49-F238E27FC236}">
                <a16:creationId xmlns:a16="http://schemas.microsoft.com/office/drawing/2014/main" id="{20CE0C30-8A3C-8CFB-5975-3DD5FCC07B82}"/>
              </a:ext>
            </a:extLst>
          </p:cNvPr>
          <p:cNvSpPr txBox="1"/>
          <p:nvPr/>
        </p:nvSpPr>
        <p:spPr>
          <a:xfrm>
            <a:off x="518616" y="490897"/>
            <a:ext cx="7342494" cy="400110"/>
          </a:xfrm>
          <a:prstGeom prst="rect">
            <a:avLst/>
          </a:prstGeom>
          <a:noFill/>
        </p:spPr>
        <p:txBody>
          <a:bodyPr wrap="square">
            <a:spAutoFit/>
          </a:bodyPr>
          <a:lstStyle/>
          <a:p>
            <a:r>
              <a:rPr lang="en-US" altLang="zh-CN" sz="2000" dirty="0">
                <a:highlight>
                  <a:srgbClr val="C0C0C0"/>
                </a:highlight>
              </a:rPr>
              <a:t>QoS 1/2</a:t>
            </a:r>
            <a:endParaRPr lang="zh-CN" altLang="en-US" sz="2000" dirty="0">
              <a:highlight>
                <a:srgbClr val="C0C0C0"/>
              </a:highlight>
            </a:endParaRPr>
          </a:p>
        </p:txBody>
      </p:sp>
      <p:sp>
        <p:nvSpPr>
          <p:cNvPr id="13" name="文本框 12">
            <a:extLst>
              <a:ext uri="{FF2B5EF4-FFF2-40B4-BE49-F238E27FC236}">
                <a16:creationId xmlns:a16="http://schemas.microsoft.com/office/drawing/2014/main" id="{8E17A8CA-3016-4D37-035C-B2BCF587D3E4}"/>
              </a:ext>
            </a:extLst>
          </p:cNvPr>
          <p:cNvSpPr txBox="1"/>
          <p:nvPr/>
        </p:nvSpPr>
        <p:spPr>
          <a:xfrm>
            <a:off x="833199" y="1044591"/>
            <a:ext cx="7410734" cy="369332"/>
          </a:xfrm>
          <a:prstGeom prst="rect">
            <a:avLst/>
          </a:prstGeom>
          <a:noFill/>
        </p:spPr>
        <p:txBody>
          <a:bodyPr wrap="square">
            <a:spAutoFit/>
          </a:bodyPr>
          <a:lstStyle/>
          <a:p>
            <a:r>
              <a:rPr lang="zh-CN" altLang="en-US" dirty="0"/>
              <a:t>设置完会话保留状态，我们就可以使用 </a:t>
            </a:r>
            <a:r>
              <a:rPr lang="en-US" altLang="zh-CN" dirty="0"/>
              <a:t>QoS </a:t>
            </a:r>
            <a:r>
              <a:rPr lang="zh-CN" altLang="en-US" dirty="0"/>
              <a:t>消息来保证消息的到达。</a:t>
            </a:r>
          </a:p>
        </p:txBody>
      </p:sp>
      <p:sp>
        <p:nvSpPr>
          <p:cNvPr id="15" name="文本框 14">
            <a:extLst>
              <a:ext uri="{FF2B5EF4-FFF2-40B4-BE49-F238E27FC236}">
                <a16:creationId xmlns:a16="http://schemas.microsoft.com/office/drawing/2014/main" id="{833152D5-B0FF-F5DF-AD93-9CEE332FAFB1}"/>
              </a:ext>
            </a:extLst>
          </p:cNvPr>
          <p:cNvSpPr txBox="1"/>
          <p:nvPr/>
        </p:nvSpPr>
        <p:spPr>
          <a:xfrm>
            <a:off x="833199" y="1684960"/>
            <a:ext cx="7410734" cy="923330"/>
          </a:xfrm>
          <a:prstGeom prst="rect">
            <a:avLst/>
          </a:prstGeom>
          <a:noFill/>
        </p:spPr>
        <p:txBody>
          <a:bodyPr wrap="square">
            <a:spAutoFit/>
          </a:bodyPr>
          <a:lstStyle/>
          <a:p>
            <a:r>
              <a:rPr lang="zh-CN" altLang="en-US" dirty="0"/>
              <a:t>  重要数据在车机端使用 </a:t>
            </a:r>
            <a:r>
              <a:rPr lang="en-US" altLang="zh-CN" dirty="0"/>
              <a:t>QoS 1 </a:t>
            </a:r>
            <a:r>
              <a:rPr lang="zh-CN" altLang="en-US" dirty="0"/>
              <a:t>进行发送，并且使用带有 </a:t>
            </a:r>
            <a:r>
              <a:rPr lang="en-US" altLang="zh-CN" dirty="0"/>
              <a:t>QoS </a:t>
            </a:r>
            <a:r>
              <a:rPr lang="zh-CN" altLang="en-US" dirty="0"/>
              <a:t>重传功能和内置 </a:t>
            </a:r>
            <a:r>
              <a:rPr lang="en-US" altLang="zh-CN" dirty="0"/>
              <a:t>QoS </a:t>
            </a:r>
            <a:r>
              <a:rPr lang="zh-CN" altLang="en-US" dirty="0"/>
              <a:t>消息窗口（队列）的 </a:t>
            </a:r>
            <a:r>
              <a:rPr lang="en-US" altLang="zh-CN" dirty="0"/>
              <a:t>MQTT SDK</a:t>
            </a:r>
            <a:r>
              <a:rPr lang="zh-CN" altLang="en-US" dirty="0"/>
              <a:t>。例如 </a:t>
            </a:r>
            <a:r>
              <a:rPr lang="en-US" altLang="zh-CN" dirty="0" err="1"/>
              <a:t>NanoSDK</a:t>
            </a:r>
            <a:r>
              <a:rPr lang="zh-CN" altLang="en-US" dirty="0"/>
              <a:t>，其具有异步确认、内置 </a:t>
            </a:r>
            <a:r>
              <a:rPr lang="en-US" altLang="zh-CN" dirty="0"/>
              <a:t>QoS </a:t>
            </a:r>
            <a:r>
              <a:rPr lang="zh-CN" altLang="en-US" dirty="0"/>
              <a:t>消息队列、自动重发、高吞吐高消费能力等特点。</a:t>
            </a:r>
          </a:p>
        </p:txBody>
      </p:sp>
      <p:sp>
        <p:nvSpPr>
          <p:cNvPr id="17" name="文本框 16">
            <a:extLst>
              <a:ext uri="{FF2B5EF4-FFF2-40B4-BE49-F238E27FC236}">
                <a16:creationId xmlns:a16="http://schemas.microsoft.com/office/drawing/2014/main" id="{982D0185-8D3D-F0FB-9968-9F1813990C3B}"/>
              </a:ext>
            </a:extLst>
          </p:cNvPr>
          <p:cNvSpPr txBox="1"/>
          <p:nvPr/>
        </p:nvSpPr>
        <p:spPr>
          <a:xfrm>
            <a:off x="518616" y="2709454"/>
            <a:ext cx="7410734" cy="400110"/>
          </a:xfrm>
          <a:prstGeom prst="rect">
            <a:avLst/>
          </a:prstGeom>
          <a:noFill/>
        </p:spPr>
        <p:txBody>
          <a:bodyPr wrap="square">
            <a:spAutoFit/>
          </a:bodyPr>
          <a:lstStyle/>
          <a:p>
            <a:r>
              <a:rPr lang="en-US" altLang="zh-CN" sz="2000" dirty="0">
                <a:highlight>
                  <a:srgbClr val="C0C0C0"/>
                </a:highlight>
              </a:rPr>
              <a:t>Broker QoS </a:t>
            </a:r>
            <a:r>
              <a:rPr lang="en-US" altLang="zh-CN" sz="2000" dirty="0" err="1">
                <a:highlight>
                  <a:srgbClr val="C0C0C0"/>
                </a:highlight>
              </a:rPr>
              <a:t>MsgQueue</a:t>
            </a:r>
            <a:endParaRPr lang="zh-CN" altLang="en-US" sz="2000" dirty="0">
              <a:highlight>
                <a:srgbClr val="C0C0C0"/>
              </a:highlight>
            </a:endParaRPr>
          </a:p>
        </p:txBody>
      </p:sp>
      <p:sp>
        <p:nvSpPr>
          <p:cNvPr id="19" name="文本框 18">
            <a:extLst>
              <a:ext uri="{FF2B5EF4-FFF2-40B4-BE49-F238E27FC236}">
                <a16:creationId xmlns:a16="http://schemas.microsoft.com/office/drawing/2014/main" id="{1C929E9D-0CA3-8C6A-D2B7-62221AE99018}"/>
              </a:ext>
            </a:extLst>
          </p:cNvPr>
          <p:cNvSpPr txBox="1"/>
          <p:nvPr/>
        </p:nvSpPr>
        <p:spPr>
          <a:xfrm>
            <a:off x="833199" y="3362066"/>
            <a:ext cx="7410734" cy="1477328"/>
          </a:xfrm>
          <a:prstGeom prst="rect">
            <a:avLst/>
          </a:prstGeom>
          <a:noFill/>
        </p:spPr>
        <p:txBody>
          <a:bodyPr wrap="square">
            <a:spAutoFit/>
          </a:bodyPr>
          <a:lstStyle/>
          <a:p>
            <a:r>
              <a:rPr lang="en-US" altLang="zh-CN" dirty="0"/>
              <a:t>  QoS </a:t>
            </a:r>
            <a:r>
              <a:rPr lang="zh-CN" altLang="en-US" dirty="0"/>
              <a:t>消息在 </a:t>
            </a:r>
            <a:r>
              <a:rPr lang="en-US" altLang="zh-CN" dirty="0"/>
              <a:t>Broker </a:t>
            </a:r>
            <a:r>
              <a:rPr lang="zh-CN" altLang="en-US" dirty="0"/>
              <a:t>端有内存持久化功能，除了客户端有内置的消息队列，</a:t>
            </a:r>
            <a:r>
              <a:rPr lang="en-US" altLang="zh-CN" dirty="0"/>
              <a:t>Broker </a:t>
            </a:r>
            <a:r>
              <a:rPr lang="zh-CN" altLang="en-US" dirty="0"/>
              <a:t>也有一个 </a:t>
            </a:r>
            <a:r>
              <a:rPr lang="en-US" altLang="zh-CN" dirty="0"/>
              <a:t>QoS </a:t>
            </a:r>
            <a:r>
              <a:rPr lang="zh-CN" altLang="en-US" dirty="0"/>
              <a:t>消息队列。如上文所述，车联网场景经常发生的基站切换导致连接重置，反映到 </a:t>
            </a:r>
            <a:r>
              <a:rPr lang="en-US" altLang="zh-CN" dirty="0"/>
              <a:t>MQTT</a:t>
            </a:r>
            <a:r>
              <a:rPr lang="zh-CN" altLang="en-US" dirty="0"/>
              <a:t>连接就体现为 </a:t>
            </a:r>
            <a:r>
              <a:rPr lang="en-US" altLang="zh-CN" dirty="0"/>
              <a:t>QoS </a:t>
            </a:r>
            <a:r>
              <a:rPr lang="zh-CN" altLang="en-US" dirty="0"/>
              <a:t>消息积压现象。客户端和服务端都会有未确认的消息积压在队列里。所以我们要根据实际情况设置消息队列的长度。</a:t>
            </a:r>
          </a:p>
        </p:txBody>
      </p:sp>
      <p:pic>
        <p:nvPicPr>
          <p:cNvPr id="21" name="图片 20">
            <a:extLst>
              <a:ext uri="{FF2B5EF4-FFF2-40B4-BE49-F238E27FC236}">
                <a16:creationId xmlns:a16="http://schemas.microsoft.com/office/drawing/2014/main" id="{7BB26227-8BE9-1D0D-FC92-32DDF21ACBA9}"/>
              </a:ext>
            </a:extLst>
          </p:cNvPr>
          <p:cNvPicPr>
            <a:picLocks noChangeAspect="1"/>
          </p:cNvPicPr>
          <p:nvPr/>
        </p:nvPicPr>
        <p:blipFill>
          <a:blip r:embed="rId4"/>
          <a:stretch>
            <a:fillRect/>
          </a:stretch>
        </p:blipFill>
        <p:spPr>
          <a:xfrm>
            <a:off x="8134066" y="539802"/>
            <a:ext cx="6491310" cy="4114085"/>
          </a:xfrm>
          <a:prstGeom prst="rect">
            <a:avLst/>
          </a:prstGeom>
        </p:spPr>
      </p:pic>
      <p:sp>
        <p:nvSpPr>
          <p:cNvPr id="23" name="文本框 22">
            <a:extLst>
              <a:ext uri="{FF2B5EF4-FFF2-40B4-BE49-F238E27FC236}">
                <a16:creationId xmlns:a16="http://schemas.microsoft.com/office/drawing/2014/main" id="{5FA5987E-20E1-1779-153D-D72FE2D02FC2}"/>
              </a:ext>
            </a:extLst>
          </p:cNvPr>
          <p:cNvSpPr txBox="1"/>
          <p:nvPr/>
        </p:nvSpPr>
        <p:spPr>
          <a:xfrm>
            <a:off x="3609833" y="6136182"/>
            <a:ext cx="7410734" cy="1569660"/>
          </a:xfrm>
          <a:prstGeom prst="rect">
            <a:avLst/>
          </a:prstGeom>
          <a:noFill/>
        </p:spPr>
        <p:txBody>
          <a:bodyPr wrap="square">
            <a:spAutoFit/>
          </a:bodyPr>
          <a:lstStyle/>
          <a:p>
            <a:r>
              <a:rPr lang="zh-CN" altLang="en-US" sz="2400" dirty="0"/>
              <a:t>  通过客户端和服务端对会话保持、</a:t>
            </a:r>
            <a:r>
              <a:rPr lang="en-US" altLang="zh-CN" sz="2400" dirty="0"/>
              <a:t>QoS</a:t>
            </a:r>
            <a:r>
              <a:rPr lang="zh-CN" altLang="en-US" sz="2400" dirty="0"/>
              <a:t>、客户端 </a:t>
            </a:r>
            <a:r>
              <a:rPr lang="en-US" altLang="zh-CN" sz="2400" dirty="0"/>
              <a:t>ID </a:t>
            </a:r>
            <a:r>
              <a:rPr lang="zh-CN" altLang="en-US" sz="2400" dirty="0"/>
              <a:t>的配置和内置消息队列缓存等 </a:t>
            </a:r>
            <a:r>
              <a:rPr lang="en-US" altLang="zh-CN" sz="2400" dirty="0"/>
              <a:t>MQTT </a:t>
            </a:r>
            <a:r>
              <a:rPr lang="zh-CN" altLang="en-US" sz="2400" dirty="0"/>
              <a:t>协 议特性，我们可以在一定程度上解决高速移动带来的连接不稳定导致的数据丢失问题。 </a:t>
            </a:r>
          </a:p>
        </p:txBody>
      </p:sp>
    </p:spTree>
    <p:extLst>
      <p:ext uri="{BB962C8B-B14F-4D97-AF65-F5344CB8AC3E}">
        <p14:creationId xmlns:p14="http://schemas.microsoft.com/office/powerpoint/2010/main" val="1808636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2"/>
          <p:cNvSpPr/>
          <p:nvPr/>
        </p:nvSpPr>
        <p:spPr>
          <a:xfrm>
            <a:off x="833199" y="4273153"/>
            <a:ext cx="7477601" cy="710803"/>
          </a:xfrm>
          <a:prstGeom prst="rect">
            <a:avLst/>
          </a:prstGeom>
          <a:noFill/>
          <a:ln/>
        </p:spPr>
        <p:txBody>
          <a:bodyPr wrap="square" rtlCol="0" anchor="t"/>
          <a:lstStyle/>
          <a:p>
            <a:pPr marL="0" indent="0">
              <a:lnSpc>
                <a:spcPts val="2799"/>
              </a:lnSpc>
              <a:buNone/>
            </a:pPr>
            <a:endParaRPr lang="en-US" sz="1750" dirty="0"/>
          </a:p>
        </p:txBody>
      </p:sp>
      <p:sp>
        <p:nvSpPr>
          <p:cNvPr id="4" name="Text 1">
            <a:extLst>
              <a:ext uri="{FF2B5EF4-FFF2-40B4-BE49-F238E27FC236}">
                <a16:creationId xmlns:a16="http://schemas.microsoft.com/office/drawing/2014/main" id="{49112BCD-3F5C-A920-10F1-76B88AB3CF3C}"/>
              </a:ext>
            </a:extLst>
          </p:cNvPr>
          <p:cNvSpPr/>
          <p:nvPr/>
        </p:nvSpPr>
        <p:spPr>
          <a:xfrm>
            <a:off x="4571999" y="3255129"/>
            <a:ext cx="4443889" cy="694373"/>
          </a:xfrm>
          <a:prstGeom prst="rect">
            <a:avLst/>
          </a:prstGeom>
          <a:noFill/>
          <a:ln/>
        </p:spPr>
        <p:txBody>
          <a:bodyPr wrap="none" rtlCol="0" anchor="t"/>
          <a:lstStyle/>
          <a:p>
            <a:pPr marL="0" indent="0">
              <a:lnSpc>
                <a:spcPts val="5468"/>
              </a:lnSpc>
              <a:buNone/>
            </a:pPr>
            <a:r>
              <a:rPr lang="zh-CN" altLang="en-US" sz="4374" b="1" dirty="0">
                <a:solidFill>
                  <a:srgbClr val="00002E"/>
                </a:solidFill>
                <a:latin typeface="Nunito" pitchFamily="34" charset="0"/>
              </a:rPr>
              <a:t>感谢聆听！！！</a:t>
            </a:r>
            <a:endParaRPr lang="en-US" sz="4374" dirty="0"/>
          </a:p>
        </p:txBody>
      </p:sp>
    </p:spTree>
    <p:extLst>
      <p:ext uri="{BB962C8B-B14F-4D97-AF65-F5344CB8AC3E}">
        <p14:creationId xmlns:p14="http://schemas.microsoft.com/office/powerpoint/2010/main" val="2945032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271</TotalTime>
  <Words>952</Words>
  <Application>Microsoft Office PowerPoint</Application>
  <PresentationFormat>自定义</PresentationFormat>
  <Paragraphs>65</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-apple-system</vt:lpstr>
      <vt:lpstr>PingFang SC</vt:lpstr>
      <vt:lpstr>等线</vt:lpstr>
      <vt:lpstr>宋体</vt:lpstr>
      <vt:lpstr>Arial</vt:lpstr>
      <vt:lpstr>Calibri</vt:lpstr>
      <vt:lpstr>Nunito</vt:lpstr>
      <vt:lpstr>PT Sans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刘代远</cp:lastModifiedBy>
  <cp:revision>7</cp:revision>
  <dcterms:created xsi:type="dcterms:W3CDTF">2023-09-27T01:35:19Z</dcterms:created>
  <dcterms:modified xsi:type="dcterms:W3CDTF">2023-11-24T00:59:57Z</dcterms:modified>
</cp:coreProperties>
</file>