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70" r:id="rId2"/>
    <p:sldId id="693" r:id="rId3"/>
    <p:sldId id="3172" r:id="rId4"/>
    <p:sldId id="4087" r:id="rId5"/>
    <p:sldId id="4085" r:id="rId6"/>
    <p:sldId id="4086" r:id="rId7"/>
    <p:sldId id="3174" r:id="rId8"/>
    <p:sldId id="4070" r:id="rId9"/>
    <p:sldId id="4066" r:id="rId10"/>
    <p:sldId id="4072" r:id="rId11"/>
    <p:sldId id="4073" r:id="rId12"/>
    <p:sldId id="4067" r:id="rId13"/>
    <p:sldId id="4069" r:id="rId14"/>
    <p:sldId id="4074" r:id="rId15"/>
    <p:sldId id="4075" r:id="rId16"/>
    <p:sldId id="4076" r:id="rId17"/>
    <p:sldId id="4079" r:id="rId18"/>
    <p:sldId id="4078" r:id="rId19"/>
    <p:sldId id="4077" r:id="rId20"/>
    <p:sldId id="4080" r:id="rId21"/>
    <p:sldId id="4081" r:id="rId22"/>
    <p:sldId id="4082" r:id="rId23"/>
    <p:sldId id="4083" r:id="rId24"/>
    <p:sldId id="4084" r:id="rId25"/>
    <p:sldId id="4089" r:id="rId26"/>
    <p:sldId id="4088" r:id="rId27"/>
    <p:sldId id="4090" r:id="rId28"/>
    <p:sldId id="4094" r:id="rId29"/>
    <p:sldId id="4095" r:id="rId30"/>
  </p:sldIdLst>
  <p:sldSz cx="9001125" cy="5040313"/>
  <p:notesSz cx="6858000" cy="9144000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B9C3C5-E97F-4613-AF71-F609BAE03254}">
          <p14:sldIdLst>
            <p14:sldId id="3170"/>
            <p14:sldId id="693"/>
            <p14:sldId id="3172"/>
          </p14:sldIdLst>
        </p14:section>
        <p14:section name="概述" id="{1360C101-7751-4A9B-A093-40DF1589140F}">
          <p14:sldIdLst>
            <p14:sldId id="4087"/>
            <p14:sldId id="4085"/>
            <p14:sldId id="4086"/>
          </p14:sldIdLst>
        </p14:section>
        <p14:section name="网络层" id="{28F56639-D6AD-456C-8283-FF4F1F598609}">
          <p14:sldIdLst>
            <p14:sldId id="3174"/>
          </p14:sldIdLst>
        </p14:section>
        <p14:section name="IP地址" id="{7B795C2F-B5F7-4768-933A-141442973180}">
          <p14:sldIdLst>
            <p14:sldId id="4070"/>
            <p14:sldId id="4066"/>
            <p14:sldId id="4072"/>
            <p14:sldId id="4073"/>
          </p14:sldIdLst>
        </p14:section>
        <p14:section name="路由选择协议" id="{947B1BA1-CCA9-4CC7-A5C4-A3C2C51BAA4C}">
          <p14:sldIdLst>
            <p14:sldId id="4067"/>
            <p14:sldId id="4069"/>
            <p14:sldId id="4074"/>
            <p14:sldId id="4075"/>
            <p14:sldId id="4076"/>
            <p14:sldId id="4079"/>
          </p14:sldIdLst>
        </p14:section>
        <p14:section name="ICMP&amp;ARP" id="{29995D93-ACCA-4063-9D7F-F0B968539874}">
          <p14:sldIdLst>
            <p14:sldId id="4078"/>
          </p14:sldIdLst>
        </p14:section>
        <p14:section name="传输层" id="{0103300E-6B07-42E0-87C3-91CE7A8335AC}">
          <p14:sldIdLst>
            <p14:sldId id="4077"/>
            <p14:sldId id="4080"/>
            <p14:sldId id="4081"/>
            <p14:sldId id="4082"/>
            <p14:sldId id="4083"/>
            <p14:sldId id="4084"/>
          </p14:sldIdLst>
        </p14:section>
        <p14:section name="综合题" id="{15325BD7-FF9D-4C24-BA9D-DBB6BFFA667F}">
          <p14:sldIdLst>
            <p14:sldId id="4089"/>
            <p14:sldId id="4088"/>
            <p14:sldId id="4090"/>
            <p14:sldId id="4094"/>
            <p14:sldId id="40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40">
          <p15:clr>
            <a:srgbClr val="A4A3A4"/>
          </p15:clr>
        </p15:guide>
        <p15:guide id="4" pos="385">
          <p15:clr>
            <a:srgbClr val="A4A3A4"/>
          </p15:clr>
        </p15:guide>
        <p15:guide id="5" pos="5284" userDrawn="1">
          <p15:clr>
            <a:srgbClr val="A4A3A4"/>
          </p15:clr>
        </p15:guide>
        <p15:guide id="6" pos="4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FF"/>
    <a:srgbClr val="3131E3"/>
    <a:srgbClr val="1357AE"/>
    <a:srgbClr val="4478BD"/>
    <a:srgbClr val="D0E66C"/>
    <a:srgbClr val="5D7D41"/>
    <a:srgbClr val="B3D787"/>
    <a:srgbClr val="DC5F54"/>
    <a:srgbClr val="EBB867"/>
    <a:srgbClr val="E4B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71493" autoAdjust="0"/>
  </p:normalViewPr>
  <p:slideViewPr>
    <p:cSldViewPr>
      <p:cViewPr>
        <p:scale>
          <a:sx n="130" d="100"/>
          <a:sy n="130" d="100"/>
        </p:scale>
        <p:origin x="744" y="504"/>
      </p:cViewPr>
      <p:guideLst>
        <p:guide orient="horz" pos="227"/>
        <p:guide orient="horz" pos="2915"/>
        <p:guide pos="2840"/>
        <p:guide pos="385"/>
        <p:guide pos="5284"/>
        <p:guide pos="4831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1640" y="64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t>2024/1/14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t>2024/1/14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73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8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16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6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62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目的网络地址</a:t>
            </a:r>
            <a:r>
              <a:rPr lang="en-US" altLang="zh-CN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zh-CN" altLang="zh-CN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网络掩码</a:t>
            </a:r>
            <a:r>
              <a:rPr lang="en-US" altLang="zh-CN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zh-CN" altLang="zh-CN" sz="9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下一跳</a:t>
            </a: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21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0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6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1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0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18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12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4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3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65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39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2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4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8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1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t>‹#›</a:t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1026" y="143972"/>
            <a:ext cx="1934431" cy="528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t>2024/1/14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59057" y="597008"/>
            <a:ext cx="8002000" cy="3468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59057" y="950114"/>
            <a:ext cx="8002000" cy="3321657"/>
          </a:xfrm>
          <a:prstGeom prst="rect">
            <a:avLst/>
          </a:prstGeom>
        </p:spPr>
        <p:txBody>
          <a:bodyPr/>
          <a:lstStyle>
            <a:lvl1pPr marL="335915" indent="-335915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196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27710" indent="-280035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765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20140" indent="-224155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57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37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37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30066" y="597008"/>
            <a:ext cx="6528941" cy="34688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9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59057" y="597008"/>
            <a:ext cx="8002000" cy="34688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30066" y="597008"/>
            <a:ext cx="6528941" cy="34688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9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59057" y="602460"/>
            <a:ext cx="8002000" cy="413777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30066" y="631113"/>
            <a:ext cx="6528941" cy="3603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59057" y="1019521"/>
            <a:ext cx="8002000" cy="3233319"/>
          </a:xfrm>
          <a:prstGeom prst="rect">
            <a:avLst/>
          </a:prstGeom>
        </p:spPr>
        <p:txBody>
          <a:bodyPr/>
          <a:lstStyle>
            <a:lvl1pPr marL="335915" indent="-335915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196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27710" indent="-280035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765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20140" indent="-224155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57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37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37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59057" y="602460"/>
            <a:ext cx="8002000" cy="413777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30066" y="631113"/>
            <a:ext cx="6528941" cy="3603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3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t>2024/1/14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/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  <p:txStyles>
    <p:titleStyle>
      <a:lvl1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731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1940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38810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5821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278255" algn="l" defTabSz="6731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8910" indent="-168910" algn="l" defTabSz="673100" rtl="0" eaLnBrk="0" fontAlgn="base" hangingPunct="0">
        <a:lnSpc>
          <a:spcPct val="90000"/>
        </a:lnSpc>
        <a:spcBef>
          <a:spcPts val="73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0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01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195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380" indent="-168910" algn="l" defTabSz="673100" rtl="0" eaLnBrk="0" fontAlgn="base" hangingPunct="0">
        <a:lnSpc>
          <a:spcPct val="90000"/>
        </a:lnSpc>
        <a:spcBef>
          <a:spcPts val="36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93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115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30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50" indent="-168910" algn="l" defTabSz="673735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55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73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92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47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65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84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390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575" algn="l" defTabSz="67373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.com/s?q=%E8%B7%AF%E7%94%B1%E8%A1%A8&amp;ie=utf-8&amp;src=internal_wenda_recommend_textn" TargetMode="External"/><Relationship Id="rId13" Type="http://schemas.openxmlformats.org/officeDocument/2006/relationships/hyperlink" Target="http://www.so.com/s?q=%E5%AE%9E%E9%99%85&amp;ie=utf-8&amp;src=internal_wenda_recommend_textn" TargetMode="External"/><Relationship Id="rId3" Type="http://schemas.openxmlformats.org/officeDocument/2006/relationships/hyperlink" Target="http://www.so.com/s?q=%E9%9D%99%E6%80%81%E8%B7%AF%E7%94%B1&amp;ie=utf-8&amp;src=internal_wenda_recommend_textn" TargetMode="External"/><Relationship Id="rId7" Type="http://schemas.openxmlformats.org/officeDocument/2006/relationships/hyperlink" Target="http://www.so.com/s?q=%E9%93%BE%E8%B7%AF&amp;ie=utf-8&amp;src=internal_wenda_recommend_textn" TargetMode="External"/><Relationship Id="rId12" Type="http://schemas.openxmlformats.org/officeDocument/2006/relationships/hyperlink" Target="http://www.so.com/s?q=%E5%8A%A8%E6%80%81%E8%B7%AF%E7%94%B1&amp;ie=utf-8&amp;src=internal_wenda_recommend_text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.com/s?q=%E6%8B%93%E6%89%91%E7%BB%93%E6%9E%84&amp;ie=utf-8&amp;src=internal_wenda_recommend_textn" TargetMode="External"/><Relationship Id="rId11" Type="http://schemas.openxmlformats.org/officeDocument/2006/relationships/hyperlink" Target="http://www.so.com/s?q=%E7%8E%AF%E5%A2%83&amp;ie=utf-8&amp;src=internal_wenda_recommend_textn" TargetMode="External"/><Relationship Id="rId5" Type="http://schemas.openxmlformats.org/officeDocument/2006/relationships/hyperlink" Target="http://www.so.com/s?q=%E8%B7%AF%E7%94%B1&amp;ie=utf-8&amp;src=internal_wenda_recommend_textn" TargetMode="External"/><Relationship Id="rId15" Type="http://schemas.openxmlformats.org/officeDocument/2006/relationships/hyperlink" Target="http://www.so.com/s?q=%E4%BF%A1%E6%81%AF%E4%BA%A4%E6%8D%A2&amp;ie=utf-8&amp;src=internal_wenda_recommend_textn" TargetMode="External"/><Relationship Id="rId10" Type="http://schemas.openxmlformats.org/officeDocument/2006/relationships/hyperlink" Target="http://www.so.com/s?q=%E7%BD%91%E7%BB%9C%E7%8E%AF%E5%A2%83&amp;ie=utf-8&amp;src=internal_wenda_recommend_textn" TargetMode="External"/><Relationship Id="rId4" Type="http://schemas.openxmlformats.org/officeDocument/2006/relationships/hyperlink" Target="http://www.so.com/s?q=%E7%BD%91%E7%BB%9C%E7%AE%A1%E7%90%86%E5%91%98&amp;ie=utf-8&amp;src=internal_wenda_recommend_textn" TargetMode="External"/><Relationship Id="rId9" Type="http://schemas.openxmlformats.org/officeDocument/2006/relationships/hyperlink" Target="http://www.so.com/s?q=%E8%B7%AF%E7%94%B1%E5%99%A8&amp;ie=utf-8&amp;src=internal_wenda_recommend_textn" TargetMode="External"/><Relationship Id="rId14" Type="http://schemas.openxmlformats.org/officeDocument/2006/relationships/hyperlink" Target="http://www.so.com/s?q=%E6%9C%BA%E5%88%B6&amp;ie=utf-8&amp;src=internal_wenda_recommend_text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16200000">
            <a:off x="8406982" y="2070024"/>
            <a:ext cx="792066" cy="396221"/>
          </a:xfrm>
          <a:prstGeom prst="triangle">
            <a:avLst/>
          </a:prstGeom>
          <a:solidFill>
            <a:srgbClr val="13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36645" y="2232025"/>
            <a:ext cx="4680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现代通信网络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020772" y="936024"/>
            <a:ext cx="720060" cy="792066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7380802" y="-432090"/>
            <a:ext cx="1944162" cy="2160180"/>
          </a:xfrm>
          <a:prstGeom prst="line">
            <a:avLst/>
          </a:prstGeom>
          <a:ln w="25400">
            <a:solidFill>
              <a:srgbClr val="1357AE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076610" y="3816264"/>
            <a:ext cx="936078" cy="1080090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52954" y="324071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pc="300" dirty="0">
                <a:solidFill>
                  <a:srgbClr val="002060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习题复习</a:t>
            </a: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772418" y="1944109"/>
            <a:ext cx="1361568" cy="1436173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EBDA8D-50A5-49DA-8958-19EE3DF8DE3E}"/>
              </a:ext>
            </a:extLst>
          </p:cNvPr>
          <p:cNvSpPr/>
          <p:nvPr/>
        </p:nvSpPr>
        <p:spPr>
          <a:xfrm>
            <a:off x="775131" y="698993"/>
            <a:ext cx="77046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以下子网掩码，不推荐使用的是（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178.0.0.0 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255.128.0.0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255.255.255.224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127.198.0.0 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255.64.0.0</a:t>
            </a: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正确答案：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ADE 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B2324625-1A11-42DD-9890-CF152475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D135C-FD65-4355-B61E-58532DE3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0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EBDA8D-50A5-49DA-8958-19EE3DF8DE3E}"/>
              </a:ext>
            </a:extLst>
          </p:cNvPr>
          <p:cNvSpPr/>
          <p:nvPr/>
        </p:nvSpPr>
        <p:spPr>
          <a:xfrm>
            <a:off x="775131" y="698993"/>
            <a:ext cx="77046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以下属于合法公网主机</a:t>
            </a:r>
            <a:r>
              <a:rPr lang="en-US" altLang="zh-CN" b="1" dirty="0"/>
              <a:t>IP</a:t>
            </a:r>
            <a:r>
              <a:rPr lang="zh-CN" altLang="zh-CN" b="1" dirty="0"/>
              <a:t>地址的有</a:t>
            </a:r>
            <a:r>
              <a:rPr lang="zh-CN" altLang="en-US" b="1" dirty="0"/>
              <a:t>（   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 10.225.37.46 </a:t>
            </a:r>
          </a:p>
          <a:p>
            <a:endParaRPr lang="zh-CN" altLang="zh-CN" dirty="0"/>
          </a:p>
          <a:p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 192.167.68.34 </a:t>
            </a:r>
          </a:p>
          <a:p>
            <a:endParaRPr lang="zh-CN" altLang="zh-CN" dirty="0"/>
          </a:p>
          <a:p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 238.31.45.3 </a:t>
            </a:r>
          </a:p>
          <a:p>
            <a:endParaRPr lang="zh-CN" altLang="zh-CN" dirty="0"/>
          </a:p>
          <a:p>
            <a:r>
              <a:rPr lang="en-US" altLang="zh-CN" dirty="0"/>
              <a:t>D</a:t>
            </a:r>
            <a:r>
              <a:rPr lang="zh-CN" altLang="zh-CN" dirty="0"/>
              <a:t>、</a:t>
            </a:r>
            <a:r>
              <a:rPr lang="en-US" altLang="zh-CN" dirty="0"/>
              <a:t> 172.32.56.73</a:t>
            </a:r>
          </a:p>
          <a:p>
            <a:endParaRPr lang="zh-CN" altLang="zh-CN" dirty="0"/>
          </a:p>
          <a:p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 192.168.2.3 </a:t>
            </a:r>
          </a:p>
          <a:p>
            <a:endParaRPr lang="zh-CN" altLang="zh-CN" dirty="0"/>
          </a:p>
          <a:p>
            <a:r>
              <a:rPr lang="zh-CN" altLang="zh-CN" dirty="0"/>
              <a:t>正确答案：</a:t>
            </a:r>
            <a:r>
              <a:rPr lang="en-US" altLang="zh-CN" dirty="0"/>
              <a:t> BD </a:t>
            </a:r>
            <a:endParaRPr lang="zh-CN" altLang="zh-CN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B2324625-1A11-42DD-9890-CF152475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D135C-FD65-4355-B61E-58532DE3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假定网络中的路由器</a:t>
            </a:r>
            <a:r>
              <a:rPr lang="en-US" altLang="zh-CN" dirty="0"/>
              <a:t>B</a:t>
            </a:r>
            <a:r>
              <a:rPr lang="zh-CN" altLang="en-US" dirty="0"/>
              <a:t>的路由表有如下的项目（三列分别表示“目的网络”、“距离”和“下一跳”），现在</a:t>
            </a:r>
            <a:r>
              <a:rPr lang="en-US" altLang="zh-CN" dirty="0"/>
              <a:t>B</a:t>
            </a:r>
            <a:r>
              <a:rPr lang="zh-CN" altLang="en-US" dirty="0"/>
              <a:t>收到从</a:t>
            </a:r>
            <a:r>
              <a:rPr lang="en-US" altLang="zh-CN" dirty="0"/>
              <a:t>A</a:t>
            </a:r>
            <a:r>
              <a:rPr lang="zh-CN" altLang="en-US" dirty="0"/>
              <a:t>发送来的路由信息如下：</a:t>
            </a:r>
            <a:endParaRPr lang="en-US" altLang="zh-CN" dirty="0"/>
          </a:p>
          <a:p>
            <a:r>
              <a:rPr lang="en-US" altLang="zh-CN" dirty="0"/>
              <a:t>               B</a:t>
            </a:r>
            <a:r>
              <a:rPr lang="zh-CN" altLang="en-US" dirty="0"/>
              <a:t>的路由表                                   </a:t>
            </a:r>
            <a:r>
              <a:rPr lang="en-US" altLang="zh-CN" dirty="0"/>
              <a:t>A</a:t>
            </a:r>
            <a:r>
              <a:rPr lang="zh-CN" altLang="en-US" dirty="0"/>
              <a:t>发给</a:t>
            </a:r>
            <a:r>
              <a:rPr lang="en-US" altLang="zh-CN" dirty="0"/>
              <a:t>B</a:t>
            </a:r>
            <a:r>
              <a:rPr lang="zh-CN" altLang="en-US" dirty="0"/>
              <a:t>的路由信息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则路由器</a:t>
            </a:r>
            <a:r>
              <a:rPr lang="en-US" altLang="zh-CN" dirty="0"/>
              <a:t>B</a:t>
            </a:r>
            <a:r>
              <a:rPr lang="zh-CN" altLang="en-US" dirty="0"/>
              <a:t>更新后的路由表里的路由条目有：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EEFCD8-9C1A-445E-B252-85CF544C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04" y="1584078"/>
            <a:ext cx="1034401" cy="10657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307257-3D71-486C-AA0F-C382734A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1" y="1502245"/>
            <a:ext cx="792067" cy="1119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6F53B4-BB9F-4150-9EC1-27CD91F5C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666" y="3240216"/>
            <a:ext cx="1272646" cy="16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假定网络中的路由器</a:t>
            </a:r>
            <a:r>
              <a:rPr lang="en-US" altLang="zh-CN" dirty="0"/>
              <a:t>B</a:t>
            </a:r>
            <a:r>
              <a:rPr lang="zh-CN" altLang="en-US" dirty="0"/>
              <a:t>的路由表有如下的项目（三列分别表示“目的网络”、“距离”和“下一跳”），现在</a:t>
            </a:r>
            <a:r>
              <a:rPr lang="en-US" altLang="zh-CN" dirty="0"/>
              <a:t>B</a:t>
            </a:r>
            <a:r>
              <a:rPr lang="zh-CN" altLang="en-US" dirty="0"/>
              <a:t>收到从</a:t>
            </a:r>
            <a:r>
              <a:rPr lang="en-US" altLang="zh-CN" dirty="0"/>
              <a:t>A</a:t>
            </a:r>
            <a:r>
              <a:rPr lang="zh-CN" altLang="en-US" dirty="0"/>
              <a:t>发送来的路由信息如下：</a:t>
            </a:r>
            <a:endParaRPr lang="en-US" altLang="zh-CN" dirty="0"/>
          </a:p>
          <a:p>
            <a:r>
              <a:rPr lang="en-US" altLang="zh-CN" dirty="0"/>
              <a:t>               B</a:t>
            </a:r>
            <a:r>
              <a:rPr lang="zh-CN" altLang="en-US" dirty="0"/>
              <a:t>的路由表                                   </a:t>
            </a:r>
            <a:r>
              <a:rPr lang="en-US" altLang="zh-CN" dirty="0"/>
              <a:t>A</a:t>
            </a:r>
            <a:r>
              <a:rPr lang="zh-CN" altLang="en-US" dirty="0"/>
              <a:t>发给</a:t>
            </a:r>
            <a:r>
              <a:rPr lang="en-US" altLang="zh-CN" dirty="0"/>
              <a:t>B</a:t>
            </a:r>
            <a:r>
              <a:rPr lang="zh-CN" altLang="en-US" dirty="0"/>
              <a:t>的路由信息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则路由器</a:t>
            </a:r>
            <a:r>
              <a:rPr lang="en-US" altLang="zh-CN" dirty="0"/>
              <a:t>B</a:t>
            </a:r>
            <a:r>
              <a:rPr lang="zh-CN" altLang="en-US" dirty="0"/>
              <a:t>更新后的路由表里的路由条目有：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EEFCD8-9C1A-445E-B252-85CF544C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04" y="1584078"/>
            <a:ext cx="1034401" cy="10657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307257-3D71-486C-AA0F-C382734A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1" y="1502245"/>
            <a:ext cx="792067" cy="1119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6F53B4-BB9F-4150-9EC1-27CD91F5C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666" y="3240216"/>
            <a:ext cx="1272646" cy="16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EBDA8D-50A5-49DA-8958-19EE3DF8DE3E}"/>
              </a:ext>
            </a:extLst>
          </p:cNvPr>
          <p:cNvSpPr/>
          <p:nvPr/>
        </p:nvSpPr>
        <p:spPr>
          <a:xfrm>
            <a:off x="775131" y="698993"/>
            <a:ext cx="7704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试比较</a:t>
            </a:r>
            <a:r>
              <a:rPr lang="en-US" altLang="zh-CN" b="1" dirty="0"/>
              <a:t>RIP</a:t>
            </a:r>
            <a:r>
              <a:rPr lang="zh-CN" altLang="en-US" b="1" dirty="0"/>
              <a:t>、</a:t>
            </a:r>
            <a:r>
              <a:rPr lang="en-US" altLang="zh-CN" b="1" dirty="0"/>
              <a:t>OSPF</a:t>
            </a:r>
            <a:r>
              <a:rPr lang="zh-CN" altLang="en-US" b="1" dirty="0"/>
              <a:t>、</a:t>
            </a:r>
            <a:r>
              <a:rPr lang="en-US" altLang="zh-CN" b="1" dirty="0"/>
              <a:t>BGP</a:t>
            </a:r>
            <a:r>
              <a:rPr lang="zh-CN" altLang="en-US" b="1" dirty="0"/>
              <a:t>三种路由选择协议</a:t>
            </a:r>
            <a:r>
              <a:rPr lang="zh-CN" altLang="zh-CN" b="1" dirty="0"/>
              <a:t>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B2324625-1A11-42DD-9890-CF152475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D135C-FD65-4355-B61E-58532DE3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F6639B-E329-411B-878C-0DB4887EF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07414"/>
              </p:ext>
            </p:extLst>
          </p:nvPr>
        </p:nvGraphicFramePr>
        <p:xfrm>
          <a:off x="556910" y="1512072"/>
          <a:ext cx="8047992" cy="342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999">
                  <a:extLst>
                    <a:ext uri="{9D8B030D-6E8A-4147-A177-3AD203B41FA5}">
                      <a16:colId xmlns:a16="http://schemas.microsoft.com/office/drawing/2014/main" val="2919322045"/>
                    </a:ext>
                  </a:extLst>
                </a:gridCol>
                <a:gridCol w="1005999">
                  <a:extLst>
                    <a:ext uri="{9D8B030D-6E8A-4147-A177-3AD203B41FA5}">
                      <a16:colId xmlns:a16="http://schemas.microsoft.com/office/drawing/2014/main" val="402322929"/>
                    </a:ext>
                  </a:extLst>
                </a:gridCol>
                <a:gridCol w="1005999">
                  <a:extLst>
                    <a:ext uri="{9D8B030D-6E8A-4147-A177-3AD203B41FA5}">
                      <a16:colId xmlns:a16="http://schemas.microsoft.com/office/drawing/2014/main" val="2180980266"/>
                    </a:ext>
                  </a:extLst>
                </a:gridCol>
                <a:gridCol w="1141673">
                  <a:extLst>
                    <a:ext uri="{9D8B030D-6E8A-4147-A177-3AD203B41FA5}">
                      <a16:colId xmlns:a16="http://schemas.microsoft.com/office/drawing/2014/main" val="3557164252"/>
                    </a:ext>
                  </a:extLst>
                </a:gridCol>
                <a:gridCol w="870325">
                  <a:extLst>
                    <a:ext uri="{9D8B030D-6E8A-4147-A177-3AD203B41FA5}">
                      <a16:colId xmlns:a16="http://schemas.microsoft.com/office/drawing/2014/main" val="4218533729"/>
                    </a:ext>
                  </a:extLst>
                </a:gridCol>
                <a:gridCol w="1005999">
                  <a:extLst>
                    <a:ext uri="{9D8B030D-6E8A-4147-A177-3AD203B41FA5}">
                      <a16:colId xmlns:a16="http://schemas.microsoft.com/office/drawing/2014/main" val="1869080924"/>
                    </a:ext>
                  </a:extLst>
                </a:gridCol>
                <a:gridCol w="1005999">
                  <a:extLst>
                    <a:ext uri="{9D8B030D-6E8A-4147-A177-3AD203B41FA5}">
                      <a16:colId xmlns:a16="http://schemas.microsoft.com/office/drawing/2014/main" val="4227785738"/>
                    </a:ext>
                  </a:extLst>
                </a:gridCol>
                <a:gridCol w="1005999">
                  <a:extLst>
                    <a:ext uri="{9D8B030D-6E8A-4147-A177-3AD203B41FA5}">
                      <a16:colId xmlns:a16="http://schemas.microsoft.com/office/drawing/2014/main" val="2220002731"/>
                    </a:ext>
                  </a:extLst>
                </a:gridCol>
              </a:tblGrid>
              <a:tr h="576048">
                <a:tc>
                  <a:txBody>
                    <a:bodyPr/>
                    <a:lstStyle/>
                    <a:p>
                      <a:r>
                        <a:rPr lang="zh-CN" altLang="en-US" dirty="0"/>
                        <a:t>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基于的算法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传送的协议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更新报文交换的对象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交换的内容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规模大小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知道全网拓扑结构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重要特征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93391"/>
                  </a:ext>
                </a:extLst>
              </a:tr>
              <a:tr h="62364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RIP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距离向量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相邻路由器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所知道的全部信息即路由表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不需要知道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好消息传播得快，坏消息传播得慢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21723"/>
                  </a:ext>
                </a:extLst>
              </a:tr>
              <a:tr h="62364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OSPF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链路状态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本自治系统（或区域）中所有路由器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相邻的所有路由器的链路状态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中大规模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知道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更新过程收敛快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4260"/>
                  </a:ext>
                </a:extLst>
              </a:tr>
              <a:tr h="62364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BGP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路径向量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eBGP</a:t>
                      </a:r>
                      <a:r>
                        <a:rPr lang="zh-CN" altLang="en-US" dirty="0"/>
                        <a:t>通告所有</a:t>
                      </a:r>
                      <a:r>
                        <a:rPr lang="en-US" altLang="zh-CN" dirty="0"/>
                        <a:t>BGP</a:t>
                      </a:r>
                      <a:r>
                        <a:rPr lang="zh-CN" altLang="en-US" dirty="0"/>
                        <a:t>边界路由器；</a:t>
                      </a:r>
                      <a:r>
                        <a:rPr lang="en-US" altLang="zh-CN" dirty="0" err="1"/>
                        <a:t>iBGP</a:t>
                      </a:r>
                      <a:r>
                        <a:rPr lang="zh-CN" altLang="en-US" dirty="0"/>
                        <a:t>通告所有域内路由器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可达性路径信息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全球</a:t>
                      </a:r>
                      <a:r>
                        <a:rPr lang="en-US" altLang="zh-CN" dirty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不需要知道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易于扩展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23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7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EBDA8D-50A5-49DA-8958-19EE3DF8DE3E}"/>
              </a:ext>
            </a:extLst>
          </p:cNvPr>
          <p:cNvSpPr/>
          <p:nvPr/>
        </p:nvSpPr>
        <p:spPr>
          <a:xfrm>
            <a:off x="775131" y="698993"/>
            <a:ext cx="7704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试比较静态路由和动态路由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B2324625-1A11-42DD-9890-CF152475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D135C-FD65-4355-B61E-58532DE3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4B0E5E-5347-4EBF-8A7B-7E12FDFDB6FB}"/>
              </a:ext>
            </a:extLst>
          </p:cNvPr>
          <p:cNvSpPr/>
          <p:nvPr/>
        </p:nvSpPr>
        <p:spPr>
          <a:xfrm>
            <a:off x="854818" y="1189602"/>
            <a:ext cx="72914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静态路由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是指由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网络管理员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手工配置的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路由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信息。当网络的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拓扑结构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或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链路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的状态发生变化时，网络管理员需要手工去修改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路由表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中相关的静态路由信息。静态路由信息在缺省情况下是私有的，不会传递给其他的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路由器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。当然，网管员也可以通过对路由器进行设置使之成为共享的。静态路由一般适用于比较简单的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网络环境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，在这样的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环境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中，网络管理员易于清楚地了解网络的拓扑结构，便于设置正确的路由信息。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动态路由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是指路由器能够自动地建立自己的路由表，并且能够根据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实际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实际情况的变化适时地进行调整。动态路由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机制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的运作依赖路由器的两个基本功能：对路由表的维护；路由器之间适时的路由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信息交换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30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CA77F1-5A82-4CCF-BC60-A05818647C5E}"/>
              </a:ext>
            </a:extLst>
          </p:cNvPr>
          <p:cNvSpPr/>
          <p:nvPr/>
        </p:nvSpPr>
        <p:spPr>
          <a:xfrm>
            <a:off x="396220" y="649810"/>
            <a:ext cx="77766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设某路由器建立了如下路由表：</a:t>
            </a:r>
            <a:b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 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目的网络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               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子网掩码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       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下一跳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128.96.39.0               255.255.255.128       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m0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128.96.39.128             255.255.255.128       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接口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m1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128.96.40.0               255.255.255.128         R2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192.4.153.0               255.255.255.192         R3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*(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默认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                      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              R4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现共收到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个分组，其目的地址分别为：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128.96.40.151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128.96.39.10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192.4.153.17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192.4.153.90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128.96.40.12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试分别计算并填写其下一跳</a:t>
            </a: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R4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m0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R3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R4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；（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R2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9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CA77F1-5A82-4CCF-BC60-A05818647C5E}"/>
              </a:ext>
            </a:extLst>
          </p:cNvPr>
          <p:cNvSpPr/>
          <p:nvPr/>
        </p:nvSpPr>
        <p:spPr>
          <a:xfrm>
            <a:off x="396220" y="649810"/>
            <a:ext cx="8352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如图所示，网络</a:t>
            </a:r>
            <a:r>
              <a:rPr lang="en-US" altLang="zh-CN" b="1" dirty="0"/>
              <a:t>145.13.0.0/16</a:t>
            </a:r>
            <a:r>
              <a:rPr lang="zh-CN" altLang="zh-CN" b="1" dirty="0"/>
              <a:t>划分为四个子网</a:t>
            </a:r>
            <a:r>
              <a:rPr lang="en-US" altLang="zh-CN" b="1" dirty="0"/>
              <a:t>N1</a:t>
            </a:r>
            <a:r>
              <a:rPr lang="zh-CN" altLang="en-US" b="1" dirty="0"/>
              <a:t>，</a:t>
            </a:r>
            <a:r>
              <a:rPr lang="en-US" altLang="zh-CN" b="1" dirty="0"/>
              <a:t>N2</a:t>
            </a:r>
            <a:r>
              <a:rPr lang="zh-CN" altLang="zh-CN" b="1" dirty="0"/>
              <a:t>，</a:t>
            </a:r>
            <a:r>
              <a:rPr lang="en-US" altLang="zh-CN" b="1" dirty="0"/>
              <a:t>N3</a:t>
            </a:r>
            <a:r>
              <a:rPr lang="zh-CN" altLang="zh-CN" b="1" dirty="0"/>
              <a:t>和</a:t>
            </a:r>
            <a:r>
              <a:rPr lang="en-US" altLang="zh-CN" b="1" dirty="0"/>
              <a:t>N4</a:t>
            </a:r>
            <a:r>
              <a:rPr lang="zh-CN" altLang="zh-CN" b="1" dirty="0"/>
              <a:t>，这四个子网与路由器</a:t>
            </a:r>
            <a:r>
              <a:rPr lang="en-US" altLang="zh-CN" b="1" dirty="0"/>
              <a:t>R</a:t>
            </a:r>
            <a:r>
              <a:rPr lang="zh-CN" altLang="zh-CN" b="1" dirty="0"/>
              <a:t>连接的接口分别是</a:t>
            </a:r>
            <a:r>
              <a:rPr lang="en-US" altLang="zh-CN" b="1" dirty="0"/>
              <a:t>m0</a:t>
            </a:r>
            <a:r>
              <a:rPr lang="zh-CN" altLang="en-US" b="1" dirty="0"/>
              <a:t>，</a:t>
            </a:r>
            <a:r>
              <a:rPr lang="en-US" altLang="zh-CN" b="1" dirty="0"/>
              <a:t>m1</a:t>
            </a:r>
            <a:r>
              <a:rPr lang="zh-CN" altLang="en-US" b="1" dirty="0"/>
              <a:t>，</a:t>
            </a:r>
            <a:r>
              <a:rPr lang="en-US" altLang="zh-CN" b="1" dirty="0"/>
              <a:t>m2</a:t>
            </a:r>
            <a:r>
              <a:rPr lang="zh-CN" altLang="zh-CN" b="1" dirty="0"/>
              <a:t>和</a:t>
            </a:r>
            <a:r>
              <a:rPr lang="en-US" altLang="zh-CN" b="1" dirty="0"/>
              <a:t>m3</a:t>
            </a:r>
            <a:r>
              <a:rPr lang="zh-CN" altLang="zh-CN" b="1" dirty="0"/>
              <a:t>，路由器</a:t>
            </a:r>
            <a:r>
              <a:rPr lang="en-US" altLang="zh-CN" b="1" dirty="0"/>
              <a:t>R</a:t>
            </a:r>
            <a:r>
              <a:rPr lang="zh-CN" altLang="zh-CN" b="1" dirty="0"/>
              <a:t>的第五个接口</a:t>
            </a:r>
            <a:r>
              <a:rPr lang="en-US" altLang="zh-CN" b="1" dirty="0"/>
              <a:t>m4</a:t>
            </a:r>
            <a:r>
              <a:rPr lang="zh-CN" altLang="zh-CN" b="1" dirty="0"/>
              <a:t>连接到互联网。请依据下一跳的接口顺序填写出路由器</a:t>
            </a:r>
            <a:r>
              <a:rPr lang="en-US" altLang="zh-CN" b="1" dirty="0"/>
              <a:t>R</a:t>
            </a:r>
            <a:r>
              <a:rPr lang="zh-CN" altLang="zh-CN" b="1" dirty="0"/>
              <a:t>的路由表</a:t>
            </a:r>
            <a:r>
              <a:rPr lang="en-US" altLang="zh-CN" b="1" dirty="0"/>
              <a:t>(</a:t>
            </a:r>
            <a:r>
              <a:rPr lang="zh-CN" altLang="zh-CN" b="1" dirty="0"/>
              <a:t>请用点分十进制表示</a:t>
            </a:r>
            <a:r>
              <a:rPr lang="en-US" altLang="zh-CN" b="1" dirty="0"/>
              <a:t>)</a:t>
            </a:r>
            <a:r>
              <a:rPr lang="zh-CN" altLang="zh-CN" b="1" dirty="0"/>
              <a:t>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C3CB37-B0BB-4E31-BFA4-EDBCAC628038}"/>
              </a:ext>
            </a:extLst>
          </p:cNvPr>
          <p:cNvSpPr/>
          <p:nvPr/>
        </p:nvSpPr>
        <p:spPr>
          <a:xfrm>
            <a:off x="4751179" y="1666366"/>
            <a:ext cx="6035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目的网络地址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网络掩码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   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下一跳</a:t>
            </a: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  N1        255.255.192.0    m0</a:t>
            </a: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  N2        255.255.192.0    m1</a:t>
            </a: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  N3        255.255.192.0    m2</a:t>
            </a:r>
          </a:p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  N4        255.255.192.0    m3</a:t>
            </a:r>
          </a:p>
          <a:p>
            <a:r>
              <a:rPr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  默认             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——       m4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图片 2" descr="习题4-55.png">
            <a:extLst>
              <a:ext uri="{FF2B5EF4-FFF2-40B4-BE49-F238E27FC236}">
                <a16:creationId xmlns:a16="http://schemas.microsoft.com/office/drawing/2014/main" id="{F3DCE188-336E-4E43-99A6-84F21594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" y="1666366"/>
            <a:ext cx="4646795" cy="259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4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CA77F1-5A82-4CCF-BC60-A05818647C5E}"/>
              </a:ext>
            </a:extLst>
          </p:cNvPr>
          <p:cNvSpPr/>
          <p:nvPr/>
        </p:nvSpPr>
        <p:spPr>
          <a:xfrm>
            <a:off x="396220" y="649810"/>
            <a:ext cx="7776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主机</a:t>
            </a:r>
            <a:r>
              <a:rPr lang="en-US" altLang="zh-CN" b="1" dirty="0"/>
              <a:t>A</a:t>
            </a:r>
            <a:r>
              <a:rPr lang="zh-CN" altLang="zh-CN" b="1" dirty="0"/>
              <a:t>发送</a:t>
            </a:r>
            <a:r>
              <a:rPr lang="en-US" altLang="zh-CN" b="1" dirty="0"/>
              <a:t>PING</a:t>
            </a:r>
            <a:r>
              <a:rPr lang="zh-CN" altLang="zh-CN" b="1" dirty="0"/>
              <a:t>包给主机</a:t>
            </a:r>
            <a:r>
              <a:rPr lang="en-US" altLang="zh-CN" b="1" dirty="0"/>
              <a:t>B</a:t>
            </a:r>
            <a:r>
              <a:rPr lang="zh-CN" altLang="zh-CN" b="1" dirty="0"/>
              <a:t>，途中经过了</a:t>
            </a:r>
            <a:r>
              <a:rPr lang="en-US" altLang="zh-CN" b="1" dirty="0"/>
              <a:t>3</a:t>
            </a:r>
            <a:r>
              <a:rPr lang="zh-CN" altLang="zh-CN" b="1" dirty="0"/>
              <a:t>个路由器，试问在</a:t>
            </a:r>
            <a:r>
              <a:rPr lang="en-US" altLang="zh-CN" b="1" dirty="0"/>
              <a:t>IP</a:t>
            </a:r>
            <a:r>
              <a:rPr lang="zh-CN" altLang="zh-CN" b="1" dirty="0"/>
              <a:t>数据报的发送过程中最多总共使用了</a:t>
            </a:r>
            <a:r>
              <a:rPr lang="zh-CN" altLang="en-US" b="1" dirty="0"/>
              <a:t>（   </a:t>
            </a:r>
            <a:r>
              <a:rPr lang="en-US" altLang="zh-CN" b="1" dirty="0"/>
              <a:t>4</a:t>
            </a:r>
            <a:r>
              <a:rPr lang="zh-CN" altLang="en-US" b="1" dirty="0"/>
              <a:t>   ）</a:t>
            </a:r>
            <a:r>
              <a:rPr lang="zh-CN" altLang="zh-CN" b="1" dirty="0"/>
              <a:t>次</a:t>
            </a:r>
            <a:r>
              <a:rPr lang="en-US" altLang="zh-CN" b="1" dirty="0"/>
              <a:t>ARP</a:t>
            </a:r>
            <a:r>
              <a:rPr lang="zh-CN" altLang="zh-CN" b="1" dirty="0"/>
              <a:t>，如果其回应包沿路返回，最多</a:t>
            </a:r>
            <a:r>
              <a:rPr lang="zh-CN" altLang="en-US" b="1" dirty="0"/>
              <a:t>使</a:t>
            </a:r>
            <a:r>
              <a:rPr lang="zh-CN" altLang="zh-CN" b="1" dirty="0"/>
              <a:t>用</a:t>
            </a:r>
            <a:r>
              <a:rPr lang="en-US" altLang="zh-CN" b="1" dirty="0"/>
              <a:t> </a:t>
            </a:r>
            <a:r>
              <a:rPr lang="zh-CN" altLang="en-US" b="1" dirty="0"/>
              <a:t>（    </a:t>
            </a:r>
            <a:r>
              <a:rPr lang="en-US" altLang="zh-CN" b="1" dirty="0"/>
              <a:t>0</a:t>
            </a:r>
            <a:r>
              <a:rPr lang="zh-CN" altLang="en-US" b="1" dirty="0"/>
              <a:t>  ）</a:t>
            </a:r>
            <a:r>
              <a:rPr lang="zh-CN" altLang="zh-CN" b="1" dirty="0"/>
              <a:t>次</a:t>
            </a:r>
            <a:r>
              <a:rPr lang="en-US" altLang="zh-CN" b="1" dirty="0"/>
              <a:t>ARP</a:t>
            </a:r>
            <a:r>
              <a:rPr lang="zh-CN" altLang="zh-CN" b="1" dirty="0"/>
              <a:t>。</a:t>
            </a:r>
            <a:endParaRPr lang="zh-CN" altLang="zh-CN" dirty="0"/>
          </a:p>
        </p:txBody>
      </p:sp>
      <p:sp>
        <p:nvSpPr>
          <p:cNvPr id="89" name="圆角矩形 4">
            <a:extLst>
              <a:ext uri="{FF2B5EF4-FFF2-40B4-BE49-F238E27FC236}">
                <a16:creationId xmlns:a16="http://schemas.microsoft.com/office/drawing/2014/main" id="{BE81D9B4-D180-4691-8FE8-2C176F232E24}"/>
              </a:ext>
            </a:extLst>
          </p:cNvPr>
          <p:cNvSpPr/>
          <p:nvPr/>
        </p:nvSpPr>
        <p:spPr>
          <a:xfrm>
            <a:off x="396220" y="1728091"/>
            <a:ext cx="8280690" cy="19441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Group 244">
            <a:extLst>
              <a:ext uri="{FF2B5EF4-FFF2-40B4-BE49-F238E27FC236}">
                <a16:creationId xmlns:a16="http://schemas.microsoft.com/office/drawing/2014/main" id="{463EEF15-D7FE-4575-82F0-529A19E709F7}"/>
              </a:ext>
            </a:extLst>
          </p:cNvPr>
          <p:cNvGrpSpPr>
            <a:grpSpLocks/>
          </p:cNvGrpSpPr>
          <p:nvPr/>
        </p:nvGrpSpPr>
        <p:grpSpPr bwMode="auto">
          <a:xfrm>
            <a:off x="935262" y="2283816"/>
            <a:ext cx="1024206" cy="825657"/>
            <a:chOff x="912" y="768"/>
            <a:chExt cx="2400" cy="1584"/>
          </a:xfrm>
          <a:solidFill>
            <a:schemeClr val="bg1"/>
          </a:solidFill>
        </p:grpSpPr>
        <p:sp>
          <p:nvSpPr>
            <p:cNvPr id="91" name="Oval 245">
              <a:extLst>
                <a:ext uri="{FF2B5EF4-FFF2-40B4-BE49-F238E27FC236}">
                  <a16:creationId xmlns:a16="http://schemas.microsoft.com/office/drawing/2014/main" id="{CC1F659E-2E92-45CA-8727-D1F888F0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Oval 246">
              <a:extLst>
                <a:ext uri="{FF2B5EF4-FFF2-40B4-BE49-F238E27FC236}">
                  <a16:creationId xmlns:a16="http://schemas.microsoft.com/office/drawing/2014/main" id="{840F3FCA-E692-4D15-BDBA-57651EA8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Oval 247">
              <a:extLst>
                <a:ext uri="{FF2B5EF4-FFF2-40B4-BE49-F238E27FC236}">
                  <a16:creationId xmlns:a16="http://schemas.microsoft.com/office/drawing/2014/main" id="{0FC5793D-B0AF-4FAF-AE91-5A313066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" name="Oval 248">
              <a:extLst>
                <a:ext uri="{FF2B5EF4-FFF2-40B4-BE49-F238E27FC236}">
                  <a16:creationId xmlns:a16="http://schemas.microsoft.com/office/drawing/2014/main" id="{B1AA4116-3C98-401E-92D6-7713176D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Oval 249">
              <a:extLst>
                <a:ext uri="{FF2B5EF4-FFF2-40B4-BE49-F238E27FC236}">
                  <a16:creationId xmlns:a16="http://schemas.microsoft.com/office/drawing/2014/main" id="{B646BBE2-92BA-4C37-ACEB-A7DCAA326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Oval 250">
              <a:extLst>
                <a:ext uri="{FF2B5EF4-FFF2-40B4-BE49-F238E27FC236}">
                  <a16:creationId xmlns:a16="http://schemas.microsoft.com/office/drawing/2014/main" id="{B8079EDB-1190-4C99-8456-F15E0B872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Oval 251">
              <a:extLst>
                <a:ext uri="{FF2B5EF4-FFF2-40B4-BE49-F238E27FC236}">
                  <a16:creationId xmlns:a16="http://schemas.microsoft.com/office/drawing/2014/main" id="{E36F1656-A079-4170-BF7E-291FD85F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Oval 252">
              <a:extLst>
                <a:ext uri="{FF2B5EF4-FFF2-40B4-BE49-F238E27FC236}">
                  <a16:creationId xmlns:a16="http://schemas.microsoft.com/office/drawing/2014/main" id="{6513F498-8310-4548-B374-C0DB80C1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Oval 253">
              <a:extLst>
                <a:ext uri="{FF2B5EF4-FFF2-40B4-BE49-F238E27FC236}">
                  <a16:creationId xmlns:a16="http://schemas.microsoft.com/office/drawing/2014/main" id="{E76D4AB9-0483-4877-92F2-4D9B65785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0" name="Group 254">
              <a:extLst>
                <a:ext uri="{FF2B5EF4-FFF2-40B4-BE49-F238E27FC236}">
                  <a16:creationId xmlns:a16="http://schemas.microsoft.com/office/drawing/2014/main" id="{87CAD628-CD2F-434C-BC00-9A497D576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  <a:grpFill/>
          </p:grpSpPr>
          <p:sp>
            <p:nvSpPr>
              <p:cNvPr id="101" name="Oval 255">
                <a:extLst>
                  <a:ext uri="{FF2B5EF4-FFF2-40B4-BE49-F238E27FC236}">
                    <a16:creationId xmlns:a16="http://schemas.microsoft.com/office/drawing/2014/main" id="{3C203D36-8C25-468A-B8EF-F53612349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2" name="Oval 256">
                <a:extLst>
                  <a:ext uri="{FF2B5EF4-FFF2-40B4-BE49-F238E27FC236}">
                    <a16:creationId xmlns:a16="http://schemas.microsoft.com/office/drawing/2014/main" id="{8BEE258A-3529-436E-A886-E678A31D8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3" name="Oval 257">
                <a:extLst>
                  <a:ext uri="{FF2B5EF4-FFF2-40B4-BE49-F238E27FC236}">
                    <a16:creationId xmlns:a16="http://schemas.microsoft.com/office/drawing/2014/main" id="{145720BB-F75B-4389-8BD0-EDA8F11D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Oval 258">
                <a:extLst>
                  <a:ext uri="{FF2B5EF4-FFF2-40B4-BE49-F238E27FC236}">
                    <a16:creationId xmlns:a16="http://schemas.microsoft.com/office/drawing/2014/main" id="{7D7DD416-DE56-42E2-9CFB-31309DE52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Oval 259">
                <a:extLst>
                  <a:ext uri="{FF2B5EF4-FFF2-40B4-BE49-F238E27FC236}">
                    <a16:creationId xmlns:a16="http://schemas.microsoft.com/office/drawing/2014/main" id="{5DFE2487-8FD7-48A2-80BF-DD22899A1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6" name="Oval 260">
                <a:extLst>
                  <a:ext uri="{FF2B5EF4-FFF2-40B4-BE49-F238E27FC236}">
                    <a16:creationId xmlns:a16="http://schemas.microsoft.com/office/drawing/2014/main" id="{A71739CB-4DC6-41F1-B483-397580A77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7" name="Oval 261">
                <a:extLst>
                  <a:ext uri="{FF2B5EF4-FFF2-40B4-BE49-F238E27FC236}">
                    <a16:creationId xmlns:a16="http://schemas.microsoft.com/office/drawing/2014/main" id="{478E85FE-99E4-485D-ABB0-5DA43F6F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" name="Oval 262">
                <a:extLst>
                  <a:ext uri="{FF2B5EF4-FFF2-40B4-BE49-F238E27FC236}">
                    <a16:creationId xmlns:a16="http://schemas.microsoft.com/office/drawing/2014/main" id="{42D42C52-CB21-425F-A735-554ECBCC8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Oval 263">
                <a:extLst>
                  <a:ext uri="{FF2B5EF4-FFF2-40B4-BE49-F238E27FC236}">
                    <a16:creationId xmlns:a16="http://schemas.microsoft.com/office/drawing/2014/main" id="{419FC1BA-9923-477D-9B02-0962977D8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0" name="Line 95">
            <a:extLst>
              <a:ext uri="{FF2B5EF4-FFF2-40B4-BE49-F238E27FC236}">
                <a16:creationId xmlns:a16="http://schemas.microsoft.com/office/drawing/2014/main" id="{F0350D5B-8411-474E-8E22-67E8E7339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8417" y="2810929"/>
            <a:ext cx="6224450" cy="693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1" name="Group 284">
            <a:extLst>
              <a:ext uri="{FF2B5EF4-FFF2-40B4-BE49-F238E27FC236}">
                <a16:creationId xmlns:a16="http://schemas.microsoft.com/office/drawing/2014/main" id="{331646DF-961E-4C72-AF3C-2D0DCC343751}"/>
              </a:ext>
            </a:extLst>
          </p:cNvPr>
          <p:cNvGrpSpPr>
            <a:grpSpLocks/>
          </p:cNvGrpSpPr>
          <p:nvPr/>
        </p:nvGrpSpPr>
        <p:grpSpPr bwMode="auto">
          <a:xfrm>
            <a:off x="7455564" y="2304780"/>
            <a:ext cx="1097319" cy="1069372"/>
            <a:chOff x="912" y="768"/>
            <a:chExt cx="2400" cy="1584"/>
          </a:xfrm>
          <a:solidFill>
            <a:schemeClr val="bg1"/>
          </a:solidFill>
        </p:grpSpPr>
        <p:sp>
          <p:nvSpPr>
            <p:cNvPr id="112" name="Oval 285">
              <a:extLst>
                <a:ext uri="{FF2B5EF4-FFF2-40B4-BE49-F238E27FC236}">
                  <a16:creationId xmlns:a16="http://schemas.microsoft.com/office/drawing/2014/main" id="{7FAC46D2-9920-4CAD-9FED-06DA5FCE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Oval 286">
              <a:extLst>
                <a:ext uri="{FF2B5EF4-FFF2-40B4-BE49-F238E27FC236}">
                  <a16:creationId xmlns:a16="http://schemas.microsoft.com/office/drawing/2014/main" id="{C226C06E-5A66-4D5C-BCBF-1E060C9C6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Oval 287">
              <a:extLst>
                <a:ext uri="{FF2B5EF4-FFF2-40B4-BE49-F238E27FC236}">
                  <a16:creationId xmlns:a16="http://schemas.microsoft.com/office/drawing/2014/main" id="{0A225F77-7F08-4BEC-84C8-75F003FE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Oval 288">
              <a:extLst>
                <a:ext uri="{FF2B5EF4-FFF2-40B4-BE49-F238E27FC236}">
                  <a16:creationId xmlns:a16="http://schemas.microsoft.com/office/drawing/2014/main" id="{D8DC4CAF-A14D-44E6-9AB2-509A874A8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Oval 289">
              <a:extLst>
                <a:ext uri="{FF2B5EF4-FFF2-40B4-BE49-F238E27FC236}">
                  <a16:creationId xmlns:a16="http://schemas.microsoft.com/office/drawing/2014/main" id="{4BD3E201-1754-4C19-98B1-A1AB98306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Oval 290">
              <a:extLst>
                <a:ext uri="{FF2B5EF4-FFF2-40B4-BE49-F238E27FC236}">
                  <a16:creationId xmlns:a16="http://schemas.microsoft.com/office/drawing/2014/main" id="{68546214-7FB1-40C1-B29A-A3BDF45D0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Oval 291">
              <a:extLst>
                <a:ext uri="{FF2B5EF4-FFF2-40B4-BE49-F238E27FC236}">
                  <a16:creationId xmlns:a16="http://schemas.microsoft.com/office/drawing/2014/main" id="{671E18F3-69F1-4997-BFEB-4FD7692BE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Oval 292">
              <a:extLst>
                <a:ext uri="{FF2B5EF4-FFF2-40B4-BE49-F238E27FC236}">
                  <a16:creationId xmlns:a16="http://schemas.microsoft.com/office/drawing/2014/main" id="{744E9E22-2C89-4FAE-A343-A3BF0D664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Oval 293">
              <a:extLst>
                <a:ext uri="{FF2B5EF4-FFF2-40B4-BE49-F238E27FC236}">
                  <a16:creationId xmlns:a16="http://schemas.microsoft.com/office/drawing/2014/main" id="{49F18671-BF45-48DA-9CAA-BA4E3BA70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1" name="Group 294">
              <a:extLst>
                <a:ext uri="{FF2B5EF4-FFF2-40B4-BE49-F238E27FC236}">
                  <a16:creationId xmlns:a16="http://schemas.microsoft.com/office/drawing/2014/main" id="{E574E625-5960-4629-B07D-0BC0709D7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  <a:grpFill/>
          </p:grpSpPr>
          <p:sp>
            <p:nvSpPr>
              <p:cNvPr id="122" name="Oval 295">
                <a:extLst>
                  <a:ext uri="{FF2B5EF4-FFF2-40B4-BE49-F238E27FC236}">
                    <a16:creationId xmlns:a16="http://schemas.microsoft.com/office/drawing/2014/main" id="{3732BE65-2219-49F6-B1FA-0DDBA6A80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Oval 296">
                <a:extLst>
                  <a:ext uri="{FF2B5EF4-FFF2-40B4-BE49-F238E27FC236}">
                    <a16:creationId xmlns:a16="http://schemas.microsoft.com/office/drawing/2014/main" id="{08459A5F-C1B1-42D0-8112-9C11E3297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Oval 297">
                <a:extLst>
                  <a:ext uri="{FF2B5EF4-FFF2-40B4-BE49-F238E27FC236}">
                    <a16:creationId xmlns:a16="http://schemas.microsoft.com/office/drawing/2014/main" id="{B39A6615-1388-4B4D-84D9-4AF205463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Oval 298">
                <a:extLst>
                  <a:ext uri="{FF2B5EF4-FFF2-40B4-BE49-F238E27FC236}">
                    <a16:creationId xmlns:a16="http://schemas.microsoft.com/office/drawing/2014/main" id="{1FD50D00-27C6-49D5-9952-16DFEB405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Oval 299">
                <a:extLst>
                  <a:ext uri="{FF2B5EF4-FFF2-40B4-BE49-F238E27FC236}">
                    <a16:creationId xmlns:a16="http://schemas.microsoft.com/office/drawing/2014/main" id="{769186F5-5C40-4C44-B1C7-5838D851A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7" name="Oval 300">
                <a:extLst>
                  <a:ext uri="{FF2B5EF4-FFF2-40B4-BE49-F238E27FC236}">
                    <a16:creationId xmlns:a16="http://schemas.microsoft.com/office/drawing/2014/main" id="{3827ECA7-F5B3-41FC-8699-53F2FF024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Oval 301">
                <a:extLst>
                  <a:ext uri="{FF2B5EF4-FFF2-40B4-BE49-F238E27FC236}">
                    <a16:creationId xmlns:a16="http://schemas.microsoft.com/office/drawing/2014/main" id="{FE62E50C-8DD9-402E-A66D-A82D0DA47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9" name="Oval 302">
                <a:extLst>
                  <a:ext uri="{FF2B5EF4-FFF2-40B4-BE49-F238E27FC236}">
                    <a16:creationId xmlns:a16="http://schemas.microsoft.com/office/drawing/2014/main" id="{A34C627A-0629-4895-8091-410942B18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0" name="Oval 303">
                <a:extLst>
                  <a:ext uri="{FF2B5EF4-FFF2-40B4-BE49-F238E27FC236}">
                    <a16:creationId xmlns:a16="http://schemas.microsoft.com/office/drawing/2014/main" id="{888161CC-2265-48FE-9858-1BE765C2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31" name="Group 264">
            <a:extLst>
              <a:ext uri="{FF2B5EF4-FFF2-40B4-BE49-F238E27FC236}">
                <a16:creationId xmlns:a16="http://schemas.microsoft.com/office/drawing/2014/main" id="{7A28D43A-99B1-435E-B388-1C98CC3E9A22}"/>
              </a:ext>
            </a:extLst>
          </p:cNvPr>
          <p:cNvGrpSpPr>
            <a:grpSpLocks/>
          </p:cNvGrpSpPr>
          <p:nvPr/>
        </p:nvGrpSpPr>
        <p:grpSpPr bwMode="auto">
          <a:xfrm>
            <a:off x="3209518" y="2223356"/>
            <a:ext cx="903088" cy="896230"/>
            <a:chOff x="912" y="768"/>
            <a:chExt cx="2400" cy="1584"/>
          </a:xfrm>
          <a:solidFill>
            <a:schemeClr val="bg1"/>
          </a:solidFill>
        </p:grpSpPr>
        <p:sp>
          <p:nvSpPr>
            <p:cNvPr id="132" name="Oval 265">
              <a:extLst>
                <a:ext uri="{FF2B5EF4-FFF2-40B4-BE49-F238E27FC236}">
                  <a16:creationId xmlns:a16="http://schemas.microsoft.com/office/drawing/2014/main" id="{B5A08C16-BBF6-4E36-87C8-C0FCB10DD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Oval 266">
              <a:extLst>
                <a:ext uri="{FF2B5EF4-FFF2-40B4-BE49-F238E27FC236}">
                  <a16:creationId xmlns:a16="http://schemas.microsoft.com/office/drawing/2014/main" id="{D289990E-96CC-4724-9F1A-06027B72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Oval 267">
              <a:extLst>
                <a:ext uri="{FF2B5EF4-FFF2-40B4-BE49-F238E27FC236}">
                  <a16:creationId xmlns:a16="http://schemas.microsoft.com/office/drawing/2014/main" id="{9D92E82B-7828-43E1-ADDA-08873492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Oval 268">
              <a:extLst>
                <a:ext uri="{FF2B5EF4-FFF2-40B4-BE49-F238E27FC236}">
                  <a16:creationId xmlns:a16="http://schemas.microsoft.com/office/drawing/2014/main" id="{4B344396-DB66-4D94-BECA-E53453FD7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Oval 269">
              <a:extLst>
                <a:ext uri="{FF2B5EF4-FFF2-40B4-BE49-F238E27FC236}">
                  <a16:creationId xmlns:a16="http://schemas.microsoft.com/office/drawing/2014/main" id="{5E41A714-56C4-4687-818A-FEC11D4D2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Oval 270">
              <a:extLst>
                <a:ext uri="{FF2B5EF4-FFF2-40B4-BE49-F238E27FC236}">
                  <a16:creationId xmlns:a16="http://schemas.microsoft.com/office/drawing/2014/main" id="{5CCF83BD-28F2-4022-9C03-199FE5AE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Oval 271">
              <a:extLst>
                <a:ext uri="{FF2B5EF4-FFF2-40B4-BE49-F238E27FC236}">
                  <a16:creationId xmlns:a16="http://schemas.microsoft.com/office/drawing/2014/main" id="{D3F59967-B1A9-4B2E-A1A8-B9ECD743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Oval 272">
              <a:extLst>
                <a:ext uri="{FF2B5EF4-FFF2-40B4-BE49-F238E27FC236}">
                  <a16:creationId xmlns:a16="http://schemas.microsoft.com/office/drawing/2014/main" id="{064CE95C-10C8-4E0E-8CC4-A65306D44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Oval 273">
              <a:extLst>
                <a:ext uri="{FF2B5EF4-FFF2-40B4-BE49-F238E27FC236}">
                  <a16:creationId xmlns:a16="http://schemas.microsoft.com/office/drawing/2014/main" id="{CC482333-0DD3-447B-8439-5A6E3032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1" name="Group 274">
              <a:extLst>
                <a:ext uri="{FF2B5EF4-FFF2-40B4-BE49-F238E27FC236}">
                  <a16:creationId xmlns:a16="http://schemas.microsoft.com/office/drawing/2014/main" id="{F8C9E419-9A2A-4554-90A2-B0BC6D055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  <a:grpFill/>
          </p:grpSpPr>
          <p:sp>
            <p:nvSpPr>
              <p:cNvPr id="142" name="Oval 275">
                <a:extLst>
                  <a:ext uri="{FF2B5EF4-FFF2-40B4-BE49-F238E27FC236}">
                    <a16:creationId xmlns:a16="http://schemas.microsoft.com/office/drawing/2014/main" id="{CE3D88B3-F467-443B-A683-68279DA90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3" name="Oval 276">
                <a:extLst>
                  <a:ext uri="{FF2B5EF4-FFF2-40B4-BE49-F238E27FC236}">
                    <a16:creationId xmlns:a16="http://schemas.microsoft.com/office/drawing/2014/main" id="{E4375526-9B97-4527-8947-0D8D673B6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Oval 277">
                <a:extLst>
                  <a:ext uri="{FF2B5EF4-FFF2-40B4-BE49-F238E27FC236}">
                    <a16:creationId xmlns:a16="http://schemas.microsoft.com/office/drawing/2014/main" id="{E4199A3E-47C9-44E3-8540-46C35F589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Oval 278">
                <a:extLst>
                  <a:ext uri="{FF2B5EF4-FFF2-40B4-BE49-F238E27FC236}">
                    <a16:creationId xmlns:a16="http://schemas.microsoft.com/office/drawing/2014/main" id="{44EBF5EC-638B-43B9-9C5C-976A53D7B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6" name="Oval 279">
                <a:extLst>
                  <a:ext uri="{FF2B5EF4-FFF2-40B4-BE49-F238E27FC236}">
                    <a16:creationId xmlns:a16="http://schemas.microsoft.com/office/drawing/2014/main" id="{6E84BD39-677C-43F7-9F0B-F25B6D301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7" name="Oval 280">
                <a:extLst>
                  <a:ext uri="{FF2B5EF4-FFF2-40B4-BE49-F238E27FC236}">
                    <a16:creationId xmlns:a16="http://schemas.microsoft.com/office/drawing/2014/main" id="{D0F50212-7500-4E93-90C3-FBDCAE561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8" name="Oval 281">
                <a:extLst>
                  <a:ext uri="{FF2B5EF4-FFF2-40B4-BE49-F238E27FC236}">
                    <a16:creationId xmlns:a16="http://schemas.microsoft.com/office/drawing/2014/main" id="{74E9348E-A9B3-4813-9925-ECF580F6B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Oval 282">
                <a:extLst>
                  <a:ext uri="{FF2B5EF4-FFF2-40B4-BE49-F238E27FC236}">
                    <a16:creationId xmlns:a16="http://schemas.microsoft.com/office/drawing/2014/main" id="{3934616D-465E-42FE-9BC3-886C0C199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Oval 283">
                <a:extLst>
                  <a:ext uri="{FF2B5EF4-FFF2-40B4-BE49-F238E27FC236}">
                    <a16:creationId xmlns:a16="http://schemas.microsoft.com/office/drawing/2014/main" id="{E9CF66FC-E1C7-420C-ADC8-734678AC0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51" name="Text Box 96">
            <a:extLst>
              <a:ext uri="{FF2B5EF4-FFF2-40B4-BE49-F238E27FC236}">
                <a16:creationId xmlns:a16="http://schemas.microsoft.com/office/drawing/2014/main" id="{3078FCA4-7BD7-4724-9468-03E70A1C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581" y="2673925"/>
            <a:ext cx="6300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52" name="Text Box 98">
            <a:extLst>
              <a:ext uri="{FF2B5EF4-FFF2-40B4-BE49-F238E27FC236}">
                <a16:creationId xmlns:a16="http://schemas.microsoft.com/office/drawing/2014/main" id="{524E500A-55CD-4A0B-94FF-0FBC9E3E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083" y="2774251"/>
            <a:ext cx="6144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53" name="Text Box 99">
            <a:extLst>
              <a:ext uri="{FF2B5EF4-FFF2-40B4-BE49-F238E27FC236}">
                <a16:creationId xmlns:a16="http://schemas.microsoft.com/office/drawing/2014/main" id="{1B0A2BE5-6A17-4506-8420-F7F8785A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017" y="2575716"/>
            <a:ext cx="604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pic>
        <p:nvPicPr>
          <p:cNvPr id="154" name="Picture 231">
            <a:extLst>
              <a:ext uri="{FF2B5EF4-FFF2-40B4-BE49-F238E27FC236}">
                <a16:creationId xmlns:a16="http://schemas.microsoft.com/office/drawing/2014/main" id="{7BF5AB7D-DE67-444A-995B-174E7682096D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84" y="2590300"/>
            <a:ext cx="619363" cy="42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5" name="Text Box 235">
            <a:extLst>
              <a:ext uri="{FF2B5EF4-FFF2-40B4-BE49-F238E27FC236}">
                <a16:creationId xmlns:a16="http://schemas.microsoft.com/office/drawing/2014/main" id="{88D69FF0-41D9-475A-A7D5-1C294851A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509" y="2253608"/>
            <a:ext cx="4695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237">
            <a:extLst>
              <a:ext uri="{FF2B5EF4-FFF2-40B4-BE49-F238E27FC236}">
                <a16:creationId xmlns:a16="http://schemas.microsoft.com/office/drawing/2014/main" id="{5581A67F-A7CA-4386-891F-BD55D49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493" y="2262373"/>
            <a:ext cx="5114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Text Box 325">
            <a:extLst>
              <a:ext uri="{FF2B5EF4-FFF2-40B4-BE49-F238E27FC236}">
                <a16:creationId xmlns:a16="http://schemas.microsoft.com/office/drawing/2014/main" id="{F8FB084C-766D-40A3-B821-736B362FB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6" y="2157831"/>
            <a:ext cx="3533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en-US" altLang="zh-CN" sz="1600" b="1" baseline="-25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8" name="Picture 327">
            <a:extLst>
              <a:ext uri="{FF2B5EF4-FFF2-40B4-BE49-F238E27FC236}">
                <a16:creationId xmlns:a16="http://schemas.microsoft.com/office/drawing/2014/main" id="{1B257B5A-B8F4-4D8E-A5F9-59647D9FD58D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99" y="2565559"/>
            <a:ext cx="619363" cy="42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59" name="Oval 333">
            <a:extLst>
              <a:ext uri="{FF2B5EF4-FFF2-40B4-BE49-F238E27FC236}">
                <a16:creationId xmlns:a16="http://schemas.microsoft.com/office/drawing/2014/main" id="{9622A331-2D95-4DC9-B000-AA28F3DF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812" y="2762263"/>
            <a:ext cx="63634" cy="88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Oval 335">
            <a:extLst>
              <a:ext uri="{FF2B5EF4-FFF2-40B4-BE49-F238E27FC236}">
                <a16:creationId xmlns:a16="http://schemas.microsoft.com/office/drawing/2014/main" id="{C0374FF2-A011-429D-9139-106A9311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98" y="2761084"/>
            <a:ext cx="63633" cy="884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Oval 337">
            <a:extLst>
              <a:ext uri="{FF2B5EF4-FFF2-40B4-BE49-F238E27FC236}">
                <a16:creationId xmlns:a16="http://schemas.microsoft.com/office/drawing/2014/main" id="{5C1163EE-C3C7-432D-845E-A0D87C89D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384" y="2786630"/>
            <a:ext cx="63633" cy="884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Oval 338">
            <a:extLst>
              <a:ext uri="{FF2B5EF4-FFF2-40B4-BE49-F238E27FC236}">
                <a16:creationId xmlns:a16="http://schemas.microsoft.com/office/drawing/2014/main" id="{5F6F0B10-7A32-469F-BA0B-F4D3B234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246" y="2778047"/>
            <a:ext cx="63633" cy="884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Text Box 353">
            <a:extLst>
              <a:ext uri="{FF2B5EF4-FFF2-40B4-BE49-F238E27FC236}">
                <a16:creationId xmlns:a16="http://schemas.microsoft.com/office/drawing/2014/main" id="{CB47C133-F6A8-43AA-A9AF-04D009C0C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260" y="2097638"/>
            <a:ext cx="3533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en-US" altLang="zh-CN" sz="1600" baseline="-25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6" name="Picture 246" descr="jisuanji">
            <a:extLst>
              <a:ext uri="{FF2B5EF4-FFF2-40B4-BE49-F238E27FC236}">
                <a16:creationId xmlns:a16="http://schemas.microsoft.com/office/drawing/2014/main" id="{74BA0A79-7C27-4502-A662-C261914F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5" y="2296522"/>
            <a:ext cx="486750" cy="48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46" descr="jisuanji">
            <a:extLst>
              <a:ext uri="{FF2B5EF4-FFF2-40B4-BE49-F238E27FC236}">
                <a16:creationId xmlns:a16="http://schemas.microsoft.com/office/drawing/2014/main" id="{721E48B4-C2EE-400A-AF79-FAC094D3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69" y="2119653"/>
            <a:ext cx="498215" cy="49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1" name="Group 264">
            <a:extLst>
              <a:ext uri="{FF2B5EF4-FFF2-40B4-BE49-F238E27FC236}">
                <a16:creationId xmlns:a16="http://schemas.microsoft.com/office/drawing/2014/main" id="{10E9EF89-D3B3-46B5-8071-F03ABE94D118}"/>
              </a:ext>
            </a:extLst>
          </p:cNvPr>
          <p:cNvGrpSpPr>
            <a:grpSpLocks/>
          </p:cNvGrpSpPr>
          <p:nvPr/>
        </p:nvGrpSpPr>
        <p:grpSpPr bwMode="auto">
          <a:xfrm>
            <a:off x="5479978" y="2316449"/>
            <a:ext cx="903088" cy="896230"/>
            <a:chOff x="912" y="768"/>
            <a:chExt cx="2400" cy="1584"/>
          </a:xfrm>
          <a:solidFill>
            <a:schemeClr val="bg1"/>
          </a:solidFill>
        </p:grpSpPr>
        <p:sp>
          <p:nvSpPr>
            <p:cNvPr id="192" name="Oval 265">
              <a:extLst>
                <a:ext uri="{FF2B5EF4-FFF2-40B4-BE49-F238E27FC236}">
                  <a16:creationId xmlns:a16="http://schemas.microsoft.com/office/drawing/2014/main" id="{6D71CC57-3227-4B2A-8172-859BC423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799"/>
              <a:ext cx="1026" cy="6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Oval 266">
              <a:extLst>
                <a:ext uri="{FF2B5EF4-FFF2-40B4-BE49-F238E27FC236}">
                  <a16:creationId xmlns:a16="http://schemas.microsoft.com/office/drawing/2014/main" id="{E94B44A4-E884-4510-A8C4-DF9DAC65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972"/>
              <a:ext cx="781" cy="6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Oval 267">
              <a:extLst>
                <a:ext uri="{FF2B5EF4-FFF2-40B4-BE49-F238E27FC236}">
                  <a16:creationId xmlns:a16="http://schemas.microsoft.com/office/drawing/2014/main" id="{AB8CE663-DAED-415F-A0BC-901C3E68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1364"/>
              <a:ext cx="521" cy="5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Oval 268">
              <a:extLst>
                <a:ext uri="{FF2B5EF4-FFF2-40B4-BE49-F238E27FC236}">
                  <a16:creationId xmlns:a16="http://schemas.microsoft.com/office/drawing/2014/main" id="{356D5CEC-F089-42B1-8DFA-58650CBFF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599"/>
              <a:ext cx="796" cy="54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Oval 269">
              <a:extLst>
                <a:ext uri="{FF2B5EF4-FFF2-40B4-BE49-F238E27FC236}">
                  <a16:creationId xmlns:a16="http://schemas.microsoft.com/office/drawing/2014/main" id="{73166233-C7AB-4DA5-AB90-8A9045081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693"/>
              <a:ext cx="1200" cy="65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Oval 270">
              <a:extLst>
                <a:ext uri="{FF2B5EF4-FFF2-40B4-BE49-F238E27FC236}">
                  <a16:creationId xmlns:a16="http://schemas.microsoft.com/office/drawing/2014/main" id="{66A3D56C-70F7-4591-9B8C-9027688CC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988"/>
              <a:ext cx="751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8" name="Oval 271">
              <a:extLst>
                <a:ext uri="{FF2B5EF4-FFF2-40B4-BE49-F238E27FC236}">
                  <a16:creationId xmlns:a16="http://schemas.microsoft.com/office/drawing/2014/main" id="{1C8E371F-FADE-4B89-826D-F4B7E3734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1317"/>
              <a:ext cx="752" cy="48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Oval 272">
              <a:extLst>
                <a:ext uri="{FF2B5EF4-FFF2-40B4-BE49-F238E27FC236}">
                  <a16:creationId xmlns:a16="http://schemas.microsoft.com/office/drawing/2014/main" id="{2D02050A-CAF5-4F26-9117-BD8626634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427"/>
              <a:ext cx="752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Oval 273">
              <a:extLst>
                <a:ext uri="{FF2B5EF4-FFF2-40B4-BE49-F238E27FC236}">
                  <a16:creationId xmlns:a16="http://schemas.microsoft.com/office/drawing/2014/main" id="{7CBC0CFE-2B9F-45A1-823B-17EB8E3F7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1176"/>
              <a:ext cx="1547" cy="81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1" name="Group 274">
              <a:extLst>
                <a:ext uri="{FF2B5EF4-FFF2-40B4-BE49-F238E27FC236}">
                  <a16:creationId xmlns:a16="http://schemas.microsoft.com/office/drawing/2014/main" id="{7EED3DBF-1B68-4777-9D71-AA5BD8E8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2386" cy="1553"/>
              <a:chOff x="912" y="768"/>
              <a:chExt cx="2386" cy="1553"/>
            </a:xfrm>
            <a:grpFill/>
          </p:grpSpPr>
          <p:sp>
            <p:nvSpPr>
              <p:cNvPr id="202" name="Oval 275">
                <a:extLst>
                  <a:ext uri="{FF2B5EF4-FFF2-40B4-BE49-F238E27FC236}">
                    <a16:creationId xmlns:a16="http://schemas.microsoft.com/office/drawing/2014/main" id="{A86360CF-78B0-49A9-AE25-3CA54EB0F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768"/>
                <a:ext cx="1027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3" name="Oval 276">
                <a:extLst>
                  <a:ext uri="{FF2B5EF4-FFF2-40B4-BE49-F238E27FC236}">
                    <a16:creationId xmlns:a16="http://schemas.microsoft.com/office/drawing/2014/main" id="{12322B44-FA9F-464F-AE3E-97EDAE94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941"/>
                <a:ext cx="781" cy="6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4" name="Oval 277">
                <a:extLst>
                  <a:ext uri="{FF2B5EF4-FFF2-40B4-BE49-F238E27FC236}">
                    <a16:creationId xmlns:a16="http://schemas.microsoft.com/office/drawing/2014/main" id="{B68920A6-B2A1-49FC-8E51-4B2045D3B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333"/>
                <a:ext cx="520" cy="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5" name="Oval 278">
                <a:extLst>
                  <a:ext uri="{FF2B5EF4-FFF2-40B4-BE49-F238E27FC236}">
                    <a16:creationId xmlns:a16="http://schemas.microsoft.com/office/drawing/2014/main" id="{99A920AF-6F78-4F49-A9BE-8480D8D5E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1568"/>
                <a:ext cx="795" cy="5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6" name="Oval 279">
                <a:extLst>
                  <a:ext uri="{FF2B5EF4-FFF2-40B4-BE49-F238E27FC236}">
                    <a16:creationId xmlns:a16="http://schemas.microsoft.com/office/drawing/2014/main" id="{850199E2-F740-4F6A-AFB4-FA602B0FE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9" y="1662"/>
                <a:ext cx="1200" cy="6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7" name="Oval 280">
                <a:extLst>
                  <a:ext uri="{FF2B5EF4-FFF2-40B4-BE49-F238E27FC236}">
                    <a16:creationId xmlns:a16="http://schemas.microsoft.com/office/drawing/2014/main" id="{C5D27D50-B725-4717-A990-D8DCE608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95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8" name="Oval 281">
                <a:extLst>
                  <a:ext uri="{FF2B5EF4-FFF2-40B4-BE49-F238E27FC236}">
                    <a16:creationId xmlns:a16="http://schemas.microsoft.com/office/drawing/2014/main" id="{ED68D0B0-AEEB-41E0-AF43-B1275ACA9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1286"/>
                <a:ext cx="752" cy="48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9" name="Oval 282">
                <a:extLst>
                  <a:ext uri="{FF2B5EF4-FFF2-40B4-BE49-F238E27FC236}">
                    <a16:creationId xmlns:a16="http://schemas.microsoft.com/office/drawing/2014/main" id="{81789351-6FBD-48E9-BC26-24067BEA7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1395"/>
                <a:ext cx="752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0" name="Oval 283">
                <a:extLst>
                  <a:ext uri="{FF2B5EF4-FFF2-40B4-BE49-F238E27FC236}">
                    <a16:creationId xmlns:a16="http://schemas.microsoft.com/office/drawing/2014/main" id="{AD337B2B-965C-4AA9-89CA-79A864E4E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144"/>
                <a:ext cx="1547" cy="81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pic>
        <p:nvPicPr>
          <p:cNvPr id="211" name="Picture 327">
            <a:extLst>
              <a:ext uri="{FF2B5EF4-FFF2-40B4-BE49-F238E27FC236}">
                <a16:creationId xmlns:a16="http://schemas.microsoft.com/office/drawing/2014/main" id="{529CA8EB-30BB-4593-B9AE-F66FD310F67E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55" y="2590300"/>
            <a:ext cx="619363" cy="42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12" name="Text Box 98">
            <a:extLst>
              <a:ext uri="{FF2B5EF4-FFF2-40B4-BE49-F238E27FC236}">
                <a16:creationId xmlns:a16="http://schemas.microsoft.com/office/drawing/2014/main" id="{DE94C789-DD7D-4D13-86E9-22281262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858" y="2626338"/>
            <a:ext cx="6926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13" name="Text Box 235">
            <a:extLst>
              <a:ext uri="{FF2B5EF4-FFF2-40B4-BE49-F238E27FC236}">
                <a16:creationId xmlns:a16="http://schemas.microsoft.com/office/drawing/2014/main" id="{C6DBA420-5F5A-4989-904A-BE1525198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912" y="2287165"/>
            <a:ext cx="4695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600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6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Oval 333">
            <a:extLst>
              <a:ext uri="{FF2B5EF4-FFF2-40B4-BE49-F238E27FC236}">
                <a16:creationId xmlns:a16="http://schemas.microsoft.com/office/drawing/2014/main" id="{290616EB-4329-4B41-A240-59C36F3B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167" y="2804923"/>
            <a:ext cx="63634" cy="88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" name="Oval 333">
            <a:extLst>
              <a:ext uri="{FF2B5EF4-FFF2-40B4-BE49-F238E27FC236}">
                <a16:creationId xmlns:a16="http://schemas.microsoft.com/office/drawing/2014/main" id="{3ECD4A4F-E4F2-4D7A-B8BF-2C88BBAF0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573" y="2815825"/>
            <a:ext cx="63634" cy="88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14" y="720006"/>
            <a:ext cx="1146230" cy="31534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199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199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2108">
            <a:off x="2311566" y="2011984"/>
            <a:ext cx="2935958" cy="156073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1620174" y="1906684"/>
            <a:ext cx="1324175" cy="1765568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32300" y="2016114"/>
            <a:ext cx="2031325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传输层</a:t>
            </a:r>
          </a:p>
        </p:txBody>
      </p:sp>
    </p:spTree>
    <p:extLst>
      <p:ext uri="{BB962C8B-B14F-4D97-AF65-F5344CB8AC3E}">
        <p14:creationId xmlns:p14="http://schemas.microsoft.com/office/powerpoint/2010/main" val="24622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77274" y="622279"/>
            <a:ext cx="7965933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70601" y="599652"/>
            <a:ext cx="2442976" cy="39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15224" y="1059100"/>
            <a:ext cx="7970677" cy="313619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46381" y="1503090"/>
            <a:ext cx="1306747" cy="2255069"/>
            <a:chOff x="1557339" y="1623511"/>
            <a:chExt cx="1333500" cy="2301236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en-US" sz="1078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078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/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6561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10489" cy="26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078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/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078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/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078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/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5146" cy="224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3704" y="1173291"/>
            <a:ext cx="2125666" cy="30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372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372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384013" y="1162401"/>
            <a:ext cx="2412565" cy="30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372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372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73366" y="3758785"/>
            <a:ext cx="389850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76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261645" y="3758785"/>
            <a:ext cx="404278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76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542724" y="3766645"/>
            <a:ext cx="381836" cy="27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76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847348" y="1157735"/>
            <a:ext cx="1764109" cy="30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72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27213" y="1471976"/>
            <a:ext cx="1935274" cy="2291475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176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zh-CN" altLang="en-US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078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247519" y="3139798"/>
            <a:ext cx="920866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247519" y="3755918"/>
            <a:ext cx="920866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113365" y="1503170"/>
            <a:ext cx="1314525" cy="2258762"/>
            <a:chOff x="6217820" y="1623594"/>
            <a:chExt cx="1341437" cy="2305005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176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10489" cy="26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10489" cy="26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078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5146" cy="2298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07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07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07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07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07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07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078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7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E8CDC88-78AA-4022-A49B-100C217E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3765"/>
              </p:ext>
            </p:extLst>
          </p:nvPr>
        </p:nvGraphicFramePr>
        <p:xfrm>
          <a:off x="556910" y="1080036"/>
          <a:ext cx="7762876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5716">
                  <a:extLst>
                    <a:ext uri="{9D8B030D-6E8A-4147-A177-3AD203B41FA5}">
                      <a16:colId xmlns:a16="http://schemas.microsoft.com/office/drawing/2014/main" val="1301390234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1759460375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1719550485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2253438462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107994555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3375553401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3506456321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2738816486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2232934971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3971557362"/>
                    </a:ext>
                  </a:extLst>
                </a:gridCol>
                <a:gridCol w="705716">
                  <a:extLst>
                    <a:ext uri="{9D8B030D-6E8A-4147-A177-3AD203B41FA5}">
                      <a16:colId xmlns:a16="http://schemas.microsoft.com/office/drawing/2014/main" val="3557516997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cwnd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498347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95428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cwnd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600019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</a:t>
                      </a:r>
                      <a:endParaRPr lang="zh-CN" sz="1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565142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99" y="654444"/>
            <a:ext cx="797598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TCP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的拥塞窗口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cwmd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大小与传输轮次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n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的关系如下表所示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,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从表中数据可以得出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b="1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1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）慢开始的时间区间是（  ）：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Arial" panose="020B0604020202020204" pitchFamily="34" charset="0"/>
                <a:cs typeface="宋体" panose="02010600030101010101" pitchFamily="2" charset="-122"/>
              </a:rPr>
              <a:t>       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A.[1,5]   B.[1,6]   C.[17,20]    D.[19,20]   E.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以上都不对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latin typeface="Arial" panose="020B0604020202020204" pitchFamily="34" charset="0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2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）拥塞避免的时间区间是（      ）：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Arial" panose="020B0604020202020204" pitchFamily="34" charset="0"/>
                <a:cs typeface="宋体" panose="02010600030101010101" pitchFamily="2" charset="-122"/>
              </a:rPr>
              <a:t>      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A.[6,9]   B.[10,13]   C.[13,20]    D.[6,18]   E.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以上都不对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3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9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轮次是发生了 （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               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Arial" panose="020B0604020202020204" pitchFamily="34" charset="0"/>
                <a:cs typeface="宋体" panose="02010600030101010101" pitchFamily="2" charset="-122"/>
              </a:rPr>
              <a:t>     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错误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B.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丢失了报文段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C.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收到三个重复确认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D.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三次握手连接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4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18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轮次是发生了（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    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A.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错误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B.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丢失了报文段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C.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收到三个重复确认   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D.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三次握手连接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5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1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轮次、第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14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轮次、第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20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轮次发送时，门限</a:t>
            </a: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ssthresh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分别被设置为（）、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Arial" panose="020B0604020202020204" pitchFamily="34" charset="0"/>
                <a:cs typeface="宋体" panose="02010600030101010101" pitchFamily="2" charset="-122"/>
              </a:rPr>
              <a:t>       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（  ）和（）      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（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6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）第 （）轮次发送出了第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100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个报文。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6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53" y="1493350"/>
            <a:ext cx="797598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b="1" dirty="0"/>
              <a:t>在</a:t>
            </a:r>
            <a:r>
              <a:rPr lang="en-US" altLang="zh-CN" b="1" dirty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B</a:t>
            </a:r>
            <a:r>
              <a:rPr lang="zh-CN" altLang="zh-CN" b="1" dirty="0"/>
              <a:t>建立</a:t>
            </a:r>
            <a:r>
              <a:rPr lang="en-US" altLang="zh-CN" b="1" dirty="0"/>
              <a:t>TCP</a:t>
            </a:r>
            <a:r>
              <a:rPr lang="zh-CN" altLang="zh-CN" b="1" dirty="0"/>
              <a:t>连接后，</a:t>
            </a:r>
            <a:r>
              <a:rPr lang="en-US" altLang="zh-CN" b="1" dirty="0"/>
              <a:t>A</a:t>
            </a:r>
            <a:r>
              <a:rPr lang="zh-CN" altLang="zh-CN" b="1" dirty="0"/>
              <a:t>的发送窗口大小为</a:t>
            </a:r>
            <a:r>
              <a:rPr lang="en-US" altLang="zh-CN" b="1" dirty="0"/>
              <a:t>800</a:t>
            </a:r>
            <a:r>
              <a:rPr lang="zh-CN" altLang="zh-CN" b="1" dirty="0"/>
              <a:t>字节，当前序号为</a:t>
            </a:r>
            <a:r>
              <a:rPr lang="en-US" altLang="zh-CN" b="1" dirty="0"/>
              <a:t>100</a:t>
            </a:r>
            <a:r>
              <a:rPr lang="zh-CN" altLang="zh-CN" b="1" dirty="0"/>
              <a:t>，接收窗口大小为</a:t>
            </a:r>
            <a:r>
              <a:rPr lang="en-US" altLang="zh-CN" b="1" dirty="0"/>
              <a:t>600</a:t>
            </a:r>
            <a:r>
              <a:rPr lang="zh-CN" altLang="zh-CN" b="1" dirty="0"/>
              <a:t>字节</a:t>
            </a:r>
            <a:r>
              <a:rPr lang="zh-CN" altLang="en-US" b="1" dirty="0"/>
              <a:t>；</a:t>
            </a:r>
            <a:r>
              <a:rPr lang="en-US" altLang="zh-CN" b="1" dirty="0"/>
              <a:t>B</a:t>
            </a:r>
            <a:r>
              <a:rPr lang="zh-CN" altLang="zh-CN" b="1" dirty="0"/>
              <a:t>的发送窗口大小为</a:t>
            </a:r>
            <a:r>
              <a:rPr lang="en-US" altLang="zh-CN" b="1" dirty="0"/>
              <a:t>500</a:t>
            </a:r>
            <a:r>
              <a:rPr lang="zh-CN" altLang="zh-CN" b="1" dirty="0"/>
              <a:t>字节，当前序号为</a:t>
            </a:r>
            <a:r>
              <a:rPr lang="en-US" altLang="zh-CN" b="1" dirty="0"/>
              <a:t>200</a:t>
            </a:r>
            <a:r>
              <a:rPr lang="zh-CN" altLang="zh-CN" b="1" dirty="0"/>
              <a:t>，接收窗口大小为</a:t>
            </a:r>
            <a:r>
              <a:rPr lang="en-US" altLang="zh-CN" b="1" dirty="0"/>
              <a:t>400</a:t>
            </a:r>
            <a:r>
              <a:rPr lang="zh-CN" altLang="zh-CN" b="1" dirty="0"/>
              <a:t>字节。紧接着</a:t>
            </a:r>
            <a:r>
              <a:rPr lang="en-US" altLang="zh-CN" b="1" dirty="0"/>
              <a:t>A</a:t>
            </a:r>
            <a:r>
              <a:rPr lang="zh-CN" altLang="zh-CN" b="1" dirty="0"/>
              <a:t>发送给</a:t>
            </a:r>
            <a:r>
              <a:rPr lang="en-US" altLang="zh-CN" b="1" dirty="0"/>
              <a:t>B</a:t>
            </a:r>
            <a:r>
              <a:rPr lang="zh-CN" altLang="zh-CN" b="1" dirty="0"/>
              <a:t>的报文最大长度为</a:t>
            </a:r>
            <a:r>
              <a:rPr lang="en-US" altLang="zh-CN" b="1" u="sng" dirty="0"/>
              <a:t>           </a:t>
            </a:r>
            <a:r>
              <a:rPr lang="zh-CN" altLang="zh-CN" b="1" dirty="0"/>
              <a:t>字节，序号为</a:t>
            </a:r>
            <a:r>
              <a:rPr lang="en-US" altLang="zh-CN" b="1" u="sng" dirty="0"/>
              <a:t>         </a:t>
            </a:r>
            <a:r>
              <a:rPr lang="zh-CN" altLang="zh-CN" b="1" dirty="0"/>
              <a:t>，确认序号为</a:t>
            </a:r>
            <a:r>
              <a:rPr lang="en-US" altLang="zh-CN" b="1" u="sng" dirty="0"/>
              <a:t>          </a:t>
            </a:r>
            <a:r>
              <a:rPr lang="zh-CN" altLang="zh-CN" b="1" dirty="0"/>
              <a:t>；</a:t>
            </a:r>
            <a:r>
              <a:rPr lang="en-US" altLang="zh-CN" b="1" dirty="0"/>
              <a:t>B</a:t>
            </a:r>
            <a:r>
              <a:rPr lang="zh-CN" altLang="zh-CN" b="1" dirty="0"/>
              <a:t>收到</a:t>
            </a:r>
            <a:r>
              <a:rPr lang="en-US" altLang="zh-CN" b="1" dirty="0"/>
              <a:t>A</a:t>
            </a:r>
            <a:r>
              <a:rPr lang="zh-CN" altLang="zh-CN" b="1" dirty="0"/>
              <a:t>发送的报文正确无误后，向</a:t>
            </a:r>
            <a:r>
              <a:rPr lang="en-US" altLang="zh-CN" b="1" dirty="0"/>
              <a:t>A</a:t>
            </a:r>
            <a:r>
              <a:rPr lang="zh-CN" altLang="zh-CN" b="1" dirty="0"/>
              <a:t>发送的报文最大长度为</a:t>
            </a:r>
            <a:r>
              <a:rPr lang="en-US" altLang="zh-CN" b="1" dirty="0"/>
              <a:t> </a:t>
            </a:r>
            <a:r>
              <a:rPr lang="en-US" altLang="zh-CN" b="1" u="sng" dirty="0"/>
              <a:t>         </a:t>
            </a:r>
            <a:r>
              <a:rPr lang="zh-CN" altLang="zh-CN" b="1" dirty="0"/>
              <a:t>字节，序号为</a:t>
            </a:r>
            <a:r>
              <a:rPr lang="en-US" altLang="zh-CN" b="1" dirty="0"/>
              <a:t> </a:t>
            </a:r>
            <a:r>
              <a:rPr lang="en-US" altLang="zh-CN" b="1" u="sng" dirty="0"/>
              <a:t>          </a:t>
            </a:r>
            <a:r>
              <a:rPr lang="en-US" altLang="zh-CN" b="1" dirty="0"/>
              <a:t> </a:t>
            </a:r>
            <a:r>
              <a:rPr lang="zh-CN" altLang="zh-CN" b="1" dirty="0"/>
              <a:t>，确认序号为</a:t>
            </a:r>
            <a:r>
              <a:rPr lang="en-US" altLang="zh-CN" b="1" dirty="0"/>
              <a:t> </a:t>
            </a:r>
            <a:r>
              <a:rPr lang="en-US" altLang="zh-CN" sz="1600" b="1" u="sng" dirty="0"/>
              <a:t>           </a:t>
            </a:r>
          </a:p>
          <a:p>
            <a:pPr lvl="0"/>
            <a:endParaRPr kumimoji="0" lang="en-US" altLang="zh-CN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6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53" y="1616464"/>
            <a:ext cx="7975987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b="1" dirty="0"/>
              <a:t>UDP</a:t>
            </a:r>
            <a:r>
              <a:rPr lang="zh-CN" altLang="zh-CN" b="1" dirty="0"/>
              <a:t>的首部格式依次包括以下字段：源端口（</a:t>
            </a:r>
            <a:r>
              <a:rPr lang="en-US" altLang="zh-CN" b="1" dirty="0"/>
              <a:t>2</a:t>
            </a:r>
            <a:r>
              <a:rPr lang="zh-CN" altLang="zh-CN" b="1" dirty="0"/>
              <a:t>字节）、目的端口（</a:t>
            </a:r>
            <a:r>
              <a:rPr lang="en-US" altLang="zh-CN" b="1" dirty="0"/>
              <a:t>2</a:t>
            </a:r>
            <a:r>
              <a:rPr lang="zh-CN" altLang="zh-CN" b="1" dirty="0"/>
              <a:t>字节）、长度（</a:t>
            </a:r>
            <a:r>
              <a:rPr lang="en-US" altLang="zh-CN" b="1" dirty="0"/>
              <a:t>2</a:t>
            </a:r>
            <a:r>
              <a:rPr lang="zh-CN" altLang="zh-CN" b="1" dirty="0"/>
              <a:t>字节）、检验和（</a:t>
            </a:r>
            <a:r>
              <a:rPr lang="en-US" altLang="zh-CN" b="1" dirty="0"/>
              <a:t>2</a:t>
            </a:r>
            <a:r>
              <a:rPr lang="zh-CN" altLang="zh-CN" b="1" dirty="0"/>
              <a:t>字节）。有一个</a:t>
            </a:r>
            <a:r>
              <a:rPr lang="en-US" altLang="zh-CN" b="1" dirty="0"/>
              <a:t>UDP</a:t>
            </a:r>
            <a:r>
              <a:rPr lang="zh-CN" altLang="zh-CN" b="1" dirty="0"/>
              <a:t>首部如下：</a:t>
            </a:r>
            <a:r>
              <a:rPr lang="en-US" altLang="zh-CN" b="1" dirty="0"/>
              <a:t>DB34 0035  0058 03AC</a:t>
            </a:r>
            <a:r>
              <a:rPr lang="zh-CN" altLang="zh-CN" b="1" dirty="0"/>
              <a:t>。请问：源端口号是</a:t>
            </a:r>
            <a:r>
              <a:rPr lang="zh-CN" altLang="en-US" b="1" dirty="0"/>
              <a:t>（）</a:t>
            </a:r>
            <a:r>
              <a:rPr lang="zh-CN" altLang="zh-CN" b="1" dirty="0"/>
              <a:t>，目的端口号是</a:t>
            </a:r>
            <a:r>
              <a:rPr lang="en-US" altLang="zh-CN" b="1" dirty="0"/>
              <a:t> </a:t>
            </a:r>
            <a:r>
              <a:rPr lang="zh-CN" altLang="en-US" b="1" dirty="0"/>
              <a:t> （）</a:t>
            </a:r>
            <a:r>
              <a:rPr lang="zh-CN" altLang="zh-CN" b="1" dirty="0"/>
              <a:t>，数据长度是</a:t>
            </a:r>
            <a:r>
              <a:rPr lang="en-US" altLang="zh-CN" b="1" dirty="0"/>
              <a:t> </a:t>
            </a:r>
            <a:r>
              <a:rPr lang="zh-CN" altLang="en-US" b="1" dirty="0"/>
              <a:t> （</a:t>
            </a:r>
            <a:r>
              <a:rPr lang="en-US" altLang="zh-CN" b="1" dirty="0"/>
              <a:t> </a:t>
            </a:r>
            <a:r>
              <a:rPr lang="zh-CN" altLang="en-US" b="1" dirty="0"/>
              <a:t>）</a:t>
            </a:r>
            <a:r>
              <a:rPr lang="zh-CN" altLang="zh-CN" b="1" dirty="0"/>
              <a:t>字节，这个报文是从</a:t>
            </a:r>
            <a:r>
              <a:rPr lang="zh-CN" altLang="en-US" b="1" dirty="0"/>
              <a:t>（）</a:t>
            </a:r>
            <a:r>
              <a:rPr lang="zh-CN" altLang="zh-CN" b="1" dirty="0"/>
              <a:t>到</a:t>
            </a:r>
            <a:r>
              <a:rPr lang="zh-CN" altLang="en-US" b="1" dirty="0"/>
              <a:t>（）</a:t>
            </a:r>
            <a:r>
              <a:rPr lang="zh-CN" altLang="zh-CN" b="1" dirty="0"/>
              <a:t>方向的，该数据传输服务是</a:t>
            </a:r>
            <a:r>
              <a:rPr lang="en-US" altLang="zh-CN" b="1" u="sng" dirty="0"/>
              <a:t> </a:t>
            </a:r>
            <a:r>
              <a:rPr lang="en-US" altLang="zh-CN" b="1" u="sng" dirty="0">
                <a:solidFill>
                  <a:srgbClr val="FF0000"/>
                </a:solidFill>
              </a:rPr>
              <a:t>        </a:t>
            </a:r>
            <a:r>
              <a:rPr lang="en-US" altLang="zh-CN" b="1" u="sng" dirty="0"/>
              <a:t> </a:t>
            </a:r>
            <a:r>
              <a:rPr lang="zh-CN" altLang="zh-CN" b="1" dirty="0"/>
              <a:t>服务质量保障的。（最后一空请填写“有”或者“无”）。</a:t>
            </a:r>
            <a:endParaRPr lang="en-US" altLang="zh-CN" b="1" dirty="0"/>
          </a:p>
          <a:p>
            <a:pPr lvl="0"/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27" y="858505"/>
            <a:ext cx="797598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/>
              <a:t>一个</a:t>
            </a:r>
            <a:r>
              <a:rPr lang="en-US" altLang="zh-CN" dirty="0"/>
              <a:t>TCP</a:t>
            </a:r>
            <a:r>
              <a:rPr lang="zh-CN" altLang="zh-CN" dirty="0"/>
              <a:t>连接总是以</a:t>
            </a:r>
            <a:r>
              <a:rPr lang="en-US" altLang="zh-CN" dirty="0"/>
              <a:t>2KB</a:t>
            </a:r>
            <a:r>
              <a:rPr lang="zh-CN" altLang="zh-CN" dirty="0"/>
              <a:t>的最大段长发送</a:t>
            </a:r>
            <a:r>
              <a:rPr lang="en-US" altLang="zh-CN" dirty="0"/>
              <a:t>TCP</a:t>
            </a:r>
            <a:r>
              <a:rPr lang="zh-CN" altLang="zh-CN" dirty="0"/>
              <a:t>报文段，发送方有足够多的数据要发送。当拥塞窗口为</a:t>
            </a:r>
            <a:r>
              <a:rPr lang="en-US" altLang="zh-CN" dirty="0"/>
              <a:t>12KB</a:t>
            </a:r>
            <a:r>
              <a:rPr lang="zh-CN" altLang="zh-CN" dirty="0"/>
              <a:t>时发生了超时，如果接下来时间内</a:t>
            </a:r>
            <a:r>
              <a:rPr lang="en-US" altLang="zh-CN" dirty="0"/>
              <a:t>TCP</a:t>
            </a:r>
            <a:r>
              <a:rPr lang="zh-CN" altLang="zh-CN" dirty="0"/>
              <a:t>段的传输都是成功的，那么发送方在第一个</a:t>
            </a:r>
            <a:r>
              <a:rPr lang="en-US" altLang="zh-CN" dirty="0"/>
              <a:t>RTT(</a:t>
            </a:r>
            <a:r>
              <a:rPr lang="zh-CN" altLang="zh-CN" dirty="0"/>
              <a:t>往返时间</a:t>
            </a:r>
            <a:r>
              <a:rPr lang="en-US" altLang="zh-CN" dirty="0"/>
              <a:t>)</a:t>
            </a:r>
            <a:r>
              <a:rPr lang="zh-CN" altLang="zh-CN" dirty="0"/>
              <a:t>内的拥塞窗口为</a:t>
            </a:r>
            <a:r>
              <a:rPr lang="en-US" altLang="zh-CN" dirty="0"/>
              <a:t> </a:t>
            </a:r>
            <a:r>
              <a:rPr lang="zh-CN" altLang="en-US" dirty="0"/>
              <a:t>（ ）</a:t>
            </a:r>
            <a:r>
              <a:rPr lang="zh-CN" altLang="zh-CN" dirty="0"/>
              <a:t>，在第二个</a:t>
            </a:r>
            <a:r>
              <a:rPr lang="en-US" altLang="zh-CN" dirty="0"/>
              <a:t>RTT(</a:t>
            </a:r>
            <a:r>
              <a:rPr lang="zh-CN" altLang="zh-CN" dirty="0"/>
              <a:t>往返时间</a:t>
            </a:r>
            <a:r>
              <a:rPr lang="en-US" altLang="zh-CN" dirty="0"/>
              <a:t>)</a:t>
            </a:r>
            <a:r>
              <a:rPr lang="zh-CN" altLang="zh-CN" dirty="0"/>
              <a:t>内的拥塞窗口为</a:t>
            </a:r>
            <a:r>
              <a:rPr lang="zh-CN" altLang="en-US" dirty="0"/>
              <a:t>（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 ）</a:t>
            </a:r>
            <a:r>
              <a:rPr lang="zh-CN" altLang="zh-CN" dirty="0"/>
              <a:t>，第三个</a:t>
            </a:r>
            <a:r>
              <a:rPr lang="en-US" altLang="zh-CN" dirty="0"/>
              <a:t>RTT(</a:t>
            </a:r>
            <a:r>
              <a:rPr lang="zh-CN" altLang="zh-CN" dirty="0"/>
              <a:t>往返时间</a:t>
            </a:r>
            <a:r>
              <a:rPr lang="en-US" altLang="zh-CN" dirty="0"/>
              <a:t>)</a:t>
            </a:r>
            <a:r>
              <a:rPr lang="zh-CN" altLang="zh-CN" dirty="0"/>
              <a:t>内的拥塞窗口为</a:t>
            </a:r>
            <a:r>
              <a:rPr lang="zh-CN" altLang="en-US" dirty="0"/>
              <a:t>（ ）</a:t>
            </a:r>
            <a:r>
              <a:rPr lang="zh-CN" altLang="zh-CN" dirty="0"/>
              <a:t>，第四个</a:t>
            </a:r>
            <a:r>
              <a:rPr lang="en-US" altLang="zh-CN" dirty="0"/>
              <a:t>RTT(</a:t>
            </a:r>
            <a:r>
              <a:rPr lang="zh-CN" altLang="zh-CN" dirty="0"/>
              <a:t>往返时间</a:t>
            </a:r>
            <a:r>
              <a:rPr lang="en-US" altLang="zh-CN" dirty="0"/>
              <a:t>)</a:t>
            </a:r>
            <a:r>
              <a:rPr lang="zh-CN" altLang="zh-CN" dirty="0"/>
              <a:t>内的拥塞窗口为</a:t>
            </a:r>
            <a:r>
              <a:rPr lang="en-US" altLang="zh-CN" dirty="0"/>
              <a:t> </a:t>
            </a:r>
            <a:r>
              <a:rPr lang="zh-CN" altLang="en-US" dirty="0"/>
              <a:t>（ ）</a:t>
            </a:r>
            <a:r>
              <a:rPr lang="zh-CN" altLang="zh-CN" dirty="0"/>
              <a:t>；当进行到第七个</a:t>
            </a:r>
            <a:r>
              <a:rPr lang="en-US" altLang="zh-CN" dirty="0"/>
              <a:t>RTT</a:t>
            </a:r>
            <a:r>
              <a:rPr lang="zh-CN" altLang="zh-CN" dirty="0"/>
              <a:t>时，发送方收到了</a:t>
            </a:r>
            <a:r>
              <a:rPr lang="en-US" altLang="zh-CN" dirty="0"/>
              <a:t>3</a:t>
            </a:r>
            <a:r>
              <a:rPr lang="zh-CN" altLang="zh-CN" dirty="0"/>
              <a:t>个对同一报文段的确认，则启用</a:t>
            </a:r>
            <a:r>
              <a:rPr lang="zh-CN" altLang="en-US" dirty="0"/>
              <a:t>（）</a:t>
            </a:r>
            <a:r>
              <a:rPr lang="zh-CN" altLang="zh-CN" dirty="0"/>
              <a:t>机制，重新发送该报文段报文；同时发送方的拥塞窗口大小更改为 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zh-CN" dirty="0"/>
              <a:t>。</a:t>
            </a:r>
          </a:p>
          <a:p>
            <a:pPr lvl="0"/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解析：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09" y="763339"/>
            <a:ext cx="819200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b="1" dirty="0"/>
              <a:t>已知主机</a:t>
            </a:r>
            <a:r>
              <a:rPr lang="en-US" altLang="zh-CN" b="1" dirty="0"/>
              <a:t>A</a:t>
            </a:r>
            <a:r>
              <a:rPr lang="zh-CN" altLang="zh-CN" b="1" dirty="0"/>
              <a:t>要向主机</a:t>
            </a:r>
            <a:r>
              <a:rPr lang="en-US" altLang="zh-CN" b="1" dirty="0"/>
              <a:t>B</a:t>
            </a:r>
            <a:r>
              <a:rPr lang="zh-CN" altLang="zh-CN" b="1" dirty="0"/>
              <a:t>发送</a:t>
            </a:r>
            <a:r>
              <a:rPr lang="en-US" altLang="zh-CN" b="1" dirty="0"/>
              <a:t>10000B</a:t>
            </a:r>
            <a:r>
              <a:rPr lang="zh-CN" altLang="zh-CN" b="1" dirty="0"/>
              <a:t>数据报文，在</a:t>
            </a:r>
            <a:r>
              <a:rPr lang="en-US" altLang="zh-CN" b="1" dirty="0"/>
              <a:t>TCP</a:t>
            </a:r>
            <a:r>
              <a:rPr lang="zh-CN" altLang="zh-CN" b="1" dirty="0"/>
              <a:t>连接建立后，</a:t>
            </a:r>
            <a:r>
              <a:rPr lang="en-US" altLang="zh-CN" b="1" dirty="0"/>
              <a:t>A</a:t>
            </a:r>
            <a:r>
              <a:rPr lang="zh-CN" altLang="zh-CN" b="1" dirty="0"/>
              <a:t>的发送窗口大小为</a:t>
            </a:r>
            <a:r>
              <a:rPr lang="en-US" altLang="zh-CN" b="1" dirty="0"/>
              <a:t>1000B</a:t>
            </a:r>
            <a:r>
              <a:rPr lang="zh-CN" altLang="zh-CN" b="1" dirty="0"/>
              <a:t>，接收到</a:t>
            </a:r>
            <a:r>
              <a:rPr lang="en-US" altLang="zh-CN" b="1" dirty="0"/>
              <a:t>B</a:t>
            </a:r>
            <a:r>
              <a:rPr lang="zh-CN" altLang="zh-CN" b="1" dirty="0"/>
              <a:t>传送的确认序号为</a:t>
            </a:r>
            <a:r>
              <a:rPr lang="en-US" altLang="zh-CN" b="1" dirty="0"/>
              <a:t>2001</a:t>
            </a:r>
            <a:r>
              <a:rPr lang="zh-CN" altLang="zh-CN" b="1" dirty="0"/>
              <a:t>后，</a:t>
            </a:r>
            <a:r>
              <a:rPr lang="en-US" altLang="zh-CN" b="1" dirty="0"/>
              <a:t>A</a:t>
            </a:r>
            <a:r>
              <a:rPr lang="zh-CN" altLang="zh-CN" b="1" dirty="0"/>
              <a:t>又向</a:t>
            </a:r>
            <a:r>
              <a:rPr lang="en-US" altLang="zh-CN" b="1" dirty="0"/>
              <a:t>B</a:t>
            </a:r>
            <a:r>
              <a:rPr lang="zh-CN" altLang="zh-CN" b="1" dirty="0"/>
              <a:t>发送了</a:t>
            </a:r>
            <a:r>
              <a:rPr lang="en-US" altLang="zh-CN" b="1" dirty="0"/>
              <a:t>800B</a:t>
            </a:r>
            <a:r>
              <a:rPr lang="zh-CN" altLang="zh-CN" b="1" dirty="0"/>
              <a:t>数据报文，且窗口字段为</a:t>
            </a:r>
            <a:r>
              <a:rPr lang="en-US" altLang="zh-CN" b="1" dirty="0"/>
              <a:t>600</a:t>
            </a:r>
            <a:r>
              <a:rPr lang="zh-CN" altLang="zh-CN" b="1" dirty="0"/>
              <a:t>；此时，</a:t>
            </a:r>
            <a:r>
              <a:rPr lang="en-US" altLang="zh-CN" b="1" dirty="0"/>
              <a:t>A</a:t>
            </a:r>
            <a:r>
              <a:rPr lang="zh-CN" altLang="zh-CN" b="1" dirty="0"/>
              <a:t>的发送窗口前沿是</a:t>
            </a:r>
            <a:r>
              <a:rPr lang="en-US" altLang="zh-CN" b="1" u="sng" dirty="0"/>
              <a:t>   </a:t>
            </a:r>
            <a:r>
              <a:rPr lang="zh-CN" altLang="zh-CN" b="1" dirty="0"/>
              <a:t>，后</a:t>
            </a:r>
            <a:r>
              <a:rPr lang="zh-CN" altLang="en-US" b="1" dirty="0"/>
              <a:t>沿</a:t>
            </a:r>
            <a:r>
              <a:rPr lang="zh-CN" altLang="zh-CN" b="1" dirty="0"/>
              <a:t>是</a:t>
            </a:r>
            <a:r>
              <a:rPr lang="en-US" altLang="zh-CN" b="1" u="sng" dirty="0"/>
              <a:t>     </a:t>
            </a:r>
            <a:r>
              <a:rPr lang="zh-CN" altLang="zh-CN" b="1" dirty="0"/>
              <a:t>；</a:t>
            </a:r>
            <a:r>
              <a:rPr lang="en-US" altLang="zh-CN" b="1" dirty="0"/>
              <a:t>B</a:t>
            </a:r>
            <a:r>
              <a:rPr lang="zh-CN" altLang="zh-CN" b="1" dirty="0"/>
              <a:t>收到此数据段检测无差错提交主机后，发出确认信息，确认序号为</a:t>
            </a:r>
            <a:r>
              <a:rPr lang="en-US" altLang="zh-CN" b="1" u="sng" dirty="0"/>
              <a:t>   </a:t>
            </a:r>
            <a:r>
              <a:rPr lang="zh-CN" altLang="zh-CN" b="1" dirty="0"/>
              <a:t>，窗口字段为</a:t>
            </a:r>
            <a:r>
              <a:rPr lang="en-US" altLang="zh-CN" b="1" dirty="0"/>
              <a:t>800</a:t>
            </a:r>
            <a:r>
              <a:rPr lang="zh-CN" altLang="zh-CN" b="1" dirty="0"/>
              <a:t>；</a:t>
            </a:r>
            <a:r>
              <a:rPr lang="en-US" altLang="zh-CN" b="1" dirty="0"/>
              <a:t>A</a:t>
            </a:r>
            <a:r>
              <a:rPr lang="zh-CN" altLang="zh-CN" b="1" dirty="0"/>
              <a:t>收到</a:t>
            </a:r>
            <a:r>
              <a:rPr lang="en-US" altLang="zh-CN" b="1" dirty="0"/>
              <a:t>B</a:t>
            </a:r>
            <a:r>
              <a:rPr lang="zh-CN" altLang="zh-CN" b="1" dirty="0"/>
              <a:t>发送的最新确认信息后，发送窗口前沿为</a:t>
            </a:r>
            <a:r>
              <a:rPr lang="en-US" altLang="zh-CN" b="1" u="sng" dirty="0"/>
              <a:t>    </a:t>
            </a:r>
            <a:r>
              <a:rPr lang="en-US" altLang="zh-CN" b="1" u="sng" dirty="0">
                <a:solidFill>
                  <a:srgbClr val="FF0000"/>
                </a:solidFill>
              </a:rPr>
              <a:t> </a:t>
            </a:r>
            <a:r>
              <a:rPr lang="en-US" altLang="zh-CN" b="1" u="sng" dirty="0"/>
              <a:t>  </a:t>
            </a:r>
            <a:r>
              <a:rPr lang="zh-CN" altLang="zh-CN" b="1" dirty="0"/>
              <a:t>，后沿为</a:t>
            </a:r>
            <a:r>
              <a:rPr lang="en-US" altLang="zh-CN" b="1" u="sng" dirty="0"/>
              <a:t>         </a:t>
            </a:r>
            <a:r>
              <a:rPr lang="zh-CN" altLang="zh-CN" b="1" dirty="0"/>
              <a:t>，此时</a:t>
            </a:r>
            <a:r>
              <a:rPr lang="en-US" altLang="zh-CN" b="1" dirty="0"/>
              <a:t>A</a:t>
            </a:r>
            <a:r>
              <a:rPr lang="zh-CN" altLang="zh-CN" b="1" dirty="0"/>
              <a:t>的拥塞窗口为</a:t>
            </a:r>
            <a:r>
              <a:rPr lang="en-US" altLang="zh-CN" b="1" dirty="0"/>
              <a:t>900</a:t>
            </a:r>
            <a:r>
              <a:rPr lang="zh-CN" altLang="zh-CN" b="1" dirty="0"/>
              <a:t>字节，则</a:t>
            </a:r>
            <a:r>
              <a:rPr lang="en-US" altLang="zh-CN" b="1" dirty="0"/>
              <a:t>A</a:t>
            </a:r>
            <a:r>
              <a:rPr lang="zh-CN" altLang="zh-CN" b="1" dirty="0"/>
              <a:t>最多可以向</a:t>
            </a:r>
            <a:r>
              <a:rPr lang="en-US" altLang="zh-CN" b="1" dirty="0"/>
              <a:t>B</a:t>
            </a:r>
            <a:r>
              <a:rPr lang="zh-CN" altLang="zh-CN" b="1" dirty="0"/>
              <a:t>发送</a:t>
            </a:r>
            <a:r>
              <a:rPr lang="en-US" altLang="zh-CN" b="1" u="sng" dirty="0"/>
              <a:t>  </a:t>
            </a:r>
            <a:r>
              <a:rPr lang="en-US" altLang="zh-CN" b="1" u="sng" dirty="0">
                <a:solidFill>
                  <a:srgbClr val="FF0000"/>
                </a:solidFill>
              </a:rPr>
              <a:t>  </a:t>
            </a:r>
            <a:r>
              <a:rPr lang="zh-CN" altLang="zh-CN" b="1" dirty="0"/>
              <a:t>字节。</a:t>
            </a:r>
            <a:endParaRPr lang="zh-CN" altLang="zh-CN" dirty="0"/>
          </a:p>
          <a:p>
            <a:endParaRPr lang="zh-CN" altLang="zh-CN" dirty="0"/>
          </a:p>
          <a:p>
            <a:pPr lvl="0"/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解析：注意窗口大小的变化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4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10" y="680006"/>
            <a:ext cx="86281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zh-CN" dirty="0"/>
              <a:t>网络拓扑如图所示，主机</a:t>
            </a:r>
            <a:r>
              <a:rPr lang="en-US" altLang="zh-CN" dirty="0"/>
              <a:t>H1</a:t>
            </a:r>
            <a:r>
              <a:rPr lang="zh-CN" altLang="zh-CN" dirty="0"/>
              <a:t>要访问互联网上的某</a:t>
            </a:r>
            <a:r>
              <a:rPr lang="en-US" altLang="zh-CN" dirty="0"/>
              <a:t>web</a:t>
            </a:r>
            <a:r>
              <a:rPr lang="zh-CN" altLang="zh-CN" dirty="0"/>
              <a:t>服务器的页面（</a:t>
            </a:r>
            <a:r>
              <a:rPr lang="en-US" altLang="zh-CN" dirty="0"/>
              <a:t>http://www.XYZ.com/hello.html</a:t>
            </a:r>
            <a:r>
              <a:rPr lang="zh-CN" altLang="zh-CN" dirty="0"/>
              <a:t>），请回答下列问题：</a:t>
            </a:r>
            <a:endParaRPr lang="en-US" altLang="zh-CN" dirty="0"/>
          </a:p>
          <a:p>
            <a:pPr algn="just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）现在需要给主机</a:t>
            </a:r>
            <a:r>
              <a:rPr lang="en-US" altLang="zh-CN" dirty="0"/>
              <a:t>H1</a:t>
            </a:r>
            <a:r>
              <a:rPr lang="zh-CN" altLang="zh-CN" dirty="0"/>
              <a:t>进行地址配置，根据上图的网络规划，在如下的配置界面中，</a:t>
            </a:r>
            <a:r>
              <a:rPr lang="en-US" altLang="zh-CN" dirty="0"/>
              <a:t>IP</a:t>
            </a:r>
            <a:r>
              <a:rPr lang="zh-CN" altLang="zh-CN" dirty="0"/>
              <a:t>地址、子网掩码、默认网关分别怎样配置？</a:t>
            </a:r>
          </a:p>
          <a:p>
            <a:pPr algn="just"/>
            <a:r>
              <a:rPr lang="zh-CN" altLang="zh-CN" dirty="0"/>
              <a:t>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BC8142BB-9C71-4563-AA0D-4066B75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5" y="1853842"/>
            <a:ext cx="4979987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>
            <a:extLst>
              <a:ext uri="{FF2B5EF4-FFF2-40B4-BE49-F238E27FC236}">
                <a16:creationId xmlns:a16="http://schemas.microsoft.com/office/drawing/2014/main" id="{A5963A61-7177-4D1D-BED0-59E906C9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66" y="1728090"/>
            <a:ext cx="3667547" cy="2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8EF909-009A-43BC-85EF-0BAB67135F14}"/>
              </a:ext>
            </a:extLst>
          </p:cNvPr>
          <p:cNvSpPr/>
          <p:nvPr/>
        </p:nvSpPr>
        <p:spPr>
          <a:xfrm>
            <a:off x="299448" y="2817455"/>
            <a:ext cx="44989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Times New Roman" panose="02020603050405020304" pitchFamily="18" charset="0"/>
              </a:rPr>
              <a:t> H1 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发送数据时是如何确定每一层的目的地址标识的？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E07276-BA7A-41C8-B70D-D72B5DF236DA}"/>
              </a:ext>
            </a:extLst>
          </p:cNvPr>
          <p:cNvSpPr/>
          <p:nvPr/>
        </p:nvSpPr>
        <p:spPr>
          <a:xfrm>
            <a:off x="0" y="3463786"/>
            <a:ext cx="5148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服务器每一层是根据什么标识信息决定接收</a:t>
            </a:r>
            <a:r>
              <a:rPr lang="en-US" altLang="zh-CN" kern="100" dirty="0">
                <a:latin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Times New Roman" panose="02020603050405020304" pitchFamily="18" charset="0"/>
              </a:rPr>
              <a:t>并根据什么标识上交给上层哪一个实体的</a:t>
            </a:r>
            <a:r>
              <a:rPr lang="en-US" altLang="zh-CN" kern="100" dirty="0">
                <a:latin typeface="Times New Roman" panose="02020603050405020304" pitchFamily="18" charset="0"/>
              </a:rPr>
              <a:t>?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4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27F51B9-D259-493C-BD10-5EE3B7B25255}"/>
              </a:ext>
            </a:extLst>
          </p:cNvPr>
          <p:cNvSpPr/>
          <p:nvPr/>
        </p:nvSpPr>
        <p:spPr>
          <a:xfrm>
            <a:off x="396220" y="287970"/>
            <a:ext cx="79926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</a:rPr>
              <a:t>）假设</a:t>
            </a:r>
            <a:r>
              <a:rPr lang="en-US" altLang="zh-CN" kern="100" dirty="0">
                <a:latin typeface="Times New Roman" panose="02020603050405020304" pitchFamily="18" charset="0"/>
              </a:rPr>
              <a:t>H1</a:t>
            </a:r>
            <a:r>
              <a:rPr lang="zh-CN" altLang="zh-CN" kern="100" dirty="0">
                <a:latin typeface="Times New Roman" panose="02020603050405020304" pitchFamily="18" charset="0"/>
              </a:rPr>
              <a:t>访问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服务器时，从要找的网页上只读取一个很小的图片（即忽略这个小图片的传输时间），从主机</a:t>
            </a:r>
            <a:r>
              <a:rPr lang="en-US" altLang="zh-CN" kern="100" dirty="0">
                <a:latin typeface="Times New Roman" panose="02020603050405020304" pitchFamily="18" charset="0"/>
              </a:rPr>
              <a:t>H1</a:t>
            </a:r>
            <a:r>
              <a:rPr lang="zh-CN" altLang="zh-CN" kern="100" dirty="0">
                <a:latin typeface="Times New Roman" panose="02020603050405020304" pitchFamily="18" charset="0"/>
              </a:rPr>
              <a:t>到网页的往返时间是</a:t>
            </a:r>
            <a:r>
              <a:rPr lang="en-US" altLang="zh-CN" kern="100" dirty="0">
                <a:latin typeface="Times New Roman" panose="02020603050405020304" pitchFamily="18" charset="0"/>
              </a:rPr>
              <a:t>RTT</a:t>
            </a:r>
            <a:r>
              <a:rPr lang="zh-CN" altLang="zh-CN" kern="100" dirty="0">
                <a:latin typeface="Times New Roman" panose="02020603050405020304" pitchFamily="18" charset="0"/>
              </a:rPr>
              <a:t>，一次请求</a:t>
            </a:r>
            <a:r>
              <a:rPr lang="en-US" altLang="zh-CN" kern="100" dirty="0">
                <a:latin typeface="Times New Roman" panose="02020603050405020304" pitchFamily="18" charset="0"/>
              </a:rPr>
              <a:t>-</a:t>
            </a:r>
            <a:r>
              <a:rPr lang="zh-CN" altLang="zh-CN" kern="100" dirty="0">
                <a:latin typeface="Times New Roman" panose="02020603050405020304" pitchFamily="18" charset="0"/>
              </a:rPr>
              <a:t>响应时间为</a:t>
            </a:r>
            <a:r>
              <a:rPr lang="en-US" altLang="zh-CN" kern="100" dirty="0">
                <a:latin typeface="Times New Roman" panose="02020603050405020304" pitchFamily="18" charset="0"/>
              </a:rPr>
              <a:t>RTT</a:t>
            </a:r>
            <a:r>
              <a:rPr lang="zh-CN" altLang="zh-CN" kern="100" dirty="0">
                <a:latin typeface="Times New Roman" panose="02020603050405020304" pitchFamily="18" charset="0"/>
              </a:rPr>
              <a:t>，请问从主机发出</a:t>
            </a:r>
            <a:r>
              <a:rPr lang="en-US" altLang="zh-CN" kern="100" dirty="0">
                <a:latin typeface="Times New Roman" panose="02020603050405020304" pitchFamily="18" charset="0"/>
              </a:rPr>
              <a:t>web</a:t>
            </a:r>
            <a:r>
              <a:rPr lang="zh-CN" altLang="zh-CN" kern="100" dirty="0">
                <a:latin typeface="Times New Roman" panose="02020603050405020304" pitchFamily="18" charset="0"/>
              </a:rPr>
              <a:t>请求到收到图片文字，需要多少个</a:t>
            </a:r>
            <a:r>
              <a:rPr lang="en-US" altLang="zh-CN" kern="100" dirty="0">
                <a:latin typeface="Times New Roman" panose="02020603050405020304" pitchFamily="18" charset="0"/>
              </a:rPr>
              <a:t>RTT</a:t>
            </a:r>
            <a:r>
              <a:rPr lang="zh-CN" altLang="zh-CN" kern="100" dirty="0">
                <a:latin typeface="Times New Roman" panose="02020603050405020304" pitchFamily="18" charset="0"/>
              </a:rPr>
              <a:t>？为什么？</a:t>
            </a:r>
          </a:p>
          <a:p>
            <a:pPr marL="266700"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Times New Roman" panose="02020603050405020304" pitchFamily="18" charset="0"/>
              </a:rPr>
              <a:t>）主机</a:t>
            </a:r>
            <a:r>
              <a:rPr lang="en-US" altLang="zh-CN" kern="100" dirty="0">
                <a:latin typeface="Times New Roman" panose="02020603050405020304" pitchFamily="18" charset="0"/>
              </a:rPr>
              <a:t>H1</a:t>
            </a:r>
            <a:r>
              <a:rPr lang="zh-CN" altLang="zh-CN" kern="100" dirty="0">
                <a:latin typeface="Times New Roman" panose="02020603050405020304" pitchFamily="18" charset="0"/>
              </a:rPr>
              <a:t>发出的分组经过路由器</a:t>
            </a:r>
            <a:r>
              <a:rPr lang="en-US" altLang="zh-CN" kern="100" dirty="0">
                <a:latin typeface="Times New Roman" panose="02020603050405020304" pitchFamily="18" charset="0"/>
              </a:rPr>
              <a:t>R1</a:t>
            </a:r>
            <a:r>
              <a:rPr lang="zh-CN" altLang="zh-CN" kern="100" dirty="0">
                <a:latin typeface="Times New Roman" panose="02020603050405020304" pitchFamily="18" charset="0"/>
              </a:rPr>
              <a:t>转发时，需修改</a:t>
            </a:r>
            <a:r>
              <a:rPr lang="en-US" altLang="zh-CN" kern="100" dirty="0">
                <a:latin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</a:rPr>
              <a:t>分组头中的哪些字段？并解释原因。（注：</a:t>
            </a:r>
            <a:r>
              <a:rPr lang="en-US" altLang="zh-CN" kern="100" dirty="0">
                <a:latin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</a:rPr>
              <a:t>分组头的主要字段有：首部长度、总长度、标识、标志、片偏移、生存时间、协议、首部校验和、源地址、目的地址）</a:t>
            </a:r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F20FC2-F012-4BED-A162-E975D9821FEB}"/>
              </a:ext>
            </a:extLst>
          </p:cNvPr>
          <p:cNvSpPr/>
          <p:nvPr/>
        </p:nvSpPr>
        <p:spPr>
          <a:xfrm>
            <a:off x="425650" y="2448150"/>
            <a:ext cx="80869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参考答案：</a:t>
            </a:r>
            <a:endParaRPr lang="en-US" altLang="zh-CN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地址是</a:t>
            </a:r>
            <a:r>
              <a:rPr lang="en-US" altLang="zh-CN" kern="100" dirty="0">
                <a:latin typeface="Times New Roman" panose="02020603050405020304" pitchFamily="18" charset="0"/>
              </a:rPr>
              <a:t>10.10.10.1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、子网掩码</a:t>
            </a:r>
            <a:r>
              <a:rPr lang="en-US" altLang="zh-CN" kern="100" dirty="0">
                <a:latin typeface="Times New Roman" panose="02020603050405020304" pitchFamily="18" charset="0"/>
              </a:rPr>
              <a:t>255.255.252.0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、默认网关</a:t>
            </a:r>
            <a:r>
              <a:rPr lang="en-US" altLang="zh-CN" kern="100" dirty="0">
                <a:latin typeface="Times New Roman" panose="02020603050405020304" pitchFamily="18" charset="0"/>
              </a:rPr>
              <a:t>10.10,10.254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传输层的目的端口号：</a:t>
            </a:r>
            <a:r>
              <a:rPr lang="en-US" altLang="zh-CN" dirty="0"/>
              <a:t>URL</a:t>
            </a:r>
            <a:r>
              <a:rPr lang="zh-CN" altLang="zh-CN" dirty="0"/>
              <a:t>中的协议为</a:t>
            </a:r>
            <a:r>
              <a:rPr lang="en-US" altLang="zh-CN" dirty="0"/>
              <a:t>HTTP</a:t>
            </a:r>
            <a:r>
              <a:rPr lang="zh-CN" altLang="zh-CN" dirty="0"/>
              <a:t>，则确定目的端口号为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网络层的</a:t>
            </a:r>
            <a:r>
              <a:rPr lang="en-US" altLang="zh-CN" dirty="0"/>
              <a:t>IP</a:t>
            </a:r>
            <a:r>
              <a:rPr lang="zh-CN" altLang="zh-CN" dirty="0"/>
              <a:t>地址：通过</a:t>
            </a:r>
            <a:r>
              <a:rPr lang="en-US" altLang="zh-CN" dirty="0"/>
              <a:t>DNS</a:t>
            </a:r>
            <a:r>
              <a:rPr lang="zh-CN" altLang="zh-CN" dirty="0"/>
              <a:t>地址解析</a:t>
            </a:r>
            <a:r>
              <a:rPr lang="en-US" altLang="zh-CN" dirty="0"/>
              <a:t>URL</a:t>
            </a:r>
            <a:r>
              <a:rPr lang="zh-CN" altLang="zh-CN" dirty="0"/>
              <a:t>获得目的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r>
              <a:rPr lang="zh-CN" altLang="zh-CN" dirty="0"/>
              <a:t>链路层的目的</a:t>
            </a:r>
            <a:r>
              <a:rPr lang="en-US" altLang="zh-CN" dirty="0"/>
              <a:t>MAC</a:t>
            </a:r>
            <a:r>
              <a:rPr lang="zh-CN" altLang="zh-CN" dirty="0"/>
              <a:t>：通过</a:t>
            </a:r>
            <a:r>
              <a:rPr lang="en-US" altLang="zh-CN" dirty="0"/>
              <a:t>ARP</a:t>
            </a:r>
            <a:r>
              <a:rPr lang="zh-CN" altLang="zh-CN" dirty="0"/>
              <a:t>协议解析网管地址</a:t>
            </a:r>
            <a:r>
              <a:rPr lang="en-US" altLang="zh-CN" dirty="0"/>
              <a:t>10.10.10.254</a:t>
            </a:r>
            <a:r>
              <a:rPr lang="zh-CN" altLang="zh-CN" dirty="0"/>
              <a:t>获得网关的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6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BD23431-07A2-4E9D-9B13-C26F1E87266F}"/>
              </a:ext>
            </a:extLst>
          </p:cNvPr>
          <p:cNvSpPr/>
          <p:nvPr/>
        </p:nvSpPr>
        <p:spPr>
          <a:xfrm>
            <a:off x="432223" y="575994"/>
            <a:ext cx="81366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链路层：发现目的</a:t>
            </a:r>
            <a:r>
              <a:rPr lang="en-US" altLang="zh-CN" dirty="0"/>
              <a:t>MAC</a:t>
            </a:r>
            <a:r>
              <a:rPr lang="zh-CN" altLang="zh-CN" dirty="0"/>
              <a:t>地址是自己接口的</a:t>
            </a:r>
            <a:r>
              <a:rPr lang="en-US" altLang="zh-CN" dirty="0"/>
              <a:t>MAC</a:t>
            </a:r>
            <a:r>
              <a:rPr lang="zh-CN" altLang="zh-CN" dirty="0"/>
              <a:t>地址，决定接收，通过帧中的类型描述符知道数据字段是</a:t>
            </a:r>
            <a:r>
              <a:rPr lang="en-US" altLang="zh-CN" dirty="0"/>
              <a:t>IP</a:t>
            </a:r>
            <a:r>
              <a:rPr lang="zh-CN" altLang="zh-CN" dirty="0"/>
              <a:t>协议的数据，取出数据部分，上交给</a:t>
            </a:r>
            <a:r>
              <a:rPr lang="en-US" altLang="zh-CN" dirty="0"/>
              <a:t>IP</a:t>
            </a:r>
            <a:r>
              <a:rPr lang="zh-CN" altLang="zh-CN" dirty="0"/>
              <a:t>协议</a:t>
            </a:r>
          </a:p>
          <a:p>
            <a:r>
              <a:rPr lang="zh-CN" altLang="zh-CN" dirty="0"/>
              <a:t>网络层：发现目的</a:t>
            </a:r>
            <a:r>
              <a:rPr lang="en-US" altLang="zh-CN" dirty="0"/>
              <a:t>IP</a:t>
            </a:r>
            <a:r>
              <a:rPr lang="zh-CN" altLang="zh-CN" dirty="0"/>
              <a:t>地址是自己，决定接收，通过</a:t>
            </a:r>
            <a:r>
              <a:rPr lang="en-US" altLang="zh-CN" dirty="0"/>
              <a:t>IP</a:t>
            </a:r>
            <a:r>
              <a:rPr lang="zh-CN" altLang="zh-CN" dirty="0"/>
              <a:t>头中的协议字段，发现数据部分是</a:t>
            </a:r>
            <a:r>
              <a:rPr lang="en-US" altLang="zh-CN" dirty="0"/>
              <a:t>TCP</a:t>
            </a:r>
            <a:r>
              <a:rPr lang="zh-CN" altLang="zh-CN" dirty="0"/>
              <a:t>数据段，取出数据部分，交给上层</a:t>
            </a:r>
            <a:r>
              <a:rPr lang="en-US" altLang="zh-CN" dirty="0"/>
              <a:t>TCP</a:t>
            </a:r>
            <a:r>
              <a:rPr lang="zh-CN" altLang="zh-CN" dirty="0"/>
              <a:t>协议处理</a:t>
            </a:r>
          </a:p>
          <a:p>
            <a:r>
              <a:rPr lang="zh-CN" altLang="zh-CN" dirty="0"/>
              <a:t>传输层：通过</a:t>
            </a:r>
            <a:r>
              <a:rPr lang="en-US" altLang="zh-CN" dirty="0"/>
              <a:t>TCP</a:t>
            </a:r>
            <a:r>
              <a:rPr lang="zh-CN" altLang="zh-CN" dirty="0"/>
              <a:t>头部的目的端口号发现是</a:t>
            </a:r>
            <a:r>
              <a:rPr lang="en-US" altLang="zh-CN" dirty="0"/>
              <a:t>HTTP</a:t>
            </a:r>
            <a:r>
              <a:rPr lang="zh-CN" altLang="zh-CN" dirty="0"/>
              <a:t>的数据，取出数据部分，上交给</a:t>
            </a:r>
            <a:r>
              <a:rPr lang="en-US" altLang="zh-CN" dirty="0"/>
              <a:t>HTTP</a:t>
            </a:r>
            <a:r>
              <a:rPr lang="zh-CN" altLang="zh-CN" dirty="0"/>
              <a:t>处理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需要</a:t>
            </a:r>
            <a:r>
              <a:rPr lang="en-US" altLang="zh-CN" dirty="0"/>
              <a:t>2</a:t>
            </a:r>
            <a:r>
              <a:rPr lang="zh-CN" altLang="zh-CN" dirty="0"/>
              <a:t>个</a:t>
            </a:r>
            <a:r>
              <a:rPr lang="en-US" altLang="zh-CN" dirty="0"/>
              <a:t>RTT</a:t>
            </a:r>
            <a:r>
              <a:rPr lang="zh-CN" altLang="zh-CN" dirty="0"/>
              <a:t>，建立</a:t>
            </a:r>
            <a:r>
              <a:rPr lang="en-US" altLang="zh-CN" dirty="0"/>
              <a:t>TCP</a:t>
            </a:r>
            <a:r>
              <a:rPr lang="zh-CN" altLang="zh-CN" dirty="0"/>
              <a:t>连接需要一个</a:t>
            </a:r>
            <a:r>
              <a:rPr lang="en-US" altLang="zh-CN" dirty="0"/>
              <a:t>RTT</a:t>
            </a:r>
            <a:r>
              <a:rPr lang="zh-CN" altLang="zh-CN" dirty="0"/>
              <a:t>，通过</a:t>
            </a:r>
            <a:r>
              <a:rPr lang="en-US" altLang="zh-CN" dirty="0"/>
              <a:t>HTTP</a:t>
            </a:r>
            <a:r>
              <a:rPr lang="zh-CN" altLang="zh-CN" dirty="0"/>
              <a:t>获取图片需要一个</a:t>
            </a:r>
            <a:r>
              <a:rPr lang="en-US" altLang="zh-CN" dirty="0"/>
              <a:t>RTT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由于主机地址为私网地址，访问互联网时，必须通过</a:t>
            </a:r>
            <a:r>
              <a:rPr lang="en-US" altLang="zh-CN" dirty="0"/>
              <a:t>NAT</a:t>
            </a:r>
            <a:r>
              <a:rPr lang="zh-CN" altLang="zh-CN" dirty="0"/>
              <a:t>修改为公网地址，所以源</a:t>
            </a:r>
            <a:r>
              <a:rPr lang="en-US" altLang="zh-CN" dirty="0"/>
              <a:t>IP</a:t>
            </a:r>
            <a:r>
              <a:rPr lang="zh-CN" altLang="zh-CN" dirty="0"/>
              <a:t>地址要从</a:t>
            </a:r>
            <a:r>
              <a:rPr lang="en-US" altLang="zh-CN" dirty="0"/>
              <a:t>10.10.10.1</a:t>
            </a:r>
            <a:r>
              <a:rPr lang="zh-CN" altLang="zh-CN" dirty="0"/>
              <a:t>改为</a:t>
            </a:r>
            <a:r>
              <a:rPr lang="en-US" altLang="zh-CN" dirty="0"/>
              <a:t>202.202.20.2</a:t>
            </a:r>
            <a:r>
              <a:rPr lang="zh-CN" altLang="zh-CN" dirty="0"/>
              <a:t>；经过了一个路由器，所以</a:t>
            </a:r>
            <a:r>
              <a:rPr lang="en-US" altLang="zh-CN" dirty="0"/>
              <a:t>TTL</a:t>
            </a:r>
            <a:r>
              <a:rPr lang="zh-CN" altLang="zh-CN" dirty="0"/>
              <a:t>的值要减</a:t>
            </a:r>
            <a:r>
              <a:rPr lang="en-US" altLang="zh-CN" dirty="0"/>
              <a:t>1</a:t>
            </a:r>
            <a:r>
              <a:rPr lang="zh-CN" altLang="zh-CN" dirty="0"/>
              <a:t>；如果数据包的长度大于了该网络的</a:t>
            </a:r>
            <a:r>
              <a:rPr lang="en-US" altLang="zh-CN" dirty="0"/>
              <a:t>MTU</a:t>
            </a:r>
            <a:r>
              <a:rPr lang="zh-CN" altLang="zh-CN" dirty="0"/>
              <a:t>，则需要分片，标志、片偏移字段、总长度字段都会发生变化，由于头部字段发生了变化，所以首部校验和也会发生变化</a:t>
            </a: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79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FB6115-2CD0-48C0-8E55-58787D3E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10" y="632164"/>
            <a:ext cx="8628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dirty="0"/>
              <a:t>如图所示，</a:t>
            </a:r>
            <a:r>
              <a:rPr lang="en-US" altLang="zh-CN" dirty="0"/>
              <a:t>R1</a:t>
            </a:r>
            <a:r>
              <a:rPr lang="zh-CN" altLang="zh-CN" dirty="0"/>
              <a:t>、</a:t>
            </a:r>
            <a:r>
              <a:rPr lang="en-US" altLang="zh-CN" dirty="0"/>
              <a:t>R2</a:t>
            </a:r>
            <a:r>
              <a:rPr lang="zh-CN" altLang="zh-CN" dirty="0"/>
              <a:t>、</a:t>
            </a:r>
            <a:r>
              <a:rPr lang="en-US" altLang="zh-CN" dirty="0"/>
              <a:t>R3</a:t>
            </a:r>
            <a:r>
              <a:rPr lang="zh-CN" altLang="zh-CN" dirty="0"/>
              <a:t>均为路由器，各网</a:t>
            </a:r>
            <a:r>
              <a:rPr lang="zh-CN" altLang="en-US" dirty="0"/>
              <a:t>络</a:t>
            </a:r>
            <a:r>
              <a:rPr lang="zh-CN" altLang="zh-CN" dirty="0"/>
              <a:t>均为以太网，网络号及主机地址</a:t>
            </a:r>
            <a:r>
              <a:rPr lang="zh-CN" altLang="en-US" dirty="0"/>
              <a:t>已给出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E07276-BA7A-41C8-B70D-D72B5DF236DA}"/>
              </a:ext>
            </a:extLst>
          </p:cNvPr>
          <p:cNvSpPr/>
          <p:nvPr/>
        </p:nvSpPr>
        <p:spPr>
          <a:xfrm>
            <a:off x="0" y="3200435"/>
            <a:ext cx="514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）</a:t>
            </a:r>
            <a:r>
              <a:rPr lang="zh-CN" altLang="zh-CN" dirty="0"/>
              <a:t>将</a:t>
            </a:r>
            <a:r>
              <a:rPr lang="en-US" altLang="zh-CN" dirty="0"/>
              <a:t>R2</a:t>
            </a:r>
            <a:r>
              <a:rPr lang="zh-CN" altLang="zh-CN" dirty="0"/>
              <a:t>的路由表填写完整</a:t>
            </a:r>
          </a:p>
          <a:p>
            <a:pPr marL="266700" algn="just">
              <a:spcAft>
                <a:spcPts val="0"/>
              </a:spcAft>
              <a:tabLst>
                <a:tab pos="270510" algn="l"/>
              </a:tabLst>
            </a:pPr>
            <a:endParaRPr lang="zh-CN" altLang="zh-CN" kern="100" dirty="0">
              <a:latin typeface="Times New Roman" panose="02020603050405020304" pitchFamily="18" charset="0"/>
            </a:endParaRPr>
          </a:p>
        </p:txBody>
      </p:sp>
      <p:pic>
        <p:nvPicPr>
          <p:cNvPr id="5122" name="Picture 2" descr="网络聚合">
            <a:extLst>
              <a:ext uri="{FF2B5EF4-FFF2-40B4-BE49-F238E27FC236}">
                <a16:creationId xmlns:a16="http://schemas.microsoft.com/office/drawing/2014/main" id="{2CD4C29B-A72D-403F-ADCF-6564DB9E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" t="4713" b="32323"/>
          <a:stretch>
            <a:fillRect/>
          </a:stretch>
        </p:blipFill>
        <p:spPr bwMode="auto">
          <a:xfrm>
            <a:off x="730532" y="1051095"/>
            <a:ext cx="7226318" cy="214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8EA985-FA8F-48D7-9873-1D65A7365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15598"/>
              </p:ext>
            </p:extLst>
          </p:nvPr>
        </p:nvGraphicFramePr>
        <p:xfrm>
          <a:off x="3348466" y="3292716"/>
          <a:ext cx="4752396" cy="1516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8663">
                  <a:extLst>
                    <a:ext uri="{9D8B030D-6E8A-4147-A177-3AD203B41FA5}">
                      <a16:colId xmlns:a16="http://schemas.microsoft.com/office/drawing/2014/main" val="760913172"/>
                    </a:ext>
                  </a:extLst>
                </a:gridCol>
                <a:gridCol w="1612372">
                  <a:extLst>
                    <a:ext uri="{9D8B030D-6E8A-4147-A177-3AD203B41FA5}">
                      <a16:colId xmlns:a16="http://schemas.microsoft.com/office/drawing/2014/main" val="1258198467"/>
                    </a:ext>
                  </a:extLst>
                </a:gridCol>
                <a:gridCol w="1591361">
                  <a:extLst>
                    <a:ext uri="{9D8B030D-6E8A-4147-A177-3AD203B41FA5}">
                      <a16:colId xmlns:a16="http://schemas.microsoft.com/office/drawing/2014/main" val="1334932154"/>
                    </a:ext>
                  </a:extLst>
                </a:gridCol>
              </a:tblGrid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目的网络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050" kern="100">
                          <a:effectLst/>
                        </a:rPr>
                        <a:t>子网掩码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050" kern="100">
                          <a:effectLst/>
                        </a:rPr>
                        <a:t>下一跳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8766113"/>
                  </a:ext>
                </a:extLst>
              </a:tr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30.0.0.0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255.255.240.0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050" kern="100">
                          <a:effectLst/>
                        </a:rPr>
                        <a:t>接口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340331"/>
                  </a:ext>
                </a:extLst>
              </a:tr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40.168.2.0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 255.255.255.128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接口</a:t>
                      </a:r>
                      <a:r>
                        <a:rPr lang="en-US" sz="1050" kern="100" dirty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6719260"/>
                  </a:ext>
                </a:extLst>
              </a:tr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50.168.2.0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 255.255.254.0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67373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510" algn="l"/>
                        </a:tabLst>
                        <a:defRPr/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zh-CN" altLang="zh-CN" sz="1050" kern="100" dirty="0">
                          <a:effectLst/>
                        </a:rPr>
                        <a:t>接口</a:t>
                      </a:r>
                      <a:r>
                        <a:rPr lang="en-US" altLang="zh-CN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712593"/>
                  </a:ext>
                </a:extLst>
              </a:tr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 0.0.0.0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 0.0.0.0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40.168.2.2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326928"/>
                  </a:ext>
                </a:extLst>
              </a:tr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20.168.2.0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255.255.255.0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sz="1050" kern="100" dirty="0">
                          <a:solidFill>
                            <a:srgbClr val="FF0000"/>
                          </a:solidFill>
                          <a:effectLst/>
                        </a:rPr>
                        <a:t>30.0.0.1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6845159"/>
                  </a:ext>
                </a:extLst>
              </a:tr>
              <a:tr h="2166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20.168.3.0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>
                          <a:effectLst/>
                        </a:rPr>
                        <a:t>255.255.255.0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r>
                        <a:rPr lang="en-US" altLang="zh-CN" sz="1050" kern="100" dirty="0">
                          <a:solidFill>
                            <a:srgbClr val="FF0000"/>
                          </a:solidFill>
                          <a:effectLst/>
                        </a:rPr>
                        <a:t>30.0.0.1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66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5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C74B57-7EF1-4B50-AA61-F8BA9A88C4E9}"/>
              </a:ext>
            </a:extLst>
          </p:cNvPr>
          <p:cNvSpPr/>
          <p:nvPr/>
        </p:nvSpPr>
        <p:spPr>
          <a:xfrm>
            <a:off x="324214" y="143958"/>
            <a:ext cx="7632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en-US" kern="0" dirty="0">
                <a:latin typeface="Times New Roman" panose="02020603050405020304" pitchFamily="18" charset="0"/>
              </a:rPr>
              <a:t>（</a:t>
            </a:r>
            <a:r>
              <a:rPr lang="en-US" altLang="zh-CN" kern="0" dirty="0">
                <a:latin typeface="Times New Roman" panose="02020603050405020304" pitchFamily="18" charset="0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</a:rPr>
              <a:t>）</a:t>
            </a:r>
            <a:r>
              <a:rPr lang="zh-CN" altLang="zh-CN" kern="0" dirty="0">
                <a:latin typeface="Times New Roman" panose="02020603050405020304" pitchFamily="18" charset="0"/>
              </a:rPr>
              <a:t>能否对</a:t>
            </a:r>
            <a:r>
              <a:rPr lang="en-US" altLang="zh-CN" kern="0" dirty="0">
                <a:latin typeface="Times New Roman" panose="02020603050405020304" pitchFamily="18" charset="0"/>
              </a:rPr>
              <a:t>R1 </a:t>
            </a:r>
            <a:r>
              <a:rPr lang="zh-CN" altLang="zh-CN" kern="0" dirty="0">
                <a:latin typeface="Times New Roman" panose="02020603050405020304" pitchFamily="18" charset="0"/>
              </a:rPr>
              <a:t>中的直连网络</a:t>
            </a:r>
            <a:r>
              <a:rPr lang="en-US" altLang="zh-CN" kern="0" dirty="0">
                <a:latin typeface="Times New Roman" panose="02020603050405020304" pitchFamily="18" charset="0"/>
              </a:rPr>
              <a:t>LAN1 </a:t>
            </a:r>
            <a:r>
              <a:rPr lang="zh-CN" altLang="zh-CN" kern="0" dirty="0">
                <a:latin typeface="Times New Roman" panose="02020603050405020304" pitchFamily="18" charset="0"/>
              </a:rPr>
              <a:t>和</a:t>
            </a:r>
            <a:r>
              <a:rPr lang="en-US" altLang="zh-CN" kern="0" dirty="0">
                <a:latin typeface="Times New Roman" panose="02020603050405020304" pitchFamily="18" charset="0"/>
              </a:rPr>
              <a:t>LAN2 </a:t>
            </a:r>
            <a:r>
              <a:rPr lang="zh-CN" altLang="zh-CN" kern="0" dirty="0">
                <a:latin typeface="Times New Roman" panose="02020603050405020304" pitchFamily="18" charset="0"/>
              </a:rPr>
              <a:t>进行路由聚合？如果能，得到的网络地址是多少</a:t>
            </a:r>
            <a:r>
              <a:rPr lang="zh-CN" altLang="zh-CN" kern="100" dirty="0">
                <a:latin typeface="Times New Roman" panose="02020603050405020304" pitchFamily="18" charset="0"/>
              </a:rPr>
              <a:t>？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能，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20.168.2.0/23</a:t>
            </a:r>
          </a:p>
          <a:p>
            <a:pPr algn="just">
              <a:spcAft>
                <a:spcPts val="0"/>
              </a:spcAft>
              <a:tabLst>
                <a:tab pos="270510" algn="l"/>
              </a:tabLst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现在想对</a:t>
            </a:r>
            <a:r>
              <a:rPr lang="en-US" altLang="zh-CN" dirty="0"/>
              <a:t>R2</a:t>
            </a:r>
            <a:r>
              <a:rPr lang="zh-CN" altLang="zh-CN" dirty="0"/>
              <a:t>中的直连网络</a:t>
            </a:r>
            <a:r>
              <a:rPr lang="en-US" altLang="zh-CN" dirty="0"/>
              <a:t>LAN4</a:t>
            </a:r>
            <a:r>
              <a:rPr lang="zh-CN" altLang="zh-CN" dirty="0"/>
              <a:t>网络进一步划分为</a:t>
            </a:r>
            <a:r>
              <a:rPr lang="en-US" altLang="zh-CN" dirty="0"/>
              <a:t>2</a:t>
            </a:r>
            <a:r>
              <a:rPr lang="zh-CN" altLang="zh-CN" dirty="0"/>
              <a:t>个子网，这两个子网中的主机数分别是</a:t>
            </a:r>
            <a:r>
              <a:rPr lang="en-US" altLang="zh-CN" dirty="0"/>
              <a:t>60</a:t>
            </a:r>
            <a:r>
              <a:rPr lang="zh-CN" altLang="zh-CN" dirty="0"/>
              <a:t>台和</a:t>
            </a:r>
            <a:r>
              <a:rPr lang="en-US" altLang="zh-CN" dirty="0"/>
              <a:t>28</a:t>
            </a:r>
            <a:r>
              <a:rPr lang="zh-CN" altLang="zh-CN" dirty="0"/>
              <a:t>台，请为这两个子网分配合适的网络前缀位数 </a:t>
            </a:r>
            <a:endParaRPr lang="en-US" altLang="zh-CN" dirty="0"/>
          </a:p>
          <a:p>
            <a:pPr algn="just">
              <a:spcAft>
                <a:spcPts val="0"/>
              </a:spcAft>
              <a:tabLst>
                <a:tab pos="270510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26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27</a:t>
            </a:r>
          </a:p>
          <a:p>
            <a:pPr algn="just">
              <a:spcAft>
                <a:spcPts val="0"/>
              </a:spcAft>
              <a:tabLst>
                <a:tab pos="270510" algn="l"/>
              </a:tabLst>
            </a:pP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5839">
            <a:off x="838645" y="1401904"/>
            <a:ext cx="3602554" cy="19150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220" y="1872102"/>
            <a:ext cx="1146230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96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96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2108">
            <a:off x="727433" y="2083990"/>
            <a:ext cx="2935958" cy="1560736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917186" y="2219738"/>
            <a:ext cx="784130" cy="1045507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16280" y="3024198"/>
            <a:ext cx="400110" cy="6149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概述</a:t>
            </a:r>
            <a:endParaRPr lang="zh-CN" altLang="en-US" sz="14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36341" y="1872102"/>
            <a:ext cx="1146230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96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96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2108">
            <a:off x="2167554" y="2083990"/>
            <a:ext cx="2935958" cy="1560736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 flipV="1">
            <a:off x="2357307" y="2219738"/>
            <a:ext cx="784130" cy="1045507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556401" y="3024198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网络层</a:t>
            </a:r>
            <a:endParaRPr lang="zh-CN" altLang="en-US" sz="14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41703" y="1849678"/>
            <a:ext cx="1146230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96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96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6445742" y="2209708"/>
            <a:ext cx="784130" cy="1045507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661763" y="3001774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  <a:sym typeface="+mn-ea"/>
              </a:rPr>
              <a:t>传输层</a:t>
            </a:r>
            <a:endParaRPr lang="zh-CN" altLang="en-US" sz="14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10800000">
            <a:off x="4068526" y="0"/>
            <a:ext cx="792066" cy="396221"/>
          </a:xfrm>
          <a:prstGeom prst="triangle">
            <a:avLst/>
          </a:prstGeom>
          <a:solidFill>
            <a:srgbClr val="13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08496" y="503988"/>
            <a:ext cx="1576072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5400" b="1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5855A6-29FC-4484-929D-0469153DFC1B}"/>
              </a:ext>
            </a:extLst>
          </p:cNvPr>
          <p:cNvSpPr txBox="1"/>
          <p:nvPr/>
        </p:nvSpPr>
        <p:spPr>
          <a:xfrm>
            <a:off x="3549021" y="3151330"/>
            <a:ext cx="232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）路由选择协议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ICMP &amp; ARP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E94ACC-066C-46F4-8790-E35F7FF70AE6}"/>
              </a:ext>
            </a:extLst>
          </p:cNvPr>
          <p:cNvSpPr txBox="1"/>
          <p:nvPr/>
        </p:nvSpPr>
        <p:spPr>
          <a:xfrm>
            <a:off x="7599878" y="1849678"/>
            <a:ext cx="1146230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96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4</a:t>
            </a:r>
            <a:endParaRPr lang="zh-CN" altLang="en-US" sz="96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FD065D5-09B3-49A9-AC84-C1D3EDB24711}"/>
              </a:ext>
            </a:extLst>
          </p:cNvPr>
          <p:cNvCxnSpPr/>
          <p:nvPr/>
        </p:nvCxnSpPr>
        <p:spPr>
          <a:xfrm flipV="1">
            <a:off x="8103917" y="2209708"/>
            <a:ext cx="784130" cy="1045507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92B5592-318C-4E6C-A3CE-A2FC64A63AED}"/>
              </a:ext>
            </a:extLst>
          </p:cNvPr>
          <p:cNvSpPr txBox="1"/>
          <p:nvPr/>
        </p:nvSpPr>
        <p:spPr>
          <a:xfrm>
            <a:off x="8248456" y="3103867"/>
            <a:ext cx="400110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综合题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359">
        <p14:switch dir="r"/>
      </p:transition>
    </mc:Choice>
    <mc:Fallback xmlns="">
      <p:transition spd="slow" advTm="63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5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5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5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350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9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50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5" grpId="0"/>
      <p:bldP spid="38" grpId="0"/>
      <p:bldP spid="48" grpId="0"/>
      <p:bldP spid="51" grpId="0"/>
      <p:bldP spid="70" grpId="0" animBg="1"/>
      <p:bldP spid="2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479" y="792396"/>
            <a:ext cx="1146230" cy="31547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199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199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2108">
            <a:off x="2311566" y="2011984"/>
            <a:ext cx="2935958" cy="156073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1619539" y="1979074"/>
            <a:ext cx="1324175" cy="1765568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31665" y="2088504"/>
            <a:ext cx="1404552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8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3938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359">
        <p14:prism/>
      </p:transition>
    </mc:Choice>
    <mc:Fallback xmlns="">
      <p:transition spd="slow" advTm="63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数据长度为</a:t>
            </a:r>
            <a:r>
              <a:rPr lang="en-US" altLang="zh-CN" b="1" dirty="0"/>
              <a:t>1000KB,</a:t>
            </a:r>
            <a:r>
              <a:rPr lang="zh-CN" altLang="zh-CN" b="1" dirty="0"/>
              <a:t>发送速度为</a:t>
            </a:r>
            <a:r>
              <a:rPr lang="en-US" altLang="zh-CN" b="1" dirty="0"/>
              <a:t>100kbps</a:t>
            </a:r>
            <a:r>
              <a:rPr lang="zh-CN" altLang="zh-CN" b="1" dirty="0"/>
              <a:t>，则发送时间为</a:t>
            </a:r>
            <a:r>
              <a:rPr lang="en-US" altLang="zh-CN" b="1" dirty="0"/>
              <a:t> </a:t>
            </a:r>
            <a:r>
              <a:rPr lang="en-US" altLang="zh-CN" b="1" u="sng" dirty="0"/>
              <a:t>            </a:t>
            </a:r>
            <a:r>
              <a:rPr lang="zh-CN" altLang="zh-CN" b="1" u="sng" dirty="0"/>
              <a:t>秒。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正确答案：</a:t>
            </a:r>
            <a:r>
              <a:rPr lang="en-US" altLang="zh-CN" dirty="0"/>
              <a:t>1000*8*2</a:t>
            </a:r>
            <a:r>
              <a:rPr lang="en-US" altLang="zh-CN" baseline="30000" dirty="0"/>
              <a:t>10</a:t>
            </a:r>
            <a:r>
              <a:rPr lang="en-US" altLang="zh-CN" dirty="0"/>
              <a:t>/100*1000=81.92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6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、要传送的报文为</a:t>
            </a:r>
            <a:r>
              <a:rPr lang="en-US" altLang="zh-CN" b="1" dirty="0"/>
              <a:t>8000bit,</a:t>
            </a:r>
            <a:r>
              <a:rPr lang="zh-CN" altLang="zh-CN" b="1" dirty="0"/>
              <a:t>从源点到终点共经过</a:t>
            </a:r>
            <a:r>
              <a:rPr lang="en-US" altLang="zh-CN" b="1" dirty="0"/>
              <a:t>3</a:t>
            </a:r>
            <a:r>
              <a:rPr lang="zh-CN" altLang="zh-CN" b="1" dirty="0"/>
              <a:t>段链路，每段链路的传播时延为</a:t>
            </a:r>
            <a:r>
              <a:rPr lang="en-US" altLang="zh-CN" b="1" dirty="0"/>
              <a:t>1s,</a:t>
            </a:r>
            <a:r>
              <a:rPr lang="zh-CN" altLang="zh-CN" b="1" dirty="0"/>
              <a:t>数据率为</a:t>
            </a:r>
            <a:r>
              <a:rPr lang="en-US" altLang="zh-CN" b="1" dirty="0"/>
              <a:t>2000bit/s</a:t>
            </a:r>
            <a:r>
              <a:rPr lang="zh-CN" altLang="zh-CN" b="1" dirty="0"/>
              <a:t>。电路交换时电路的建立时间为</a:t>
            </a:r>
            <a:r>
              <a:rPr lang="en-US" altLang="zh-CN" b="1" dirty="0"/>
              <a:t>10s</a:t>
            </a:r>
            <a:r>
              <a:rPr lang="zh-CN" altLang="zh-CN" b="1" dirty="0"/>
              <a:t>，分组交换时分组长度为</a:t>
            </a:r>
            <a:r>
              <a:rPr lang="en-US" altLang="zh-CN" b="1" dirty="0"/>
              <a:t>1000bit</a:t>
            </a:r>
            <a:r>
              <a:rPr lang="zh-CN" altLang="zh-CN" b="1" dirty="0"/>
              <a:t>。各节点处理时间和排队等待时间忽略不计，分组传递需要加载的控制信息忽略不计。则数据报方式的分组交换端到端时延是</a:t>
            </a:r>
            <a:r>
              <a:rPr lang="en-US" altLang="zh-CN" b="1" u="sng" dirty="0"/>
              <a:t>     </a:t>
            </a:r>
            <a:r>
              <a:rPr lang="en-US" altLang="zh-CN" b="1" u="sng" dirty="0">
                <a:solidFill>
                  <a:srgbClr val="FF0000"/>
                </a:solidFill>
              </a:rPr>
              <a:t> 8</a:t>
            </a:r>
            <a:r>
              <a:rPr lang="en-US" altLang="zh-CN" b="1" u="sng" dirty="0"/>
              <a:t>       </a:t>
            </a:r>
            <a:r>
              <a:rPr lang="zh-CN" altLang="zh-CN" b="1" dirty="0"/>
              <a:t>秒，电路交换的时延是</a:t>
            </a:r>
            <a:r>
              <a:rPr lang="en-US" altLang="zh-CN" b="1" dirty="0"/>
              <a:t> </a:t>
            </a:r>
            <a:r>
              <a:rPr lang="en-US" altLang="zh-CN" b="1" u="sng" dirty="0"/>
              <a:t>     </a:t>
            </a:r>
            <a:r>
              <a:rPr lang="en-US" altLang="zh-CN" b="1" u="sng" dirty="0">
                <a:solidFill>
                  <a:srgbClr val="FF0000"/>
                </a:solidFill>
              </a:rPr>
              <a:t>17</a:t>
            </a:r>
            <a:r>
              <a:rPr lang="en-US" altLang="zh-CN" b="1" u="sng" dirty="0"/>
              <a:t>     </a:t>
            </a:r>
            <a:r>
              <a:rPr lang="zh-CN" altLang="zh-CN" b="1" dirty="0"/>
              <a:t>秒，虚电路方式的分组交换端到端时延是</a:t>
            </a:r>
            <a:r>
              <a:rPr lang="en-US" altLang="zh-CN" b="1" u="sng" dirty="0"/>
              <a:t>      </a:t>
            </a:r>
            <a:r>
              <a:rPr lang="en-US" altLang="zh-CN" b="1" u="sng" dirty="0">
                <a:solidFill>
                  <a:srgbClr val="FF0000"/>
                </a:solidFill>
              </a:rPr>
              <a:t>18</a:t>
            </a:r>
            <a:r>
              <a:rPr lang="en-US" altLang="zh-CN" b="1" u="sng" dirty="0"/>
              <a:t>       </a:t>
            </a:r>
            <a:r>
              <a:rPr lang="zh-CN" altLang="en-US" b="1" dirty="0"/>
              <a:t>秒</a:t>
            </a:r>
            <a:r>
              <a:rPr lang="zh-CN" altLang="zh-CN" b="1" dirty="0"/>
              <a:t>。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zh-CN" dirty="0"/>
              <a:t>正确答案：</a:t>
            </a:r>
            <a:endParaRPr lang="en-US" altLang="zh-CN" dirty="0"/>
          </a:p>
          <a:p>
            <a:r>
              <a:rPr lang="zh-CN" altLang="en-US" dirty="0"/>
              <a:t>数据报方式：总时延</a:t>
            </a:r>
            <a:r>
              <a:rPr lang="en-US" altLang="zh-CN" dirty="0"/>
              <a:t>=</a:t>
            </a:r>
            <a:r>
              <a:rPr lang="zh-CN" altLang="en-US" dirty="0"/>
              <a:t>传输时延</a:t>
            </a:r>
            <a:r>
              <a:rPr lang="en-US" altLang="zh-CN" dirty="0"/>
              <a:t>+</a:t>
            </a:r>
            <a:r>
              <a:rPr lang="zh-CN" altLang="en-US" dirty="0"/>
              <a:t>传播时延</a:t>
            </a:r>
            <a:r>
              <a:rPr lang="en-US" altLang="zh-CN" dirty="0"/>
              <a:t>=8000/2000+1000/2000*2+3*1=8</a:t>
            </a:r>
          </a:p>
          <a:p>
            <a:r>
              <a:rPr lang="zh-CN" altLang="en-US" dirty="0"/>
              <a:t>电路交换：总时延</a:t>
            </a:r>
            <a:r>
              <a:rPr lang="en-US" altLang="zh-CN" dirty="0"/>
              <a:t>=</a:t>
            </a:r>
            <a:r>
              <a:rPr lang="zh-CN" altLang="en-US" dirty="0"/>
              <a:t>建立时间</a:t>
            </a:r>
            <a:r>
              <a:rPr lang="en-US" altLang="zh-CN" dirty="0"/>
              <a:t>+</a:t>
            </a:r>
            <a:r>
              <a:rPr lang="zh-CN" altLang="en-US" dirty="0"/>
              <a:t>传输时延</a:t>
            </a:r>
            <a:r>
              <a:rPr lang="en-US" altLang="zh-CN" dirty="0"/>
              <a:t>+</a:t>
            </a:r>
            <a:r>
              <a:rPr lang="zh-CN" altLang="en-US" dirty="0"/>
              <a:t>传播时延</a:t>
            </a:r>
            <a:r>
              <a:rPr lang="en-US" altLang="zh-CN" dirty="0"/>
              <a:t>=10+8000/2000+3*1=17</a:t>
            </a:r>
            <a:endParaRPr lang="zh-CN" altLang="zh-CN" dirty="0"/>
          </a:p>
          <a:p>
            <a:r>
              <a:rPr lang="zh-CN" altLang="en-US" dirty="0"/>
              <a:t>虚电路方式：总时延</a:t>
            </a:r>
            <a:r>
              <a:rPr lang="en-US" altLang="zh-CN" dirty="0"/>
              <a:t>=</a:t>
            </a:r>
            <a:r>
              <a:rPr lang="zh-CN" altLang="en-US" dirty="0"/>
              <a:t>数据报时延</a:t>
            </a:r>
            <a:r>
              <a:rPr lang="en-US" altLang="zh-CN" dirty="0"/>
              <a:t>+</a:t>
            </a:r>
            <a:r>
              <a:rPr lang="zh-CN" altLang="en-US" dirty="0"/>
              <a:t>建立时间</a:t>
            </a:r>
            <a:r>
              <a:rPr lang="en-US" altLang="zh-CN" dirty="0"/>
              <a:t>=18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4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479" y="792396"/>
            <a:ext cx="1146230" cy="31547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1"/>
            <a:r>
              <a:rPr lang="en-US" altLang="zh-CN" sz="199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19900" dirty="0">
              <a:solidFill>
                <a:srgbClr val="1357AE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42108">
            <a:off x="2311566" y="2011984"/>
            <a:ext cx="2935958" cy="156073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1619539" y="1979074"/>
            <a:ext cx="1324175" cy="1765568"/>
          </a:xfrm>
          <a:prstGeom prst="line">
            <a:avLst/>
          </a:prstGeom>
          <a:ln w="12700">
            <a:solidFill>
              <a:srgbClr val="135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31665" y="2088504"/>
            <a:ext cx="2031325" cy="83099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4800" dirty="0">
                <a:solidFill>
                  <a:srgbClr val="1357AE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网络层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359">
        <p14:prism/>
      </p:transition>
    </mc:Choice>
    <mc:Fallback xmlns="">
      <p:transition spd="slow" advTm="63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29E076-47C1-47BB-81EE-0C2F0569E3BD}"/>
              </a:ext>
            </a:extLst>
          </p:cNvPr>
          <p:cNvSpPr/>
          <p:nvPr/>
        </p:nvSpPr>
        <p:spPr>
          <a:xfrm>
            <a:off x="468226" y="624840"/>
            <a:ext cx="81366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在</a:t>
            </a:r>
            <a:r>
              <a:rPr lang="en-US" altLang="zh-CN" b="1" dirty="0"/>
              <a:t>IPv4</a:t>
            </a:r>
            <a:r>
              <a:rPr lang="zh-CN" altLang="zh-CN" b="1" dirty="0"/>
              <a:t>分类地址中，</a:t>
            </a:r>
            <a:r>
              <a:rPr lang="en-US" altLang="zh-CN" b="1" dirty="0"/>
              <a:t>224.0.0.5 </a:t>
            </a:r>
            <a:r>
              <a:rPr lang="zh-CN" altLang="zh-CN" b="1" dirty="0"/>
              <a:t>代表的是</a:t>
            </a:r>
            <a:r>
              <a:rPr lang="en-US" altLang="zh-CN" b="1" dirty="0"/>
              <a:t>___</a:t>
            </a:r>
            <a:r>
              <a:rPr lang="zh-CN" altLang="zh-CN" b="1" dirty="0"/>
              <a:t>地址</a:t>
            </a:r>
            <a:endParaRPr lang="en-US" altLang="zh-CN" b="1" dirty="0"/>
          </a:p>
          <a:p>
            <a:r>
              <a:rPr lang="en-US" altLang="zh-CN" dirty="0"/>
              <a:t>    A</a:t>
            </a:r>
            <a:r>
              <a:rPr lang="zh-CN" altLang="zh-CN" dirty="0"/>
              <a:t>、 主机 </a:t>
            </a:r>
          </a:p>
          <a:p>
            <a:r>
              <a:rPr lang="en-US" altLang="zh-CN" dirty="0"/>
              <a:t>    B</a:t>
            </a:r>
            <a:r>
              <a:rPr lang="zh-CN" altLang="zh-CN" dirty="0"/>
              <a:t>、 组播 </a:t>
            </a:r>
          </a:p>
          <a:p>
            <a:r>
              <a:rPr lang="en-US" altLang="zh-CN" dirty="0"/>
              <a:t>    C</a:t>
            </a:r>
            <a:r>
              <a:rPr lang="zh-CN" altLang="zh-CN" dirty="0"/>
              <a:t>、 网络 </a:t>
            </a:r>
          </a:p>
          <a:p>
            <a:r>
              <a:rPr lang="en-US" altLang="zh-CN" dirty="0"/>
              <a:t>    D</a:t>
            </a:r>
            <a:r>
              <a:rPr lang="zh-CN" altLang="zh-CN" dirty="0"/>
              <a:t>、 广播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正确答案：</a:t>
            </a:r>
            <a:r>
              <a:rPr lang="en-US" altLang="zh-CN" dirty="0"/>
              <a:t> B 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07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EBDA8D-50A5-49DA-8958-19EE3DF8DE3E}"/>
              </a:ext>
            </a:extLst>
          </p:cNvPr>
          <p:cNvSpPr/>
          <p:nvPr/>
        </p:nvSpPr>
        <p:spPr>
          <a:xfrm>
            <a:off x="775131" y="624840"/>
            <a:ext cx="77046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地址为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 140.111.0.0 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类网络，若要划分为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25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个子网，子网掩码应设为（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   </a:t>
            </a:r>
            <a:r>
              <a:rPr lang="zh-CN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endParaRPr lang="en-US" altLang="zh-CN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</a:rPr>
              <a:t>、 </a:t>
            </a:r>
            <a:r>
              <a:rPr lang="en-US" altLang="zh-CN" dirty="0">
                <a:latin typeface="宋体" panose="02010600030101010101" pitchFamily="2" charset="-122"/>
              </a:rPr>
              <a:t>255.255.0.0  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zh-CN" dirty="0">
                <a:latin typeface="宋体" panose="02010600030101010101" pitchFamily="2" charset="-122"/>
              </a:rPr>
              <a:t>、 </a:t>
            </a:r>
            <a:r>
              <a:rPr lang="en-US" altLang="zh-CN" dirty="0">
                <a:latin typeface="宋体" panose="02010600030101010101" pitchFamily="2" charset="-122"/>
              </a:rPr>
              <a:t>255.255.128.0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</a:rPr>
              <a:t>、 </a:t>
            </a:r>
            <a:r>
              <a:rPr lang="en-US" altLang="zh-CN" dirty="0">
                <a:latin typeface="宋体" panose="02010600030101010101" pitchFamily="2" charset="-122"/>
              </a:rPr>
              <a:t>255.255.224.0  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</a:rPr>
              <a:t> </a:t>
            </a:r>
            <a:endParaRPr lang="zh-CN" altLang="zh-CN" dirty="0">
              <a:latin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</a:rPr>
              <a:t>、 </a:t>
            </a:r>
            <a:r>
              <a:rPr lang="en-US" altLang="zh-CN" dirty="0">
                <a:latin typeface="宋体" panose="02010600030101010101" pitchFamily="2" charset="-122"/>
              </a:rPr>
              <a:t>255.255.240.0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255.255.248.0 </a:t>
            </a:r>
          </a:p>
          <a:p>
            <a:pPr>
              <a:spcAft>
                <a:spcPts val="0"/>
              </a:spcAft>
            </a:pP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正确答案：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 E </a:t>
            </a:r>
            <a:endParaRPr lang="zh-CN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B2324625-1A11-42DD-9890-CF152475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0" y="230886"/>
            <a:ext cx="7887304" cy="3468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D135C-FD65-4355-B61E-58532DE3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1" y="230886"/>
            <a:ext cx="843501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  <a:r>
              <a:rPr lang="en-US" altLang="zh-CN" sz="196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96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7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359">
        <p14:gallery dir="l"/>
      </p:transition>
    </mc:Choice>
    <mc:Fallback xmlns="">
      <p:transition spd="slow" advTm="6359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 (1).pptx1534"/>
</p:tagLst>
</file>

<file path=ppt/theme/theme1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3048</Words>
  <Application>Microsoft Office PowerPoint</Application>
  <PresentationFormat>自定义</PresentationFormat>
  <Paragraphs>360</Paragraphs>
  <Slides>29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方正兰亭准黑_GBK</vt:lpstr>
      <vt:lpstr>宋体</vt:lpstr>
      <vt:lpstr>微软雅黑</vt:lpstr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锐旗设计；https://9ppt.taobao.com</dc:description>
  <cp:lastModifiedBy/>
  <cp:revision>12</cp:revision>
  <dcterms:created xsi:type="dcterms:W3CDTF">2017-05-16T13:45:00Z</dcterms:created>
  <dcterms:modified xsi:type="dcterms:W3CDTF">2024-01-14T08:48:00Z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87FFECF3F9D845A1A5D5E82D49EAE22B</vt:lpwstr>
  </property>
  <property fmtid="{D5CDD505-2E9C-101B-9397-08002B2CF9AE}" pid="3" name="KSOProductBuildVer">
    <vt:lpwstr>2052-11.1.0.10938</vt:lpwstr>
  </property>
</Properties>
</file>