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4"/>
  </p:sldMasterIdLst>
  <p:notesMasterIdLst>
    <p:notesMasterId r:id="rId16"/>
  </p:notesMasterIdLst>
  <p:handoutMasterIdLst>
    <p:handoutMasterId r:id="rId17"/>
  </p:handoutMasterIdLst>
  <p:sldIdLst>
    <p:sldId id="256" r:id="rId5"/>
    <p:sldId id="473" r:id="rId6"/>
    <p:sldId id="475" r:id="rId7"/>
    <p:sldId id="476" r:id="rId8"/>
    <p:sldId id="477" r:id="rId9"/>
    <p:sldId id="478" r:id="rId10"/>
    <p:sldId id="481" r:id="rId11"/>
    <p:sldId id="482" r:id="rId12"/>
    <p:sldId id="483" r:id="rId13"/>
    <p:sldId id="485" r:id="rId14"/>
    <p:sldId id="480" r:id="rId15"/>
  </p:sldIdLst>
  <p:sldSz cx="12192000" cy="6858000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orient="horz" pos="2387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528" userDrawn="1">
          <p15:clr>
            <a:srgbClr val="A4A3A4"/>
          </p15:clr>
        </p15:guide>
        <p15:guide id="5" orient="horz" pos="974" userDrawn="1">
          <p15:clr>
            <a:srgbClr val="A4A3A4"/>
          </p15:clr>
        </p15:guide>
        <p15:guide id="6" pos="239" userDrawn="1">
          <p15:clr>
            <a:srgbClr val="A4A3A4"/>
          </p15:clr>
        </p15:guide>
        <p15:guide id="7" pos="7428" userDrawn="1">
          <p15:clr>
            <a:srgbClr val="A4A3A4"/>
          </p15:clr>
        </p15:guide>
        <p15:guide id="8" pos="3851" userDrawn="1">
          <p15:clr>
            <a:srgbClr val="A4A3A4"/>
          </p15:clr>
        </p15:guide>
        <p15:guide id="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641"/>
    <a:srgbClr val="D44024"/>
    <a:srgbClr val="D75F1C"/>
    <a:srgbClr val="269D78"/>
    <a:srgbClr val="79B700"/>
    <a:srgbClr val="36B4E3"/>
    <a:srgbClr val="F3D311"/>
    <a:srgbClr val="1F77B4"/>
    <a:srgbClr val="4D4F53"/>
    <a:srgbClr val="D52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9842" autoAdjust="0"/>
  </p:normalViewPr>
  <p:slideViewPr>
    <p:cSldViewPr snapToGrid="0" snapToObjects="1">
      <p:cViewPr>
        <p:scale>
          <a:sx n="50" d="100"/>
          <a:sy n="50" d="100"/>
        </p:scale>
        <p:origin x="720" y="594"/>
      </p:cViewPr>
      <p:guideLst>
        <p:guide orient="horz" pos="4065"/>
        <p:guide orient="horz" pos="2387"/>
        <p:guide orient="horz" pos="119"/>
        <p:guide orient="horz" pos="528"/>
        <p:guide orient="horz" pos="974"/>
        <p:guide pos="239"/>
        <p:guide pos="7428"/>
        <p:guide pos="3851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470"/>
    </p:cViewPr>
  </p:sorterViewPr>
  <p:notesViewPr>
    <p:cSldViewPr snapToGrid="0" snapToObjects="1" showGuides="1">
      <p:cViewPr varScale="1">
        <p:scale>
          <a:sx n="56" d="100"/>
          <a:sy n="56" d="100"/>
        </p:scale>
        <p:origin x="-2562" y="-90"/>
      </p:cViewPr>
      <p:guideLst>
        <p:guide orient="horz" pos="3109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972" y="1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4FCF4903-D1A4-F14A-B207-A0D2CC9D4B8B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7317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972" y="9377317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B5DD393E-432A-C040-A9FC-9C0644B7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95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8972" y="1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BC5B4241-C98F-4766-9E25-5F8403374385}" type="datetimeFigureOut">
              <a:rPr lang="de-DE" smtClean="0"/>
              <a:t>19.03.2016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83363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77317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8972" y="9377317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3C26ED65-54EF-4DE1-A434-72CD553BB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18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1B517-8174-4C7A-8325-77B3DE67B75E}" type="slidenum">
              <a:rPr lang="en-US"/>
              <a:pPr/>
              <a:t>1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33425"/>
            <a:ext cx="6526213" cy="3671888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0220" y="4730652"/>
            <a:ext cx="4987915" cy="440499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437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1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8566" y="1087066"/>
            <a:ext cx="5945716" cy="15279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3000">
                <a:solidFill>
                  <a:srgbClr val="A71930"/>
                </a:solidFill>
              </a:defRPr>
            </a:lvl1pPr>
          </a:lstStyle>
          <a:p>
            <a:r>
              <a:rPr lang="en-US" noProof="0" dirty="0" smtClean="0"/>
              <a:t>Title</a:t>
            </a:r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28566" y="3555330"/>
            <a:ext cx="5945716" cy="360000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400">
                <a:solidFill>
                  <a:srgbClr val="A71930"/>
                </a:solidFill>
              </a:defRPr>
            </a:lvl1pPr>
          </a:lstStyle>
          <a:p>
            <a:r>
              <a:rPr lang="en-US" noProof="0" dirty="0" smtClean="0"/>
              <a:t>Prepared by First name Surname, Job title / Prepared for</a:t>
            </a:r>
            <a:endParaRPr lang="en-US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8567" y="3915330"/>
            <a:ext cx="5944415" cy="360000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400">
                <a:solidFill>
                  <a:srgbClr val="A71930"/>
                </a:solidFill>
              </a:defRPr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41060" y="4939230"/>
            <a:ext cx="2335333" cy="133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 smtClean="0"/>
              <a:t>Logo client here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28567" y="2766471"/>
            <a:ext cx="5945714" cy="656341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en-US" sz="1800" smtClean="0">
                <a:solidFill>
                  <a:srgbClr val="A7193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ts val="0"/>
              </a:spcBef>
              <a:buFontTx/>
            </a:pPr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65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9685" y="188079"/>
            <a:ext cx="11330516" cy="65026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80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1387" y="1316736"/>
            <a:ext cx="11467983" cy="5184648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3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1387" y="1316736"/>
            <a:ext cx="11467983" cy="5184648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2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71387" y="1316736"/>
            <a:ext cx="5638331" cy="51755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01218" y="1316736"/>
            <a:ext cx="5633408" cy="51755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6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371387" y="1316736"/>
            <a:ext cx="11461105" cy="518464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9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231" y="185738"/>
            <a:ext cx="9036539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127632" y="2048256"/>
            <a:ext cx="9937418" cy="43251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71387" y="1316736"/>
            <a:ext cx="11467983" cy="11887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2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371387" y="2834640"/>
            <a:ext cx="5829652" cy="31546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hart Placeholder 8"/>
          <p:cNvSpPr>
            <a:spLocks noGrp="1"/>
          </p:cNvSpPr>
          <p:nvPr>
            <p:ph type="chart" sz="quarter" idx="11"/>
          </p:nvPr>
        </p:nvSpPr>
        <p:spPr>
          <a:xfrm>
            <a:off x="6009718" y="2834640"/>
            <a:ext cx="5829652" cy="315468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71387" y="1316736"/>
            <a:ext cx="11467983" cy="11887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9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9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9685" y="1218807"/>
            <a:ext cx="11330516" cy="339969"/>
          </a:xfrm>
          <a:prstGeom prst="rect">
            <a:avLst/>
          </a:prstGeom>
        </p:spPr>
        <p:txBody>
          <a:bodyPr rIns="0" anchor="t" anchorCtr="0">
            <a:noAutofit/>
          </a:bodyPr>
          <a:lstStyle>
            <a:lvl1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None/>
              <a:defRPr sz="24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None/>
              <a:defRPr sz="1800" b="0">
                <a:solidFill>
                  <a:srgbClr val="4D4F53"/>
                </a:solidFill>
              </a:defRPr>
            </a:lvl2pPr>
            <a:lvl3pPr>
              <a:buFont typeface="Arial" pitchFamily="34" charset="0"/>
              <a:buChar char="•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29685" y="188078"/>
            <a:ext cx="11330516" cy="87872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800"/>
            </a:lvl1pPr>
          </a:lstStyle>
          <a:p>
            <a:r>
              <a:rPr lang="en-US" noProof="0" dirty="0" smtClean="0"/>
              <a:t>Click to edit Master title style</a:t>
            </a:r>
            <a:br>
              <a:rPr lang="en-US" noProof="0" dirty="0" smtClean="0"/>
            </a:br>
            <a:endParaRPr lang="en-GB" noProof="0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9686" y="6029740"/>
            <a:ext cx="8622485" cy="418641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900" baseline="0">
                <a:solidFill>
                  <a:srgbClr val="4D4F53"/>
                </a:solidFill>
              </a:defRPr>
            </a:lvl1pPr>
          </a:lstStyle>
          <a:p>
            <a:pPr lvl="0"/>
            <a:r>
              <a:rPr lang="en-GB" noProof="0" smtClean="0"/>
              <a:t>(1)</a:t>
            </a:r>
          </a:p>
          <a:p>
            <a:pPr lvl="0"/>
            <a:r>
              <a:rPr lang="en-GB" noProof="0" smtClean="0"/>
              <a:t>(2)</a:t>
            </a:r>
          </a:p>
          <a:p>
            <a:pPr lvl="0"/>
            <a:r>
              <a:rPr lang="en-GB" noProof="0" smtClean="0"/>
              <a:t>Source / Footnote: calibri 9pt</a:t>
            </a:r>
          </a:p>
        </p:txBody>
      </p:sp>
    </p:spTree>
    <p:extLst>
      <p:ext uri="{BB962C8B-B14F-4D97-AF65-F5344CB8AC3E}">
        <p14:creationId xmlns:p14="http://schemas.microsoft.com/office/powerpoint/2010/main" val="251076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29545" y="1536700"/>
            <a:ext cx="11330656" cy="49164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11297143" y="6498346"/>
            <a:ext cx="463060" cy="211193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E997FAD-17BD-C54D-93FE-DA7D4A487AFB}" type="slidenum">
              <a:rPr lang="en-US" sz="1400" noProof="0" smtClean="0">
                <a:solidFill>
                  <a:srgbClr val="8D817B"/>
                </a:solidFill>
              </a:rPr>
              <a:pPr algn="r"/>
              <a:t>‹#›</a:t>
            </a:fld>
            <a:endParaRPr lang="en-US" sz="1400" noProof="0" dirty="0" smtClean="0">
              <a:solidFill>
                <a:srgbClr val="8D817B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29545" y="190332"/>
            <a:ext cx="11330655" cy="64786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-362631" y="6415411"/>
            <a:ext cx="4093028" cy="37706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smtClean="0">
                <a:solidFill>
                  <a:srgbClr val="4D4F53"/>
                </a:solidFill>
              </a:rPr>
              <a:t>Instant</a:t>
            </a:r>
            <a:r>
              <a:rPr lang="de-DE" sz="1400" baseline="0" dirty="0" smtClean="0">
                <a:solidFill>
                  <a:srgbClr val="4D4F53"/>
                </a:solidFill>
              </a:rPr>
              <a:t> Coffee – Consumer Analysis</a:t>
            </a:r>
            <a:endParaRPr lang="de-DE" sz="1400" dirty="0" smtClean="0">
              <a:solidFill>
                <a:srgbClr val="4D4F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84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1" r:id="rId2"/>
    <p:sldLayoutId id="2147483764" r:id="rId3"/>
    <p:sldLayoutId id="2147483755" r:id="rId4"/>
    <p:sldLayoutId id="2147483756" r:id="rId5"/>
    <p:sldLayoutId id="2147483759" r:id="rId6"/>
    <p:sldLayoutId id="2147483760" r:id="rId7"/>
    <p:sldLayoutId id="2147483761" r:id="rId8"/>
    <p:sldLayoutId id="2147484801" r:id="rId9"/>
  </p:sldLayoutIdLst>
  <p:timing>
    <p:tnLst>
      <p:par>
        <p:cTn id="1" dur="indefinite" restart="never" nodeType="tmRoot"/>
      </p:par>
    </p:tnLst>
  </p:timing>
  <p:txStyles>
    <p:titleStyle>
      <a:lvl1pPr marL="0" indent="0" algn="l" defTabSz="457200" rtl="0" eaLnBrk="1" latinLnBrk="0" hangingPunct="1">
        <a:spcBef>
          <a:spcPct val="0"/>
        </a:spcBef>
        <a:spcAft>
          <a:spcPts val="0"/>
        </a:spcAft>
        <a:buFont typeface="Arial" pitchFamily="34" charset="0"/>
        <a:buNone/>
        <a:defRPr lang="fr-FR" sz="2200" b="0" kern="1200" baseline="0" smtClean="0">
          <a:solidFill>
            <a:srgbClr val="4D4F53"/>
          </a:solidFill>
          <a:latin typeface="+mj-lt"/>
          <a:ea typeface="+mn-ea"/>
          <a:cs typeface="+mn-cs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300"/>
        </a:spcAft>
        <a:buClr>
          <a:schemeClr val="bg1"/>
        </a:buClr>
        <a:buSzPct val="25000"/>
        <a:buFont typeface="Verdana" pitchFamily="34" charset="0"/>
        <a:buNone/>
        <a:defRPr lang="en-GB" sz="1400" b="0" kern="1200" noProof="0" smtClean="0">
          <a:solidFill>
            <a:srgbClr val="4D4F53"/>
          </a:solidFill>
          <a:latin typeface="+mn-lt"/>
          <a:ea typeface="+mn-ea"/>
          <a:cs typeface="+mn-cs"/>
        </a:defRPr>
      </a:lvl1pPr>
      <a:lvl2pPr marL="177800" indent="-177800" algn="l" defTabSz="457200" rtl="0" eaLnBrk="1" latinLnBrk="0" hangingPunct="1">
        <a:spcBef>
          <a:spcPts val="300"/>
        </a:spcBef>
        <a:spcAft>
          <a:spcPts val="300"/>
        </a:spcAft>
        <a:buClr>
          <a:schemeClr val="bg2"/>
        </a:buClr>
        <a:buFont typeface="Arial" pitchFamily="34" charset="0"/>
        <a:buChar char="•"/>
        <a:defRPr lang="en-GB" sz="1400" kern="1200" noProof="0" smtClean="0">
          <a:solidFill>
            <a:srgbClr val="4D4F53"/>
          </a:solidFill>
          <a:latin typeface="+mn-lt"/>
          <a:ea typeface="+mn-ea"/>
          <a:cs typeface="+mn-cs"/>
        </a:defRPr>
      </a:lvl2pPr>
      <a:lvl3pPr marL="361950" indent="-180975" algn="l" defTabSz="514350" rtl="0" eaLnBrk="1" latinLnBrk="0" hangingPunct="1">
        <a:spcBef>
          <a:spcPts val="300"/>
        </a:spcBef>
        <a:spcAft>
          <a:spcPts val="300"/>
        </a:spcAft>
        <a:buClr>
          <a:schemeClr val="bg2"/>
        </a:buClr>
        <a:buFont typeface="Calibri" pitchFamily="34" charset="0"/>
        <a:buChar char="−"/>
        <a:defRPr lang="en-GB" sz="1400" kern="1200" noProof="0" smtClean="0">
          <a:solidFill>
            <a:srgbClr val="4D4F53"/>
          </a:solidFill>
          <a:latin typeface="+mn-lt"/>
          <a:ea typeface="+mn-ea"/>
          <a:cs typeface="+mn-cs"/>
        </a:defRPr>
      </a:lvl3pPr>
      <a:lvl4pPr marL="536575" indent="-161925" algn="l" defTabSz="457200" rtl="0" eaLnBrk="1" latinLnBrk="0" hangingPunct="1">
        <a:spcBef>
          <a:spcPts val="300"/>
        </a:spcBef>
        <a:spcAft>
          <a:spcPts val="300"/>
        </a:spcAft>
        <a:buClr>
          <a:schemeClr val="bg2"/>
        </a:buClr>
        <a:buFont typeface="Courier New" pitchFamily="49" charset="0"/>
        <a:buChar char="o"/>
        <a:tabLst/>
        <a:defRPr lang="en-GB" sz="1400" kern="1200" noProof="0" smtClean="0">
          <a:solidFill>
            <a:srgbClr val="4D4F53"/>
          </a:solidFill>
          <a:latin typeface="+mn-lt"/>
          <a:ea typeface="+mn-ea"/>
          <a:cs typeface="+mn-cs"/>
        </a:defRPr>
      </a:lvl4pPr>
      <a:lvl5pPr marL="812800" indent="-165100" algn="l" defTabSz="457200" rtl="0" eaLnBrk="1" latinLnBrk="0" hangingPunct="1">
        <a:spcBef>
          <a:spcPts val="0"/>
        </a:spcBef>
        <a:buClr>
          <a:srgbClr val="D52B1E"/>
        </a:buClr>
        <a:buFont typeface="Calibri" pitchFamily="34" charset="0"/>
        <a:buChar char="-"/>
        <a:tabLst/>
        <a:defRPr lang="en-GB" sz="1100" kern="1200" noProof="0">
          <a:solidFill>
            <a:srgbClr val="4D4F5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lh5.googleusercontent.com/fwQR_TmnGhki6xygNoZ8TOxgtydBavVzz27kl0XogpIrGxLij_qhaOZ5N56K8KO440faZecn7FPJZ3gZgCiNulXt1UF34YAa83dbbMJt0wzvIsTykZM3OtLAEupGG0RySHZrjlqkAB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1300" y="0"/>
            <a:ext cx="149733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>
          <a:xfrm>
            <a:off x="-866834" y="4936382"/>
            <a:ext cx="5945716" cy="1527968"/>
          </a:xfrm>
        </p:spPr>
        <p:txBody>
          <a:bodyPr/>
          <a:lstStyle/>
          <a:p>
            <a:pPr algn="r"/>
            <a:r>
              <a:rPr lang="en-US" sz="4400" b="1" dirty="0" smtClean="0">
                <a:solidFill>
                  <a:schemeClr val="bg1"/>
                </a:solidFill>
              </a:rPr>
              <a:t>Instant Coffee</a:t>
            </a:r>
          </a:p>
          <a:p>
            <a:pPr algn="r"/>
            <a:r>
              <a:rPr lang="en-US" sz="4400" b="1" dirty="0" smtClean="0">
                <a:solidFill>
                  <a:schemeClr val="bg1"/>
                </a:solidFill>
              </a:rPr>
              <a:t>Consumer Analysis</a:t>
            </a:r>
          </a:p>
          <a:p>
            <a:pPr algn="r"/>
            <a:endParaRPr lang="en-US" sz="4400" b="1" dirty="0" smtClean="0">
              <a:solidFill>
                <a:schemeClr val="bg1"/>
              </a:solidFill>
            </a:endParaRPr>
          </a:p>
          <a:p>
            <a:pPr algn="r"/>
            <a:endParaRPr lang="en-US" sz="4400" b="1" dirty="0" smtClean="0">
              <a:solidFill>
                <a:schemeClr val="bg1"/>
              </a:solidFill>
            </a:endParaRPr>
          </a:p>
          <a:p>
            <a:pPr algn="r"/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92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Consumer segments – Hypotheses revisited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level data </a:t>
            </a:r>
            <a:r>
              <a:rPr lang="en-US" dirty="0" smtClean="0"/>
              <a:t>contains valuable information on customers and enables data-driven </a:t>
            </a:r>
            <a:r>
              <a:rPr lang="en-US" dirty="0"/>
              <a:t>business decisions</a:t>
            </a:r>
            <a:endParaRPr lang="de-DE" dirty="0"/>
          </a:p>
        </p:txBody>
      </p:sp>
      <p:grpSp>
        <p:nvGrpSpPr>
          <p:cNvPr id="72" name="Group 71"/>
          <p:cNvGrpSpPr/>
          <p:nvPr/>
        </p:nvGrpSpPr>
        <p:grpSpPr>
          <a:xfrm>
            <a:off x="513317" y="1883715"/>
            <a:ext cx="11165366" cy="4289325"/>
            <a:chOff x="93184" y="1883715"/>
            <a:chExt cx="11165366" cy="4289325"/>
          </a:xfrm>
        </p:grpSpPr>
        <p:grpSp>
          <p:nvGrpSpPr>
            <p:cNvPr id="2" name="Group 1"/>
            <p:cNvGrpSpPr/>
            <p:nvPr/>
          </p:nvGrpSpPr>
          <p:grpSpPr>
            <a:xfrm>
              <a:off x="6217650" y="2296080"/>
              <a:ext cx="1739893" cy="3813693"/>
              <a:chOff x="6507191" y="2805527"/>
              <a:chExt cx="1739893" cy="3813693"/>
            </a:xfrm>
          </p:grpSpPr>
          <p:grpSp>
            <p:nvGrpSpPr>
              <p:cNvPr id="25" name="Group 1479"/>
              <p:cNvGrpSpPr/>
              <p:nvPr/>
            </p:nvGrpSpPr>
            <p:grpSpPr>
              <a:xfrm>
                <a:off x="7171938" y="2805527"/>
                <a:ext cx="1075146" cy="3809787"/>
                <a:chOff x="-27" y="0"/>
                <a:chExt cx="1892361" cy="6705600"/>
              </a:xfrm>
            </p:grpSpPr>
            <p:sp>
              <p:nvSpPr>
                <p:cNvPr id="26" name="Shape 1475"/>
                <p:cNvSpPr/>
                <p:nvPr/>
              </p:nvSpPr>
              <p:spPr>
                <a:xfrm>
                  <a:off x="-28" y="0"/>
                  <a:ext cx="1892363" cy="67056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68" h="21600" extrusionOk="0">
                      <a:moveTo>
                        <a:pt x="12347" y="0"/>
                      </a:moveTo>
                      <a:cubicBezTo>
                        <a:pt x="10928" y="0"/>
                        <a:pt x="8721" y="414"/>
                        <a:pt x="8721" y="1059"/>
                      </a:cubicBezTo>
                      <a:cubicBezTo>
                        <a:pt x="8721" y="1704"/>
                        <a:pt x="8879" y="1980"/>
                        <a:pt x="9036" y="2211"/>
                      </a:cubicBezTo>
                      <a:cubicBezTo>
                        <a:pt x="9194" y="2395"/>
                        <a:pt x="9509" y="2395"/>
                        <a:pt x="9509" y="2395"/>
                      </a:cubicBezTo>
                      <a:cubicBezTo>
                        <a:pt x="9509" y="2395"/>
                        <a:pt x="9352" y="2809"/>
                        <a:pt x="9824" y="2901"/>
                      </a:cubicBezTo>
                      <a:cubicBezTo>
                        <a:pt x="10297" y="3040"/>
                        <a:pt x="10455" y="3040"/>
                        <a:pt x="10455" y="3178"/>
                      </a:cubicBezTo>
                      <a:cubicBezTo>
                        <a:pt x="10455" y="3316"/>
                        <a:pt x="10140" y="3454"/>
                        <a:pt x="9667" y="3592"/>
                      </a:cubicBezTo>
                      <a:cubicBezTo>
                        <a:pt x="9352" y="3730"/>
                        <a:pt x="7617" y="3869"/>
                        <a:pt x="6671" y="3961"/>
                      </a:cubicBezTo>
                      <a:cubicBezTo>
                        <a:pt x="5568" y="4099"/>
                        <a:pt x="4937" y="4237"/>
                        <a:pt x="4306" y="4606"/>
                      </a:cubicBezTo>
                      <a:cubicBezTo>
                        <a:pt x="3833" y="4928"/>
                        <a:pt x="3045" y="5388"/>
                        <a:pt x="1941" y="5665"/>
                      </a:cubicBezTo>
                      <a:cubicBezTo>
                        <a:pt x="995" y="5987"/>
                        <a:pt x="-266" y="6448"/>
                        <a:pt x="49" y="6908"/>
                      </a:cubicBezTo>
                      <a:cubicBezTo>
                        <a:pt x="522" y="7323"/>
                        <a:pt x="2572" y="7691"/>
                        <a:pt x="3833" y="7507"/>
                      </a:cubicBezTo>
                      <a:cubicBezTo>
                        <a:pt x="4937" y="7323"/>
                        <a:pt x="5410" y="7277"/>
                        <a:pt x="5410" y="7277"/>
                      </a:cubicBezTo>
                      <a:cubicBezTo>
                        <a:pt x="5410" y="7277"/>
                        <a:pt x="4622" y="8290"/>
                        <a:pt x="4306" y="9257"/>
                      </a:cubicBezTo>
                      <a:cubicBezTo>
                        <a:pt x="3991" y="10270"/>
                        <a:pt x="3045" y="11238"/>
                        <a:pt x="3518" y="11284"/>
                      </a:cubicBezTo>
                      <a:cubicBezTo>
                        <a:pt x="4149" y="11376"/>
                        <a:pt x="4937" y="11514"/>
                        <a:pt x="4937" y="11514"/>
                      </a:cubicBezTo>
                      <a:cubicBezTo>
                        <a:pt x="4937" y="11514"/>
                        <a:pt x="5095" y="12896"/>
                        <a:pt x="5883" y="14093"/>
                      </a:cubicBezTo>
                      <a:cubicBezTo>
                        <a:pt x="6671" y="15290"/>
                        <a:pt x="6987" y="15843"/>
                        <a:pt x="7144" y="16580"/>
                      </a:cubicBezTo>
                      <a:cubicBezTo>
                        <a:pt x="7302" y="17317"/>
                        <a:pt x="7460" y="17823"/>
                        <a:pt x="7302" y="18146"/>
                      </a:cubicBezTo>
                      <a:cubicBezTo>
                        <a:pt x="7144" y="18422"/>
                        <a:pt x="5725" y="19021"/>
                        <a:pt x="4779" y="19159"/>
                      </a:cubicBezTo>
                      <a:cubicBezTo>
                        <a:pt x="3991" y="19251"/>
                        <a:pt x="2572" y="19251"/>
                        <a:pt x="1941" y="19343"/>
                      </a:cubicBezTo>
                      <a:cubicBezTo>
                        <a:pt x="1311" y="19389"/>
                        <a:pt x="838" y="19620"/>
                        <a:pt x="2257" y="19712"/>
                      </a:cubicBezTo>
                      <a:cubicBezTo>
                        <a:pt x="3676" y="19758"/>
                        <a:pt x="6198" y="19666"/>
                        <a:pt x="6829" y="19574"/>
                      </a:cubicBezTo>
                      <a:cubicBezTo>
                        <a:pt x="7460" y="19528"/>
                        <a:pt x="8563" y="19389"/>
                        <a:pt x="8563" y="19389"/>
                      </a:cubicBezTo>
                      <a:cubicBezTo>
                        <a:pt x="8563" y="19389"/>
                        <a:pt x="8248" y="19620"/>
                        <a:pt x="9667" y="19620"/>
                      </a:cubicBezTo>
                      <a:cubicBezTo>
                        <a:pt x="11243" y="19620"/>
                        <a:pt x="11401" y="19574"/>
                        <a:pt x="11559" y="19297"/>
                      </a:cubicBezTo>
                      <a:cubicBezTo>
                        <a:pt x="11559" y="19021"/>
                        <a:pt x="11559" y="18652"/>
                        <a:pt x="11716" y="18468"/>
                      </a:cubicBezTo>
                      <a:cubicBezTo>
                        <a:pt x="12032" y="18284"/>
                        <a:pt x="10928" y="17777"/>
                        <a:pt x="11401" y="17501"/>
                      </a:cubicBezTo>
                      <a:cubicBezTo>
                        <a:pt x="12032" y="17271"/>
                        <a:pt x="12505" y="16534"/>
                        <a:pt x="12032" y="16119"/>
                      </a:cubicBezTo>
                      <a:cubicBezTo>
                        <a:pt x="11559" y="15705"/>
                        <a:pt x="12189" y="15290"/>
                        <a:pt x="12032" y="15014"/>
                      </a:cubicBezTo>
                      <a:cubicBezTo>
                        <a:pt x="11874" y="14738"/>
                        <a:pt x="11716" y="14369"/>
                        <a:pt x="11716" y="13955"/>
                      </a:cubicBezTo>
                      <a:cubicBezTo>
                        <a:pt x="11716" y="13540"/>
                        <a:pt x="11716" y="13264"/>
                        <a:pt x="11716" y="13264"/>
                      </a:cubicBezTo>
                      <a:cubicBezTo>
                        <a:pt x="11716" y="13264"/>
                        <a:pt x="12662" y="14830"/>
                        <a:pt x="12978" y="15244"/>
                      </a:cubicBezTo>
                      <a:cubicBezTo>
                        <a:pt x="13293" y="15659"/>
                        <a:pt x="13766" y="17133"/>
                        <a:pt x="13766" y="17593"/>
                      </a:cubicBezTo>
                      <a:cubicBezTo>
                        <a:pt x="13766" y="18054"/>
                        <a:pt x="14870" y="18652"/>
                        <a:pt x="14870" y="19021"/>
                      </a:cubicBezTo>
                      <a:cubicBezTo>
                        <a:pt x="15027" y="19435"/>
                        <a:pt x="15027" y="19666"/>
                        <a:pt x="15343" y="19666"/>
                      </a:cubicBezTo>
                      <a:cubicBezTo>
                        <a:pt x="15816" y="19666"/>
                        <a:pt x="15027" y="20126"/>
                        <a:pt x="14712" y="20495"/>
                      </a:cubicBezTo>
                      <a:cubicBezTo>
                        <a:pt x="14554" y="20817"/>
                        <a:pt x="13608" y="21600"/>
                        <a:pt x="15185" y="21600"/>
                      </a:cubicBezTo>
                      <a:cubicBezTo>
                        <a:pt x="16919" y="21600"/>
                        <a:pt x="18654" y="21416"/>
                        <a:pt x="18654" y="20909"/>
                      </a:cubicBezTo>
                      <a:cubicBezTo>
                        <a:pt x="18811" y="20449"/>
                        <a:pt x="18496" y="19988"/>
                        <a:pt x="18969" y="19804"/>
                      </a:cubicBezTo>
                      <a:cubicBezTo>
                        <a:pt x="19442" y="19620"/>
                        <a:pt x="19442" y="19205"/>
                        <a:pt x="19442" y="18929"/>
                      </a:cubicBezTo>
                      <a:cubicBezTo>
                        <a:pt x="19284" y="18699"/>
                        <a:pt x="19600" y="18238"/>
                        <a:pt x="19442" y="17731"/>
                      </a:cubicBezTo>
                      <a:cubicBezTo>
                        <a:pt x="19127" y="17179"/>
                        <a:pt x="19127" y="16258"/>
                        <a:pt x="18811" y="15567"/>
                      </a:cubicBezTo>
                      <a:cubicBezTo>
                        <a:pt x="18338" y="14876"/>
                        <a:pt x="18181" y="13817"/>
                        <a:pt x="18023" y="12988"/>
                      </a:cubicBezTo>
                      <a:cubicBezTo>
                        <a:pt x="17708" y="12159"/>
                        <a:pt x="17550" y="11744"/>
                        <a:pt x="17865" y="11606"/>
                      </a:cubicBezTo>
                      <a:cubicBezTo>
                        <a:pt x="18181" y="11514"/>
                        <a:pt x="19757" y="11376"/>
                        <a:pt x="20230" y="11330"/>
                      </a:cubicBezTo>
                      <a:cubicBezTo>
                        <a:pt x="20703" y="11330"/>
                        <a:pt x="19757" y="10455"/>
                        <a:pt x="19284" y="9718"/>
                      </a:cubicBezTo>
                      <a:cubicBezTo>
                        <a:pt x="18969" y="9027"/>
                        <a:pt x="18496" y="8566"/>
                        <a:pt x="18181" y="8060"/>
                      </a:cubicBezTo>
                      <a:cubicBezTo>
                        <a:pt x="17708" y="7553"/>
                        <a:pt x="17708" y="7323"/>
                        <a:pt x="18496" y="6954"/>
                      </a:cubicBezTo>
                      <a:cubicBezTo>
                        <a:pt x="19127" y="6586"/>
                        <a:pt x="20073" y="6356"/>
                        <a:pt x="20388" y="5527"/>
                      </a:cubicBezTo>
                      <a:cubicBezTo>
                        <a:pt x="20861" y="4698"/>
                        <a:pt x="21334" y="4145"/>
                        <a:pt x="20546" y="3915"/>
                      </a:cubicBezTo>
                      <a:cubicBezTo>
                        <a:pt x="19757" y="3730"/>
                        <a:pt x="18338" y="3823"/>
                        <a:pt x="17235" y="3592"/>
                      </a:cubicBezTo>
                      <a:cubicBezTo>
                        <a:pt x="16131" y="3316"/>
                        <a:pt x="15973" y="3040"/>
                        <a:pt x="15500" y="2994"/>
                      </a:cubicBezTo>
                      <a:cubicBezTo>
                        <a:pt x="15027" y="2948"/>
                        <a:pt x="14870" y="2948"/>
                        <a:pt x="14870" y="2763"/>
                      </a:cubicBezTo>
                      <a:cubicBezTo>
                        <a:pt x="14870" y="2579"/>
                        <a:pt x="15027" y="2395"/>
                        <a:pt x="15027" y="2395"/>
                      </a:cubicBezTo>
                      <a:cubicBezTo>
                        <a:pt x="15027" y="2395"/>
                        <a:pt x="15816" y="2257"/>
                        <a:pt x="15973" y="2026"/>
                      </a:cubicBezTo>
                      <a:cubicBezTo>
                        <a:pt x="16131" y="1796"/>
                        <a:pt x="16289" y="1243"/>
                        <a:pt x="16131" y="875"/>
                      </a:cubicBezTo>
                      <a:cubicBezTo>
                        <a:pt x="15816" y="507"/>
                        <a:pt x="14712" y="0"/>
                        <a:pt x="12347" y="0"/>
                      </a:cubicBezTo>
                      <a:close/>
                    </a:path>
                  </a:pathLst>
                </a:custGeom>
                <a:solidFill>
                  <a:srgbClr val="D4402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  <a:endParaRPr/>
                </a:p>
              </p:txBody>
            </p:sp>
            <p:sp>
              <p:nvSpPr>
                <p:cNvPr id="27" name="Shape 1476"/>
                <p:cNvSpPr/>
                <p:nvPr/>
              </p:nvSpPr>
              <p:spPr>
                <a:xfrm>
                  <a:off x="901700" y="874712"/>
                  <a:ext cx="481013" cy="3683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271" y="9969"/>
                      </a:moveTo>
                      <a:cubicBezTo>
                        <a:pt x="635" y="10800"/>
                        <a:pt x="635" y="11631"/>
                        <a:pt x="0" y="12462"/>
                      </a:cubicBezTo>
                      <a:cubicBezTo>
                        <a:pt x="635" y="15785"/>
                        <a:pt x="635" y="19108"/>
                        <a:pt x="635" y="21600"/>
                      </a:cubicBezTo>
                      <a:cubicBezTo>
                        <a:pt x="4447" y="19108"/>
                        <a:pt x="2541" y="13292"/>
                        <a:pt x="5082" y="12462"/>
                      </a:cubicBezTo>
                      <a:cubicBezTo>
                        <a:pt x="8259" y="12462"/>
                        <a:pt x="8259" y="14123"/>
                        <a:pt x="8894" y="16615"/>
                      </a:cubicBezTo>
                      <a:cubicBezTo>
                        <a:pt x="9529" y="18277"/>
                        <a:pt x="9529" y="20769"/>
                        <a:pt x="9529" y="20769"/>
                      </a:cubicBezTo>
                      <a:cubicBezTo>
                        <a:pt x="9529" y="20769"/>
                        <a:pt x="19059" y="7477"/>
                        <a:pt x="21600" y="3323"/>
                      </a:cubicBezTo>
                      <a:cubicBezTo>
                        <a:pt x="20329" y="2492"/>
                        <a:pt x="19694" y="1662"/>
                        <a:pt x="19694" y="0"/>
                      </a:cubicBezTo>
                      <a:cubicBezTo>
                        <a:pt x="16518" y="4154"/>
                        <a:pt x="9529" y="11631"/>
                        <a:pt x="5718" y="11631"/>
                      </a:cubicBezTo>
                      <a:cubicBezTo>
                        <a:pt x="3812" y="11631"/>
                        <a:pt x="2541" y="10800"/>
                        <a:pt x="1271" y="9969"/>
                      </a:cubicBezTo>
                      <a:close/>
                    </a:path>
                  </a:pathLst>
                </a:custGeom>
                <a:solidFill>
                  <a:srgbClr val="3BB69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  <a:endParaRPr/>
                </a:p>
              </p:txBody>
            </p:sp>
            <p:sp>
              <p:nvSpPr>
                <p:cNvPr id="28" name="Shape 1477"/>
                <p:cNvSpPr/>
                <p:nvPr/>
              </p:nvSpPr>
              <p:spPr>
                <a:xfrm>
                  <a:off x="671512" y="1876425"/>
                  <a:ext cx="200026" cy="2841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00" h="21600" extrusionOk="0">
                      <a:moveTo>
                        <a:pt x="8480" y="1080"/>
                      </a:moveTo>
                      <a:cubicBezTo>
                        <a:pt x="20000" y="0"/>
                        <a:pt x="20000" y="0"/>
                        <a:pt x="20000" y="0"/>
                      </a:cubicBezTo>
                      <a:cubicBezTo>
                        <a:pt x="20000" y="0"/>
                        <a:pt x="9920" y="5400"/>
                        <a:pt x="9920" y="11880"/>
                      </a:cubicBezTo>
                      <a:cubicBezTo>
                        <a:pt x="9920" y="17280"/>
                        <a:pt x="9920" y="19440"/>
                        <a:pt x="9920" y="19440"/>
                      </a:cubicBezTo>
                      <a:cubicBezTo>
                        <a:pt x="1280" y="21600"/>
                        <a:pt x="1280" y="21600"/>
                        <a:pt x="1280" y="21600"/>
                      </a:cubicBezTo>
                      <a:cubicBezTo>
                        <a:pt x="1280" y="21600"/>
                        <a:pt x="-1600" y="15120"/>
                        <a:pt x="1280" y="9720"/>
                      </a:cubicBezTo>
                      <a:cubicBezTo>
                        <a:pt x="4160" y="4320"/>
                        <a:pt x="7040" y="2160"/>
                        <a:pt x="8480" y="1080"/>
                      </a:cubicBezTo>
                      <a:close/>
                    </a:path>
                  </a:pathLst>
                </a:custGeom>
                <a:solidFill>
                  <a:srgbClr val="3BB69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  <a:endParaRPr/>
                </a:p>
              </p:txBody>
            </p:sp>
            <p:sp>
              <p:nvSpPr>
                <p:cNvPr id="29" name="Shape 1478"/>
                <p:cNvSpPr/>
                <p:nvPr/>
              </p:nvSpPr>
              <p:spPr>
                <a:xfrm>
                  <a:off x="673100" y="2559050"/>
                  <a:ext cx="84138" cy="2460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400" y="0"/>
                      </a:moveTo>
                      <a:cubicBezTo>
                        <a:pt x="14400" y="0"/>
                        <a:pt x="18000" y="11435"/>
                        <a:pt x="18000" y="16518"/>
                      </a:cubicBezTo>
                      <a:cubicBezTo>
                        <a:pt x="21600" y="20329"/>
                        <a:pt x="21600" y="21600"/>
                        <a:pt x="21600" y="21600"/>
                      </a:cubicBezTo>
                      <a:cubicBezTo>
                        <a:pt x="0" y="20329"/>
                        <a:pt x="0" y="20329"/>
                        <a:pt x="0" y="20329"/>
                      </a:cubicBezTo>
                      <a:cubicBezTo>
                        <a:pt x="0" y="20329"/>
                        <a:pt x="3600" y="10165"/>
                        <a:pt x="14400" y="0"/>
                      </a:cubicBezTo>
                      <a:close/>
                    </a:path>
                  </a:pathLst>
                </a:custGeom>
                <a:solidFill>
                  <a:srgbClr val="3BB69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  <a:endParaRPr/>
                </a:p>
              </p:txBody>
            </p:sp>
          </p:grpSp>
          <p:grpSp>
            <p:nvGrpSpPr>
              <p:cNvPr id="30" name="Group 1474"/>
              <p:cNvGrpSpPr/>
              <p:nvPr/>
            </p:nvGrpSpPr>
            <p:grpSpPr>
              <a:xfrm>
                <a:off x="6507191" y="2975389"/>
                <a:ext cx="887523" cy="3643831"/>
                <a:chOff x="9" y="0"/>
                <a:chExt cx="1562127" cy="6413500"/>
              </a:xfrm>
            </p:grpSpPr>
            <p:sp>
              <p:nvSpPr>
                <p:cNvPr id="31" name="Shape 1471"/>
                <p:cNvSpPr/>
                <p:nvPr/>
              </p:nvSpPr>
              <p:spPr>
                <a:xfrm>
                  <a:off x="9" y="0"/>
                  <a:ext cx="1562128" cy="64135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46" h="21600" extrusionOk="0">
                      <a:moveTo>
                        <a:pt x="10270" y="0"/>
                      </a:moveTo>
                      <a:cubicBezTo>
                        <a:pt x="12100" y="0"/>
                        <a:pt x="13809" y="422"/>
                        <a:pt x="14175" y="845"/>
                      </a:cubicBezTo>
                      <a:cubicBezTo>
                        <a:pt x="14541" y="1267"/>
                        <a:pt x="14785" y="1237"/>
                        <a:pt x="14785" y="1478"/>
                      </a:cubicBezTo>
                      <a:cubicBezTo>
                        <a:pt x="14785" y="1689"/>
                        <a:pt x="15151" y="1961"/>
                        <a:pt x="15395" y="2323"/>
                      </a:cubicBezTo>
                      <a:cubicBezTo>
                        <a:pt x="15639" y="2685"/>
                        <a:pt x="15761" y="2926"/>
                        <a:pt x="16494" y="3168"/>
                      </a:cubicBezTo>
                      <a:cubicBezTo>
                        <a:pt x="17226" y="3379"/>
                        <a:pt x="17104" y="3590"/>
                        <a:pt x="17104" y="3590"/>
                      </a:cubicBezTo>
                      <a:cubicBezTo>
                        <a:pt x="17104" y="3590"/>
                        <a:pt x="19544" y="3620"/>
                        <a:pt x="20277" y="4042"/>
                      </a:cubicBezTo>
                      <a:cubicBezTo>
                        <a:pt x="20887" y="4465"/>
                        <a:pt x="21009" y="5189"/>
                        <a:pt x="21253" y="5641"/>
                      </a:cubicBezTo>
                      <a:cubicBezTo>
                        <a:pt x="21497" y="6124"/>
                        <a:pt x="21253" y="6697"/>
                        <a:pt x="20643" y="7059"/>
                      </a:cubicBezTo>
                      <a:cubicBezTo>
                        <a:pt x="19911" y="7421"/>
                        <a:pt x="18446" y="7451"/>
                        <a:pt x="18446" y="7451"/>
                      </a:cubicBezTo>
                      <a:cubicBezTo>
                        <a:pt x="18446" y="7451"/>
                        <a:pt x="18202" y="8206"/>
                        <a:pt x="19056" y="8839"/>
                      </a:cubicBezTo>
                      <a:cubicBezTo>
                        <a:pt x="19911" y="9503"/>
                        <a:pt x="20521" y="9835"/>
                        <a:pt x="19789" y="9865"/>
                      </a:cubicBezTo>
                      <a:cubicBezTo>
                        <a:pt x="19056" y="9895"/>
                        <a:pt x="18690" y="9925"/>
                        <a:pt x="18690" y="9925"/>
                      </a:cubicBezTo>
                      <a:cubicBezTo>
                        <a:pt x="18690" y="9925"/>
                        <a:pt x="18690" y="10770"/>
                        <a:pt x="18202" y="11313"/>
                      </a:cubicBezTo>
                      <a:cubicBezTo>
                        <a:pt x="17714" y="11856"/>
                        <a:pt x="16494" y="13244"/>
                        <a:pt x="16494" y="13606"/>
                      </a:cubicBezTo>
                      <a:cubicBezTo>
                        <a:pt x="16494" y="13937"/>
                        <a:pt x="16494" y="13877"/>
                        <a:pt x="15883" y="13877"/>
                      </a:cubicBezTo>
                      <a:cubicBezTo>
                        <a:pt x="15395" y="13877"/>
                        <a:pt x="15029" y="13877"/>
                        <a:pt x="15029" y="13877"/>
                      </a:cubicBezTo>
                      <a:cubicBezTo>
                        <a:pt x="15029" y="13877"/>
                        <a:pt x="15151" y="14420"/>
                        <a:pt x="14907" y="14571"/>
                      </a:cubicBezTo>
                      <a:cubicBezTo>
                        <a:pt x="14663" y="14692"/>
                        <a:pt x="15029" y="15325"/>
                        <a:pt x="14297" y="15989"/>
                      </a:cubicBezTo>
                      <a:cubicBezTo>
                        <a:pt x="13443" y="16653"/>
                        <a:pt x="11856" y="17739"/>
                        <a:pt x="11856" y="18221"/>
                      </a:cubicBezTo>
                      <a:cubicBezTo>
                        <a:pt x="11856" y="18704"/>
                        <a:pt x="12589" y="19277"/>
                        <a:pt x="13565" y="19518"/>
                      </a:cubicBezTo>
                      <a:cubicBezTo>
                        <a:pt x="14419" y="19730"/>
                        <a:pt x="15639" y="20212"/>
                        <a:pt x="15029" y="20333"/>
                      </a:cubicBezTo>
                      <a:cubicBezTo>
                        <a:pt x="14297" y="20454"/>
                        <a:pt x="13443" y="20423"/>
                        <a:pt x="12711" y="20393"/>
                      </a:cubicBezTo>
                      <a:cubicBezTo>
                        <a:pt x="12100" y="20333"/>
                        <a:pt x="11734" y="20182"/>
                        <a:pt x="11734" y="20182"/>
                      </a:cubicBezTo>
                      <a:cubicBezTo>
                        <a:pt x="11734" y="20182"/>
                        <a:pt x="11734" y="20423"/>
                        <a:pt x="11978" y="20604"/>
                      </a:cubicBezTo>
                      <a:cubicBezTo>
                        <a:pt x="12344" y="20816"/>
                        <a:pt x="11978" y="21600"/>
                        <a:pt x="10758" y="21600"/>
                      </a:cubicBezTo>
                      <a:cubicBezTo>
                        <a:pt x="10514" y="21600"/>
                        <a:pt x="10392" y="21600"/>
                        <a:pt x="10270" y="21600"/>
                      </a:cubicBezTo>
                      <a:cubicBezTo>
                        <a:pt x="10270" y="15174"/>
                        <a:pt x="10270" y="15174"/>
                        <a:pt x="10270" y="15174"/>
                      </a:cubicBezTo>
                      <a:cubicBezTo>
                        <a:pt x="10270" y="15054"/>
                        <a:pt x="10392" y="14903"/>
                        <a:pt x="10514" y="14812"/>
                      </a:cubicBezTo>
                      <a:cubicBezTo>
                        <a:pt x="10758" y="14661"/>
                        <a:pt x="10514" y="14330"/>
                        <a:pt x="10514" y="13847"/>
                      </a:cubicBezTo>
                      <a:cubicBezTo>
                        <a:pt x="10514" y="13847"/>
                        <a:pt x="10392" y="14028"/>
                        <a:pt x="10270" y="14209"/>
                      </a:cubicBezTo>
                      <a:lnTo>
                        <a:pt x="10270" y="0"/>
                      </a:lnTo>
                      <a:close/>
                      <a:moveTo>
                        <a:pt x="10148" y="0"/>
                      </a:moveTo>
                      <a:cubicBezTo>
                        <a:pt x="10270" y="0"/>
                        <a:pt x="10270" y="0"/>
                        <a:pt x="10270" y="0"/>
                      </a:cubicBezTo>
                      <a:cubicBezTo>
                        <a:pt x="10270" y="14209"/>
                        <a:pt x="10270" y="14209"/>
                        <a:pt x="10270" y="14209"/>
                      </a:cubicBezTo>
                      <a:cubicBezTo>
                        <a:pt x="10148" y="14360"/>
                        <a:pt x="10026" y="14511"/>
                        <a:pt x="9904" y="14601"/>
                      </a:cubicBezTo>
                      <a:cubicBezTo>
                        <a:pt x="9782" y="14782"/>
                        <a:pt x="10026" y="14933"/>
                        <a:pt x="10026" y="15054"/>
                      </a:cubicBezTo>
                      <a:cubicBezTo>
                        <a:pt x="10026" y="15204"/>
                        <a:pt x="10148" y="15385"/>
                        <a:pt x="10148" y="15385"/>
                      </a:cubicBezTo>
                      <a:cubicBezTo>
                        <a:pt x="10148" y="15385"/>
                        <a:pt x="10148" y="15295"/>
                        <a:pt x="10270" y="15174"/>
                      </a:cubicBezTo>
                      <a:cubicBezTo>
                        <a:pt x="10270" y="21600"/>
                        <a:pt x="10270" y="21600"/>
                        <a:pt x="10270" y="21600"/>
                      </a:cubicBezTo>
                      <a:cubicBezTo>
                        <a:pt x="9172" y="21509"/>
                        <a:pt x="8439" y="21178"/>
                        <a:pt x="8439" y="20725"/>
                      </a:cubicBezTo>
                      <a:cubicBezTo>
                        <a:pt x="8561" y="20212"/>
                        <a:pt x="8073" y="20122"/>
                        <a:pt x="8439" y="19820"/>
                      </a:cubicBezTo>
                      <a:cubicBezTo>
                        <a:pt x="8805" y="19518"/>
                        <a:pt x="8317" y="19307"/>
                        <a:pt x="7707" y="18825"/>
                      </a:cubicBezTo>
                      <a:cubicBezTo>
                        <a:pt x="7097" y="18372"/>
                        <a:pt x="4778" y="16321"/>
                        <a:pt x="4900" y="15808"/>
                      </a:cubicBezTo>
                      <a:cubicBezTo>
                        <a:pt x="5022" y="15265"/>
                        <a:pt x="5266" y="14812"/>
                        <a:pt x="5022" y="14480"/>
                      </a:cubicBezTo>
                      <a:cubicBezTo>
                        <a:pt x="4900" y="14118"/>
                        <a:pt x="4778" y="13817"/>
                        <a:pt x="4778" y="13817"/>
                      </a:cubicBezTo>
                      <a:cubicBezTo>
                        <a:pt x="4778" y="13817"/>
                        <a:pt x="3192" y="13968"/>
                        <a:pt x="3192" y="13485"/>
                      </a:cubicBezTo>
                      <a:cubicBezTo>
                        <a:pt x="3192" y="12972"/>
                        <a:pt x="2948" y="11524"/>
                        <a:pt x="2704" y="11072"/>
                      </a:cubicBezTo>
                      <a:cubicBezTo>
                        <a:pt x="2582" y="10649"/>
                        <a:pt x="2948" y="9774"/>
                        <a:pt x="2948" y="9774"/>
                      </a:cubicBezTo>
                      <a:cubicBezTo>
                        <a:pt x="2948" y="9774"/>
                        <a:pt x="1483" y="9744"/>
                        <a:pt x="995" y="9714"/>
                      </a:cubicBezTo>
                      <a:cubicBezTo>
                        <a:pt x="507" y="9654"/>
                        <a:pt x="2216" y="8899"/>
                        <a:pt x="2582" y="8598"/>
                      </a:cubicBezTo>
                      <a:cubicBezTo>
                        <a:pt x="2948" y="8296"/>
                        <a:pt x="2826" y="7753"/>
                        <a:pt x="2826" y="7753"/>
                      </a:cubicBezTo>
                      <a:cubicBezTo>
                        <a:pt x="2826" y="7753"/>
                        <a:pt x="263" y="7723"/>
                        <a:pt x="141" y="7180"/>
                      </a:cubicBezTo>
                      <a:cubicBezTo>
                        <a:pt x="19" y="6667"/>
                        <a:pt x="-103" y="5883"/>
                        <a:pt x="141" y="5551"/>
                      </a:cubicBezTo>
                      <a:cubicBezTo>
                        <a:pt x="263" y="5249"/>
                        <a:pt x="385" y="5279"/>
                        <a:pt x="629" y="4857"/>
                      </a:cubicBezTo>
                      <a:cubicBezTo>
                        <a:pt x="751" y="4435"/>
                        <a:pt x="1605" y="3680"/>
                        <a:pt x="2582" y="3650"/>
                      </a:cubicBezTo>
                      <a:cubicBezTo>
                        <a:pt x="3436" y="3620"/>
                        <a:pt x="4534" y="3439"/>
                        <a:pt x="4534" y="3439"/>
                      </a:cubicBezTo>
                      <a:cubicBezTo>
                        <a:pt x="4534" y="3439"/>
                        <a:pt x="3680" y="3198"/>
                        <a:pt x="4778" y="2987"/>
                      </a:cubicBezTo>
                      <a:cubicBezTo>
                        <a:pt x="5877" y="2775"/>
                        <a:pt x="6487" y="2685"/>
                        <a:pt x="5999" y="2383"/>
                      </a:cubicBezTo>
                      <a:cubicBezTo>
                        <a:pt x="5511" y="2112"/>
                        <a:pt x="5877" y="1901"/>
                        <a:pt x="6121" y="1508"/>
                      </a:cubicBezTo>
                      <a:cubicBezTo>
                        <a:pt x="6365" y="1146"/>
                        <a:pt x="7097" y="0"/>
                        <a:pt x="10148" y="0"/>
                      </a:cubicBezTo>
                      <a:close/>
                    </a:path>
                  </a:pathLst>
                </a:custGeom>
                <a:solidFill>
                  <a:srgbClr val="D4402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  <a:endParaRPr/>
                </a:p>
              </p:txBody>
            </p:sp>
            <p:sp>
              <p:nvSpPr>
                <p:cNvPr id="32" name="Shape 1472"/>
                <p:cNvSpPr/>
                <p:nvPr/>
              </p:nvSpPr>
              <p:spPr>
                <a:xfrm>
                  <a:off x="636587" y="903287"/>
                  <a:ext cx="368309" cy="6968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14" h="20728" extrusionOk="0">
                      <a:moveTo>
                        <a:pt x="0" y="533"/>
                      </a:moveTo>
                      <a:cubicBezTo>
                        <a:pt x="0" y="533"/>
                        <a:pt x="5657" y="2933"/>
                        <a:pt x="5657" y="4800"/>
                      </a:cubicBezTo>
                      <a:cubicBezTo>
                        <a:pt x="5657" y="6933"/>
                        <a:pt x="8229" y="13333"/>
                        <a:pt x="9257" y="15200"/>
                      </a:cubicBezTo>
                      <a:cubicBezTo>
                        <a:pt x="10800" y="17067"/>
                        <a:pt x="11314" y="12800"/>
                        <a:pt x="13371" y="10933"/>
                      </a:cubicBezTo>
                      <a:cubicBezTo>
                        <a:pt x="15429" y="9067"/>
                        <a:pt x="15943" y="7200"/>
                        <a:pt x="14914" y="5867"/>
                      </a:cubicBezTo>
                      <a:cubicBezTo>
                        <a:pt x="13886" y="4267"/>
                        <a:pt x="18000" y="3733"/>
                        <a:pt x="21086" y="0"/>
                      </a:cubicBezTo>
                      <a:cubicBezTo>
                        <a:pt x="21600" y="1333"/>
                        <a:pt x="21086" y="2400"/>
                        <a:pt x="21086" y="4000"/>
                      </a:cubicBezTo>
                      <a:cubicBezTo>
                        <a:pt x="21086" y="5333"/>
                        <a:pt x="16457" y="12267"/>
                        <a:pt x="14914" y="13600"/>
                      </a:cubicBezTo>
                      <a:cubicBezTo>
                        <a:pt x="13886" y="14933"/>
                        <a:pt x="10286" y="19200"/>
                        <a:pt x="10286" y="20533"/>
                      </a:cubicBezTo>
                      <a:cubicBezTo>
                        <a:pt x="9771" y="21600"/>
                        <a:pt x="6686" y="18133"/>
                        <a:pt x="4629" y="14133"/>
                      </a:cubicBezTo>
                      <a:cubicBezTo>
                        <a:pt x="3086" y="10133"/>
                        <a:pt x="0" y="4267"/>
                        <a:pt x="0" y="533"/>
                      </a:cubicBezTo>
                      <a:close/>
                    </a:path>
                  </a:pathLst>
                </a:custGeom>
                <a:solidFill>
                  <a:srgbClr val="3BB69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  <a:endParaRPr/>
                </a:p>
              </p:txBody>
            </p:sp>
            <p:sp>
              <p:nvSpPr>
                <p:cNvPr id="33" name="Shape 1473"/>
                <p:cNvSpPr/>
                <p:nvPr/>
              </p:nvSpPr>
              <p:spPr>
                <a:xfrm>
                  <a:off x="965200" y="2230437"/>
                  <a:ext cx="82550" cy="1428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8933" extrusionOk="0">
                      <a:moveTo>
                        <a:pt x="4800" y="0"/>
                      </a:moveTo>
                      <a:cubicBezTo>
                        <a:pt x="4800" y="0"/>
                        <a:pt x="2400" y="13200"/>
                        <a:pt x="0" y="16800"/>
                      </a:cubicBezTo>
                      <a:cubicBezTo>
                        <a:pt x="0" y="21600"/>
                        <a:pt x="21600" y="16800"/>
                        <a:pt x="21600" y="16800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4800" y="0"/>
                      </a:lnTo>
                      <a:close/>
                    </a:path>
                  </a:pathLst>
                </a:custGeom>
                <a:solidFill>
                  <a:srgbClr val="3BB69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  <a:endParaRPr/>
                </a:p>
              </p:txBody>
            </p:sp>
          </p:grpSp>
        </p:grpSp>
        <p:grpSp>
          <p:nvGrpSpPr>
            <p:cNvPr id="39" name="Group 38"/>
            <p:cNvGrpSpPr/>
            <p:nvPr/>
          </p:nvGrpSpPr>
          <p:grpSpPr>
            <a:xfrm>
              <a:off x="3205604" y="2363253"/>
              <a:ext cx="1735831" cy="3809787"/>
              <a:chOff x="2364150" y="2975389"/>
              <a:chExt cx="1735831" cy="3809787"/>
            </a:xfrm>
          </p:grpSpPr>
          <p:grpSp>
            <p:nvGrpSpPr>
              <p:cNvPr id="21" name="Group 1474"/>
              <p:cNvGrpSpPr/>
              <p:nvPr/>
            </p:nvGrpSpPr>
            <p:grpSpPr>
              <a:xfrm flipH="1">
                <a:off x="3210781" y="2975389"/>
                <a:ext cx="889200" cy="3643831"/>
                <a:chOff x="9" y="0"/>
                <a:chExt cx="1562127" cy="6413500"/>
              </a:xfrm>
            </p:grpSpPr>
            <p:sp>
              <p:nvSpPr>
                <p:cNvPr id="22" name="Shape 1471"/>
                <p:cNvSpPr/>
                <p:nvPr/>
              </p:nvSpPr>
              <p:spPr>
                <a:xfrm>
                  <a:off x="9" y="0"/>
                  <a:ext cx="1562128" cy="64135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46" h="21600" extrusionOk="0">
                      <a:moveTo>
                        <a:pt x="10270" y="0"/>
                      </a:moveTo>
                      <a:cubicBezTo>
                        <a:pt x="12100" y="0"/>
                        <a:pt x="13809" y="422"/>
                        <a:pt x="14175" y="845"/>
                      </a:cubicBezTo>
                      <a:cubicBezTo>
                        <a:pt x="14541" y="1267"/>
                        <a:pt x="14785" y="1237"/>
                        <a:pt x="14785" y="1478"/>
                      </a:cubicBezTo>
                      <a:cubicBezTo>
                        <a:pt x="14785" y="1689"/>
                        <a:pt x="15151" y="1961"/>
                        <a:pt x="15395" y="2323"/>
                      </a:cubicBezTo>
                      <a:cubicBezTo>
                        <a:pt x="15639" y="2685"/>
                        <a:pt x="15761" y="2926"/>
                        <a:pt x="16494" y="3168"/>
                      </a:cubicBezTo>
                      <a:cubicBezTo>
                        <a:pt x="17226" y="3379"/>
                        <a:pt x="17104" y="3590"/>
                        <a:pt x="17104" y="3590"/>
                      </a:cubicBezTo>
                      <a:cubicBezTo>
                        <a:pt x="17104" y="3590"/>
                        <a:pt x="19544" y="3620"/>
                        <a:pt x="20277" y="4042"/>
                      </a:cubicBezTo>
                      <a:cubicBezTo>
                        <a:pt x="20887" y="4465"/>
                        <a:pt x="21009" y="5189"/>
                        <a:pt x="21253" y="5641"/>
                      </a:cubicBezTo>
                      <a:cubicBezTo>
                        <a:pt x="21497" y="6124"/>
                        <a:pt x="21253" y="6697"/>
                        <a:pt x="20643" y="7059"/>
                      </a:cubicBezTo>
                      <a:cubicBezTo>
                        <a:pt x="19911" y="7421"/>
                        <a:pt x="18446" y="7451"/>
                        <a:pt x="18446" y="7451"/>
                      </a:cubicBezTo>
                      <a:cubicBezTo>
                        <a:pt x="18446" y="7451"/>
                        <a:pt x="18202" y="8206"/>
                        <a:pt x="19056" y="8839"/>
                      </a:cubicBezTo>
                      <a:cubicBezTo>
                        <a:pt x="19911" y="9503"/>
                        <a:pt x="20521" y="9835"/>
                        <a:pt x="19789" y="9865"/>
                      </a:cubicBezTo>
                      <a:cubicBezTo>
                        <a:pt x="19056" y="9895"/>
                        <a:pt x="18690" y="9925"/>
                        <a:pt x="18690" y="9925"/>
                      </a:cubicBezTo>
                      <a:cubicBezTo>
                        <a:pt x="18690" y="9925"/>
                        <a:pt x="18690" y="10770"/>
                        <a:pt x="18202" y="11313"/>
                      </a:cubicBezTo>
                      <a:cubicBezTo>
                        <a:pt x="17714" y="11856"/>
                        <a:pt x="16494" y="13244"/>
                        <a:pt x="16494" y="13606"/>
                      </a:cubicBezTo>
                      <a:cubicBezTo>
                        <a:pt x="16494" y="13937"/>
                        <a:pt x="16494" y="13877"/>
                        <a:pt x="15883" y="13877"/>
                      </a:cubicBezTo>
                      <a:cubicBezTo>
                        <a:pt x="15395" y="13877"/>
                        <a:pt x="15029" y="13877"/>
                        <a:pt x="15029" y="13877"/>
                      </a:cubicBezTo>
                      <a:cubicBezTo>
                        <a:pt x="15029" y="13877"/>
                        <a:pt x="15151" y="14420"/>
                        <a:pt x="14907" y="14571"/>
                      </a:cubicBezTo>
                      <a:cubicBezTo>
                        <a:pt x="14663" y="14692"/>
                        <a:pt x="15029" y="15325"/>
                        <a:pt x="14297" y="15989"/>
                      </a:cubicBezTo>
                      <a:cubicBezTo>
                        <a:pt x="13443" y="16653"/>
                        <a:pt x="11856" y="17739"/>
                        <a:pt x="11856" y="18221"/>
                      </a:cubicBezTo>
                      <a:cubicBezTo>
                        <a:pt x="11856" y="18704"/>
                        <a:pt x="12589" y="19277"/>
                        <a:pt x="13565" y="19518"/>
                      </a:cubicBezTo>
                      <a:cubicBezTo>
                        <a:pt x="14419" y="19730"/>
                        <a:pt x="15639" y="20212"/>
                        <a:pt x="15029" y="20333"/>
                      </a:cubicBezTo>
                      <a:cubicBezTo>
                        <a:pt x="14297" y="20454"/>
                        <a:pt x="13443" y="20423"/>
                        <a:pt x="12711" y="20393"/>
                      </a:cubicBezTo>
                      <a:cubicBezTo>
                        <a:pt x="12100" y="20333"/>
                        <a:pt x="11734" y="20182"/>
                        <a:pt x="11734" y="20182"/>
                      </a:cubicBezTo>
                      <a:cubicBezTo>
                        <a:pt x="11734" y="20182"/>
                        <a:pt x="11734" y="20423"/>
                        <a:pt x="11978" y="20604"/>
                      </a:cubicBezTo>
                      <a:cubicBezTo>
                        <a:pt x="12344" y="20816"/>
                        <a:pt x="11978" y="21600"/>
                        <a:pt x="10758" y="21600"/>
                      </a:cubicBezTo>
                      <a:cubicBezTo>
                        <a:pt x="10514" y="21600"/>
                        <a:pt x="10392" y="21600"/>
                        <a:pt x="10270" y="21600"/>
                      </a:cubicBezTo>
                      <a:cubicBezTo>
                        <a:pt x="10270" y="15174"/>
                        <a:pt x="10270" y="15174"/>
                        <a:pt x="10270" y="15174"/>
                      </a:cubicBezTo>
                      <a:cubicBezTo>
                        <a:pt x="10270" y="15054"/>
                        <a:pt x="10392" y="14903"/>
                        <a:pt x="10514" y="14812"/>
                      </a:cubicBezTo>
                      <a:cubicBezTo>
                        <a:pt x="10758" y="14661"/>
                        <a:pt x="10514" y="14330"/>
                        <a:pt x="10514" y="13847"/>
                      </a:cubicBezTo>
                      <a:cubicBezTo>
                        <a:pt x="10514" y="13847"/>
                        <a:pt x="10392" y="14028"/>
                        <a:pt x="10270" y="14209"/>
                      </a:cubicBezTo>
                      <a:lnTo>
                        <a:pt x="10270" y="0"/>
                      </a:lnTo>
                      <a:close/>
                      <a:moveTo>
                        <a:pt x="10148" y="0"/>
                      </a:moveTo>
                      <a:cubicBezTo>
                        <a:pt x="10270" y="0"/>
                        <a:pt x="10270" y="0"/>
                        <a:pt x="10270" y="0"/>
                      </a:cubicBezTo>
                      <a:cubicBezTo>
                        <a:pt x="10270" y="14209"/>
                        <a:pt x="10270" y="14209"/>
                        <a:pt x="10270" y="14209"/>
                      </a:cubicBezTo>
                      <a:cubicBezTo>
                        <a:pt x="10148" y="14360"/>
                        <a:pt x="10026" y="14511"/>
                        <a:pt x="9904" y="14601"/>
                      </a:cubicBezTo>
                      <a:cubicBezTo>
                        <a:pt x="9782" y="14782"/>
                        <a:pt x="10026" y="14933"/>
                        <a:pt x="10026" y="15054"/>
                      </a:cubicBezTo>
                      <a:cubicBezTo>
                        <a:pt x="10026" y="15204"/>
                        <a:pt x="10148" y="15385"/>
                        <a:pt x="10148" y="15385"/>
                      </a:cubicBezTo>
                      <a:cubicBezTo>
                        <a:pt x="10148" y="15385"/>
                        <a:pt x="10148" y="15295"/>
                        <a:pt x="10270" y="15174"/>
                      </a:cubicBezTo>
                      <a:cubicBezTo>
                        <a:pt x="10270" y="21600"/>
                        <a:pt x="10270" y="21600"/>
                        <a:pt x="10270" y="21600"/>
                      </a:cubicBezTo>
                      <a:cubicBezTo>
                        <a:pt x="9172" y="21509"/>
                        <a:pt x="8439" y="21178"/>
                        <a:pt x="8439" y="20725"/>
                      </a:cubicBezTo>
                      <a:cubicBezTo>
                        <a:pt x="8561" y="20212"/>
                        <a:pt x="8073" y="20122"/>
                        <a:pt x="8439" y="19820"/>
                      </a:cubicBezTo>
                      <a:cubicBezTo>
                        <a:pt x="8805" y="19518"/>
                        <a:pt x="8317" y="19307"/>
                        <a:pt x="7707" y="18825"/>
                      </a:cubicBezTo>
                      <a:cubicBezTo>
                        <a:pt x="7097" y="18372"/>
                        <a:pt x="4778" y="16321"/>
                        <a:pt x="4900" y="15808"/>
                      </a:cubicBezTo>
                      <a:cubicBezTo>
                        <a:pt x="5022" y="15265"/>
                        <a:pt x="5266" y="14812"/>
                        <a:pt x="5022" y="14480"/>
                      </a:cubicBezTo>
                      <a:cubicBezTo>
                        <a:pt x="4900" y="14118"/>
                        <a:pt x="4778" y="13817"/>
                        <a:pt x="4778" y="13817"/>
                      </a:cubicBezTo>
                      <a:cubicBezTo>
                        <a:pt x="4778" y="13817"/>
                        <a:pt x="3192" y="13968"/>
                        <a:pt x="3192" y="13485"/>
                      </a:cubicBezTo>
                      <a:cubicBezTo>
                        <a:pt x="3192" y="12972"/>
                        <a:pt x="2948" y="11524"/>
                        <a:pt x="2704" y="11072"/>
                      </a:cubicBezTo>
                      <a:cubicBezTo>
                        <a:pt x="2582" y="10649"/>
                        <a:pt x="2948" y="9774"/>
                        <a:pt x="2948" y="9774"/>
                      </a:cubicBezTo>
                      <a:cubicBezTo>
                        <a:pt x="2948" y="9774"/>
                        <a:pt x="1483" y="9744"/>
                        <a:pt x="995" y="9714"/>
                      </a:cubicBezTo>
                      <a:cubicBezTo>
                        <a:pt x="507" y="9654"/>
                        <a:pt x="2216" y="8899"/>
                        <a:pt x="2582" y="8598"/>
                      </a:cubicBezTo>
                      <a:cubicBezTo>
                        <a:pt x="2948" y="8296"/>
                        <a:pt x="2826" y="7753"/>
                        <a:pt x="2826" y="7753"/>
                      </a:cubicBezTo>
                      <a:cubicBezTo>
                        <a:pt x="2826" y="7753"/>
                        <a:pt x="263" y="7723"/>
                        <a:pt x="141" y="7180"/>
                      </a:cubicBezTo>
                      <a:cubicBezTo>
                        <a:pt x="19" y="6667"/>
                        <a:pt x="-103" y="5883"/>
                        <a:pt x="141" y="5551"/>
                      </a:cubicBezTo>
                      <a:cubicBezTo>
                        <a:pt x="263" y="5249"/>
                        <a:pt x="385" y="5279"/>
                        <a:pt x="629" y="4857"/>
                      </a:cubicBezTo>
                      <a:cubicBezTo>
                        <a:pt x="751" y="4435"/>
                        <a:pt x="1605" y="3680"/>
                        <a:pt x="2582" y="3650"/>
                      </a:cubicBezTo>
                      <a:cubicBezTo>
                        <a:pt x="3436" y="3620"/>
                        <a:pt x="4534" y="3439"/>
                        <a:pt x="4534" y="3439"/>
                      </a:cubicBezTo>
                      <a:cubicBezTo>
                        <a:pt x="4534" y="3439"/>
                        <a:pt x="3680" y="3198"/>
                        <a:pt x="4778" y="2987"/>
                      </a:cubicBezTo>
                      <a:cubicBezTo>
                        <a:pt x="5877" y="2775"/>
                        <a:pt x="6487" y="2685"/>
                        <a:pt x="5999" y="2383"/>
                      </a:cubicBezTo>
                      <a:cubicBezTo>
                        <a:pt x="5511" y="2112"/>
                        <a:pt x="5877" y="1901"/>
                        <a:pt x="6121" y="1508"/>
                      </a:cubicBezTo>
                      <a:cubicBezTo>
                        <a:pt x="6365" y="1146"/>
                        <a:pt x="7097" y="0"/>
                        <a:pt x="10148" y="0"/>
                      </a:cubicBezTo>
                      <a:close/>
                    </a:path>
                  </a:pathLst>
                </a:custGeom>
                <a:solidFill>
                  <a:srgbClr val="00264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  <a:endParaRPr/>
                </a:p>
              </p:txBody>
            </p:sp>
            <p:sp>
              <p:nvSpPr>
                <p:cNvPr id="23" name="Shape 1472"/>
                <p:cNvSpPr/>
                <p:nvPr/>
              </p:nvSpPr>
              <p:spPr>
                <a:xfrm>
                  <a:off x="636587" y="903287"/>
                  <a:ext cx="368309" cy="6968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14" h="20728" extrusionOk="0">
                      <a:moveTo>
                        <a:pt x="0" y="533"/>
                      </a:moveTo>
                      <a:cubicBezTo>
                        <a:pt x="0" y="533"/>
                        <a:pt x="5657" y="2933"/>
                        <a:pt x="5657" y="4800"/>
                      </a:cubicBezTo>
                      <a:cubicBezTo>
                        <a:pt x="5657" y="6933"/>
                        <a:pt x="8229" y="13333"/>
                        <a:pt x="9257" y="15200"/>
                      </a:cubicBezTo>
                      <a:cubicBezTo>
                        <a:pt x="10800" y="17067"/>
                        <a:pt x="11314" y="12800"/>
                        <a:pt x="13371" y="10933"/>
                      </a:cubicBezTo>
                      <a:cubicBezTo>
                        <a:pt x="15429" y="9067"/>
                        <a:pt x="15943" y="7200"/>
                        <a:pt x="14914" y="5867"/>
                      </a:cubicBezTo>
                      <a:cubicBezTo>
                        <a:pt x="13886" y="4267"/>
                        <a:pt x="18000" y="3733"/>
                        <a:pt x="21086" y="0"/>
                      </a:cubicBezTo>
                      <a:cubicBezTo>
                        <a:pt x="21600" y="1333"/>
                        <a:pt x="21086" y="2400"/>
                        <a:pt x="21086" y="4000"/>
                      </a:cubicBezTo>
                      <a:cubicBezTo>
                        <a:pt x="21086" y="5333"/>
                        <a:pt x="16457" y="12267"/>
                        <a:pt x="14914" y="13600"/>
                      </a:cubicBezTo>
                      <a:cubicBezTo>
                        <a:pt x="13886" y="14933"/>
                        <a:pt x="10286" y="19200"/>
                        <a:pt x="10286" y="20533"/>
                      </a:cubicBezTo>
                      <a:cubicBezTo>
                        <a:pt x="9771" y="21600"/>
                        <a:pt x="6686" y="18133"/>
                        <a:pt x="4629" y="14133"/>
                      </a:cubicBezTo>
                      <a:cubicBezTo>
                        <a:pt x="3086" y="10133"/>
                        <a:pt x="0" y="4267"/>
                        <a:pt x="0" y="533"/>
                      </a:cubicBezTo>
                      <a:close/>
                    </a:path>
                  </a:pathLst>
                </a:custGeom>
                <a:solidFill>
                  <a:srgbClr val="3BB69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  <a:endParaRPr/>
                </a:p>
              </p:txBody>
            </p:sp>
            <p:sp>
              <p:nvSpPr>
                <p:cNvPr id="24" name="Shape 1473"/>
                <p:cNvSpPr/>
                <p:nvPr/>
              </p:nvSpPr>
              <p:spPr>
                <a:xfrm>
                  <a:off x="965200" y="2230437"/>
                  <a:ext cx="82550" cy="1428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8933" extrusionOk="0">
                      <a:moveTo>
                        <a:pt x="4800" y="0"/>
                      </a:moveTo>
                      <a:cubicBezTo>
                        <a:pt x="4800" y="0"/>
                        <a:pt x="2400" y="13200"/>
                        <a:pt x="0" y="16800"/>
                      </a:cubicBezTo>
                      <a:cubicBezTo>
                        <a:pt x="0" y="21600"/>
                        <a:pt x="21600" y="16800"/>
                        <a:pt x="21600" y="16800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4800" y="0"/>
                      </a:lnTo>
                      <a:close/>
                    </a:path>
                  </a:pathLst>
                </a:custGeom>
                <a:solidFill>
                  <a:srgbClr val="3BB69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  <a:endParaRPr/>
                </a:p>
              </p:txBody>
            </p:sp>
          </p:grpSp>
          <p:grpSp>
            <p:nvGrpSpPr>
              <p:cNvPr id="34" name="Group 1479"/>
              <p:cNvGrpSpPr/>
              <p:nvPr/>
            </p:nvGrpSpPr>
            <p:grpSpPr>
              <a:xfrm flipH="1">
                <a:off x="2364150" y="2975389"/>
                <a:ext cx="1076400" cy="3809787"/>
                <a:chOff x="-27" y="0"/>
                <a:chExt cx="1892361" cy="6705600"/>
              </a:xfrm>
            </p:grpSpPr>
            <p:sp>
              <p:nvSpPr>
                <p:cNvPr id="35" name="Shape 1475"/>
                <p:cNvSpPr/>
                <p:nvPr/>
              </p:nvSpPr>
              <p:spPr>
                <a:xfrm>
                  <a:off x="-28" y="0"/>
                  <a:ext cx="1892363" cy="67056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68" h="21600" extrusionOk="0">
                      <a:moveTo>
                        <a:pt x="12347" y="0"/>
                      </a:moveTo>
                      <a:cubicBezTo>
                        <a:pt x="10928" y="0"/>
                        <a:pt x="8721" y="414"/>
                        <a:pt x="8721" y="1059"/>
                      </a:cubicBezTo>
                      <a:cubicBezTo>
                        <a:pt x="8721" y="1704"/>
                        <a:pt x="8879" y="1980"/>
                        <a:pt x="9036" y="2211"/>
                      </a:cubicBezTo>
                      <a:cubicBezTo>
                        <a:pt x="9194" y="2395"/>
                        <a:pt x="9509" y="2395"/>
                        <a:pt x="9509" y="2395"/>
                      </a:cubicBezTo>
                      <a:cubicBezTo>
                        <a:pt x="9509" y="2395"/>
                        <a:pt x="9352" y="2809"/>
                        <a:pt x="9824" y="2901"/>
                      </a:cubicBezTo>
                      <a:cubicBezTo>
                        <a:pt x="10297" y="3040"/>
                        <a:pt x="10455" y="3040"/>
                        <a:pt x="10455" y="3178"/>
                      </a:cubicBezTo>
                      <a:cubicBezTo>
                        <a:pt x="10455" y="3316"/>
                        <a:pt x="10140" y="3454"/>
                        <a:pt x="9667" y="3592"/>
                      </a:cubicBezTo>
                      <a:cubicBezTo>
                        <a:pt x="9352" y="3730"/>
                        <a:pt x="7617" y="3869"/>
                        <a:pt x="6671" y="3961"/>
                      </a:cubicBezTo>
                      <a:cubicBezTo>
                        <a:pt x="5568" y="4099"/>
                        <a:pt x="4937" y="4237"/>
                        <a:pt x="4306" y="4606"/>
                      </a:cubicBezTo>
                      <a:cubicBezTo>
                        <a:pt x="3833" y="4928"/>
                        <a:pt x="3045" y="5388"/>
                        <a:pt x="1941" y="5665"/>
                      </a:cubicBezTo>
                      <a:cubicBezTo>
                        <a:pt x="995" y="5987"/>
                        <a:pt x="-266" y="6448"/>
                        <a:pt x="49" y="6908"/>
                      </a:cubicBezTo>
                      <a:cubicBezTo>
                        <a:pt x="522" y="7323"/>
                        <a:pt x="2572" y="7691"/>
                        <a:pt x="3833" y="7507"/>
                      </a:cubicBezTo>
                      <a:cubicBezTo>
                        <a:pt x="4937" y="7323"/>
                        <a:pt x="5410" y="7277"/>
                        <a:pt x="5410" y="7277"/>
                      </a:cubicBezTo>
                      <a:cubicBezTo>
                        <a:pt x="5410" y="7277"/>
                        <a:pt x="4622" y="8290"/>
                        <a:pt x="4306" y="9257"/>
                      </a:cubicBezTo>
                      <a:cubicBezTo>
                        <a:pt x="3991" y="10270"/>
                        <a:pt x="3045" y="11238"/>
                        <a:pt x="3518" y="11284"/>
                      </a:cubicBezTo>
                      <a:cubicBezTo>
                        <a:pt x="4149" y="11376"/>
                        <a:pt x="4937" y="11514"/>
                        <a:pt x="4937" y="11514"/>
                      </a:cubicBezTo>
                      <a:cubicBezTo>
                        <a:pt x="4937" y="11514"/>
                        <a:pt x="5095" y="12896"/>
                        <a:pt x="5883" y="14093"/>
                      </a:cubicBezTo>
                      <a:cubicBezTo>
                        <a:pt x="6671" y="15290"/>
                        <a:pt x="6987" y="15843"/>
                        <a:pt x="7144" y="16580"/>
                      </a:cubicBezTo>
                      <a:cubicBezTo>
                        <a:pt x="7302" y="17317"/>
                        <a:pt x="7460" y="17823"/>
                        <a:pt x="7302" y="18146"/>
                      </a:cubicBezTo>
                      <a:cubicBezTo>
                        <a:pt x="7144" y="18422"/>
                        <a:pt x="5725" y="19021"/>
                        <a:pt x="4779" y="19159"/>
                      </a:cubicBezTo>
                      <a:cubicBezTo>
                        <a:pt x="3991" y="19251"/>
                        <a:pt x="2572" y="19251"/>
                        <a:pt x="1941" y="19343"/>
                      </a:cubicBezTo>
                      <a:cubicBezTo>
                        <a:pt x="1311" y="19389"/>
                        <a:pt x="838" y="19620"/>
                        <a:pt x="2257" y="19712"/>
                      </a:cubicBezTo>
                      <a:cubicBezTo>
                        <a:pt x="3676" y="19758"/>
                        <a:pt x="6198" y="19666"/>
                        <a:pt x="6829" y="19574"/>
                      </a:cubicBezTo>
                      <a:cubicBezTo>
                        <a:pt x="7460" y="19528"/>
                        <a:pt x="8563" y="19389"/>
                        <a:pt x="8563" y="19389"/>
                      </a:cubicBezTo>
                      <a:cubicBezTo>
                        <a:pt x="8563" y="19389"/>
                        <a:pt x="8248" y="19620"/>
                        <a:pt x="9667" y="19620"/>
                      </a:cubicBezTo>
                      <a:cubicBezTo>
                        <a:pt x="11243" y="19620"/>
                        <a:pt x="11401" y="19574"/>
                        <a:pt x="11559" y="19297"/>
                      </a:cubicBezTo>
                      <a:cubicBezTo>
                        <a:pt x="11559" y="19021"/>
                        <a:pt x="11559" y="18652"/>
                        <a:pt x="11716" y="18468"/>
                      </a:cubicBezTo>
                      <a:cubicBezTo>
                        <a:pt x="12032" y="18284"/>
                        <a:pt x="10928" y="17777"/>
                        <a:pt x="11401" y="17501"/>
                      </a:cubicBezTo>
                      <a:cubicBezTo>
                        <a:pt x="12032" y="17271"/>
                        <a:pt x="12505" y="16534"/>
                        <a:pt x="12032" y="16119"/>
                      </a:cubicBezTo>
                      <a:cubicBezTo>
                        <a:pt x="11559" y="15705"/>
                        <a:pt x="12189" y="15290"/>
                        <a:pt x="12032" y="15014"/>
                      </a:cubicBezTo>
                      <a:cubicBezTo>
                        <a:pt x="11874" y="14738"/>
                        <a:pt x="11716" y="14369"/>
                        <a:pt x="11716" y="13955"/>
                      </a:cubicBezTo>
                      <a:cubicBezTo>
                        <a:pt x="11716" y="13540"/>
                        <a:pt x="11716" y="13264"/>
                        <a:pt x="11716" y="13264"/>
                      </a:cubicBezTo>
                      <a:cubicBezTo>
                        <a:pt x="11716" y="13264"/>
                        <a:pt x="12662" y="14830"/>
                        <a:pt x="12978" y="15244"/>
                      </a:cubicBezTo>
                      <a:cubicBezTo>
                        <a:pt x="13293" y="15659"/>
                        <a:pt x="13766" y="17133"/>
                        <a:pt x="13766" y="17593"/>
                      </a:cubicBezTo>
                      <a:cubicBezTo>
                        <a:pt x="13766" y="18054"/>
                        <a:pt x="14870" y="18652"/>
                        <a:pt x="14870" y="19021"/>
                      </a:cubicBezTo>
                      <a:cubicBezTo>
                        <a:pt x="15027" y="19435"/>
                        <a:pt x="15027" y="19666"/>
                        <a:pt x="15343" y="19666"/>
                      </a:cubicBezTo>
                      <a:cubicBezTo>
                        <a:pt x="15816" y="19666"/>
                        <a:pt x="15027" y="20126"/>
                        <a:pt x="14712" y="20495"/>
                      </a:cubicBezTo>
                      <a:cubicBezTo>
                        <a:pt x="14554" y="20817"/>
                        <a:pt x="13608" y="21600"/>
                        <a:pt x="15185" y="21600"/>
                      </a:cubicBezTo>
                      <a:cubicBezTo>
                        <a:pt x="16919" y="21600"/>
                        <a:pt x="18654" y="21416"/>
                        <a:pt x="18654" y="20909"/>
                      </a:cubicBezTo>
                      <a:cubicBezTo>
                        <a:pt x="18811" y="20449"/>
                        <a:pt x="18496" y="19988"/>
                        <a:pt x="18969" y="19804"/>
                      </a:cubicBezTo>
                      <a:cubicBezTo>
                        <a:pt x="19442" y="19620"/>
                        <a:pt x="19442" y="19205"/>
                        <a:pt x="19442" y="18929"/>
                      </a:cubicBezTo>
                      <a:cubicBezTo>
                        <a:pt x="19284" y="18699"/>
                        <a:pt x="19600" y="18238"/>
                        <a:pt x="19442" y="17731"/>
                      </a:cubicBezTo>
                      <a:cubicBezTo>
                        <a:pt x="19127" y="17179"/>
                        <a:pt x="19127" y="16258"/>
                        <a:pt x="18811" y="15567"/>
                      </a:cubicBezTo>
                      <a:cubicBezTo>
                        <a:pt x="18338" y="14876"/>
                        <a:pt x="18181" y="13817"/>
                        <a:pt x="18023" y="12988"/>
                      </a:cubicBezTo>
                      <a:cubicBezTo>
                        <a:pt x="17708" y="12159"/>
                        <a:pt x="17550" y="11744"/>
                        <a:pt x="17865" y="11606"/>
                      </a:cubicBezTo>
                      <a:cubicBezTo>
                        <a:pt x="18181" y="11514"/>
                        <a:pt x="19757" y="11376"/>
                        <a:pt x="20230" y="11330"/>
                      </a:cubicBezTo>
                      <a:cubicBezTo>
                        <a:pt x="20703" y="11330"/>
                        <a:pt x="19757" y="10455"/>
                        <a:pt x="19284" y="9718"/>
                      </a:cubicBezTo>
                      <a:cubicBezTo>
                        <a:pt x="18969" y="9027"/>
                        <a:pt x="18496" y="8566"/>
                        <a:pt x="18181" y="8060"/>
                      </a:cubicBezTo>
                      <a:cubicBezTo>
                        <a:pt x="17708" y="7553"/>
                        <a:pt x="17708" y="7323"/>
                        <a:pt x="18496" y="6954"/>
                      </a:cubicBezTo>
                      <a:cubicBezTo>
                        <a:pt x="19127" y="6586"/>
                        <a:pt x="20073" y="6356"/>
                        <a:pt x="20388" y="5527"/>
                      </a:cubicBezTo>
                      <a:cubicBezTo>
                        <a:pt x="20861" y="4698"/>
                        <a:pt x="21334" y="4145"/>
                        <a:pt x="20546" y="3915"/>
                      </a:cubicBezTo>
                      <a:cubicBezTo>
                        <a:pt x="19757" y="3730"/>
                        <a:pt x="18338" y="3823"/>
                        <a:pt x="17235" y="3592"/>
                      </a:cubicBezTo>
                      <a:cubicBezTo>
                        <a:pt x="16131" y="3316"/>
                        <a:pt x="15973" y="3040"/>
                        <a:pt x="15500" y="2994"/>
                      </a:cubicBezTo>
                      <a:cubicBezTo>
                        <a:pt x="15027" y="2948"/>
                        <a:pt x="14870" y="2948"/>
                        <a:pt x="14870" y="2763"/>
                      </a:cubicBezTo>
                      <a:cubicBezTo>
                        <a:pt x="14870" y="2579"/>
                        <a:pt x="15027" y="2395"/>
                        <a:pt x="15027" y="2395"/>
                      </a:cubicBezTo>
                      <a:cubicBezTo>
                        <a:pt x="15027" y="2395"/>
                        <a:pt x="15816" y="2257"/>
                        <a:pt x="15973" y="2026"/>
                      </a:cubicBezTo>
                      <a:cubicBezTo>
                        <a:pt x="16131" y="1796"/>
                        <a:pt x="16289" y="1243"/>
                        <a:pt x="16131" y="875"/>
                      </a:cubicBezTo>
                      <a:cubicBezTo>
                        <a:pt x="15816" y="507"/>
                        <a:pt x="14712" y="0"/>
                        <a:pt x="12347" y="0"/>
                      </a:cubicBezTo>
                      <a:close/>
                    </a:path>
                  </a:pathLst>
                </a:custGeom>
                <a:solidFill>
                  <a:srgbClr val="00264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  <a:endParaRPr/>
                </a:p>
              </p:txBody>
            </p:sp>
            <p:sp>
              <p:nvSpPr>
                <p:cNvPr id="36" name="Shape 1476"/>
                <p:cNvSpPr/>
                <p:nvPr/>
              </p:nvSpPr>
              <p:spPr>
                <a:xfrm>
                  <a:off x="901700" y="874712"/>
                  <a:ext cx="481013" cy="3683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271" y="9969"/>
                      </a:moveTo>
                      <a:cubicBezTo>
                        <a:pt x="635" y="10800"/>
                        <a:pt x="635" y="11631"/>
                        <a:pt x="0" y="12462"/>
                      </a:cubicBezTo>
                      <a:cubicBezTo>
                        <a:pt x="635" y="15785"/>
                        <a:pt x="635" y="19108"/>
                        <a:pt x="635" y="21600"/>
                      </a:cubicBezTo>
                      <a:cubicBezTo>
                        <a:pt x="4447" y="19108"/>
                        <a:pt x="2541" y="13292"/>
                        <a:pt x="5082" y="12462"/>
                      </a:cubicBezTo>
                      <a:cubicBezTo>
                        <a:pt x="8259" y="12462"/>
                        <a:pt x="8259" y="14123"/>
                        <a:pt x="8894" y="16615"/>
                      </a:cubicBezTo>
                      <a:cubicBezTo>
                        <a:pt x="9529" y="18277"/>
                        <a:pt x="9529" y="20769"/>
                        <a:pt x="9529" y="20769"/>
                      </a:cubicBezTo>
                      <a:cubicBezTo>
                        <a:pt x="9529" y="20769"/>
                        <a:pt x="19059" y="7477"/>
                        <a:pt x="21600" y="3323"/>
                      </a:cubicBezTo>
                      <a:cubicBezTo>
                        <a:pt x="20329" y="2492"/>
                        <a:pt x="19694" y="1662"/>
                        <a:pt x="19694" y="0"/>
                      </a:cubicBezTo>
                      <a:cubicBezTo>
                        <a:pt x="16518" y="4154"/>
                        <a:pt x="9529" y="11631"/>
                        <a:pt x="5718" y="11631"/>
                      </a:cubicBezTo>
                      <a:cubicBezTo>
                        <a:pt x="3812" y="11631"/>
                        <a:pt x="2541" y="10800"/>
                        <a:pt x="1271" y="9969"/>
                      </a:cubicBezTo>
                      <a:close/>
                    </a:path>
                  </a:pathLst>
                </a:custGeom>
                <a:solidFill>
                  <a:srgbClr val="3BB69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  <a:endParaRPr/>
                </a:p>
              </p:txBody>
            </p:sp>
            <p:sp>
              <p:nvSpPr>
                <p:cNvPr id="37" name="Shape 1477"/>
                <p:cNvSpPr/>
                <p:nvPr/>
              </p:nvSpPr>
              <p:spPr>
                <a:xfrm>
                  <a:off x="671512" y="1876425"/>
                  <a:ext cx="200026" cy="2841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00" h="21600" extrusionOk="0">
                      <a:moveTo>
                        <a:pt x="8480" y="1080"/>
                      </a:moveTo>
                      <a:cubicBezTo>
                        <a:pt x="20000" y="0"/>
                        <a:pt x="20000" y="0"/>
                        <a:pt x="20000" y="0"/>
                      </a:cubicBezTo>
                      <a:cubicBezTo>
                        <a:pt x="20000" y="0"/>
                        <a:pt x="9920" y="5400"/>
                        <a:pt x="9920" y="11880"/>
                      </a:cubicBezTo>
                      <a:cubicBezTo>
                        <a:pt x="9920" y="17280"/>
                        <a:pt x="9920" y="19440"/>
                        <a:pt x="9920" y="19440"/>
                      </a:cubicBezTo>
                      <a:cubicBezTo>
                        <a:pt x="1280" y="21600"/>
                        <a:pt x="1280" y="21600"/>
                        <a:pt x="1280" y="21600"/>
                      </a:cubicBezTo>
                      <a:cubicBezTo>
                        <a:pt x="1280" y="21600"/>
                        <a:pt x="-1600" y="15120"/>
                        <a:pt x="1280" y="9720"/>
                      </a:cubicBezTo>
                      <a:cubicBezTo>
                        <a:pt x="4160" y="4320"/>
                        <a:pt x="7040" y="2160"/>
                        <a:pt x="8480" y="1080"/>
                      </a:cubicBezTo>
                      <a:close/>
                    </a:path>
                  </a:pathLst>
                </a:custGeom>
                <a:solidFill>
                  <a:srgbClr val="3BB69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  <a:endParaRPr/>
                </a:p>
              </p:txBody>
            </p:sp>
            <p:sp>
              <p:nvSpPr>
                <p:cNvPr id="38" name="Shape 1478"/>
                <p:cNvSpPr/>
                <p:nvPr/>
              </p:nvSpPr>
              <p:spPr>
                <a:xfrm>
                  <a:off x="673100" y="2559050"/>
                  <a:ext cx="84138" cy="2460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400" y="0"/>
                      </a:moveTo>
                      <a:cubicBezTo>
                        <a:pt x="14400" y="0"/>
                        <a:pt x="18000" y="11435"/>
                        <a:pt x="18000" y="16518"/>
                      </a:cubicBezTo>
                      <a:cubicBezTo>
                        <a:pt x="21600" y="20329"/>
                        <a:pt x="21600" y="21600"/>
                        <a:pt x="21600" y="21600"/>
                      </a:cubicBezTo>
                      <a:cubicBezTo>
                        <a:pt x="0" y="20329"/>
                        <a:pt x="0" y="20329"/>
                        <a:pt x="0" y="20329"/>
                      </a:cubicBezTo>
                      <a:cubicBezTo>
                        <a:pt x="0" y="20329"/>
                        <a:pt x="3600" y="10165"/>
                        <a:pt x="14400" y="0"/>
                      </a:cubicBezTo>
                      <a:close/>
                    </a:path>
                  </a:pathLst>
                </a:custGeom>
                <a:solidFill>
                  <a:srgbClr val="3BB69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  <a:endParaRPr/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>
              <a:off x="93184" y="1916856"/>
              <a:ext cx="4848251" cy="371957"/>
              <a:chOff x="3309912" y="2073777"/>
              <a:chExt cx="4848251" cy="37195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422331" y="2073777"/>
                <a:ext cx="1735832" cy="3719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de-DE" b="1" dirty="0" smtClean="0">
                    <a:solidFill>
                      <a:srgbClr val="4D4F53"/>
                    </a:solidFill>
                  </a:rPr>
                  <a:t>Heavy consumer</a:t>
                </a:r>
                <a:endParaRPr lang="de-DE" b="1" dirty="0">
                  <a:solidFill>
                    <a:srgbClr val="4D4F53"/>
                  </a:solidFill>
                </a:endParaRPr>
              </a:p>
              <a:p>
                <a:pPr marL="285750" indent="-285750" algn="r">
                  <a:buFont typeface="Wingdings" panose="05000000000000000000" pitchFamily="2" charset="2"/>
                  <a:buChar char="§"/>
                </a:pPr>
                <a:endParaRPr lang="de-DE" dirty="0" err="1" smtClean="0">
                  <a:solidFill>
                    <a:srgbClr val="4D4F53"/>
                  </a:solidFill>
                </a:endParaRPr>
              </a:p>
            </p:txBody>
          </p:sp>
          <p:cxnSp>
            <p:nvCxnSpPr>
              <p:cNvPr id="42" name="Straight Connector 41"/>
              <p:cNvCxnSpPr>
                <a:stCxn id="40" idx="1"/>
              </p:cNvCxnSpPr>
              <p:nvPr/>
            </p:nvCxnSpPr>
            <p:spPr>
              <a:xfrm flipH="1">
                <a:off x="3309912" y="2259756"/>
                <a:ext cx="3112419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6217649" y="1883715"/>
              <a:ext cx="4926601" cy="371957"/>
              <a:chOff x="8048895" y="2212664"/>
              <a:chExt cx="4926601" cy="371957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8048895" y="2212664"/>
                <a:ext cx="1739893" cy="3719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b="1" dirty="0" smtClean="0">
                    <a:solidFill>
                      <a:srgbClr val="4D4F53"/>
                    </a:solidFill>
                  </a:rPr>
                  <a:t>Light consumer</a:t>
                </a:r>
                <a:endParaRPr lang="de-DE" b="1" dirty="0">
                  <a:solidFill>
                    <a:srgbClr val="4D4F53"/>
                  </a:solidFill>
                </a:endParaRPr>
              </a:p>
            </p:txBody>
          </p:sp>
          <p:cxnSp>
            <p:nvCxnSpPr>
              <p:cNvPr id="49" name="Straight Connector 48"/>
              <p:cNvCxnSpPr>
                <a:endCxn id="43" idx="3"/>
              </p:cNvCxnSpPr>
              <p:nvPr/>
            </p:nvCxnSpPr>
            <p:spPr>
              <a:xfrm flipH="1">
                <a:off x="9788788" y="2398643"/>
                <a:ext cx="31867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131751" y="2799945"/>
              <a:ext cx="3049100" cy="2668212"/>
              <a:chOff x="-58749" y="2799945"/>
              <a:chExt cx="3049100" cy="2668212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93184" y="2871179"/>
                <a:ext cx="2897167" cy="25969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Price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sensitive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solidFill>
                      <a:schemeClr val="tx1"/>
                    </a:solidFill>
                  </a:rPr>
                  <a:t>Opportunistic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behaviour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‘Loves’ his brand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-24997" y="3352419"/>
                <a:ext cx="433338" cy="476743"/>
                <a:chOff x="4282519" y="6124083"/>
                <a:chExt cx="433338" cy="47674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4282519" y="6124083"/>
                  <a:ext cx="433338" cy="4767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200" dirty="0" err="1" smtClean="0">
                    <a:solidFill>
                      <a:srgbClr val="4D4F53"/>
                    </a:solidFill>
                  </a:endParaRPr>
                </a:p>
              </p:txBody>
            </p:sp>
            <p:sp>
              <p:nvSpPr>
                <p:cNvPr id="8" name="Freeform 29"/>
                <p:cNvSpPr>
                  <a:spLocks/>
                </p:cNvSpPr>
                <p:nvPr/>
              </p:nvSpPr>
              <p:spPr bwMode="auto">
                <a:xfrm>
                  <a:off x="4282856" y="6195521"/>
                  <a:ext cx="432665" cy="333867"/>
                </a:xfrm>
                <a:custGeom>
                  <a:avLst/>
                  <a:gdLst>
                    <a:gd name="T0" fmla="*/ 58 w 59"/>
                    <a:gd name="T1" fmla="*/ 12 h 45"/>
                    <a:gd name="T2" fmla="*/ 30 w 59"/>
                    <a:gd name="T3" fmla="*/ 39 h 45"/>
                    <a:gd name="T4" fmla="*/ 25 w 59"/>
                    <a:gd name="T5" fmla="*/ 44 h 45"/>
                    <a:gd name="T6" fmla="*/ 23 w 59"/>
                    <a:gd name="T7" fmla="*/ 45 h 45"/>
                    <a:gd name="T8" fmla="*/ 20 w 59"/>
                    <a:gd name="T9" fmla="*/ 44 h 45"/>
                    <a:gd name="T10" fmla="*/ 15 w 59"/>
                    <a:gd name="T11" fmla="*/ 39 h 45"/>
                    <a:gd name="T12" fmla="*/ 1 w 59"/>
                    <a:gd name="T13" fmla="*/ 26 h 45"/>
                    <a:gd name="T14" fmla="*/ 0 w 59"/>
                    <a:gd name="T15" fmla="*/ 23 h 45"/>
                    <a:gd name="T16" fmla="*/ 1 w 59"/>
                    <a:gd name="T17" fmla="*/ 20 h 45"/>
                    <a:gd name="T18" fmla="*/ 6 w 59"/>
                    <a:gd name="T19" fmla="*/ 15 h 45"/>
                    <a:gd name="T20" fmla="*/ 9 w 59"/>
                    <a:gd name="T21" fmla="*/ 14 h 45"/>
                    <a:gd name="T22" fmla="*/ 11 w 59"/>
                    <a:gd name="T23" fmla="*/ 15 h 45"/>
                    <a:gd name="T24" fmla="*/ 23 w 59"/>
                    <a:gd name="T25" fmla="*/ 26 h 45"/>
                    <a:gd name="T26" fmla="*/ 47 w 59"/>
                    <a:gd name="T27" fmla="*/ 1 h 45"/>
                    <a:gd name="T28" fmla="*/ 50 w 59"/>
                    <a:gd name="T29" fmla="*/ 0 h 45"/>
                    <a:gd name="T30" fmla="*/ 53 w 59"/>
                    <a:gd name="T31" fmla="*/ 1 h 45"/>
                    <a:gd name="T32" fmla="*/ 58 w 59"/>
                    <a:gd name="T33" fmla="*/ 7 h 45"/>
                    <a:gd name="T34" fmla="*/ 59 w 59"/>
                    <a:gd name="T35" fmla="*/ 9 h 45"/>
                    <a:gd name="T36" fmla="*/ 58 w 59"/>
                    <a:gd name="T37" fmla="*/ 12 h 4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59" h="45">
                      <a:moveTo>
                        <a:pt x="58" y="12"/>
                      </a:moveTo>
                      <a:cubicBezTo>
                        <a:pt x="30" y="39"/>
                        <a:pt x="30" y="39"/>
                        <a:pt x="30" y="39"/>
                      </a:cubicBezTo>
                      <a:cubicBezTo>
                        <a:pt x="25" y="44"/>
                        <a:pt x="25" y="44"/>
                        <a:pt x="25" y="44"/>
                      </a:cubicBezTo>
                      <a:cubicBezTo>
                        <a:pt x="24" y="45"/>
                        <a:pt x="24" y="45"/>
                        <a:pt x="23" y="45"/>
                      </a:cubicBezTo>
                      <a:cubicBezTo>
                        <a:pt x="22" y="45"/>
                        <a:pt x="21" y="45"/>
                        <a:pt x="20" y="44"/>
                      </a:cubicBezTo>
                      <a:cubicBezTo>
                        <a:pt x="15" y="39"/>
                        <a:pt x="15" y="39"/>
                        <a:pt x="15" y="39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5"/>
                        <a:pt x="0" y="24"/>
                        <a:pt x="0" y="23"/>
                      </a:cubicBezTo>
                      <a:cubicBezTo>
                        <a:pt x="0" y="22"/>
                        <a:pt x="0" y="21"/>
                        <a:pt x="1" y="20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7" y="14"/>
                        <a:pt x="8" y="14"/>
                        <a:pt x="9" y="14"/>
                      </a:cubicBezTo>
                      <a:cubicBezTo>
                        <a:pt x="10" y="14"/>
                        <a:pt x="11" y="14"/>
                        <a:pt x="11" y="15"/>
                      </a:cubicBezTo>
                      <a:cubicBezTo>
                        <a:pt x="23" y="26"/>
                        <a:pt x="23" y="26"/>
                        <a:pt x="23" y="26"/>
                      </a:cubicBezTo>
                      <a:cubicBezTo>
                        <a:pt x="47" y="1"/>
                        <a:pt x="47" y="1"/>
                        <a:pt x="47" y="1"/>
                      </a:cubicBezTo>
                      <a:cubicBezTo>
                        <a:pt x="48" y="1"/>
                        <a:pt x="49" y="0"/>
                        <a:pt x="50" y="0"/>
                      </a:cubicBezTo>
                      <a:cubicBezTo>
                        <a:pt x="51" y="0"/>
                        <a:pt x="52" y="1"/>
                        <a:pt x="53" y="1"/>
                      </a:cubicBezTo>
                      <a:cubicBezTo>
                        <a:pt x="58" y="7"/>
                        <a:pt x="58" y="7"/>
                        <a:pt x="58" y="7"/>
                      </a:cubicBezTo>
                      <a:cubicBezTo>
                        <a:pt x="58" y="7"/>
                        <a:pt x="59" y="8"/>
                        <a:pt x="59" y="9"/>
                      </a:cubicBezTo>
                      <a:cubicBezTo>
                        <a:pt x="59" y="10"/>
                        <a:pt x="58" y="11"/>
                        <a:pt x="58" y="12"/>
                      </a:cubicBezTo>
                      <a:close/>
                    </a:path>
                  </a:pathLst>
                </a:custGeom>
                <a:solidFill>
                  <a:srgbClr val="7AB8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-58749" y="3909185"/>
                <a:ext cx="433338" cy="476743"/>
                <a:chOff x="6192465" y="6047301"/>
                <a:chExt cx="433338" cy="476743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6192465" y="6047301"/>
                  <a:ext cx="433338" cy="4767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200" dirty="0" err="1" smtClean="0">
                    <a:solidFill>
                      <a:srgbClr val="4D4F53"/>
                    </a:solidFill>
                  </a:endParaRPr>
                </a:p>
              </p:txBody>
            </p:sp>
            <p:sp>
              <p:nvSpPr>
                <p:cNvPr id="17" name="Freeform 34"/>
                <p:cNvSpPr>
                  <a:spLocks/>
                </p:cNvSpPr>
                <p:nvPr/>
              </p:nvSpPr>
              <p:spPr bwMode="auto">
                <a:xfrm>
                  <a:off x="6242201" y="6120442"/>
                  <a:ext cx="333867" cy="330461"/>
                </a:xfrm>
                <a:custGeom>
                  <a:avLst/>
                  <a:gdLst>
                    <a:gd name="T0" fmla="*/ 44 w 45"/>
                    <a:gd name="T1" fmla="*/ 38 h 45"/>
                    <a:gd name="T2" fmla="*/ 38 w 45"/>
                    <a:gd name="T3" fmla="*/ 44 h 45"/>
                    <a:gd name="T4" fmla="*/ 36 w 45"/>
                    <a:gd name="T5" fmla="*/ 45 h 45"/>
                    <a:gd name="T6" fmla="*/ 33 w 45"/>
                    <a:gd name="T7" fmla="*/ 44 h 45"/>
                    <a:gd name="T8" fmla="*/ 22 w 45"/>
                    <a:gd name="T9" fmla="*/ 32 h 45"/>
                    <a:gd name="T10" fmla="*/ 11 w 45"/>
                    <a:gd name="T11" fmla="*/ 44 h 45"/>
                    <a:gd name="T12" fmla="*/ 8 w 45"/>
                    <a:gd name="T13" fmla="*/ 45 h 45"/>
                    <a:gd name="T14" fmla="*/ 6 w 45"/>
                    <a:gd name="T15" fmla="*/ 44 h 45"/>
                    <a:gd name="T16" fmla="*/ 1 w 45"/>
                    <a:gd name="T17" fmla="*/ 38 h 45"/>
                    <a:gd name="T18" fmla="*/ 0 w 45"/>
                    <a:gd name="T19" fmla="*/ 36 h 45"/>
                    <a:gd name="T20" fmla="*/ 1 w 45"/>
                    <a:gd name="T21" fmla="*/ 33 h 45"/>
                    <a:gd name="T22" fmla="*/ 12 w 45"/>
                    <a:gd name="T23" fmla="*/ 22 h 45"/>
                    <a:gd name="T24" fmla="*/ 1 w 45"/>
                    <a:gd name="T25" fmla="*/ 11 h 45"/>
                    <a:gd name="T26" fmla="*/ 0 w 45"/>
                    <a:gd name="T27" fmla="*/ 8 h 45"/>
                    <a:gd name="T28" fmla="*/ 1 w 45"/>
                    <a:gd name="T29" fmla="*/ 6 h 45"/>
                    <a:gd name="T30" fmla="*/ 6 w 45"/>
                    <a:gd name="T31" fmla="*/ 1 h 45"/>
                    <a:gd name="T32" fmla="*/ 8 w 45"/>
                    <a:gd name="T33" fmla="*/ 0 h 45"/>
                    <a:gd name="T34" fmla="*/ 11 w 45"/>
                    <a:gd name="T35" fmla="*/ 1 h 45"/>
                    <a:gd name="T36" fmla="*/ 22 w 45"/>
                    <a:gd name="T37" fmla="*/ 12 h 45"/>
                    <a:gd name="T38" fmla="*/ 33 w 45"/>
                    <a:gd name="T39" fmla="*/ 1 h 45"/>
                    <a:gd name="T40" fmla="*/ 36 w 45"/>
                    <a:gd name="T41" fmla="*/ 0 h 45"/>
                    <a:gd name="T42" fmla="*/ 38 w 45"/>
                    <a:gd name="T43" fmla="*/ 1 h 45"/>
                    <a:gd name="T44" fmla="*/ 44 w 45"/>
                    <a:gd name="T45" fmla="*/ 6 h 45"/>
                    <a:gd name="T46" fmla="*/ 45 w 45"/>
                    <a:gd name="T47" fmla="*/ 8 h 45"/>
                    <a:gd name="T48" fmla="*/ 44 w 45"/>
                    <a:gd name="T49" fmla="*/ 11 h 45"/>
                    <a:gd name="T50" fmla="*/ 32 w 45"/>
                    <a:gd name="T51" fmla="*/ 22 h 45"/>
                    <a:gd name="T52" fmla="*/ 44 w 45"/>
                    <a:gd name="T53" fmla="*/ 33 h 45"/>
                    <a:gd name="T54" fmla="*/ 45 w 45"/>
                    <a:gd name="T55" fmla="*/ 36 h 45"/>
                    <a:gd name="T56" fmla="*/ 44 w 45"/>
                    <a:gd name="T57" fmla="*/ 38 h 45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5" h="45">
                      <a:moveTo>
                        <a:pt x="44" y="38"/>
                      </a:moveTo>
                      <a:cubicBezTo>
                        <a:pt x="38" y="44"/>
                        <a:pt x="38" y="44"/>
                        <a:pt x="38" y="44"/>
                      </a:cubicBezTo>
                      <a:cubicBezTo>
                        <a:pt x="38" y="44"/>
                        <a:pt x="37" y="45"/>
                        <a:pt x="36" y="45"/>
                      </a:cubicBezTo>
                      <a:cubicBezTo>
                        <a:pt x="35" y="45"/>
                        <a:pt x="34" y="44"/>
                        <a:pt x="33" y="44"/>
                      </a:cubicBezTo>
                      <a:cubicBezTo>
                        <a:pt x="22" y="32"/>
                        <a:pt x="22" y="32"/>
                        <a:pt x="22" y="32"/>
                      </a:cubicBezTo>
                      <a:cubicBezTo>
                        <a:pt x="11" y="44"/>
                        <a:pt x="11" y="44"/>
                        <a:pt x="11" y="44"/>
                      </a:cubicBezTo>
                      <a:cubicBezTo>
                        <a:pt x="10" y="44"/>
                        <a:pt x="9" y="45"/>
                        <a:pt x="8" y="45"/>
                      </a:cubicBezTo>
                      <a:cubicBezTo>
                        <a:pt x="7" y="45"/>
                        <a:pt x="7" y="44"/>
                        <a:pt x="6" y="44"/>
                      </a:cubicBezTo>
                      <a:cubicBezTo>
                        <a:pt x="1" y="38"/>
                        <a:pt x="1" y="38"/>
                        <a:pt x="1" y="38"/>
                      </a:cubicBezTo>
                      <a:cubicBezTo>
                        <a:pt x="0" y="38"/>
                        <a:pt x="0" y="37"/>
                        <a:pt x="0" y="36"/>
                      </a:cubicBezTo>
                      <a:cubicBezTo>
                        <a:pt x="0" y="35"/>
                        <a:pt x="0" y="34"/>
                        <a:pt x="1" y="33"/>
                      </a:cubicBezTo>
                      <a:cubicBezTo>
                        <a:pt x="12" y="22"/>
                        <a:pt x="12" y="22"/>
                        <a:pt x="12" y="22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0" y="10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1" y="6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7" y="0"/>
                        <a:pt x="7" y="0"/>
                        <a:pt x="8" y="0"/>
                      </a:cubicBezTo>
                      <a:cubicBezTo>
                        <a:pt x="9" y="0"/>
                        <a:pt x="10" y="0"/>
                        <a:pt x="11" y="1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4" y="0"/>
                        <a:pt x="35" y="0"/>
                        <a:pt x="36" y="0"/>
                      </a:cubicBezTo>
                      <a:cubicBezTo>
                        <a:pt x="37" y="0"/>
                        <a:pt x="38" y="0"/>
                        <a:pt x="38" y="1"/>
                      </a:cubicBezTo>
                      <a:cubicBezTo>
                        <a:pt x="44" y="6"/>
                        <a:pt x="44" y="6"/>
                        <a:pt x="44" y="6"/>
                      </a:cubicBezTo>
                      <a:cubicBezTo>
                        <a:pt x="44" y="6"/>
                        <a:pt x="45" y="7"/>
                        <a:pt x="45" y="8"/>
                      </a:cubicBezTo>
                      <a:cubicBezTo>
                        <a:pt x="45" y="9"/>
                        <a:pt x="44" y="10"/>
                        <a:pt x="44" y="11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4" y="33"/>
                        <a:pt x="44" y="33"/>
                        <a:pt x="44" y="33"/>
                      </a:cubicBezTo>
                      <a:cubicBezTo>
                        <a:pt x="44" y="34"/>
                        <a:pt x="45" y="35"/>
                        <a:pt x="45" y="36"/>
                      </a:cubicBezTo>
                      <a:cubicBezTo>
                        <a:pt x="45" y="37"/>
                        <a:pt x="44" y="38"/>
                        <a:pt x="44" y="38"/>
                      </a:cubicBezTo>
                      <a:close/>
                    </a:path>
                  </a:pathLst>
                </a:custGeom>
                <a:solidFill>
                  <a:srgbClr val="A71930"/>
                </a:solidFill>
                <a:ln>
                  <a:solidFill>
                    <a:srgbClr val="A71930"/>
                  </a:solidFill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-24997" y="2799945"/>
                <a:ext cx="433338" cy="476743"/>
                <a:chOff x="4282519" y="6124083"/>
                <a:chExt cx="433338" cy="476743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4282519" y="6124083"/>
                  <a:ext cx="433338" cy="4767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200" dirty="0" err="1" smtClean="0">
                    <a:solidFill>
                      <a:srgbClr val="4D4F53"/>
                    </a:solidFill>
                  </a:endParaRPr>
                </a:p>
              </p:txBody>
            </p:sp>
            <p:sp>
              <p:nvSpPr>
                <p:cNvPr id="63" name="Freeform 29"/>
                <p:cNvSpPr>
                  <a:spLocks/>
                </p:cNvSpPr>
                <p:nvPr/>
              </p:nvSpPr>
              <p:spPr bwMode="auto">
                <a:xfrm>
                  <a:off x="4282856" y="6195521"/>
                  <a:ext cx="432665" cy="333867"/>
                </a:xfrm>
                <a:custGeom>
                  <a:avLst/>
                  <a:gdLst>
                    <a:gd name="T0" fmla="*/ 58 w 59"/>
                    <a:gd name="T1" fmla="*/ 12 h 45"/>
                    <a:gd name="T2" fmla="*/ 30 w 59"/>
                    <a:gd name="T3" fmla="*/ 39 h 45"/>
                    <a:gd name="T4" fmla="*/ 25 w 59"/>
                    <a:gd name="T5" fmla="*/ 44 h 45"/>
                    <a:gd name="T6" fmla="*/ 23 w 59"/>
                    <a:gd name="T7" fmla="*/ 45 h 45"/>
                    <a:gd name="T8" fmla="*/ 20 w 59"/>
                    <a:gd name="T9" fmla="*/ 44 h 45"/>
                    <a:gd name="T10" fmla="*/ 15 w 59"/>
                    <a:gd name="T11" fmla="*/ 39 h 45"/>
                    <a:gd name="T12" fmla="*/ 1 w 59"/>
                    <a:gd name="T13" fmla="*/ 26 h 45"/>
                    <a:gd name="T14" fmla="*/ 0 w 59"/>
                    <a:gd name="T15" fmla="*/ 23 h 45"/>
                    <a:gd name="T16" fmla="*/ 1 w 59"/>
                    <a:gd name="T17" fmla="*/ 20 h 45"/>
                    <a:gd name="T18" fmla="*/ 6 w 59"/>
                    <a:gd name="T19" fmla="*/ 15 h 45"/>
                    <a:gd name="T20" fmla="*/ 9 w 59"/>
                    <a:gd name="T21" fmla="*/ 14 h 45"/>
                    <a:gd name="T22" fmla="*/ 11 w 59"/>
                    <a:gd name="T23" fmla="*/ 15 h 45"/>
                    <a:gd name="T24" fmla="*/ 23 w 59"/>
                    <a:gd name="T25" fmla="*/ 26 h 45"/>
                    <a:gd name="T26" fmla="*/ 47 w 59"/>
                    <a:gd name="T27" fmla="*/ 1 h 45"/>
                    <a:gd name="T28" fmla="*/ 50 w 59"/>
                    <a:gd name="T29" fmla="*/ 0 h 45"/>
                    <a:gd name="T30" fmla="*/ 53 w 59"/>
                    <a:gd name="T31" fmla="*/ 1 h 45"/>
                    <a:gd name="T32" fmla="*/ 58 w 59"/>
                    <a:gd name="T33" fmla="*/ 7 h 45"/>
                    <a:gd name="T34" fmla="*/ 59 w 59"/>
                    <a:gd name="T35" fmla="*/ 9 h 45"/>
                    <a:gd name="T36" fmla="*/ 58 w 59"/>
                    <a:gd name="T37" fmla="*/ 12 h 4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59" h="45">
                      <a:moveTo>
                        <a:pt x="58" y="12"/>
                      </a:moveTo>
                      <a:cubicBezTo>
                        <a:pt x="30" y="39"/>
                        <a:pt x="30" y="39"/>
                        <a:pt x="30" y="39"/>
                      </a:cubicBezTo>
                      <a:cubicBezTo>
                        <a:pt x="25" y="44"/>
                        <a:pt x="25" y="44"/>
                        <a:pt x="25" y="44"/>
                      </a:cubicBezTo>
                      <a:cubicBezTo>
                        <a:pt x="24" y="45"/>
                        <a:pt x="24" y="45"/>
                        <a:pt x="23" y="45"/>
                      </a:cubicBezTo>
                      <a:cubicBezTo>
                        <a:pt x="22" y="45"/>
                        <a:pt x="21" y="45"/>
                        <a:pt x="20" y="44"/>
                      </a:cubicBezTo>
                      <a:cubicBezTo>
                        <a:pt x="15" y="39"/>
                        <a:pt x="15" y="39"/>
                        <a:pt x="15" y="39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5"/>
                        <a:pt x="0" y="24"/>
                        <a:pt x="0" y="23"/>
                      </a:cubicBezTo>
                      <a:cubicBezTo>
                        <a:pt x="0" y="22"/>
                        <a:pt x="0" y="21"/>
                        <a:pt x="1" y="20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7" y="14"/>
                        <a:pt x="8" y="14"/>
                        <a:pt x="9" y="14"/>
                      </a:cubicBezTo>
                      <a:cubicBezTo>
                        <a:pt x="10" y="14"/>
                        <a:pt x="11" y="14"/>
                        <a:pt x="11" y="15"/>
                      </a:cubicBezTo>
                      <a:cubicBezTo>
                        <a:pt x="23" y="26"/>
                        <a:pt x="23" y="26"/>
                        <a:pt x="23" y="26"/>
                      </a:cubicBezTo>
                      <a:cubicBezTo>
                        <a:pt x="47" y="1"/>
                        <a:pt x="47" y="1"/>
                        <a:pt x="47" y="1"/>
                      </a:cubicBezTo>
                      <a:cubicBezTo>
                        <a:pt x="48" y="1"/>
                        <a:pt x="49" y="0"/>
                        <a:pt x="50" y="0"/>
                      </a:cubicBezTo>
                      <a:cubicBezTo>
                        <a:pt x="51" y="0"/>
                        <a:pt x="52" y="1"/>
                        <a:pt x="53" y="1"/>
                      </a:cubicBezTo>
                      <a:cubicBezTo>
                        <a:pt x="58" y="7"/>
                        <a:pt x="58" y="7"/>
                        <a:pt x="58" y="7"/>
                      </a:cubicBezTo>
                      <a:cubicBezTo>
                        <a:pt x="58" y="7"/>
                        <a:pt x="59" y="8"/>
                        <a:pt x="59" y="9"/>
                      </a:cubicBezTo>
                      <a:cubicBezTo>
                        <a:pt x="59" y="10"/>
                        <a:pt x="58" y="11"/>
                        <a:pt x="58" y="12"/>
                      </a:cubicBezTo>
                      <a:close/>
                    </a:path>
                  </a:pathLst>
                </a:custGeom>
                <a:solidFill>
                  <a:srgbClr val="7AB8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70" name="Group 69"/>
            <p:cNvGrpSpPr/>
            <p:nvPr/>
          </p:nvGrpSpPr>
          <p:grpSpPr>
            <a:xfrm>
              <a:off x="8191027" y="2799945"/>
              <a:ext cx="3067523" cy="2668212"/>
              <a:chOff x="8076727" y="2799945"/>
              <a:chExt cx="3067523" cy="266821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8247083" y="2871179"/>
                <a:ext cx="2897167" cy="25969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Price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insensitive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Combines purchases with regular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shopping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Low brand loyalty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8076727" y="4168233"/>
                <a:ext cx="433338" cy="476743"/>
                <a:chOff x="6192465" y="6047301"/>
                <a:chExt cx="433338" cy="476743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6192465" y="6047301"/>
                  <a:ext cx="433338" cy="4767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200" dirty="0" err="1" smtClean="0">
                    <a:solidFill>
                      <a:srgbClr val="4D4F53"/>
                    </a:solidFill>
                  </a:endParaRPr>
                </a:p>
              </p:txBody>
            </p:sp>
            <p:sp>
              <p:nvSpPr>
                <p:cNvPr id="11" name="Freeform 34"/>
                <p:cNvSpPr>
                  <a:spLocks/>
                </p:cNvSpPr>
                <p:nvPr/>
              </p:nvSpPr>
              <p:spPr bwMode="auto">
                <a:xfrm>
                  <a:off x="6242201" y="6120442"/>
                  <a:ext cx="333867" cy="330461"/>
                </a:xfrm>
                <a:custGeom>
                  <a:avLst/>
                  <a:gdLst>
                    <a:gd name="T0" fmla="*/ 44 w 45"/>
                    <a:gd name="T1" fmla="*/ 38 h 45"/>
                    <a:gd name="T2" fmla="*/ 38 w 45"/>
                    <a:gd name="T3" fmla="*/ 44 h 45"/>
                    <a:gd name="T4" fmla="*/ 36 w 45"/>
                    <a:gd name="T5" fmla="*/ 45 h 45"/>
                    <a:gd name="T6" fmla="*/ 33 w 45"/>
                    <a:gd name="T7" fmla="*/ 44 h 45"/>
                    <a:gd name="T8" fmla="*/ 22 w 45"/>
                    <a:gd name="T9" fmla="*/ 32 h 45"/>
                    <a:gd name="T10" fmla="*/ 11 w 45"/>
                    <a:gd name="T11" fmla="*/ 44 h 45"/>
                    <a:gd name="T12" fmla="*/ 8 w 45"/>
                    <a:gd name="T13" fmla="*/ 45 h 45"/>
                    <a:gd name="T14" fmla="*/ 6 w 45"/>
                    <a:gd name="T15" fmla="*/ 44 h 45"/>
                    <a:gd name="T16" fmla="*/ 1 w 45"/>
                    <a:gd name="T17" fmla="*/ 38 h 45"/>
                    <a:gd name="T18" fmla="*/ 0 w 45"/>
                    <a:gd name="T19" fmla="*/ 36 h 45"/>
                    <a:gd name="T20" fmla="*/ 1 w 45"/>
                    <a:gd name="T21" fmla="*/ 33 h 45"/>
                    <a:gd name="T22" fmla="*/ 12 w 45"/>
                    <a:gd name="T23" fmla="*/ 22 h 45"/>
                    <a:gd name="T24" fmla="*/ 1 w 45"/>
                    <a:gd name="T25" fmla="*/ 11 h 45"/>
                    <a:gd name="T26" fmla="*/ 0 w 45"/>
                    <a:gd name="T27" fmla="*/ 8 h 45"/>
                    <a:gd name="T28" fmla="*/ 1 w 45"/>
                    <a:gd name="T29" fmla="*/ 6 h 45"/>
                    <a:gd name="T30" fmla="*/ 6 w 45"/>
                    <a:gd name="T31" fmla="*/ 1 h 45"/>
                    <a:gd name="T32" fmla="*/ 8 w 45"/>
                    <a:gd name="T33" fmla="*/ 0 h 45"/>
                    <a:gd name="T34" fmla="*/ 11 w 45"/>
                    <a:gd name="T35" fmla="*/ 1 h 45"/>
                    <a:gd name="T36" fmla="*/ 22 w 45"/>
                    <a:gd name="T37" fmla="*/ 12 h 45"/>
                    <a:gd name="T38" fmla="*/ 33 w 45"/>
                    <a:gd name="T39" fmla="*/ 1 h 45"/>
                    <a:gd name="T40" fmla="*/ 36 w 45"/>
                    <a:gd name="T41" fmla="*/ 0 h 45"/>
                    <a:gd name="T42" fmla="*/ 38 w 45"/>
                    <a:gd name="T43" fmla="*/ 1 h 45"/>
                    <a:gd name="T44" fmla="*/ 44 w 45"/>
                    <a:gd name="T45" fmla="*/ 6 h 45"/>
                    <a:gd name="T46" fmla="*/ 45 w 45"/>
                    <a:gd name="T47" fmla="*/ 8 h 45"/>
                    <a:gd name="T48" fmla="*/ 44 w 45"/>
                    <a:gd name="T49" fmla="*/ 11 h 45"/>
                    <a:gd name="T50" fmla="*/ 32 w 45"/>
                    <a:gd name="T51" fmla="*/ 22 h 45"/>
                    <a:gd name="T52" fmla="*/ 44 w 45"/>
                    <a:gd name="T53" fmla="*/ 33 h 45"/>
                    <a:gd name="T54" fmla="*/ 45 w 45"/>
                    <a:gd name="T55" fmla="*/ 36 h 45"/>
                    <a:gd name="T56" fmla="*/ 44 w 45"/>
                    <a:gd name="T57" fmla="*/ 38 h 45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5" h="45">
                      <a:moveTo>
                        <a:pt x="44" y="38"/>
                      </a:moveTo>
                      <a:cubicBezTo>
                        <a:pt x="38" y="44"/>
                        <a:pt x="38" y="44"/>
                        <a:pt x="38" y="44"/>
                      </a:cubicBezTo>
                      <a:cubicBezTo>
                        <a:pt x="38" y="44"/>
                        <a:pt x="37" y="45"/>
                        <a:pt x="36" y="45"/>
                      </a:cubicBezTo>
                      <a:cubicBezTo>
                        <a:pt x="35" y="45"/>
                        <a:pt x="34" y="44"/>
                        <a:pt x="33" y="44"/>
                      </a:cubicBezTo>
                      <a:cubicBezTo>
                        <a:pt x="22" y="32"/>
                        <a:pt x="22" y="32"/>
                        <a:pt x="22" y="32"/>
                      </a:cubicBezTo>
                      <a:cubicBezTo>
                        <a:pt x="11" y="44"/>
                        <a:pt x="11" y="44"/>
                        <a:pt x="11" y="44"/>
                      </a:cubicBezTo>
                      <a:cubicBezTo>
                        <a:pt x="10" y="44"/>
                        <a:pt x="9" y="45"/>
                        <a:pt x="8" y="45"/>
                      </a:cubicBezTo>
                      <a:cubicBezTo>
                        <a:pt x="7" y="45"/>
                        <a:pt x="7" y="44"/>
                        <a:pt x="6" y="44"/>
                      </a:cubicBezTo>
                      <a:cubicBezTo>
                        <a:pt x="1" y="38"/>
                        <a:pt x="1" y="38"/>
                        <a:pt x="1" y="38"/>
                      </a:cubicBezTo>
                      <a:cubicBezTo>
                        <a:pt x="0" y="38"/>
                        <a:pt x="0" y="37"/>
                        <a:pt x="0" y="36"/>
                      </a:cubicBezTo>
                      <a:cubicBezTo>
                        <a:pt x="0" y="35"/>
                        <a:pt x="0" y="34"/>
                        <a:pt x="1" y="33"/>
                      </a:cubicBezTo>
                      <a:cubicBezTo>
                        <a:pt x="12" y="22"/>
                        <a:pt x="12" y="22"/>
                        <a:pt x="12" y="22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0" y="10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1" y="6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7" y="0"/>
                        <a:pt x="7" y="0"/>
                        <a:pt x="8" y="0"/>
                      </a:cubicBezTo>
                      <a:cubicBezTo>
                        <a:pt x="9" y="0"/>
                        <a:pt x="10" y="0"/>
                        <a:pt x="11" y="1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4" y="0"/>
                        <a:pt x="35" y="0"/>
                        <a:pt x="36" y="0"/>
                      </a:cubicBezTo>
                      <a:cubicBezTo>
                        <a:pt x="37" y="0"/>
                        <a:pt x="38" y="0"/>
                        <a:pt x="38" y="1"/>
                      </a:cubicBezTo>
                      <a:cubicBezTo>
                        <a:pt x="44" y="6"/>
                        <a:pt x="44" y="6"/>
                        <a:pt x="44" y="6"/>
                      </a:cubicBezTo>
                      <a:cubicBezTo>
                        <a:pt x="44" y="6"/>
                        <a:pt x="45" y="7"/>
                        <a:pt x="45" y="8"/>
                      </a:cubicBezTo>
                      <a:cubicBezTo>
                        <a:pt x="45" y="9"/>
                        <a:pt x="44" y="10"/>
                        <a:pt x="44" y="11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4" y="33"/>
                        <a:pt x="44" y="33"/>
                        <a:pt x="44" y="33"/>
                      </a:cubicBezTo>
                      <a:cubicBezTo>
                        <a:pt x="44" y="34"/>
                        <a:pt x="45" y="35"/>
                        <a:pt x="45" y="36"/>
                      </a:cubicBezTo>
                      <a:cubicBezTo>
                        <a:pt x="45" y="37"/>
                        <a:pt x="44" y="38"/>
                        <a:pt x="44" y="38"/>
                      </a:cubicBezTo>
                      <a:close/>
                    </a:path>
                  </a:pathLst>
                </a:custGeom>
                <a:solidFill>
                  <a:srgbClr val="A71930"/>
                </a:solidFill>
                <a:ln>
                  <a:solidFill>
                    <a:srgbClr val="A71930"/>
                  </a:solidFill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8108512" y="2799945"/>
                <a:ext cx="433338" cy="476743"/>
                <a:chOff x="4282519" y="6124083"/>
                <a:chExt cx="433338" cy="476743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4282519" y="6124083"/>
                  <a:ext cx="433338" cy="4767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200" dirty="0" err="1" smtClean="0">
                    <a:solidFill>
                      <a:srgbClr val="4D4F53"/>
                    </a:solidFill>
                  </a:endParaRPr>
                </a:p>
              </p:txBody>
            </p:sp>
            <p:sp>
              <p:nvSpPr>
                <p:cNvPr id="66" name="Freeform 29"/>
                <p:cNvSpPr>
                  <a:spLocks/>
                </p:cNvSpPr>
                <p:nvPr/>
              </p:nvSpPr>
              <p:spPr bwMode="auto">
                <a:xfrm>
                  <a:off x="4282856" y="6195521"/>
                  <a:ext cx="432665" cy="333867"/>
                </a:xfrm>
                <a:custGeom>
                  <a:avLst/>
                  <a:gdLst>
                    <a:gd name="T0" fmla="*/ 58 w 59"/>
                    <a:gd name="T1" fmla="*/ 12 h 45"/>
                    <a:gd name="T2" fmla="*/ 30 w 59"/>
                    <a:gd name="T3" fmla="*/ 39 h 45"/>
                    <a:gd name="T4" fmla="*/ 25 w 59"/>
                    <a:gd name="T5" fmla="*/ 44 h 45"/>
                    <a:gd name="T6" fmla="*/ 23 w 59"/>
                    <a:gd name="T7" fmla="*/ 45 h 45"/>
                    <a:gd name="T8" fmla="*/ 20 w 59"/>
                    <a:gd name="T9" fmla="*/ 44 h 45"/>
                    <a:gd name="T10" fmla="*/ 15 w 59"/>
                    <a:gd name="T11" fmla="*/ 39 h 45"/>
                    <a:gd name="T12" fmla="*/ 1 w 59"/>
                    <a:gd name="T13" fmla="*/ 26 h 45"/>
                    <a:gd name="T14" fmla="*/ 0 w 59"/>
                    <a:gd name="T15" fmla="*/ 23 h 45"/>
                    <a:gd name="T16" fmla="*/ 1 w 59"/>
                    <a:gd name="T17" fmla="*/ 20 h 45"/>
                    <a:gd name="T18" fmla="*/ 6 w 59"/>
                    <a:gd name="T19" fmla="*/ 15 h 45"/>
                    <a:gd name="T20" fmla="*/ 9 w 59"/>
                    <a:gd name="T21" fmla="*/ 14 h 45"/>
                    <a:gd name="T22" fmla="*/ 11 w 59"/>
                    <a:gd name="T23" fmla="*/ 15 h 45"/>
                    <a:gd name="T24" fmla="*/ 23 w 59"/>
                    <a:gd name="T25" fmla="*/ 26 h 45"/>
                    <a:gd name="T26" fmla="*/ 47 w 59"/>
                    <a:gd name="T27" fmla="*/ 1 h 45"/>
                    <a:gd name="T28" fmla="*/ 50 w 59"/>
                    <a:gd name="T29" fmla="*/ 0 h 45"/>
                    <a:gd name="T30" fmla="*/ 53 w 59"/>
                    <a:gd name="T31" fmla="*/ 1 h 45"/>
                    <a:gd name="T32" fmla="*/ 58 w 59"/>
                    <a:gd name="T33" fmla="*/ 7 h 45"/>
                    <a:gd name="T34" fmla="*/ 59 w 59"/>
                    <a:gd name="T35" fmla="*/ 9 h 45"/>
                    <a:gd name="T36" fmla="*/ 58 w 59"/>
                    <a:gd name="T37" fmla="*/ 12 h 4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59" h="45">
                      <a:moveTo>
                        <a:pt x="58" y="12"/>
                      </a:moveTo>
                      <a:cubicBezTo>
                        <a:pt x="30" y="39"/>
                        <a:pt x="30" y="39"/>
                        <a:pt x="30" y="39"/>
                      </a:cubicBezTo>
                      <a:cubicBezTo>
                        <a:pt x="25" y="44"/>
                        <a:pt x="25" y="44"/>
                        <a:pt x="25" y="44"/>
                      </a:cubicBezTo>
                      <a:cubicBezTo>
                        <a:pt x="24" y="45"/>
                        <a:pt x="24" y="45"/>
                        <a:pt x="23" y="45"/>
                      </a:cubicBezTo>
                      <a:cubicBezTo>
                        <a:pt x="22" y="45"/>
                        <a:pt x="21" y="45"/>
                        <a:pt x="20" y="44"/>
                      </a:cubicBezTo>
                      <a:cubicBezTo>
                        <a:pt x="15" y="39"/>
                        <a:pt x="15" y="39"/>
                        <a:pt x="15" y="39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5"/>
                        <a:pt x="0" y="24"/>
                        <a:pt x="0" y="23"/>
                      </a:cubicBezTo>
                      <a:cubicBezTo>
                        <a:pt x="0" y="22"/>
                        <a:pt x="0" y="21"/>
                        <a:pt x="1" y="20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7" y="14"/>
                        <a:pt x="8" y="14"/>
                        <a:pt x="9" y="14"/>
                      </a:cubicBezTo>
                      <a:cubicBezTo>
                        <a:pt x="10" y="14"/>
                        <a:pt x="11" y="14"/>
                        <a:pt x="11" y="15"/>
                      </a:cubicBezTo>
                      <a:cubicBezTo>
                        <a:pt x="23" y="26"/>
                        <a:pt x="23" y="26"/>
                        <a:pt x="23" y="26"/>
                      </a:cubicBezTo>
                      <a:cubicBezTo>
                        <a:pt x="47" y="1"/>
                        <a:pt x="47" y="1"/>
                        <a:pt x="47" y="1"/>
                      </a:cubicBezTo>
                      <a:cubicBezTo>
                        <a:pt x="48" y="1"/>
                        <a:pt x="49" y="0"/>
                        <a:pt x="50" y="0"/>
                      </a:cubicBezTo>
                      <a:cubicBezTo>
                        <a:pt x="51" y="0"/>
                        <a:pt x="52" y="1"/>
                        <a:pt x="53" y="1"/>
                      </a:cubicBezTo>
                      <a:cubicBezTo>
                        <a:pt x="58" y="7"/>
                        <a:pt x="58" y="7"/>
                        <a:pt x="58" y="7"/>
                      </a:cubicBezTo>
                      <a:cubicBezTo>
                        <a:pt x="58" y="7"/>
                        <a:pt x="59" y="8"/>
                        <a:pt x="59" y="9"/>
                      </a:cubicBezTo>
                      <a:cubicBezTo>
                        <a:pt x="59" y="10"/>
                        <a:pt x="58" y="11"/>
                        <a:pt x="58" y="12"/>
                      </a:cubicBezTo>
                      <a:close/>
                    </a:path>
                  </a:pathLst>
                </a:custGeom>
                <a:solidFill>
                  <a:srgbClr val="7AB8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8108512" y="3492331"/>
                <a:ext cx="433338" cy="476743"/>
                <a:chOff x="4282519" y="6124083"/>
                <a:chExt cx="433338" cy="476743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4282519" y="6124083"/>
                  <a:ext cx="433338" cy="4767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200" dirty="0" err="1" smtClean="0">
                    <a:solidFill>
                      <a:srgbClr val="4D4F53"/>
                    </a:solidFill>
                  </a:endParaRPr>
                </a:p>
              </p:txBody>
            </p:sp>
            <p:sp>
              <p:nvSpPr>
                <p:cNvPr id="69" name="Freeform 29"/>
                <p:cNvSpPr>
                  <a:spLocks/>
                </p:cNvSpPr>
                <p:nvPr/>
              </p:nvSpPr>
              <p:spPr bwMode="auto">
                <a:xfrm>
                  <a:off x="4282856" y="6195521"/>
                  <a:ext cx="432665" cy="333867"/>
                </a:xfrm>
                <a:custGeom>
                  <a:avLst/>
                  <a:gdLst>
                    <a:gd name="T0" fmla="*/ 58 w 59"/>
                    <a:gd name="T1" fmla="*/ 12 h 45"/>
                    <a:gd name="T2" fmla="*/ 30 w 59"/>
                    <a:gd name="T3" fmla="*/ 39 h 45"/>
                    <a:gd name="T4" fmla="*/ 25 w 59"/>
                    <a:gd name="T5" fmla="*/ 44 h 45"/>
                    <a:gd name="T6" fmla="*/ 23 w 59"/>
                    <a:gd name="T7" fmla="*/ 45 h 45"/>
                    <a:gd name="T8" fmla="*/ 20 w 59"/>
                    <a:gd name="T9" fmla="*/ 44 h 45"/>
                    <a:gd name="T10" fmla="*/ 15 w 59"/>
                    <a:gd name="T11" fmla="*/ 39 h 45"/>
                    <a:gd name="T12" fmla="*/ 1 w 59"/>
                    <a:gd name="T13" fmla="*/ 26 h 45"/>
                    <a:gd name="T14" fmla="*/ 0 w 59"/>
                    <a:gd name="T15" fmla="*/ 23 h 45"/>
                    <a:gd name="T16" fmla="*/ 1 w 59"/>
                    <a:gd name="T17" fmla="*/ 20 h 45"/>
                    <a:gd name="T18" fmla="*/ 6 w 59"/>
                    <a:gd name="T19" fmla="*/ 15 h 45"/>
                    <a:gd name="T20" fmla="*/ 9 w 59"/>
                    <a:gd name="T21" fmla="*/ 14 h 45"/>
                    <a:gd name="T22" fmla="*/ 11 w 59"/>
                    <a:gd name="T23" fmla="*/ 15 h 45"/>
                    <a:gd name="T24" fmla="*/ 23 w 59"/>
                    <a:gd name="T25" fmla="*/ 26 h 45"/>
                    <a:gd name="T26" fmla="*/ 47 w 59"/>
                    <a:gd name="T27" fmla="*/ 1 h 45"/>
                    <a:gd name="T28" fmla="*/ 50 w 59"/>
                    <a:gd name="T29" fmla="*/ 0 h 45"/>
                    <a:gd name="T30" fmla="*/ 53 w 59"/>
                    <a:gd name="T31" fmla="*/ 1 h 45"/>
                    <a:gd name="T32" fmla="*/ 58 w 59"/>
                    <a:gd name="T33" fmla="*/ 7 h 45"/>
                    <a:gd name="T34" fmla="*/ 59 w 59"/>
                    <a:gd name="T35" fmla="*/ 9 h 45"/>
                    <a:gd name="T36" fmla="*/ 58 w 59"/>
                    <a:gd name="T37" fmla="*/ 12 h 4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59" h="45">
                      <a:moveTo>
                        <a:pt x="58" y="12"/>
                      </a:moveTo>
                      <a:cubicBezTo>
                        <a:pt x="30" y="39"/>
                        <a:pt x="30" y="39"/>
                        <a:pt x="30" y="39"/>
                      </a:cubicBezTo>
                      <a:cubicBezTo>
                        <a:pt x="25" y="44"/>
                        <a:pt x="25" y="44"/>
                        <a:pt x="25" y="44"/>
                      </a:cubicBezTo>
                      <a:cubicBezTo>
                        <a:pt x="24" y="45"/>
                        <a:pt x="24" y="45"/>
                        <a:pt x="23" y="45"/>
                      </a:cubicBezTo>
                      <a:cubicBezTo>
                        <a:pt x="22" y="45"/>
                        <a:pt x="21" y="45"/>
                        <a:pt x="20" y="44"/>
                      </a:cubicBezTo>
                      <a:cubicBezTo>
                        <a:pt x="15" y="39"/>
                        <a:pt x="15" y="39"/>
                        <a:pt x="15" y="39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5"/>
                        <a:pt x="0" y="24"/>
                        <a:pt x="0" y="23"/>
                      </a:cubicBezTo>
                      <a:cubicBezTo>
                        <a:pt x="0" y="22"/>
                        <a:pt x="0" y="21"/>
                        <a:pt x="1" y="20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7" y="14"/>
                        <a:pt x="8" y="14"/>
                        <a:pt x="9" y="14"/>
                      </a:cubicBezTo>
                      <a:cubicBezTo>
                        <a:pt x="10" y="14"/>
                        <a:pt x="11" y="14"/>
                        <a:pt x="11" y="15"/>
                      </a:cubicBezTo>
                      <a:cubicBezTo>
                        <a:pt x="23" y="26"/>
                        <a:pt x="23" y="26"/>
                        <a:pt x="23" y="26"/>
                      </a:cubicBezTo>
                      <a:cubicBezTo>
                        <a:pt x="47" y="1"/>
                        <a:pt x="47" y="1"/>
                        <a:pt x="47" y="1"/>
                      </a:cubicBezTo>
                      <a:cubicBezTo>
                        <a:pt x="48" y="1"/>
                        <a:pt x="49" y="0"/>
                        <a:pt x="50" y="0"/>
                      </a:cubicBezTo>
                      <a:cubicBezTo>
                        <a:pt x="51" y="0"/>
                        <a:pt x="52" y="1"/>
                        <a:pt x="53" y="1"/>
                      </a:cubicBezTo>
                      <a:cubicBezTo>
                        <a:pt x="58" y="7"/>
                        <a:pt x="58" y="7"/>
                        <a:pt x="58" y="7"/>
                      </a:cubicBezTo>
                      <a:cubicBezTo>
                        <a:pt x="58" y="7"/>
                        <a:pt x="59" y="8"/>
                        <a:pt x="59" y="9"/>
                      </a:cubicBezTo>
                      <a:cubicBezTo>
                        <a:pt x="59" y="10"/>
                        <a:pt x="58" y="11"/>
                        <a:pt x="58" y="12"/>
                      </a:cubicBezTo>
                      <a:close/>
                    </a:path>
                  </a:pathLst>
                </a:custGeom>
                <a:solidFill>
                  <a:srgbClr val="7AB8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4753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Recommendations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Heavy </a:t>
            </a:r>
            <a:r>
              <a:rPr lang="en-US" dirty="0" smtClean="0"/>
              <a:t>consumer </a:t>
            </a:r>
            <a:r>
              <a:rPr lang="en-US" dirty="0"/>
              <a:t>segment </a:t>
            </a:r>
            <a:r>
              <a:rPr lang="en-US" dirty="0" smtClean="0"/>
              <a:t>can be steered towards higher volume purchases by promotions</a:t>
            </a:r>
            <a:endParaRPr lang="de-DE" dirty="0"/>
          </a:p>
        </p:txBody>
      </p:sp>
      <p:pic>
        <p:nvPicPr>
          <p:cNvPr id="21" name="Picture 20" descr="Mountains.png"/>
          <p:cNvPicPr>
            <a:picLocks noChangeAspect="1"/>
          </p:cNvPicPr>
          <p:nvPr/>
        </p:nvPicPr>
        <p:blipFill>
          <a:blip r:embed="rId2">
            <a:alphaModFix amt="8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117" y="4394496"/>
            <a:ext cx="12323577" cy="2479131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2328785" y="3053797"/>
            <a:ext cx="0" cy="1649056"/>
          </a:xfrm>
          <a:prstGeom prst="line">
            <a:avLst/>
          </a:prstGeom>
          <a:ln w="9525" cmpd="sng"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5752393" y="162666"/>
            <a:ext cx="246164" cy="400126"/>
          </a:xfrm>
          <a:prstGeom prst="rect">
            <a:avLst/>
          </a:prstGeom>
          <a:noFill/>
        </p:spPr>
        <p:txBody>
          <a:bodyPr wrap="square" lIns="243785" tIns="121892" rIns="243785" bIns="121892" rtlCol="0">
            <a:spAutoFit/>
          </a:bodyPr>
          <a:lstStyle/>
          <a:p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148648" y="2859251"/>
            <a:ext cx="0" cy="2160871"/>
          </a:xfrm>
          <a:prstGeom prst="line">
            <a:avLst/>
          </a:prstGeom>
          <a:ln w="9525" cmpd="sng"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reeform 1"/>
          <p:cNvSpPr>
            <a:spLocks noChangeArrowheads="1"/>
          </p:cNvSpPr>
          <p:nvPr/>
        </p:nvSpPr>
        <p:spPr bwMode="auto">
          <a:xfrm>
            <a:off x="631352" y="3614281"/>
            <a:ext cx="1014524" cy="543799"/>
          </a:xfrm>
          <a:custGeom>
            <a:avLst/>
            <a:gdLst>
              <a:gd name="T0" fmla="*/ 13499 w 14813"/>
              <a:gd name="T1" fmla="*/ 3719 h 7938"/>
              <a:gd name="T2" fmla="*/ 13499 w 14813"/>
              <a:gd name="T3" fmla="*/ 3719 h 7938"/>
              <a:gd name="T4" fmla="*/ 12874 w 14813"/>
              <a:gd name="T5" fmla="*/ 3876 h 7938"/>
              <a:gd name="T6" fmla="*/ 12874 w 14813"/>
              <a:gd name="T7" fmla="*/ 3782 h 7938"/>
              <a:gd name="T8" fmla="*/ 10718 w 14813"/>
              <a:gd name="T9" fmla="*/ 1657 h 7938"/>
              <a:gd name="T10" fmla="*/ 10499 w 14813"/>
              <a:gd name="T11" fmla="*/ 1657 h 7938"/>
              <a:gd name="T12" fmla="*/ 8499 w 14813"/>
              <a:gd name="T13" fmla="*/ 0 h 7938"/>
              <a:gd name="T14" fmla="*/ 6563 w 14813"/>
              <a:gd name="T15" fmla="*/ 1563 h 7938"/>
              <a:gd name="T16" fmla="*/ 6156 w 14813"/>
              <a:gd name="T17" fmla="*/ 1501 h 7938"/>
              <a:gd name="T18" fmla="*/ 5031 w 14813"/>
              <a:gd name="T19" fmla="*/ 2376 h 7938"/>
              <a:gd name="T20" fmla="*/ 4594 w 14813"/>
              <a:gd name="T21" fmla="*/ 2532 h 7938"/>
              <a:gd name="T22" fmla="*/ 3594 w 14813"/>
              <a:gd name="T23" fmla="*/ 2001 h 7938"/>
              <a:gd name="T24" fmla="*/ 2438 w 14813"/>
              <a:gd name="T25" fmla="*/ 3157 h 7938"/>
              <a:gd name="T26" fmla="*/ 2438 w 14813"/>
              <a:gd name="T27" fmla="*/ 3313 h 7938"/>
              <a:gd name="T28" fmla="*/ 1688 w 14813"/>
              <a:gd name="T29" fmla="*/ 4031 h 7938"/>
              <a:gd name="T30" fmla="*/ 1188 w 14813"/>
              <a:gd name="T31" fmla="*/ 3938 h 7938"/>
              <a:gd name="T32" fmla="*/ 0 w 14813"/>
              <a:gd name="T33" fmla="*/ 5093 h 7938"/>
              <a:gd name="T34" fmla="*/ 1156 w 14813"/>
              <a:gd name="T35" fmla="*/ 6281 h 7938"/>
              <a:gd name="T36" fmla="*/ 2281 w 14813"/>
              <a:gd name="T37" fmla="*/ 7125 h 7938"/>
              <a:gd name="T38" fmla="*/ 3125 w 14813"/>
              <a:gd name="T39" fmla="*/ 6781 h 7938"/>
              <a:gd name="T40" fmla="*/ 4719 w 14813"/>
              <a:gd name="T41" fmla="*/ 7656 h 7938"/>
              <a:gd name="T42" fmla="*/ 6000 w 14813"/>
              <a:gd name="T43" fmla="*/ 7156 h 7938"/>
              <a:gd name="T44" fmla="*/ 7624 w 14813"/>
              <a:gd name="T45" fmla="*/ 7937 h 7938"/>
              <a:gd name="T46" fmla="*/ 9405 w 14813"/>
              <a:gd name="T47" fmla="*/ 6937 h 7938"/>
              <a:gd name="T48" fmla="*/ 10937 w 14813"/>
              <a:gd name="T49" fmla="*/ 7812 h 7938"/>
              <a:gd name="T50" fmla="*/ 12718 w 14813"/>
              <a:gd name="T51" fmla="*/ 6093 h 7938"/>
              <a:gd name="T52" fmla="*/ 13499 w 14813"/>
              <a:gd name="T53" fmla="*/ 6343 h 7938"/>
              <a:gd name="T54" fmla="*/ 14812 w 14813"/>
              <a:gd name="T55" fmla="*/ 5031 h 7938"/>
              <a:gd name="T56" fmla="*/ 13499 w 14813"/>
              <a:gd name="T57" fmla="*/ 3719 h 7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813" h="7938">
                <a:moveTo>
                  <a:pt x="13499" y="3719"/>
                </a:moveTo>
                <a:lnTo>
                  <a:pt x="13499" y="3719"/>
                </a:lnTo>
                <a:cubicBezTo>
                  <a:pt x="13280" y="3719"/>
                  <a:pt x="13062" y="3782"/>
                  <a:pt x="12874" y="3876"/>
                </a:cubicBezTo>
                <a:cubicBezTo>
                  <a:pt x="12874" y="3844"/>
                  <a:pt x="12874" y="3813"/>
                  <a:pt x="12874" y="3782"/>
                </a:cubicBezTo>
                <a:cubicBezTo>
                  <a:pt x="12874" y="2594"/>
                  <a:pt x="11905" y="1657"/>
                  <a:pt x="10718" y="1657"/>
                </a:cubicBezTo>
                <a:cubicBezTo>
                  <a:pt x="10655" y="1657"/>
                  <a:pt x="10561" y="1657"/>
                  <a:pt x="10499" y="1657"/>
                </a:cubicBezTo>
                <a:cubicBezTo>
                  <a:pt x="10343" y="719"/>
                  <a:pt x="9499" y="0"/>
                  <a:pt x="8499" y="0"/>
                </a:cubicBezTo>
                <a:cubicBezTo>
                  <a:pt x="7562" y="0"/>
                  <a:pt x="6750" y="657"/>
                  <a:pt x="6563" y="1563"/>
                </a:cubicBezTo>
                <a:cubicBezTo>
                  <a:pt x="6438" y="1532"/>
                  <a:pt x="6313" y="1501"/>
                  <a:pt x="6156" y="1501"/>
                </a:cubicBezTo>
                <a:cubicBezTo>
                  <a:pt x="5625" y="1501"/>
                  <a:pt x="5156" y="1876"/>
                  <a:pt x="5031" y="2376"/>
                </a:cubicBezTo>
                <a:cubicBezTo>
                  <a:pt x="4875" y="2407"/>
                  <a:pt x="4719" y="2469"/>
                  <a:pt x="4594" y="2532"/>
                </a:cubicBezTo>
                <a:cubicBezTo>
                  <a:pt x="4375" y="2219"/>
                  <a:pt x="4031" y="2001"/>
                  <a:pt x="3594" y="2001"/>
                </a:cubicBezTo>
                <a:cubicBezTo>
                  <a:pt x="2969" y="2001"/>
                  <a:pt x="2438" y="2532"/>
                  <a:pt x="2438" y="3157"/>
                </a:cubicBezTo>
                <a:cubicBezTo>
                  <a:pt x="2438" y="3219"/>
                  <a:pt x="2438" y="3282"/>
                  <a:pt x="2438" y="3313"/>
                </a:cubicBezTo>
                <a:cubicBezTo>
                  <a:pt x="2125" y="3469"/>
                  <a:pt x="1844" y="3719"/>
                  <a:pt x="1688" y="4031"/>
                </a:cubicBezTo>
                <a:cubicBezTo>
                  <a:pt x="1531" y="3969"/>
                  <a:pt x="1375" y="3938"/>
                  <a:pt x="1188" y="3938"/>
                </a:cubicBezTo>
                <a:cubicBezTo>
                  <a:pt x="531" y="3938"/>
                  <a:pt x="0" y="4468"/>
                  <a:pt x="0" y="5093"/>
                </a:cubicBezTo>
                <a:cubicBezTo>
                  <a:pt x="0" y="5750"/>
                  <a:pt x="531" y="6281"/>
                  <a:pt x="1156" y="6281"/>
                </a:cubicBezTo>
                <a:cubicBezTo>
                  <a:pt x="1313" y="6750"/>
                  <a:pt x="1750" y="7125"/>
                  <a:pt x="2281" y="7125"/>
                </a:cubicBezTo>
                <a:cubicBezTo>
                  <a:pt x="2625" y="7125"/>
                  <a:pt x="2906" y="6968"/>
                  <a:pt x="3125" y="6781"/>
                </a:cubicBezTo>
                <a:cubicBezTo>
                  <a:pt x="3438" y="7312"/>
                  <a:pt x="4031" y="7656"/>
                  <a:pt x="4719" y="7656"/>
                </a:cubicBezTo>
                <a:cubicBezTo>
                  <a:pt x="5219" y="7656"/>
                  <a:pt x="5656" y="7468"/>
                  <a:pt x="6000" y="7156"/>
                </a:cubicBezTo>
                <a:cubicBezTo>
                  <a:pt x="6375" y="7625"/>
                  <a:pt x="6969" y="7937"/>
                  <a:pt x="7624" y="7937"/>
                </a:cubicBezTo>
                <a:cubicBezTo>
                  <a:pt x="8374" y="7937"/>
                  <a:pt x="9030" y="7531"/>
                  <a:pt x="9405" y="6937"/>
                </a:cubicBezTo>
                <a:cubicBezTo>
                  <a:pt x="9718" y="7468"/>
                  <a:pt x="10280" y="7812"/>
                  <a:pt x="10937" y="7812"/>
                </a:cubicBezTo>
                <a:cubicBezTo>
                  <a:pt x="11905" y="7812"/>
                  <a:pt x="12687" y="7062"/>
                  <a:pt x="12718" y="6093"/>
                </a:cubicBezTo>
                <a:cubicBezTo>
                  <a:pt x="12937" y="6250"/>
                  <a:pt x="13218" y="6343"/>
                  <a:pt x="13499" y="6343"/>
                </a:cubicBezTo>
                <a:cubicBezTo>
                  <a:pt x="14218" y="6343"/>
                  <a:pt x="14812" y="5750"/>
                  <a:pt x="14812" y="5031"/>
                </a:cubicBezTo>
                <a:cubicBezTo>
                  <a:pt x="14812" y="4312"/>
                  <a:pt x="14218" y="3719"/>
                  <a:pt x="13499" y="3719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243785" tIns="121892" rIns="243785" bIns="121892" anchor="ctr"/>
          <a:lstStyle/>
          <a:p>
            <a:endParaRPr lang="en-US" dirty="0"/>
          </a:p>
        </p:txBody>
      </p:sp>
      <p:sp>
        <p:nvSpPr>
          <p:cNvPr id="45" name="Freeform 1"/>
          <p:cNvSpPr>
            <a:spLocks noChangeArrowheads="1"/>
          </p:cNvSpPr>
          <p:nvPr/>
        </p:nvSpPr>
        <p:spPr bwMode="auto">
          <a:xfrm>
            <a:off x="9547564" y="5020122"/>
            <a:ext cx="507263" cy="271899"/>
          </a:xfrm>
          <a:custGeom>
            <a:avLst/>
            <a:gdLst>
              <a:gd name="T0" fmla="*/ 13499 w 14813"/>
              <a:gd name="T1" fmla="*/ 3719 h 7938"/>
              <a:gd name="T2" fmla="*/ 13499 w 14813"/>
              <a:gd name="T3" fmla="*/ 3719 h 7938"/>
              <a:gd name="T4" fmla="*/ 12874 w 14813"/>
              <a:gd name="T5" fmla="*/ 3876 h 7938"/>
              <a:gd name="T6" fmla="*/ 12874 w 14813"/>
              <a:gd name="T7" fmla="*/ 3782 h 7938"/>
              <a:gd name="T8" fmla="*/ 10718 w 14813"/>
              <a:gd name="T9" fmla="*/ 1657 h 7938"/>
              <a:gd name="T10" fmla="*/ 10499 w 14813"/>
              <a:gd name="T11" fmla="*/ 1657 h 7938"/>
              <a:gd name="T12" fmla="*/ 8499 w 14813"/>
              <a:gd name="T13" fmla="*/ 0 h 7938"/>
              <a:gd name="T14" fmla="*/ 6563 w 14813"/>
              <a:gd name="T15" fmla="*/ 1563 h 7938"/>
              <a:gd name="T16" fmla="*/ 6156 w 14813"/>
              <a:gd name="T17" fmla="*/ 1501 h 7938"/>
              <a:gd name="T18" fmla="*/ 5031 w 14813"/>
              <a:gd name="T19" fmla="*/ 2376 h 7938"/>
              <a:gd name="T20" fmla="*/ 4594 w 14813"/>
              <a:gd name="T21" fmla="*/ 2532 h 7938"/>
              <a:gd name="T22" fmla="*/ 3594 w 14813"/>
              <a:gd name="T23" fmla="*/ 2001 h 7938"/>
              <a:gd name="T24" fmla="*/ 2438 w 14813"/>
              <a:gd name="T25" fmla="*/ 3157 h 7938"/>
              <a:gd name="T26" fmla="*/ 2438 w 14813"/>
              <a:gd name="T27" fmla="*/ 3313 h 7938"/>
              <a:gd name="T28" fmla="*/ 1688 w 14813"/>
              <a:gd name="T29" fmla="*/ 4031 h 7938"/>
              <a:gd name="T30" fmla="*/ 1188 w 14813"/>
              <a:gd name="T31" fmla="*/ 3938 h 7938"/>
              <a:gd name="T32" fmla="*/ 0 w 14813"/>
              <a:gd name="T33" fmla="*/ 5093 h 7938"/>
              <a:gd name="T34" fmla="*/ 1156 w 14813"/>
              <a:gd name="T35" fmla="*/ 6281 h 7938"/>
              <a:gd name="T36" fmla="*/ 2281 w 14813"/>
              <a:gd name="T37" fmla="*/ 7125 h 7938"/>
              <a:gd name="T38" fmla="*/ 3125 w 14813"/>
              <a:gd name="T39" fmla="*/ 6781 h 7938"/>
              <a:gd name="T40" fmla="*/ 4719 w 14813"/>
              <a:gd name="T41" fmla="*/ 7656 h 7938"/>
              <a:gd name="T42" fmla="*/ 6000 w 14813"/>
              <a:gd name="T43" fmla="*/ 7156 h 7938"/>
              <a:gd name="T44" fmla="*/ 7624 w 14813"/>
              <a:gd name="T45" fmla="*/ 7937 h 7938"/>
              <a:gd name="T46" fmla="*/ 9405 w 14813"/>
              <a:gd name="T47" fmla="*/ 6937 h 7938"/>
              <a:gd name="T48" fmla="*/ 10937 w 14813"/>
              <a:gd name="T49" fmla="*/ 7812 h 7938"/>
              <a:gd name="T50" fmla="*/ 12718 w 14813"/>
              <a:gd name="T51" fmla="*/ 6093 h 7938"/>
              <a:gd name="T52" fmla="*/ 13499 w 14813"/>
              <a:gd name="T53" fmla="*/ 6343 h 7938"/>
              <a:gd name="T54" fmla="*/ 14812 w 14813"/>
              <a:gd name="T55" fmla="*/ 5031 h 7938"/>
              <a:gd name="T56" fmla="*/ 13499 w 14813"/>
              <a:gd name="T57" fmla="*/ 3719 h 7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813" h="7938">
                <a:moveTo>
                  <a:pt x="13499" y="3719"/>
                </a:moveTo>
                <a:lnTo>
                  <a:pt x="13499" y="3719"/>
                </a:lnTo>
                <a:cubicBezTo>
                  <a:pt x="13280" y="3719"/>
                  <a:pt x="13062" y="3782"/>
                  <a:pt x="12874" y="3876"/>
                </a:cubicBezTo>
                <a:cubicBezTo>
                  <a:pt x="12874" y="3844"/>
                  <a:pt x="12874" y="3813"/>
                  <a:pt x="12874" y="3782"/>
                </a:cubicBezTo>
                <a:cubicBezTo>
                  <a:pt x="12874" y="2594"/>
                  <a:pt x="11905" y="1657"/>
                  <a:pt x="10718" y="1657"/>
                </a:cubicBezTo>
                <a:cubicBezTo>
                  <a:pt x="10655" y="1657"/>
                  <a:pt x="10561" y="1657"/>
                  <a:pt x="10499" y="1657"/>
                </a:cubicBezTo>
                <a:cubicBezTo>
                  <a:pt x="10343" y="719"/>
                  <a:pt x="9499" y="0"/>
                  <a:pt x="8499" y="0"/>
                </a:cubicBezTo>
                <a:cubicBezTo>
                  <a:pt x="7562" y="0"/>
                  <a:pt x="6750" y="657"/>
                  <a:pt x="6563" y="1563"/>
                </a:cubicBezTo>
                <a:cubicBezTo>
                  <a:pt x="6438" y="1532"/>
                  <a:pt x="6313" y="1501"/>
                  <a:pt x="6156" y="1501"/>
                </a:cubicBezTo>
                <a:cubicBezTo>
                  <a:pt x="5625" y="1501"/>
                  <a:pt x="5156" y="1876"/>
                  <a:pt x="5031" y="2376"/>
                </a:cubicBezTo>
                <a:cubicBezTo>
                  <a:pt x="4875" y="2407"/>
                  <a:pt x="4719" y="2469"/>
                  <a:pt x="4594" y="2532"/>
                </a:cubicBezTo>
                <a:cubicBezTo>
                  <a:pt x="4375" y="2219"/>
                  <a:pt x="4031" y="2001"/>
                  <a:pt x="3594" y="2001"/>
                </a:cubicBezTo>
                <a:cubicBezTo>
                  <a:pt x="2969" y="2001"/>
                  <a:pt x="2438" y="2532"/>
                  <a:pt x="2438" y="3157"/>
                </a:cubicBezTo>
                <a:cubicBezTo>
                  <a:pt x="2438" y="3219"/>
                  <a:pt x="2438" y="3282"/>
                  <a:pt x="2438" y="3313"/>
                </a:cubicBezTo>
                <a:cubicBezTo>
                  <a:pt x="2125" y="3469"/>
                  <a:pt x="1844" y="3719"/>
                  <a:pt x="1688" y="4031"/>
                </a:cubicBezTo>
                <a:cubicBezTo>
                  <a:pt x="1531" y="3969"/>
                  <a:pt x="1375" y="3938"/>
                  <a:pt x="1188" y="3938"/>
                </a:cubicBezTo>
                <a:cubicBezTo>
                  <a:pt x="531" y="3938"/>
                  <a:pt x="0" y="4468"/>
                  <a:pt x="0" y="5093"/>
                </a:cubicBezTo>
                <a:cubicBezTo>
                  <a:pt x="0" y="5750"/>
                  <a:pt x="531" y="6281"/>
                  <a:pt x="1156" y="6281"/>
                </a:cubicBezTo>
                <a:cubicBezTo>
                  <a:pt x="1313" y="6750"/>
                  <a:pt x="1750" y="7125"/>
                  <a:pt x="2281" y="7125"/>
                </a:cubicBezTo>
                <a:cubicBezTo>
                  <a:pt x="2625" y="7125"/>
                  <a:pt x="2906" y="6968"/>
                  <a:pt x="3125" y="6781"/>
                </a:cubicBezTo>
                <a:cubicBezTo>
                  <a:pt x="3438" y="7312"/>
                  <a:pt x="4031" y="7656"/>
                  <a:pt x="4719" y="7656"/>
                </a:cubicBezTo>
                <a:cubicBezTo>
                  <a:pt x="5219" y="7656"/>
                  <a:pt x="5656" y="7468"/>
                  <a:pt x="6000" y="7156"/>
                </a:cubicBezTo>
                <a:cubicBezTo>
                  <a:pt x="6375" y="7625"/>
                  <a:pt x="6969" y="7937"/>
                  <a:pt x="7624" y="7937"/>
                </a:cubicBezTo>
                <a:cubicBezTo>
                  <a:pt x="8374" y="7937"/>
                  <a:pt x="9030" y="7531"/>
                  <a:pt x="9405" y="6937"/>
                </a:cubicBezTo>
                <a:cubicBezTo>
                  <a:pt x="9718" y="7468"/>
                  <a:pt x="10280" y="7812"/>
                  <a:pt x="10937" y="7812"/>
                </a:cubicBezTo>
                <a:cubicBezTo>
                  <a:pt x="11905" y="7812"/>
                  <a:pt x="12687" y="7062"/>
                  <a:pt x="12718" y="6093"/>
                </a:cubicBezTo>
                <a:cubicBezTo>
                  <a:pt x="12937" y="6250"/>
                  <a:pt x="13218" y="6343"/>
                  <a:pt x="13499" y="6343"/>
                </a:cubicBezTo>
                <a:cubicBezTo>
                  <a:pt x="14218" y="6343"/>
                  <a:pt x="14812" y="5750"/>
                  <a:pt x="14812" y="5031"/>
                </a:cubicBezTo>
                <a:cubicBezTo>
                  <a:pt x="14812" y="4312"/>
                  <a:pt x="14218" y="3719"/>
                  <a:pt x="13499" y="3719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243785" tIns="121892" rIns="243785" bIns="121892" anchor="ctr"/>
          <a:lstStyle/>
          <a:p>
            <a:endParaRPr lang="en-US" dirty="0"/>
          </a:p>
        </p:txBody>
      </p:sp>
      <p:sp>
        <p:nvSpPr>
          <p:cNvPr id="46" name="Freeform 1"/>
          <p:cNvSpPr>
            <a:spLocks noChangeArrowheads="1"/>
          </p:cNvSpPr>
          <p:nvPr/>
        </p:nvSpPr>
        <p:spPr bwMode="auto">
          <a:xfrm>
            <a:off x="7068890" y="3307481"/>
            <a:ext cx="779216" cy="417670"/>
          </a:xfrm>
          <a:custGeom>
            <a:avLst/>
            <a:gdLst>
              <a:gd name="T0" fmla="*/ 13499 w 14813"/>
              <a:gd name="T1" fmla="*/ 3719 h 7938"/>
              <a:gd name="T2" fmla="*/ 13499 w 14813"/>
              <a:gd name="T3" fmla="*/ 3719 h 7938"/>
              <a:gd name="T4" fmla="*/ 12874 w 14813"/>
              <a:gd name="T5" fmla="*/ 3876 h 7938"/>
              <a:gd name="T6" fmla="*/ 12874 w 14813"/>
              <a:gd name="T7" fmla="*/ 3782 h 7938"/>
              <a:gd name="T8" fmla="*/ 10718 w 14813"/>
              <a:gd name="T9" fmla="*/ 1657 h 7938"/>
              <a:gd name="T10" fmla="*/ 10499 w 14813"/>
              <a:gd name="T11" fmla="*/ 1657 h 7938"/>
              <a:gd name="T12" fmla="*/ 8499 w 14813"/>
              <a:gd name="T13" fmla="*/ 0 h 7938"/>
              <a:gd name="T14" fmla="*/ 6563 w 14813"/>
              <a:gd name="T15" fmla="*/ 1563 h 7938"/>
              <a:gd name="T16" fmla="*/ 6156 w 14813"/>
              <a:gd name="T17" fmla="*/ 1501 h 7938"/>
              <a:gd name="T18" fmla="*/ 5031 w 14813"/>
              <a:gd name="T19" fmla="*/ 2376 h 7938"/>
              <a:gd name="T20" fmla="*/ 4594 w 14813"/>
              <a:gd name="T21" fmla="*/ 2532 h 7938"/>
              <a:gd name="T22" fmla="*/ 3594 w 14813"/>
              <a:gd name="T23" fmla="*/ 2001 h 7938"/>
              <a:gd name="T24" fmla="*/ 2438 w 14813"/>
              <a:gd name="T25" fmla="*/ 3157 h 7938"/>
              <a:gd name="T26" fmla="*/ 2438 w 14813"/>
              <a:gd name="T27" fmla="*/ 3313 h 7938"/>
              <a:gd name="T28" fmla="*/ 1688 w 14813"/>
              <a:gd name="T29" fmla="*/ 4031 h 7938"/>
              <a:gd name="T30" fmla="*/ 1188 w 14813"/>
              <a:gd name="T31" fmla="*/ 3938 h 7938"/>
              <a:gd name="T32" fmla="*/ 0 w 14813"/>
              <a:gd name="T33" fmla="*/ 5093 h 7938"/>
              <a:gd name="T34" fmla="*/ 1156 w 14813"/>
              <a:gd name="T35" fmla="*/ 6281 h 7938"/>
              <a:gd name="T36" fmla="*/ 2281 w 14813"/>
              <a:gd name="T37" fmla="*/ 7125 h 7938"/>
              <a:gd name="T38" fmla="*/ 3125 w 14813"/>
              <a:gd name="T39" fmla="*/ 6781 h 7938"/>
              <a:gd name="T40" fmla="*/ 4719 w 14813"/>
              <a:gd name="T41" fmla="*/ 7656 h 7938"/>
              <a:gd name="T42" fmla="*/ 6000 w 14813"/>
              <a:gd name="T43" fmla="*/ 7156 h 7938"/>
              <a:gd name="T44" fmla="*/ 7624 w 14813"/>
              <a:gd name="T45" fmla="*/ 7937 h 7938"/>
              <a:gd name="T46" fmla="*/ 9405 w 14813"/>
              <a:gd name="T47" fmla="*/ 6937 h 7938"/>
              <a:gd name="T48" fmla="*/ 10937 w 14813"/>
              <a:gd name="T49" fmla="*/ 7812 h 7938"/>
              <a:gd name="T50" fmla="*/ 12718 w 14813"/>
              <a:gd name="T51" fmla="*/ 6093 h 7938"/>
              <a:gd name="T52" fmla="*/ 13499 w 14813"/>
              <a:gd name="T53" fmla="*/ 6343 h 7938"/>
              <a:gd name="T54" fmla="*/ 14812 w 14813"/>
              <a:gd name="T55" fmla="*/ 5031 h 7938"/>
              <a:gd name="T56" fmla="*/ 13499 w 14813"/>
              <a:gd name="T57" fmla="*/ 3719 h 7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813" h="7938">
                <a:moveTo>
                  <a:pt x="13499" y="3719"/>
                </a:moveTo>
                <a:lnTo>
                  <a:pt x="13499" y="3719"/>
                </a:lnTo>
                <a:cubicBezTo>
                  <a:pt x="13280" y="3719"/>
                  <a:pt x="13062" y="3782"/>
                  <a:pt x="12874" y="3876"/>
                </a:cubicBezTo>
                <a:cubicBezTo>
                  <a:pt x="12874" y="3844"/>
                  <a:pt x="12874" y="3813"/>
                  <a:pt x="12874" y="3782"/>
                </a:cubicBezTo>
                <a:cubicBezTo>
                  <a:pt x="12874" y="2594"/>
                  <a:pt x="11905" y="1657"/>
                  <a:pt x="10718" y="1657"/>
                </a:cubicBezTo>
                <a:cubicBezTo>
                  <a:pt x="10655" y="1657"/>
                  <a:pt x="10561" y="1657"/>
                  <a:pt x="10499" y="1657"/>
                </a:cubicBezTo>
                <a:cubicBezTo>
                  <a:pt x="10343" y="719"/>
                  <a:pt x="9499" y="0"/>
                  <a:pt x="8499" y="0"/>
                </a:cubicBezTo>
                <a:cubicBezTo>
                  <a:pt x="7562" y="0"/>
                  <a:pt x="6750" y="657"/>
                  <a:pt x="6563" y="1563"/>
                </a:cubicBezTo>
                <a:cubicBezTo>
                  <a:pt x="6438" y="1532"/>
                  <a:pt x="6313" y="1501"/>
                  <a:pt x="6156" y="1501"/>
                </a:cubicBezTo>
                <a:cubicBezTo>
                  <a:pt x="5625" y="1501"/>
                  <a:pt x="5156" y="1876"/>
                  <a:pt x="5031" y="2376"/>
                </a:cubicBezTo>
                <a:cubicBezTo>
                  <a:pt x="4875" y="2407"/>
                  <a:pt x="4719" y="2469"/>
                  <a:pt x="4594" y="2532"/>
                </a:cubicBezTo>
                <a:cubicBezTo>
                  <a:pt x="4375" y="2219"/>
                  <a:pt x="4031" y="2001"/>
                  <a:pt x="3594" y="2001"/>
                </a:cubicBezTo>
                <a:cubicBezTo>
                  <a:pt x="2969" y="2001"/>
                  <a:pt x="2438" y="2532"/>
                  <a:pt x="2438" y="3157"/>
                </a:cubicBezTo>
                <a:cubicBezTo>
                  <a:pt x="2438" y="3219"/>
                  <a:pt x="2438" y="3282"/>
                  <a:pt x="2438" y="3313"/>
                </a:cubicBezTo>
                <a:cubicBezTo>
                  <a:pt x="2125" y="3469"/>
                  <a:pt x="1844" y="3719"/>
                  <a:pt x="1688" y="4031"/>
                </a:cubicBezTo>
                <a:cubicBezTo>
                  <a:pt x="1531" y="3969"/>
                  <a:pt x="1375" y="3938"/>
                  <a:pt x="1188" y="3938"/>
                </a:cubicBezTo>
                <a:cubicBezTo>
                  <a:pt x="531" y="3938"/>
                  <a:pt x="0" y="4468"/>
                  <a:pt x="0" y="5093"/>
                </a:cubicBezTo>
                <a:cubicBezTo>
                  <a:pt x="0" y="5750"/>
                  <a:pt x="531" y="6281"/>
                  <a:pt x="1156" y="6281"/>
                </a:cubicBezTo>
                <a:cubicBezTo>
                  <a:pt x="1313" y="6750"/>
                  <a:pt x="1750" y="7125"/>
                  <a:pt x="2281" y="7125"/>
                </a:cubicBezTo>
                <a:cubicBezTo>
                  <a:pt x="2625" y="7125"/>
                  <a:pt x="2906" y="6968"/>
                  <a:pt x="3125" y="6781"/>
                </a:cubicBezTo>
                <a:cubicBezTo>
                  <a:pt x="3438" y="7312"/>
                  <a:pt x="4031" y="7656"/>
                  <a:pt x="4719" y="7656"/>
                </a:cubicBezTo>
                <a:cubicBezTo>
                  <a:pt x="5219" y="7656"/>
                  <a:pt x="5656" y="7468"/>
                  <a:pt x="6000" y="7156"/>
                </a:cubicBezTo>
                <a:cubicBezTo>
                  <a:pt x="6375" y="7625"/>
                  <a:pt x="6969" y="7937"/>
                  <a:pt x="7624" y="7937"/>
                </a:cubicBezTo>
                <a:cubicBezTo>
                  <a:pt x="8374" y="7937"/>
                  <a:pt x="9030" y="7531"/>
                  <a:pt x="9405" y="6937"/>
                </a:cubicBezTo>
                <a:cubicBezTo>
                  <a:pt x="9718" y="7468"/>
                  <a:pt x="10280" y="7812"/>
                  <a:pt x="10937" y="7812"/>
                </a:cubicBezTo>
                <a:cubicBezTo>
                  <a:pt x="11905" y="7812"/>
                  <a:pt x="12687" y="7062"/>
                  <a:pt x="12718" y="6093"/>
                </a:cubicBezTo>
                <a:cubicBezTo>
                  <a:pt x="12937" y="6250"/>
                  <a:pt x="13218" y="6343"/>
                  <a:pt x="13499" y="6343"/>
                </a:cubicBezTo>
                <a:cubicBezTo>
                  <a:pt x="14218" y="6343"/>
                  <a:pt x="14812" y="5750"/>
                  <a:pt x="14812" y="5031"/>
                </a:cubicBezTo>
                <a:cubicBezTo>
                  <a:pt x="14812" y="4312"/>
                  <a:pt x="14218" y="3719"/>
                  <a:pt x="13499" y="3719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243785" tIns="121892" rIns="243785" bIns="121892" anchor="ctr"/>
          <a:lstStyle/>
          <a:p>
            <a:endParaRPr lang="en-US" dirty="0"/>
          </a:p>
        </p:txBody>
      </p:sp>
      <p:sp>
        <p:nvSpPr>
          <p:cNvPr id="47" name="Freeform 1"/>
          <p:cNvSpPr>
            <a:spLocks noChangeArrowheads="1"/>
          </p:cNvSpPr>
          <p:nvPr/>
        </p:nvSpPr>
        <p:spPr bwMode="auto">
          <a:xfrm>
            <a:off x="11036399" y="2472507"/>
            <a:ext cx="657667" cy="352518"/>
          </a:xfrm>
          <a:custGeom>
            <a:avLst/>
            <a:gdLst>
              <a:gd name="T0" fmla="*/ 13499 w 14813"/>
              <a:gd name="T1" fmla="*/ 3719 h 7938"/>
              <a:gd name="T2" fmla="*/ 13499 w 14813"/>
              <a:gd name="T3" fmla="*/ 3719 h 7938"/>
              <a:gd name="T4" fmla="*/ 12874 w 14813"/>
              <a:gd name="T5" fmla="*/ 3876 h 7938"/>
              <a:gd name="T6" fmla="*/ 12874 w 14813"/>
              <a:gd name="T7" fmla="*/ 3782 h 7938"/>
              <a:gd name="T8" fmla="*/ 10718 w 14813"/>
              <a:gd name="T9" fmla="*/ 1657 h 7938"/>
              <a:gd name="T10" fmla="*/ 10499 w 14813"/>
              <a:gd name="T11" fmla="*/ 1657 h 7938"/>
              <a:gd name="T12" fmla="*/ 8499 w 14813"/>
              <a:gd name="T13" fmla="*/ 0 h 7938"/>
              <a:gd name="T14" fmla="*/ 6563 w 14813"/>
              <a:gd name="T15" fmla="*/ 1563 h 7938"/>
              <a:gd name="T16" fmla="*/ 6156 w 14813"/>
              <a:gd name="T17" fmla="*/ 1501 h 7938"/>
              <a:gd name="T18" fmla="*/ 5031 w 14813"/>
              <a:gd name="T19" fmla="*/ 2376 h 7938"/>
              <a:gd name="T20" fmla="*/ 4594 w 14813"/>
              <a:gd name="T21" fmla="*/ 2532 h 7938"/>
              <a:gd name="T22" fmla="*/ 3594 w 14813"/>
              <a:gd name="T23" fmla="*/ 2001 h 7938"/>
              <a:gd name="T24" fmla="*/ 2438 w 14813"/>
              <a:gd name="T25" fmla="*/ 3157 h 7938"/>
              <a:gd name="T26" fmla="*/ 2438 w 14813"/>
              <a:gd name="T27" fmla="*/ 3313 h 7938"/>
              <a:gd name="T28" fmla="*/ 1688 w 14813"/>
              <a:gd name="T29" fmla="*/ 4031 h 7938"/>
              <a:gd name="T30" fmla="*/ 1188 w 14813"/>
              <a:gd name="T31" fmla="*/ 3938 h 7938"/>
              <a:gd name="T32" fmla="*/ 0 w 14813"/>
              <a:gd name="T33" fmla="*/ 5093 h 7938"/>
              <a:gd name="T34" fmla="*/ 1156 w 14813"/>
              <a:gd name="T35" fmla="*/ 6281 h 7938"/>
              <a:gd name="T36" fmla="*/ 2281 w 14813"/>
              <a:gd name="T37" fmla="*/ 7125 h 7938"/>
              <a:gd name="T38" fmla="*/ 3125 w 14813"/>
              <a:gd name="T39" fmla="*/ 6781 h 7938"/>
              <a:gd name="T40" fmla="*/ 4719 w 14813"/>
              <a:gd name="T41" fmla="*/ 7656 h 7938"/>
              <a:gd name="T42" fmla="*/ 6000 w 14813"/>
              <a:gd name="T43" fmla="*/ 7156 h 7938"/>
              <a:gd name="T44" fmla="*/ 7624 w 14813"/>
              <a:gd name="T45" fmla="*/ 7937 h 7938"/>
              <a:gd name="T46" fmla="*/ 9405 w 14813"/>
              <a:gd name="T47" fmla="*/ 6937 h 7938"/>
              <a:gd name="T48" fmla="*/ 10937 w 14813"/>
              <a:gd name="T49" fmla="*/ 7812 h 7938"/>
              <a:gd name="T50" fmla="*/ 12718 w 14813"/>
              <a:gd name="T51" fmla="*/ 6093 h 7938"/>
              <a:gd name="T52" fmla="*/ 13499 w 14813"/>
              <a:gd name="T53" fmla="*/ 6343 h 7938"/>
              <a:gd name="T54" fmla="*/ 14812 w 14813"/>
              <a:gd name="T55" fmla="*/ 5031 h 7938"/>
              <a:gd name="T56" fmla="*/ 13499 w 14813"/>
              <a:gd name="T57" fmla="*/ 3719 h 7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813" h="7938">
                <a:moveTo>
                  <a:pt x="13499" y="3719"/>
                </a:moveTo>
                <a:lnTo>
                  <a:pt x="13499" y="3719"/>
                </a:lnTo>
                <a:cubicBezTo>
                  <a:pt x="13280" y="3719"/>
                  <a:pt x="13062" y="3782"/>
                  <a:pt x="12874" y="3876"/>
                </a:cubicBezTo>
                <a:cubicBezTo>
                  <a:pt x="12874" y="3844"/>
                  <a:pt x="12874" y="3813"/>
                  <a:pt x="12874" y="3782"/>
                </a:cubicBezTo>
                <a:cubicBezTo>
                  <a:pt x="12874" y="2594"/>
                  <a:pt x="11905" y="1657"/>
                  <a:pt x="10718" y="1657"/>
                </a:cubicBezTo>
                <a:cubicBezTo>
                  <a:pt x="10655" y="1657"/>
                  <a:pt x="10561" y="1657"/>
                  <a:pt x="10499" y="1657"/>
                </a:cubicBezTo>
                <a:cubicBezTo>
                  <a:pt x="10343" y="719"/>
                  <a:pt x="9499" y="0"/>
                  <a:pt x="8499" y="0"/>
                </a:cubicBezTo>
                <a:cubicBezTo>
                  <a:pt x="7562" y="0"/>
                  <a:pt x="6750" y="657"/>
                  <a:pt x="6563" y="1563"/>
                </a:cubicBezTo>
                <a:cubicBezTo>
                  <a:pt x="6438" y="1532"/>
                  <a:pt x="6313" y="1501"/>
                  <a:pt x="6156" y="1501"/>
                </a:cubicBezTo>
                <a:cubicBezTo>
                  <a:pt x="5625" y="1501"/>
                  <a:pt x="5156" y="1876"/>
                  <a:pt x="5031" y="2376"/>
                </a:cubicBezTo>
                <a:cubicBezTo>
                  <a:pt x="4875" y="2407"/>
                  <a:pt x="4719" y="2469"/>
                  <a:pt x="4594" y="2532"/>
                </a:cubicBezTo>
                <a:cubicBezTo>
                  <a:pt x="4375" y="2219"/>
                  <a:pt x="4031" y="2001"/>
                  <a:pt x="3594" y="2001"/>
                </a:cubicBezTo>
                <a:cubicBezTo>
                  <a:pt x="2969" y="2001"/>
                  <a:pt x="2438" y="2532"/>
                  <a:pt x="2438" y="3157"/>
                </a:cubicBezTo>
                <a:cubicBezTo>
                  <a:pt x="2438" y="3219"/>
                  <a:pt x="2438" y="3282"/>
                  <a:pt x="2438" y="3313"/>
                </a:cubicBezTo>
                <a:cubicBezTo>
                  <a:pt x="2125" y="3469"/>
                  <a:pt x="1844" y="3719"/>
                  <a:pt x="1688" y="4031"/>
                </a:cubicBezTo>
                <a:cubicBezTo>
                  <a:pt x="1531" y="3969"/>
                  <a:pt x="1375" y="3938"/>
                  <a:pt x="1188" y="3938"/>
                </a:cubicBezTo>
                <a:cubicBezTo>
                  <a:pt x="531" y="3938"/>
                  <a:pt x="0" y="4468"/>
                  <a:pt x="0" y="5093"/>
                </a:cubicBezTo>
                <a:cubicBezTo>
                  <a:pt x="0" y="5750"/>
                  <a:pt x="531" y="6281"/>
                  <a:pt x="1156" y="6281"/>
                </a:cubicBezTo>
                <a:cubicBezTo>
                  <a:pt x="1313" y="6750"/>
                  <a:pt x="1750" y="7125"/>
                  <a:pt x="2281" y="7125"/>
                </a:cubicBezTo>
                <a:cubicBezTo>
                  <a:pt x="2625" y="7125"/>
                  <a:pt x="2906" y="6968"/>
                  <a:pt x="3125" y="6781"/>
                </a:cubicBezTo>
                <a:cubicBezTo>
                  <a:pt x="3438" y="7312"/>
                  <a:pt x="4031" y="7656"/>
                  <a:pt x="4719" y="7656"/>
                </a:cubicBezTo>
                <a:cubicBezTo>
                  <a:pt x="5219" y="7656"/>
                  <a:pt x="5656" y="7468"/>
                  <a:pt x="6000" y="7156"/>
                </a:cubicBezTo>
                <a:cubicBezTo>
                  <a:pt x="6375" y="7625"/>
                  <a:pt x="6969" y="7937"/>
                  <a:pt x="7624" y="7937"/>
                </a:cubicBezTo>
                <a:cubicBezTo>
                  <a:pt x="8374" y="7937"/>
                  <a:pt x="9030" y="7531"/>
                  <a:pt x="9405" y="6937"/>
                </a:cubicBezTo>
                <a:cubicBezTo>
                  <a:pt x="9718" y="7468"/>
                  <a:pt x="10280" y="7812"/>
                  <a:pt x="10937" y="7812"/>
                </a:cubicBezTo>
                <a:cubicBezTo>
                  <a:pt x="11905" y="7812"/>
                  <a:pt x="12687" y="7062"/>
                  <a:pt x="12718" y="6093"/>
                </a:cubicBezTo>
                <a:cubicBezTo>
                  <a:pt x="12937" y="6250"/>
                  <a:pt x="13218" y="6343"/>
                  <a:pt x="13499" y="6343"/>
                </a:cubicBezTo>
                <a:cubicBezTo>
                  <a:pt x="14218" y="6343"/>
                  <a:pt x="14812" y="5750"/>
                  <a:pt x="14812" y="5031"/>
                </a:cubicBezTo>
                <a:cubicBezTo>
                  <a:pt x="14812" y="4312"/>
                  <a:pt x="14218" y="3719"/>
                  <a:pt x="13499" y="3719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243785" tIns="121892" rIns="243785" bIns="121892" anchor="ctr"/>
          <a:lstStyle/>
          <a:p>
            <a:endParaRPr lang="en-US" dirty="0"/>
          </a:p>
        </p:txBody>
      </p:sp>
      <p:sp>
        <p:nvSpPr>
          <p:cNvPr id="57" name="Freeform 1"/>
          <p:cNvSpPr>
            <a:spLocks noChangeArrowheads="1"/>
          </p:cNvSpPr>
          <p:nvPr/>
        </p:nvSpPr>
        <p:spPr bwMode="auto">
          <a:xfrm>
            <a:off x="3998814" y="2127217"/>
            <a:ext cx="779173" cy="417647"/>
          </a:xfrm>
          <a:custGeom>
            <a:avLst/>
            <a:gdLst>
              <a:gd name="T0" fmla="*/ 13499 w 14813"/>
              <a:gd name="T1" fmla="*/ 3719 h 7938"/>
              <a:gd name="T2" fmla="*/ 13499 w 14813"/>
              <a:gd name="T3" fmla="*/ 3719 h 7938"/>
              <a:gd name="T4" fmla="*/ 12874 w 14813"/>
              <a:gd name="T5" fmla="*/ 3876 h 7938"/>
              <a:gd name="T6" fmla="*/ 12874 w 14813"/>
              <a:gd name="T7" fmla="*/ 3782 h 7938"/>
              <a:gd name="T8" fmla="*/ 10718 w 14813"/>
              <a:gd name="T9" fmla="*/ 1657 h 7938"/>
              <a:gd name="T10" fmla="*/ 10499 w 14813"/>
              <a:gd name="T11" fmla="*/ 1657 h 7938"/>
              <a:gd name="T12" fmla="*/ 8499 w 14813"/>
              <a:gd name="T13" fmla="*/ 0 h 7938"/>
              <a:gd name="T14" fmla="*/ 6563 w 14813"/>
              <a:gd name="T15" fmla="*/ 1563 h 7938"/>
              <a:gd name="T16" fmla="*/ 6156 w 14813"/>
              <a:gd name="T17" fmla="*/ 1501 h 7938"/>
              <a:gd name="T18" fmla="*/ 5031 w 14813"/>
              <a:gd name="T19" fmla="*/ 2376 h 7938"/>
              <a:gd name="T20" fmla="*/ 4594 w 14813"/>
              <a:gd name="T21" fmla="*/ 2532 h 7938"/>
              <a:gd name="T22" fmla="*/ 3594 w 14813"/>
              <a:gd name="T23" fmla="*/ 2001 h 7938"/>
              <a:gd name="T24" fmla="*/ 2438 w 14813"/>
              <a:gd name="T25" fmla="*/ 3157 h 7938"/>
              <a:gd name="T26" fmla="*/ 2438 w 14813"/>
              <a:gd name="T27" fmla="*/ 3313 h 7938"/>
              <a:gd name="T28" fmla="*/ 1688 w 14813"/>
              <a:gd name="T29" fmla="*/ 4031 h 7938"/>
              <a:gd name="T30" fmla="*/ 1188 w 14813"/>
              <a:gd name="T31" fmla="*/ 3938 h 7938"/>
              <a:gd name="T32" fmla="*/ 0 w 14813"/>
              <a:gd name="T33" fmla="*/ 5093 h 7938"/>
              <a:gd name="T34" fmla="*/ 1156 w 14813"/>
              <a:gd name="T35" fmla="*/ 6281 h 7938"/>
              <a:gd name="T36" fmla="*/ 2281 w 14813"/>
              <a:gd name="T37" fmla="*/ 7125 h 7938"/>
              <a:gd name="T38" fmla="*/ 3125 w 14813"/>
              <a:gd name="T39" fmla="*/ 6781 h 7938"/>
              <a:gd name="T40" fmla="*/ 4719 w 14813"/>
              <a:gd name="T41" fmla="*/ 7656 h 7938"/>
              <a:gd name="T42" fmla="*/ 6000 w 14813"/>
              <a:gd name="T43" fmla="*/ 7156 h 7938"/>
              <a:gd name="T44" fmla="*/ 7624 w 14813"/>
              <a:gd name="T45" fmla="*/ 7937 h 7938"/>
              <a:gd name="T46" fmla="*/ 9405 w 14813"/>
              <a:gd name="T47" fmla="*/ 6937 h 7938"/>
              <a:gd name="T48" fmla="*/ 10937 w 14813"/>
              <a:gd name="T49" fmla="*/ 7812 h 7938"/>
              <a:gd name="T50" fmla="*/ 12718 w 14813"/>
              <a:gd name="T51" fmla="*/ 6093 h 7938"/>
              <a:gd name="T52" fmla="*/ 13499 w 14813"/>
              <a:gd name="T53" fmla="*/ 6343 h 7938"/>
              <a:gd name="T54" fmla="*/ 14812 w 14813"/>
              <a:gd name="T55" fmla="*/ 5031 h 7938"/>
              <a:gd name="T56" fmla="*/ 13499 w 14813"/>
              <a:gd name="T57" fmla="*/ 3719 h 7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813" h="7938">
                <a:moveTo>
                  <a:pt x="13499" y="3719"/>
                </a:moveTo>
                <a:lnTo>
                  <a:pt x="13499" y="3719"/>
                </a:lnTo>
                <a:cubicBezTo>
                  <a:pt x="13280" y="3719"/>
                  <a:pt x="13062" y="3782"/>
                  <a:pt x="12874" y="3876"/>
                </a:cubicBezTo>
                <a:cubicBezTo>
                  <a:pt x="12874" y="3844"/>
                  <a:pt x="12874" y="3813"/>
                  <a:pt x="12874" y="3782"/>
                </a:cubicBezTo>
                <a:cubicBezTo>
                  <a:pt x="12874" y="2594"/>
                  <a:pt x="11905" y="1657"/>
                  <a:pt x="10718" y="1657"/>
                </a:cubicBezTo>
                <a:cubicBezTo>
                  <a:pt x="10655" y="1657"/>
                  <a:pt x="10561" y="1657"/>
                  <a:pt x="10499" y="1657"/>
                </a:cubicBezTo>
                <a:cubicBezTo>
                  <a:pt x="10343" y="719"/>
                  <a:pt x="9499" y="0"/>
                  <a:pt x="8499" y="0"/>
                </a:cubicBezTo>
                <a:cubicBezTo>
                  <a:pt x="7562" y="0"/>
                  <a:pt x="6750" y="657"/>
                  <a:pt x="6563" y="1563"/>
                </a:cubicBezTo>
                <a:cubicBezTo>
                  <a:pt x="6438" y="1532"/>
                  <a:pt x="6313" y="1501"/>
                  <a:pt x="6156" y="1501"/>
                </a:cubicBezTo>
                <a:cubicBezTo>
                  <a:pt x="5625" y="1501"/>
                  <a:pt x="5156" y="1876"/>
                  <a:pt x="5031" y="2376"/>
                </a:cubicBezTo>
                <a:cubicBezTo>
                  <a:pt x="4875" y="2407"/>
                  <a:pt x="4719" y="2469"/>
                  <a:pt x="4594" y="2532"/>
                </a:cubicBezTo>
                <a:cubicBezTo>
                  <a:pt x="4375" y="2219"/>
                  <a:pt x="4031" y="2001"/>
                  <a:pt x="3594" y="2001"/>
                </a:cubicBezTo>
                <a:cubicBezTo>
                  <a:pt x="2969" y="2001"/>
                  <a:pt x="2438" y="2532"/>
                  <a:pt x="2438" y="3157"/>
                </a:cubicBezTo>
                <a:cubicBezTo>
                  <a:pt x="2438" y="3219"/>
                  <a:pt x="2438" y="3282"/>
                  <a:pt x="2438" y="3313"/>
                </a:cubicBezTo>
                <a:cubicBezTo>
                  <a:pt x="2125" y="3469"/>
                  <a:pt x="1844" y="3719"/>
                  <a:pt x="1688" y="4031"/>
                </a:cubicBezTo>
                <a:cubicBezTo>
                  <a:pt x="1531" y="3969"/>
                  <a:pt x="1375" y="3938"/>
                  <a:pt x="1188" y="3938"/>
                </a:cubicBezTo>
                <a:cubicBezTo>
                  <a:pt x="531" y="3938"/>
                  <a:pt x="0" y="4468"/>
                  <a:pt x="0" y="5093"/>
                </a:cubicBezTo>
                <a:cubicBezTo>
                  <a:pt x="0" y="5750"/>
                  <a:pt x="531" y="6281"/>
                  <a:pt x="1156" y="6281"/>
                </a:cubicBezTo>
                <a:cubicBezTo>
                  <a:pt x="1313" y="6750"/>
                  <a:pt x="1750" y="7125"/>
                  <a:pt x="2281" y="7125"/>
                </a:cubicBezTo>
                <a:cubicBezTo>
                  <a:pt x="2625" y="7125"/>
                  <a:pt x="2906" y="6968"/>
                  <a:pt x="3125" y="6781"/>
                </a:cubicBezTo>
                <a:cubicBezTo>
                  <a:pt x="3438" y="7312"/>
                  <a:pt x="4031" y="7656"/>
                  <a:pt x="4719" y="7656"/>
                </a:cubicBezTo>
                <a:cubicBezTo>
                  <a:pt x="5219" y="7656"/>
                  <a:pt x="5656" y="7468"/>
                  <a:pt x="6000" y="7156"/>
                </a:cubicBezTo>
                <a:cubicBezTo>
                  <a:pt x="6375" y="7625"/>
                  <a:pt x="6969" y="7937"/>
                  <a:pt x="7624" y="7937"/>
                </a:cubicBezTo>
                <a:cubicBezTo>
                  <a:pt x="8374" y="7937"/>
                  <a:pt x="9030" y="7531"/>
                  <a:pt x="9405" y="6937"/>
                </a:cubicBezTo>
                <a:cubicBezTo>
                  <a:pt x="9718" y="7468"/>
                  <a:pt x="10280" y="7812"/>
                  <a:pt x="10937" y="7812"/>
                </a:cubicBezTo>
                <a:cubicBezTo>
                  <a:pt x="11905" y="7812"/>
                  <a:pt x="12687" y="7062"/>
                  <a:pt x="12718" y="6093"/>
                </a:cubicBezTo>
                <a:cubicBezTo>
                  <a:pt x="12937" y="6250"/>
                  <a:pt x="13218" y="6343"/>
                  <a:pt x="13499" y="6343"/>
                </a:cubicBezTo>
                <a:cubicBezTo>
                  <a:pt x="14218" y="6343"/>
                  <a:pt x="14812" y="5750"/>
                  <a:pt x="14812" y="5031"/>
                </a:cubicBezTo>
                <a:cubicBezTo>
                  <a:pt x="14812" y="4312"/>
                  <a:pt x="14218" y="3719"/>
                  <a:pt x="13499" y="3719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243785" tIns="121892" rIns="243785" bIns="121892" anchor="ctr"/>
          <a:lstStyle/>
          <a:p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9247448" y="2336040"/>
            <a:ext cx="0" cy="2266777"/>
          </a:xfrm>
          <a:prstGeom prst="line">
            <a:avLst/>
          </a:prstGeom>
          <a:ln w="9525" cmpd="sng"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040718" y="2018596"/>
            <a:ext cx="2576133" cy="9044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 smtClean="0">
                <a:solidFill>
                  <a:srgbClr val="C00000"/>
                </a:solidFill>
              </a:rPr>
              <a:t>Direct </a:t>
            </a:r>
            <a:br>
              <a:rPr lang="de-DE" b="1" dirty="0" smtClean="0">
                <a:solidFill>
                  <a:srgbClr val="C00000"/>
                </a:solidFill>
              </a:rPr>
            </a:br>
            <a:r>
              <a:rPr lang="de-DE" b="1" dirty="0" smtClean="0">
                <a:solidFill>
                  <a:srgbClr val="C00000"/>
                </a:solidFill>
              </a:rPr>
              <a:t>brand-to-customer</a:t>
            </a:r>
          </a:p>
          <a:p>
            <a:pPr algn="ctr"/>
            <a:r>
              <a:rPr lang="de-DE" b="1" dirty="0">
                <a:solidFill>
                  <a:srgbClr val="C00000"/>
                </a:solidFill>
              </a:rPr>
              <a:t>l</a:t>
            </a:r>
            <a:r>
              <a:rPr lang="de-DE" b="1" dirty="0" smtClean="0">
                <a:solidFill>
                  <a:srgbClr val="C00000"/>
                </a:solidFill>
              </a:rPr>
              <a:t>oyalty scheme</a:t>
            </a:r>
            <a:endParaRPr lang="de-DE" b="1" dirty="0" smtClean="0">
              <a:solidFill>
                <a:srgbClr val="C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91809" y="1679077"/>
            <a:ext cx="2913678" cy="9044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Smart promotions 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sz="800" b="1" dirty="0" smtClean="0">
                <a:solidFill>
                  <a:srgbClr val="C00000"/>
                </a:solidFill>
              </a:rPr>
              <a:t/>
            </a:r>
            <a:br>
              <a:rPr lang="en-US" sz="800" b="1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(react fast and efficient to competitor </a:t>
            </a:r>
            <a:r>
              <a:rPr lang="en-US" dirty="0">
                <a:solidFill>
                  <a:srgbClr val="C00000"/>
                </a:solidFill>
              </a:rPr>
              <a:t>promotions)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790609" y="1424305"/>
            <a:ext cx="2913678" cy="9044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Heavy consumer products 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sz="800" b="1" dirty="0" smtClean="0">
                <a:solidFill>
                  <a:srgbClr val="C00000"/>
                </a:solidFill>
              </a:rPr>
              <a:t/>
            </a:r>
            <a:br>
              <a:rPr lang="en-US" sz="800" b="1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(e.g. large packs)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8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Consumer split and hypotheses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Knowing your customer segments is essential to continuous success</a:t>
            </a:r>
            <a:endParaRPr lang="de-DE" sz="2800" dirty="0"/>
          </a:p>
        </p:txBody>
      </p:sp>
      <p:grpSp>
        <p:nvGrpSpPr>
          <p:cNvPr id="6" name="Group 9710"/>
          <p:cNvGrpSpPr>
            <a:grpSpLocks/>
          </p:cNvGrpSpPr>
          <p:nvPr/>
        </p:nvGrpSpPr>
        <p:grpSpPr bwMode="auto">
          <a:xfrm>
            <a:off x="9831420" y="1883640"/>
            <a:ext cx="1596330" cy="1596332"/>
            <a:chOff x="6827356" y="4066580"/>
            <a:chExt cx="655567" cy="656035"/>
          </a:xfrm>
        </p:grpSpPr>
        <p:sp>
          <p:nvSpPr>
            <p:cNvPr id="7" name="Freeform 1408"/>
            <p:cNvSpPr>
              <a:spLocks noChangeArrowheads="1"/>
            </p:cNvSpPr>
            <p:nvPr/>
          </p:nvSpPr>
          <p:spPr bwMode="auto">
            <a:xfrm>
              <a:off x="6827356" y="4066580"/>
              <a:ext cx="655567" cy="656035"/>
            </a:xfrm>
            <a:custGeom>
              <a:avLst/>
              <a:gdLst>
                <a:gd name="T0" fmla="*/ 655432 w 4854"/>
                <a:gd name="T1" fmla="*/ 327342 h 4856"/>
                <a:gd name="T2" fmla="*/ 655432 w 4854"/>
                <a:gd name="T3" fmla="*/ 327342 h 4856"/>
                <a:gd name="T4" fmla="*/ 328324 w 4854"/>
                <a:gd name="T5" fmla="*/ 0 h 4856"/>
                <a:gd name="T6" fmla="*/ 0 w 4854"/>
                <a:gd name="T7" fmla="*/ 327342 h 4856"/>
                <a:gd name="T8" fmla="*/ 328324 w 4854"/>
                <a:gd name="T9" fmla="*/ 655900 h 4856"/>
                <a:gd name="T10" fmla="*/ 655432 w 4854"/>
                <a:gd name="T11" fmla="*/ 327342 h 48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54" h="4856">
                  <a:moveTo>
                    <a:pt x="4853" y="2423"/>
                  </a:moveTo>
                  <a:lnTo>
                    <a:pt x="4853" y="2423"/>
                  </a:lnTo>
                  <a:cubicBezTo>
                    <a:pt x="4853" y="1083"/>
                    <a:pt x="3771" y="0"/>
                    <a:pt x="2431" y="0"/>
                  </a:cubicBezTo>
                  <a:cubicBezTo>
                    <a:pt x="1089" y="0"/>
                    <a:pt x="0" y="1083"/>
                    <a:pt x="0" y="2423"/>
                  </a:cubicBezTo>
                  <a:cubicBezTo>
                    <a:pt x="0" y="3764"/>
                    <a:pt x="1089" y="4855"/>
                    <a:pt x="2431" y="4855"/>
                  </a:cubicBezTo>
                  <a:cubicBezTo>
                    <a:pt x="3771" y="4855"/>
                    <a:pt x="4853" y="3764"/>
                    <a:pt x="4853" y="2423"/>
                  </a:cubicBezTo>
                </a:path>
              </a:pathLst>
            </a:custGeom>
            <a:solidFill>
              <a:srgbClr val="F5A1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/>
            </a:p>
          </p:txBody>
        </p:sp>
        <p:sp>
          <p:nvSpPr>
            <p:cNvPr id="8" name="Freeform 1409"/>
            <p:cNvSpPr>
              <a:spLocks noChangeArrowheads="1"/>
            </p:cNvSpPr>
            <p:nvPr/>
          </p:nvSpPr>
          <p:spPr bwMode="auto">
            <a:xfrm>
              <a:off x="7155933" y="4066580"/>
              <a:ext cx="326990" cy="656035"/>
            </a:xfrm>
            <a:custGeom>
              <a:avLst/>
              <a:gdLst>
                <a:gd name="T0" fmla="*/ 326855 w 2423"/>
                <a:gd name="T1" fmla="*/ 327342 h 4856"/>
                <a:gd name="T2" fmla="*/ 326855 w 2423"/>
                <a:gd name="T3" fmla="*/ 327342 h 4856"/>
                <a:gd name="T4" fmla="*/ 0 w 2423"/>
                <a:gd name="T5" fmla="*/ 0 h 4856"/>
                <a:gd name="T6" fmla="*/ 0 w 2423"/>
                <a:gd name="T7" fmla="*/ 655900 h 4856"/>
                <a:gd name="T8" fmla="*/ 326855 w 2423"/>
                <a:gd name="T9" fmla="*/ 327342 h 4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23" h="4856">
                  <a:moveTo>
                    <a:pt x="2422" y="2423"/>
                  </a:moveTo>
                  <a:lnTo>
                    <a:pt x="2422" y="2423"/>
                  </a:lnTo>
                  <a:cubicBezTo>
                    <a:pt x="2422" y="1083"/>
                    <a:pt x="1340" y="0"/>
                    <a:pt x="0" y="0"/>
                  </a:cubicBezTo>
                  <a:cubicBezTo>
                    <a:pt x="0" y="4855"/>
                    <a:pt x="0" y="4855"/>
                    <a:pt x="0" y="4855"/>
                  </a:cubicBezTo>
                  <a:cubicBezTo>
                    <a:pt x="1340" y="4855"/>
                    <a:pt x="2422" y="3764"/>
                    <a:pt x="2422" y="2423"/>
                  </a:cubicBezTo>
                </a:path>
              </a:pathLst>
            </a:custGeom>
            <a:solidFill>
              <a:srgbClr val="ED9B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/>
            </a:p>
          </p:txBody>
        </p:sp>
        <p:sp>
          <p:nvSpPr>
            <p:cNvPr id="9" name="Freeform 1410"/>
            <p:cNvSpPr>
              <a:spLocks noChangeArrowheads="1"/>
            </p:cNvSpPr>
            <p:nvPr/>
          </p:nvSpPr>
          <p:spPr bwMode="auto">
            <a:xfrm>
              <a:off x="7108313" y="4476403"/>
              <a:ext cx="96828" cy="106427"/>
            </a:xfrm>
            <a:custGeom>
              <a:avLst/>
              <a:gdLst>
                <a:gd name="T0" fmla="*/ 96693 w 718"/>
                <a:gd name="T1" fmla="*/ 106291 h 782"/>
                <a:gd name="T2" fmla="*/ 0 w 718"/>
                <a:gd name="T3" fmla="*/ 106291 h 782"/>
                <a:gd name="T4" fmla="*/ 0 w 718"/>
                <a:gd name="T5" fmla="*/ 0 h 782"/>
                <a:gd name="T6" fmla="*/ 96693 w 718"/>
                <a:gd name="T7" fmla="*/ 0 h 782"/>
                <a:gd name="T8" fmla="*/ 96693 w 718"/>
                <a:gd name="T9" fmla="*/ 106291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18" h="782">
                  <a:moveTo>
                    <a:pt x="717" y="781"/>
                  </a:moveTo>
                  <a:lnTo>
                    <a:pt x="0" y="781"/>
                  </a:lnTo>
                  <a:lnTo>
                    <a:pt x="0" y="0"/>
                  </a:lnTo>
                  <a:lnTo>
                    <a:pt x="717" y="0"/>
                  </a:lnTo>
                  <a:lnTo>
                    <a:pt x="717" y="781"/>
                  </a:lnTo>
                </a:path>
              </a:pathLst>
            </a:custGeom>
            <a:solidFill>
              <a:srgbClr val="D9A88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/>
            </a:p>
          </p:txBody>
        </p:sp>
        <p:sp>
          <p:nvSpPr>
            <p:cNvPr id="10" name="Freeform 1411"/>
            <p:cNvSpPr>
              <a:spLocks noChangeArrowheads="1"/>
            </p:cNvSpPr>
            <p:nvPr/>
          </p:nvSpPr>
          <p:spPr bwMode="auto">
            <a:xfrm>
              <a:off x="7155933" y="4533588"/>
              <a:ext cx="188893" cy="189027"/>
            </a:xfrm>
            <a:custGeom>
              <a:avLst/>
              <a:gdLst>
                <a:gd name="T0" fmla="*/ 48202 w 1399"/>
                <a:gd name="T1" fmla="*/ 0 h 1401"/>
                <a:gd name="T2" fmla="*/ 48202 w 1399"/>
                <a:gd name="T3" fmla="*/ 0 h 1401"/>
                <a:gd name="T4" fmla="*/ 64810 w 1399"/>
                <a:gd name="T5" fmla="*/ 0 h 1401"/>
                <a:gd name="T6" fmla="*/ 150817 w 1399"/>
                <a:gd name="T7" fmla="*/ 38858 h 1401"/>
                <a:gd name="T8" fmla="*/ 188758 w 1399"/>
                <a:gd name="T9" fmla="*/ 188892 h 1401"/>
                <a:gd name="T10" fmla="*/ 130564 w 1399"/>
                <a:gd name="T11" fmla="*/ 188892 h 1401"/>
                <a:gd name="T12" fmla="*/ 0 w 1399"/>
                <a:gd name="T13" fmla="*/ 188892 h 1401"/>
                <a:gd name="T14" fmla="*/ 0 w 1399"/>
                <a:gd name="T15" fmla="*/ 65977 h 1401"/>
                <a:gd name="T16" fmla="*/ 0 w 1399"/>
                <a:gd name="T17" fmla="*/ 36834 h 1401"/>
                <a:gd name="T18" fmla="*/ 48202 w 1399"/>
                <a:gd name="T19" fmla="*/ 0 h 14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99" h="1401">
                  <a:moveTo>
                    <a:pt x="357" y="0"/>
                  </a:moveTo>
                  <a:lnTo>
                    <a:pt x="357" y="0"/>
                  </a:lnTo>
                  <a:cubicBezTo>
                    <a:pt x="480" y="0"/>
                    <a:pt x="480" y="0"/>
                    <a:pt x="480" y="0"/>
                  </a:cubicBezTo>
                  <a:cubicBezTo>
                    <a:pt x="702" y="58"/>
                    <a:pt x="953" y="101"/>
                    <a:pt x="1117" y="288"/>
                  </a:cubicBezTo>
                  <a:cubicBezTo>
                    <a:pt x="1218" y="409"/>
                    <a:pt x="1398" y="1400"/>
                    <a:pt x="1398" y="1400"/>
                  </a:cubicBezTo>
                  <a:cubicBezTo>
                    <a:pt x="967" y="1400"/>
                    <a:pt x="967" y="1400"/>
                    <a:pt x="967" y="1400"/>
                  </a:cubicBezTo>
                  <a:cubicBezTo>
                    <a:pt x="0" y="1400"/>
                    <a:pt x="0" y="1400"/>
                    <a:pt x="0" y="1400"/>
                  </a:cubicBezTo>
                  <a:cubicBezTo>
                    <a:pt x="0" y="489"/>
                    <a:pt x="0" y="489"/>
                    <a:pt x="0" y="48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200" y="273"/>
                    <a:pt x="357" y="151"/>
                    <a:pt x="357" y="0"/>
                  </a:cubicBezTo>
                </a:path>
              </a:pathLst>
            </a:custGeom>
            <a:solidFill>
              <a:srgbClr val="C742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/>
            </a:p>
          </p:txBody>
        </p:sp>
        <p:sp>
          <p:nvSpPr>
            <p:cNvPr id="11" name="Freeform 1412"/>
            <p:cNvSpPr>
              <a:spLocks noChangeArrowheads="1"/>
            </p:cNvSpPr>
            <p:nvPr/>
          </p:nvSpPr>
          <p:spPr bwMode="auto">
            <a:xfrm>
              <a:off x="6968628" y="4533588"/>
              <a:ext cx="187305" cy="189027"/>
            </a:xfrm>
            <a:custGeom>
              <a:avLst/>
              <a:gdLst>
                <a:gd name="T0" fmla="*/ 139840 w 1393"/>
                <a:gd name="T1" fmla="*/ 0 h 1401"/>
                <a:gd name="T2" fmla="*/ 139840 w 1393"/>
                <a:gd name="T3" fmla="*/ 0 h 1401"/>
                <a:gd name="T4" fmla="*/ 123436 w 1393"/>
                <a:gd name="T5" fmla="*/ 0 h 1401"/>
                <a:gd name="T6" fmla="*/ 37649 w 1393"/>
                <a:gd name="T7" fmla="*/ 38858 h 1401"/>
                <a:gd name="T8" fmla="*/ 0 w 1393"/>
                <a:gd name="T9" fmla="*/ 188892 h 1401"/>
                <a:gd name="T10" fmla="*/ 57953 w 1393"/>
                <a:gd name="T11" fmla="*/ 188892 h 1401"/>
                <a:gd name="T12" fmla="*/ 187171 w 1393"/>
                <a:gd name="T13" fmla="*/ 188892 h 1401"/>
                <a:gd name="T14" fmla="*/ 187171 w 1393"/>
                <a:gd name="T15" fmla="*/ 65977 h 1401"/>
                <a:gd name="T16" fmla="*/ 187171 w 1393"/>
                <a:gd name="T17" fmla="*/ 36834 h 1401"/>
                <a:gd name="T18" fmla="*/ 139840 w 1393"/>
                <a:gd name="T19" fmla="*/ 0 h 14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93" h="1401">
                  <a:moveTo>
                    <a:pt x="1040" y="0"/>
                  </a:moveTo>
                  <a:lnTo>
                    <a:pt x="1040" y="0"/>
                  </a:lnTo>
                  <a:cubicBezTo>
                    <a:pt x="918" y="0"/>
                    <a:pt x="918" y="0"/>
                    <a:pt x="918" y="0"/>
                  </a:cubicBezTo>
                  <a:cubicBezTo>
                    <a:pt x="689" y="58"/>
                    <a:pt x="444" y="101"/>
                    <a:pt x="280" y="288"/>
                  </a:cubicBezTo>
                  <a:cubicBezTo>
                    <a:pt x="180" y="409"/>
                    <a:pt x="0" y="1400"/>
                    <a:pt x="0" y="1400"/>
                  </a:cubicBezTo>
                  <a:cubicBezTo>
                    <a:pt x="431" y="1400"/>
                    <a:pt x="431" y="1400"/>
                    <a:pt x="431" y="1400"/>
                  </a:cubicBezTo>
                  <a:cubicBezTo>
                    <a:pt x="1392" y="1400"/>
                    <a:pt x="1392" y="1400"/>
                    <a:pt x="1392" y="1400"/>
                  </a:cubicBezTo>
                  <a:cubicBezTo>
                    <a:pt x="1392" y="489"/>
                    <a:pt x="1392" y="489"/>
                    <a:pt x="1392" y="489"/>
                  </a:cubicBezTo>
                  <a:cubicBezTo>
                    <a:pt x="1392" y="273"/>
                    <a:pt x="1392" y="273"/>
                    <a:pt x="1392" y="273"/>
                  </a:cubicBezTo>
                  <a:cubicBezTo>
                    <a:pt x="1197" y="273"/>
                    <a:pt x="1040" y="151"/>
                    <a:pt x="1040" y="0"/>
                  </a:cubicBezTo>
                </a:path>
              </a:pathLst>
            </a:custGeom>
            <a:solidFill>
              <a:srgbClr val="C742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/>
            </a:p>
          </p:txBody>
        </p:sp>
        <p:sp>
          <p:nvSpPr>
            <p:cNvPr id="12" name="Freeform 1413"/>
            <p:cNvSpPr>
              <a:spLocks noChangeArrowheads="1"/>
            </p:cNvSpPr>
            <p:nvPr/>
          </p:nvSpPr>
          <p:spPr bwMode="auto">
            <a:xfrm>
              <a:off x="7155933" y="4176184"/>
              <a:ext cx="120637" cy="319280"/>
            </a:xfrm>
            <a:custGeom>
              <a:avLst/>
              <a:gdLst>
                <a:gd name="T0" fmla="*/ 0 w 891"/>
                <a:gd name="T1" fmla="*/ 0 h 2367"/>
                <a:gd name="T2" fmla="*/ 0 w 891"/>
                <a:gd name="T3" fmla="*/ 0 h 2367"/>
                <a:gd name="T4" fmla="*/ 120502 w 891"/>
                <a:gd name="T5" fmla="*/ 149996 h 2367"/>
                <a:gd name="T6" fmla="*/ 87465 w 891"/>
                <a:gd name="T7" fmla="*/ 281511 h 2367"/>
                <a:gd name="T8" fmla="*/ 0 w 891"/>
                <a:gd name="T9" fmla="*/ 319145 h 2367"/>
                <a:gd name="T10" fmla="*/ 0 w 891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1" h="2367">
                  <a:moveTo>
                    <a:pt x="0" y="0"/>
                  </a:moveTo>
                  <a:lnTo>
                    <a:pt x="0" y="0"/>
                  </a:lnTo>
                  <a:cubicBezTo>
                    <a:pt x="345" y="0"/>
                    <a:pt x="890" y="194"/>
                    <a:pt x="890" y="1112"/>
                  </a:cubicBezTo>
                  <a:cubicBezTo>
                    <a:pt x="890" y="1642"/>
                    <a:pt x="717" y="1993"/>
                    <a:pt x="646" y="2087"/>
                  </a:cubicBezTo>
                  <a:cubicBezTo>
                    <a:pt x="574" y="2180"/>
                    <a:pt x="187" y="2366"/>
                    <a:pt x="0" y="2366"/>
                  </a:cubicBezTo>
                  <a:cubicBezTo>
                    <a:pt x="0" y="1435"/>
                    <a:pt x="0" y="0"/>
                    <a:pt x="0" y="0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/>
            </a:p>
          </p:txBody>
        </p:sp>
        <p:sp>
          <p:nvSpPr>
            <p:cNvPr id="13" name="Freeform 1414"/>
            <p:cNvSpPr>
              <a:spLocks noChangeArrowheads="1"/>
            </p:cNvSpPr>
            <p:nvPr/>
          </p:nvSpPr>
          <p:spPr bwMode="auto">
            <a:xfrm>
              <a:off x="7247998" y="4314380"/>
              <a:ext cx="53969" cy="76246"/>
            </a:xfrm>
            <a:custGeom>
              <a:avLst/>
              <a:gdLst>
                <a:gd name="T0" fmla="*/ 51783 w 395"/>
                <a:gd name="T1" fmla="*/ 41935 h 560"/>
                <a:gd name="T2" fmla="*/ 51783 w 395"/>
                <a:gd name="T3" fmla="*/ 41935 h 560"/>
                <a:gd name="T4" fmla="*/ 30195 w 395"/>
                <a:gd name="T5" fmla="*/ 1770 h 560"/>
                <a:gd name="T6" fmla="*/ 1913 w 395"/>
                <a:gd name="T7" fmla="*/ 35128 h 560"/>
                <a:gd name="T8" fmla="*/ 23364 w 395"/>
                <a:gd name="T9" fmla="*/ 74204 h 560"/>
                <a:gd name="T10" fmla="*/ 51783 w 395"/>
                <a:gd name="T11" fmla="*/ 41935 h 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5" h="560">
                  <a:moveTo>
                    <a:pt x="379" y="308"/>
                  </a:moveTo>
                  <a:lnTo>
                    <a:pt x="379" y="308"/>
                  </a:lnTo>
                  <a:cubicBezTo>
                    <a:pt x="394" y="158"/>
                    <a:pt x="329" y="28"/>
                    <a:pt x="221" y="13"/>
                  </a:cubicBezTo>
                  <a:cubicBezTo>
                    <a:pt x="121" y="0"/>
                    <a:pt x="28" y="108"/>
                    <a:pt x="14" y="258"/>
                  </a:cubicBezTo>
                  <a:cubicBezTo>
                    <a:pt x="0" y="401"/>
                    <a:pt x="72" y="537"/>
                    <a:pt x="171" y="545"/>
                  </a:cubicBezTo>
                  <a:cubicBezTo>
                    <a:pt x="273" y="559"/>
                    <a:pt x="366" y="452"/>
                    <a:pt x="379" y="308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/>
            </a:p>
          </p:txBody>
        </p:sp>
        <p:sp>
          <p:nvSpPr>
            <p:cNvPr id="14" name="Freeform 1415"/>
            <p:cNvSpPr>
              <a:spLocks noChangeArrowheads="1"/>
            </p:cNvSpPr>
            <p:nvPr/>
          </p:nvSpPr>
          <p:spPr bwMode="auto">
            <a:xfrm>
              <a:off x="7036884" y="4176184"/>
              <a:ext cx="119049" cy="319280"/>
            </a:xfrm>
            <a:custGeom>
              <a:avLst/>
              <a:gdLst>
                <a:gd name="T0" fmla="*/ 118915 w 890"/>
                <a:gd name="T1" fmla="*/ 0 h 2367"/>
                <a:gd name="T2" fmla="*/ 118915 w 890"/>
                <a:gd name="T3" fmla="*/ 0 h 2367"/>
                <a:gd name="T4" fmla="*/ 0 w 890"/>
                <a:gd name="T5" fmla="*/ 149996 h 2367"/>
                <a:gd name="T6" fmla="*/ 32638 w 890"/>
                <a:gd name="T7" fmla="*/ 281511 h 2367"/>
                <a:gd name="T8" fmla="*/ 118915 w 890"/>
                <a:gd name="T9" fmla="*/ 319145 h 2367"/>
                <a:gd name="T10" fmla="*/ 118915 w 890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0" h="2367">
                  <a:moveTo>
                    <a:pt x="889" y="0"/>
                  </a:moveTo>
                  <a:lnTo>
                    <a:pt x="889" y="0"/>
                  </a:lnTo>
                  <a:cubicBezTo>
                    <a:pt x="545" y="0"/>
                    <a:pt x="0" y="194"/>
                    <a:pt x="0" y="1112"/>
                  </a:cubicBezTo>
                  <a:cubicBezTo>
                    <a:pt x="0" y="1642"/>
                    <a:pt x="173" y="1993"/>
                    <a:pt x="244" y="2087"/>
                  </a:cubicBezTo>
                  <a:cubicBezTo>
                    <a:pt x="316" y="2180"/>
                    <a:pt x="710" y="2366"/>
                    <a:pt x="889" y="2366"/>
                  </a:cubicBezTo>
                  <a:cubicBezTo>
                    <a:pt x="889" y="1435"/>
                    <a:pt x="889" y="0"/>
                    <a:pt x="889" y="0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/>
            </a:p>
          </p:txBody>
        </p:sp>
        <p:sp>
          <p:nvSpPr>
            <p:cNvPr id="15" name="Freeform 1416"/>
            <p:cNvSpPr>
              <a:spLocks noChangeArrowheads="1"/>
            </p:cNvSpPr>
            <p:nvPr/>
          </p:nvSpPr>
          <p:spPr bwMode="auto">
            <a:xfrm>
              <a:off x="7011486" y="4314380"/>
              <a:ext cx="53969" cy="76246"/>
            </a:xfrm>
            <a:custGeom>
              <a:avLst/>
              <a:gdLst>
                <a:gd name="T0" fmla="*/ 2049 w 395"/>
                <a:gd name="T1" fmla="*/ 41935 h 560"/>
                <a:gd name="T2" fmla="*/ 2049 w 395"/>
                <a:gd name="T3" fmla="*/ 41935 h 560"/>
                <a:gd name="T4" fmla="*/ 23364 w 395"/>
                <a:gd name="T5" fmla="*/ 1770 h 560"/>
                <a:gd name="T6" fmla="*/ 51783 w 395"/>
                <a:gd name="T7" fmla="*/ 35128 h 560"/>
                <a:gd name="T8" fmla="*/ 30469 w 395"/>
                <a:gd name="T9" fmla="*/ 74204 h 560"/>
                <a:gd name="T10" fmla="*/ 2049 w 395"/>
                <a:gd name="T11" fmla="*/ 41935 h 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5" h="560">
                  <a:moveTo>
                    <a:pt x="15" y="308"/>
                  </a:moveTo>
                  <a:lnTo>
                    <a:pt x="15" y="308"/>
                  </a:lnTo>
                  <a:cubicBezTo>
                    <a:pt x="0" y="158"/>
                    <a:pt x="65" y="28"/>
                    <a:pt x="171" y="13"/>
                  </a:cubicBezTo>
                  <a:cubicBezTo>
                    <a:pt x="273" y="0"/>
                    <a:pt x="366" y="108"/>
                    <a:pt x="379" y="258"/>
                  </a:cubicBezTo>
                  <a:cubicBezTo>
                    <a:pt x="394" y="401"/>
                    <a:pt x="322" y="537"/>
                    <a:pt x="223" y="545"/>
                  </a:cubicBezTo>
                  <a:cubicBezTo>
                    <a:pt x="121" y="559"/>
                    <a:pt x="28" y="452"/>
                    <a:pt x="15" y="308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/>
            </a:p>
          </p:txBody>
        </p:sp>
        <p:sp>
          <p:nvSpPr>
            <p:cNvPr id="16" name="Freeform 1417"/>
            <p:cNvSpPr>
              <a:spLocks noChangeArrowheads="1"/>
            </p:cNvSpPr>
            <p:nvPr/>
          </p:nvSpPr>
          <p:spPr bwMode="auto">
            <a:xfrm>
              <a:off x="7116250" y="4431926"/>
              <a:ext cx="80953" cy="17474"/>
            </a:xfrm>
            <a:custGeom>
              <a:avLst/>
              <a:gdLst>
                <a:gd name="T0" fmla="*/ 40339 w 590"/>
                <a:gd name="T1" fmla="*/ 17332 h 123"/>
                <a:gd name="T2" fmla="*/ 40339 w 590"/>
                <a:gd name="T3" fmla="*/ 17332 h 123"/>
                <a:gd name="T4" fmla="*/ 80816 w 590"/>
                <a:gd name="T5" fmla="*/ 0 h 123"/>
                <a:gd name="T6" fmla="*/ 0 w 590"/>
                <a:gd name="T7" fmla="*/ 0 h 123"/>
                <a:gd name="T8" fmla="*/ 40339 w 590"/>
                <a:gd name="T9" fmla="*/ 17332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0" h="123">
                  <a:moveTo>
                    <a:pt x="294" y="122"/>
                  </a:moveTo>
                  <a:lnTo>
                    <a:pt x="294" y="122"/>
                  </a:lnTo>
                  <a:cubicBezTo>
                    <a:pt x="452" y="122"/>
                    <a:pt x="589" y="65"/>
                    <a:pt x="58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5"/>
                    <a:pt x="137" y="122"/>
                    <a:pt x="294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/>
            </a:p>
          </p:txBody>
        </p:sp>
        <p:sp>
          <p:nvSpPr>
            <p:cNvPr id="17" name="Freeform 1418"/>
            <p:cNvSpPr>
              <a:spLocks noChangeArrowheads="1"/>
            </p:cNvSpPr>
            <p:nvPr/>
          </p:nvSpPr>
          <p:spPr bwMode="auto">
            <a:xfrm>
              <a:off x="7025772" y="4122177"/>
              <a:ext cx="258735" cy="212854"/>
            </a:xfrm>
            <a:custGeom>
              <a:avLst/>
              <a:gdLst>
                <a:gd name="T0" fmla="*/ 226578 w 1923"/>
                <a:gd name="T1" fmla="*/ 212719 h 1579"/>
                <a:gd name="T2" fmla="*/ 226578 w 1923"/>
                <a:gd name="T3" fmla="*/ 212719 h 1579"/>
                <a:gd name="T4" fmla="*/ 251604 w 1923"/>
                <a:gd name="T5" fmla="*/ 193173 h 1579"/>
                <a:gd name="T6" fmla="*/ 252680 w 1923"/>
                <a:gd name="T7" fmla="*/ 193173 h 1579"/>
                <a:gd name="T8" fmla="*/ 251604 w 1923"/>
                <a:gd name="T9" fmla="*/ 143026 h 1579"/>
                <a:gd name="T10" fmla="*/ 256582 w 1923"/>
                <a:gd name="T11" fmla="*/ 26017 h 1579"/>
                <a:gd name="T12" fmla="*/ 189039 w 1923"/>
                <a:gd name="T13" fmla="*/ 49338 h 1579"/>
                <a:gd name="T14" fmla="*/ 218909 w 1923"/>
                <a:gd name="T15" fmla="*/ 9706 h 1579"/>
                <a:gd name="T16" fmla="*/ 129300 w 1923"/>
                <a:gd name="T17" fmla="*/ 47316 h 1579"/>
                <a:gd name="T18" fmla="*/ 152308 w 1923"/>
                <a:gd name="T19" fmla="*/ 8762 h 1579"/>
                <a:gd name="T20" fmla="*/ 21124 w 1923"/>
                <a:gd name="T21" fmla="*/ 79264 h 1579"/>
                <a:gd name="T22" fmla="*/ 4709 w 1923"/>
                <a:gd name="T23" fmla="*/ 194251 h 1579"/>
                <a:gd name="T24" fmla="*/ 8476 w 1923"/>
                <a:gd name="T25" fmla="*/ 193173 h 1579"/>
                <a:gd name="T26" fmla="*/ 21124 w 1923"/>
                <a:gd name="T27" fmla="*/ 197217 h 1579"/>
                <a:gd name="T28" fmla="*/ 21124 w 1923"/>
                <a:gd name="T29" fmla="*/ 166212 h 1579"/>
                <a:gd name="T30" fmla="*/ 57721 w 1923"/>
                <a:gd name="T31" fmla="*/ 107303 h 1579"/>
                <a:gd name="T32" fmla="*/ 124322 w 1923"/>
                <a:gd name="T33" fmla="*/ 107303 h 1579"/>
                <a:gd name="T34" fmla="*/ 192807 w 1923"/>
                <a:gd name="T35" fmla="*/ 107303 h 1579"/>
                <a:gd name="T36" fmla="*/ 226578 w 1923"/>
                <a:gd name="T37" fmla="*/ 164325 h 1579"/>
                <a:gd name="T38" fmla="*/ 226578 w 1923"/>
                <a:gd name="T39" fmla="*/ 212719 h 157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923" h="1579">
                  <a:moveTo>
                    <a:pt x="1684" y="1578"/>
                  </a:moveTo>
                  <a:lnTo>
                    <a:pt x="1684" y="1578"/>
                  </a:lnTo>
                  <a:cubicBezTo>
                    <a:pt x="1721" y="1484"/>
                    <a:pt x="1799" y="1427"/>
                    <a:pt x="1870" y="1433"/>
                  </a:cubicBezTo>
                  <a:lnTo>
                    <a:pt x="1878" y="1433"/>
                  </a:lnTo>
                  <a:cubicBezTo>
                    <a:pt x="1907" y="1327"/>
                    <a:pt x="1922" y="1197"/>
                    <a:pt x="1870" y="1061"/>
                  </a:cubicBezTo>
                  <a:cubicBezTo>
                    <a:pt x="1619" y="329"/>
                    <a:pt x="1907" y="193"/>
                    <a:pt x="1907" y="193"/>
                  </a:cubicBezTo>
                  <a:cubicBezTo>
                    <a:pt x="1907" y="193"/>
                    <a:pt x="1627" y="186"/>
                    <a:pt x="1405" y="366"/>
                  </a:cubicBezTo>
                  <a:cubicBezTo>
                    <a:pt x="1556" y="128"/>
                    <a:pt x="1627" y="72"/>
                    <a:pt x="1627" y="72"/>
                  </a:cubicBezTo>
                  <a:cubicBezTo>
                    <a:pt x="1627" y="72"/>
                    <a:pt x="1305" y="0"/>
                    <a:pt x="961" y="351"/>
                  </a:cubicBezTo>
                  <a:cubicBezTo>
                    <a:pt x="1039" y="165"/>
                    <a:pt x="1132" y="65"/>
                    <a:pt x="1132" y="65"/>
                  </a:cubicBezTo>
                  <a:cubicBezTo>
                    <a:pt x="1132" y="65"/>
                    <a:pt x="416" y="72"/>
                    <a:pt x="157" y="588"/>
                  </a:cubicBezTo>
                  <a:cubicBezTo>
                    <a:pt x="7" y="881"/>
                    <a:pt x="0" y="1204"/>
                    <a:pt x="35" y="1441"/>
                  </a:cubicBezTo>
                  <a:cubicBezTo>
                    <a:pt x="42" y="1441"/>
                    <a:pt x="50" y="1433"/>
                    <a:pt x="63" y="1433"/>
                  </a:cubicBezTo>
                  <a:cubicBezTo>
                    <a:pt x="93" y="1433"/>
                    <a:pt x="128" y="1441"/>
                    <a:pt x="157" y="1463"/>
                  </a:cubicBezTo>
                  <a:cubicBezTo>
                    <a:pt x="157" y="1348"/>
                    <a:pt x="157" y="1247"/>
                    <a:pt x="157" y="1233"/>
                  </a:cubicBezTo>
                  <a:cubicBezTo>
                    <a:pt x="293" y="1176"/>
                    <a:pt x="437" y="1097"/>
                    <a:pt x="429" y="796"/>
                  </a:cubicBezTo>
                  <a:cubicBezTo>
                    <a:pt x="753" y="796"/>
                    <a:pt x="924" y="796"/>
                    <a:pt x="924" y="796"/>
                  </a:cubicBezTo>
                  <a:cubicBezTo>
                    <a:pt x="1433" y="796"/>
                    <a:pt x="1433" y="796"/>
                    <a:pt x="1433" y="796"/>
                  </a:cubicBezTo>
                  <a:cubicBezTo>
                    <a:pt x="1433" y="796"/>
                    <a:pt x="1412" y="1132"/>
                    <a:pt x="1684" y="1219"/>
                  </a:cubicBezTo>
                  <a:cubicBezTo>
                    <a:pt x="1684" y="1362"/>
                    <a:pt x="1684" y="1484"/>
                    <a:pt x="1684" y="1578"/>
                  </a:cubicBezTo>
                </a:path>
              </a:pathLst>
            </a:custGeom>
            <a:solidFill>
              <a:srgbClr val="5639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/>
            </a:p>
          </p:txBody>
        </p:sp>
        <p:sp>
          <p:nvSpPr>
            <p:cNvPr id="18" name="Freeform 1419"/>
            <p:cNvSpPr>
              <a:spLocks noChangeArrowheads="1"/>
            </p:cNvSpPr>
            <p:nvPr/>
          </p:nvSpPr>
          <p:spPr bwMode="auto">
            <a:xfrm>
              <a:off x="7092440" y="4533588"/>
              <a:ext cx="128574" cy="49243"/>
            </a:xfrm>
            <a:custGeom>
              <a:avLst/>
              <a:gdLst>
                <a:gd name="T0" fmla="*/ 63816 w 955"/>
                <a:gd name="T1" fmla="*/ 49109 h 367"/>
                <a:gd name="T2" fmla="*/ 63816 w 955"/>
                <a:gd name="T3" fmla="*/ 49109 h 367"/>
                <a:gd name="T4" fmla="*/ 128439 w 955"/>
                <a:gd name="T5" fmla="*/ 0 h 367"/>
                <a:gd name="T6" fmla="*/ 111880 w 955"/>
                <a:gd name="T7" fmla="*/ 0 h 367"/>
                <a:gd name="T8" fmla="*/ 63816 w 955"/>
                <a:gd name="T9" fmla="*/ 36630 h 367"/>
                <a:gd name="T10" fmla="*/ 16425 w 955"/>
                <a:gd name="T11" fmla="*/ 0 h 367"/>
                <a:gd name="T12" fmla="*/ 0 w 955"/>
                <a:gd name="T13" fmla="*/ 0 h 367"/>
                <a:gd name="T14" fmla="*/ 63816 w 955"/>
                <a:gd name="T15" fmla="*/ 49109 h 3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55" h="367">
                  <a:moveTo>
                    <a:pt x="474" y="366"/>
                  </a:moveTo>
                  <a:lnTo>
                    <a:pt x="474" y="366"/>
                  </a:lnTo>
                  <a:cubicBezTo>
                    <a:pt x="738" y="366"/>
                    <a:pt x="954" y="201"/>
                    <a:pt x="954" y="0"/>
                  </a:cubicBezTo>
                  <a:cubicBezTo>
                    <a:pt x="831" y="0"/>
                    <a:pt x="831" y="0"/>
                    <a:pt x="831" y="0"/>
                  </a:cubicBezTo>
                  <a:cubicBezTo>
                    <a:pt x="831" y="151"/>
                    <a:pt x="674" y="273"/>
                    <a:pt x="474" y="273"/>
                  </a:cubicBezTo>
                  <a:cubicBezTo>
                    <a:pt x="279" y="273"/>
                    <a:pt x="122" y="151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1"/>
                    <a:pt x="215" y="366"/>
                    <a:pt x="474" y="366"/>
                  </a:cubicBezTo>
                </a:path>
              </a:pathLst>
            </a:custGeom>
            <a:solidFill>
              <a:srgbClr val="0F95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/>
            </a:p>
          </p:txBody>
        </p:sp>
      </p:grpSp>
      <p:grpSp>
        <p:nvGrpSpPr>
          <p:cNvPr id="19" name="Group 9709"/>
          <p:cNvGrpSpPr>
            <a:grpSpLocks/>
          </p:cNvGrpSpPr>
          <p:nvPr/>
        </p:nvGrpSpPr>
        <p:grpSpPr bwMode="auto">
          <a:xfrm>
            <a:off x="3868417" y="1883640"/>
            <a:ext cx="1600196" cy="1596332"/>
            <a:chOff x="5949693" y="4066580"/>
            <a:chExt cx="656758" cy="656629"/>
          </a:xfrm>
        </p:grpSpPr>
        <p:sp>
          <p:nvSpPr>
            <p:cNvPr id="20" name="Freeform 1420"/>
            <p:cNvSpPr>
              <a:spLocks noChangeArrowheads="1"/>
            </p:cNvSpPr>
            <p:nvPr/>
          </p:nvSpPr>
          <p:spPr bwMode="auto">
            <a:xfrm>
              <a:off x="5949693" y="4066580"/>
              <a:ext cx="656758" cy="655039"/>
            </a:xfrm>
            <a:custGeom>
              <a:avLst/>
              <a:gdLst>
                <a:gd name="T0" fmla="*/ 656623 w 4862"/>
                <a:gd name="T1" fmla="*/ 326845 h 4856"/>
                <a:gd name="T2" fmla="*/ 656623 w 4862"/>
                <a:gd name="T3" fmla="*/ 326845 h 4856"/>
                <a:gd name="T4" fmla="*/ 328244 w 4862"/>
                <a:gd name="T5" fmla="*/ 0 h 4856"/>
                <a:gd name="T6" fmla="*/ 0 w 4862"/>
                <a:gd name="T7" fmla="*/ 326845 h 4856"/>
                <a:gd name="T8" fmla="*/ 328244 w 4862"/>
                <a:gd name="T9" fmla="*/ 654904 h 4856"/>
                <a:gd name="T10" fmla="*/ 656623 w 4862"/>
                <a:gd name="T11" fmla="*/ 326845 h 48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62" h="4856">
                  <a:moveTo>
                    <a:pt x="4861" y="2423"/>
                  </a:moveTo>
                  <a:lnTo>
                    <a:pt x="4861" y="2423"/>
                  </a:lnTo>
                  <a:cubicBezTo>
                    <a:pt x="4861" y="1083"/>
                    <a:pt x="3771" y="0"/>
                    <a:pt x="2430" y="0"/>
                  </a:cubicBezTo>
                  <a:cubicBezTo>
                    <a:pt x="1090" y="0"/>
                    <a:pt x="0" y="1083"/>
                    <a:pt x="0" y="2423"/>
                  </a:cubicBezTo>
                  <a:cubicBezTo>
                    <a:pt x="0" y="3764"/>
                    <a:pt x="1090" y="4855"/>
                    <a:pt x="2430" y="4855"/>
                  </a:cubicBezTo>
                  <a:cubicBezTo>
                    <a:pt x="3771" y="4855"/>
                    <a:pt x="4861" y="3764"/>
                    <a:pt x="4861" y="2423"/>
                  </a:cubicBezTo>
                </a:path>
              </a:pathLst>
            </a:custGeom>
            <a:solidFill>
              <a:srgbClr val="B635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/>
            </a:p>
          </p:txBody>
        </p:sp>
        <p:sp>
          <p:nvSpPr>
            <p:cNvPr id="21" name="Freeform 1421"/>
            <p:cNvSpPr>
              <a:spLocks noChangeArrowheads="1"/>
            </p:cNvSpPr>
            <p:nvPr/>
          </p:nvSpPr>
          <p:spPr bwMode="auto">
            <a:xfrm>
              <a:off x="6278072" y="4066580"/>
              <a:ext cx="328379" cy="655039"/>
            </a:xfrm>
            <a:custGeom>
              <a:avLst/>
              <a:gdLst>
                <a:gd name="T0" fmla="*/ 328244 w 2432"/>
                <a:gd name="T1" fmla="*/ 326845 h 4856"/>
                <a:gd name="T2" fmla="*/ 328244 w 2432"/>
                <a:gd name="T3" fmla="*/ 326845 h 4856"/>
                <a:gd name="T4" fmla="*/ 0 w 2432"/>
                <a:gd name="T5" fmla="*/ 0 h 4856"/>
                <a:gd name="T6" fmla="*/ 0 w 2432"/>
                <a:gd name="T7" fmla="*/ 654904 h 4856"/>
                <a:gd name="T8" fmla="*/ 328244 w 2432"/>
                <a:gd name="T9" fmla="*/ 326845 h 4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2" h="4856">
                  <a:moveTo>
                    <a:pt x="2431" y="2423"/>
                  </a:moveTo>
                  <a:lnTo>
                    <a:pt x="2431" y="2423"/>
                  </a:lnTo>
                  <a:cubicBezTo>
                    <a:pt x="2431" y="1083"/>
                    <a:pt x="1341" y="0"/>
                    <a:pt x="0" y="0"/>
                  </a:cubicBezTo>
                  <a:cubicBezTo>
                    <a:pt x="0" y="4855"/>
                    <a:pt x="0" y="4855"/>
                    <a:pt x="0" y="4855"/>
                  </a:cubicBezTo>
                  <a:cubicBezTo>
                    <a:pt x="1341" y="4855"/>
                    <a:pt x="2431" y="3764"/>
                    <a:pt x="2431" y="2423"/>
                  </a:cubicBezTo>
                </a:path>
              </a:pathLst>
            </a:custGeom>
            <a:solidFill>
              <a:srgbClr val="A32F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/>
            </a:p>
          </p:txBody>
        </p:sp>
        <p:sp>
          <p:nvSpPr>
            <p:cNvPr id="22" name="Freeform 1422"/>
            <p:cNvSpPr>
              <a:spLocks noChangeArrowheads="1"/>
            </p:cNvSpPr>
            <p:nvPr/>
          </p:nvSpPr>
          <p:spPr bwMode="auto">
            <a:xfrm>
              <a:off x="6106744" y="4314604"/>
              <a:ext cx="172914" cy="319570"/>
            </a:xfrm>
            <a:custGeom>
              <a:avLst/>
              <a:gdLst>
                <a:gd name="T0" fmla="*/ 172778 w 1271"/>
                <a:gd name="T1" fmla="*/ 319435 h 2373"/>
                <a:gd name="T2" fmla="*/ 172778 w 1271"/>
                <a:gd name="T3" fmla="*/ 319435 h 2373"/>
                <a:gd name="T4" fmla="*/ 54690 w 1271"/>
                <a:gd name="T5" fmla="*/ 319435 h 2373"/>
                <a:gd name="T6" fmla="*/ 27345 w 1271"/>
                <a:gd name="T7" fmla="*/ 190153 h 2373"/>
                <a:gd name="T8" fmla="*/ 80131 w 1271"/>
                <a:gd name="T9" fmla="*/ 0 h 2373"/>
                <a:gd name="T10" fmla="*/ 172778 w 1271"/>
                <a:gd name="T11" fmla="*/ 0 h 2373"/>
                <a:gd name="T12" fmla="*/ 172778 w 1271"/>
                <a:gd name="T13" fmla="*/ 319435 h 23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71" h="2373">
                  <a:moveTo>
                    <a:pt x="1270" y="2372"/>
                  </a:moveTo>
                  <a:lnTo>
                    <a:pt x="1270" y="2372"/>
                  </a:lnTo>
                  <a:cubicBezTo>
                    <a:pt x="402" y="2372"/>
                    <a:pt x="402" y="2372"/>
                    <a:pt x="402" y="2372"/>
                  </a:cubicBezTo>
                  <a:cubicBezTo>
                    <a:pt x="402" y="2372"/>
                    <a:pt x="0" y="1985"/>
                    <a:pt x="201" y="1412"/>
                  </a:cubicBezTo>
                  <a:cubicBezTo>
                    <a:pt x="402" y="838"/>
                    <a:pt x="574" y="609"/>
                    <a:pt x="589" y="0"/>
                  </a:cubicBezTo>
                  <a:cubicBezTo>
                    <a:pt x="1191" y="0"/>
                    <a:pt x="1270" y="0"/>
                    <a:pt x="1270" y="0"/>
                  </a:cubicBezTo>
                  <a:lnTo>
                    <a:pt x="1270" y="2372"/>
                  </a:ln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/>
            </a:p>
          </p:txBody>
        </p:sp>
        <p:sp>
          <p:nvSpPr>
            <p:cNvPr id="23" name="Freeform 1423"/>
            <p:cNvSpPr>
              <a:spLocks noChangeArrowheads="1"/>
            </p:cNvSpPr>
            <p:nvPr/>
          </p:nvSpPr>
          <p:spPr bwMode="auto">
            <a:xfrm>
              <a:off x="6276486" y="4314604"/>
              <a:ext cx="171328" cy="319570"/>
            </a:xfrm>
            <a:custGeom>
              <a:avLst/>
              <a:gdLst>
                <a:gd name="T0" fmla="*/ 0 w 1269"/>
                <a:gd name="T1" fmla="*/ 319435 h 2373"/>
                <a:gd name="T2" fmla="*/ 0 w 1269"/>
                <a:gd name="T3" fmla="*/ 319435 h 2373"/>
                <a:gd name="T4" fmla="*/ 117054 w 1269"/>
                <a:gd name="T5" fmla="*/ 319435 h 2373"/>
                <a:gd name="T6" fmla="*/ 144056 w 1269"/>
                <a:gd name="T7" fmla="*/ 190153 h 2373"/>
                <a:gd name="T8" fmla="*/ 91807 w 1269"/>
                <a:gd name="T9" fmla="*/ 0 h 2373"/>
                <a:gd name="T10" fmla="*/ 0 w 1269"/>
                <a:gd name="T11" fmla="*/ 0 h 2373"/>
                <a:gd name="T12" fmla="*/ 0 w 1269"/>
                <a:gd name="T13" fmla="*/ 319435 h 23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9" h="2373">
                  <a:moveTo>
                    <a:pt x="0" y="2372"/>
                  </a:moveTo>
                  <a:lnTo>
                    <a:pt x="0" y="2372"/>
                  </a:lnTo>
                  <a:cubicBezTo>
                    <a:pt x="867" y="2372"/>
                    <a:pt x="867" y="2372"/>
                    <a:pt x="867" y="2372"/>
                  </a:cubicBezTo>
                  <a:cubicBezTo>
                    <a:pt x="867" y="2372"/>
                    <a:pt x="1268" y="1985"/>
                    <a:pt x="1067" y="1412"/>
                  </a:cubicBezTo>
                  <a:cubicBezTo>
                    <a:pt x="867" y="838"/>
                    <a:pt x="688" y="609"/>
                    <a:pt x="680" y="0"/>
                  </a:cubicBezTo>
                  <a:cubicBezTo>
                    <a:pt x="78" y="0"/>
                    <a:pt x="0" y="0"/>
                    <a:pt x="0" y="0"/>
                  </a:cubicBezTo>
                  <a:lnTo>
                    <a:pt x="0" y="2372"/>
                  </a:ln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/>
            </a:p>
          </p:txBody>
        </p:sp>
        <p:sp>
          <p:nvSpPr>
            <p:cNvPr id="24" name="Freeform 1424"/>
            <p:cNvSpPr>
              <a:spLocks noChangeArrowheads="1"/>
            </p:cNvSpPr>
            <p:nvPr/>
          </p:nvSpPr>
          <p:spPr bwMode="auto">
            <a:xfrm>
              <a:off x="6135299" y="4134946"/>
              <a:ext cx="287133" cy="287771"/>
            </a:xfrm>
            <a:custGeom>
              <a:avLst/>
              <a:gdLst>
                <a:gd name="T0" fmla="*/ 286998 w 2124"/>
                <a:gd name="T1" fmla="*/ 143278 h 2131"/>
                <a:gd name="T2" fmla="*/ 286998 w 2124"/>
                <a:gd name="T3" fmla="*/ 143278 h 2131"/>
                <a:gd name="T4" fmla="*/ 143567 w 2124"/>
                <a:gd name="T5" fmla="*/ 0 h 2131"/>
                <a:gd name="T6" fmla="*/ 0 w 2124"/>
                <a:gd name="T7" fmla="*/ 143278 h 2131"/>
                <a:gd name="T8" fmla="*/ 143567 w 2124"/>
                <a:gd name="T9" fmla="*/ 287636 h 2131"/>
                <a:gd name="T10" fmla="*/ 286998 w 2124"/>
                <a:gd name="T11" fmla="*/ 143278 h 21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24" h="2131">
                  <a:moveTo>
                    <a:pt x="2123" y="1061"/>
                  </a:moveTo>
                  <a:lnTo>
                    <a:pt x="2123" y="1061"/>
                  </a:lnTo>
                  <a:cubicBezTo>
                    <a:pt x="2123" y="481"/>
                    <a:pt x="1649" y="0"/>
                    <a:pt x="1062" y="0"/>
                  </a:cubicBezTo>
                  <a:cubicBezTo>
                    <a:pt x="474" y="0"/>
                    <a:pt x="0" y="481"/>
                    <a:pt x="0" y="1061"/>
                  </a:cubicBezTo>
                  <a:cubicBezTo>
                    <a:pt x="0" y="1649"/>
                    <a:pt x="474" y="2130"/>
                    <a:pt x="1062" y="2130"/>
                  </a:cubicBezTo>
                  <a:cubicBezTo>
                    <a:pt x="1649" y="2130"/>
                    <a:pt x="2123" y="1649"/>
                    <a:pt x="2123" y="1061"/>
                  </a:cubicBez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/>
            </a:p>
          </p:txBody>
        </p:sp>
        <p:sp>
          <p:nvSpPr>
            <p:cNvPr id="25" name="Freeform 1425"/>
            <p:cNvSpPr>
              <a:spLocks noChangeArrowheads="1"/>
            </p:cNvSpPr>
            <p:nvPr/>
          </p:nvSpPr>
          <p:spPr bwMode="auto">
            <a:xfrm>
              <a:off x="6230481" y="4481544"/>
              <a:ext cx="95182" cy="241665"/>
            </a:xfrm>
            <a:custGeom>
              <a:avLst/>
              <a:gdLst>
                <a:gd name="T0" fmla="*/ 95048 w 711"/>
                <a:gd name="T1" fmla="*/ 105400 h 1793"/>
                <a:gd name="T2" fmla="*/ 46989 w 711"/>
                <a:gd name="T3" fmla="*/ 241530 h 1793"/>
                <a:gd name="T4" fmla="*/ 0 w 711"/>
                <a:gd name="T5" fmla="*/ 105400 h 1793"/>
                <a:gd name="T6" fmla="*/ 0 w 711"/>
                <a:gd name="T7" fmla="*/ 0 h 1793"/>
                <a:gd name="T8" fmla="*/ 95048 w 711"/>
                <a:gd name="T9" fmla="*/ 0 h 1793"/>
                <a:gd name="T10" fmla="*/ 95048 w 711"/>
                <a:gd name="T11" fmla="*/ 105400 h 17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1" h="1793">
                  <a:moveTo>
                    <a:pt x="710" y="782"/>
                  </a:moveTo>
                  <a:lnTo>
                    <a:pt x="351" y="1792"/>
                  </a:lnTo>
                  <a:lnTo>
                    <a:pt x="0" y="782"/>
                  </a:lnTo>
                  <a:lnTo>
                    <a:pt x="0" y="0"/>
                  </a:lnTo>
                  <a:lnTo>
                    <a:pt x="710" y="0"/>
                  </a:lnTo>
                  <a:lnTo>
                    <a:pt x="710" y="782"/>
                  </a:lnTo>
                </a:path>
              </a:pathLst>
            </a:custGeom>
            <a:solidFill>
              <a:srgbClr val="EAC8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/>
            </a:p>
          </p:txBody>
        </p:sp>
        <p:sp>
          <p:nvSpPr>
            <p:cNvPr id="26" name="Freeform 1426"/>
            <p:cNvSpPr>
              <a:spLocks noChangeArrowheads="1"/>
            </p:cNvSpPr>
            <p:nvPr/>
          </p:nvSpPr>
          <p:spPr bwMode="auto">
            <a:xfrm>
              <a:off x="6157508" y="4190592"/>
              <a:ext cx="122150" cy="319570"/>
            </a:xfrm>
            <a:custGeom>
              <a:avLst/>
              <a:gdLst>
                <a:gd name="T0" fmla="*/ 122014 w 898"/>
                <a:gd name="T1" fmla="*/ 0 h 2367"/>
                <a:gd name="T2" fmla="*/ 122014 w 898"/>
                <a:gd name="T3" fmla="*/ 0 h 2367"/>
                <a:gd name="T4" fmla="*/ 0 w 898"/>
                <a:gd name="T5" fmla="*/ 149997 h 2367"/>
                <a:gd name="T6" fmla="*/ 39039 w 898"/>
                <a:gd name="T7" fmla="*/ 268941 h 2367"/>
                <a:gd name="T8" fmla="*/ 122014 w 898"/>
                <a:gd name="T9" fmla="*/ 319435 h 2367"/>
                <a:gd name="T10" fmla="*/ 122014 w 898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8" h="2367">
                  <a:moveTo>
                    <a:pt x="897" y="0"/>
                  </a:moveTo>
                  <a:lnTo>
                    <a:pt x="897" y="0"/>
                  </a:lnTo>
                  <a:cubicBezTo>
                    <a:pt x="552" y="0"/>
                    <a:pt x="0" y="193"/>
                    <a:pt x="0" y="1111"/>
                  </a:cubicBezTo>
                  <a:cubicBezTo>
                    <a:pt x="0" y="1641"/>
                    <a:pt x="208" y="1892"/>
                    <a:pt x="287" y="1992"/>
                  </a:cubicBezTo>
                  <a:cubicBezTo>
                    <a:pt x="352" y="2079"/>
                    <a:pt x="710" y="2366"/>
                    <a:pt x="897" y="2366"/>
                  </a:cubicBezTo>
                  <a:cubicBezTo>
                    <a:pt x="897" y="1434"/>
                    <a:pt x="897" y="0"/>
                    <a:pt x="897" y="0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/>
            </a:p>
          </p:txBody>
        </p:sp>
        <p:sp>
          <p:nvSpPr>
            <p:cNvPr id="27" name="Freeform 1427"/>
            <p:cNvSpPr>
              <a:spLocks noChangeArrowheads="1"/>
            </p:cNvSpPr>
            <p:nvPr/>
          </p:nvSpPr>
          <p:spPr bwMode="auto">
            <a:xfrm>
              <a:off x="6132126" y="4327324"/>
              <a:ext cx="53937" cy="76315"/>
            </a:xfrm>
            <a:custGeom>
              <a:avLst/>
              <a:gdLst>
                <a:gd name="T0" fmla="*/ 1874 w 403"/>
                <a:gd name="T1" fmla="*/ 42034 h 561"/>
                <a:gd name="T2" fmla="*/ 1874 w 403"/>
                <a:gd name="T3" fmla="*/ 42034 h 561"/>
                <a:gd name="T4" fmla="*/ 23020 w 403"/>
                <a:gd name="T5" fmla="*/ 1904 h 561"/>
                <a:gd name="T6" fmla="*/ 51796 w 403"/>
                <a:gd name="T7" fmla="*/ 35097 h 561"/>
                <a:gd name="T8" fmla="*/ 30649 w 403"/>
                <a:gd name="T9" fmla="*/ 74138 h 561"/>
                <a:gd name="T10" fmla="*/ 1874 w 403"/>
                <a:gd name="T11" fmla="*/ 42034 h 5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3" h="561">
                  <a:moveTo>
                    <a:pt x="14" y="309"/>
                  </a:moveTo>
                  <a:lnTo>
                    <a:pt x="14" y="309"/>
                  </a:lnTo>
                  <a:cubicBezTo>
                    <a:pt x="0" y="158"/>
                    <a:pt x="71" y="28"/>
                    <a:pt x="172" y="14"/>
                  </a:cubicBezTo>
                  <a:cubicBezTo>
                    <a:pt x="272" y="0"/>
                    <a:pt x="373" y="108"/>
                    <a:pt x="387" y="258"/>
                  </a:cubicBezTo>
                  <a:cubicBezTo>
                    <a:pt x="402" y="402"/>
                    <a:pt x="330" y="538"/>
                    <a:pt x="229" y="545"/>
                  </a:cubicBezTo>
                  <a:cubicBezTo>
                    <a:pt x="129" y="560"/>
                    <a:pt x="36" y="452"/>
                    <a:pt x="14" y="309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/>
            </a:p>
          </p:txBody>
        </p:sp>
        <p:sp>
          <p:nvSpPr>
            <p:cNvPr id="28" name="Freeform 1428"/>
            <p:cNvSpPr>
              <a:spLocks noChangeArrowheads="1"/>
            </p:cNvSpPr>
            <p:nvPr/>
          </p:nvSpPr>
          <p:spPr bwMode="auto">
            <a:xfrm>
              <a:off x="6278072" y="4190592"/>
              <a:ext cx="120564" cy="319570"/>
            </a:xfrm>
            <a:custGeom>
              <a:avLst/>
              <a:gdLst>
                <a:gd name="T0" fmla="*/ 0 w 897"/>
                <a:gd name="T1" fmla="*/ 0 h 2367"/>
                <a:gd name="T2" fmla="*/ 0 w 897"/>
                <a:gd name="T3" fmla="*/ 0 h 2367"/>
                <a:gd name="T4" fmla="*/ 120430 w 897"/>
                <a:gd name="T5" fmla="*/ 149997 h 2367"/>
                <a:gd name="T6" fmla="*/ 81989 w 897"/>
                <a:gd name="T7" fmla="*/ 268941 h 2367"/>
                <a:gd name="T8" fmla="*/ 0 w 897"/>
                <a:gd name="T9" fmla="*/ 319435 h 2367"/>
                <a:gd name="T10" fmla="*/ 0 w 897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7" h="2367">
                  <a:moveTo>
                    <a:pt x="0" y="0"/>
                  </a:moveTo>
                  <a:lnTo>
                    <a:pt x="0" y="0"/>
                  </a:lnTo>
                  <a:cubicBezTo>
                    <a:pt x="344" y="0"/>
                    <a:pt x="896" y="193"/>
                    <a:pt x="896" y="1111"/>
                  </a:cubicBezTo>
                  <a:cubicBezTo>
                    <a:pt x="896" y="1641"/>
                    <a:pt x="688" y="1892"/>
                    <a:pt x="610" y="1992"/>
                  </a:cubicBezTo>
                  <a:cubicBezTo>
                    <a:pt x="545" y="2079"/>
                    <a:pt x="186" y="2366"/>
                    <a:pt x="0" y="2366"/>
                  </a:cubicBezTo>
                  <a:cubicBezTo>
                    <a:pt x="0" y="1434"/>
                    <a:pt x="0" y="0"/>
                    <a:pt x="0" y="0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/>
            </a:p>
          </p:txBody>
        </p:sp>
        <p:sp>
          <p:nvSpPr>
            <p:cNvPr id="29" name="Freeform 1429"/>
            <p:cNvSpPr>
              <a:spLocks noChangeArrowheads="1"/>
            </p:cNvSpPr>
            <p:nvPr/>
          </p:nvSpPr>
          <p:spPr bwMode="auto">
            <a:xfrm>
              <a:off x="6370082" y="4327324"/>
              <a:ext cx="53937" cy="76315"/>
            </a:xfrm>
            <a:custGeom>
              <a:avLst/>
              <a:gdLst>
                <a:gd name="T0" fmla="*/ 51796 w 403"/>
                <a:gd name="T1" fmla="*/ 42034 h 561"/>
                <a:gd name="T2" fmla="*/ 51796 w 403"/>
                <a:gd name="T3" fmla="*/ 42034 h 561"/>
                <a:gd name="T4" fmla="*/ 30649 w 403"/>
                <a:gd name="T5" fmla="*/ 1904 h 561"/>
                <a:gd name="T6" fmla="*/ 2811 w 403"/>
                <a:gd name="T7" fmla="*/ 35097 h 561"/>
                <a:gd name="T8" fmla="*/ 23020 w 403"/>
                <a:gd name="T9" fmla="*/ 74138 h 561"/>
                <a:gd name="T10" fmla="*/ 51796 w 403"/>
                <a:gd name="T11" fmla="*/ 42034 h 5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3" h="561">
                  <a:moveTo>
                    <a:pt x="387" y="309"/>
                  </a:moveTo>
                  <a:lnTo>
                    <a:pt x="387" y="309"/>
                  </a:lnTo>
                  <a:cubicBezTo>
                    <a:pt x="402" y="158"/>
                    <a:pt x="329" y="28"/>
                    <a:pt x="229" y="14"/>
                  </a:cubicBezTo>
                  <a:cubicBezTo>
                    <a:pt x="129" y="0"/>
                    <a:pt x="36" y="108"/>
                    <a:pt x="21" y="258"/>
                  </a:cubicBezTo>
                  <a:cubicBezTo>
                    <a:pt x="0" y="402"/>
                    <a:pt x="71" y="538"/>
                    <a:pt x="172" y="545"/>
                  </a:cubicBezTo>
                  <a:cubicBezTo>
                    <a:pt x="279" y="560"/>
                    <a:pt x="372" y="452"/>
                    <a:pt x="387" y="309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/>
            </a:p>
          </p:txBody>
        </p:sp>
        <p:sp>
          <p:nvSpPr>
            <p:cNvPr id="30" name="Freeform 1430"/>
            <p:cNvSpPr>
              <a:spLocks noChangeArrowheads="1"/>
            </p:cNvSpPr>
            <p:nvPr/>
          </p:nvSpPr>
          <p:spPr bwMode="auto">
            <a:xfrm>
              <a:off x="6138472" y="4158794"/>
              <a:ext cx="171328" cy="179659"/>
            </a:xfrm>
            <a:custGeom>
              <a:avLst/>
              <a:gdLst>
                <a:gd name="T0" fmla="*/ 137332 w 1270"/>
                <a:gd name="T1" fmla="*/ 1071 h 1342"/>
                <a:gd name="T2" fmla="*/ 137332 w 1270"/>
                <a:gd name="T3" fmla="*/ 1071 h 1342"/>
                <a:gd name="T4" fmla="*/ 130587 w 1270"/>
                <a:gd name="T5" fmla="*/ 0 h 1342"/>
                <a:gd name="T6" fmla="*/ 29949 w 1270"/>
                <a:gd name="T7" fmla="*/ 107635 h 1342"/>
                <a:gd name="T8" fmla="*/ 25227 w 1270"/>
                <a:gd name="T9" fmla="*/ 179525 h 1342"/>
                <a:gd name="T10" fmla="*/ 58009 w 1270"/>
                <a:gd name="T11" fmla="*/ 121959 h 1342"/>
                <a:gd name="T12" fmla="*/ 141244 w 1270"/>
                <a:gd name="T13" fmla="*/ 93176 h 1342"/>
                <a:gd name="T14" fmla="*/ 166337 w 1270"/>
                <a:gd name="T15" fmla="*/ 23026 h 1342"/>
                <a:gd name="T16" fmla="*/ 137332 w 1270"/>
                <a:gd name="T17" fmla="*/ 1071 h 13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70" h="1342">
                  <a:moveTo>
                    <a:pt x="1018" y="8"/>
                  </a:moveTo>
                  <a:lnTo>
                    <a:pt x="1018" y="8"/>
                  </a:lnTo>
                  <a:cubicBezTo>
                    <a:pt x="1004" y="0"/>
                    <a:pt x="982" y="0"/>
                    <a:pt x="968" y="0"/>
                  </a:cubicBezTo>
                  <a:cubicBezTo>
                    <a:pt x="968" y="0"/>
                    <a:pt x="380" y="43"/>
                    <a:pt x="222" y="804"/>
                  </a:cubicBezTo>
                  <a:cubicBezTo>
                    <a:pt x="144" y="861"/>
                    <a:pt x="0" y="1090"/>
                    <a:pt x="187" y="1341"/>
                  </a:cubicBezTo>
                  <a:cubicBezTo>
                    <a:pt x="215" y="1126"/>
                    <a:pt x="294" y="975"/>
                    <a:pt x="430" y="911"/>
                  </a:cubicBezTo>
                  <a:cubicBezTo>
                    <a:pt x="667" y="811"/>
                    <a:pt x="767" y="904"/>
                    <a:pt x="1047" y="696"/>
                  </a:cubicBezTo>
                  <a:cubicBezTo>
                    <a:pt x="1211" y="566"/>
                    <a:pt x="1269" y="315"/>
                    <a:pt x="1233" y="172"/>
                  </a:cubicBezTo>
                  <a:cubicBezTo>
                    <a:pt x="1169" y="0"/>
                    <a:pt x="1004" y="8"/>
                    <a:pt x="1018" y="8"/>
                  </a:cubicBez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/>
            </a:p>
          </p:txBody>
        </p:sp>
        <p:sp>
          <p:nvSpPr>
            <p:cNvPr id="31" name="Freeform 1431"/>
            <p:cNvSpPr>
              <a:spLocks noChangeArrowheads="1"/>
            </p:cNvSpPr>
            <p:nvPr/>
          </p:nvSpPr>
          <p:spPr bwMode="auto">
            <a:xfrm>
              <a:off x="6273313" y="4177873"/>
              <a:ext cx="152292" cy="158990"/>
            </a:xfrm>
            <a:custGeom>
              <a:avLst/>
              <a:gdLst>
                <a:gd name="T0" fmla="*/ 27958 w 1133"/>
                <a:gd name="T1" fmla="*/ 9542 h 1183"/>
                <a:gd name="T2" fmla="*/ 27958 w 1133"/>
                <a:gd name="T3" fmla="*/ 9542 h 1183"/>
                <a:gd name="T4" fmla="*/ 123393 w 1133"/>
                <a:gd name="T5" fmla="*/ 158856 h 1183"/>
                <a:gd name="T6" fmla="*/ 27958 w 1133"/>
                <a:gd name="T7" fmla="*/ 9542 h 118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3" h="1183">
                  <a:moveTo>
                    <a:pt x="208" y="71"/>
                  </a:moveTo>
                  <a:lnTo>
                    <a:pt x="208" y="71"/>
                  </a:lnTo>
                  <a:cubicBezTo>
                    <a:pt x="208" y="71"/>
                    <a:pt x="0" y="853"/>
                    <a:pt x="918" y="1182"/>
                  </a:cubicBezTo>
                  <a:cubicBezTo>
                    <a:pt x="1132" y="466"/>
                    <a:pt x="731" y="0"/>
                    <a:pt x="208" y="71"/>
                  </a:cubicBez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/>
            </a:p>
          </p:txBody>
        </p:sp>
        <p:sp>
          <p:nvSpPr>
            <p:cNvPr id="32" name="Freeform 1432"/>
            <p:cNvSpPr>
              <a:spLocks noChangeArrowheads="1"/>
            </p:cNvSpPr>
            <p:nvPr/>
          </p:nvSpPr>
          <p:spPr bwMode="auto">
            <a:xfrm>
              <a:off x="6152749" y="4389330"/>
              <a:ext cx="14278" cy="15899"/>
            </a:xfrm>
            <a:custGeom>
              <a:avLst/>
              <a:gdLst>
                <a:gd name="T0" fmla="*/ 7016 w 116"/>
                <a:gd name="T1" fmla="*/ 0 h 115"/>
                <a:gd name="T2" fmla="*/ 0 w 116"/>
                <a:gd name="T3" fmla="*/ 7880 h 115"/>
                <a:gd name="T4" fmla="*/ 7016 w 116"/>
                <a:gd name="T5" fmla="*/ 15761 h 115"/>
                <a:gd name="T6" fmla="*/ 14155 w 116"/>
                <a:gd name="T7" fmla="*/ 7880 h 115"/>
                <a:gd name="T8" fmla="*/ 7016 w 116"/>
                <a:gd name="T9" fmla="*/ 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" h="115">
                  <a:moveTo>
                    <a:pt x="57" y="0"/>
                  </a:moveTo>
                  <a:lnTo>
                    <a:pt x="0" y="57"/>
                  </a:lnTo>
                  <a:lnTo>
                    <a:pt x="57" y="114"/>
                  </a:lnTo>
                  <a:lnTo>
                    <a:pt x="115" y="57"/>
                  </a:lnTo>
                  <a:lnTo>
                    <a:pt x="57" y="0"/>
                  </a:lnTo>
                </a:path>
              </a:pathLst>
            </a:custGeom>
            <a:solidFill>
              <a:srgbClr val="FCEE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/>
            </a:p>
          </p:txBody>
        </p:sp>
        <p:sp>
          <p:nvSpPr>
            <p:cNvPr id="33" name="Freeform 1433"/>
            <p:cNvSpPr>
              <a:spLocks noChangeArrowheads="1"/>
            </p:cNvSpPr>
            <p:nvPr/>
          </p:nvSpPr>
          <p:spPr bwMode="auto">
            <a:xfrm>
              <a:off x="6390704" y="4389330"/>
              <a:ext cx="15864" cy="15899"/>
            </a:xfrm>
            <a:custGeom>
              <a:avLst/>
              <a:gdLst>
                <a:gd name="T0" fmla="*/ 7795 w 116"/>
                <a:gd name="T1" fmla="*/ 0 h 115"/>
                <a:gd name="T2" fmla="*/ 0 w 116"/>
                <a:gd name="T3" fmla="*/ 7880 h 115"/>
                <a:gd name="T4" fmla="*/ 7795 w 116"/>
                <a:gd name="T5" fmla="*/ 15761 h 115"/>
                <a:gd name="T6" fmla="*/ 15727 w 116"/>
                <a:gd name="T7" fmla="*/ 7880 h 115"/>
                <a:gd name="T8" fmla="*/ 7795 w 116"/>
                <a:gd name="T9" fmla="*/ 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" h="115">
                  <a:moveTo>
                    <a:pt x="57" y="0"/>
                  </a:moveTo>
                  <a:lnTo>
                    <a:pt x="0" y="57"/>
                  </a:lnTo>
                  <a:lnTo>
                    <a:pt x="57" y="114"/>
                  </a:lnTo>
                  <a:lnTo>
                    <a:pt x="115" y="57"/>
                  </a:lnTo>
                  <a:lnTo>
                    <a:pt x="57" y="0"/>
                  </a:lnTo>
                </a:path>
              </a:pathLst>
            </a:custGeom>
            <a:solidFill>
              <a:srgbClr val="FCEE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/>
            </a:p>
          </p:txBody>
        </p:sp>
        <p:sp>
          <p:nvSpPr>
            <p:cNvPr id="34" name="Freeform 1434"/>
            <p:cNvSpPr>
              <a:spLocks noChangeArrowheads="1"/>
            </p:cNvSpPr>
            <p:nvPr/>
          </p:nvSpPr>
          <p:spPr bwMode="auto">
            <a:xfrm>
              <a:off x="6116263" y="4529241"/>
              <a:ext cx="161810" cy="193968"/>
            </a:xfrm>
            <a:custGeom>
              <a:avLst/>
              <a:gdLst>
                <a:gd name="T0" fmla="*/ 161675 w 1198"/>
                <a:gd name="T1" fmla="*/ 193833 h 1442"/>
                <a:gd name="T2" fmla="*/ 161675 w 1198"/>
                <a:gd name="T3" fmla="*/ 193833 h 1442"/>
                <a:gd name="T4" fmla="*/ 161675 w 1198"/>
                <a:gd name="T5" fmla="*/ 62683 h 1442"/>
                <a:gd name="T6" fmla="*/ 118183 w 1198"/>
                <a:gd name="T7" fmla="*/ 25019 h 1442"/>
                <a:gd name="T8" fmla="*/ 114266 w 1198"/>
                <a:gd name="T9" fmla="*/ 0 h 1442"/>
                <a:gd name="T10" fmla="*/ 18369 w 1198"/>
                <a:gd name="T11" fmla="*/ 53940 h 1442"/>
                <a:gd name="T12" fmla="*/ 0 w 1198"/>
                <a:gd name="T13" fmla="*/ 193833 h 1442"/>
                <a:gd name="T14" fmla="*/ 161675 w 1198"/>
                <a:gd name="T15" fmla="*/ 193833 h 14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98" h="1442">
                  <a:moveTo>
                    <a:pt x="1197" y="1441"/>
                  </a:moveTo>
                  <a:lnTo>
                    <a:pt x="1197" y="1441"/>
                  </a:lnTo>
                  <a:cubicBezTo>
                    <a:pt x="1197" y="466"/>
                    <a:pt x="1197" y="466"/>
                    <a:pt x="1197" y="466"/>
                  </a:cubicBezTo>
                  <a:cubicBezTo>
                    <a:pt x="1197" y="466"/>
                    <a:pt x="933" y="401"/>
                    <a:pt x="875" y="186"/>
                  </a:cubicBezTo>
                  <a:cubicBezTo>
                    <a:pt x="846" y="86"/>
                    <a:pt x="846" y="0"/>
                    <a:pt x="846" y="0"/>
                  </a:cubicBezTo>
                  <a:cubicBezTo>
                    <a:pt x="846" y="0"/>
                    <a:pt x="266" y="193"/>
                    <a:pt x="136" y="401"/>
                  </a:cubicBezTo>
                  <a:cubicBezTo>
                    <a:pt x="28" y="717"/>
                    <a:pt x="0" y="1441"/>
                    <a:pt x="0" y="1441"/>
                  </a:cubicBezTo>
                  <a:lnTo>
                    <a:pt x="1197" y="1441"/>
                  </a:lnTo>
                </a:path>
              </a:pathLst>
            </a:custGeom>
            <a:solidFill>
              <a:srgbClr val="F7A51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/>
            </a:p>
          </p:txBody>
        </p:sp>
        <p:sp>
          <p:nvSpPr>
            <p:cNvPr id="35" name="Freeform 1435"/>
            <p:cNvSpPr>
              <a:spLocks noChangeArrowheads="1"/>
            </p:cNvSpPr>
            <p:nvPr/>
          </p:nvSpPr>
          <p:spPr bwMode="auto">
            <a:xfrm>
              <a:off x="6278072" y="4529241"/>
              <a:ext cx="161810" cy="193968"/>
            </a:xfrm>
            <a:custGeom>
              <a:avLst/>
              <a:gdLst>
                <a:gd name="T0" fmla="*/ 0 w 1199"/>
                <a:gd name="T1" fmla="*/ 193833 h 1442"/>
                <a:gd name="T2" fmla="*/ 0 w 1199"/>
                <a:gd name="T3" fmla="*/ 193833 h 1442"/>
                <a:gd name="T4" fmla="*/ 0 w 1199"/>
                <a:gd name="T5" fmla="*/ 62683 h 1442"/>
                <a:gd name="T6" fmla="*/ 43590 w 1199"/>
                <a:gd name="T7" fmla="*/ 25019 h 1442"/>
                <a:gd name="T8" fmla="*/ 47504 w 1199"/>
                <a:gd name="T9" fmla="*/ 0 h 1442"/>
                <a:gd name="T10" fmla="*/ 143321 w 1199"/>
                <a:gd name="T11" fmla="*/ 53940 h 1442"/>
                <a:gd name="T12" fmla="*/ 161675 w 1199"/>
                <a:gd name="T13" fmla="*/ 193833 h 1442"/>
                <a:gd name="T14" fmla="*/ 0 w 1199"/>
                <a:gd name="T15" fmla="*/ 193833 h 14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99" h="1442">
                  <a:moveTo>
                    <a:pt x="0" y="1441"/>
                  </a:moveTo>
                  <a:lnTo>
                    <a:pt x="0" y="1441"/>
                  </a:lnTo>
                  <a:cubicBezTo>
                    <a:pt x="0" y="466"/>
                    <a:pt x="0" y="466"/>
                    <a:pt x="0" y="466"/>
                  </a:cubicBezTo>
                  <a:cubicBezTo>
                    <a:pt x="0" y="466"/>
                    <a:pt x="266" y="401"/>
                    <a:pt x="323" y="186"/>
                  </a:cubicBezTo>
                  <a:cubicBezTo>
                    <a:pt x="352" y="86"/>
                    <a:pt x="352" y="0"/>
                    <a:pt x="352" y="0"/>
                  </a:cubicBezTo>
                  <a:cubicBezTo>
                    <a:pt x="352" y="0"/>
                    <a:pt x="933" y="193"/>
                    <a:pt x="1062" y="401"/>
                  </a:cubicBezTo>
                  <a:cubicBezTo>
                    <a:pt x="1169" y="717"/>
                    <a:pt x="1198" y="1441"/>
                    <a:pt x="1198" y="1441"/>
                  </a:cubicBezTo>
                  <a:lnTo>
                    <a:pt x="0" y="1441"/>
                  </a:lnTo>
                </a:path>
              </a:pathLst>
            </a:custGeom>
            <a:solidFill>
              <a:srgbClr val="F78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/>
            </a:p>
          </p:txBody>
        </p:sp>
        <p:sp>
          <p:nvSpPr>
            <p:cNvPr id="36" name="Freeform 1436"/>
            <p:cNvSpPr>
              <a:spLocks noChangeArrowheads="1"/>
            </p:cNvSpPr>
            <p:nvPr/>
          </p:nvSpPr>
          <p:spPr bwMode="auto">
            <a:xfrm>
              <a:off x="6246345" y="4440207"/>
              <a:ext cx="65041" cy="25438"/>
            </a:xfrm>
            <a:custGeom>
              <a:avLst/>
              <a:gdLst>
                <a:gd name="T0" fmla="*/ 32521 w 488"/>
                <a:gd name="T1" fmla="*/ 25303 h 188"/>
                <a:gd name="T2" fmla="*/ 32521 w 488"/>
                <a:gd name="T3" fmla="*/ 25303 h 188"/>
                <a:gd name="T4" fmla="*/ 64908 w 488"/>
                <a:gd name="T5" fmla="*/ 0 h 188"/>
                <a:gd name="T6" fmla="*/ 0 w 488"/>
                <a:gd name="T7" fmla="*/ 0 h 188"/>
                <a:gd name="T8" fmla="*/ 32521 w 488"/>
                <a:gd name="T9" fmla="*/ 25303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8" h="188">
                  <a:moveTo>
                    <a:pt x="244" y="187"/>
                  </a:moveTo>
                  <a:lnTo>
                    <a:pt x="244" y="187"/>
                  </a:lnTo>
                  <a:cubicBezTo>
                    <a:pt x="372" y="187"/>
                    <a:pt x="487" y="101"/>
                    <a:pt x="48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1"/>
                    <a:pt x="108" y="187"/>
                    <a:pt x="244" y="18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066800" y="3479972"/>
            <a:ext cx="4401813" cy="25969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Price </a:t>
            </a:r>
            <a:r>
              <a:rPr lang="en-US" dirty="0" smtClean="0">
                <a:solidFill>
                  <a:schemeClr val="tx1"/>
                </a:solidFill>
              </a:rPr>
              <a:t>sensitive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Opportunistic </a:t>
            </a:r>
            <a:r>
              <a:rPr lang="en-US" dirty="0" err="1" smtClean="0">
                <a:solidFill>
                  <a:schemeClr val="tx1"/>
                </a:solidFill>
              </a:rPr>
              <a:t>behaviour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‘Loves’ his brand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solidFill>
                <a:srgbClr val="4D4F5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 err="1" smtClean="0">
              <a:solidFill>
                <a:srgbClr val="4D4F53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09135" y="3476107"/>
            <a:ext cx="5018615" cy="25969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Price </a:t>
            </a:r>
            <a:r>
              <a:rPr lang="en-US" dirty="0" smtClean="0">
                <a:solidFill>
                  <a:schemeClr val="tx1"/>
                </a:solidFill>
              </a:rPr>
              <a:t>sensitive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Combines purchases with regular </a:t>
            </a:r>
            <a:r>
              <a:rPr lang="en-US" dirty="0" smtClean="0">
                <a:solidFill>
                  <a:schemeClr val="tx1"/>
                </a:solidFill>
              </a:rPr>
              <a:t>shopping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Low brand loyalty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 err="1" smtClean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09135" y="1949999"/>
            <a:ext cx="3089879" cy="1254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de-DE" sz="2000" b="1" dirty="0" smtClean="0">
                <a:solidFill>
                  <a:srgbClr val="4D4F53"/>
                </a:solidFill>
              </a:rPr>
              <a:t>Light consumer</a:t>
            </a:r>
            <a:endParaRPr lang="de-DE" sz="2000" b="1" dirty="0">
              <a:solidFill>
                <a:srgbClr val="4D4F53"/>
              </a:solidFill>
            </a:endParaRPr>
          </a:p>
          <a:p>
            <a:pPr marL="285750" indent="-285750" algn="r">
              <a:buFont typeface="Wingdings" panose="05000000000000000000" pitchFamily="2" charset="2"/>
              <a:buChar char="§"/>
            </a:pPr>
            <a:endParaRPr lang="de-DE" sz="2000" b="1" dirty="0" err="1" smtClean="0">
              <a:solidFill>
                <a:srgbClr val="4D4F53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43409" y="1949999"/>
            <a:ext cx="3089879" cy="1254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de-DE" sz="2000" b="1" dirty="0" smtClean="0">
                <a:solidFill>
                  <a:srgbClr val="4D4F53"/>
                </a:solidFill>
              </a:rPr>
              <a:t>Heavy consumer</a:t>
            </a:r>
            <a:endParaRPr lang="de-DE" sz="2000" b="1" dirty="0">
              <a:solidFill>
                <a:srgbClr val="4D4F53"/>
              </a:solidFill>
            </a:endParaRPr>
          </a:p>
          <a:p>
            <a:pPr marL="285750" indent="-285750" algn="r">
              <a:buFont typeface="Wingdings" panose="05000000000000000000" pitchFamily="2" charset="2"/>
              <a:buChar char="§"/>
            </a:pPr>
            <a:endParaRPr lang="de-DE" sz="2000" b="1" dirty="0" err="1" smtClean="0">
              <a:solidFill>
                <a:srgbClr val="4D4F53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933158" y="5549900"/>
            <a:ext cx="7898262" cy="825500"/>
          </a:xfrm>
          <a:prstGeom prst="rect">
            <a:avLst/>
          </a:prstGeom>
          <a:solidFill>
            <a:srgbClr val="D7D3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b="1" dirty="0" smtClean="0">
                <a:solidFill>
                  <a:srgbClr val="4D4F53"/>
                </a:solidFill>
              </a:rPr>
              <a:t>Consumers are segmented by their average weekly purchase volumes</a:t>
            </a:r>
          </a:p>
        </p:txBody>
      </p:sp>
      <p:grpSp>
        <p:nvGrpSpPr>
          <p:cNvPr id="61" name="Group 93"/>
          <p:cNvGrpSpPr>
            <a:grpSpLocks/>
          </p:cNvGrpSpPr>
          <p:nvPr/>
        </p:nvGrpSpPr>
        <p:grpSpPr bwMode="auto">
          <a:xfrm>
            <a:off x="2326186" y="2421796"/>
            <a:ext cx="457990" cy="809630"/>
            <a:chOff x="0" y="0"/>
            <a:chExt cx="2136" cy="3776"/>
          </a:xfrm>
          <a:solidFill>
            <a:schemeClr val="tx1">
              <a:lumMod val="75000"/>
            </a:schemeClr>
          </a:solidFill>
        </p:grpSpPr>
        <p:sp>
          <p:nvSpPr>
            <p:cNvPr id="62" name="AutoShape 94"/>
            <p:cNvSpPr>
              <a:spLocks/>
            </p:cNvSpPr>
            <p:nvPr/>
          </p:nvSpPr>
          <p:spPr bwMode="auto">
            <a:xfrm>
              <a:off x="106" y="260"/>
              <a:ext cx="331" cy="367"/>
            </a:xfrm>
            <a:custGeom>
              <a:avLst/>
              <a:gdLst>
                <a:gd name="T0" fmla="*/ 3 w 21600"/>
                <a:gd name="T1" fmla="*/ 3 h 21600"/>
                <a:gd name="T2" fmla="*/ 4 w 21600"/>
                <a:gd name="T3" fmla="*/ 3 h 21600"/>
                <a:gd name="T4" fmla="*/ 4 w 21600"/>
                <a:gd name="T5" fmla="*/ 3 h 21600"/>
                <a:gd name="T6" fmla="*/ 4 w 21600"/>
                <a:gd name="T7" fmla="*/ 3 h 21600"/>
                <a:gd name="T8" fmla="*/ 4 w 21600"/>
                <a:gd name="T9" fmla="*/ 3 h 21600"/>
                <a:gd name="T10" fmla="*/ 5 w 21600"/>
                <a:gd name="T11" fmla="*/ 4 h 21600"/>
                <a:gd name="T12" fmla="*/ 5 w 21600"/>
                <a:gd name="T13" fmla="*/ 4 h 21600"/>
                <a:gd name="T14" fmla="*/ 5 w 21600"/>
                <a:gd name="T15" fmla="*/ 4 h 21600"/>
                <a:gd name="T16" fmla="*/ 5 w 21600"/>
                <a:gd name="T17" fmla="*/ 4 h 21600"/>
                <a:gd name="T18" fmla="*/ 5 w 21600"/>
                <a:gd name="T19" fmla="*/ 6 h 21600"/>
                <a:gd name="T20" fmla="*/ 5 w 21600"/>
                <a:gd name="T21" fmla="*/ 6 h 21600"/>
                <a:gd name="T22" fmla="*/ 5 w 21600"/>
                <a:gd name="T23" fmla="*/ 6 h 21600"/>
                <a:gd name="T24" fmla="*/ 5 w 21600"/>
                <a:gd name="T25" fmla="*/ 6 h 21600"/>
                <a:gd name="T26" fmla="*/ 5 w 21600"/>
                <a:gd name="T27" fmla="*/ 6 h 21600"/>
                <a:gd name="T28" fmla="*/ 0 w 21600"/>
                <a:gd name="T29" fmla="*/ 6 h 21600"/>
                <a:gd name="T30" fmla="*/ 0 w 21600"/>
                <a:gd name="T31" fmla="*/ 6 h 21600"/>
                <a:gd name="T32" fmla="*/ 0 w 21600"/>
                <a:gd name="T33" fmla="*/ 6 h 21600"/>
                <a:gd name="T34" fmla="*/ 0 w 21600"/>
                <a:gd name="T35" fmla="*/ 4 h 21600"/>
                <a:gd name="T36" fmla="*/ 0 w 21600"/>
                <a:gd name="T37" fmla="*/ 4 h 21600"/>
                <a:gd name="T38" fmla="*/ 0 w 21600"/>
                <a:gd name="T39" fmla="*/ 4 h 21600"/>
                <a:gd name="T40" fmla="*/ 0 w 21600"/>
                <a:gd name="T41" fmla="*/ 4 h 21600"/>
                <a:gd name="T42" fmla="*/ 1 w 21600"/>
                <a:gd name="T43" fmla="*/ 3 h 21600"/>
                <a:gd name="T44" fmla="*/ 1 w 21600"/>
                <a:gd name="T45" fmla="*/ 3 h 21600"/>
                <a:gd name="T46" fmla="*/ 1 w 21600"/>
                <a:gd name="T47" fmla="*/ 3 h 21600"/>
                <a:gd name="T48" fmla="*/ 2 w 21600"/>
                <a:gd name="T49" fmla="*/ 3 h 21600"/>
                <a:gd name="T50" fmla="*/ 2 w 21600"/>
                <a:gd name="T51" fmla="*/ 3 h 21600"/>
                <a:gd name="T52" fmla="*/ 1 w 21600"/>
                <a:gd name="T53" fmla="*/ 3 h 21600"/>
                <a:gd name="T54" fmla="*/ 1 w 21600"/>
                <a:gd name="T55" fmla="*/ 2 h 21600"/>
                <a:gd name="T56" fmla="*/ 1 w 21600"/>
                <a:gd name="T57" fmla="*/ 1 h 21600"/>
                <a:gd name="T58" fmla="*/ 2 w 21600"/>
                <a:gd name="T59" fmla="*/ 1 h 21600"/>
                <a:gd name="T60" fmla="*/ 2 w 21600"/>
                <a:gd name="T61" fmla="*/ 0 h 21600"/>
                <a:gd name="T62" fmla="*/ 3 w 21600"/>
                <a:gd name="T63" fmla="*/ 0 h 21600"/>
                <a:gd name="T64" fmla="*/ 3 w 21600"/>
                <a:gd name="T65" fmla="*/ 0 h 21600"/>
                <a:gd name="T66" fmla="*/ 4 w 21600"/>
                <a:gd name="T67" fmla="*/ 1 h 21600"/>
                <a:gd name="T68" fmla="*/ 4 w 21600"/>
                <a:gd name="T69" fmla="*/ 1 h 21600"/>
                <a:gd name="T70" fmla="*/ 4 w 21600"/>
                <a:gd name="T71" fmla="*/ 2 h 21600"/>
                <a:gd name="T72" fmla="*/ 4 w 21600"/>
                <a:gd name="T73" fmla="*/ 3 h 21600"/>
                <a:gd name="T74" fmla="*/ 3 w 21600"/>
                <a:gd name="T75" fmla="*/ 3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63" name="AutoShape 95"/>
            <p:cNvSpPr>
              <a:spLocks/>
            </p:cNvSpPr>
            <p:nvPr/>
          </p:nvSpPr>
          <p:spPr bwMode="auto">
            <a:xfrm>
              <a:off x="1804" y="757"/>
              <a:ext cx="332" cy="367"/>
            </a:xfrm>
            <a:custGeom>
              <a:avLst/>
              <a:gdLst>
                <a:gd name="T0" fmla="*/ 3 w 21600"/>
                <a:gd name="T1" fmla="*/ 3 h 21600"/>
                <a:gd name="T2" fmla="*/ 4 w 21600"/>
                <a:gd name="T3" fmla="*/ 3 h 21600"/>
                <a:gd name="T4" fmla="*/ 4 w 21600"/>
                <a:gd name="T5" fmla="*/ 3 h 21600"/>
                <a:gd name="T6" fmla="*/ 4 w 21600"/>
                <a:gd name="T7" fmla="*/ 3 h 21600"/>
                <a:gd name="T8" fmla="*/ 4 w 21600"/>
                <a:gd name="T9" fmla="*/ 3 h 21600"/>
                <a:gd name="T10" fmla="*/ 5 w 21600"/>
                <a:gd name="T11" fmla="*/ 4 h 21600"/>
                <a:gd name="T12" fmla="*/ 5 w 21600"/>
                <a:gd name="T13" fmla="*/ 4 h 21600"/>
                <a:gd name="T14" fmla="*/ 5 w 21600"/>
                <a:gd name="T15" fmla="*/ 4 h 21600"/>
                <a:gd name="T16" fmla="*/ 5 w 21600"/>
                <a:gd name="T17" fmla="*/ 4 h 21600"/>
                <a:gd name="T18" fmla="*/ 5 w 21600"/>
                <a:gd name="T19" fmla="*/ 6 h 21600"/>
                <a:gd name="T20" fmla="*/ 5 w 21600"/>
                <a:gd name="T21" fmla="*/ 6 h 21600"/>
                <a:gd name="T22" fmla="*/ 5 w 21600"/>
                <a:gd name="T23" fmla="*/ 6 h 21600"/>
                <a:gd name="T24" fmla="*/ 5 w 21600"/>
                <a:gd name="T25" fmla="*/ 6 h 21600"/>
                <a:gd name="T26" fmla="*/ 5 w 21600"/>
                <a:gd name="T27" fmla="*/ 6 h 21600"/>
                <a:gd name="T28" fmla="*/ 0 w 21600"/>
                <a:gd name="T29" fmla="*/ 6 h 21600"/>
                <a:gd name="T30" fmla="*/ 0 w 21600"/>
                <a:gd name="T31" fmla="*/ 6 h 21600"/>
                <a:gd name="T32" fmla="*/ 0 w 21600"/>
                <a:gd name="T33" fmla="*/ 6 h 21600"/>
                <a:gd name="T34" fmla="*/ 0 w 21600"/>
                <a:gd name="T35" fmla="*/ 4 h 21600"/>
                <a:gd name="T36" fmla="*/ 0 w 21600"/>
                <a:gd name="T37" fmla="*/ 4 h 21600"/>
                <a:gd name="T38" fmla="*/ 0 w 21600"/>
                <a:gd name="T39" fmla="*/ 4 h 21600"/>
                <a:gd name="T40" fmla="*/ 0 w 21600"/>
                <a:gd name="T41" fmla="*/ 4 h 21600"/>
                <a:gd name="T42" fmla="*/ 1 w 21600"/>
                <a:gd name="T43" fmla="*/ 3 h 21600"/>
                <a:gd name="T44" fmla="*/ 1 w 21600"/>
                <a:gd name="T45" fmla="*/ 3 h 21600"/>
                <a:gd name="T46" fmla="*/ 1 w 21600"/>
                <a:gd name="T47" fmla="*/ 3 h 21600"/>
                <a:gd name="T48" fmla="*/ 2 w 21600"/>
                <a:gd name="T49" fmla="*/ 3 h 21600"/>
                <a:gd name="T50" fmla="*/ 2 w 21600"/>
                <a:gd name="T51" fmla="*/ 3 h 21600"/>
                <a:gd name="T52" fmla="*/ 1 w 21600"/>
                <a:gd name="T53" fmla="*/ 3 h 21600"/>
                <a:gd name="T54" fmla="*/ 1 w 21600"/>
                <a:gd name="T55" fmla="*/ 2 h 21600"/>
                <a:gd name="T56" fmla="*/ 1 w 21600"/>
                <a:gd name="T57" fmla="*/ 1 h 21600"/>
                <a:gd name="T58" fmla="*/ 2 w 21600"/>
                <a:gd name="T59" fmla="*/ 1 h 21600"/>
                <a:gd name="T60" fmla="*/ 2 w 21600"/>
                <a:gd name="T61" fmla="*/ 0 h 21600"/>
                <a:gd name="T62" fmla="*/ 3 w 21600"/>
                <a:gd name="T63" fmla="*/ 0 h 21600"/>
                <a:gd name="T64" fmla="*/ 3 w 21600"/>
                <a:gd name="T65" fmla="*/ 0 h 21600"/>
                <a:gd name="T66" fmla="*/ 4 w 21600"/>
                <a:gd name="T67" fmla="*/ 1 h 21600"/>
                <a:gd name="T68" fmla="*/ 4 w 21600"/>
                <a:gd name="T69" fmla="*/ 1 h 21600"/>
                <a:gd name="T70" fmla="*/ 4 w 21600"/>
                <a:gd name="T71" fmla="*/ 2 h 21600"/>
                <a:gd name="T72" fmla="*/ 4 w 21600"/>
                <a:gd name="T73" fmla="*/ 3 h 21600"/>
                <a:gd name="T74" fmla="*/ 3 w 21600"/>
                <a:gd name="T75" fmla="*/ 3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64" name="AutoShape 96"/>
            <p:cNvSpPr>
              <a:spLocks/>
            </p:cNvSpPr>
            <p:nvPr/>
          </p:nvSpPr>
          <p:spPr bwMode="auto">
            <a:xfrm>
              <a:off x="627" y="1834"/>
              <a:ext cx="331" cy="367"/>
            </a:xfrm>
            <a:custGeom>
              <a:avLst/>
              <a:gdLst>
                <a:gd name="T0" fmla="*/ 3 w 21600"/>
                <a:gd name="T1" fmla="*/ 3 h 21600"/>
                <a:gd name="T2" fmla="*/ 4 w 21600"/>
                <a:gd name="T3" fmla="*/ 3 h 21600"/>
                <a:gd name="T4" fmla="*/ 4 w 21600"/>
                <a:gd name="T5" fmla="*/ 3 h 21600"/>
                <a:gd name="T6" fmla="*/ 4 w 21600"/>
                <a:gd name="T7" fmla="*/ 3 h 21600"/>
                <a:gd name="T8" fmla="*/ 4 w 21600"/>
                <a:gd name="T9" fmla="*/ 3 h 21600"/>
                <a:gd name="T10" fmla="*/ 5 w 21600"/>
                <a:gd name="T11" fmla="*/ 4 h 21600"/>
                <a:gd name="T12" fmla="*/ 5 w 21600"/>
                <a:gd name="T13" fmla="*/ 4 h 21600"/>
                <a:gd name="T14" fmla="*/ 5 w 21600"/>
                <a:gd name="T15" fmla="*/ 4 h 21600"/>
                <a:gd name="T16" fmla="*/ 5 w 21600"/>
                <a:gd name="T17" fmla="*/ 4 h 21600"/>
                <a:gd name="T18" fmla="*/ 5 w 21600"/>
                <a:gd name="T19" fmla="*/ 6 h 21600"/>
                <a:gd name="T20" fmla="*/ 5 w 21600"/>
                <a:gd name="T21" fmla="*/ 6 h 21600"/>
                <a:gd name="T22" fmla="*/ 5 w 21600"/>
                <a:gd name="T23" fmla="*/ 6 h 21600"/>
                <a:gd name="T24" fmla="*/ 5 w 21600"/>
                <a:gd name="T25" fmla="*/ 6 h 21600"/>
                <a:gd name="T26" fmla="*/ 5 w 21600"/>
                <a:gd name="T27" fmla="*/ 6 h 21600"/>
                <a:gd name="T28" fmla="*/ 0 w 21600"/>
                <a:gd name="T29" fmla="*/ 6 h 21600"/>
                <a:gd name="T30" fmla="*/ 0 w 21600"/>
                <a:gd name="T31" fmla="*/ 6 h 21600"/>
                <a:gd name="T32" fmla="*/ 0 w 21600"/>
                <a:gd name="T33" fmla="*/ 6 h 21600"/>
                <a:gd name="T34" fmla="*/ 0 w 21600"/>
                <a:gd name="T35" fmla="*/ 4 h 21600"/>
                <a:gd name="T36" fmla="*/ 0 w 21600"/>
                <a:gd name="T37" fmla="*/ 4 h 21600"/>
                <a:gd name="T38" fmla="*/ 0 w 21600"/>
                <a:gd name="T39" fmla="*/ 4 h 21600"/>
                <a:gd name="T40" fmla="*/ 0 w 21600"/>
                <a:gd name="T41" fmla="*/ 4 h 21600"/>
                <a:gd name="T42" fmla="*/ 1 w 21600"/>
                <a:gd name="T43" fmla="*/ 3 h 21600"/>
                <a:gd name="T44" fmla="*/ 1 w 21600"/>
                <a:gd name="T45" fmla="*/ 3 h 21600"/>
                <a:gd name="T46" fmla="*/ 1 w 21600"/>
                <a:gd name="T47" fmla="*/ 3 h 21600"/>
                <a:gd name="T48" fmla="*/ 2 w 21600"/>
                <a:gd name="T49" fmla="*/ 3 h 21600"/>
                <a:gd name="T50" fmla="*/ 2 w 21600"/>
                <a:gd name="T51" fmla="*/ 3 h 21600"/>
                <a:gd name="T52" fmla="*/ 1 w 21600"/>
                <a:gd name="T53" fmla="*/ 3 h 21600"/>
                <a:gd name="T54" fmla="*/ 1 w 21600"/>
                <a:gd name="T55" fmla="*/ 2 h 21600"/>
                <a:gd name="T56" fmla="*/ 1 w 21600"/>
                <a:gd name="T57" fmla="*/ 1 h 21600"/>
                <a:gd name="T58" fmla="*/ 2 w 21600"/>
                <a:gd name="T59" fmla="*/ 1 h 21600"/>
                <a:gd name="T60" fmla="*/ 2 w 21600"/>
                <a:gd name="T61" fmla="*/ 0 h 21600"/>
                <a:gd name="T62" fmla="*/ 3 w 21600"/>
                <a:gd name="T63" fmla="*/ 0 h 21600"/>
                <a:gd name="T64" fmla="*/ 3 w 21600"/>
                <a:gd name="T65" fmla="*/ 0 h 21600"/>
                <a:gd name="T66" fmla="*/ 4 w 21600"/>
                <a:gd name="T67" fmla="*/ 1 h 21600"/>
                <a:gd name="T68" fmla="*/ 4 w 21600"/>
                <a:gd name="T69" fmla="*/ 1 h 21600"/>
                <a:gd name="T70" fmla="*/ 4 w 21600"/>
                <a:gd name="T71" fmla="*/ 2 h 21600"/>
                <a:gd name="T72" fmla="*/ 4 w 21600"/>
                <a:gd name="T73" fmla="*/ 3 h 21600"/>
                <a:gd name="T74" fmla="*/ 3 w 21600"/>
                <a:gd name="T75" fmla="*/ 3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65" name="AutoShape 97"/>
            <p:cNvSpPr>
              <a:spLocks/>
            </p:cNvSpPr>
            <p:nvPr/>
          </p:nvSpPr>
          <p:spPr bwMode="auto">
            <a:xfrm>
              <a:off x="1035" y="3142"/>
              <a:ext cx="331" cy="367"/>
            </a:xfrm>
            <a:custGeom>
              <a:avLst/>
              <a:gdLst>
                <a:gd name="T0" fmla="*/ 3 w 21600"/>
                <a:gd name="T1" fmla="*/ 3 h 21600"/>
                <a:gd name="T2" fmla="*/ 4 w 21600"/>
                <a:gd name="T3" fmla="*/ 3 h 21600"/>
                <a:gd name="T4" fmla="*/ 4 w 21600"/>
                <a:gd name="T5" fmla="*/ 3 h 21600"/>
                <a:gd name="T6" fmla="*/ 4 w 21600"/>
                <a:gd name="T7" fmla="*/ 3 h 21600"/>
                <a:gd name="T8" fmla="*/ 4 w 21600"/>
                <a:gd name="T9" fmla="*/ 3 h 21600"/>
                <a:gd name="T10" fmla="*/ 5 w 21600"/>
                <a:gd name="T11" fmla="*/ 4 h 21600"/>
                <a:gd name="T12" fmla="*/ 5 w 21600"/>
                <a:gd name="T13" fmla="*/ 4 h 21600"/>
                <a:gd name="T14" fmla="*/ 5 w 21600"/>
                <a:gd name="T15" fmla="*/ 4 h 21600"/>
                <a:gd name="T16" fmla="*/ 5 w 21600"/>
                <a:gd name="T17" fmla="*/ 4 h 21600"/>
                <a:gd name="T18" fmla="*/ 5 w 21600"/>
                <a:gd name="T19" fmla="*/ 6 h 21600"/>
                <a:gd name="T20" fmla="*/ 5 w 21600"/>
                <a:gd name="T21" fmla="*/ 6 h 21600"/>
                <a:gd name="T22" fmla="*/ 5 w 21600"/>
                <a:gd name="T23" fmla="*/ 6 h 21600"/>
                <a:gd name="T24" fmla="*/ 5 w 21600"/>
                <a:gd name="T25" fmla="*/ 6 h 21600"/>
                <a:gd name="T26" fmla="*/ 5 w 21600"/>
                <a:gd name="T27" fmla="*/ 6 h 21600"/>
                <a:gd name="T28" fmla="*/ 0 w 21600"/>
                <a:gd name="T29" fmla="*/ 6 h 21600"/>
                <a:gd name="T30" fmla="*/ 0 w 21600"/>
                <a:gd name="T31" fmla="*/ 6 h 21600"/>
                <a:gd name="T32" fmla="*/ 0 w 21600"/>
                <a:gd name="T33" fmla="*/ 6 h 21600"/>
                <a:gd name="T34" fmla="*/ 0 w 21600"/>
                <a:gd name="T35" fmla="*/ 4 h 21600"/>
                <a:gd name="T36" fmla="*/ 0 w 21600"/>
                <a:gd name="T37" fmla="*/ 4 h 21600"/>
                <a:gd name="T38" fmla="*/ 0 w 21600"/>
                <a:gd name="T39" fmla="*/ 4 h 21600"/>
                <a:gd name="T40" fmla="*/ 0 w 21600"/>
                <a:gd name="T41" fmla="*/ 4 h 21600"/>
                <a:gd name="T42" fmla="*/ 1 w 21600"/>
                <a:gd name="T43" fmla="*/ 3 h 21600"/>
                <a:gd name="T44" fmla="*/ 1 w 21600"/>
                <a:gd name="T45" fmla="*/ 3 h 21600"/>
                <a:gd name="T46" fmla="*/ 1 w 21600"/>
                <a:gd name="T47" fmla="*/ 3 h 21600"/>
                <a:gd name="T48" fmla="*/ 2 w 21600"/>
                <a:gd name="T49" fmla="*/ 3 h 21600"/>
                <a:gd name="T50" fmla="*/ 2 w 21600"/>
                <a:gd name="T51" fmla="*/ 3 h 21600"/>
                <a:gd name="T52" fmla="*/ 1 w 21600"/>
                <a:gd name="T53" fmla="*/ 3 h 21600"/>
                <a:gd name="T54" fmla="*/ 1 w 21600"/>
                <a:gd name="T55" fmla="*/ 2 h 21600"/>
                <a:gd name="T56" fmla="*/ 1 w 21600"/>
                <a:gd name="T57" fmla="*/ 1 h 21600"/>
                <a:gd name="T58" fmla="*/ 2 w 21600"/>
                <a:gd name="T59" fmla="*/ 1 h 21600"/>
                <a:gd name="T60" fmla="*/ 2 w 21600"/>
                <a:gd name="T61" fmla="*/ 0 h 21600"/>
                <a:gd name="T62" fmla="*/ 3 w 21600"/>
                <a:gd name="T63" fmla="*/ 0 h 21600"/>
                <a:gd name="T64" fmla="*/ 3 w 21600"/>
                <a:gd name="T65" fmla="*/ 0 h 21600"/>
                <a:gd name="T66" fmla="*/ 4 w 21600"/>
                <a:gd name="T67" fmla="*/ 1 h 21600"/>
                <a:gd name="T68" fmla="*/ 4 w 21600"/>
                <a:gd name="T69" fmla="*/ 1 h 21600"/>
                <a:gd name="T70" fmla="*/ 4 w 21600"/>
                <a:gd name="T71" fmla="*/ 2 h 21600"/>
                <a:gd name="T72" fmla="*/ 4 w 21600"/>
                <a:gd name="T73" fmla="*/ 3 h 21600"/>
                <a:gd name="T74" fmla="*/ 3 w 21600"/>
                <a:gd name="T75" fmla="*/ 3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66" name="AutoShape 98"/>
            <p:cNvSpPr>
              <a:spLocks/>
            </p:cNvSpPr>
            <p:nvPr/>
          </p:nvSpPr>
          <p:spPr bwMode="auto">
            <a:xfrm>
              <a:off x="1390" y="1432"/>
              <a:ext cx="331" cy="367"/>
            </a:xfrm>
            <a:custGeom>
              <a:avLst/>
              <a:gdLst>
                <a:gd name="T0" fmla="*/ 3 w 21600"/>
                <a:gd name="T1" fmla="*/ 3 h 21600"/>
                <a:gd name="T2" fmla="*/ 4 w 21600"/>
                <a:gd name="T3" fmla="*/ 3 h 21600"/>
                <a:gd name="T4" fmla="*/ 4 w 21600"/>
                <a:gd name="T5" fmla="*/ 3 h 21600"/>
                <a:gd name="T6" fmla="*/ 4 w 21600"/>
                <a:gd name="T7" fmla="*/ 3 h 21600"/>
                <a:gd name="T8" fmla="*/ 4 w 21600"/>
                <a:gd name="T9" fmla="*/ 3 h 21600"/>
                <a:gd name="T10" fmla="*/ 5 w 21600"/>
                <a:gd name="T11" fmla="*/ 4 h 21600"/>
                <a:gd name="T12" fmla="*/ 5 w 21600"/>
                <a:gd name="T13" fmla="*/ 4 h 21600"/>
                <a:gd name="T14" fmla="*/ 5 w 21600"/>
                <a:gd name="T15" fmla="*/ 4 h 21600"/>
                <a:gd name="T16" fmla="*/ 5 w 21600"/>
                <a:gd name="T17" fmla="*/ 4 h 21600"/>
                <a:gd name="T18" fmla="*/ 5 w 21600"/>
                <a:gd name="T19" fmla="*/ 6 h 21600"/>
                <a:gd name="T20" fmla="*/ 5 w 21600"/>
                <a:gd name="T21" fmla="*/ 6 h 21600"/>
                <a:gd name="T22" fmla="*/ 5 w 21600"/>
                <a:gd name="T23" fmla="*/ 6 h 21600"/>
                <a:gd name="T24" fmla="*/ 5 w 21600"/>
                <a:gd name="T25" fmla="*/ 6 h 21600"/>
                <a:gd name="T26" fmla="*/ 5 w 21600"/>
                <a:gd name="T27" fmla="*/ 6 h 21600"/>
                <a:gd name="T28" fmla="*/ 0 w 21600"/>
                <a:gd name="T29" fmla="*/ 6 h 21600"/>
                <a:gd name="T30" fmla="*/ 0 w 21600"/>
                <a:gd name="T31" fmla="*/ 6 h 21600"/>
                <a:gd name="T32" fmla="*/ 0 w 21600"/>
                <a:gd name="T33" fmla="*/ 6 h 21600"/>
                <a:gd name="T34" fmla="*/ 0 w 21600"/>
                <a:gd name="T35" fmla="*/ 4 h 21600"/>
                <a:gd name="T36" fmla="*/ 0 w 21600"/>
                <a:gd name="T37" fmla="*/ 4 h 21600"/>
                <a:gd name="T38" fmla="*/ 0 w 21600"/>
                <a:gd name="T39" fmla="*/ 4 h 21600"/>
                <a:gd name="T40" fmla="*/ 0 w 21600"/>
                <a:gd name="T41" fmla="*/ 4 h 21600"/>
                <a:gd name="T42" fmla="*/ 1 w 21600"/>
                <a:gd name="T43" fmla="*/ 3 h 21600"/>
                <a:gd name="T44" fmla="*/ 1 w 21600"/>
                <a:gd name="T45" fmla="*/ 3 h 21600"/>
                <a:gd name="T46" fmla="*/ 1 w 21600"/>
                <a:gd name="T47" fmla="*/ 3 h 21600"/>
                <a:gd name="T48" fmla="*/ 2 w 21600"/>
                <a:gd name="T49" fmla="*/ 3 h 21600"/>
                <a:gd name="T50" fmla="*/ 2 w 21600"/>
                <a:gd name="T51" fmla="*/ 3 h 21600"/>
                <a:gd name="T52" fmla="*/ 1 w 21600"/>
                <a:gd name="T53" fmla="*/ 3 h 21600"/>
                <a:gd name="T54" fmla="*/ 1 w 21600"/>
                <a:gd name="T55" fmla="*/ 2 h 21600"/>
                <a:gd name="T56" fmla="*/ 1 w 21600"/>
                <a:gd name="T57" fmla="*/ 1 h 21600"/>
                <a:gd name="T58" fmla="*/ 2 w 21600"/>
                <a:gd name="T59" fmla="*/ 1 h 21600"/>
                <a:gd name="T60" fmla="*/ 2 w 21600"/>
                <a:gd name="T61" fmla="*/ 0 h 21600"/>
                <a:gd name="T62" fmla="*/ 3 w 21600"/>
                <a:gd name="T63" fmla="*/ 0 h 21600"/>
                <a:gd name="T64" fmla="*/ 3 w 21600"/>
                <a:gd name="T65" fmla="*/ 0 h 21600"/>
                <a:gd name="T66" fmla="*/ 4 w 21600"/>
                <a:gd name="T67" fmla="*/ 1 h 21600"/>
                <a:gd name="T68" fmla="*/ 4 w 21600"/>
                <a:gd name="T69" fmla="*/ 1 h 21600"/>
                <a:gd name="T70" fmla="*/ 4 w 21600"/>
                <a:gd name="T71" fmla="*/ 2 h 21600"/>
                <a:gd name="T72" fmla="*/ 4 w 21600"/>
                <a:gd name="T73" fmla="*/ 3 h 21600"/>
                <a:gd name="T74" fmla="*/ 3 w 21600"/>
                <a:gd name="T75" fmla="*/ 3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67" name="AutoShape 99"/>
            <p:cNvSpPr>
              <a:spLocks/>
            </p:cNvSpPr>
            <p:nvPr/>
          </p:nvSpPr>
          <p:spPr bwMode="auto">
            <a:xfrm>
              <a:off x="857" y="82"/>
              <a:ext cx="184" cy="202"/>
            </a:xfrm>
            <a:custGeom>
              <a:avLst/>
              <a:gdLst>
                <a:gd name="T0" fmla="*/ 1 w 21600"/>
                <a:gd name="T1" fmla="*/ 1 h 21600"/>
                <a:gd name="T2" fmla="*/ 1 w 21600"/>
                <a:gd name="T3" fmla="*/ 1 h 21600"/>
                <a:gd name="T4" fmla="*/ 1 w 21600"/>
                <a:gd name="T5" fmla="*/ 1 h 21600"/>
                <a:gd name="T6" fmla="*/ 1 w 21600"/>
                <a:gd name="T7" fmla="*/ 1 h 21600"/>
                <a:gd name="T8" fmla="*/ 1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2 w 21600"/>
                <a:gd name="T15" fmla="*/ 1 h 21600"/>
                <a:gd name="T16" fmla="*/ 2 w 21600"/>
                <a:gd name="T17" fmla="*/ 1 h 21600"/>
                <a:gd name="T18" fmla="*/ 2 w 21600"/>
                <a:gd name="T19" fmla="*/ 2 h 21600"/>
                <a:gd name="T20" fmla="*/ 2 w 21600"/>
                <a:gd name="T21" fmla="*/ 2 h 21600"/>
                <a:gd name="T22" fmla="*/ 2 w 21600"/>
                <a:gd name="T23" fmla="*/ 2 h 21600"/>
                <a:gd name="T24" fmla="*/ 1 w 21600"/>
                <a:gd name="T25" fmla="*/ 2 h 21600"/>
                <a:gd name="T26" fmla="*/ 1 w 21600"/>
                <a:gd name="T27" fmla="*/ 2 h 21600"/>
                <a:gd name="T28" fmla="*/ 0 w 21600"/>
                <a:gd name="T29" fmla="*/ 2 h 21600"/>
                <a:gd name="T30" fmla="*/ 0 w 21600"/>
                <a:gd name="T31" fmla="*/ 2 h 21600"/>
                <a:gd name="T32" fmla="*/ 0 w 21600"/>
                <a:gd name="T33" fmla="*/ 2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1 h 21600"/>
                <a:gd name="T42" fmla="*/ 0 w 21600"/>
                <a:gd name="T43" fmla="*/ 1 h 21600"/>
                <a:gd name="T44" fmla="*/ 0 w 21600"/>
                <a:gd name="T45" fmla="*/ 1 h 21600"/>
                <a:gd name="T46" fmla="*/ 0 w 21600"/>
                <a:gd name="T47" fmla="*/ 1 h 21600"/>
                <a:gd name="T48" fmla="*/ 0 w 21600"/>
                <a:gd name="T49" fmla="*/ 1 h 21600"/>
                <a:gd name="T50" fmla="*/ 1 w 21600"/>
                <a:gd name="T51" fmla="*/ 1 h 21600"/>
                <a:gd name="T52" fmla="*/ 0 w 21600"/>
                <a:gd name="T53" fmla="*/ 1 h 21600"/>
                <a:gd name="T54" fmla="*/ 0 w 21600"/>
                <a:gd name="T55" fmla="*/ 1 h 21600"/>
                <a:gd name="T56" fmla="*/ 0 w 21600"/>
                <a:gd name="T57" fmla="*/ 0 h 21600"/>
                <a:gd name="T58" fmla="*/ 0 w 21600"/>
                <a:gd name="T59" fmla="*/ 0 h 21600"/>
                <a:gd name="T60" fmla="*/ 1 w 21600"/>
                <a:gd name="T61" fmla="*/ 0 h 21600"/>
                <a:gd name="T62" fmla="*/ 1 w 21600"/>
                <a:gd name="T63" fmla="*/ 0 h 21600"/>
                <a:gd name="T64" fmla="*/ 1 w 21600"/>
                <a:gd name="T65" fmla="*/ 0 h 21600"/>
                <a:gd name="T66" fmla="*/ 1 w 21600"/>
                <a:gd name="T67" fmla="*/ 0 h 21600"/>
                <a:gd name="T68" fmla="*/ 1 w 21600"/>
                <a:gd name="T69" fmla="*/ 0 h 21600"/>
                <a:gd name="T70" fmla="*/ 1 w 21600"/>
                <a:gd name="T71" fmla="*/ 1 h 21600"/>
                <a:gd name="T72" fmla="*/ 1 w 21600"/>
                <a:gd name="T73" fmla="*/ 1 h 21600"/>
                <a:gd name="T74" fmla="*/ 1 w 21600"/>
                <a:gd name="T75" fmla="*/ 1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68" name="AutoShape 100"/>
            <p:cNvSpPr>
              <a:spLocks/>
            </p:cNvSpPr>
            <p:nvPr/>
          </p:nvSpPr>
          <p:spPr bwMode="auto">
            <a:xfrm>
              <a:off x="857" y="1615"/>
              <a:ext cx="184" cy="201"/>
            </a:xfrm>
            <a:custGeom>
              <a:avLst/>
              <a:gdLst>
                <a:gd name="T0" fmla="*/ 1 w 21600"/>
                <a:gd name="T1" fmla="*/ 1 h 21600"/>
                <a:gd name="T2" fmla="*/ 1 w 21600"/>
                <a:gd name="T3" fmla="*/ 1 h 21600"/>
                <a:gd name="T4" fmla="*/ 1 w 21600"/>
                <a:gd name="T5" fmla="*/ 1 h 21600"/>
                <a:gd name="T6" fmla="*/ 1 w 21600"/>
                <a:gd name="T7" fmla="*/ 1 h 21600"/>
                <a:gd name="T8" fmla="*/ 1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2 w 21600"/>
                <a:gd name="T15" fmla="*/ 1 h 21600"/>
                <a:gd name="T16" fmla="*/ 2 w 21600"/>
                <a:gd name="T17" fmla="*/ 1 h 21600"/>
                <a:gd name="T18" fmla="*/ 2 w 21600"/>
                <a:gd name="T19" fmla="*/ 2 h 21600"/>
                <a:gd name="T20" fmla="*/ 2 w 21600"/>
                <a:gd name="T21" fmla="*/ 2 h 21600"/>
                <a:gd name="T22" fmla="*/ 2 w 21600"/>
                <a:gd name="T23" fmla="*/ 2 h 21600"/>
                <a:gd name="T24" fmla="*/ 1 w 21600"/>
                <a:gd name="T25" fmla="*/ 2 h 21600"/>
                <a:gd name="T26" fmla="*/ 1 w 21600"/>
                <a:gd name="T27" fmla="*/ 2 h 21600"/>
                <a:gd name="T28" fmla="*/ 0 w 21600"/>
                <a:gd name="T29" fmla="*/ 2 h 21600"/>
                <a:gd name="T30" fmla="*/ 0 w 21600"/>
                <a:gd name="T31" fmla="*/ 2 h 21600"/>
                <a:gd name="T32" fmla="*/ 0 w 21600"/>
                <a:gd name="T33" fmla="*/ 2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1 h 21600"/>
                <a:gd name="T42" fmla="*/ 0 w 21600"/>
                <a:gd name="T43" fmla="*/ 1 h 21600"/>
                <a:gd name="T44" fmla="*/ 0 w 21600"/>
                <a:gd name="T45" fmla="*/ 1 h 21600"/>
                <a:gd name="T46" fmla="*/ 0 w 21600"/>
                <a:gd name="T47" fmla="*/ 1 h 21600"/>
                <a:gd name="T48" fmla="*/ 0 w 21600"/>
                <a:gd name="T49" fmla="*/ 1 h 21600"/>
                <a:gd name="T50" fmla="*/ 1 w 21600"/>
                <a:gd name="T51" fmla="*/ 1 h 21600"/>
                <a:gd name="T52" fmla="*/ 0 w 21600"/>
                <a:gd name="T53" fmla="*/ 1 h 21600"/>
                <a:gd name="T54" fmla="*/ 0 w 21600"/>
                <a:gd name="T55" fmla="*/ 1 h 21600"/>
                <a:gd name="T56" fmla="*/ 0 w 21600"/>
                <a:gd name="T57" fmla="*/ 0 h 21600"/>
                <a:gd name="T58" fmla="*/ 0 w 21600"/>
                <a:gd name="T59" fmla="*/ 0 h 21600"/>
                <a:gd name="T60" fmla="*/ 1 w 21600"/>
                <a:gd name="T61" fmla="*/ 0 h 21600"/>
                <a:gd name="T62" fmla="*/ 1 w 21600"/>
                <a:gd name="T63" fmla="*/ 0 h 21600"/>
                <a:gd name="T64" fmla="*/ 1 w 21600"/>
                <a:gd name="T65" fmla="*/ 0 h 21600"/>
                <a:gd name="T66" fmla="*/ 1 w 21600"/>
                <a:gd name="T67" fmla="*/ 0 h 21600"/>
                <a:gd name="T68" fmla="*/ 1 w 21600"/>
                <a:gd name="T69" fmla="*/ 0 h 21600"/>
                <a:gd name="T70" fmla="*/ 1 w 21600"/>
                <a:gd name="T71" fmla="*/ 1 h 21600"/>
                <a:gd name="T72" fmla="*/ 1 w 21600"/>
                <a:gd name="T73" fmla="*/ 1 h 21600"/>
                <a:gd name="T74" fmla="*/ 1 w 21600"/>
                <a:gd name="T75" fmla="*/ 1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69" name="AutoShape 101"/>
            <p:cNvSpPr>
              <a:spLocks/>
            </p:cNvSpPr>
            <p:nvPr/>
          </p:nvSpPr>
          <p:spPr bwMode="auto">
            <a:xfrm>
              <a:off x="1053" y="2379"/>
              <a:ext cx="183" cy="201"/>
            </a:xfrm>
            <a:custGeom>
              <a:avLst/>
              <a:gdLst>
                <a:gd name="T0" fmla="*/ 1 w 21600"/>
                <a:gd name="T1" fmla="*/ 1 h 21600"/>
                <a:gd name="T2" fmla="*/ 1 w 21600"/>
                <a:gd name="T3" fmla="*/ 1 h 21600"/>
                <a:gd name="T4" fmla="*/ 1 w 21600"/>
                <a:gd name="T5" fmla="*/ 1 h 21600"/>
                <a:gd name="T6" fmla="*/ 1 w 21600"/>
                <a:gd name="T7" fmla="*/ 1 h 21600"/>
                <a:gd name="T8" fmla="*/ 1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2 w 21600"/>
                <a:gd name="T15" fmla="*/ 1 h 21600"/>
                <a:gd name="T16" fmla="*/ 2 w 21600"/>
                <a:gd name="T17" fmla="*/ 1 h 21600"/>
                <a:gd name="T18" fmla="*/ 2 w 21600"/>
                <a:gd name="T19" fmla="*/ 2 h 21600"/>
                <a:gd name="T20" fmla="*/ 2 w 21600"/>
                <a:gd name="T21" fmla="*/ 2 h 21600"/>
                <a:gd name="T22" fmla="*/ 1 w 21600"/>
                <a:gd name="T23" fmla="*/ 2 h 21600"/>
                <a:gd name="T24" fmla="*/ 1 w 21600"/>
                <a:gd name="T25" fmla="*/ 2 h 21600"/>
                <a:gd name="T26" fmla="*/ 1 w 21600"/>
                <a:gd name="T27" fmla="*/ 2 h 21600"/>
                <a:gd name="T28" fmla="*/ 0 w 21600"/>
                <a:gd name="T29" fmla="*/ 2 h 21600"/>
                <a:gd name="T30" fmla="*/ 0 w 21600"/>
                <a:gd name="T31" fmla="*/ 2 h 21600"/>
                <a:gd name="T32" fmla="*/ 0 w 21600"/>
                <a:gd name="T33" fmla="*/ 2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1 h 21600"/>
                <a:gd name="T42" fmla="*/ 0 w 21600"/>
                <a:gd name="T43" fmla="*/ 1 h 21600"/>
                <a:gd name="T44" fmla="*/ 0 w 21600"/>
                <a:gd name="T45" fmla="*/ 1 h 21600"/>
                <a:gd name="T46" fmla="*/ 0 w 21600"/>
                <a:gd name="T47" fmla="*/ 1 h 21600"/>
                <a:gd name="T48" fmla="*/ 0 w 21600"/>
                <a:gd name="T49" fmla="*/ 1 h 21600"/>
                <a:gd name="T50" fmla="*/ 1 w 21600"/>
                <a:gd name="T51" fmla="*/ 1 h 21600"/>
                <a:gd name="T52" fmla="*/ 0 w 21600"/>
                <a:gd name="T53" fmla="*/ 1 h 21600"/>
                <a:gd name="T54" fmla="*/ 0 w 21600"/>
                <a:gd name="T55" fmla="*/ 1 h 21600"/>
                <a:gd name="T56" fmla="*/ 0 w 21600"/>
                <a:gd name="T57" fmla="*/ 0 h 21600"/>
                <a:gd name="T58" fmla="*/ 0 w 21600"/>
                <a:gd name="T59" fmla="*/ 0 h 21600"/>
                <a:gd name="T60" fmla="*/ 1 w 21600"/>
                <a:gd name="T61" fmla="*/ 0 h 21600"/>
                <a:gd name="T62" fmla="*/ 1 w 21600"/>
                <a:gd name="T63" fmla="*/ 0 h 21600"/>
                <a:gd name="T64" fmla="*/ 1 w 21600"/>
                <a:gd name="T65" fmla="*/ 0 h 21600"/>
                <a:gd name="T66" fmla="*/ 1 w 21600"/>
                <a:gd name="T67" fmla="*/ 0 h 21600"/>
                <a:gd name="T68" fmla="*/ 1 w 21600"/>
                <a:gd name="T69" fmla="*/ 0 h 21600"/>
                <a:gd name="T70" fmla="*/ 1 w 21600"/>
                <a:gd name="T71" fmla="*/ 1 h 21600"/>
                <a:gd name="T72" fmla="*/ 1 w 21600"/>
                <a:gd name="T73" fmla="*/ 1 h 21600"/>
                <a:gd name="T74" fmla="*/ 1 w 21600"/>
                <a:gd name="T75" fmla="*/ 1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70" name="AutoShape 102"/>
            <p:cNvSpPr>
              <a:spLocks/>
            </p:cNvSpPr>
            <p:nvPr/>
          </p:nvSpPr>
          <p:spPr bwMode="auto">
            <a:xfrm>
              <a:off x="491" y="3065"/>
              <a:ext cx="183" cy="202"/>
            </a:xfrm>
            <a:custGeom>
              <a:avLst/>
              <a:gdLst>
                <a:gd name="T0" fmla="*/ 1 w 21600"/>
                <a:gd name="T1" fmla="*/ 1 h 21600"/>
                <a:gd name="T2" fmla="*/ 1 w 21600"/>
                <a:gd name="T3" fmla="*/ 1 h 21600"/>
                <a:gd name="T4" fmla="*/ 1 w 21600"/>
                <a:gd name="T5" fmla="*/ 1 h 21600"/>
                <a:gd name="T6" fmla="*/ 1 w 21600"/>
                <a:gd name="T7" fmla="*/ 1 h 21600"/>
                <a:gd name="T8" fmla="*/ 1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2 w 21600"/>
                <a:gd name="T15" fmla="*/ 1 h 21600"/>
                <a:gd name="T16" fmla="*/ 2 w 21600"/>
                <a:gd name="T17" fmla="*/ 1 h 21600"/>
                <a:gd name="T18" fmla="*/ 2 w 21600"/>
                <a:gd name="T19" fmla="*/ 2 h 21600"/>
                <a:gd name="T20" fmla="*/ 2 w 21600"/>
                <a:gd name="T21" fmla="*/ 2 h 21600"/>
                <a:gd name="T22" fmla="*/ 1 w 21600"/>
                <a:gd name="T23" fmla="*/ 2 h 21600"/>
                <a:gd name="T24" fmla="*/ 1 w 21600"/>
                <a:gd name="T25" fmla="*/ 2 h 21600"/>
                <a:gd name="T26" fmla="*/ 1 w 21600"/>
                <a:gd name="T27" fmla="*/ 2 h 21600"/>
                <a:gd name="T28" fmla="*/ 0 w 21600"/>
                <a:gd name="T29" fmla="*/ 2 h 21600"/>
                <a:gd name="T30" fmla="*/ 0 w 21600"/>
                <a:gd name="T31" fmla="*/ 2 h 21600"/>
                <a:gd name="T32" fmla="*/ 0 w 21600"/>
                <a:gd name="T33" fmla="*/ 2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1 h 21600"/>
                <a:gd name="T42" fmla="*/ 0 w 21600"/>
                <a:gd name="T43" fmla="*/ 1 h 21600"/>
                <a:gd name="T44" fmla="*/ 0 w 21600"/>
                <a:gd name="T45" fmla="*/ 1 h 21600"/>
                <a:gd name="T46" fmla="*/ 0 w 21600"/>
                <a:gd name="T47" fmla="*/ 1 h 21600"/>
                <a:gd name="T48" fmla="*/ 0 w 21600"/>
                <a:gd name="T49" fmla="*/ 1 h 21600"/>
                <a:gd name="T50" fmla="*/ 1 w 21600"/>
                <a:gd name="T51" fmla="*/ 1 h 21600"/>
                <a:gd name="T52" fmla="*/ 0 w 21600"/>
                <a:gd name="T53" fmla="*/ 1 h 21600"/>
                <a:gd name="T54" fmla="*/ 0 w 21600"/>
                <a:gd name="T55" fmla="*/ 1 h 21600"/>
                <a:gd name="T56" fmla="*/ 0 w 21600"/>
                <a:gd name="T57" fmla="*/ 0 h 21600"/>
                <a:gd name="T58" fmla="*/ 0 w 21600"/>
                <a:gd name="T59" fmla="*/ 0 h 21600"/>
                <a:gd name="T60" fmla="*/ 1 w 21600"/>
                <a:gd name="T61" fmla="*/ 0 h 21600"/>
                <a:gd name="T62" fmla="*/ 1 w 21600"/>
                <a:gd name="T63" fmla="*/ 0 h 21600"/>
                <a:gd name="T64" fmla="*/ 1 w 21600"/>
                <a:gd name="T65" fmla="*/ 0 h 21600"/>
                <a:gd name="T66" fmla="*/ 1 w 21600"/>
                <a:gd name="T67" fmla="*/ 0 h 21600"/>
                <a:gd name="T68" fmla="*/ 1 w 21600"/>
                <a:gd name="T69" fmla="*/ 0 h 21600"/>
                <a:gd name="T70" fmla="*/ 1 w 21600"/>
                <a:gd name="T71" fmla="*/ 1 h 21600"/>
                <a:gd name="T72" fmla="*/ 1 w 21600"/>
                <a:gd name="T73" fmla="*/ 1 h 21600"/>
                <a:gd name="T74" fmla="*/ 1 w 21600"/>
                <a:gd name="T75" fmla="*/ 1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71" name="AutoShape 103"/>
            <p:cNvSpPr>
              <a:spLocks/>
            </p:cNvSpPr>
            <p:nvPr/>
          </p:nvSpPr>
          <p:spPr bwMode="auto">
            <a:xfrm>
              <a:off x="710" y="3574"/>
              <a:ext cx="183" cy="202"/>
            </a:xfrm>
            <a:custGeom>
              <a:avLst/>
              <a:gdLst>
                <a:gd name="T0" fmla="*/ 1 w 21600"/>
                <a:gd name="T1" fmla="*/ 1 h 21600"/>
                <a:gd name="T2" fmla="*/ 1 w 21600"/>
                <a:gd name="T3" fmla="*/ 1 h 21600"/>
                <a:gd name="T4" fmla="*/ 1 w 21600"/>
                <a:gd name="T5" fmla="*/ 1 h 21600"/>
                <a:gd name="T6" fmla="*/ 1 w 21600"/>
                <a:gd name="T7" fmla="*/ 1 h 21600"/>
                <a:gd name="T8" fmla="*/ 1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2 w 21600"/>
                <a:gd name="T15" fmla="*/ 1 h 21600"/>
                <a:gd name="T16" fmla="*/ 2 w 21600"/>
                <a:gd name="T17" fmla="*/ 1 h 21600"/>
                <a:gd name="T18" fmla="*/ 2 w 21600"/>
                <a:gd name="T19" fmla="*/ 2 h 21600"/>
                <a:gd name="T20" fmla="*/ 2 w 21600"/>
                <a:gd name="T21" fmla="*/ 2 h 21600"/>
                <a:gd name="T22" fmla="*/ 1 w 21600"/>
                <a:gd name="T23" fmla="*/ 2 h 21600"/>
                <a:gd name="T24" fmla="*/ 1 w 21600"/>
                <a:gd name="T25" fmla="*/ 2 h 21600"/>
                <a:gd name="T26" fmla="*/ 1 w 21600"/>
                <a:gd name="T27" fmla="*/ 2 h 21600"/>
                <a:gd name="T28" fmla="*/ 0 w 21600"/>
                <a:gd name="T29" fmla="*/ 2 h 21600"/>
                <a:gd name="T30" fmla="*/ 0 w 21600"/>
                <a:gd name="T31" fmla="*/ 2 h 21600"/>
                <a:gd name="T32" fmla="*/ 0 w 21600"/>
                <a:gd name="T33" fmla="*/ 2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1 h 21600"/>
                <a:gd name="T42" fmla="*/ 0 w 21600"/>
                <a:gd name="T43" fmla="*/ 1 h 21600"/>
                <a:gd name="T44" fmla="*/ 0 w 21600"/>
                <a:gd name="T45" fmla="*/ 1 h 21600"/>
                <a:gd name="T46" fmla="*/ 0 w 21600"/>
                <a:gd name="T47" fmla="*/ 1 h 21600"/>
                <a:gd name="T48" fmla="*/ 0 w 21600"/>
                <a:gd name="T49" fmla="*/ 1 h 21600"/>
                <a:gd name="T50" fmla="*/ 1 w 21600"/>
                <a:gd name="T51" fmla="*/ 1 h 21600"/>
                <a:gd name="T52" fmla="*/ 0 w 21600"/>
                <a:gd name="T53" fmla="*/ 1 h 21600"/>
                <a:gd name="T54" fmla="*/ 0 w 21600"/>
                <a:gd name="T55" fmla="*/ 1 h 21600"/>
                <a:gd name="T56" fmla="*/ 0 w 21600"/>
                <a:gd name="T57" fmla="*/ 0 h 21600"/>
                <a:gd name="T58" fmla="*/ 0 w 21600"/>
                <a:gd name="T59" fmla="*/ 0 h 21600"/>
                <a:gd name="T60" fmla="*/ 1 w 21600"/>
                <a:gd name="T61" fmla="*/ 0 h 21600"/>
                <a:gd name="T62" fmla="*/ 1 w 21600"/>
                <a:gd name="T63" fmla="*/ 0 h 21600"/>
                <a:gd name="T64" fmla="*/ 1 w 21600"/>
                <a:gd name="T65" fmla="*/ 0 h 21600"/>
                <a:gd name="T66" fmla="*/ 1 w 21600"/>
                <a:gd name="T67" fmla="*/ 0 h 21600"/>
                <a:gd name="T68" fmla="*/ 1 w 21600"/>
                <a:gd name="T69" fmla="*/ 0 h 21600"/>
                <a:gd name="T70" fmla="*/ 1 w 21600"/>
                <a:gd name="T71" fmla="*/ 1 h 21600"/>
                <a:gd name="T72" fmla="*/ 1 w 21600"/>
                <a:gd name="T73" fmla="*/ 1 h 21600"/>
                <a:gd name="T74" fmla="*/ 1 w 21600"/>
                <a:gd name="T75" fmla="*/ 1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72" name="AutoShape 104"/>
            <p:cNvSpPr>
              <a:spLocks/>
            </p:cNvSpPr>
            <p:nvPr/>
          </p:nvSpPr>
          <p:spPr bwMode="auto">
            <a:xfrm>
              <a:off x="887" y="2900"/>
              <a:ext cx="183" cy="201"/>
            </a:xfrm>
            <a:custGeom>
              <a:avLst/>
              <a:gdLst>
                <a:gd name="T0" fmla="*/ 1 w 21600"/>
                <a:gd name="T1" fmla="*/ 1 h 21600"/>
                <a:gd name="T2" fmla="*/ 1 w 21600"/>
                <a:gd name="T3" fmla="*/ 1 h 21600"/>
                <a:gd name="T4" fmla="*/ 1 w 21600"/>
                <a:gd name="T5" fmla="*/ 1 h 21600"/>
                <a:gd name="T6" fmla="*/ 1 w 21600"/>
                <a:gd name="T7" fmla="*/ 1 h 21600"/>
                <a:gd name="T8" fmla="*/ 1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2 w 21600"/>
                <a:gd name="T15" fmla="*/ 1 h 21600"/>
                <a:gd name="T16" fmla="*/ 2 w 21600"/>
                <a:gd name="T17" fmla="*/ 1 h 21600"/>
                <a:gd name="T18" fmla="*/ 2 w 21600"/>
                <a:gd name="T19" fmla="*/ 2 h 21600"/>
                <a:gd name="T20" fmla="*/ 2 w 21600"/>
                <a:gd name="T21" fmla="*/ 2 h 21600"/>
                <a:gd name="T22" fmla="*/ 1 w 21600"/>
                <a:gd name="T23" fmla="*/ 2 h 21600"/>
                <a:gd name="T24" fmla="*/ 1 w 21600"/>
                <a:gd name="T25" fmla="*/ 2 h 21600"/>
                <a:gd name="T26" fmla="*/ 1 w 21600"/>
                <a:gd name="T27" fmla="*/ 2 h 21600"/>
                <a:gd name="T28" fmla="*/ 0 w 21600"/>
                <a:gd name="T29" fmla="*/ 2 h 21600"/>
                <a:gd name="T30" fmla="*/ 0 w 21600"/>
                <a:gd name="T31" fmla="*/ 2 h 21600"/>
                <a:gd name="T32" fmla="*/ 0 w 21600"/>
                <a:gd name="T33" fmla="*/ 2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1 h 21600"/>
                <a:gd name="T42" fmla="*/ 0 w 21600"/>
                <a:gd name="T43" fmla="*/ 1 h 21600"/>
                <a:gd name="T44" fmla="*/ 0 w 21600"/>
                <a:gd name="T45" fmla="*/ 1 h 21600"/>
                <a:gd name="T46" fmla="*/ 0 w 21600"/>
                <a:gd name="T47" fmla="*/ 1 h 21600"/>
                <a:gd name="T48" fmla="*/ 0 w 21600"/>
                <a:gd name="T49" fmla="*/ 1 h 21600"/>
                <a:gd name="T50" fmla="*/ 1 w 21600"/>
                <a:gd name="T51" fmla="*/ 1 h 21600"/>
                <a:gd name="T52" fmla="*/ 0 w 21600"/>
                <a:gd name="T53" fmla="*/ 1 h 21600"/>
                <a:gd name="T54" fmla="*/ 0 w 21600"/>
                <a:gd name="T55" fmla="*/ 1 h 21600"/>
                <a:gd name="T56" fmla="*/ 0 w 21600"/>
                <a:gd name="T57" fmla="*/ 0 h 21600"/>
                <a:gd name="T58" fmla="*/ 0 w 21600"/>
                <a:gd name="T59" fmla="*/ 0 h 21600"/>
                <a:gd name="T60" fmla="*/ 1 w 21600"/>
                <a:gd name="T61" fmla="*/ 0 h 21600"/>
                <a:gd name="T62" fmla="*/ 1 w 21600"/>
                <a:gd name="T63" fmla="*/ 0 h 21600"/>
                <a:gd name="T64" fmla="*/ 1 w 21600"/>
                <a:gd name="T65" fmla="*/ 0 h 21600"/>
                <a:gd name="T66" fmla="*/ 1 w 21600"/>
                <a:gd name="T67" fmla="*/ 0 h 21600"/>
                <a:gd name="T68" fmla="*/ 1 w 21600"/>
                <a:gd name="T69" fmla="*/ 0 h 21600"/>
                <a:gd name="T70" fmla="*/ 1 w 21600"/>
                <a:gd name="T71" fmla="*/ 1 h 21600"/>
                <a:gd name="T72" fmla="*/ 1 w 21600"/>
                <a:gd name="T73" fmla="*/ 1 h 21600"/>
                <a:gd name="T74" fmla="*/ 1 w 21600"/>
                <a:gd name="T75" fmla="*/ 1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73" name="AutoShape 105"/>
            <p:cNvSpPr>
              <a:spLocks/>
            </p:cNvSpPr>
            <p:nvPr/>
          </p:nvSpPr>
          <p:spPr bwMode="auto">
            <a:xfrm>
              <a:off x="1603" y="189"/>
              <a:ext cx="183" cy="201"/>
            </a:xfrm>
            <a:custGeom>
              <a:avLst/>
              <a:gdLst>
                <a:gd name="T0" fmla="*/ 1 w 21600"/>
                <a:gd name="T1" fmla="*/ 1 h 21600"/>
                <a:gd name="T2" fmla="*/ 1 w 21600"/>
                <a:gd name="T3" fmla="*/ 1 h 21600"/>
                <a:gd name="T4" fmla="*/ 1 w 21600"/>
                <a:gd name="T5" fmla="*/ 1 h 21600"/>
                <a:gd name="T6" fmla="*/ 1 w 21600"/>
                <a:gd name="T7" fmla="*/ 1 h 21600"/>
                <a:gd name="T8" fmla="*/ 1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2 w 21600"/>
                <a:gd name="T15" fmla="*/ 1 h 21600"/>
                <a:gd name="T16" fmla="*/ 2 w 21600"/>
                <a:gd name="T17" fmla="*/ 1 h 21600"/>
                <a:gd name="T18" fmla="*/ 2 w 21600"/>
                <a:gd name="T19" fmla="*/ 2 h 21600"/>
                <a:gd name="T20" fmla="*/ 2 w 21600"/>
                <a:gd name="T21" fmla="*/ 2 h 21600"/>
                <a:gd name="T22" fmla="*/ 1 w 21600"/>
                <a:gd name="T23" fmla="*/ 2 h 21600"/>
                <a:gd name="T24" fmla="*/ 1 w 21600"/>
                <a:gd name="T25" fmla="*/ 2 h 21600"/>
                <a:gd name="T26" fmla="*/ 1 w 21600"/>
                <a:gd name="T27" fmla="*/ 2 h 21600"/>
                <a:gd name="T28" fmla="*/ 0 w 21600"/>
                <a:gd name="T29" fmla="*/ 2 h 21600"/>
                <a:gd name="T30" fmla="*/ 0 w 21600"/>
                <a:gd name="T31" fmla="*/ 2 h 21600"/>
                <a:gd name="T32" fmla="*/ 0 w 21600"/>
                <a:gd name="T33" fmla="*/ 2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1 h 21600"/>
                <a:gd name="T42" fmla="*/ 0 w 21600"/>
                <a:gd name="T43" fmla="*/ 1 h 21600"/>
                <a:gd name="T44" fmla="*/ 0 w 21600"/>
                <a:gd name="T45" fmla="*/ 1 h 21600"/>
                <a:gd name="T46" fmla="*/ 0 w 21600"/>
                <a:gd name="T47" fmla="*/ 1 h 21600"/>
                <a:gd name="T48" fmla="*/ 0 w 21600"/>
                <a:gd name="T49" fmla="*/ 1 h 21600"/>
                <a:gd name="T50" fmla="*/ 1 w 21600"/>
                <a:gd name="T51" fmla="*/ 1 h 21600"/>
                <a:gd name="T52" fmla="*/ 0 w 21600"/>
                <a:gd name="T53" fmla="*/ 1 h 21600"/>
                <a:gd name="T54" fmla="*/ 0 w 21600"/>
                <a:gd name="T55" fmla="*/ 1 h 21600"/>
                <a:gd name="T56" fmla="*/ 0 w 21600"/>
                <a:gd name="T57" fmla="*/ 0 h 21600"/>
                <a:gd name="T58" fmla="*/ 0 w 21600"/>
                <a:gd name="T59" fmla="*/ 0 h 21600"/>
                <a:gd name="T60" fmla="*/ 1 w 21600"/>
                <a:gd name="T61" fmla="*/ 0 h 21600"/>
                <a:gd name="T62" fmla="*/ 1 w 21600"/>
                <a:gd name="T63" fmla="*/ 0 h 21600"/>
                <a:gd name="T64" fmla="*/ 1 w 21600"/>
                <a:gd name="T65" fmla="*/ 0 h 21600"/>
                <a:gd name="T66" fmla="*/ 1 w 21600"/>
                <a:gd name="T67" fmla="*/ 0 h 21600"/>
                <a:gd name="T68" fmla="*/ 1 w 21600"/>
                <a:gd name="T69" fmla="*/ 0 h 21600"/>
                <a:gd name="T70" fmla="*/ 1 w 21600"/>
                <a:gd name="T71" fmla="*/ 1 h 21600"/>
                <a:gd name="T72" fmla="*/ 1 w 21600"/>
                <a:gd name="T73" fmla="*/ 1 h 21600"/>
                <a:gd name="T74" fmla="*/ 1 w 21600"/>
                <a:gd name="T75" fmla="*/ 1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74" name="AutoShape 106"/>
            <p:cNvSpPr>
              <a:spLocks/>
            </p:cNvSpPr>
            <p:nvPr/>
          </p:nvSpPr>
          <p:spPr bwMode="auto">
            <a:xfrm>
              <a:off x="881" y="467"/>
              <a:ext cx="184" cy="201"/>
            </a:xfrm>
            <a:custGeom>
              <a:avLst/>
              <a:gdLst>
                <a:gd name="T0" fmla="*/ 1 w 21600"/>
                <a:gd name="T1" fmla="*/ 1 h 21600"/>
                <a:gd name="T2" fmla="*/ 1 w 21600"/>
                <a:gd name="T3" fmla="*/ 1 h 21600"/>
                <a:gd name="T4" fmla="*/ 1 w 21600"/>
                <a:gd name="T5" fmla="*/ 1 h 21600"/>
                <a:gd name="T6" fmla="*/ 1 w 21600"/>
                <a:gd name="T7" fmla="*/ 1 h 21600"/>
                <a:gd name="T8" fmla="*/ 1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2 w 21600"/>
                <a:gd name="T15" fmla="*/ 1 h 21600"/>
                <a:gd name="T16" fmla="*/ 2 w 21600"/>
                <a:gd name="T17" fmla="*/ 1 h 21600"/>
                <a:gd name="T18" fmla="*/ 2 w 21600"/>
                <a:gd name="T19" fmla="*/ 2 h 21600"/>
                <a:gd name="T20" fmla="*/ 2 w 21600"/>
                <a:gd name="T21" fmla="*/ 2 h 21600"/>
                <a:gd name="T22" fmla="*/ 2 w 21600"/>
                <a:gd name="T23" fmla="*/ 2 h 21600"/>
                <a:gd name="T24" fmla="*/ 1 w 21600"/>
                <a:gd name="T25" fmla="*/ 2 h 21600"/>
                <a:gd name="T26" fmla="*/ 1 w 21600"/>
                <a:gd name="T27" fmla="*/ 2 h 21600"/>
                <a:gd name="T28" fmla="*/ 0 w 21600"/>
                <a:gd name="T29" fmla="*/ 2 h 21600"/>
                <a:gd name="T30" fmla="*/ 0 w 21600"/>
                <a:gd name="T31" fmla="*/ 2 h 21600"/>
                <a:gd name="T32" fmla="*/ 0 w 21600"/>
                <a:gd name="T33" fmla="*/ 2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1 h 21600"/>
                <a:gd name="T42" fmla="*/ 0 w 21600"/>
                <a:gd name="T43" fmla="*/ 1 h 21600"/>
                <a:gd name="T44" fmla="*/ 0 w 21600"/>
                <a:gd name="T45" fmla="*/ 1 h 21600"/>
                <a:gd name="T46" fmla="*/ 0 w 21600"/>
                <a:gd name="T47" fmla="*/ 1 h 21600"/>
                <a:gd name="T48" fmla="*/ 0 w 21600"/>
                <a:gd name="T49" fmla="*/ 1 h 21600"/>
                <a:gd name="T50" fmla="*/ 1 w 21600"/>
                <a:gd name="T51" fmla="*/ 1 h 21600"/>
                <a:gd name="T52" fmla="*/ 0 w 21600"/>
                <a:gd name="T53" fmla="*/ 1 h 21600"/>
                <a:gd name="T54" fmla="*/ 0 w 21600"/>
                <a:gd name="T55" fmla="*/ 1 h 21600"/>
                <a:gd name="T56" fmla="*/ 0 w 21600"/>
                <a:gd name="T57" fmla="*/ 0 h 21600"/>
                <a:gd name="T58" fmla="*/ 0 w 21600"/>
                <a:gd name="T59" fmla="*/ 0 h 21600"/>
                <a:gd name="T60" fmla="*/ 1 w 21600"/>
                <a:gd name="T61" fmla="*/ 0 h 21600"/>
                <a:gd name="T62" fmla="*/ 1 w 21600"/>
                <a:gd name="T63" fmla="*/ 0 h 21600"/>
                <a:gd name="T64" fmla="*/ 1 w 21600"/>
                <a:gd name="T65" fmla="*/ 0 h 21600"/>
                <a:gd name="T66" fmla="*/ 1 w 21600"/>
                <a:gd name="T67" fmla="*/ 0 h 21600"/>
                <a:gd name="T68" fmla="*/ 1 w 21600"/>
                <a:gd name="T69" fmla="*/ 0 h 21600"/>
                <a:gd name="T70" fmla="*/ 1 w 21600"/>
                <a:gd name="T71" fmla="*/ 1 h 21600"/>
                <a:gd name="T72" fmla="*/ 1 w 21600"/>
                <a:gd name="T73" fmla="*/ 1 h 21600"/>
                <a:gd name="T74" fmla="*/ 1 w 21600"/>
                <a:gd name="T75" fmla="*/ 1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75" name="AutoShape 107"/>
            <p:cNvSpPr>
              <a:spLocks/>
            </p:cNvSpPr>
            <p:nvPr/>
          </p:nvSpPr>
          <p:spPr bwMode="auto">
            <a:xfrm>
              <a:off x="1828" y="1420"/>
              <a:ext cx="124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76" name="AutoShape 108"/>
            <p:cNvSpPr>
              <a:spLocks/>
            </p:cNvSpPr>
            <p:nvPr/>
          </p:nvSpPr>
          <p:spPr bwMode="auto">
            <a:xfrm>
              <a:off x="674" y="2432"/>
              <a:ext cx="124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77" name="AutoShape 109"/>
            <p:cNvSpPr>
              <a:spLocks/>
            </p:cNvSpPr>
            <p:nvPr/>
          </p:nvSpPr>
          <p:spPr bwMode="auto">
            <a:xfrm>
              <a:off x="0" y="331"/>
              <a:ext cx="124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78" name="AutoShape 110"/>
            <p:cNvSpPr>
              <a:spLocks/>
            </p:cNvSpPr>
            <p:nvPr/>
          </p:nvSpPr>
          <p:spPr bwMode="auto">
            <a:xfrm>
              <a:off x="591" y="580"/>
              <a:ext cx="124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79" name="AutoShape 111"/>
            <p:cNvSpPr>
              <a:spLocks/>
            </p:cNvSpPr>
            <p:nvPr/>
          </p:nvSpPr>
          <p:spPr bwMode="auto">
            <a:xfrm>
              <a:off x="1307" y="53"/>
              <a:ext cx="124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80" name="AutoShape 112"/>
            <p:cNvSpPr>
              <a:spLocks/>
            </p:cNvSpPr>
            <p:nvPr/>
          </p:nvSpPr>
          <p:spPr bwMode="auto">
            <a:xfrm>
              <a:off x="1366" y="875"/>
              <a:ext cx="125" cy="13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81" name="AutoShape 113"/>
            <p:cNvSpPr>
              <a:spLocks/>
            </p:cNvSpPr>
            <p:nvPr/>
          </p:nvSpPr>
          <p:spPr bwMode="auto">
            <a:xfrm>
              <a:off x="621" y="59"/>
              <a:ext cx="124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82" name="AutoShape 114"/>
            <p:cNvSpPr>
              <a:spLocks/>
            </p:cNvSpPr>
            <p:nvPr/>
          </p:nvSpPr>
          <p:spPr bwMode="auto">
            <a:xfrm>
              <a:off x="1189" y="1379"/>
              <a:ext cx="124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83" name="AutoShape 115"/>
            <p:cNvSpPr>
              <a:spLocks/>
            </p:cNvSpPr>
            <p:nvPr/>
          </p:nvSpPr>
          <p:spPr bwMode="auto">
            <a:xfrm>
              <a:off x="1958" y="1160"/>
              <a:ext cx="124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84" name="AutoShape 116"/>
            <p:cNvSpPr>
              <a:spLocks/>
            </p:cNvSpPr>
            <p:nvPr/>
          </p:nvSpPr>
          <p:spPr bwMode="auto">
            <a:xfrm>
              <a:off x="1603" y="544"/>
              <a:ext cx="124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85" name="AutoShape 117"/>
            <p:cNvSpPr>
              <a:spLocks/>
            </p:cNvSpPr>
            <p:nvPr/>
          </p:nvSpPr>
          <p:spPr bwMode="auto">
            <a:xfrm>
              <a:off x="568" y="331"/>
              <a:ext cx="124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86" name="AutoShape 118"/>
            <p:cNvSpPr>
              <a:spLocks/>
            </p:cNvSpPr>
            <p:nvPr/>
          </p:nvSpPr>
          <p:spPr bwMode="auto">
            <a:xfrm>
              <a:off x="313" y="692"/>
              <a:ext cx="124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87" name="AutoShape 119"/>
            <p:cNvSpPr>
              <a:spLocks/>
            </p:cNvSpPr>
            <p:nvPr/>
          </p:nvSpPr>
          <p:spPr bwMode="auto">
            <a:xfrm>
              <a:off x="1349" y="408"/>
              <a:ext cx="124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88" name="AutoShape 120"/>
            <p:cNvSpPr>
              <a:spLocks/>
            </p:cNvSpPr>
            <p:nvPr/>
          </p:nvSpPr>
          <p:spPr bwMode="auto">
            <a:xfrm>
              <a:off x="398" y="155"/>
              <a:ext cx="183" cy="184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89" name="AutoShape 121"/>
            <p:cNvSpPr>
              <a:spLocks/>
            </p:cNvSpPr>
            <p:nvPr/>
          </p:nvSpPr>
          <p:spPr bwMode="auto">
            <a:xfrm>
              <a:off x="1120" y="333"/>
              <a:ext cx="183" cy="18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90" name="AutoShape 122"/>
            <p:cNvSpPr>
              <a:spLocks/>
            </p:cNvSpPr>
            <p:nvPr/>
          </p:nvSpPr>
          <p:spPr bwMode="auto">
            <a:xfrm>
              <a:off x="1865" y="475"/>
              <a:ext cx="184" cy="18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91" name="AutoShape 123"/>
            <p:cNvSpPr>
              <a:spLocks/>
            </p:cNvSpPr>
            <p:nvPr/>
          </p:nvSpPr>
          <p:spPr bwMode="auto">
            <a:xfrm>
              <a:off x="1451" y="1090"/>
              <a:ext cx="183" cy="184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92" name="AutoShape 124"/>
            <p:cNvSpPr>
              <a:spLocks/>
            </p:cNvSpPr>
            <p:nvPr/>
          </p:nvSpPr>
          <p:spPr bwMode="auto">
            <a:xfrm>
              <a:off x="1226" y="1872"/>
              <a:ext cx="184" cy="18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93" name="AutoShape 125"/>
            <p:cNvSpPr>
              <a:spLocks/>
            </p:cNvSpPr>
            <p:nvPr/>
          </p:nvSpPr>
          <p:spPr bwMode="auto">
            <a:xfrm>
              <a:off x="812" y="2274"/>
              <a:ext cx="183" cy="18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94" name="AutoShape 126"/>
            <p:cNvSpPr>
              <a:spLocks/>
            </p:cNvSpPr>
            <p:nvPr/>
          </p:nvSpPr>
          <p:spPr bwMode="auto">
            <a:xfrm>
              <a:off x="699" y="2937"/>
              <a:ext cx="184" cy="18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95" name="AutoShape 127"/>
            <p:cNvSpPr>
              <a:spLocks/>
            </p:cNvSpPr>
            <p:nvPr/>
          </p:nvSpPr>
          <p:spPr bwMode="auto">
            <a:xfrm>
              <a:off x="481" y="3428"/>
              <a:ext cx="183" cy="184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96" name="AutoShape 128"/>
            <p:cNvSpPr>
              <a:spLocks/>
            </p:cNvSpPr>
            <p:nvPr/>
          </p:nvSpPr>
          <p:spPr bwMode="auto">
            <a:xfrm>
              <a:off x="1049" y="3558"/>
              <a:ext cx="183" cy="184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97" name="AutoShape 129"/>
            <p:cNvSpPr>
              <a:spLocks/>
            </p:cNvSpPr>
            <p:nvPr/>
          </p:nvSpPr>
          <p:spPr bwMode="auto">
            <a:xfrm>
              <a:off x="806" y="3262"/>
              <a:ext cx="183" cy="184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98" name="AutoShape 130"/>
            <p:cNvSpPr>
              <a:spLocks/>
            </p:cNvSpPr>
            <p:nvPr/>
          </p:nvSpPr>
          <p:spPr bwMode="auto">
            <a:xfrm>
              <a:off x="1279" y="629"/>
              <a:ext cx="184" cy="18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99" name="AutoShape 131"/>
            <p:cNvSpPr>
              <a:spLocks/>
            </p:cNvSpPr>
            <p:nvPr/>
          </p:nvSpPr>
          <p:spPr bwMode="auto">
            <a:xfrm>
              <a:off x="455" y="3302"/>
              <a:ext cx="124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00" name="AutoShape 132"/>
            <p:cNvSpPr>
              <a:spLocks/>
            </p:cNvSpPr>
            <p:nvPr/>
          </p:nvSpPr>
          <p:spPr bwMode="auto">
            <a:xfrm>
              <a:off x="704" y="3385"/>
              <a:ext cx="124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01" name="AutoShape 133"/>
            <p:cNvSpPr>
              <a:spLocks/>
            </p:cNvSpPr>
            <p:nvPr/>
          </p:nvSpPr>
          <p:spPr bwMode="auto">
            <a:xfrm>
              <a:off x="1112" y="2982"/>
              <a:ext cx="124" cy="13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02" name="AutoShape 134"/>
            <p:cNvSpPr>
              <a:spLocks/>
            </p:cNvSpPr>
            <p:nvPr/>
          </p:nvSpPr>
          <p:spPr bwMode="auto">
            <a:xfrm>
              <a:off x="1147" y="2178"/>
              <a:ext cx="125" cy="136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03" name="AutoShape 135"/>
            <p:cNvSpPr>
              <a:spLocks/>
            </p:cNvSpPr>
            <p:nvPr/>
          </p:nvSpPr>
          <p:spPr bwMode="auto">
            <a:xfrm>
              <a:off x="1017" y="1929"/>
              <a:ext cx="172" cy="189"/>
            </a:xfrm>
            <a:custGeom>
              <a:avLst/>
              <a:gdLst>
                <a:gd name="T0" fmla="*/ 1 w 21600"/>
                <a:gd name="T1" fmla="*/ 1 h 21600"/>
                <a:gd name="T2" fmla="*/ 1 w 21600"/>
                <a:gd name="T3" fmla="*/ 1 h 21600"/>
                <a:gd name="T4" fmla="*/ 1 w 21600"/>
                <a:gd name="T5" fmla="*/ 1 h 21600"/>
                <a:gd name="T6" fmla="*/ 1 w 21600"/>
                <a:gd name="T7" fmla="*/ 1 h 21600"/>
                <a:gd name="T8" fmla="*/ 1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2 h 21600"/>
                <a:gd name="T20" fmla="*/ 1 w 21600"/>
                <a:gd name="T21" fmla="*/ 2 h 21600"/>
                <a:gd name="T22" fmla="*/ 1 w 21600"/>
                <a:gd name="T23" fmla="*/ 2 h 21600"/>
                <a:gd name="T24" fmla="*/ 1 w 21600"/>
                <a:gd name="T25" fmla="*/ 2 h 21600"/>
                <a:gd name="T26" fmla="*/ 1 w 21600"/>
                <a:gd name="T27" fmla="*/ 2 h 21600"/>
                <a:gd name="T28" fmla="*/ 0 w 21600"/>
                <a:gd name="T29" fmla="*/ 2 h 21600"/>
                <a:gd name="T30" fmla="*/ 0 w 21600"/>
                <a:gd name="T31" fmla="*/ 2 h 21600"/>
                <a:gd name="T32" fmla="*/ 0 w 21600"/>
                <a:gd name="T33" fmla="*/ 2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1 h 21600"/>
                <a:gd name="T42" fmla="*/ 0 w 21600"/>
                <a:gd name="T43" fmla="*/ 1 h 21600"/>
                <a:gd name="T44" fmla="*/ 0 w 21600"/>
                <a:gd name="T45" fmla="*/ 1 h 21600"/>
                <a:gd name="T46" fmla="*/ 0 w 21600"/>
                <a:gd name="T47" fmla="*/ 1 h 21600"/>
                <a:gd name="T48" fmla="*/ 0 w 21600"/>
                <a:gd name="T49" fmla="*/ 1 h 21600"/>
                <a:gd name="T50" fmla="*/ 0 w 21600"/>
                <a:gd name="T51" fmla="*/ 1 h 21600"/>
                <a:gd name="T52" fmla="*/ 0 w 21600"/>
                <a:gd name="T53" fmla="*/ 1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1 w 21600"/>
                <a:gd name="T61" fmla="*/ 0 h 21600"/>
                <a:gd name="T62" fmla="*/ 1 w 21600"/>
                <a:gd name="T63" fmla="*/ 0 h 21600"/>
                <a:gd name="T64" fmla="*/ 1 w 21600"/>
                <a:gd name="T65" fmla="*/ 0 h 21600"/>
                <a:gd name="T66" fmla="*/ 1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1 h 21600"/>
                <a:gd name="T74" fmla="*/ 1 w 21600"/>
                <a:gd name="T75" fmla="*/ 1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04" name="AutoShape 136"/>
            <p:cNvSpPr>
              <a:spLocks/>
            </p:cNvSpPr>
            <p:nvPr/>
          </p:nvSpPr>
          <p:spPr bwMode="auto">
            <a:xfrm>
              <a:off x="1165" y="1592"/>
              <a:ext cx="172" cy="189"/>
            </a:xfrm>
            <a:custGeom>
              <a:avLst/>
              <a:gdLst>
                <a:gd name="T0" fmla="*/ 1 w 21600"/>
                <a:gd name="T1" fmla="*/ 1 h 21600"/>
                <a:gd name="T2" fmla="*/ 1 w 21600"/>
                <a:gd name="T3" fmla="*/ 1 h 21600"/>
                <a:gd name="T4" fmla="*/ 1 w 21600"/>
                <a:gd name="T5" fmla="*/ 1 h 21600"/>
                <a:gd name="T6" fmla="*/ 1 w 21600"/>
                <a:gd name="T7" fmla="*/ 1 h 21600"/>
                <a:gd name="T8" fmla="*/ 1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2 h 21600"/>
                <a:gd name="T20" fmla="*/ 1 w 21600"/>
                <a:gd name="T21" fmla="*/ 2 h 21600"/>
                <a:gd name="T22" fmla="*/ 1 w 21600"/>
                <a:gd name="T23" fmla="*/ 2 h 21600"/>
                <a:gd name="T24" fmla="*/ 1 w 21600"/>
                <a:gd name="T25" fmla="*/ 2 h 21600"/>
                <a:gd name="T26" fmla="*/ 1 w 21600"/>
                <a:gd name="T27" fmla="*/ 2 h 21600"/>
                <a:gd name="T28" fmla="*/ 0 w 21600"/>
                <a:gd name="T29" fmla="*/ 2 h 21600"/>
                <a:gd name="T30" fmla="*/ 0 w 21600"/>
                <a:gd name="T31" fmla="*/ 2 h 21600"/>
                <a:gd name="T32" fmla="*/ 0 w 21600"/>
                <a:gd name="T33" fmla="*/ 2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1 h 21600"/>
                <a:gd name="T42" fmla="*/ 0 w 21600"/>
                <a:gd name="T43" fmla="*/ 1 h 21600"/>
                <a:gd name="T44" fmla="*/ 0 w 21600"/>
                <a:gd name="T45" fmla="*/ 1 h 21600"/>
                <a:gd name="T46" fmla="*/ 0 w 21600"/>
                <a:gd name="T47" fmla="*/ 1 h 21600"/>
                <a:gd name="T48" fmla="*/ 0 w 21600"/>
                <a:gd name="T49" fmla="*/ 1 h 21600"/>
                <a:gd name="T50" fmla="*/ 0 w 21600"/>
                <a:gd name="T51" fmla="*/ 1 h 21600"/>
                <a:gd name="T52" fmla="*/ 0 w 21600"/>
                <a:gd name="T53" fmla="*/ 1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1 w 21600"/>
                <a:gd name="T61" fmla="*/ 0 h 21600"/>
                <a:gd name="T62" fmla="*/ 1 w 21600"/>
                <a:gd name="T63" fmla="*/ 0 h 21600"/>
                <a:gd name="T64" fmla="*/ 1 w 21600"/>
                <a:gd name="T65" fmla="*/ 0 h 21600"/>
                <a:gd name="T66" fmla="*/ 1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1 h 21600"/>
                <a:gd name="T74" fmla="*/ 1 w 21600"/>
                <a:gd name="T75" fmla="*/ 1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05" name="AutoShape 137"/>
            <p:cNvSpPr>
              <a:spLocks/>
            </p:cNvSpPr>
            <p:nvPr/>
          </p:nvSpPr>
          <p:spPr bwMode="auto">
            <a:xfrm>
              <a:off x="1573" y="822"/>
              <a:ext cx="172" cy="190"/>
            </a:xfrm>
            <a:custGeom>
              <a:avLst/>
              <a:gdLst>
                <a:gd name="T0" fmla="*/ 1 w 21600"/>
                <a:gd name="T1" fmla="*/ 1 h 21600"/>
                <a:gd name="T2" fmla="*/ 1 w 21600"/>
                <a:gd name="T3" fmla="*/ 1 h 21600"/>
                <a:gd name="T4" fmla="*/ 1 w 21600"/>
                <a:gd name="T5" fmla="*/ 1 h 21600"/>
                <a:gd name="T6" fmla="*/ 1 w 21600"/>
                <a:gd name="T7" fmla="*/ 1 h 21600"/>
                <a:gd name="T8" fmla="*/ 1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2 h 21600"/>
                <a:gd name="T20" fmla="*/ 1 w 21600"/>
                <a:gd name="T21" fmla="*/ 2 h 21600"/>
                <a:gd name="T22" fmla="*/ 1 w 21600"/>
                <a:gd name="T23" fmla="*/ 2 h 21600"/>
                <a:gd name="T24" fmla="*/ 1 w 21600"/>
                <a:gd name="T25" fmla="*/ 2 h 21600"/>
                <a:gd name="T26" fmla="*/ 1 w 21600"/>
                <a:gd name="T27" fmla="*/ 2 h 21600"/>
                <a:gd name="T28" fmla="*/ 0 w 21600"/>
                <a:gd name="T29" fmla="*/ 2 h 21600"/>
                <a:gd name="T30" fmla="*/ 0 w 21600"/>
                <a:gd name="T31" fmla="*/ 2 h 21600"/>
                <a:gd name="T32" fmla="*/ 0 w 21600"/>
                <a:gd name="T33" fmla="*/ 2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1 h 21600"/>
                <a:gd name="T42" fmla="*/ 0 w 21600"/>
                <a:gd name="T43" fmla="*/ 1 h 21600"/>
                <a:gd name="T44" fmla="*/ 0 w 21600"/>
                <a:gd name="T45" fmla="*/ 1 h 21600"/>
                <a:gd name="T46" fmla="*/ 0 w 21600"/>
                <a:gd name="T47" fmla="*/ 1 h 21600"/>
                <a:gd name="T48" fmla="*/ 0 w 21600"/>
                <a:gd name="T49" fmla="*/ 1 h 21600"/>
                <a:gd name="T50" fmla="*/ 0 w 21600"/>
                <a:gd name="T51" fmla="*/ 1 h 21600"/>
                <a:gd name="T52" fmla="*/ 0 w 21600"/>
                <a:gd name="T53" fmla="*/ 1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1 w 21600"/>
                <a:gd name="T61" fmla="*/ 0 h 21600"/>
                <a:gd name="T62" fmla="*/ 1 w 21600"/>
                <a:gd name="T63" fmla="*/ 0 h 21600"/>
                <a:gd name="T64" fmla="*/ 1 w 21600"/>
                <a:gd name="T65" fmla="*/ 0 h 21600"/>
                <a:gd name="T66" fmla="*/ 1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1 h 21600"/>
                <a:gd name="T74" fmla="*/ 1 w 21600"/>
                <a:gd name="T75" fmla="*/ 1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06" name="AutoShape 138"/>
            <p:cNvSpPr>
              <a:spLocks/>
            </p:cNvSpPr>
            <p:nvPr/>
          </p:nvSpPr>
          <p:spPr bwMode="auto">
            <a:xfrm>
              <a:off x="1715" y="1189"/>
              <a:ext cx="172" cy="190"/>
            </a:xfrm>
            <a:custGeom>
              <a:avLst/>
              <a:gdLst>
                <a:gd name="T0" fmla="*/ 1 w 21600"/>
                <a:gd name="T1" fmla="*/ 1 h 21600"/>
                <a:gd name="T2" fmla="*/ 1 w 21600"/>
                <a:gd name="T3" fmla="*/ 1 h 21600"/>
                <a:gd name="T4" fmla="*/ 1 w 21600"/>
                <a:gd name="T5" fmla="*/ 1 h 21600"/>
                <a:gd name="T6" fmla="*/ 1 w 21600"/>
                <a:gd name="T7" fmla="*/ 1 h 21600"/>
                <a:gd name="T8" fmla="*/ 1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2 h 21600"/>
                <a:gd name="T20" fmla="*/ 1 w 21600"/>
                <a:gd name="T21" fmla="*/ 2 h 21600"/>
                <a:gd name="T22" fmla="*/ 1 w 21600"/>
                <a:gd name="T23" fmla="*/ 2 h 21600"/>
                <a:gd name="T24" fmla="*/ 1 w 21600"/>
                <a:gd name="T25" fmla="*/ 2 h 21600"/>
                <a:gd name="T26" fmla="*/ 1 w 21600"/>
                <a:gd name="T27" fmla="*/ 2 h 21600"/>
                <a:gd name="T28" fmla="*/ 0 w 21600"/>
                <a:gd name="T29" fmla="*/ 2 h 21600"/>
                <a:gd name="T30" fmla="*/ 0 w 21600"/>
                <a:gd name="T31" fmla="*/ 2 h 21600"/>
                <a:gd name="T32" fmla="*/ 0 w 21600"/>
                <a:gd name="T33" fmla="*/ 2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1 h 21600"/>
                <a:gd name="T42" fmla="*/ 0 w 21600"/>
                <a:gd name="T43" fmla="*/ 1 h 21600"/>
                <a:gd name="T44" fmla="*/ 0 w 21600"/>
                <a:gd name="T45" fmla="*/ 1 h 21600"/>
                <a:gd name="T46" fmla="*/ 0 w 21600"/>
                <a:gd name="T47" fmla="*/ 1 h 21600"/>
                <a:gd name="T48" fmla="*/ 0 w 21600"/>
                <a:gd name="T49" fmla="*/ 1 h 21600"/>
                <a:gd name="T50" fmla="*/ 0 w 21600"/>
                <a:gd name="T51" fmla="*/ 1 h 21600"/>
                <a:gd name="T52" fmla="*/ 0 w 21600"/>
                <a:gd name="T53" fmla="*/ 1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1 w 21600"/>
                <a:gd name="T61" fmla="*/ 0 h 21600"/>
                <a:gd name="T62" fmla="*/ 1 w 21600"/>
                <a:gd name="T63" fmla="*/ 0 h 21600"/>
                <a:gd name="T64" fmla="*/ 1 w 21600"/>
                <a:gd name="T65" fmla="*/ 0 h 21600"/>
                <a:gd name="T66" fmla="*/ 1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1 h 21600"/>
                <a:gd name="T74" fmla="*/ 1 w 21600"/>
                <a:gd name="T75" fmla="*/ 1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07" name="AutoShape 139"/>
            <p:cNvSpPr>
              <a:spLocks/>
            </p:cNvSpPr>
            <p:nvPr/>
          </p:nvSpPr>
          <p:spPr bwMode="auto">
            <a:xfrm>
              <a:off x="1070" y="0"/>
              <a:ext cx="125" cy="136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08" name="AutoShape 140"/>
            <p:cNvSpPr>
              <a:spLocks/>
            </p:cNvSpPr>
            <p:nvPr/>
          </p:nvSpPr>
          <p:spPr bwMode="auto">
            <a:xfrm>
              <a:off x="1408" y="254"/>
              <a:ext cx="124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09" name="AutoShape 141"/>
            <p:cNvSpPr>
              <a:spLocks/>
            </p:cNvSpPr>
            <p:nvPr/>
          </p:nvSpPr>
          <p:spPr bwMode="auto">
            <a:xfrm>
              <a:off x="798" y="355"/>
              <a:ext cx="125" cy="136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10" name="AutoShape 142"/>
            <p:cNvSpPr>
              <a:spLocks/>
            </p:cNvSpPr>
            <p:nvPr/>
          </p:nvSpPr>
          <p:spPr bwMode="auto">
            <a:xfrm>
              <a:off x="467" y="532"/>
              <a:ext cx="83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3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11" name="AutoShape 143"/>
            <p:cNvSpPr>
              <a:spLocks/>
            </p:cNvSpPr>
            <p:nvPr/>
          </p:nvSpPr>
          <p:spPr bwMode="auto">
            <a:xfrm>
              <a:off x="177" y="645"/>
              <a:ext cx="83" cy="9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3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12" name="AutoShape 144"/>
            <p:cNvSpPr>
              <a:spLocks/>
            </p:cNvSpPr>
            <p:nvPr/>
          </p:nvSpPr>
          <p:spPr bwMode="auto">
            <a:xfrm>
              <a:off x="804" y="23"/>
              <a:ext cx="83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3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13" name="AutoShape 145"/>
            <p:cNvSpPr>
              <a:spLocks/>
            </p:cNvSpPr>
            <p:nvPr/>
          </p:nvSpPr>
          <p:spPr bwMode="auto">
            <a:xfrm>
              <a:off x="1786" y="722"/>
              <a:ext cx="83" cy="9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3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14" name="AutoShape 146"/>
            <p:cNvSpPr>
              <a:spLocks/>
            </p:cNvSpPr>
            <p:nvPr/>
          </p:nvSpPr>
          <p:spPr bwMode="auto">
            <a:xfrm>
              <a:off x="1857" y="355"/>
              <a:ext cx="83" cy="9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3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15" name="AutoShape 147"/>
            <p:cNvSpPr>
              <a:spLocks/>
            </p:cNvSpPr>
            <p:nvPr/>
          </p:nvSpPr>
          <p:spPr bwMode="auto">
            <a:xfrm>
              <a:off x="1289" y="1213"/>
              <a:ext cx="83" cy="9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3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16" name="AutoShape 148"/>
            <p:cNvSpPr>
              <a:spLocks/>
            </p:cNvSpPr>
            <p:nvPr/>
          </p:nvSpPr>
          <p:spPr bwMode="auto">
            <a:xfrm>
              <a:off x="946" y="1858"/>
              <a:ext cx="83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3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17" name="AutoShape 149"/>
            <p:cNvSpPr>
              <a:spLocks/>
            </p:cNvSpPr>
            <p:nvPr/>
          </p:nvSpPr>
          <p:spPr bwMode="auto">
            <a:xfrm>
              <a:off x="1029" y="1556"/>
              <a:ext cx="83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3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18" name="AutoShape 150"/>
            <p:cNvSpPr>
              <a:spLocks/>
            </p:cNvSpPr>
            <p:nvPr/>
          </p:nvSpPr>
          <p:spPr bwMode="auto">
            <a:xfrm>
              <a:off x="437" y="384"/>
              <a:ext cx="83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3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19" name="AutoShape 151"/>
            <p:cNvSpPr>
              <a:spLocks/>
            </p:cNvSpPr>
            <p:nvPr/>
          </p:nvSpPr>
          <p:spPr bwMode="auto">
            <a:xfrm>
              <a:off x="723" y="522"/>
              <a:ext cx="113" cy="11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20" name="AutoShape 152"/>
            <p:cNvSpPr>
              <a:spLocks/>
            </p:cNvSpPr>
            <p:nvPr/>
          </p:nvSpPr>
          <p:spPr bwMode="auto">
            <a:xfrm>
              <a:off x="433" y="652"/>
              <a:ext cx="113" cy="11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21" name="AutoShape 153"/>
            <p:cNvSpPr>
              <a:spLocks/>
            </p:cNvSpPr>
            <p:nvPr/>
          </p:nvSpPr>
          <p:spPr bwMode="auto">
            <a:xfrm>
              <a:off x="699" y="244"/>
              <a:ext cx="113" cy="112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22" name="AutoShape 154"/>
            <p:cNvSpPr>
              <a:spLocks/>
            </p:cNvSpPr>
            <p:nvPr/>
          </p:nvSpPr>
          <p:spPr bwMode="auto">
            <a:xfrm>
              <a:off x="972" y="327"/>
              <a:ext cx="112" cy="112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23" name="AutoShape 155"/>
            <p:cNvSpPr>
              <a:spLocks/>
            </p:cNvSpPr>
            <p:nvPr/>
          </p:nvSpPr>
          <p:spPr bwMode="auto">
            <a:xfrm>
              <a:off x="1131" y="173"/>
              <a:ext cx="113" cy="112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24" name="AutoShape 156"/>
            <p:cNvSpPr>
              <a:spLocks/>
            </p:cNvSpPr>
            <p:nvPr/>
          </p:nvSpPr>
          <p:spPr bwMode="auto">
            <a:xfrm>
              <a:off x="1155" y="564"/>
              <a:ext cx="113" cy="112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25" name="AutoShape 157"/>
            <p:cNvSpPr>
              <a:spLocks/>
            </p:cNvSpPr>
            <p:nvPr/>
          </p:nvSpPr>
          <p:spPr bwMode="auto">
            <a:xfrm>
              <a:off x="1735" y="433"/>
              <a:ext cx="112" cy="11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26" name="AutoShape 158"/>
            <p:cNvSpPr>
              <a:spLocks/>
            </p:cNvSpPr>
            <p:nvPr/>
          </p:nvSpPr>
          <p:spPr bwMode="auto">
            <a:xfrm>
              <a:off x="1457" y="587"/>
              <a:ext cx="112" cy="11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27" name="AutoShape 159"/>
            <p:cNvSpPr>
              <a:spLocks/>
            </p:cNvSpPr>
            <p:nvPr/>
          </p:nvSpPr>
          <p:spPr bwMode="auto">
            <a:xfrm>
              <a:off x="1516" y="433"/>
              <a:ext cx="112" cy="11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28" name="AutoShape 160"/>
            <p:cNvSpPr>
              <a:spLocks/>
            </p:cNvSpPr>
            <p:nvPr/>
          </p:nvSpPr>
          <p:spPr bwMode="auto">
            <a:xfrm>
              <a:off x="1475" y="765"/>
              <a:ext cx="112" cy="112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29" name="AutoShape 161"/>
            <p:cNvSpPr>
              <a:spLocks/>
            </p:cNvSpPr>
            <p:nvPr/>
          </p:nvSpPr>
          <p:spPr bwMode="auto">
            <a:xfrm>
              <a:off x="1765" y="575"/>
              <a:ext cx="112" cy="11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30" name="AutoShape 162"/>
            <p:cNvSpPr>
              <a:spLocks/>
            </p:cNvSpPr>
            <p:nvPr/>
          </p:nvSpPr>
          <p:spPr bwMode="auto">
            <a:xfrm>
              <a:off x="1640" y="700"/>
              <a:ext cx="113" cy="112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31" name="AutoShape 163"/>
            <p:cNvSpPr>
              <a:spLocks/>
            </p:cNvSpPr>
            <p:nvPr/>
          </p:nvSpPr>
          <p:spPr bwMode="auto">
            <a:xfrm>
              <a:off x="1640" y="1055"/>
              <a:ext cx="113" cy="112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32" name="AutoShape 164"/>
            <p:cNvSpPr>
              <a:spLocks/>
            </p:cNvSpPr>
            <p:nvPr/>
          </p:nvSpPr>
          <p:spPr bwMode="auto">
            <a:xfrm>
              <a:off x="1350" y="1049"/>
              <a:ext cx="113" cy="112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33" name="AutoShape 165"/>
            <p:cNvSpPr>
              <a:spLocks/>
            </p:cNvSpPr>
            <p:nvPr/>
          </p:nvSpPr>
          <p:spPr bwMode="auto">
            <a:xfrm>
              <a:off x="1392" y="1250"/>
              <a:ext cx="112" cy="11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34" name="AutoShape 166"/>
            <p:cNvSpPr>
              <a:spLocks/>
            </p:cNvSpPr>
            <p:nvPr/>
          </p:nvSpPr>
          <p:spPr bwMode="auto">
            <a:xfrm>
              <a:off x="1670" y="1439"/>
              <a:ext cx="112" cy="11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35" name="AutoShape 167"/>
            <p:cNvSpPr>
              <a:spLocks/>
            </p:cNvSpPr>
            <p:nvPr/>
          </p:nvSpPr>
          <p:spPr bwMode="auto">
            <a:xfrm>
              <a:off x="1581" y="1297"/>
              <a:ext cx="113" cy="11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36" name="AutoShape 168"/>
            <p:cNvSpPr>
              <a:spLocks/>
            </p:cNvSpPr>
            <p:nvPr/>
          </p:nvSpPr>
          <p:spPr bwMode="auto">
            <a:xfrm>
              <a:off x="1344" y="1392"/>
              <a:ext cx="113" cy="11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37" name="AutoShape 169"/>
            <p:cNvSpPr>
              <a:spLocks/>
            </p:cNvSpPr>
            <p:nvPr/>
          </p:nvSpPr>
          <p:spPr bwMode="auto">
            <a:xfrm>
              <a:off x="1078" y="1795"/>
              <a:ext cx="113" cy="112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38" name="AutoShape 170"/>
            <p:cNvSpPr>
              <a:spLocks/>
            </p:cNvSpPr>
            <p:nvPr/>
          </p:nvSpPr>
          <p:spPr bwMode="auto">
            <a:xfrm>
              <a:off x="676" y="2256"/>
              <a:ext cx="112" cy="11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39" name="AutoShape 171"/>
            <p:cNvSpPr>
              <a:spLocks/>
            </p:cNvSpPr>
            <p:nvPr/>
          </p:nvSpPr>
          <p:spPr bwMode="auto">
            <a:xfrm>
              <a:off x="1001" y="2191"/>
              <a:ext cx="113" cy="11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40" name="AutoShape 172"/>
            <p:cNvSpPr>
              <a:spLocks/>
            </p:cNvSpPr>
            <p:nvPr/>
          </p:nvSpPr>
          <p:spPr bwMode="auto">
            <a:xfrm>
              <a:off x="911" y="2473"/>
              <a:ext cx="83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3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41" name="AutoShape 173"/>
            <p:cNvSpPr>
              <a:spLocks/>
            </p:cNvSpPr>
            <p:nvPr/>
          </p:nvSpPr>
          <p:spPr bwMode="auto">
            <a:xfrm>
              <a:off x="723" y="3191"/>
              <a:ext cx="113" cy="11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42" name="AutoShape 174"/>
            <p:cNvSpPr>
              <a:spLocks/>
            </p:cNvSpPr>
            <p:nvPr/>
          </p:nvSpPr>
          <p:spPr bwMode="auto">
            <a:xfrm>
              <a:off x="948" y="3138"/>
              <a:ext cx="112" cy="11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43" name="AutoShape 175"/>
            <p:cNvSpPr>
              <a:spLocks/>
            </p:cNvSpPr>
            <p:nvPr/>
          </p:nvSpPr>
          <p:spPr bwMode="auto">
            <a:xfrm>
              <a:off x="883" y="3570"/>
              <a:ext cx="112" cy="11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44" name="AutoShape 176"/>
            <p:cNvSpPr>
              <a:spLocks/>
            </p:cNvSpPr>
            <p:nvPr/>
          </p:nvSpPr>
          <p:spPr bwMode="auto">
            <a:xfrm>
              <a:off x="644" y="3568"/>
              <a:ext cx="83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3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45" name="AutoShape 177"/>
            <p:cNvSpPr>
              <a:spLocks/>
            </p:cNvSpPr>
            <p:nvPr/>
          </p:nvSpPr>
          <p:spPr bwMode="auto">
            <a:xfrm>
              <a:off x="621" y="3326"/>
              <a:ext cx="83" cy="9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3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46" name="AutoShape 178"/>
            <p:cNvSpPr>
              <a:spLocks/>
            </p:cNvSpPr>
            <p:nvPr/>
          </p:nvSpPr>
          <p:spPr bwMode="auto">
            <a:xfrm>
              <a:off x="917" y="3450"/>
              <a:ext cx="82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3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</p:grpSp>
      <p:grpSp>
        <p:nvGrpSpPr>
          <p:cNvPr id="147" name="Group 93"/>
          <p:cNvGrpSpPr>
            <a:grpSpLocks/>
          </p:cNvGrpSpPr>
          <p:nvPr/>
        </p:nvGrpSpPr>
        <p:grpSpPr bwMode="auto">
          <a:xfrm>
            <a:off x="8448796" y="2378591"/>
            <a:ext cx="457990" cy="809630"/>
            <a:chOff x="0" y="0"/>
            <a:chExt cx="2136" cy="3776"/>
          </a:xfrm>
          <a:solidFill>
            <a:schemeClr val="tx1">
              <a:lumMod val="75000"/>
            </a:schemeClr>
          </a:solidFill>
        </p:grpSpPr>
        <p:sp>
          <p:nvSpPr>
            <p:cNvPr id="148" name="AutoShape 94"/>
            <p:cNvSpPr>
              <a:spLocks/>
            </p:cNvSpPr>
            <p:nvPr/>
          </p:nvSpPr>
          <p:spPr bwMode="auto">
            <a:xfrm>
              <a:off x="106" y="260"/>
              <a:ext cx="331" cy="367"/>
            </a:xfrm>
            <a:custGeom>
              <a:avLst/>
              <a:gdLst>
                <a:gd name="T0" fmla="*/ 3 w 21600"/>
                <a:gd name="T1" fmla="*/ 3 h 21600"/>
                <a:gd name="T2" fmla="*/ 4 w 21600"/>
                <a:gd name="T3" fmla="*/ 3 h 21600"/>
                <a:gd name="T4" fmla="*/ 4 w 21600"/>
                <a:gd name="T5" fmla="*/ 3 h 21600"/>
                <a:gd name="T6" fmla="*/ 4 w 21600"/>
                <a:gd name="T7" fmla="*/ 3 h 21600"/>
                <a:gd name="T8" fmla="*/ 4 w 21600"/>
                <a:gd name="T9" fmla="*/ 3 h 21600"/>
                <a:gd name="T10" fmla="*/ 5 w 21600"/>
                <a:gd name="T11" fmla="*/ 4 h 21600"/>
                <a:gd name="T12" fmla="*/ 5 w 21600"/>
                <a:gd name="T13" fmla="*/ 4 h 21600"/>
                <a:gd name="T14" fmla="*/ 5 w 21600"/>
                <a:gd name="T15" fmla="*/ 4 h 21600"/>
                <a:gd name="T16" fmla="*/ 5 w 21600"/>
                <a:gd name="T17" fmla="*/ 4 h 21600"/>
                <a:gd name="T18" fmla="*/ 5 w 21600"/>
                <a:gd name="T19" fmla="*/ 6 h 21600"/>
                <a:gd name="T20" fmla="*/ 5 w 21600"/>
                <a:gd name="T21" fmla="*/ 6 h 21600"/>
                <a:gd name="T22" fmla="*/ 5 w 21600"/>
                <a:gd name="T23" fmla="*/ 6 h 21600"/>
                <a:gd name="T24" fmla="*/ 5 w 21600"/>
                <a:gd name="T25" fmla="*/ 6 h 21600"/>
                <a:gd name="T26" fmla="*/ 5 w 21600"/>
                <a:gd name="T27" fmla="*/ 6 h 21600"/>
                <a:gd name="T28" fmla="*/ 0 w 21600"/>
                <a:gd name="T29" fmla="*/ 6 h 21600"/>
                <a:gd name="T30" fmla="*/ 0 w 21600"/>
                <a:gd name="T31" fmla="*/ 6 h 21600"/>
                <a:gd name="T32" fmla="*/ 0 w 21600"/>
                <a:gd name="T33" fmla="*/ 6 h 21600"/>
                <a:gd name="T34" fmla="*/ 0 w 21600"/>
                <a:gd name="T35" fmla="*/ 4 h 21600"/>
                <a:gd name="T36" fmla="*/ 0 w 21600"/>
                <a:gd name="T37" fmla="*/ 4 h 21600"/>
                <a:gd name="T38" fmla="*/ 0 w 21600"/>
                <a:gd name="T39" fmla="*/ 4 h 21600"/>
                <a:gd name="T40" fmla="*/ 0 w 21600"/>
                <a:gd name="T41" fmla="*/ 4 h 21600"/>
                <a:gd name="T42" fmla="*/ 1 w 21600"/>
                <a:gd name="T43" fmla="*/ 3 h 21600"/>
                <a:gd name="T44" fmla="*/ 1 w 21600"/>
                <a:gd name="T45" fmla="*/ 3 h 21600"/>
                <a:gd name="T46" fmla="*/ 1 w 21600"/>
                <a:gd name="T47" fmla="*/ 3 h 21600"/>
                <a:gd name="T48" fmla="*/ 2 w 21600"/>
                <a:gd name="T49" fmla="*/ 3 h 21600"/>
                <a:gd name="T50" fmla="*/ 2 w 21600"/>
                <a:gd name="T51" fmla="*/ 3 h 21600"/>
                <a:gd name="T52" fmla="*/ 1 w 21600"/>
                <a:gd name="T53" fmla="*/ 3 h 21600"/>
                <a:gd name="T54" fmla="*/ 1 w 21600"/>
                <a:gd name="T55" fmla="*/ 2 h 21600"/>
                <a:gd name="T56" fmla="*/ 1 w 21600"/>
                <a:gd name="T57" fmla="*/ 1 h 21600"/>
                <a:gd name="T58" fmla="*/ 2 w 21600"/>
                <a:gd name="T59" fmla="*/ 1 h 21600"/>
                <a:gd name="T60" fmla="*/ 2 w 21600"/>
                <a:gd name="T61" fmla="*/ 0 h 21600"/>
                <a:gd name="T62" fmla="*/ 3 w 21600"/>
                <a:gd name="T63" fmla="*/ 0 h 21600"/>
                <a:gd name="T64" fmla="*/ 3 w 21600"/>
                <a:gd name="T65" fmla="*/ 0 h 21600"/>
                <a:gd name="T66" fmla="*/ 4 w 21600"/>
                <a:gd name="T67" fmla="*/ 1 h 21600"/>
                <a:gd name="T68" fmla="*/ 4 w 21600"/>
                <a:gd name="T69" fmla="*/ 1 h 21600"/>
                <a:gd name="T70" fmla="*/ 4 w 21600"/>
                <a:gd name="T71" fmla="*/ 2 h 21600"/>
                <a:gd name="T72" fmla="*/ 4 w 21600"/>
                <a:gd name="T73" fmla="*/ 3 h 21600"/>
                <a:gd name="T74" fmla="*/ 3 w 21600"/>
                <a:gd name="T75" fmla="*/ 3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49" name="AutoShape 95"/>
            <p:cNvSpPr>
              <a:spLocks/>
            </p:cNvSpPr>
            <p:nvPr/>
          </p:nvSpPr>
          <p:spPr bwMode="auto">
            <a:xfrm>
              <a:off x="1804" y="757"/>
              <a:ext cx="332" cy="367"/>
            </a:xfrm>
            <a:custGeom>
              <a:avLst/>
              <a:gdLst>
                <a:gd name="T0" fmla="*/ 3 w 21600"/>
                <a:gd name="T1" fmla="*/ 3 h 21600"/>
                <a:gd name="T2" fmla="*/ 4 w 21600"/>
                <a:gd name="T3" fmla="*/ 3 h 21600"/>
                <a:gd name="T4" fmla="*/ 4 w 21600"/>
                <a:gd name="T5" fmla="*/ 3 h 21600"/>
                <a:gd name="T6" fmla="*/ 4 w 21600"/>
                <a:gd name="T7" fmla="*/ 3 h 21600"/>
                <a:gd name="T8" fmla="*/ 4 w 21600"/>
                <a:gd name="T9" fmla="*/ 3 h 21600"/>
                <a:gd name="T10" fmla="*/ 5 w 21600"/>
                <a:gd name="T11" fmla="*/ 4 h 21600"/>
                <a:gd name="T12" fmla="*/ 5 w 21600"/>
                <a:gd name="T13" fmla="*/ 4 h 21600"/>
                <a:gd name="T14" fmla="*/ 5 w 21600"/>
                <a:gd name="T15" fmla="*/ 4 h 21600"/>
                <a:gd name="T16" fmla="*/ 5 w 21600"/>
                <a:gd name="T17" fmla="*/ 4 h 21600"/>
                <a:gd name="T18" fmla="*/ 5 w 21600"/>
                <a:gd name="T19" fmla="*/ 6 h 21600"/>
                <a:gd name="T20" fmla="*/ 5 w 21600"/>
                <a:gd name="T21" fmla="*/ 6 h 21600"/>
                <a:gd name="T22" fmla="*/ 5 w 21600"/>
                <a:gd name="T23" fmla="*/ 6 h 21600"/>
                <a:gd name="T24" fmla="*/ 5 w 21600"/>
                <a:gd name="T25" fmla="*/ 6 h 21600"/>
                <a:gd name="T26" fmla="*/ 5 w 21600"/>
                <a:gd name="T27" fmla="*/ 6 h 21600"/>
                <a:gd name="T28" fmla="*/ 0 w 21600"/>
                <a:gd name="T29" fmla="*/ 6 h 21600"/>
                <a:gd name="T30" fmla="*/ 0 w 21600"/>
                <a:gd name="T31" fmla="*/ 6 h 21600"/>
                <a:gd name="T32" fmla="*/ 0 w 21600"/>
                <a:gd name="T33" fmla="*/ 6 h 21600"/>
                <a:gd name="T34" fmla="*/ 0 w 21600"/>
                <a:gd name="T35" fmla="*/ 4 h 21600"/>
                <a:gd name="T36" fmla="*/ 0 w 21600"/>
                <a:gd name="T37" fmla="*/ 4 h 21600"/>
                <a:gd name="T38" fmla="*/ 0 w 21600"/>
                <a:gd name="T39" fmla="*/ 4 h 21600"/>
                <a:gd name="T40" fmla="*/ 0 w 21600"/>
                <a:gd name="T41" fmla="*/ 4 h 21600"/>
                <a:gd name="T42" fmla="*/ 1 w 21600"/>
                <a:gd name="T43" fmla="*/ 3 h 21600"/>
                <a:gd name="T44" fmla="*/ 1 w 21600"/>
                <a:gd name="T45" fmla="*/ 3 h 21600"/>
                <a:gd name="T46" fmla="*/ 1 w 21600"/>
                <a:gd name="T47" fmla="*/ 3 h 21600"/>
                <a:gd name="T48" fmla="*/ 2 w 21600"/>
                <a:gd name="T49" fmla="*/ 3 h 21600"/>
                <a:gd name="T50" fmla="*/ 2 w 21600"/>
                <a:gd name="T51" fmla="*/ 3 h 21600"/>
                <a:gd name="T52" fmla="*/ 1 w 21600"/>
                <a:gd name="T53" fmla="*/ 3 h 21600"/>
                <a:gd name="T54" fmla="*/ 1 w 21600"/>
                <a:gd name="T55" fmla="*/ 2 h 21600"/>
                <a:gd name="T56" fmla="*/ 1 w 21600"/>
                <a:gd name="T57" fmla="*/ 1 h 21600"/>
                <a:gd name="T58" fmla="*/ 2 w 21600"/>
                <a:gd name="T59" fmla="*/ 1 h 21600"/>
                <a:gd name="T60" fmla="*/ 2 w 21600"/>
                <a:gd name="T61" fmla="*/ 0 h 21600"/>
                <a:gd name="T62" fmla="*/ 3 w 21600"/>
                <a:gd name="T63" fmla="*/ 0 h 21600"/>
                <a:gd name="T64" fmla="*/ 3 w 21600"/>
                <a:gd name="T65" fmla="*/ 0 h 21600"/>
                <a:gd name="T66" fmla="*/ 4 w 21600"/>
                <a:gd name="T67" fmla="*/ 1 h 21600"/>
                <a:gd name="T68" fmla="*/ 4 w 21600"/>
                <a:gd name="T69" fmla="*/ 1 h 21600"/>
                <a:gd name="T70" fmla="*/ 4 w 21600"/>
                <a:gd name="T71" fmla="*/ 2 h 21600"/>
                <a:gd name="T72" fmla="*/ 4 w 21600"/>
                <a:gd name="T73" fmla="*/ 3 h 21600"/>
                <a:gd name="T74" fmla="*/ 3 w 21600"/>
                <a:gd name="T75" fmla="*/ 3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50" name="AutoShape 96"/>
            <p:cNvSpPr>
              <a:spLocks/>
            </p:cNvSpPr>
            <p:nvPr/>
          </p:nvSpPr>
          <p:spPr bwMode="auto">
            <a:xfrm>
              <a:off x="627" y="1834"/>
              <a:ext cx="331" cy="367"/>
            </a:xfrm>
            <a:custGeom>
              <a:avLst/>
              <a:gdLst>
                <a:gd name="T0" fmla="*/ 3 w 21600"/>
                <a:gd name="T1" fmla="*/ 3 h 21600"/>
                <a:gd name="T2" fmla="*/ 4 w 21600"/>
                <a:gd name="T3" fmla="*/ 3 h 21600"/>
                <a:gd name="T4" fmla="*/ 4 w 21600"/>
                <a:gd name="T5" fmla="*/ 3 h 21600"/>
                <a:gd name="T6" fmla="*/ 4 w 21600"/>
                <a:gd name="T7" fmla="*/ 3 h 21600"/>
                <a:gd name="T8" fmla="*/ 4 w 21600"/>
                <a:gd name="T9" fmla="*/ 3 h 21600"/>
                <a:gd name="T10" fmla="*/ 5 w 21600"/>
                <a:gd name="T11" fmla="*/ 4 h 21600"/>
                <a:gd name="T12" fmla="*/ 5 w 21600"/>
                <a:gd name="T13" fmla="*/ 4 h 21600"/>
                <a:gd name="T14" fmla="*/ 5 w 21600"/>
                <a:gd name="T15" fmla="*/ 4 h 21600"/>
                <a:gd name="T16" fmla="*/ 5 w 21600"/>
                <a:gd name="T17" fmla="*/ 4 h 21600"/>
                <a:gd name="T18" fmla="*/ 5 w 21600"/>
                <a:gd name="T19" fmla="*/ 6 h 21600"/>
                <a:gd name="T20" fmla="*/ 5 w 21600"/>
                <a:gd name="T21" fmla="*/ 6 h 21600"/>
                <a:gd name="T22" fmla="*/ 5 w 21600"/>
                <a:gd name="T23" fmla="*/ 6 h 21600"/>
                <a:gd name="T24" fmla="*/ 5 w 21600"/>
                <a:gd name="T25" fmla="*/ 6 h 21600"/>
                <a:gd name="T26" fmla="*/ 5 w 21600"/>
                <a:gd name="T27" fmla="*/ 6 h 21600"/>
                <a:gd name="T28" fmla="*/ 0 w 21600"/>
                <a:gd name="T29" fmla="*/ 6 h 21600"/>
                <a:gd name="T30" fmla="*/ 0 w 21600"/>
                <a:gd name="T31" fmla="*/ 6 h 21600"/>
                <a:gd name="T32" fmla="*/ 0 w 21600"/>
                <a:gd name="T33" fmla="*/ 6 h 21600"/>
                <a:gd name="T34" fmla="*/ 0 w 21600"/>
                <a:gd name="T35" fmla="*/ 4 h 21600"/>
                <a:gd name="T36" fmla="*/ 0 w 21600"/>
                <a:gd name="T37" fmla="*/ 4 h 21600"/>
                <a:gd name="T38" fmla="*/ 0 w 21600"/>
                <a:gd name="T39" fmla="*/ 4 h 21600"/>
                <a:gd name="T40" fmla="*/ 0 w 21600"/>
                <a:gd name="T41" fmla="*/ 4 h 21600"/>
                <a:gd name="T42" fmla="*/ 1 w 21600"/>
                <a:gd name="T43" fmla="*/ 3 h 21600"/>
                <a:gd name="T44" fmla="*/ 1 w 21600"/>
                <a:gd name="T45" fmla="*/ 3 h 21600"/>
                <a:gd name="T46" fmla="*/ 1 w 21600"/>
                <a:gd name="T47" fmla="*/ 3 h 21600"/>
                <a:gd name="T48" fmla="*/ 2 w 21600"/>
                <a:gd name="T49" fmla="*/ 3 h 21600"/>
                <a:gd name="T50" fmla="*/ 2 w 21600"/>
                <a:gd name="T51" fmla="*/ 3 h 21600"/>
                <a:gd name="T52" fmla="*/ 1 w 21600"/>
                <a:gd name="T53" fmla="*/ 3 h 21600"/>
                <a:gd name="T54" fmla="*/ 1 w 21600"/>
                <a:gd name="T55" fmla="*/ 2 h 21600"/>
                <a:gd name="T56" fmla="*/ 1 w 21600"/>
                <a:gd name="T57" fmla="*/ 1 h 21600"/>
                <a:gd name="T58" fmla="*/ 2 w 21600"/>
                <a:gd name="T59" fmla="*/ 1 h 21600"/>
                <a:gd name="T60" fmla="*/ 2 w 21600"/>
                <a:gd name="T61" fmla="*/ 0 h 21600"/>
                <a:gd name="T62" fmla="*/ 3 w 21600"/>
                <a:gd name="T63" fmla="*/ 0 h 21600"/>
                <a:gd name="T64" fmla="*/ 3 w 21600"/>
                <a:gd name="T65" fmla="*/ 0 h 21600"/>
                <a:gd name="T66" fmla="*/ 4 w 21600"/>
                <a:gd name="T67" fmla="*/ 1 h 21600"/>
                <a:gd name="T68" fmla="*/ 4 w 21600"/>
                <a:gd name="T69" fmla="*/ 1 h 21600"/>
                <a:gd name="T70" fmla="*/ 4 w 21600"/>
                <a:gd name="T71" fmla="*/ 2 h 21600"/>
                <a:gd name="T72" fmla="*/ 4 w 21600"/>
                <a:gd name="T73" fmla="*/ 3 h 21600"/>
                <a:gd name="T74" fmla="*/ 3 w 21600"/>
                <a:gd name="T75" fmla="*/ 3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51" name="AutoShape 97"/>
            <p:cNvSpPr>
              <a:spLocks/>
            </p:cNvSpPr>
            <p:nvPr/>
          </p:nvSpPr>
          <p:spPr bwMode="auto">
            <a:xfrm>
              <a:off x="1035" y="3142"/>
              <a:ext cx="331" cy="367"/>
            </a:xfrm>
            <a:custGeom>
              <a:avLst/>
              <a:gdLst>
                <a:gd name="T0" fmla="*/ 3 w 21600"/>
                <a:gd name="T1" fmla="*/ 3 h 21600"/>
                <a:gd name="T2" fmla="*/ 4 w 21600"/>
                <a:gd name="T3" fmla="*/ 3 h 21600"/>
                <a:gd name="T4" fmla="*/ 4 w 21600"/>
                <a:gd name="T5" fmla="*/ 3 h 21600"/>
                <a:gd name="T6" fmla="*/ 4 w 21600"/>
                <a:gd name="T7" fmla="*/ 3 h 21600"/>
                <a:gd name="T8" fmla="*/ 4 w 21600"/>
                <a:gd name="T9" fmla="*/ 3 h 21600"/>
                <a:gd name="T10" fmla="*/ 5 w 21600"/>
                <a:gd name="T11" fmla="*/ 4 h 21600"/>
                <a:gd name="T12" fmla="*/ 5 w 21600"/>
                <a:gd name="T13" fmla="*/ 4 h 21600"/>
                <a:gd name="T14" fmla="*/ 5 w 21600"/>
                <a:gd name="T15" fmla="*/ 4 h 21600"/>
                <a:gd name="T16" fmla="*/ 5 w 21600"/>
                <a:gd name="T17" fmla="*/ 4 h 21600"/>
                <a:gd name="T18" fmla="*/ 5 w 21600"/>
                <a:gd name="T19" fmla="*/ 6 h 21600"/>
                <a:gd name="T20" fmla="*/ 5 w 21600"/>
                <a:gd name="T21" fmla="*/ 6 h 21600"/>
                <a:gd name="T22" fmla="*/ 5 w 21600"/>
                <a:gd name="T23" fmla="*/ 6 h 21600"/>
                <a:gd name="T24" fmla="*/ 5 w 21600"/>
                <a:gd name="T25" fmla="*/ 6 h 21600"/>
                <a:gd name="T26" fmla="*/ 5 w 21600"/>
                <a:gd name="T27" fmla="*/ 6 h 21600"/>
                <a:gd name="T28" fmla="*/ 0 w 21600"/>
                <a:gd name="T29" fmla="*/ 6 h 21600"/>
                <a:gd name="T30" fmla="*/ 0 w 21600"/>
                <a:gd name="T31" fmla="*/ 6 h 21600"/>
                <a:gd name="T32" fmla="*/ 0 w 21600"/>
                <a:gd name="T33" fmla="*/ 6 h 21600"/>
                <a:gd name="T34" fmla="*/ 0 w 21600"/>
                <a:gd name="T35" fmla="*/ 4 h 21600"/>
                <a:gd name="T36" fmla="*/ 0 w 21600"/>
                <a:gd name="T37" fmla="*/ 4 h 21600"/>
                <a:gd name="T38" fmla="*/ 0 w 21600"/>
                <a:gd name="T39" fmla="*/ 4 h 21600"/>
                <a:gd name="T40" fmla="*/ 0 w 21600"/>
                <a:gd name="T41" fmla="*/ 4 h 21600"/>
                <a:gd name="T42" fmla="*/ 1 w 21600"/>
                <a:gd name="T43" fmla="*/ 3 h 21600"/>
                <a:gd name="T44" fmla="*/ 1 w 21600"/>
                <a:gd name="T45" fmla="*/ 3 h 21600"/>
                <a:gd name="T46" fmla="*/ 1 w 21600"/>
                <a:gd name="T47" fmla="*/ 3 h 21600"/>
                <a:gd name="T48" fmla="*/ 2 w 21600"/>
                <a:gd name="T49" fmla="*/ 3 h 21600"/>
                <a:gd name="T50" fmla="*/ 2 w 21600"/>
                <a:gd name="T51" fmla="*/ 3 h 21600"/>
                <a:gd name="T52" fmla="*/ 1 w 21600"/>
                <a:gd name="T53" fmla="*/ 3 h 21600"/>
                <a:gd name="T54" fmla="*/ 1 w 21600"/>
                <a:gd name="T55" fmla="*/ 2 h 21600"/>
                <a:gd name="T56" fmla="*/ 1 w 21600"/>
                <a:gd name="T57" fmla="*/ 1 h 21600"/>
                <a:gd name="T58" fmla="*/ 2 w 21600"/>
                <a:gd name="T59" fmla="*/ 1 h 21600"/>
                <a:gd name="T60" fmla="*/ 2 w 21600"/>
                <a:gd name="T61" fmla="*/ 0 h 21600"/>
                <a:gd name="T62" fmla="*/ 3 w 21600"/>
                <a:gd name="T63" fmla="*/ 0 h 21600"/>
                <a:gd name="T64" fmla="*/ 3 w 21600"/>
                <a:gd name="T65" fmla="*/ 0 h 21600"/>
                <a:gd name="T66" fmla="*/ 4 w 21600"/>
                <a:gd name="T67" fmla="*/ 1 h 21600"/>
                <a:gd name="T68" fmla="*/ 4 w 21600"/>
                <a:gd name="T69" fmla="*/ 1 h 21600"/>
                <a:gd name="T70" fmla="*/ 4 w 21600"/>
                <a:gd name="T71" fmla="*/ 2 h 21600"/>
                <a:gd name="T72" fmla="*/ 4 w 21600"/>
                <a:gd name="T73" fmla="*/ 3 h 21600"/>
                <a:gd name="T74" fmla="*/ 3 w 21600"/>
                <a:gd name="T75" fmla="*/ 3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52" name="AutoShape 98"/>
            <p:cNvSpPr>
              <a:spLocks/>
            </p:cNvSpPr>
            <p:nvPr/>
          </p:nvSpPr>
          <p:spPr bwMode="auto">
            <a:xfrm>
              <a:off x="1390" y="1432"/>
              <a:ext cx="331" cy="367"/>
            </a:xfrm>
            <a:custGeom>
              <a:avLst/>
              <a:gdLst>
                <a:gd name="T0" fmla="*/ 3 w 21600"/>
                <a:gd name="T1" fmla="*/ 3 h 21600"/>
                <a:gd name="T2" fmla="*/ 4 w 21600"/>
                <a:gd name="T3" fmla="*/ 3 h 21600"/>
                <a:gd name="T4" fmla="*/ 4 w 21600"/>
                <a:gd name="T5" fmla="*/ 3 h 21600"/>
                <a:gd name="T6" fmla="*/ 4 w 21600"/>
                <a:gd name="T7" fmla="*/ 3 h 21600"/>
                <a:gd name="T8" fmla="*/ 4 w 21600"/>
                <a:gd name="T9" fmla="*/ 3 h 21600"/>
                <a:gd name="T10" fmla="*/ 5 w 21600"/>
                <a:gd name="T11" fmla="*/ 4 h 21600"/>
                <a:gd name="T12" fmla="*/ 5 w 21600"/>
                <a:gd name="T13" fmla="*/ 4 h 21600"/>
                <a:gd name="T14" fmla="*/ 5 w 21600"/>
                <a:gd name="T15" fmla="*/ 4 h 21600"/>
                <a:gd name="T16" fmla="*/ 5 w 21600"/>
                <a:gd name="T17" fmla="*/ 4 h 21600"/>
                <a:gd name="T18" fmla="*/ 5 w 21600"/>
                <a:gd name="T19" fmla="*/ 6 h 21600"/>
                <a:gd name="T20" fmla="*/ 5 w 21600"/>
                <a:gd name="T21" fmla="*/ 6 h 21600"/>
                <a:gd name="T22" fmla="*/ 5 w 21600"/>
                <a:gd name="T23" fmla="*/ 6 h 21600"/>
                <a:gd name="T24" fmla="*/ 5 w 21600"/>
                <a:gd name="T25" fmla="*/ 6 h 21600"/>
                <a:gd name="T26" fmla="*/ 5 w 21600"/>
                <a:gd name="T27" fmla="*/ 6 h 21600"/>
                <a:gd name="T28" fmla="*/ 0 w 21600"/>
                <a:gd name="T29" fmla="*/ 6 h 21600"/>
                <a:gd name="T30" fmla="*/ 0 w 21600"/>
                <a:gd name="T31" fmla="*/ 6 h 21600"/>
                <a:gd name="T32" fmla="*/ 0 w 21600"/>
                <a:gd name="T33" fmla="*/ 6 h 21600"/>
                <a:gd name="T34" fmla="*/ 0 w 21600"/>
                <a:gd name="T35" fmla="*/ 4 h 21600"/>
                <a:gd name="T36" fmla="*/ 0 w 21600"/>
                <a:gd name="T37" fmla="*/ 4 h 21600"/>
                <a:gd name="T38" fmla="*/ 0 w 21600"/>
                <a:gd name="T39" fmla="*/ 4 h 21600"/>
                <a:gd name="T40" fmla="*/ 0 w 21600"/>
                <a:gd name="T41" fmla="*/ 4 h 21600"/>
                <a:gd name="T42" fmla="*/ 1 w 21600"/>
                <a:gd name="T43" fmla="*/ 3 h 21600"/>
                <a:gd name="T44" fmla="*/ 1 w 21600"/>
                <a:gd name="T45" fmla="*/ 3 h 21600"/>
                <a:gd name="T46" fmla="*/ 1 w 21600"/>
                <a:gd name="T47" fmla="*/ 3 h 21600"/>
                <a:gd name="T48" fmla="*/ 2 w 21600"/>
                <a:gd name="T49" fmla="*/ 3 h 21600"/>
                <a:gd name="T50" fmla="*/ 2 w 21600"/>
                <a:gd name="T51" fmla="*/ 3 h 21600"/>
                <a:gd name="T52" fmla="*/ 1 w 21600"/>
                <a:gd name="T53" fmla="*/ 3 h 21600"/>
                <a:gd name="T54" fmla="*/ 1 w 21600"/>
                <a:gd name="T55" fmla="*/ 2 h 21600"/>
                <a:gd name="T56" fmla="*/ 1 w 21600"/>
                <a:gd name="T57" fmla="*/ 1 h 21600"/>
                <a:gd name="T58" fmla="*/ 2 w 21600"/>
                <a:gd name="T59" fmla="*/ 1 h 21600"/>
                <a:gd name="T60" fmla="*/ 2 w 21600"/>
                <a:gd name="T61" fmla="*/ 0 h 21600"/>
                <a:gd name="T62" fmla="*/ 3 w 21600"/>
                <a:gd name="T63" fmla="*/ 0 h 21600"/>
                <a:gd name="T64" fmla="*/ 3 w 21600"/>
                <a:gd name="T65" fmla="*/ 0 h 21600"/>
                <a:gd name="T66" fmla="*/ 4 w 21600"/>
                <a:gd name="T67" fmla="*/ 1 h 21600"/>
                <a:gd name="T68" fmla="*/ 4 w 21600"/>
                <a:gd name="T69" fmla="*/ 1 h 21600"/>
                <a:gd name="T70" fmla="*/ 4 w 21600"/>
                <a:gd name="T71" fmla="*/ 2 h 21600"/>
                <a:gd name="T72" fmla="*/ 4 w 21600"/>
                <a:gd name="T73" fmla="*/ 3 h 21600"/>
                <a:gd name="T74" fmla="*/ 3 w 21600"/>
                <a:gd name="T75" fmla="*/ 3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53" name="AutoShape 99"/>
            <p:cNvSpPr>
              <a:spLocks/>
            </p:cNvSpPr>
            <p:nvPr/>
          </p:nvSpPr>
          <p:spPr bwMode="auto">
            <a:xfrm>
              <a:off x="857" y="82"/>
              <a:ext cx="184" cy="202"/>
            </a:xfrm>
            <a:custGeom>
              <a:avLst/>
              <a:gdLst>
                <a:gd name="T0" fmla="*/ 1 w 21600"/>
                <a:gd name="T1" fmla="*/ 1 h 21600"/>
                <a:gd name="T2" fmla="*/ 1 w 21600"/>
                <a:gd name="T3" fmla="*/ 1 h 21600"/>
                <a:gd name="T4" fmla="*/ 1 w 21600"/>
                <a:gd name="T5" fmla="*/ 1 h 21600"/>
                <a:gd name="T6" fmla="*/ 1 w 21600"/>
                <a:gd name="T7" fmla="*/ 1 h 21600"/>
                <a:gd name="T8" fmla="*/ 1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2 w 21600"/>
                <a:gd name="T15" fmla="*/ 1 h 21600"/>
                <a:gd name="T16" fmla="*/ 2 w 21600"/>
                <a:gd name="T17" fmla="*/ 1 h 21600"/>
                <a:gd name="T18" fmla="*/ 2 w 21600"/>
                <a:gd name="T19" fmla="*/ 2 h 21600"/>
                <a:gd name="T20" fmla="*/ 2 w 21600"/>
                <a:gd name="T21" fmla="*/ 2 h 21600"/>
                <a:gd name="T22" fmla="*/ 2 w 21600"/>
                <a:gd name="T23" fmla="*/ 2 h 21600"/>
                <a:gd name="T24" fmla="*/ 1 w 21600"/>
                <a:gd name="T25" fmla="*/ 2 h 21600"/>
                <a:gd name="T26" fmla="*/ 1 w 21600"/>
                <a:gd name="T27" fmla="*/ 2 h 21600"/>
                <a:gd name="T28" fmla="*/ 0 w 21600"/>
                <a:gd name="T29" fmla="*/ 2 h 21600"/>
                <a:gd name="T30" fmla="*/ 0 w 21600"/>
                <a:gd name="T31" fmla="*/ 2 h 21600"/>
                <a:gd name="T32" fmla="*/ 0 w 21600"/>
                <a:gd name="T33" fmla="*/ 2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1 h 21600"/>
                <a:gd name="T42" fmla="*/ 0 w 21600"/>
                <a:gd name="T43" fmla="*/ 1 h 21600"/>
                <a:gd name="T44" fmla="*/ 0 w 21600"/>
                <a:gd name="T45" fmla="*/ 1 h 21600"/>
                <a:gd name="T46" fmla="*/ 0 w 21600"/>
                <a:gd name="T47" fmla="*/ 1 h 21600"/>
                <a:gd name="T48" fmla="*/ 0 w 21600"/>
                <a:gd name="T49" fmla="*/ 1 h 21600"/>
                <a:gd name="T50" fmla="*/ 1 w 21600"/>
                <a:gd name="T51" fmla="*/ 1 h 21600"/>
                <a:gd name="T52" fmla="*/ 0 w 21600"/>
                <a:gd name="T53" fmla="*/ 1 h 21600"/>
                <a:gd name="T54" fmla="*/ 0 w 21600"/>
                <a:gd name="T55" fmla="*/ 1 h 21600"/>
                <a:gd name="T56" fmla="*/ 0 w 21600"/>
                <a:gd name="T57" fmla="*/ 0 h 21600"/>
                <a:gd name="T58" fmla="*/ 0 w 21600"/>
                <a:gd name="T59" fmla="*/ 0 h 21600"/>
                <a:gd name="T60" fmla="*/ 1 w 21600"/>
                <a:gd name="T61" fmla="*/ 0 h 21600"/>
                <a:gd name="T62" fmla="*/ 1 w 21600"/>
                <a:gd name="T63" fmla="*/ 0 h 21600"/>
                <a:gd name="T64" fmla="*/ 1 w 21600"/>
                <a:gd name="T65" fmla="*/ 0 h 21600"/>
                <a:gd name="T66" fmla="*/ 1 w 21600"/>
                <a:gd name="T67" fmla="*/ 0 h 21600"/>
                <a:gd name="T68" fmla="*/ 1 w 21600"/>
                <a:gd name="T69" fmla="*/ 0 h 21600"/>
                <a:gd name="T70" fmla="*/ 1 w 21600"/>
                <a:gd name="T71" fmla="*/ 1 h 21600"/>
                <a:gd name="T72" fmla="*/ 1 w 21600"/>
                <a:gd name="T73" fmla="*/ 1 h 21600"/>
                <a:gd name="T74" fmla="*/ 1 w 21600"/>
                <a:gd name="T75" fmla="*/ 1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54" name="AutoShape 100"/>
            <p:cNvSpPr>
              <a:spLocks/>
            </p:cNvSpPr>
            <p:nvPr/>
          </p:nvSpPr>
          <p:spPr bwMode="auto">
            <a:xfrm>
              <a:off x="857" y="1615"/>
              <a:ext cx="184" cy="201"/>
            </a:xfrm>
            <a:custGeom>
              <a:avLst/>
              <a:gdLst>
                <a:gd name="T0" fmla="*/ 1 w 21600"/>
                <a:gd name="T1" fmla="*/ 1 h 21600"/>
                <a:gd name="T2" fmla="*/ 1 w 21600"/>
                <a:gd name="T3" fmla="*/ 1 h 21600"/>
                <a:gd name="T4" fmla="*/ 1 w 21600"/>
                <a:gd name="T5" fmla="*/ 1 h 21600"/>
                <a:gd name="T6" fmla="*/ 1 w 21600"/>
                <a:gd name="T7" fmla="*/ 1 h 21600"/>
                <a:gd name="T8" fmla="*/ 1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2 w 21600"/>
                <a:gd name="T15" fmla="*/ 1 h 21600"/>
                <a:gd name="T16" fmla="*/ 2 w 21600"/>
                <a:gd name="T17" fmla="*/ 1 h 21600"/>
                <a:gd name="T18" fmla="*/ 2 w 21600"/>
                <a:gd name="T19" fmla="*/ 2 h 21600"/>
                <a:gd name="T20" fmla="*/ 2 w 21600"/>
                <a:gd name="T21" fmla="*/ 2 h 21600"/>
                <a:gd name="T22" fmla="*/ 2 w 21600"/>
                <a:gd name="T23" fmla="*/ 2 h 21600"/>
                <a:gd name="T24" fmla="*/ 1 w 21600"/>
                <a:gd name="T25" fmla="*/ 2 h 21600"/>
                <a:gd name="T26" fmla="*/ 1 w 21600"/>
                <a:gd name="T27" fmla="*/ 2 h 21600"/>
                <a:gd name="T28" fmla="*/ 0 w 21600"/>
                <a:gd name="T29" fmla="*/ 2 h 21600"/>
                <a:gd name="T30" fmla="*/ 0 w 21600"/>
                <a:gd name="T31" fmla="*/ 2 h 21600"/>
                <a:gd name="T32" fmla="*/ 0 w 21600"/>
                <a:gd name="T33" fmla="*/ 2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1 h 21600"/>
                <a:gd name="T42" fmla="*/ 0 w 21600"/>
                <a:gd name="T43" fmla="*/ 1 h 21600"/>
                <a:gd name="T44" fmla="*/ 0 w 21600"/>
                <a:gd name="T45" fmla="*/ 1 h 21600"/>
                <a:gd name="T46" fmla="*/ 0 w 21600"/>
                <a:gd name="T47" fmla="*/ 1 h 21600"/>
                <a:gd name="T48" fmla="*/ 0 w 21600"/>
                <a:gd name="T49" fmla="*/ 1 h 21600"/>
                <a:gd name="T50" fmla="*/ 1 w 21600"/>
                <a:gd name="T51" fmla="*/ 1 h 21600"/>
                <a:gd name="T52" fmla="*/ 0 w 21600"/>
                <a:gd name="T53" fmla="*/ 1 h 21600"/>
                <a:gd name="T54" fmla="*/ 0 w 21600"/>
                <a:gd name="T55" fmla="*/ 1 h 21600"/>
                <a:gd name="T56" fmla="*/ 0 w 21600"/>
                <a:gd name="T57" fmla="*/ 0 h 21600"/>
                <a:gd name="T58" fmla="*/ 0 w 21600"/>
                <a:gd name="T59" fmla="*/ 0 h 21600"/>
                <a:gd name="T60" fmla="*/ 1 w 21600"/>
                <a:gd name="T61" fmla="*/ 0 h 21600"/>
                <a:gd name="T62" fmla="*/ 1 w 21600"/>
                <a:gd name="T63" fmla="*/ 0 h 21600"/>
                <a:gd name="T64" fmla="*/ 1 w 21600"/>
                <a:gd name="T65" fmla="*/ 0 h 21600"/>
                <a:gd name="T66" fmla="*/ 1 w 21600"/>
                <a:gd name="T67" fmla="*/ 0 h 21600"/>
                <a:gd name="T68" fmla="*/ 1 w 21600"/>
                <a:gd name="T69" fmla="*/ 0 h 21600"/>
                <a:gd name="T70" fmla="*/ 1 w 21600"/>
                <a:gd name="T71" fmla="*/ 1 h 21600"/>
                <a:gd name="T72" fmla="*/ 1 w 21600"/>
                <a:gd name="T73" fmla="*/ 1 h 21600"/>
                <a:gd name="T74" fmla="*/ 1 w 21600"/>
                <a:gd name="T75" fmla="*/ 1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55" name="AutoShape 101"/>
            <p:cNvSpPr>
              <a:spLocks/>
            </p:cNvSpPr>
            <p:nvPr/>
          </p:nvSpPr>
          <p:spPr bwMode="auto">
            <a:xfrm>
              <a:off x="1053" y="2379"/>
              <a:ext cx="183" cy="201"/>
            </a:xfrm>
            <a:custGeom>
              <a:avLst/>
              <a:gdLst>
                <a:gd name="T0" fmla="*/ 1 w 21600"/>
                <a:gd name="T1" fmla="*/ 1 h 21600"/>
                <a:gd name="T2" fmla="*/ 1 w 21600"/>
                <a:gd name="T3" fmla="*/ 1 h 21600"/>
                <a:gd name="T4" fmla="*/ 1 w 21600"/>
                <a:gd name="T5" fmla="*/ 1 h 21600"/>
                <a:gd name="T6" fmla="*/ 1 w 21600"/>
                <a:gd name="T7" fmla="*/ 1 h 21600"/>
                <a:gd name="T8" fmla="*/ 1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2 w 21600"/>
                <a:gd name="T15" fmla="*/ 1 h 21600"/>
                <a:gd name="T16" fmla="*/ 2 w 21600"/>
                <a:gd name="T17" fmla="*/ 1 h 21600"/>
                <a:gd name="T18" fmla="*/ 2 w 21600"/>
                <a:gd name="T19" fmla="*/ 2 h 21600"/>
                <a:gd name="T20" fmla="*/ 2 w 21600"/>
                <a:gd name="T21" fmla="*/ 2 h 21600"/>
                <a:gd name="T22" fmla="*/ 1 w 21600"/>
                <a:gd name="T23" fmla="*/ 2 h 21600"/>
                <a:gd name="T24" fmla="*/ 1 w 21600"/>
                <a:gd name="T25" fmla="*/ 2 h 21600"/>
                <a:gd name="T26" fmla="*/ 1 w 21600"/>
                <a:gd name="T27" fmla="*/ 2 h 21600"/>
                <a:gd name="T28" fmla="*/ 0 w 21600"/>
                <a:gd name="T29" fmla="*/ 2 h 21600"/>
                <a:gd name="T30" fmla="*/ 0 w 21600"/>
                <a:gd name="T31" fmla="*/ 2 h 21600"/>
                <a:gd name="T32" fmla="*/ 0 w 21600"/>
                <a:gd name="T33" fmla="*/ 2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1 h 21600"/>
                <a:gd name="T42" fmla="*/ 0 w 21600"/>
                <a:gd name="T43" fmla="*/ 1 h 21600"/>
                <a:gd name="T44" fmla="*/ 0 w 21600"/>
                <a:gd name="T45" fmla="*/ 1 h 21600"/>
                <a:gd name="T46" fmla="*/ 0 w 21600"/>
                <a:gd name="T47" fmla="*/ 1 h 21600"/>
                <a:gd name="T48" fmla="*/ 0 w 21600"/>
                <a:gd name="T49" fmla="*/ 1 h 21600"/>
                <a:gd name="T50" fmla="*/ 1 w 21600"/>
                <a:gd name="T51" fmla="*/ 1 h 21600"/>
                <a:gd name="T52" fmla="*/ 0 w 21600"/>
                <a:gd name="T53" fmla="*/ 1 h 21600"/>
                <a:gd name="T54" fmla="*/ 0 w 21600"/>
                <a:gd name="T55" fmla="*/ 1 h 21600"/>
                <a:gd name="T56" fmla="*/ 0 w 21600"/>
                <a:gd name="T57" fmla="*/ 0 h 21600"/>
                <a:gd name="T58" fmla="*/ 0 w 21600"/>
                <a:gd name="T59" fmla="*/ 0 h 21600"/>
                <a:gd name="T60" fmla="*/ 1 w 21600"/>
                <a:gd name="T61" fmla="*/ 0 h 21600"/>
                <a:gd name="T62" fmla="*/ 1 w 21600"/>
                <a:gd name="T63" fmla="*/ 0 h 21600"/>
                <a:gd name="T64" fmla="*/ 1 w 21600"/>
                <a:gd name="T65" fmla="*/ 0 h 21600"/>
                <a:gd name="T66" fmla="*/ 1 w 21600"/>
                <a:gd name="T67" fmla="*/ 0 h 21600"/>
                <a:gd name="T68" fmla="*/ 1 w 21600"/>
                <a:gd name="T69" fmla="*/ 0 h 21600"/>
                <a:gd name="T70" fmla="*/ 1 w 21600"/>
                <a:gd name="T71" fmla="*/ 1 h 21600"/>
                <a:gd name="T72" fmla="*/ 1 w 21600"/>
                <a:gd name="T73" fmla="*/ 1 h 21600"/>
                <a:gd name="T74" fmla="*/ 1 w 21600"/>
                <a:gd name="T75" fmla="*/ 1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56" name="AutoShape 102"/>
            <p:cNvSpPr>
              <a:spLocks/>
            </p:cNvSpPr>
            <p:nvPr/>
          </p:nvSpPr>
          <p:spPr bwMode="auto">
            <a:xfrm>
              <a:off x="491" y="3065"/>
              <a:ext cx="183" cy="202"/>
            </a:xfrm>
            <a:custGeom>
              <a:avLst/>
              <a:gdLst>
                <a:gd name="T0" fmla="*/ 1 w 21600"/>
                <a:gd name="T1" fmla="*/ 1 h 21600"/>
                <a:gd name="T2" fmla="*/ 1 w 21600"/>
                <a:gd name="T3" fmla="*/ 1 h 21600"/>
                <a:gd name="T4" fmla="*/ 1 w 21600"/>
                <a:gd name="T5" fmla="*/ 1 h 21600"/>
                <a:gd name="T6" fmla="*/ 1 w 21600"/>
                <a:gd name="T7" fmla="*/ 1 h 21600"/>
                <a:gd name="T8" fmla="*/ 1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2 w 21600"/>
                <a:gd name="T15" fmla="*/ 1 h 21600"/>
                <a:gd name="T16" fmla="*/ 2 w 21600"/>
                <a:gd name="T17" fmla="*/ 1 h 21600"/>
                <a:gd name="T18" fmla="*/ 2 w 21600"/>
                <a:gd name="T19" fmla="*/ 2 h 21600"/>
                <a:gd name="T20" fmla="*/ 2 w 21600"/>
                <a:gd name="T21" fmla="*/ 2 h 21600"/>
                <a:gd name="T22" fmla="*/ 1 w 21600"/>
                <a:gd name="T23" fmla="*/ 2 h 21600"/>
                <a:gd name="T24" fmla="*/ 1 w 21600"/>
                <a:gd name="T25" fmla="*/ 2 h 21600"/>
                <a:gd name="T26" fmla="*/ 1 w 21600"/>
                <a:gd name="T27" fmla="*/ 2 h 21600"/>
                <a:gd name="T28" fmla="*/ 0 w 21600"/>
                <a:gd name="T29" fmla="*/ 2 h 21600"/>
                <a:gd name="T30" fmla="*/ 0 w 21600"/>
                <a:gd name="T31" fmla="*/ 2 h 21600"/>
                <a:gd name="T32" fmla="*/ 0 w 21600"/>
                <a:gd name="T33" fmla="*/ 2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1 h 21600"/>
                <a:gd name="T42" fmla="*/ 0 w 21600"/>
                <a:gd name="T43" fmla="*/ 1 h 21600"/>
                <a:gd name="T44" fmla="*/ 0 w 21600"/>
                <a:gd name="T45" fmla="*/ 1 h 21600"/>
                <a:gd name="T46" fmla="*/ 0 w 21600"/>
                <a:gd name="T47" fmla="*/ 1 h 21600"/>
                <a:gd name="T48" fmla="*/ 0 w 21600"/>
                <a:gd name="T49" fmla="*/ 1 h 21600"/>
                <a:gd name="T50" fmla="*/ 1 w 21600"/>
                <a:gd name="T51" fmla="*/ 1 h 21600"/>
                <a:gd name="T52" fmla="*/ 0 w 21600"/>
                <a:gd name="T53" fmla="*/ 1 h 21600"/>
                <a:gd name="T54" fmla="*/ 0 w 21600"/>
                <a:gd name="T55" fmla="*/ 1 h 21600"/>
                <a:gd name="T56" fmla="*/ 0 w 21600"/>
                <a:gd name="T57" fmla="*/ 0 h 21600"/>
                <a:gd name="T58" fmla="*/ 0 w 21600"/>
                <a:gd name="T59" fmla="*/ 0 h 21600"/>
                <a:gd name="T60" fmla="*/ 1 w 21600"/>
                <a:gd name="T61" fmla="*/ 0 h 21600"/>
                <a:gd name="T62" fmla="*/ 1 w 21600"/>
                <a:gd name="T63" fmla="*/ 0 h 21600"/>
                <a:gd name="T64" fmla="*/ 1 w 21600"/>
                <a:gd name="T65" fmla="*/ 0 h 21600"/>
                <a:gd name="T66" fmla="*/ 1 w 21600"/>
                <a:gd name="T67" fmla="*/ 0 h 21600"/>
                <a:gd name="T68" fmla="*/ 1 w 21600"/>
                <a:gd name="T69" fmla="*/ 0 h 21600"/>
                <a:gd name="T70" fmla="*/ 1 w 21600"/>
                <a:gd name="T71" fmla="*/ 1 h 21600"/>
                <a:gd name="T72" fmla="*/ 1 w 21600"/>
                <a:gd name="T73" fmla="*/ 1 h 21600"/>
                <a:gd name="T74" fmla="*/ 1 w 21600"/>
                <a:gd name="T75" fmla="*/ 1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57" name="AutoShape 103"/>
            <p:cNvSpPr>
              <a:spLocks/>
            </p:cNvSpPr>
            <p:nvPr/>
          </p:nvSpPr>
          <p:spPr bwMode="auto">
            <a:xfrm>
              <a:off x="710" y="3574"/>
              <a:ext cx="183" cy="202"/>
            </a:xfrm>
            <a:custGeom>
              <a:avLst/>
              <a:gdLst>
                <a:gd name="T0" fmla="*/ 1 w 21600"/>
                <a:gd name="T1" fmla="*/ 1 h 21600"/>
                <a:gd name="T2" fmla="*/ 1 w 21600"/>
                <a:gd name="T3" fmla="*/ 1 h 21600"/>
                <a:gd name="T4" fmla="*/ 1 w 21600"/>
                <a:gd name="T5" fmla="*/ 1 h 21600"/>
                <a:gd name="T6" fmla="*/ 1 w 21600"/>
                <a:gd name="T7" fmla="*/ 1 h 21600"/>
                <a:gd name="T8" fmla="*/ 1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2 w 21600"/>
                <a:gd name="T15" fmla="*/ 1 h 21600"/>
                <a:gd name="T16" fmla="*/ 2 w 21600"/>
                <a:gd name="T17" fmla="*/ 1 h 21600"/>
                <a:gd name="T18" fmla="*/ 2 w 21600"/>
                <a:gd name="T19" fmla="*/ 2 h 21600"/>
                <a:gd name="T20" fmla="*/ 2 w 21600"/>
                <a:gd name="T21" fmla="*/ 2 h 21600"/>
                <a:gd name="T22" fmla="*/ 1 w 21600"/>
                <a:gd name="T23" fmla="*/ 2 h 21600"/>
                <a:gd name="T24" fmla="*/ 1 w 21600"/>
                <a:gd name="T25" fmla="*/ 2 h 21600"/>
                <a:gd name="T26" fmla="*/ 1 w 21600"/>
                <a:gd name="T27" fmla="*/ 2 h 21600"/>
                <a:gd name="T28" fmla="*/ 0 w 21600"/>
                <a:gd name="T29" fmla="*/ 2 h 21600"/>
                <a:gd name="T30" fmla="*/ 0 w 21600"/>
                <a:gd name="T31" fmla="*/ 2 h 21600"/>
                <a:gd name="T32" fmla="*/ 0 w 21600"/>
                <a:gd name="T33" fmla="*/ 2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1 h 21600"/>
                <a:gd name="T42" fmla="*/ 0 w 21600"/>
                <a:gd name="T43" fmla="*/ 1 h 21600"/>
                <a:gd name="T44" fmla="*/ 0 w 21600"/>
                <a:gd name="T45" fmla="*/ 1 h 21600"/>
                <a:gd name="T46" fmla="*/ 0 w 21600"/>
                <a:gd name="T47" fmla="*/ 1 h 21600"/>
                <a:gd name="T48" fmla="*/ 0 w 21600"/>
                <a:gd name="T49" fmla="*/ 1 h 21600"/>
                <a:gd name="T50" fmla="*/ 1 w 21600"/>
                <a:gd name="T51" fmla="*/ 1 h 21600"/>
                <a:gd name="T52" fmla="*/ 0 w 21600"/>
                <a:gd name="T53" fmla="*/ 1 h 21600"/>
                <a:gd name="T54" fmla="*/ 0 w 21600"/>
                <a:gd name="T55" fmla="*/ 1 h 21600"/>
                <a:gd name="T56" fmla="*/ 0 w 21600"/>
                <a:gd name="T57" fmla="*/ 0 h 21600"/>
                <a:gd name="T58" fmla="*/ 0 w 21600"/>
                <a:gd name="T59" fmla="*/ 0 h 21600"/>
                <a:gd name="T60" fmla="*/ 1 w 21600"/>
                <a:gd name="T61" fmla="*/ 0 h 21600"/>
                <a:gd name="T62" fmla="*/ 1 w 21600"/>
                <a:gd name="T63" fmla="*/ 0 h 21600"/>
                <a:gd name="T64" fmla="*/ 1 w 21600"/>
                <a:gd name="T65" fmla="*/ 0 h 21600"/>
                <a:gd name="T66" fmla="*/ 1 w 21600"/>
                <a:gd name="T67" fmla="*/ 0 h 21600"/>
                <a:gd name="T68" fmla="*/ 1 w 21600"/>
                <a:gd name="T69" fmla="*/ 0 h 21600"/>
                <a:gd name="T70" fmla="*/ 1 w 21600"/>
                <a:gd name="T71" fmla="*/ 1 h 21600"/>
                <a:gd name="T72" fmla="*/ 1 w 21600"/>
                <a:gd name="T73" fmla="*/ 1 h 21600"/>
                <a:gd name="T74" fmla="*/ 1 w 21600"/>
                <a:gd name="T75" fmla="*/ 1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58" name="AutoShape 104"/>
            <p:cNvSpPr>
              <a:spLocks/>
            </p:cNvSpPr>
            <p:nvPr/>
          </p:nvSpPr>
          <p:spPr bwMode="auto">
            <a:xfrm>
              <a:off x="887" y="2900"/>
              <a:ext cx="183" cy="201"/>
            </a:xfrm>
            <a:custGeom>
              <a:avLst/>
              <a:gdLst>
                <a:gd name="T0" fmla="*/ 1 w 21600"/>
                <a:gd name="T1" fmla="*/ 1 h 21600"/>
                <a:gd name="T2" fmla="*/ 1 w 21600"/>
                <a:gd name="T3" fmla="*/ 1 h 21600"/>
                <a:gd name="T4" fmla="*/ 1 w 21600"/>
                <a:gd name="T5" fmla="*/ 1 h 21600"/>
                <a:gd name="T6" fmla="*/ 1 w 21600"/>
                <a:gd name="T7" fmla="*/ 1 h 21600"/>
                <a:gd name="T8" fmla="*/ 1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2 w 21600"/>
                <a:gd name="T15" fmla="*/ 1 h 21600"/>
                <a:gd name="T16" fmla="*/ 2 w 21600"/>
                <a:gd name="T17" fmla="*/ 1 h 21600"/>
                <a:gd name="T18" fmla="*/ 2 w 21600"/>
                <a:gd name="T19" fmla="*/ 2 h 21600"/>
                <a:gd name="T20" fmla="*/ 2 w 21600"/>
                <a:gd name="T21" fmla="*/ 2 h 21600"/>
                <a:gd name="T22" fmla="*/ 1 w 21600"/>
                <a:gd name="T23" fmla="*/ 2 h 21600"/>
                <a:gd name="T24" fmla="*/ 1 w 21600"/>
                <a:gd name="T25" fmla="*/ 2 h 21600"/>
                <a:gd name="T26" fmla="*/ 1 w 21600"/>
                <a:gd name="T27" fmla="*/ 2 h 21600"/>
                <a:gd name="T28" fmla="*/ 0 w 21600"/>
                <a:gd name="T29" fmla="*/ 2 h 21600"/>
                <a:gd name="T30" fmla="*/ 0 w 21600"/>
                <a:gd name="T31" fmla="*/ 2 h 21600"/>
                <a:gd name="T32" fmla="*/ 0 w 21600"/>
                <a:gd name="T33" fmla="*/ 2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1 h 21600"/>
                <a:gd name="T42" fmla="*/ 0 w 21600"/>
                <a:gd name="T43" fmla="*/ 1 h 21600"/>
                <a:gd name="T44" fmla="*/ 0 w 21600"/>
                <a:gd name="T45" fmla="*/ 1 h 21600"/>
                <a:gd name="T46" fmla="*/ 0 w 21600"/>
                <a:gd name="T47" fmla="*/ 1 h 21600"/>
                <a:gd name="T48" fmla="*/ 0 w 21600"/>
                <a:gd name="T49" fmla="*/ 1 h 21600"/>
                <a:gd name="T50" fmla="*/ 1 w 21600"/>
                <a:gd name="T51" fmla="*/ 1 h 21600"/>
                <a:gd name="T52" fmla="*/ 0 w 21600"/>
                <a:gd name="T53" fmla="*/ 1 h 21600"/>
                <a:gd name="T54" fmla="*/ 0 w 21600"/>
                <a:gd name="T55" fmla="*/ 1 h 21600"/>
                <a:gd name="T56" fmla="*/ 0 w 21600"/>
                <a:gd name="T57" fmla="*/ 0 h 21600"/>
                <a:gd name="T58" fmla="*/ 0 w 21600"/>
                <a:gd name="T59" fmla="*/ 0 h 21600"/>
                <a:gd name="T60" fmla="*/ 1 w 21600"/>
                <a:gd name="T61" fmla="*/ 0 h 21600"/>
                <a:gd name="T62" fmla="*/ 1 w 21600"/>
                <a:gd name="T63" fmla="*/ 0 h 21600"/>
                <a:gd name="T64" fmla="*/ 1 w 21600"/>
                <a:gd name="T65" fmla="*/ 0 h 21600"/>
                <a:gd name="T66" fmla="*/ 1 w 21600"/>
                <a:gd name="T67" fmla="*/ 0 h 21600"/>
                <a:gd name="T68" fmla="*/ 1 w 21600"/>
                <a:gd name="T69" fmla="*/ 0 h 21600"/>
                <a:gd name="T70" fmla="*/ 1 w 21600"/>
                <a:gd name="T71" fmla="*/ 1 h 21600"/>
                <a:gd name="T72" fmla="*/ 1 w 21600"/>
                <a:gd name="T73" fmla="*/ 1 h 21600"/>
                <a:gd name="T74" fmla="*/ 1 w 21600"/>
                <a:gd name="T75" fmla="*/ 1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59" name="AutoShape 105"/>
            <p:cNvSpPr>
              <a:spLocks/>
            </p:cNvSpPr>
            <p:nvPr/>
          </p:nvSpPr>
          <p:spPr bwMode="auto">
            <a:xfrm>
              <a:off x="1603" y="189"/>
              <a:ext cx="183" cy="201"/>
            </a:xfrm>
            <a:custGeom>
              <a:avLst/>
              <a:gdLst>
                <a:gd name="T0" fmla="*/ 1 w 21600"/>
                <a:gd name="T1" fmla="*/ 1 h 21600"/>
                <a:gd name="T2" fmla="*/ 1 w 21600"/>
                <a:gd name="T3" fmla="*/ 1 h 21600"/>
                <a:gd name="T4" fmla="*/ 1 w 21600"/>
                <a:gd name="T5" fmla="*/ 1 h 21600"/>
                <a:gd name="T6" fmla="*/ 1 w 21600"/>
                <a:gd name="T7" fmla="*/ 1 h 21600"/>
                <a:gd name="T8" fmla="*/ 1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2 w 21600"/>
                <a:gd name="T15" fmla="*/ 1 h 21600"/>
                <a:gd name="T16" fmla="*/ 2 w 21600"/>
                <a:gd name="T17" fmla="*/ 1 h 21600"/>
                <a:gd name="T18" fmla="*/ 2 w 21600"/>
                <a:gd name="T19" fmla="*/ 2 h 21600"/>
                <a:gd name="T20" fmla="*/ 2 w 21600"/>
                <a:gd name="T21" fmla="*/ 2 h 21600"/>
                <a:gd name="T22" fmla="*/ 1 w 21600"/>
                <a:gd name="T23" fmla="*/ 2 h 21600"/>
                <a:gd name="T24" fmla="*/ 1 w 21600"/>
                <a:gd name="T25" fmla="*/ 2 h 21600"/>
                <a:gd name="T26" fmla="*/ 1 w 21600"/>
                <a:gd name="T27" fmla="*/ 2 h 21600"/>
                <a:gd name="T28" fmla="*/ 0 w 21600"/>
                <a:gd name="T29" fmla="*/ 2 h 21600"/>
                <a:gd name="T30" fmla="*/ 0 w 21600"/>
                <a:gd name="T31" fmla="*/ 2 h 21600"/>
                <a:gd name="T32" fmla="*/ 0 w 21600"/>
                <a:gd name="T33" fmla="*/ 2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1 h 21600"/>
                <a:gd name="T42" fmla="*/ 0 w 21600"/>
                <a:gd name="T43" fmla="*/ 1 h 21600"/>
                <a:gd name="T44" fmla="*/ 0 w 21600"/>
                <a:gd name="T45" fmla="*/ 1 h 21600"/>
                <a:gd name="T46" fmla="*/ 0 w 21600"/>
                <a:gd name="T47" fmla="*/ 1 h 21600"/>
                <a:gd name="T48" fmla="*/ 0 w 21600"/>
                <a:gd name="T49" fmla="*/ 1 h 21600"/>
                <a:gd name="T50" fmla="*/ 1 w 21600"/>
                <a:gd name="T51" fmla="*/ 1 h 21600"/>
                <a:gd name="T52" fmla="*/ 0 w 21600"/>
                <a:gd name="T53" fmla="*/ 1 h 21600"/>
                <a:gd name="T54" fmla="*/ 0 w 21600"/>
                <a:gd name="T55" fmla="*/ 1 h 21600"/>
                <a:gd name="T56" fmla="*/ 0 w 21600"/>
                <a:gd name="T57" fmla="*/ 0 h 21600"/>
                <a:gd name="T58" fmla="*/ 0 w 21600"/>
                <a:gd name="T59" fmla="*/ 0 h 21600"/>
                <a:gd name="T60" fmla="*/ 1 w 21600"/>
                <a:gd name="T61" fmla="*/ 0 h 21600"/>
                <a:gd name="T62" fmla="*/ 1 w 21600"/>
                <a:gd name="T63" fmla="*/ 0 h 21600"/>
                <a:gd name="T64" fmla="*/ 1 w 21600"/>
                <a:gd name="T65" fmla="*/ 0 h 21600"/>
                <a:gd name="T66" fmla="*/ 1 w 21600"/>
                <a:gd name="T67" fmla="*/ 0 h 21600"/>
                <a:gd name="T68" fmla="*/ 1 w 21600"/>
                <a:gd name="T69" fmla="*/ 0 h 21600"/>
                <a:gd name="T70" fmla="*/ 1 w 21600"/>
                <a:gd name="T71" fmla="*/ 1 h 21600"/>
                <a:gd name="T72" fmla="*/ 1 w 21600"/>
                <a:gd name="T73" fmla="*/ 1 h 21600"/>
                <a:gd name="T74" fmla="*/ 1 w 21600"/>
                <a:gd name="T75" fmla="*/ 1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60" name="AutoShape 106"/>
            <p:cNvSpPr>
              <a:spLocks/>
            </p:cNvSpPr>
            <p:nvPr/>
          </p:nvSpPr>
          <p:spPr bwMode="auto">
            <a:xfrm>
              <a:off x="881" y="467"/>
              <a:ext cx="184" cy="201"/>
            </a:xfrm>
            <a:custGeom>
              <a:avLst/>
              <a:gdLst>
                <a:gd name="T0" fmla="*/ 1 w 21600"/>
                <a:gd name="T1" fmla="*/ 1 h 21600"/>
                <a:gd name="T2" fmla="*/ 1 w 21600"/>
                <a:gd name="T3" fmla="*/ 1 h 21600"/>
                <a:gd name="T4" fmla="*/ 1 w 21600"/>
                <a:gd name="T5" fmla="*/ 1 h 21600"/>
                <a:gd name="T6" fmla="*/ 1 w 21600"/>
                <a:gd name="T7" fmla="*/ 1 h 21600"/>
                <a:gd name="T8" fmla="*/ 1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2 w 21600"/>
                <a:gd name="T15" fmla="*/ 1 h 21600"/>
                <a:gd name="T16" fmla="*/ 2 w 21600"/>
                <a:gd name="T17" fmla="*/ 1 h 21600"/>
                <a:gd name="T18" fmla="*/ 2 w 21600"/>
                <a:gd name="T19" fmla="*/ 2 h 21600"/>
                <a:gd name="T20" fmla="*/ 2 w 21600"/>
                <a:gd name="T21" fmla="*/ 2 h 21600"/>
                <a:gd name="T22" fmla="*/ 2 w 21600"/>
                <a:gd name="T23" fmla="*/ 2 h 21600"/>
                <a:gd name="T24" fmla="*/ 1 w 21600"/>
                <a:gd name="T25" fmla="*/ 2 h 21600"/>
                <a:gd name="T26" fmla="*/ 1 w 21600"/>
                <a:gd name="T27" fmla="*/ 2 h 21600"/>
                <a:gd name="T28" fmla="*/ 0 w 21600"/>
                <a:gd name="T29" fmla="*/ 2 h 21600"/>
                <a:gd name="T30" fmla="*/ 0 w 21600"/>
                <a:gd name="T31" fmla="*/ 2 h 21600"/>
                <a:gd name="T32" fmla="*/ 0 w 21600"/>
                <a:gd name="T33" fmla="*/ 2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1 h 21600"/>
                <a:gd name="T42" fmla="*/ 0 w 21600"/>
                <a:gd name="T43" fmla="*/ 1 h 21600"/>
                <a:gd name="T44" fmla="*/ 0 w 21600"/>
                <a:gd name="T45" fmla="*/ 1 h 21600"/>
                <a:gd name="T46" fmla="*/ 0 w 21600"/>
                <a:gd name="T47" fmla="*/ 1 h 21600"/>
                <a:gd name="T48" fmla="*/ 0 w 21600"/>
                <a:gd name="T49" fmla="*/ 1 h 21600"/>
                <a:gd name="T50" fmla="*/ 1 w 21600"/>
                <a:gd name="T51" fmla="*/ 1 h 21600"/>
                <a:gd name="T52" fmla="*/ 0 w 21600"/>
                <a:gd name="T53" fmla="*/ 1 h 21600"/>
                <a:gd name="T54" fmla="*/ 0 w 21600"/>
                <a:gd name="T55" fmla="*/ 1 h 21600"/>
                <a:gd name="T56" fmla="*/ 0 w 21600"/>
                <a:gd name="T57" fmla="*/ 0 h 21600"/>
                <a:gd name="T58" fmla="*/ 0 w 21600"/>
                <a:gd name="T59" fmla="*/ 0 h 21600"/>
                <a:gd name="T60" fmla="*/ 1 w 21600"/>
                <a:gd name="T61" fmla="*/ 0 h 21600"/>
                <a:gd name="T62" fmla="*/ 1 w 21600"/>
                <a:gd name="T63" fmla="*/ 0 h 21600"/>
                <a:gd name="T64" fmla="*/ 1 w 21600"/>
                <a:gd name="T65" fmla="*/ 0 h 21600"/>
                <a:gd name="T66" fmla="*/ 1 w 21600"/>
                <a:gd name="T67" fmla="*/ 0 h 21600"/>
                <a:gd name="T68" fmla="*/ 1 w 21600"/>
                <a:gd name="T69" fmla="*/ 0 h 21600"/>
                <a:gd name="T70" fmla="*/ 1 w 21600"/>
                <a:gd name="T71" fmla="*/ 1 h 21600"/>
                <a:gd name="T72" fmla="*/ 1 w 21600"/>
                <a:gd name="T73" fmla="*/ 1 h 21600"/>
                <a:gd name="T74" fmla="*/ 1 w 21600"/>
                <a:gd name="T75" fmla="*/ 1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61" name="AutoShape 107"/>
            <p:cNvSpPr>
              <a:spLocks/>
            </p:cNvSpPr>
            <p:nvPr/>
          </p:nvSpPr>
          <p:spPr bwMode="auto">
            <a:xfrm>
              <a:off x="1828" y="1420"/>
              <a:ext cx="124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62" name="AutoShape 108"/>
            <p:cNvSpPr>
              <a:spLocks/>
            </p:cNvSpPr>
            <p:nvPr/>
          </p:nvSpPr>
          <p:spPr bwMode="auto">
            <a:xfrm>
              <a:off x="674" y="2432"/>
              <a:ext cx="124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63" name="AutoShape 109"/>
            <p:cNvSpPr>
              <a:spLocks/>
            </p:cNvSpPr>
            <p:nvPr/>
          </p:nvSpPr>
          <p:spPr bwMode="auto">
            <a:xfrm>
              <a:off x="0" y="331"/>
              <a:ext cx="124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64" name="AutoShape 110"/>
            <p:cNvSpPr>
              <a:spLocks/>
            </p:cNvSpPr>
            <p:nvPr/>
          </p:nvSpPr>
          <p:spPr bwMode="auto">
            <a:xfrm>
              <a:off x="591" y="580"/>
              <a:ext cx="124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65" name="AutoShape 111"/>
            <p:cNvSpPr>
              <a:spLocks/>
            </p:cNvSpPr>
            <p:nvPr/>
          </p:nvSpPr>
          <p:spPr bwMode="auto">
            <a:xfrm>
              <a:off x="1307" y="53"/>
              <a:ext cx="124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66" name="AutoShape 112"/>
            <p:cNvSpPr>
              <a:spLocks/>
            </p:cNvSpPr>
            <p:nvPr/>
          </p:nvSpPr>
          <p:spPr bwMode="auto">
            <a:xfrm>
              <a:off x="1366" y="875"/>
              <a:ext cx="125" cy="137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67" name="AutoShape 113"/>
            <p:cNvSpPr>
              <a:spLocks/>
            </p:cNvSpPr>
            <p:nvPr/>
          </p:nvSpPr>
          <p:spPr bwMode="auto">
            <a:xfrm>
              <a:off x="621" y="59"/>
              <a:ext cx="124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68" name="AutoShape 114"/>
            <p:cNvSpPr>
              <a:spLocks/>
            </p:cNvSpPr>
            <p:nvPr/>
          </p:nvSpPr>
          <p:spPr bwMode="auto">
            <a:xfrm>
              <a:off x="1189" y="1379"/>
              <a:ext cx="124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69" name="AutoShape 115"/>
            <p:cNvSpPr>
              <a:spLocks/>
            </p:cNvSpPr>
            <p:nvPr/>
          </p:nvSpPr>
          <p:spPr bwMode="auto">
            <a:xfrm>
              <a:off x="1958" y="1160"/>
              <a:ext cx="124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70" name="AutoShape 116"/>
            <p:cNvSpPr>
              <a:spLocks/>
            </p:cNvSpPr>
            <p:nvPr/>
          </p:nvSpPr>
          <p:spPr bwMode="auto">
            <a:xfrm>
              <a:off x="1603" y="544"/>
              <a:ext cx="124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71" name="AutoShape 117"/>
            <p:cNvSpPr>
              <a:spLocks/>
            </p:cNvSpPr>
            <p:nvPr/>
          </p:nvSpPr>
          <p:spPr bwMode="auto">
            <a:xfrm>
              <a:off x="568" y="331"/>
              <a:ext cx="124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72" name="AutoShape 118"/>
            <p:cNvSpPr>
              <a:spLocks/>
            </p:cNvSpPr>
            <p:nvPr/>
          </p:nvSpPr>
          <p:spPr bwMode="auto">
            <a:xfrm>
              <a:off x="313" y="692"/>
              <a:ext cx="124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73" name="AutoShape 119"/>
            <p:cNvSpPr>
              <a:spLocks/>
            </p:cNvSpPr>
            <p:nvPr/>
          </p:nvSpPr>
          <p:spPr bwMode="auto">
            <a:xfrm>
              <a:off x="1349" y="408"/>
              <a:ext cx="124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74" name="AutoShape 120"/>
            <p:cNvSpPr>
              <a:spLocks/>
            </p:cNvSpPr>
            <p:nvPr/>
          </p:nvSpPr>
          <p:spPr bwMode="auto">
            <a:xfrm>
              <a:off x="398" y="155"/>
              <a:ext cx="183" cy="184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75" name="AutoShape 121"/>
            <p:cNvSpPr>
              <a:spLocks/>
            </p:cNvSpPr>
            <p:nvPr/>
          </p:nvSpPr>
          <p:spPr bwMode="auto">
            <a:xfrm>
              <a:off x="1120" y="333"/>
              <a:ext cx="183" cy="18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76" name="AutoShape 122"/>
            <p:cNvSpPr>
              <a:spLocks/>
            </p:cNvSpPr>
            <p:nvPr/>
          </p:nvSpPr>
          <p:spPr bwMode="auto">
            <a:xfrm>
              <a:off x="1865" y="475"/>
              <a:ext cx="184" cy="18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77" name="AutoShape 123"/>
            <p:cNvSpPr>
              <a:spLocks/>
            </p:cNvSpPr>
            <p:nvPr/>
          </p:nvSpPr>
          <p:spPr bwMode="auto">
            <a:xfrm>
              <a:off x="1451" y="1090"/>
              <a:ext cx="183" cy="184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78" name="AutoShape 124"/>
            <p:cNvSpPr>
              <a:spLocks/>
            </p:cNvSpPr>
            <p:nvPr/>
          </p:nvSpPr>
          <p:spPr bwMode="auto">
            <a:xfrm>
              <a:off x="1226" y="1872"/>
              <a:ext cx="184" cy="18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79" name="AutoShape 125"/>
            <p:cNvSpPr>
              <a:spLocks/>
            </p:cNvSpPr>
            <p:nvPr/>
          </p:nvSpPr>
          <p:spPr bwMode="auto">
            <a:xfrm>
              <a:off x="812" y="2274"/>
              <a:ext cx="183" cy="18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80" name="AutoShape 126"/>
            <p:cNvSpPr>
              <a:spLocks/>
            </p:cNvSpPr>
            <p:nvPr/>
          </p:nvSpPr>
          <p:spPr bwMode="auto">
            <a:xfrm>
              <a:off x="699" y="2937"/>
              <a:ext cx="184" cy="18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81" name="AutoShape 127"/>
            <p:cNvSpPr>
              <a:spLocks/>
            </p:cNvSpPr>
            <p:nvPr/>
          </p:nvSpPr>
          <p:spPr bwMode="auto">
            <a:xfrm>
              <a:off x="481" y="3428"/>
              <a:ext cx="183" cy="184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82" name="AutoShape 128"/>
            <p:cNvSpPr>
              <a:spLocks/>
            </p:cNvSpPr>
            <p:nvPr/>
          </p:nvSpPr>
          <p:spPr bwMode="auto">
            <a:xfrm>
              <a:off x="1049" y="3558"/>
              <a:ext cx="183" cy="184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83" name="AutoShape 129"/>
            <p:cNvSpPr>
              <a:spLocks/>
            </p:cNvSpPr>
            <p:nvPr/>
          </p:nvSpPr>
          <p:spPr bwMode="auto">
            <a:xfrm>
              <a:off x="806" y="3262"/>
              <a:ext cx="183" cy="184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84" name="AutoShape 130"/>
            <p:cNvSpPr>
              <a:spLocks/>
            </p:cNvSpPr>
            <p:nvPr/>
          </p:nvSpPr>
          <p:spPr bwMode="auto">
            <a:xfrm>
              <a:off x="1279" y="629"/>
              <a:ext cx="184" cy="18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185" name="AutoShape 131"/>
            <p:cNvSpPr>
              <a:spLocks/>
            </p:cNvSpPr>
            <p:nvPr/>
          </p:nvSpPr>
          <p:spPr bwMode="auto">
            <a:xfrm>
              <a:off x="455" y="3302"/>
              <a:ext cx="124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86" name="AutoShape 132"/>
            <p:cNvSpPr>
              <a:spLocks/>
            </p:cNvSpPr>
            <p:nvPr/>
          </p:nvSpPr>
          <p:spPr bwMode="auto">
            <a:xfrm>
              <a:off x="704" y="3385"/>
              <a:ext cx="124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87" name="AutoShape 133"/>
            <p:cNvSpPr>
              <a:spLocks/>
            </p:cNvSpPr>
            <p:nvPr/>
          </p:nvSpPr>
          <p:spPr bwMode="auto">
            <a:xfrm>
              <a:off x="1112" y="2982"/>
              <a:ext cx="124" cy="13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88" name="AutoShape 134"/>
            <p:cNvSpPr>
              <a:spLocks/>
            </p:cNvSpPr>
            <p:nvPr/>
          </p:nvSpPr>
          <p:spPr bwMode="auto">
            <a:xfrm>
              <a:off x="1147" y="2178"/>
              <a:ext cx="125" cy="136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89" name="AutoShape 135"/>
            <p:cNvSpPr>
              <a:spLocks/>
            </p:cNvSpPr>
            <p:nvPr/>
          </p:nvSpPr>
          <p:spPr bwMode="auto">
            <a:xfrm>
              <a:off x="1017" y="1929"/>
              <a:ext cx="172" cy="189"/>
            </a:xfrm>
            <a:custGeom>
              <a:avLst/>
              <a:gdLst>
                <a:gd name="T0" fmla="*/ 1 w 21600"/>
                <a:gd name="T1" fmla="*/ 1 h 21600"/>
                <a:gd name="T2" fmla="*/ 1 w 21600"/>
                <a:gd name="T3" fmla="*/ 1 h 21600"/>
                <a:gd name="T4" fmla="*/ 1 w 21600"/>
                <a:gd name="T5" fmla="*/ 1 h 21600"/>
                <a:gd name="T6" fmla="*/ 1 w 21600"/>
                <a:gd name="T7" fmla="*/ 1 h 21600"/>
                <a:gd name="T8" fmla="*/ 1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2 h 21600"/>
                <a:gd name="T20" fmla="*/ 1 w 21600"/>
                <a:gd name="T21" fmla="*/ 2 h 21600"/>
                <a:gd name="T22" fmla="*/ 1 w 21600"/>
                <a:gd name="T23" fmla="*/ 2 h 21600"/>
                <a:gd name="T24" fmla="*/ 1 w 21600"/>
                <a:gd name="T25" fmla="*/ 2 h 21600"/>
                <a:gd name="T26" fmla="*/ 1 w 21600"/>
                <a:gd name="T27" fmla="*/ 2 h 21600"/>
                <a:gd name="T28" fmla="*/ 0 w 21600"/>
                <a:gd name="T29" fmla="*/ 2 h 21600"/>
                <a:gd name="T30" fmla="*/ 0 w 21600"/>
                <a:gd name="T31" fmla="*/ 2 h 21600"/>
                <a:gd name="T32" fmla="*/ 0 w 21600"/>
                <a:gd name="T33" fmla="*/ 2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1 h 21600"/>
                <a:gd name="T42" fmla="*/ 0 w 21600"/>
                <a:gd name="T43" fmla="*/ 1 h 21600"/>
                <a:gd name="T44" fmla="*/ 0 w 21600"/>
                <a:gd name="T45" fmla="*/ 1 h 21600"/>
                <a:gd name="T46" fmla="*/ 0 w 21600"/>
                <a:gd name="T47" fmla="*/ 1 h 21600"/>
                <a:gd name="T48" fmla="*/ 0 w 21600"/>
                <a:gd name="T49" fmla="*/ 1 h 21600"/>
                <a:gd name="T50" fmla="*/ 0 w 21600"/>
                <a:gd name="T51" fmla="*/ 1 h 21600"/>
                <a:gd name="T52" fmla="*/ 0 w 21600"/>
                <a:gd name="T53" fmla="*/ 1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1 w 21600"/>
                <a:gd name="T61" fmla="*/ 0 h 21600"/>
                <a:gd name="T62" fmla="*/ 1 w 21600"/>
                <a:gd name="T63" fmla="*/ 0 h 21600"/>
                <a:gd name="T64" fmla="*/ 1 w 21600"/>
                <a:gd name="T65" fmla="*/ 0 h 21600"/>
                <a:gd name="T66" fmla="*/ 1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1 h 21600"/>
                <a:gd name="T74" fmla="*/ 1 w 21600"/>
                <a:gd name="T75" fmla="*/ 1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90" name="AutoShape 136"/>
            <p:cNvSpPr>
              <a:spLocks/>
            </p:cNvSpPr>
            <p:nvPr/>
          </p:nvSpPr>
          <p:spPr bwMode="auto">
            <a:xfrm>
              <a:off x="1165" y="1592"/>
              <a:ext cx="172" cy="189"/>
            </a:xfrm>
            <a:custGeom>
              <a:avLst/>
              <a:gdLst>
                <a:gd name="T0" fmla="*/ 1 w 21600"/>
                <a:gd name="T1" fmla="*/ 1 h 21600"/>
                <a:gd name="T2" fmla="*/ 1 w 21600"/>
                <a:gd name="T3" fmla="*/ 1 h 21600"/>
                <a:gd name="T4" fmla="*/ 1 w 21600"/>
                <a:gd name="T5" fmla="*/ 1 h 21600"/>
                <a:gd name="T6" fmla="*/ 1 w 21600"/>
                <a:gd name="T7" fmla="*/ 1 h 21600"/>
                <a:gd name="T8" fmla="*/ 1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2 h 21600"/>
                <a:gd name="T20" fmla="*/ 1 w 21600"/>
                <a:gd name="T21" fmla="*/ 2 h 21600"/>
                <a:gd name="T22" fmla="*/ 1 w 21600"/>
                <a:gd name="T23" fmla="*/ 2 h 21600"/>
                <a:gd name="T24" fmla="*/ 1 w 21600"/>
                <a:gd name="T25" fmla="*/ 2 h 21600"/>
                <a:gd name="T26" fmla="*/ 1 w 21600"/>
                <a:gd name="T27" fmla="*/ 2 h 21600"/>
                <a:gd name="T28" fmla="*/ 0 w 21600"/>
                <a:gd name="T29" fmla="*/ 2 h 21600"/>
                <a:gd name="T30" fmla="*/ 0 w 21600"/>
                <a:gd name="T31" fmla="*/ 2 h 21600"/>
                <a:gd name="T32" fmla="*/ 0 w 21600"/>
                <a:gd name="T33" fmla="*/ 2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1 h 21600"/>
                <a:gd name="T42" fmla="*/ 0 w 21600"/>
                <a:gd name="T43" fmla="*/ 1 h 21600"/>
                <a:gd name="T44" fmla="*/ 0 w 21600"/>
                <a:gd name="T45" fmla="*/ 1 h 21600"/>
                <a:gd name="T46" fmla="*/ 0 w 21600"/>
                <a:gd name="T47" fmla="*/ 1 h 21600"/>
                <a:gd name="T48" fmla="*/ 0 w 21600"/>
                <a:gd name="T49" fmla="*/ 1 h 21600"/>
                <a:gd name="T50" fmla="*/ 0 w 21600"/>
                <a:gd name="T51" fmla="*/ 1 h 21600"/>
                <a:gd name="T52" fmla="*/ 0 w 21600"/>
                <a:gd name="T53" fmla="*/ 1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1 w 21600"/>
                <a:gd name="T61" fmla="*/ 0 h 21600"/>
                <a:gd name="T62" fmla="*/ 1 w 21600"/>
                <a:gd name="T63" fmla="*/ 0 h 21600"/>
                <a:gd name="T64" fmla="*/ 1 w 21600"/>
                <a:gd name="T65" fmla="*/ 0 h 21600"/>
                <a:gd name="T66" fmla="*/ 1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1 h 21600"/>
                <a:gd name="T74" fmla="*/ 1 w 21600"/>
                <a:gd name="T75" fmla="*/ 1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91" name="AutoShape 137"/>
            <p:cNvSpPr>
              <a:spLocks/>
            </p:cNvSpPr>
            <p:nvPr/>
          </p:nvSpPr>
          <p:spPr bwMode="auto">
            <a:xfrm>
              <a:off x="1573" y="822"/>
              <a:ext cx="172" cy="190"/>
            </a:xfrm>
            <a:custGeom>
              <a:avLst/>
              <a:gdLst>
                <a:gd name="T0" fmla="*/ 1 w 21600"/>
                <a:gd name="T1" fmla="*/ 1 h 21600"/>
                <a:gd name="T2" fmla="*/ 1 w 21600"/>
                <a:gd name="T3" fmla="*/ 1 h 21600"/>
                <a:gd name="T4" fmla="*/ 1 w 21600"/>
                <a:gd name="T5" fmla="*/ 1 h 21600"/>
                <a:gd name="T6" fmla="*/ 1 w 21600"/>
                <a:gd name="T7" fmla="*/ 1 h 21600"/>
                <a:gd name="T8" fmla="*/ 1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2 h 21600"/>
                <a:gd name="T20" fmla="*/ 1 w 21600"/>
                <a:gd name="T21" fmla="*/ 2 h 21600"/>
                <a:gd name="T22" fmla="*/ 1 w 21600"/>
                <a:gd name="T23" fmla="*/ 2 h 21600"/>
                <a:gd name="T24" fmla="*/ 1 w 21600"/>
                <a:gd name="T25" fmla="*/ 2 h 21600"/>
                <a:gd name="T26" fmla="*/ 1 w 21600"/>
                <a:gd name="T27" fmla="*/ 2 h 21600"/>
                <a:gd name="T28" fmla="*/ 0 w 21600"/>
                <a:gd name="T29" fmla="*/ 2 h 21600"/>
                <a:gd name="T30" fmla="*/ 0 w 21600"/>
                <a:gd name="T31" fmla="*/ 2 h 21600"/>
                <a:gd name="T32" fmla="*/ 0 w 21600"/>
                <a:gd name="T33" fmla="*/ 2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1 h 21600"/>
                <a:gd name="T42" fmla="*/ 0 w 21600"/>
                <a:gd name="T43" fmla="*/ 1 h 21600"/>
                <a:gd name="T44" fmla="*/ 0 w 21600"/>
                <a:gd name="T45" fmla="*/ 1 h 21600"/>
                <a:gd name="T46" fmla="*/ 0 w 21600"/>
                <a:gd name="T47" fmla="*/ 1 h 21600"/>
                <a:gd name="T48" fmla="*/ 0 w 21600"/>
                <a:gd name="T49" fmla="*/ 1 h 21600"/>
                <a:gd name="T50" fmla="*/ 0 w 21600"/>
                <a:gd name="T51" fmla="*/ 1 h 21600"/>
                <a:gd name="T52" fmla="*/ 0 w 21600"/>
                <a:gd name="T53" fmla="*/ 1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1 w 21600"/>
                <a:gd name="T61" fmla="*/ 0 h 21600"/>
                <a:gd name="T62" fmla="*/ 1 w 21600"/>
                <a:gd name="T63" fmla="*/ 0 h 21600"/>
                <a:gd name="T64" fmla="*/ 1 w 21600"/>
                <a:gd name="T65" fmla="*/ 0 h 21600"/>
                <a:gd name="T66" fmla="*/ 1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1 h 21600"/>
                <a:gd name="T74" fmla="*/ 1 w 21600"/>
                <a:gd name="T75" fmla="*/ 1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92" name="AutoShape 138"/>
            <p:cNvSpPr>
              <a:spLocks/>
            </p:cNvSpPr>
            <p:nvPr/>
          </p:nvSpPr>
          <p:spPr bwMode="auto">
            <a:xfrm>
              <a:off x="1715" y="1189"/>
              <a:ext cx="172" cy="190"/>
            </a:xfrm>
            <a:custGeom>
              <a:avLst/>
              <a:gdLst>
                <a:gd name="T0" fmla="*/ 1 w 21600"/>
                <a:gd name="T1" fmla="*/ 1 h 21600"/>
                <a:gd name="T2" fmla="*/ 1 w 21600"/>
                <a:gd name="T3" fmla="*/ 1 h 21600"/>
                <a:gd name="T4" fmla="*/ 1 w 21600"/>
                <a:gd name="T5" fmla="*/ 1 h 21600"/>
                <a:gd name="T6" fmla="*/ 1 w 21600"/>
                <a:gd name="T7" fmla="*/ 1 h 21600"/>
                <a:gd name="T8" fmla="*/ 1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2 h 21600"/>
                <a:gd name="T20" fmla="*/ 1 w 21600"/>
                <a:gd name="T21" fmla="*/ 2 h 21600"/>
                <a:gd name="T22" fmla="*/ 1 w 21600"/>
                <a:gd name="T23" fmla="*/ 2 h 21600"/>
                <a:gd name="T24" fmla="*/ 1 w 21600"/>
                <a:gd name="T25" fmla="*/ 2 h 21600"/>
                <a:gd name="T26" fmla="*/ 1 w 21600"/>
                <a:gd name="T27" fmla="*/ 2 h 21600"/>
                <a:gd name="T28" fmla="*/ 0 w 21600"/>
                <a:gd name="T29" fmla="*/ 2 h 21600"/>
                <a:gd name="T30" fmla="*/ 0 w 21600"/>
                <a:gd name="T31" fmla="*/ 2 h 21600"/>
                <a:gd name="T32" fmla="*/ 0 w 21600"/>
                <a:gd name="T33" fmla="*/ 2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1 h 21600"/>
                <a:gd name="T42" fmla="*/ 0 w 21600"/>
                <a:gd name="T43" fmla="*/ 1 h 21600"/>
                <a:gd name="T44" fmla="*/ 0 w 21600"/>
                <a:gd name="T45" fmla="*/ 1 h 21600"/>
                <a:gd name="T46" fmla="*/ 0 w 21600"/>
                <a:gd name="T47" fmla="*/ 1 h 21600"/>
                <a:gd name="T48" fmla="*/ 0 w 21600"/>
                <a:gd name="T49" fmla="*/ 1 h 21600"/>
                <a:gd name="T50" fmla="*/ 0 w 21600"/>
                <a:gd name="T51" fmla="*/ 1 h 21600"/>
                <a:gd name="T52" fmla="*/ 0 w 21600"/>
                <a:gd name="T53" fmla="*/ 1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1 w 21600"/>
                <a:gd name="T61" fmla="*/ 0 h 21600"/>
                <a:gd name="T62" fmla="*/ 1 w 21600"/>
                <a:gd name="T63" fmla="*/ 0 h 21600"/>
                <a:gd name="T64" fmla="*/ 1 w 21600"/>
                <a:gd name="T65" fmla="*/ 0 h 21600"/>
                <a:gd name="T66" fmla="*/ 1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1 h 21600"/>
                <a:gd name="T74" fmla="*/ 1 w 21600"/>
                <a:gd name="T75" fmla="*/ 1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93" name="AutoShape 139"/>
            <p:cNvSpPr>
              <a:spLocks/>
            </p:cNvSpPr>
            <p:nvPr/>
          </p:nvSpPr>
          <p:spPr bwMode="auto">
            <a:xfrm>
              <a:off x="1070" y="0"/>
              <a:ext cx="125" cy="136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94" name="AutoShape 140"/>
            <p:cNvSpPr>
              <a:spLocks/>
            </p:cNvSpPr>
            <p:nvPr/>
          </p:nvSpPr>
          <p:spPr bwMode="auto">
            <a:xfrm>
              <a:off x="1408" y="254"/>
              <a:ext cx="124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95" name="AutoShape 141"/>
            <p:cNvSpPr>
              <a:spLocks/>
            </p:cNvSpPr>
            <p:nvPr/>
          </p:nvSpPr>
          <p:spPr bwMode="auto">
            <a:xfrm>
              <a:off x="798" y="355"/>
              <a:ext cx="125" cy="136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1 h 21600"/>
                <a:gd name="T20" fmla="*/ 1 w 21600"/>
                <a:gd name="T21" fmla="*/ 1 h 21600"/>
                <a:gd name="T22" fmla="*/ 1 w 21600"/>
                <a:gd name="T23" fmla="*/ 1 h 21600"/>
                <a:gd name="T24" fmla="*/ 1 w 21600"/>
                <a:gd name="T25" fmla="*/ 1 h 21600"/>
                <a:gd name="T26" fmla="*/ 1 w 21600"/>
                <a:gd name="T27" fmla="*/ 1 h 21600"/>
                <a:gd name="T28" fmla="*/ 0 w 21600"/>
                <a:gd name="T29" fmla="*/ 1 h 21600"/>
                <a:gd name="T30" fmla="*/ 0 w 21600"/>
                <a:gd name="T31" fmla="*/ 1 h 21600"/>
                <a:gd name="T32" fmla="*/ 0 w 21600"/>
                <a:gd name="T33" fmla="*/ 1 h 21600"/>
                <a:gd name="T34" fmla="*/ 0 w 21600"/>
                <a:gd name="T35" fmla="*/ 1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1 w 21600"/>
                <a:gd name="T69" fmla="*/ 0 h 21600"/>
                <a:gd name="T70" fmla="*/ 1 w 21600"/>
                <a:gd name="T71" fmla="*/ 0 h 21600"/>
                <a:gd name="T72" fmla="*/ 1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2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96" name="AutoShape 142"/>
            <p:cNvSpPr>
              <a:spLocks/>
            </p:cNvSpPr>
            <p:nvPr/>
          </p:nvSpPr>
          <p:spPr bwMode="auto">
            <a:xfrm>
              <a:off x="467" y="532"/>
              <a:ext cx="83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3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97" name="AutoShape 143"/>
            <p:cNvSpPr>
              <a:spLocks/>
            </p:cNvSpPr>
            <p:nvPr/>
          </p:nvSpPr>
          <p:spPr bwMode="auto">
            <a:xfrm>
              <a:off x="177" y="645"/>
              <a:ext cx="83" cy="9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3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98" name="AutoShape 144"/>
            <p:cNvSpPr>
              <a:spLocks/>
            </p:cNvSpPr>
            <p:nvPr/>
          </p:nvSpPr>
          <p:spPr bwMode="auto">
            <a:xfrm>
              <a:off x="804" y="23"/>
              <a:ext cx="83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3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99" name="AutoShape 145"/>
            <p:cNvSpPr>
              <a:spLocks/>
            </p:cNvSpPr>
            <p:nvPr/>
          </p:nvSpPr>
          <p:spPr bwMode="auto">
            <a:xfrm>
              <a:off x="1786" y="722"/>
              <a:ext cx="83" cy="9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3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200" name="AutoShape 146"/>
            <p:cNvSpPr>
              <a:spLocks/>
            </p:cNvSpPr>
            <p:nvPr/>
          </p:nvSpPr>
          <p:spPr bwMode="auto">
            <a:xfrm>
              <a:off x="1857" y="355"/>
              <a:ext cx="83" cy="9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3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201" name="AutoShape 147"/>
            <p:cNvSpPr>
              <a:spLocks/>
            </p:cNvSpPr>
            <p:nvPr/>
          </p:nvSpPr>
          <p:spPr bwMode="auto">
            <a:xfrm>
              <a:off x="1289" y="1213"/>
              <a:ext cx="83" cy="9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3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202" name="AutoShape 148"/>
            <p:cNvSpPr>
              <a:spLocks/>
            </p:cNvSpPr>
            <p:nvPr/>
          </p:nvSpPr>
          <p:spPr bwMode="auto">
            <a:xfrm>
              <a:off x="946" y="1858"/>
              <a:ext cx="83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3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203" name="AutoShape 149"/>
            <p:cNvSpPr>
              <a:spLocks/>
            </p:cNvSpPr>
            <p:nvPr/>
          </p:nvSpPr>
          <p:spPr bwMode="auto">
            <a:xfrm>
              <a:off x="1029" y="1556"/>
              <a:ext cx="83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3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204" name="AutoShape 150"/>
            <p:cNvSpPr>
              <a:spLocks/>
            </p:cNvSpPr>
            <p:nvPr/>
          </p:nvSpPr>
          <p:spPr bwMode="auto">
            <a:xfrm>
              <a:off x="437" y="384"/>
              <a:ext cx="83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3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205" name="AutoShape 151"/>
            <p:cNvSpPr>
              <a:spLocks/>
            </p:cNvSpPr>
            <p:nvPr/>
          </p:nvSpPr>
          <p:spPr bwMode="auto">
            <a:xfrm>
              <a:off x="723" y="522"/>
              <a:ext cx="113" cy="11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206" name="AutoShape 152"/>
            <p:cNvSpPr>
              <a:spLocks/>
            </p:cNvSpPr>
            <p:nvPr/>
          </p:nvSpPr>
          <p:spPr bwMode="auto">
            <a:xfrm>
              <a:off x="433" y="652"/>
              <a:ext cx="113" cy="11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207" name="AutoShape 153"/>
            <p:cNvSpPr>
              <a:spLocks/>
            </p:cNvSpPr>
            <p:nvPr/>
          </p:nvSpPr>
          <p:spPr bwMode="auto">
            <a:xfrm>
              <a:off x="699" y="244"/>
              <a:ext cx="113" cy="112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208" name="AutoShape 154"/>
            <p:cNvSpPr>
              <a:spLocks/>
            </p:cNvSpPr>
            <p:nvPr/>
          </p:nvSpPr>
          <p:spPr bwMode="auto">
            <a:xfrm>
              <a:off x="972" y="327"/>
              <a:ext cx="112" cy="112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209" name="AutoShape 155"/>
            <p:cNvSpPr>
              <a:spLocks/>
            </p:cNvSpPr>
            <p:nvPr/>
          </p:nvSpPr>
          <p:spPr bwMode="auto">
            <a:xfrm>
              <a:off x="1131" y="173"/>
              <a:ext cx="113" cy="112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210" name="AutoShape 156"/>
            <p:cNvSpPr>
              <a:spLocks/>
            </p:cNvSpPr>
            <p:nvPr/>
          </p:nvSpPr>
          <p:spPr bwMode="auto">
            <a:xfrm>
              <a:off x="1155" y="564"/>
              <a:ext cx="113" cy="112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211" name="AutoShape 157"/>
            <p:cNvSpPr>
              <a:spLocks/>
            </p:cNvSpPr>
            <p:nvPr/>
          </p:nvSpPr>
          <p:spPr bwMode="auto">
            <a:xfrm>
              <a:off x="1735" y="433"/>
              <a:ext cx="112" cy="11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212" name="AutoShape 158"/>
            <p:cNvSpPr>
              <a:spLocks/>
            </p:cNvSpPr>
            <p:nvPr/>
          </p:nvSpPr>
          <p:spPr bwMode="auto">
            <a:xfrm>
              <a:off x="1457" y="587"/>
              <a:ext cx="112" cy="11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213" name="AutoShape 159"/>
            <p:cNvSpPr>
              <a:spLocks/>
            </p:cNvSpPr>
            <p:nvPr/>
          </p:nvSpPr>
          <p:spPr bwMode="auto">
            <a:xfrm>
              <a:off x="1516" y="433"/>
              <a:ext cx="112" cy="11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214" name="AutoShape 160"/>
            <p:cNvSpPr>
              <a:spLocks/>
            </p:cNvSpPr>
            <p:nvPr/>
          </p:nvSpPr>
          <p:spPr bwMode="auto">
            <a:xfrm>
              <a:off x="1475" y="765"/>
              <a:ext cx="112" cy="112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215" name="AutoShape 161"/>
            <p:cNvSpPr>
              <a:spLocks/>
            </p:cNvSpPr>
            <p:nvPr/>
          </p:nvSpPr>
          <p:spPr bwMode="auto">
            <a:xfrm>
              <a:off x="1765" y="575"/>
              <a:ext cx="112" cy="11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216" name="AutoShape 162"/>
            <p:cNvSpPr>
              <a:spLocks/>
            </p:cNvSpPr>
            <p:nvPr/>
          </p:nvSpPr>
          <p:spPr bwMode="auto">
            <a:xfrm>
              <a:off x="1640" y="700"/>
              <a:ext cx="113" cy="112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217" name="AutoShape 163"/>
            <p:cNvSpPr>
              <a:spLocks/>
            </p:cNvSpPr>
            <p:nvPr/>
          </p:nvSpPr>
          <p:spPr bwMode="auto">
            <a:xfrm>
              <a:off x="1640" y="1055"/>
              <a:ext cx="113" cy="112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218" name="AutoShape 164"/>
            <p:cNvSpPr>
              <a:spLocks/>
            </p:cNvSpPr>
            <p:nvPr/>
          </p:nvSpPr>
          <p:spPr bwMode="auto">
            <a:xfrm>
              <a:off x="1350" y="1049"/>
              <a:ext cx="113" cy="112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219" name="AutoShape 165"/>
            <p:cNvSpPr>
              <a:spLocks/>
            </p:cNvSpPr>
            <p:nvPr/>
          </p:nvSpPr>
          <p:spPr bwMode="auto">
            <a:xfrm>
              <a:off x="1392" y="1250"/>
              <a:ext cx="112" cy="11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220" name="AutoShape 166"/>
            <p:cNvSpPr>
              <a:spLocks/>
            </p:cNvSpPr>
            <p:nvPr/>
          </p:nvSpPr>
          <p:spPr bwMode="auto">
            <a:xfrm>
              <a:off x="1670" y="1439"/>
              <a:ext cx="112" cy="11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221" name="AutoShape 167"/>
            <p:cNvSpPr>
              <a:spLocks/>
            </p:cNvSpPr>
            <p:nvPr/>
          </p:nvSpPr>
          <p:spPr bwMode="auto">
            <a:xfrm>
              <a:off x="1581" y="1297"/>
              <a:ext cx="113" cy="11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222" name="AutoShape 168"/>
            <p:cNvSpPr>
              <a:spLocks/>
            </p:cNvSpPr>
            <p:nvPr/>
          </p:nvSpPr>
          <p:spPr bwMode="auto">
            <a:xfrm>
              <a:off x="1344" y="1392"/>
              <a:ext cx="113" cy="11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223" name="AutoShape 169"/>
            <p:cNvSpPr>
              <a:spLocks/>
            </p:cNvSpPr>
            <p:nvPr/>
          </p:nvSpPr>
          <p:spPr bwMode="auto">
            <a:xfrm>
              <a:off x="1078" y="1795"/>
              <a:ext cx="113" cy="112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224" name="AutoShape 170"/>
            <p:cNvSpPr>
              <a:spLocks/>
            </p:cNvSpPr>
            <p:nvPr/>
          </p:nvSpPr>
          <p:spPr bwMode="auto">
            <a:xfrm>
              <a:off x="676" y="2256"/>
              <a:ext cx="112" cy="11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225" name="AutoShape 171"/>
            <p:cNvSpPr>
              <a:spLocks/>
            </p:cNvSpPr>
            <p:nvPr/>
          </p:nvSpPr>
          <p:spPr bwMode="auto">
            <a:xfrm>
              <a:off x="1001" y="2191"/>
              <a:ext cx="113" cy="11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226" name="AutoShape 172"/>
            <p:cNvSpPr>
              <a:spLocks/>
            </p:cNvSpPr>
            <p:nvPr/>
          </p:nvSpPr>
          <p:spPr bwMode="auto">
            <a:xfrm>
              <a:off x="911" y="2473"/>
              <a:ext cx="83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3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227" name="AutoShape 173"/>
            <p:cNvSpPr>
              <a:spLocks/>
            </p:cNvSpPr>
            <p:nvPr/>
          </p:nvSpPr>
          <p:spPr bwMode="auto">
            <a:xfrm>
              <a:off x="723" y="3191"/>
              <a:ext cx="113" cy="11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228" name="AutoShape 174"/>
            <p:cNvSpPr>
              <a:spLocks/>
            </p:cNvSpPr>
            <p:nvPr/>
          </p:nvSpPr>
          <p:spPr bwMode="auto">
            <a:xfrm>
              <a:off x="948" y="3138"/>
              <a:ext cx="112" cy="11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229" name="AutoShape 175"/>
            <p:cNvSpPr>
              <a:spLocks/>
            </p:cNvSpPr>
            <p:nvPr/>
          </p:nvSpPr>
          <p:spPr bwMode="auto">
            <a:xfrm>
              <a:off x="883" y="3570"/>
              <a:ext cx="112" cy="113"/>
            </a:xfrm>
            <a:prstGeom prst="diamond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 altLang="de-DE"/>
            </a:p>
          </p:txBody>
        </p:sp>
        <p:sp>
          <p:nvSpPr>
            <p:cNvPr id="230" name="AutoShape 176"/>
            <p:cNvSpPr>
              <a:spLocks/>
            </p:cNvSpPr>
            <p:nvPr/>
          </p:nvSpPr>
          <p:spPr bwMode="auto">
            <a:xfrm>
              <a:off x="644" y="3568"/>
              <a:ext cx="83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3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231" name="AutoShape 177"/>
            <p:cNvSpPr>
              <a:spLocks/>
            </p:cNvSpPr>
            <p:nvPr/>
          </p:nvSpPr>
          <p:spPr bwMode="auto">
            <a:xfrm>
              <a:off x="621" y="3326"/>
              <a:ext cx="83" cy="9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3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232" name="AutoShape 178"/>
            <p:cNvSpPr>
              <a:spLocks/>
            </p:cNvSpPr>
            <p:nvPr/>
          </p:nvSpPr>
          <p:spPr bwMode="auto">
            <a:xfrm>
              <a:off x="917" y="3450"/>
              <a:ext cx="82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3981" y="10852"/>
                  </a:moveTo>
                  <a:cubicBezTo>
                    <a:pt x="14231" y="10892"/>
                    <a:pt x="14582" y="10935"/>
                    <a:pt x="15043" y="10993"/>
                  </a:cubicBezTo>
                  <a:cubicBezTo>
                    <a:pt x="15501" y="11045"/>
                    <a:pt x="15979" y="11105"/>
                    <a:pt x="16477" y="11168"/>
                  </a:cubicBezTo>
                  <a:cubicBezTo>
                    <a:pt x="16972" y="11235"/>
                    <a:pt x="17436" y="11301"/>
                    <a:pt x="17868" y="11370"/>
                  </a:cubicBezTo>
                  <a:cubicBezTo>
                    <a:pt x="18297" y="11439"/>
                    <a:pt x="18611" y="11503"/>
                    <a:pt x="18804" y="11554"/>
                  </a:cubicBezTo>
                  <a:cubicBezTo>
                    <a:pt x="19124" y="11646"/>
                    <a:pt x="19452" y="11842"/>
                    <a:pt x="19777" y="12133"/>
                  </a:cubicBezTo>
                  <a:cubicBezTo>
                    <a:pt x="20103" y="12430"/>
                    <a:pt x="20405" y="12769"/>
                    <a:pt x="20679" y="13152"/>
                  </a:cubicBezTo>
                  <a:cubicBezTo>
                    <a:pt x="20955" y="13538"/>
                    <a:pt x="21177" y="13935"/>
                    <a:pt x="21344" y="14353"/>
                  </a:cubicBezTo>
                  <a:cubicBezTo>
                    <a:pt x="21516" y="14762"/>
                    <a:pt x="21600" y="15139"/>
                    <a:pt x="21600" y="15482"/>
                  </a:cubicBezTo>
                  <a:lnTo>
                    <a:pt x="21600" y="20814"/>
                  </a:lnTo>
                  <a:cubicBezTo>
                    <a:pt x="21508" y="20854"/>
                    <a:pt x="21407" y="20915"/>
                    <a:pt x="21292" y="21007"/>
                  </a:cubicBezTo>
                  <a:cubicBezTo>
                    <a:pt x="21177" y="21102"/>
                    <a:pt x="21053" y="21188"/>
                    <a:pt x="20920" y="21278"/>
                  </a:cubicBezTo>
                  <a:cubicBezTo>
                    <a:pt x="20785" y="21364"/>
                    <a:pt x="20658" y="21442"/>
                    <a:pt x="20540" y="21505"/>
                  </a:cubicBezTo>
                  <a:cubicBezTo>
                    <a:pt x="20419" y="21571"/>
                    <a:pt x="20319" y="21600"/>
                    <a:pt x="20238" y="21600"/>
                  </a:cubicBezTo>
                  <a:lnTo>
                    <a:pt x="1351" y="21600"/>
                  </a:lnTo>
                  <a:cubicBezTo>
                    <a:pt x="1028" y="21600"/>
                    <a:pt x="786" y="21502"/>
                    <a:pt x="619" y="21303"/>
                  </a:cubicBezTo>
                  <a:cubicBezTo>
                    <a:pt x="452" y="21108"/>
                    <a:pt x="248" y="20943"/>
                    <a:pt x="0" y="20814"/>
                  </a:cubicBezTo>
                  <a:lnTo>
                    <a:pt x="0" y="15482"/>
                  </a:lnTo>
                  <a:cubicBezTo>
                    <a:pt x="0" y="15139"/>
                    <a:pt x="84" y="14762"/>
                    <a:pt x="253" y="14353"/>
                  </a:cubicBezTo>
                  <a:cubicBezTo>
                    <a:pt x="426" y="13935"/>
                    <a:pt x="645" y="13544"/>
                    <a:pt x="916" y="13167"/>
                  </a:cubicBezTo>
                  <a:cubicBezTo>
                    <a:pt x="1186" y="12790"/>
                    <a:pt x="1486" y="12450"/>
                    <a:pt x="1817" y="12145"/>
                  </a:cubicBezTo>
                  <a:cubicBezTo>
                    <a:pt x="2145" y="11845"/>
                    <a:pt x="2474" y="11644"/>
                    <a:pt x="2796" y="11552"/>
                  </a:cubicBezTo>
                  <a:cubicBezTo>
                    <a:pt x="2960" y="11500"/>
                    <a:pt x="3263" y="11436"/>
                    <a:pt x="3703" y="11367"/>
                  </a:cubicBezTo>
                  <a:cubicBezTo>
                    <a:pt x="4144" y="11298"/>
                    <a:pt x="4616" y="11232"/>
                    <a:pt x="5117" y="11166"/>
                  </a:cubicBezTo>
                  <a:cubicBezTo>
                    <a:pt x="5618" y="11102"/>
                    <a:pt x="6096" y="11042"/>
                    <a:pt x="6557" y="10990"/>
                  </a:cubicBezTo>
                  <a:cubicBezTo>
                    <a:pt x="7015" y="10932"/>
                    <a:pt x="7369" y="10889"/>
                    <a:pt x="7617" y="10849"/>
                  </a:cubicBezTo>
                  <a:cubicBezTo>
                    <a:pt x="6773" y="10308"/>
                    <a:pt x="6113" y="9602"/>
                    <a:pt x="5627" y="8736"/>
                  </a:cubicBezTo>
                  <a:cubicBezTo>
                    <a:pt x="5143" y="7866"/>
                    <a:pt x="4904" y="6922"/>
                    <a:pt x="4904" y="5900"/>
                  </a:cubicBezTo>
                  <a:cubicBezTo>
                    <a:pt x="4904" y="5093"/>
                    <a:pt x="5059" y="4330"/>
                    <a:pt x="5370" y="3619"/>
                  </a:cubicBezTo>
                  <a:cubicBezTo>
                    <a:pt x="5681" y="2908"/>
                    <a:pt x="6105" y="2283"/>
                    <a:pt x="6632" y="1745"/>
                  </a:cubicBezTo>
                  <a:cubicBezTo>
                    <a:pt x="7162" y="1209"/>
                    <a:pt x="7778" y="783"/>
                    <a:pt x="8492" y="472"/>
                  </a:cubicBezTo>
                  <a:cubicBezTo>
                    <a:pt x="9203" y="158"/>
                    <a:pt x="9963" y="0"/>
                    <a:pt x="10773" y="0"/>
                  </a:cubicBezTo>
                  <a:cubicBezTo>
                    <a:pt x="11582" y="0"/>
                    <a:pt x="12348" y="158"/>
                    <a:pt x="13062" y="472"/>
                  </a:cubicBezTo>
                  <a:cubicBezTo>
                    <a:pt x="13779" y="783"/>
                    <a:pt x="14407" y="1209"/>
                    <a:pt x="14942" y="1745"/>
                  </a:cubicBezTo>
                  <a:cubicBezTo>
                    <a:pt x="15481" y="2283"/>
                    <a:pt x="15901" y="2908"/>
                    <a:pt x="16209" y="3619"/>
                  </a:cubicBezTo>
                  <a:cubicBezTo>
                    <a:pt x="16515" y="4330"/>
                    <a:pt x="16670" y="5093"/>
                    <a:pt x="16670" y="5900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1" y="108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4931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 enabled the identification of distinct price </a:t>
            </a:r>
            <a:r>
              <a:rPr lang="en-US" dirty="0"/>
              <a:t>elasticities and </a:t>
            </a:r>
            <a:r>
              <a:rPr lang="en-US" dirty="0" smtClean="0"/>
              <a:t>purchasing </a:t>
            </a:r>
            <a:r>
              <a:rPr lang="en-US" dirty="0"/>
              <a:t>patterns </a:t>
            </a:r>
            <a:r>
              <a:rPr lang="en-US" dirty="0" smtClean="0"/>
              <a:t>for both groups</a:t>
            </a:r>
            <a:endParaRPr lang="de-DE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Data aggregation</a:t>
            </a:r>
            <a:endParaRPr lang="de-DE" dirty="0"/>
          </a:p>
        </p:txBody>
      </p:sp>
      <p:grpSp>
        <p:nvGrpSpPr>
          <p:cNvPr id="84" name="Group 83"/>
          <p:cNvGrpSpPr/>
          <p:nvPr/>
        </p:nvGrpSpPr>
        <p:grpSpPr>
          <a:xfrm>
            <a:off x="1563756" y="2026686"/>
            <a:ext cx="8868317" cy="4392841"/>
            <a:chOff x="1563756" y="2026686"/>
            <a:chExt cx="8868317" cy="4392841"/>
          </a:xfrm>
        </p:grpSpPr>
        <p:grpSp>
          <p:nvGrpSpPr>
            <p:cNvPr id="32" name="Group 31"/>
            <p:cNvGrpSpPr/>
            <p:nvPr/>
          </p:nvGrpSpPr>
          <p:grpSpPr>
            <a:xfrm>
              <a:off x="1563756" y="2026686"/>
              <a:ext cx="8868317" cy="371957"/>
              <a:chOff x="1563756" y="2026686"/>
              <a:chExt cx="8868317" cy="371957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365224" y="2026686"/>
                <a:ext cx="3355534" cy="371957"/>
                <a:chOff x="2568189" y="1894164"/>
                <a:chExt cx="3355534" cy="371957"/>
              </a:xfrm>
            </p:grpSpPr>
            <p:sp>
              <p:nvSpPr>
                <p:cNvPr id="23" name="Freeform 219"/>
                <p:cNvSpPr>
                  <a:spLocks noChangeArrowheads="1"/>
                </p:cNvSpPr>
                <p:nvPr/>
              </p:nvSpPr>
              <p:spPr bwMode="auto">
                <a:xfrm>
                  <a:off x="2568189" y="1894164"/>
                  <a:ext cx="329435" cy="371957"/>
                </a:xfrm>
                <a:custGeom>
                  <a:avLst/>
                  <a:gdLst>
                    <a:gd name="T0" fmla="*/ 148899 w 546"/>
                    <a:gd name="T1" fmla="*/ 132129 h 619"/>
                    <a:gd name="T2" fmla="*/ 148899 w 546"/>
                    <a:gd name="T3" fmla="*/ 132129 h 619"/>
                    <a:gd name="T4" fmla="*/ 85085 w 546"/>
                    <a:gd name="T5" fmla="*/ 132129 h 619"/>
                    <a:gd name="T6" fmla="*/ 79677 w 546"/>
                    <a:gd name="T7" fmla="*/ 137515 h 619"/>
                    <a:gd name="T8" fmla="*/ 85085 w 546"/>
                    <a:gd name="T9" fmla="*/ 147927 h 619"/>
                    <a:gd name="T10" fmla="*/ 148899 w 546"/>
                    <a:gd name="T11" fmla="*/ 147927 h 619"/>
                    <a:gd name="T12" fmla="*/ 153947 w 546"/>
                    <a:gd name="T13" fmla="*/ 137515 h 619"/>
                    <a:gd name="T14" fmla="*/ 148899 w 546"/>
                    <a:gd name="T15" fmla="*/ 132129 h 619"/>
                    <a:gd name="T16" fmla="*/ 148899 w 546"/>
                    <a:gd name="T17" fmla="*/ 95147 h 619"/>
                    <a:gd name="T18" fmla="*/ 148899 w 546"/>
                    <a:gd name="T19" fmla="*/ 95147 h 619"/>
                    <a:gd name="T20" fmla="*/ 85085 w 546"/>
                    <a:gd name="T21" fmla="*/ 95147 h 619"/>
                    <a:gd name="T22" fmla="*/ 79677 w 546"/>
                    <a:gd name="T23" fmla="*/ 105919 h 619"/>
                    <a:gd name="T24" fmla="*/ 85085 w 546"/>
                    <a:gd name="T25" fmla="*/ 110945 h 619"/>
                    <a:gd name="T26" fmla="*/ 148899 w 546"/>
                    <a:gd name="T27" fmla="*/ 110945 h 619"/>
                    <a:gd name="T28" fmla="*/ 153947 w 546"/>
                    <a:gd name="T29" fmla="*/ 105919 h 619"/>
                    <a:gd name="T30" fmla="*/ 148899 w 546"/>
                    <a:gd name="T31" fmla="*/ 95147 h 619"/>
                    <a:gd name="T32" fmla="*/ 148899 w 546"/>
                    <a:gd name="T33" fmla="*/ 0 h 619"/>
                    <a:gd name="T34" fmla="*/ 148899 w 546"/>
                    <a:gd name="T35" fmla="*/ 0 h 619"/>
                    <a:gd name="T36" fmla="*/ 63814 w 546"/>
                    <a:gd name="T37" fmla="*/ 0 h 619"/>
                    <a:gd name="T38" fmla="*/ 37495 w 546"/>
                    <a:gd name="T39" fmla="*/ 26569 h 619"/>
                    <a:gd name="T40" fmla="*/ 26679 w 546"/>
                    <a:gd name="T41" fmla="*/ 26569 h 619"/>
                    <a:gd name="T42" fmla="*/ 0 w 546"/>
                    <a:gd name="T43" fmla="*/ 52780 h 619"/>
                    <a:gd name="T44" fmla="*/ 0 w 546"/>
                    <a:gd name="T45" fmla="*/ 195681 h 619"/>
                    <a:gd name="T46" fmla="*/ 26679 w 546"/>
                    <a:gd name="T47" fmla="*/ 221891 h 619"/>
                    <a:gd name="T48" fmla="*/ 132675 w 546"/>
                    <a:gd name="T49" fmla="*/ 221891 h 619"/>
                    <a:gd name="T50" fmla="*/ 164763 w 546"/>
                    <a:gd name="T51" fmla="*/ 195681 h 619"/>
                    <a:gd name="T52" fmla="*/ 170171 w 546"/>
                    <a:gd name="T53" fmla="*/ 195681 h 619"/>
                    <a:gd name="T54" fmla="*/ 196489 w 546"/>
                    <a:gd name="T55" fmla="*/ 169111 h 619"/>
                    <a:gd name="T56" fmla="*/ 196489 w 546"/>
                    <a:gd name="T57" fmla="*/ 68937 h 619"/>
                    <a:gd name="T58" fmla="*/ 196489 w 546"/>
                    <a:gd name="T59" fmla="*/ 52780 h 619"/>
                    <a:gd name="T60" fmla="*/ 148899 w 546"/>
                    <a:gd name="T61" fmla="*/ 0 h 619"/>
                    <a:gd name="T62" fmla="*/ 132675 w 546"/>
                    <a:gd name="T63" fmla="*/ 211479 h 619"/>
                    <a:gd name="T64" fmla="*/ 132675 w 546"/>
                    <a:gd name="T65" fmla="*/ 211479 h 619"/>
                    <a:gd name="T66" fmla="*/ 26679 w 546"/>
                    <a:gd name="T67" fmla="*/ 211479 h 619"/>
                    <a:gd name="T68" fmla="*/ 16224 w 546"/>
                    <a:gd name="T69" fmla="*/ 195681 h 619"/>
                    <a:gd name="T70" fmla="*/ 16224 w 546"/>
                    <a:gd name="T71" fmla="*/ 52780 h 619"/>
                    <a:gd name="T72" fmla="*/ 26679 w 546"/>
                    <a:gd name="T73" fmla="*/ 42368 h 619"/>
                    <a:gd name="T74" fmla="*/ 37495 w 546"/>
                    <a:gd name="T75" fmla="*/ 42368 h 619"/>
                    <a:gd name="T76" fmla="*/ 37495 w 546"/>
                    <a:gd name="T77" fmla="*/ 169111 h 619"/>
                    <a:gd name="T78" fmla="*/ 63814 w 546"/>
                    <a:gd name="T79" fmla="*/ 195681 h 619"/>
                    <a:gd name="T80" fmla="*/ 148899 w 546"/>
                    <a:gd name="T81" fmla="*/ 195681 h 619"/>
                    <a:gd name="T82" fmla="*/ 132675 w 546"/>
                    <a:gd name="T83" fmla="*/ 211479 h 619"/>
                    <a:gd name="T84" fmla="*/ 186034 w 546"/>
                    <a:gd name="T85" fmla="*/ 169111 h 619"/>
                    <a:gd name="T86" fmla="*/ 186034 w 546"/>
                    <a:gd name="T87" fmla="*/ 169111 h 619"/>
                    <a:gd name="T88" fmla="*/ 170171 w 546"/>
                    <a:gd name="T89" fmla="*/ 179882 h 619"/>
                    <a:gd name="T90" fmla="*/ 63814 w 546"/>
                    <a:gd name="T91" fmla="*/ 179882 h 619"/>
                    <a:gd name="T92" fmla="*/ 47951 w 546"/>
                    <a:gd name="T93" fmla="*/ 169111 h 619"/>
                    <a:gd name="T94" fmla="*/ 47951 w 546"/>
                    <a:gd name="T95" fmla="*/ 26569 h 619"/>
                    <a:gd name="T96" fmla="*/ 63814 w 546"/>
                    <a:gd name="T97" fmla="*/ 10412 h 619"/>
                    <a:gd name="T98" fmla="*/ 132675 w 546"/>
                    <a:gd name="T99" fmla="*/ 10412 h 619"/>
                    <a:gd name="T100" fmla="*/ 132675 w 546"/>
                    <a:gd name="T101" fmla="*/ 42368 h 619"/>
                    <a:gd name="T102" fmla="*/ 164763 w 546"/>
                    <a:gd name="T103" fmla="*/ 68937 h 619"/>
                    <a:gd name="T104" fmla="*/ 186034 w 546"/>
                    <a:gd name="T105" fmla="*/ 68937 h 619"/>
                    <a:gd name="T106" fmla="*/ 186034 w 546"/>
                    <a:gd name="T107" fmla="*/ 169111 h 619"/>
                    <a:gd name="T108" fmla="*/ 164763 w 546"/>
                    <a:gd name="T109" fmla="*/ 52780 h 619"/>
                    <a:gd name="T110" fmla="*/ 164763 w 546"/>
                    <a:gd name="T111" fmla="*/ 52780 h 619"/>
                    <a:gd name="T112" fmla="*/ 148899 w 546"/>
                    <a:gd name="T113" fmla="*/ 31596 h 619"/>
                    <a:gd name="T114" fmla="*/ 148899 w 546"/>
                    <a:gd name="T115" fmla="*/ 10412 h 619"/>
                    <a:gd name="T116" fmla="*/ 148899 w 546"/>
                    <a:gd name="T117" fmla="*/ 10412 h 619"/>
                    <a:gd name="T118" fmla="*/ 186034 w 546"/>
                    <a:gd name="T119" fmla="*/ 52780 h 619"/>
                    <a:gd name="T120" fmla="*/ 164763 w 546"/>
                    <a:gd name="T121" fmla="*/ 52780 h 619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546" h="619">
                      <a:moveTo>
                        <a:pt x="413" y="368"/>
                      </a:moveTo>
                      <a:lnTo>
                        <a:pt x="413" y="368"/>
                      </a:lnTo>
                      <a:cubicBezTo>
                        <a:pt x="236" y="368"/>
                        <a:pt x="236" y="368"/>
                        <a:pt x="236" y="368"/>
                      </a:cubicBezTo>
                      <a:cubicBezTo>
                        <a:pt x="221" y="368"/>
                        <a:pt x="221" y="383"/>
                        <a:pt x="221" y="383"/>
                      </a:cubicBezTo>
                      <a:cubicBezTo>
                        <a:pt x="221" y="398"/>
                        <a:pt x="221" y="412"/>
                        <a:pt x="236" y="412"/>
                      </a:cubicBezTo>
                      <a:cubicBezTo>
                        <a:pt x="413" y="412"/>
                        <a:pt x="413" y="412"/>
                        <a:pt x="413" y="412"/>
                      </a:cubicBezTo>
                      <a:cubicBezTo>
                        <a:pt x="427" y="412"/>
                        <a:pt x="427" y="398"/>
                        <a:pt x="427" y="383"/>
                      </a:cubicBezTo>
                      <a:cubicBezTo>
                        <a:pt x="427" y="383"/>
                        <a:pt x="427" y="368"/>
                        <a:pt x="413" y="368"/>
                      </a:cubicBezTo>
                      <a:close/>
                      <a:moveTo>
                        <a:pt x="413" y="265"/>
                      </a:moveTo>
                      <a:lnTo>
                        <a:pt x="413" y="265"/>
                      </a:lnTo>
                      <a:cubicBezTo>
                        <a:pt x="236" y="265"/>
                        <a:pt x="236" y="265"/>
                        <a:pt x="236" y="265"/>
                      </a:cubicBezTo>
                      <a:cubicBezTo>
                        <a:pt x="221" y="265"/>
                        <a:pt x="221" y="280"/>
                        <a:pt x="221" y="295"/>
                      </a:cubicBezTo>
                      <a:cubicBezTo>
                        <a:pt x="221" y="295"/>
                        <a:pt x="221" y="309"/>
                        <a:pt x="236" y="309"/>
                      </a:cubicBezTo>
                      <a:cubicBezTo>
                        <a:pt x="413" y="309"/>
                        <a:pt x="413" y="309"/>
                        <a:pt x="413" y="309"/>
                      </a:cubicBezTo>
                      <a:cubicBezTo>
                        <a:pt x="427" y="309"/>
                        <a:pt x="427" y="295"/>
                        <a:pt x="427" y="295"/>
                      </a:cubicBezTo>
                      <a:cubicBezTo>
                        <a:pt x="427" y="280"/>
                        <a:pt x="427" y="265"/>
                        <a:pt x="413" y="265"/>
                      </a:cubicBezTo>
                      <a:close/>
                      <a:moveTo>
                        <a:pt x="413" y="0"/>
                      </a:moveTo>
                      <a:lnTo>
                        <a:pt x="413" y="0"/>
                      </a:lnTo>
                      <a:lnTo>
                        <a:pt x="177" y="0"/>
                      </a:lnTo>
                      <a:cubicBezTo>
                        <a:pt x="133" y="0"/>
                        <a:pt x="104" y="29"/>
                        <a:pt x="104" y="74"/>
                      </a:cubicBezTo>
                      <a:cubicBezTo>
                        <a:pt x="74" y="74"/>
                        <a:pt x="74" y="74"/>
                        <a:pt x="74" y="74"/>
                      </a:cubicBezTo>
                      <a:cubicBezTo>
                        <a:pt x="30" y="74"/>
                        <a:pt x="0" y="118"/>
                        <a:pt x="0" y="147"/>
                      </a:cubicBezTo>
                      <a:cubicBezTo>
                        <a:pt x="0" y="545"/>
                        <a:pt x="0" y="545"/>
                        <a:pt x="0" y="545"/>
                      </a:cubicBezTo>
                      <a:cubicBezTo>
                        <a:pt x="0" y="589"/>
                        <a:pt x="45" y="618"/>
                        <a:pt x="74" y="618"/>
                      </a:cubicBezTo>
                      <a:cubicBezTo>
                        <a:pt x="368" y="618"/>
                        <a:pt x="368" y="618"/>
                        <a:pt x="368" y="618"/>
                      </a:cubicBezTo>
                      <a:cubicBezTo>
                        <a:pt x="413" y="618"/>
                        <a:pt x="457" y="589"/>
                        <a:pt x="457" y="545"/>
                      </a:cubicBezTo>
                      <a:cubicBezTo>
                        <a:pt x="472" y="545"/>
                        <a:pt x="472" y="545"/>
                        <a:pt x="472" y="545"/>
                      </a:cubicBezTo>
                      <a:cubicBezTo>
                        <a:pt x="516" y="545"/>
                        <a:pt x="545" y="501"/>
                        <a:pt x="545" y="471"/>
                      </a:cubicBezTo>
                      <a:cubicBezTo>
                        <a:pt x="545" y="192"/>
                        <a:pt x="545" y="192"/>
                        <a:pt x="545" y="192"/>
                      </a:cubicBezTo>
                      <a:cubicBezTo>
                        <a:pt x="545" y="147"/>
                        <a:pt x="545" y="147"/>
                        <a:pt x="545" y="147"/>
                      </a:cubicBezTo>
                      <a:lnTo>
                        <a:pt x="413" y="0"/>
                      </a:lnTo>
                      <a:close/>
                      <a:moveTo>
                        <a:pt x="368" y="589"/>
                      </a:moveTo>
                      <a:lnTo>
                        <a:pt x="368" y="589"/>
                      </a:lnTo>
                      <a:cubicBezTo>
                        <a:pt x="74" y="589"/>
                        <a:pt x="74" y="589"/>
                        <a:pt x="74" y="589"/>
                      </a:cubicBezTo>
                      <a:cubicBezTo>
                        <a:pt x="59" y="589"/>
                        <a:pt x="45" y="559"/>
                        <a:pt x="45" y="545"/>
                      </a:cubicBezTo>
                      <a:cubicBezTo>
                        <a:pt x="45" y="147"/>
                        <a:pt x="45" y="147"/>
                        <a:pt x="45" y="147"/>
                      </a:cubicBezTo>
                      <a:cubicBezTo>
                        <a:pt x="45" y="133"/>
                        <a:pt x="59" y="118"/>
                        <a:pt x="74" y="118"/>
                      </a:cubicBezTo>
                      <a:cubicBezTo>
                        <a:pt x="104" y="118"/>
                        <a:pt x="104" y="118"/>
                        <a:pt x="104" y="118"/>
                      </a:cubicBezTo>
                      <a:cubicBezTo>
                        <a:pt x="104" y="471"/>
                        <a:pt x="104" y="471"/>
                        <a:pt x="104" y="471"/>
                      </a:cubicBezTo>
                      <a:cubicBezTo>
                        <a:pt x="104" y="501"/>
                        <a:pt x="133" y="545"/>
                        <a:pt x="177" y="545"/>
                      </a:cubicBezTo>
                      <a:cubicBezTo>
                        <a:pt x="413" y="545"/>
                        <a:pt x="413" y="545"/>
                        <a:pt x="413" y="545"/>
                      </a:cubicBezTo>
                      <a:cubicBezTo>
                        <a:pt x="413" y="559"/>
                        <a:pt x="398" y="589"/>
                        <a:pt x="368" y="589"/>
                      </a:cubicBezTo>
                      <a:close/>
                      <a:moveTo>
                        <a:pt x="516" y="471"/>
                      </a:moveTo>
                      <a:lnTo>
                        <a:pt x="516" y="471"/>
                      </a:lnTo>
                      <a:cubicBezTo>
                        <a:pt x="516" y="486"/>
                        <a:pt x="486" y="501"/>
                        <a:pt x="472" y="501"/>
                      </a:cubicBezTo>
                      <a:cubicBezTo>
                        <a:pt x="177" y="501"/>
                        <a:pt x="177" y="501"/>
                        <a:pt x="177" y="501"/>
                      </a:cubicBezTo>
                      <a:cubicBezTo>
                        <a:pt x="163" y="501"/>
                        <a:pt x="133" y="486"/>
                        <a:pt x="133" y="471"/>
                      </a:cubicBezTo>
                      <a:cubicBezTo>
                        <a:pt x="133" y="74"/>
                        <a:pt x="133" y="74"/>
                        <a:pt x="133" y="74"/>
                      </a:cubicBezTo>
                      <a:cubicBezTo>
                        <a:pt x="133" y="59"/>
                        <a:pt x="163" y="29"/>
                        <a:pt x="177" y="29"/>
                      </a:cubicBezTo>
                      <a:cubicBezTo>
                        <a:pt x="368" y="29"/>
                        <a:pt x="368" y="29"/>
                        <a:pt x="368" y="29"/>
                      </a:cubicBezTo>
                      <a:cubicBezTo>
                        <a:pt x="368" y="74"/>
                        <a:pt x="368" y="118"/>
                        <a:pt x="368" y="118"/>
                      </a:cubicBezTo>
                      <a:cubicBezTo>
                        <a:pt x="368" y="147"/>
                        <a:pt x="413" y="192"/>
                        <a:pt x="457" y="192"/>
                      </a:cubicBezTo>
                      <a:cubicBezTo>
                        <a:pt x="457" y="192"/>
                        <a:pt x="472" y="192"/>
                        <a:pt x="516" y="192"/>
                      </a:cubicBezTo>
                      <a:lnTo>
                        <a:pt x="516" y="471"/>
                      </a:lnTo>
                      <a:close/>
                      <a:moveTo>
                        <a:pt x="457" y="147"/>
                      </a:moveTo>
                      <a:lnTo>
                        <a:pt x="457" y="147"/>
                      </a:lnTo>
                      <a:cubicBezTo>
                        <a:pt x="427" y="147"/>
                        <a:pt x="413" y="118"/>
                        <a:pt x="413" y="88"/>
                      </a:cubicBezTo>
                      <a:cubicBezTo>
                        <a:pt x="413" y="88"/>
                        <a:pt x="413" y="74"/>
                        <a:pt x="413" y="29"/>
                      </a:cubicBezTo>
                      <a:cubicBezTo>
                        <a:pt x="516" y="147"/>
                        <a:pt x="516" y="147"/>
                        <a:pt x="516" y="147"/>
                      </a:cubicBezTo>
                      <a:lnTo>
                        <a:pt x="457" y="14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lIns="91431" tIns="45716" rIns="91431" bIns="45716" anchor="ctr"/>
                <a:lstStyle/>
                <a:p>
                  <a:endParaRPr lang="de-DE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054627" y="1894164"/>
                  <a:ext cx="2869096" cy="3719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b="1" dirty="0" smtClean="0">
                      <a:solidFill>
                        <a:srgbClr val="4D4F53"/>
                      </a:solidFill>
                    </a:rPr>
                    <a:t>Transactional level r</a:t>
                  </a:r>
                  <a:r>
                    <a:rPr lang="de-DE" b="1" dirty="0" smtClean="0">
                      <a:solidFill>
                        <a:srgbClr val="4D4F53"/>
                      </a:solidFill>
                    </a:rPr>
                    <a:t>aw data </a:t>
                  </a:r>
                  <a:endParaRPr lang="de-DE" b="1" dirty="0">
                    <a:solidFill>
                      <a:srgbClr val="4D4F53"/>
                    </a:solidFill>
                  </a:endParaRPr>
                </a:p>
                <a:p>
                  <a:pPr marL="285750" indent="-285750" algn="ctr">
                    <a:buFont typeface="Wingdings" panose="05000000000000000000" pitchFamily="2" charset="2"/>
                    <a:buChar char="§"/>
                  </a:pPr>
                  <a:endParaRPr lang="de-DE" dirty="0" err="1" smtClean="0">
                    <a:solidFill>
                      <a:srgbClr val="4D4F53"/>
                    </a:solidFill>
                  </a:endParaRPr>
                </a:p>
              </p:txBody>
            </p:sp>
          </p:grpSp>
          <p:cxnSp>
            <p:nvCxnSpPr>
              <p:cNvPr id="29" name="Straight Connector 28"/>
              <p:cNvCxnSpPr/>
              <p:nvPr/>
            </p:nvCxnSpPr>
            <p:spPr>
              <a:xfrm flipH="1">
                <a:off x="7828021" y="2212664"/>
                <a:ext cx="2604052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1563756" y="2212664"/>
                <a:ext cx="2604052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Freeform 65"/>
            <p:cNvSpPr>
              <a:spLocks noEditPoints="1"/>
            </p:cNvSpPr>
            <p:nvPr/>
          </p:nvSpPr>
          <p:spPr bwMode="auto">
            <a:xfrm>
              <a:off x="2428559" y="2515679"/>
              <a:ext cx="874448" cy="796836"/>
            </a:xfrm>
            <a:custGeom>
              <a:avLst/>
              <a:gdLst>
                <a:gd name="T0" fmla="*/ 45 w 78"/>
                <a:gd name="T1" fmla="*/ 41 h 71"/>
                <a:gd name="T2" fmla="*/ 47 w 78"/>
                <a:gd name="T3" fmla="*/ 50 h 71"/>
                <a:gd name="T4" fmla="*/ 40 w 78"/>
                <a:gd name="T5" fmla="*/ 56 h 71"/>
                <a:gd name="T6" fmla="*/ 31 w 78"/>
                <a:gd name="T7" fmla="*/ 60 h 71"/>
                <a:gd name="T8" fmla="*/ 21 w 78"/>
                <a:gd name="T9" fmla="*/ 60 h 71"/>
                <a:gd name="T10" fmla="*/ 13 w 78"/>
                <a:gd name="T11" fmla="*/ 56 h 71"/>
                <a:gd name="T12" fmla="*/ 5 w 78"/>
                <a:gd name="T13" fmla="*/ 50 h 71"/>
                <a:gd name="T14" fmla="*/ 8 w 78"/>
                <a:gd name="T15" fmla="*/ 41 h 71"/>
                <a:gd name="T16" fmla="*/ 0 w 78"/>
                <a:gd name="T17" fmla="*/ 32 h 71"/>
                <a:gd name="T18" fmla="*/ 9 w 78"/>
                <a:gd name="T19" fmla="*/ 26 h 71"/>
                <a:gd name="T20" fmla="*/ 5 w 78"/>
                <a:gd name="T21" fmla="*/ 20 h 71"/>
                <a:gd name="T22" fmla="*/ 17 w 78"/>
                <a:gd name="T23" fmla="*/ 18 h 71"/>
                <a:gd name="T24" fmla="*/ 22 w 78"/>
                <a:gd name="T25" fmla="*/ 10 h 71"/>
                <a:gd name="T26" fmla="*/ 32 w 78"/>
                <a:gd name="T27" fmla="*/ 17 h 71"/>
                <a:gd name="T28" fmla="*/ 41 w 78"/>
                <a:gd name="T29" fmla="*/ 14 h 71"/>
                <a:gd name="T30" fmla="*/ 47 w 78"/>
                <a:gd name="T31" fmla="*/ 22 h 71"/>
                <a:gd name="T32" fmla="*/ 51 w 78"/>
                <a:gd name="T33" fmla="*/ 30 h 71"/>
                <a:gd name="T34" fmla="*/ 26 w 78"/>
                <a:gd name="T35" fmla="*/ 25 h 71"/>
                <a:gd name="T36" fmla="*/ 36 w 78"/>
                <a:gd name="T37" fmla="*/ 35 h 71"/>
                <a:gd name="T38" fmla="*/ 72 w 78"/>
                <a:gd name="T39" fmla="*/ 19 h 71"/>
                <a:gd name="T40" fmla="*/ 72 w 78"/>
                <a:gd name="T41" fmla="*/ 27 h 71"/>
                <a:gd name="T42" fmla="*/ 62 w 78"/>
                <a:gd name="T43" fmla="*/ 25 h 71"/>
                <a:gd name="T44" fmla="*/ 52 w 78"/>
                <a:gd name="T45" fmla="*/ 27 h 71"/>
                <a:gd name="T46" fmla="*/ 53 w 78"/>
                <a:gd name="T47" fmla="*/ 19 h 71"/>
                <a:gd name="T48" fmla="*/ 53 w 78"/>
                <a:gd name="T49" fmla="*/ 11 h 71"/>
                <a:gd name="T50" fmla="*/ 52 w 78"/>
                <a:gd name="T51" fmla="*/ 3 h 71"/>
                <a:gd name="T52" fmla="*/ 62 w 78"/>
                <a:gd name="T53" fmla="*/ 4 h 71"/>
                <a:gd name="T54" fmla="*/ 67 w 78"/>
                <a:gd name="T55" fmla="*/ 0 h 71"/>
                <a:gd name="T56" fmla="*/ 70 w 78"/>
                <a:gd name="T57" fmla="*/ 9 h 71"/>
                <a:gd name="T58" fmla="*/ 78 w 78"/>
                <a:gd name="T59" fmla="*/ 18 h 71"/>
                <a:gd name="T60" fmla="*/ 70 w 78"/>
                <a:gd name="T61" fmla="*/ 62 h 71"/>
                <a:gd name="T62" fmla="*/ 67 w 78"/>
                <a:gd name="T63" fmla="*/ 71 h 71"/>
                <a:gd name="T64" fmla="*/ 61 w 78"/>
                <a:gd name="T65" fmla="*/ 66 h 71"/>
                <a:gd name="T66" fmla="*/ 52 w 78"/>
                <a:gd name="T67" fmla="*/ 68 h 71"/>
                <a:gd name="T68" fmla="*/ 47 w 78"/>
                <a:gd name="T69" fmla="*/ 59 h 71"/>
                <a:gd name="T70" fmla="*/ 54 w 78"/>
                <a:gd name="T71" fmla="*/ 50 h 71"/>
                <a:gd name="T72" fmla="*/ 57 w 78"/>
                <a:gd name="T73" fmla="*/ 41 h 71"/>
                <a:gd name="T74" fmla="*/ 63 w 78"/>
                <a:gd name="T75" fmla="*/ 46 h 71"/>
                <a:gd name="T76" fmla="*/ 72 w 78"/>
                <a:gd name="T77" fmla="*/ 44 h 71"/>
                <a:gd name="T78" fmla="*/ 72 w 78"/>
                <a:gd name="T79" fmla="*/ 52 h 71"/>
                <a:gd name="T80" fmla="*/ 62 w 78"/>
                <a:gd name="T81" fmla="*/ 10 h 71"/>
                <a:gd name="T82" fmla="*/ 67 w 78"/>
                <a:gd name="T83" fmla="*/ 15 h 71"/>
                <a:gd name="T84" fmla="*/ 57 w 78"/>
                <a:gd name="T85" fmla="*/ 56 h 71"/>
                <a:gd name="T86" fmla="*/ 62 w 78"/>
                <a:gd name="T87" fmla="*/ 51 h 7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78" h="71">
                  <a:moveTo>
                    <a:pt x="52" y="39"/>
                  </a:moveTo>
                  <a:cubicBezTo>
                    <a:pt x="52" y="40"/>
                    <a:pt x="51" y="40"/>
                    <a:pt x="51" y="40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4" y="42"/>
                    <a:pt x="44" y="43"/>
                    <a:pt x="43" y="44"/>
                  </a:cubicBezTo>
                  <a:cubicBezTo>
                    <a:pt x="45" y="46"/>
                    <a:pt x="46" y="47"/>
                    <a:pt x="47" y="49"/>
                  </a:cubicBezTo>
                  <a:cubicBezTo>
                    <a:pt x="47" y="49"/>
                    <a:pt x="47" y="49"/>
                    <a:pt x="47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6" y="52"/>
                    <a:pt x="42" y="56"/>
                    <a:pt x="41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4" y="53"/>
                    <a:pt x="33" y="53"/>
                    <a:pt x="32" y="54"/>
                  </a:cubicBezTo>
                  <a:cubicBezTo>
                    <a:pt x="32" y="56"/>
                    <a:pt x="32" y="58"/>
                    <a:pt x="31" y="60"/>
                  </a:cubicBezTo>
                  <a:cubicBezTo>
                    <a:pt x="31" y="61"/>
                    <a:pt x="30" y="61"/>
                    <a:pt x="30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1"/>
                    <a:pt x="21" y="61"/>
                    <a:pt x="21" y="60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4"/>
                    <a:pt x="18" y="53"/>
                    <a:pt x="17" y="53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5"/>
                    <a:pt x="5" y="51"/>
                    <a:pt x="5" y="50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47"/>
                    <a:pt x="8" y="46"/>
                    <a:pt x="9" y="44"/>
                  </a:cubicBezTo>
                  <a:cubicBezTo>
                    <a:pt x="8" y="43"/>
                    <a:pt x="8" y="42"/>
                    <a:pt x="8" y="41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8"/>
                    <a:pt x="8" y="27"/>
                    <a:pt x="9" y="26"/>
                  </a:cubicBezTo>
                  <a:cubicBezTo>
                    <a:pt x="8" y="25"/>
                    <a:pt x="7" y="23"/>
                    <a:pt x="5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0"/>
                    <a:pt x="5" y="20"/>
                  </a:cubicBezTo>
                  <a:cubicBezTo>
                    <a:pt x="6" y="19"/>
                    <a:pt x="11" y="14"/>
                    <a:pt x="12" y="14"/>
                  </a:cubicBezTo>
                  <a:cubicBezTo>
                    <a:pt x="12" y="14"/>
                    <a:pt x="12" y="14"/>
                    <a:pt x="13" y="1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7"/>
                    <a:pt x="20" y="17"/>
                  </a:cubicBezTo>
                  <a:cubicBezTo>
                    <a:pt x="21" y="15"/>
                    <a:pt x="21" y="13"/>
                    <a:pt x="21" y="11"/>
                  </a:cubicBezTo>
                  <a:cubicBezTo>
                    <a:pt x="21" y="10"/>
                    <a:pt x="22" y="10"/>
                    <a:pt x="22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31" y="10"/>
                    <a:pt x="31" y="11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4" y="18"/>
                    <a:pt x="35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5"/>
                    <a:pt x="47" y="20"/>
                    <a:pt x="47" y="21"/>
                  </a:cubicBezTo>
                  <a:cubicBezTo>
                    <a:pt x="47" y="21"/>
                    <a:pt x="47" y="21"/>
                    <a:pt x="47" y="22"/>
                  </a:cubicBezTo>
                  <a:cubicBezTo>
                    <a:pt x="46" y="23"/>
                    <a:pt x="45" y="25"/>
                    <a:pt x="43" y="26"/>
                  </a:cubicBezTo>
                  <a:cubicBezTo>
                    <a:pt x="44" y="27"/>
                    <a:pt x="44" y="28"/>
                    <a:pt x="45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2" y="31"/>
                    <a:pt x="52" y="32"/>
                  </a:cubicBezTo>
                  <a:lnTo>
                    <a:pt x="52" y="39"/>
                  </a:lnTo>
                  <a:close/>
                  <a:moveTo>
                    <a:pt x="26" y="25"/>
                  </a:moveTo>
                  <a:cubicBezTo>
                    <a:pt x="21" y="25"/>
                    <a:pt x="16" y="30"/>
                    <a:pt x="16" y="35"/>
                  </a:cubicBezTo>
                  <a:cubicBezTo>
                    <a:pt x="16" y="41"/>
                    <a:pt x="21" y="46"/>
                    <a:pt x="26" y="46"/>
                  </a:cubicBezTo>
                  <a:cubicBezTo>
                    <a:pt x="32" y="46"/>
                    <a:pt x="36" y="41"/>
                    <a:pt x="36" y="35"/>
                  </a:cubicBezTo>
                  <a:cubicBezTo>
                    <a:pt x="36" y="30"/>
                    <a:pt x="32" y="25"/>
                    <a:pt x="26" y="25"/>
                  </a:cubicBezTo>
                  <a:close/>
                  <a:moveTo>
                    <a:pt x="78" y="18"/>
                  </a:moveTo>
                  <a:cubicBezTo>
                    <a:pt x="78" y="18"/>
                    <a:pt x="72" y="19"/>
                    <a:pt x="72" y="19"/>
                  </a:cubicBezTo>
                  <a:cubicBezTo>
                    <a:pt x="71" y="20"/>
                    <a:pt x="71" y="20"/>
                    <a:pt x="70" y="21"/>
                  </a:cubicBezTo>
                  <a:cubicBezTo>
                    <a:pt x="71" y="22"/>
                    <a:pt x="72" y="26"/>
                    <a:pt x="72" y="26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2" y="27"/>
                    <a:pt x="68" y="30"/>
                    <a:pt x="67" y="30"/>
                  </a:cubicBezTo>
                  <a:cubicBezTo>
                    <a:pt x="67" y="30"/>
                    <a:pt x="64" y="26"/>
                    <a:pt x="63" y="25"/>
                  </a:cubicBezTo>
                  <a:cubicBezTo>
                    <a:pt x="63" y="25"/>
                    <a:pt x="63" y="25"/>
                    <a:pt x="62" y="25"/>
                  </a:cubicBezTo>
                  <a:cubicBezTo>
                    <a:pt x="62" y="25"/>
                    <a:pt x="61" y="25"/>
                    <a:pt x="61" y="25"/>
                  </a:cubicBezTo>
                  <a:cubicBezTo>
                    <a:pt x="61" y="26"/>
                    <a:pt x="58" y="30"/>
                    <a:pt x="57" y="30"/>
                  </a:cubicBezTo>
                  <a:cubicBezTo>
                    <a:pt x="57" y="30"/>
                    <a:pt x="53" y="27"/>
                    <a:pt x="52" y="27"/>
                  </a:cubicBezTo>
                  <a:cubicBezTo>
                    <a:pt x="52" y="27"/>
                    <a:pt x="52" y="27"/>
                    <a:pt x="52" y="26"/>
                  </a:cubicBezTo>
                  <a:cubicBezTo>
                    <a:pt x="52" y="26"/>
                    <a:pt x="54" y="22"/>
                    <a:pt x="54" y="21"/>
                  </a:cubicBezTo>
                  <a:cubicBezTo>
                    <a:pt x="53" y="20"/>
                    <a:pt x="53" y="20"/>
                    <a:pt x="53" y="19"/>
                  </a:cubicBezTo>
                  <a:cubicBezTo>
                    <a:pt x="52" y="19"/>
                    <a:pt x="47" y="18"/>
                    <a:pt x="47" y="1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1"/>
                    <a:pt x="52" y="11"/>
                    <a:pt x="53" y="11"/>
                  </a:cubicBezTo>
                  <a:cubicBezTo>
                    <a:pt x="53" y="10"/>
                    <a:pt x="53" y="9"/>
                    <a:pt x="54" y="9"/>
                  </a:cubicBezTo>
                  <a:cubicBezTo>
                    <a:pt x="54" y="8"/>
                    <a:pt x="52" y="4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7" y="0"/>
                    <a:pt x="57" y="0"/>
                  </a:cubicBezTo>
                  <a:cubicBezTo>
                    <a:pt x="58" y="0"/>
                    <a:pt x="61" y="4"/>
                    <a:pt x="61" y="5"/>
                  </a:cubicBezTo>
                  <a:cubicBezTo>
                    <a:pt x="61" y="4"/>
                    <a:pt x="62" y="4"/>
                    <a:pt x="62" y="4"/>
                  </a:cubicBezTo>
                  <a:cubicBezTo>
                    <a:pt x="63" y="4"/>
                    <a:pt x="63" y="4"/>
                    <a:pt x="63" y="5"/>
                  </a:cubicBezTo>
                  <a:cubicBezTo>
                    <a:pt x="64" y="3"/>
                    <a:pt x="66" y="1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72" y="2"/>
                    <a:pt x="72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4"/>
                    <a:pt x="71" y="8"/>
                    <a:pt x="70" y="9"/>
                  </a:cubicBezTo>
                  <a:cubicBezTo>
                    <a:pt x="71" y="9"/>
                    <a:pt x="71" y="10"/>
                    <a:pt x="72" y="11"/>
                  </a:cubicBezTo>
                  <a:cubicBezTo>
                    <a:pt x="72" y="11"/>
                    <a:pt x="78" y="11"/>
                    <a:pt x="78" y="12"/>
                  </a:cubicBezTo>
                  <a:lnTo>
                    <a:pt x="78" y="18"/>
                  </a:lnTo>
                  <a:close/>
                  <a:moveTo>
                    <a:pt x="78" y="59"/>
                  </a:moveTo>
                  <a:cubicBezTo>
                    <a:pt x="78" y="59"/>
                    <a:pt x="72" y="60"/>
                    <a:pt x="72" y="60"/>
                  </a:cubicBezTo>
                  <a:cubicBezTo>
                    <a:pt x="71" y="61"/>
                    <a:pt x="71" y="61"/>
                    <a:pt x="70" y="62"/>
                  </a:cubicBezTo>
                  <a:cubicBezTo>
                    <a:pt x="71" y="63"/>
                    <a:pt x="72" y="67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68" y="71"/>
                    <a:pt x="67" y="71"/>
                  </a:cubicBezTo>
                  <a:cubicBezTo>
                    <a:pt x="67" y="71"/>
                    <a:pt x="64" y="67"/>
                    <a:pt x="63" y="66"/>
                  </a:cubicBezTo>
                  <a:cubicBezTo>
                    <a:pt x="63" y="66"/>
                    <a:pt x="63" y="66"/>
                    <a:pt x="62" y="66"/>
                  </a:cubicBezTo>
                  <a:cubicBezTo>
                    <a:pt x="62" y="66"/>
                    <a:pt x="61" y="66"/>
                    <a:pt x="61" y="66"/>
                  </a:cubicBezTo>
                  <a:cubicBezTo>
                    <a:pt x="61" y="67"/>
                    <a:pt x="58" y="71"/>
                    <a:pt x="57" y="71"/>
                  </a:cubicBezTo>
                  <a:cubicBezTo>
                    <a:pt x="57" y="71"/>
                    <a:pt x="53" y="68"/>
                    <a:pt x="5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7"/>
                    <a:pt x="54" y="63"/>
                    <a:pt x="54" y="62"/>
                  </a:cubicBezTo>
                  <a:cubicBezTo>
                    <a:pt x="53" y="61"/>
                    <a:pt x="53" y="61"/>
                    <a:pt x="53" y="60"/>
                  </a:cubicBezTo>
                  <a:cubicBezTo>
                    <a:pt x="52" y="60"/>
                    <a:pt x="47" y="59"/>
                    <a:pt x="47" y="59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2"/>
                    <a:pt x="52" y="52"/>
                    <a:pt x="53" y="52"/>
                  </a:cubicBezTo>
                  <a:cubicBezTo>
                    <a:pt x="53" y="51"/>
                    <a:pt x="53" y="50"/>
                    <a:pt x="54" y="50"/>
                  </a:cubicBezTo>
                  <a:cubicBezTo>
                    <a:pt x="54" y="49"/>
                    <a:pt x="52" y="45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3" y="44"/>
                    <a:pt x="57" y="41"/>
                    <a:pt x="57" y="41"/>
                  </a:cubicBezTo>
                  <a:cubicBezTo>
                    <a:pt x="58" y="41"/>
                    <a:pt x="61" y="45"/>
                    <a:pt x="61" y="46"/>
                  </a:cubicBezTo>
                  <a:cubicBezTo>
                    <a:pt x="61" y="46"/>
                    <a:pt x="62" y="46"/>
                    <a:pt x="62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4" y="44"/>
                    <a:pt x="66" y="43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8" y="41"/>
                    <a:pt x="72" y="44"/>
                    <a:pt x="72" y="4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5"/>
                    <a:pt x="71" y="49"/>
                    <a:pt x="70" y="50"/>
                  </a:cubicBezTo>
                  <a:cubicBezTo>
                    <a:pt x="71" y="50"/>
                    <a:pt x="71" y="51"/>
                    <a:pt x="72" y="52"/>
                  </a:cubicBezTo>
                  <a:cubicBezTo>
                    <a:pt x="72" y="52"/>
                    <a:pt x="78" y="52"/>
                    <a:pt x="78" y="53"/>
                  </a:cubicBezTo>
                  <a:lnTo>
                    <a:pt x="78" y="59"/>
                  </a:lnTo>
                  <a:close/>
                  <a:moveTo>
                    <a:pt x="62" y="10"/>
                  </a:moveTo>
                  <a:cubicBezTo>
                    <a:pt x="59" y="10"/>
                    <a:pt x="57" y="12"/>
                    <a:pt x="57" y="15"/>
                  </a:cubicBezTo>
                  <a:cubicBezTo>
                    <a:pt x="57" y="18"/>
                    <a:pt x="59" y="20"/>
                    <a:pt x="62" y="20"/>
                  </a:cubicBezTo>
                  <a:cubicBezTo>
                    <a:pt x="65" y="20"/>
                    <a:pt x="67" y="18"/>
                    <a:pt x="67" y="15"/>
                  </a:cubicBezTo>
                  <a:cubicBezTo>
                    <a:pt x="67" y="12"/>
                    <a:pt x="65" y="10"/>
                    <a:pt x="62" y="10"/>
                  </a:cubicBezTo>
                  <a:close/>
                  <a:moveTo>
                    <a:pt x="62" y="51"/>
                  </a:moveTo>
                  <a:cubicBezTo>
                    <a:pt x="59" y="51"/>
                    <a:pt x="57" y="53"/>
                    <a:pt x="57" y="56"/>
                  </a:cubicBezTo>
                  <a:cubicBezTo>
                    <a:pt x="57" y="59"/>
                    <a:pt x="59" y="61"/>
                    <a:pt x="62" y="61"/>
                  </a:cubicBezTo>
                  <a:cubicBezTo>
                    <a:pt x="65" y="61"/>
                    <a:pt x="67" y="59"/>
                    <a:pt x="67" y="56"/>
                  </a:cubicBezTo>
                  <a:cubicBezTo>
                    <a:pt x="67" y="53"/>
                    <a:pt x="65" y="51"/>
                    <a:pt x="62" y="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6" name="Freeform 65"/>
            <p:cNvSpPr>
              <a:spLocks noEditPoints="1"/>
            </p:cNvSpPr>
            <p:nvPr/>
          </p:nvSpPr>
          <p:spPr bwMode="auto">
            <a:xfrm>
              <a:off x="8692823" y="2515679"/>
              <a:ext cx="874448" cy="796836"/>
            </a:xfrm>
            <a:custGeom>
              <a:avLst/>
              <a:gdLst>
                <a:gd name="T0" fmla="*/ 45 w 78"/>
                <a:gd name="T1" fmla="*/ 41 h 71"/>
                <a:gd name="T2" fmla="*/ 47 w 78"/>
                <a:gd name="T3" fmla="*/ 50 h 71"/>
                <a:gd name="T4" fmla="*/ 40 w 78"/>
                <a:gd name="T5" fmla="*/ 56 h 71"/>
                <a:gd name="T6" fmla="*/ 31 w 78"/>
                <a:gd name="T7" fmla="*/ 60 h 71"/>
                <a:gd name="T8" fmla="*/ 21 w 78"/>
                <a:gd name="T9" fmla="*/ 60 h 71"/>
                <a:gd name="T10" fmla="*/ 13 w 78"/>
                <a:gd name="T11" fmla="*/ 56 h 71"/>
                <a:gd name="T12" fmla="*/ 5 w 78"/>
                <a:gd name="T13" fmla="*/ 50 h 71"/>
                <a:gd name="T14" fmla="*/ 8 w 78"/>
                <a:gd name="T15" fmla="*/ 41 h 71"/>
                <a:gd name="T16" fmla="*/ 0 w 78"/>
                <a:gd name="T17" fmla="*/ 32 h 71"/>
                <a:gd name="T18" fmla="*/ 9 w 78"/>
                <a:gd name="T19" fmla="*/ 26 h 71"/>
                <a:gd name="T20" fmla="*/ 5 w 78"/>
                <a:gd name="T21" fmla="*/ 20 h 71"/>
                <a:gd name="T22" fmla="*/ 17 w 78"/>
                <a:gd name="T23" fmla="*/ 18 h 71"/>
                <a:gd name="T24" fmla="*/ 22 w 78"/>
                <a:gd name="T25" fmla="*/ 10 h 71"/>
                <a:gd name="T26" fmla="*/ 32 w 78"/>
                <a:gd name="T27" fmla="*/ 17 h 71"/>
                <a:gd name="T28" fmla="*/ 41 w 78"/>
                <a:gd name="T29" fmla="*/ 14 h 71"/>
                <a:gd name="T30" fmla="*/ 47 w 78"/>
                <a:gd name="T31" fmla="*/ 22 h 71"/>
                <a:gd name="T32" fmla="*/ 51 w 78"/>
                <a:gd name="T33" fmla="*/ 30 h 71"/>
                <a:gd name="T34" fmla="*/ 26 w 78"/>
                <a:gd name="T35" fmla="*/ 25 h 71"/>
                <a:gd name="T36" fmla="*/ 36 w 78"/>
                <a:gd name="T37" fmla="*/ 35 h 71"/>
                <a:gd name="T38" fmla="*/ 72 w 78"/>
                <a:gd name="T39" fmla="*/ 19 h 71"/>
                <a:gd name="T40" fmla="*/ 72 w 78"/>
                <a:gd name="T41" fmla="*/ 27 h 71"/>
                <a:gd name="T42" fmla="*/ 62 w 78"/>
                <a:gd name="T43" fmla="*/ 25 h 71"/>
                <a:gd name="T44" fmla="*/ 52 w 78"/>
                <a:gd name="T45" fmla="*/ 27 h 71"/>
                <a:gd name="T46" fmla="*/ 53 w 78"/>
                <a:gd name="T47" fmla="*/ 19 h 71"/>
                <a:gd name="T48" fmla="*/ 53 w 78"/>
                <a:gd name="T49" fmla="*/ 11 h 71"/>
                <a:gd name="T50" fmla="*/ 52 w 78"/>
                <a:gd name="T51" fmla="*/ 3 h 71"/>
                <a:gd name="T52" fmla="*/ 62 w 78"/>
                <a:gd name="T53" fmla="*/ 4 h 71"/>
                <a:gd name="T54" fmla="*/ 67 w 78"/>
                <a:gd name="T55" fmla="*/ 0 h 71"/>
                <a:gd name="T56" fmla="*/ 70 w 78"/>
                <a:gd name="T57" fmla="*/ 9 h 71"/>
                <a:gd name="T58" fmla="*/ 78 w 78"/>
                <a:gd name="T59" fmla="*/ 18 h 71"/>
                <a:gd name="T60" fmla="*/ 70 w 78"/>
                <a:gd name="T61" fmla="*/ 62 h 71"/>
                <a:gd name="T62" fmla="*/ 67 w 78"/>
                <a:gd name="T63" fmla="*/ 71 h 71"/>
                <a:gd name="T64" fmla="*/ 61 w 78"/>
                <a:gd name="T65" fmla="*/ 66 h 71"/>
                <a:gd name="T66" fmla="*/ 52 w 78"/>
                <a:gd name="T67" fmla="*/ 68 h 71"/>
                <a:gd name="T68" fmla="*/ 47 w 78"/>
                <a:gd name="T69" fmla="*/ 59 h 71"/>
                <a:gd name="T70" fmla="*/ 54 w 78"/>
                <a:gd name="T71" fmla="*/ 50 h 71"/>
                <a:gd name="T72" fmla="*/ 57 w 78"/>
                <a:gd name="T73" fmla="*/ 41 h 71"/>
                <a:gd name="T74" fmla="*/ 63 w 78"/>
                <a:gd name="T75" fmla="*/ 46 h 71"/>
                <a:gd name="T76" fmla="*/ 72 w 78"/>
                <a:gd name="T77" fmla="*/ 44 h 71"/>
                <a:gd name="T78" fmla="*/ 72 w 78"/>
                <a:gd name="T79" fmla="*/ 52 h 71"/>
                <a:gd name="T80" fmla="*/ 62 w 78"/>
                <a:gd name="T81" fmla="*/ 10 h 71"/>
                <a:gd name="T82" fmla="*/ 67 w 78"/>
                <a:gd name="T83" fmla="*/ 15 h 71"/>
                <a:gd name="T84" fmla="*/ 57 w 78"/>
                <a:gd name="T85" fmla="*/ 56 h 71"/>
                <a:gd name="T86" fmla="*/ 62 w 78"/>
                <a:gd name="T87" fmla="*/ 51 h 7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78" h="71">
                  <a:moveTo>
                    <a:pt x="52" y="39"/>
                  </a:moveTo>
                  <a:cubicBezTo>
                    <a:pt x="52" y="40"/>
                    <a:pt x="51" y="40"/>
                    <a:pt x="51" y="40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4" y="42"/>
                    <a:pt x="44" y="43"/>
                    <a:pt x="43" y="44"/>
                  </a:cubicBezTo>
                  <a:cubicBezTo>
                    <a:pt x="45" y="46"/>
                    <a:pt x="46" y="47"/>
                    <a:pt x="47" y="49"/>
                  </a:cubicBezTo>
                  <a:cubicBezTo>
                    <a:pt x="47" y="49"/>
                    <a:pt x="47" y="49"/>
                    <a:pt x="47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6" y="52"/>
                    <a:pt x="42" y="56"/>
                    <a:pt x="41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4" y="53"/>
                    <a:pt x="33" y="53"/>
                    <a:pt x="32" y="54"/>
                  </a:cubicBezTo>
                  <a:cubicBezTo>
                    <a:pt x="32" y="56"/>
                    <a:pt x="32" y="58"/>
                    <a:pt x="31" y="60"/>
                  </a:cubicBezTo>
                  <a:cubicBezTo>
                    <a:pt x="31" y="61"/>
                    <a:pt x="30" y="61"/>
                    <a:pt x="30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1"/>
                    <a:pt x="21" y="61"/>
                    <a:pt x="21" y="60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4"/>
                    <a:pt x="18" y="53"/>
                    <a:pt x="17" y="53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5"/>
                    <a:pt x="5" y="51"/>
                    <a:pt x="5" y="50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47"/>
                    <a:pt x="8" y="46"/>
                    <a:pt x="9" y="44"/>
                  </a:cubicBezTo>
                  <a:cubicBezTo>
                    <a:pt x="8" y="43"/>
                    <a:pt x="8" y="42"/>
                    <a:pt x="8" y="41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8"/>
                    <a:pt x="8" y="27"/>
                    <a:pt x="9" y="26"/>
                  </a:cubicBezTo>
                  <a:cubicBezTo>
                    <a:pt x="8" y="25"/>
                    <a:pt x="7" y="23"/>
                    <a:pt x="5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0"/>
                    <a:pt x="5" y="20"/>
                  </a:cubicBezTo>
                  <a:cubicBezTo>
                    <a:pt x="6" y="19"/>
                    <a:pt x="11" y="14"/>
                    <a:pt x="12" y="14"/>
                  </a:cubicBezTo>
                  <a:cubicBezTo>
                    <a:pt x="12" y="14"/>
                    <a:pt x="12" y="14"/>
                    <a:pt x="13" y="1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7"/>
                    <a:pt x="20" y="17"/>
                  </a:cubicBezTo>
                  <a:cubicBezTo>
                    <a:pt x="21" y="15"/>
                    <a:pt x="21" y="13"/>
                    <a:pt x="21" y="11"/>
                  </a:cubicBezTo>
                  <a:cubicBezTo>
                    <a:pt x="21" y="10"/>
                    <a:pt x="22" y="10"/>
                    <a:pt x="22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31" y="10"/>
                    <a:pt x="31" y="11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4" y="18"/>
                    <a:pt x="35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5"/>
                    <a:pt x="47" y="20"/>
                    <a:pt x="47" y="21"/>
                  </a:cubicBezTo>
                  <a:cubicBezTo>
                    <a:pt x="47" y="21"/>
                    <a:pt x="47" y="21"/>
                    <a:pt x="47" y="22"/>
                  </a:cubicBezTo>
                  <a:cubicBezTo>
                    <a:pt x="46" y="23"/>
                    <a:pt x="45" y="25"/>
                    <a:pt x="43" y="26"/>
                  </a:cubicBezTo>
                  <a:cubicBezTo>
                    <a:pt x="44" y="27"/>
                    <a:pt x="44" y="28"/>
                    <a:pt x="45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2" y="31"/>
                    <a:pt x="52" y="32"/>
                  </a:cubicBezTo>
                  <a:lnTo>
                    <a:pt x="52" y="39"/>
                  </a:lnTo>
                  <a:close/>
                  <a:moveTo>
                    <a:pt x="26" y="25"/>
                  </a:moveTo>
                  <a:cubicBezTo>
                    <a:pt x="21" y="25"/>
                    <a:pt x="16" y="30"/>
                    <a:pt x="16" y="35"/>
                  </a:cubicBezTo>
                  <a:cubicBezTo>
                    <a:pt x="16" y="41"/>
                    <a:pt x="21" y="46"/>
                    <a:pt x="26" y="46"/>
                  </a:cubicBezTo>
                  <a:cubicBezTo>
                    <a:pt x="32" y="46"/>
                    <a:pt x="36" y="41"/>
                    <a:pt x="36" y="35"/>
                  </a:cubicBezTo>
                  <a:cubicBezTo>
                    <a:pt x="36" y="30"/>
                    <a:pt x="32" y="25"/>
                    <a:pt x="26" y="25"/>
                  </a:cubicBezTo>
                  <a:close/>
                  <a:moveTo>
                    <a:pt x="78" y="18"/>
                  </a:moveTo>
                  <a:cubicBezTo>
                    <a:pt x="78" y="18"/>
                    <a:pt x="72" y="19"/>
                    <a:pt x="72" y="19"/>
                  </a:cubicBezTo>
                  <a:cubicBezTo>
                    <a:pt x="71" y="20"/>
                    <a:pt x="71" y="20"/>
                    <a:pt x="70" y="21"/>
                  </a:cubicBezTo>
                  <a:cubicBezTo>
                    <a:pt x="71" y="22"/>
                    <a:pt x="72" y="26"/>
                    <a:pt x="72" y="26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2" y="27"/>
                    <a:pt x="68" y="30"/>
                    <a:pt x="67" y="30"/>
                  </a:cubicBezTo>
                  <a:cubicBezTo>
                    <a:pt x="67" y="30"/>
                    <a:pt x="64" y="26"/>
                    <a:pt x="63" y="25"/>
                  </a:cubicBezTo>
                  <a:cubicBezTo>
                    <a:pt x="63" y="25"/>
                    <a:pt x="63" y="25"/>
                    <a:pt x="62" y="25"/>
                  </a:cubicBezTo>
                  <a:cubicBezTo>
                    <a:pt x="62" y="25"/>
                    <a:pt x="61" y="25"/>
                    <a:pt x="61" y="25"/>
                  </a:cubicBezTo>
                  <a:cubicBezTo>
                    <a:pt x="61" y="26"/>
                    <a:pt x="58" y="30"/>
                    <a:pt x="57" y="30"/>
                  </a:cubicBezTo>
                  <a:cubicBezTo>
                    <a:pt x="57" y="30"/>
                    <a:pt x="53" y="27"/>
                    <a:pt x="52" y="27"/>
                  </a:cubicBezTo>
                  <a:cubicBezTo>
                    <a:pt x="52" y="27"/>
                    <a:pt x="52" y="27"/>
                    <a:pt x="52" y="26"/>
                  </a:cubicBezTo>
                  <a:cubicBezTo>
                    <a:pt x="52" y="26"/>
                    <a:pt x="54" y="22"/>
                    <a:pt x="54" y="21"/>
                  </a:cubicBezTo>
                  <a:cubicBezTo>
                    <a:pt x="53" y="20"/>
                    <a:pt x="53" y="20"/>
                    <a:pt x="53" y="19"/>
                  </a:cubicBezTo>
                  <a:cubicBezTo>
                    <a:pt x="52" y="19"/>
                    <a:pt x="47" y="18"/>
                    <a:pt x="47" y="1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1"/>
                    <a:pt x="52" y="11"/>
                    <a:pt x="53" y="11"/>
                  </a:cubicBezTo>
                  <a:cubicBezTo>
                    <a:pt x="53" y="10"/>
                    <a:pt x="53" y="9"/>
                    <a:pt x="54" y="9"/>
                  </a:cubicBezTo>
                  <a:cubicBezTo>
                    <a:pt x="54" y="8"/>
                    <a:pt x="52" y="4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7" y="0"/>
                    <a:pt x="57" y="0"/>
                  </a:cubicBezTo>
                  <a:cubicBezTo>
                    <a:pt x="58" y="0"/>
                    <a:pt x="61" y="4"/>
                    <a:pt x="61" y="5"/>
                  </a:cubicBezTo>
                  <a:cubicBezTo>
                    <a:pt x="61" y="4"/>
                    <a:pt x="62" y="4"/>
                    <a:pt x="62" y="4"/>
                  </a:cubicBezTo>
                  <a:cubicBezTo>
                    <a:pt x="63" y="4"/>
                    <a:pt x="63" y="4"/>
                    <a:pt x="63" y="5"/>
                  </a:cubicBezTo>
                  <a:cubicBezTo>
                    <a:pt x="64" y="3"/>
                    <a:pt x="66" y="1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72" y="2"/>
                    <a:pt x="72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4"/>
                    <a:pt x="71" y="8"/>
                    <a:pt x="70" y="9"/>
                  </a:cubicBezTo>
                  <a:cubicBezTo>
                    <a:pt x="71" y="9"/>
                    <a:pt x="71" y="10"/>
                    <a:pt x="72" y="11"/>
                  </a:cubicBezTo>
                  <a:cubicBezTo>
                    <a:pt x="72" y="11"/>
                    <a:pt x="78" y="11"/>
                    <a:pt x="78" y="12"/>
                  </a:cubicBezTo>
                  <a:lnTo>
                    <a:pt x="78" y="18"/>
                  </a:lnTo>
                  <a:close/>
                  <a:moveTo>
                    <a:pt x="78" y="59"/>
                  </a:moveTo>
                  <a:cubicBezTo>
                    <a:pt x="78" y="59"/>
                    <a:pt x="72" y="60"/>
                    <a:pt x="72" y="60"/>
                  </a:cubicBezTo>
                  <a:cubicBezTo>
                    <a:pt x="71" y="61"/>
                    <a:pt x="71" y="61"/>
                    <a:pt x="70" y="62"/>
                  </a:cubicBezTo>
                  <a:cubicBezTo>
                    <a:pt x="71" y="63"/>
                    <a:pt x="72" y="67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68" y="71"/>
                    <a:pt x="67" y="71"/>
                  </a:cubicBezTo>
                  <a:cubicBezTo>
                    <a:pt x="67" y="71"/>
                    <a:pt x="64" y="67"/>
                    <a:pt x="63" y="66"/>
                  </a:cubicBezTo>
                  <a:cubicBezTo>
                    <a:pt x="63" y="66"/>
                    <a:pt x="63" y="66"/>
                    <a:pt x="62" y="66"/>
                  </a:cubicBezTo>
                  <a:cubicBezTo>
                    <a:pt x="62" y="66"/>
                    <a:pt x="61" y="66"/>
                    <a:pt x="61" y="66"/>
                  </a:cubicBezTo>
                  <a:cubicBezTo>
                    <a:pt x="61" y="67"/>
                    <a:pt x="58" y="71"/>
                    <a:pt x="57" y="71"/>
                  </a:cubicBezTo>
                  <a:cubicBezTo>
                    <a:pt x="57" y="71"/>
                    <a:pt x="53" y="68"/>
                    <a:pt x="5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7"/>
                    <a:pt x="54" y="63"/>
                    <a:pt x="54" y="62"/>
                  </a:cubicBezTo>
                  <a:cubicBezTo>
                    <a:pt x="53" y="61"/>
                    <a:pt x="53" y="61"/>
                    <a:pt x="53" y="60"/>
                  </a:cubicBezTo>
                  <a:cubicBezTo>
                    <a:pt x="52" y="60"/>
                    <a:pt x="47" y="59"/>
                    <a:pt x="47" y="59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2"/>
                    <a:pt x="52" y="52"/>
                    <a:pt x="53" y="52"/>
                  </a:cubicBezTo>
                  <a:cubicBezTo>
                    <a:pt x="53" y="51"/>
                    <a:pt x="53" y="50"/>
                    <a:pt x="54" y="50"/>
                  </a:cubicBezTo>
                  <a:cubicBezTo>
                    <a:pt x="54" y="49"/>
                    <a:pt x="52" y="45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3" y="44"/>
                    <a:pt x="57" y="41"/>
                    <a:pt x="57" y="41"/>
                  </a:cubicBezTo>
                  <a:cubicBezTo>
                    <a:pt x="58" y="41"/>
                    <a:pt x="61" y="45"/>
                    <a:pt x="61" y="46"/>
                  </a:cubicBezTo>
                  <a:cubicBezTo>
                    <a:pt x="61" y="46"/>
                    <a:pt x="62" y="46"/>
                    <a:pt x="62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4" y="44"/>
                    <a:pt x="66" y="43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8" y="41"/>
                    <a:pt x="72" y="44"/>
                    <a:pt x="72" y="4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5"/>
                    <a:pt x="71" y="49"/>
                    <a:pt x="70" y="50"/>
                  </a:cubicBezTo>
                  <a:cubicBezTo>
                    <a:pt x="71" y="50"/>
                    <a:pt x="71" y="51"/>
                    <a:pt x="72" y="52"/>
                  </a:cubicBezTo>
                  <a:cubicBezTo>
                    <a:pt x="72" y="52"/>
                    <a:pt x="78" y="52"/>
                    <a:pt x="78" y="53"/>
                  </a:cubicBezTo>
                  <a:lnTo>
                    <a:pt x="78" y="59"/>
                  </a:lnTo>
                  <a:close/>
                  <a:moveTo>
                    <a:pt x="62" y="10"/>
                  </a:moveTo>
                  <a:cubicBezTo>
                    <a:pt x="59" y="10"/>
                    <a:pt x="57" y="12"/>
                    <a:pt x="57" y="15"/>
                  </a:cubicBezTo>
                  <a:cubicBezTo>
                    <a:pt x="57" y="18"/>
                    <a:pt x="59" y="20"/>
                    <a:pt x="62" y="20"/>
                  </a:cubicBezTo>
                  <a:cubicBezTo>
                    <a:pt x="65" y="20"/>
                    <a:pt x="67" y="18"/>
                    <a:pt x="67" y="15"/>
                  </a:cubicBezTo>
                  <a:cubicBezTo>
                    <a:pt x="67" y="12"/>
                    <a:pt x="65" y="10"/>
                    <a:pt x="62" y="10"/>
                  </a:cubicBezTo>
                  <a:close/>
                  <a:moveTo>
                    <a:pt x="62" y="51"/>
                  </a:moveTo>
                  <a:cubicBezTo>
                    <a:pt x="59" y="51"/>
                    <a:pt x="57" y="53"/>
                    <a:pt x="57" y="56"/>
                  </a:cubicBezTo>
                  <a:cubicBezTo>
                    <a:pt x="57" y="59"/>
                    <a:pt x="59" y="61"/>
                    <a:pt x="62" y="61"/>
                  </a:cubicBezTo>
                  <a:cubicBezTo>
                    <a:pt x="65" y="61"/>
                    <a:pt x="67" y="59"/>
                    <a:pt x="67" y="56"/>
                  </a:cubicBezTo>
                  <a:cubicBezTo>
                    <a:pt x="67" y="53"/>
                    <a:pt x="65" y="51"/>
                    <a:pt x="62" y="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63757" y="3605220"/>
              <a:ext cx="2604052" cy="79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Aggregation by </a:t>
              </a:r>
            </a:p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week and brand</a:t>
              </a:r>
              <a:endParaRPr lang="de-DE" dirty="0">
                <a:solidFill>
                  <a:srgbClr val="4D4F53"/>
                </a:solidFill>
              </a:endParaRPr>
            </a:p>
            <a:p>
              <a:pPr marL="285750" indent="-285750" algn="ctr">
                <a:buFont typeface="Wingdings" panose="05000000000000000000" pitchFamily="2" charset="2"/>
                <a:buChar char="§"/>
              </a:pPr>
              <a:endParaRPr lang="de-DE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28021" y="3605220"/>
              <a:ext cx="2604052" cy="79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Aggregation by </a:t>
              </a:r>
            </a:p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week and household</a:t>
              </a:r>
              <a:endParaRPr lang="de-DE" dirty="0">
                <a:solidFill>
                  <a:srgbClr val="4D4F53"/>
                </a:solidFill>
              </a:endParaRPr>
            </a:p>
            <a:p>
              <a:pPr marL="285750" indent="-285750" algn="ctr">
                <a:buFont typeface="Wingdings" panose="05000000000000000000" pitchFamily="2" charset="2"/>
                <a:buChar char="§"/>
              </a:pPr>
              <a:endParaRPr lang="de-DE" dirty="0" err="1" smtClean="0">
                <a:solidFill>
                  <a:srgbClr val="4D4F53"/>
                </a:solidFill>
              </a:endParaRP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9742" y="2918760"/>
              <a:ext cx="1390402" cy="1976506"/>
            </a:xfrm>
            <a:prstGeom prst="rect">
              <a:avLst/>
            </a:prstGeom>
          </p:spPr>
        </p:pic>
        <p:sp>
          <p:nvSpPr>
            <p:cNvPr id="78" name="Isosceles Triangle 77"/>
            <p:cNvSpPr/>
            <p:nvPr/>
          </p:nvSpPr>
          <p:spPr>
            <a:xfrm rot="10800000">
              <a:off x="2391972" y="4693974"/>
              <a:ext cx="947624" cy="154546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/>
            </a:p>
          </p:txBody>
        </p:sp>
        <p:sp>
          <p:nvSpPr>
            <p:cNvPr id="79" name="Isosceles Triangle 78"/>
            <p:cNvSpPr/>
            <p:nvPr/>
          </p:nvSpPr>
          <p:spPr>
            <a:xfrm rot="10800000">
              <a:off x="8656235" y="4691828"/>
              <a:ext cx="947624" cy="154546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/>
            </a:p>
          </p:txBody>
        </p:sp>
        <p:sp>
          <p:nvSpPr>
            <p:cNvPr id="80" name="Freeform 170"/>
            <p:cNvSpPr>
              <a:spLocks noChangeArrowheads="1"/>
            </p:cNvSpPr>
            <p:nvPr/>
          </p:nvSpPr>
          <p:spPr bwMode="auto">
            <a:xfrm>
              <a:off x="2535996" y="5162708"/>
              <a:ext cx="659573" cy="659597"/>
            </a:xfrm>
            <a:custGeom>
              <a:avLst/>
              <a:gdLst>
                <a:gd name="T0" fmla="*/ 185692 w 634"/>
                <a:gd name="T1" fmla="*/ 169827 h 634"/>
                <a:gd name="T2" fmla="*/ 79325 w 634"/>
                <a:gd name="T3" fmla="*/ 148554 h 634"/>
                <a:gd name="T4" fmla="*/ 42186 w 634"/>
                <a:gd name="T5" fmla="*/ 169827 h 634"/>
                <a:gd name="T6" fmla="*/ 42186 w 634"/>
                <a:gd name="T7" fmla="*/ 185692 h 634"/>
                <a:gd name="T8" fmla="*/ 79325 w 634"/>
                <a:gd name="T9" fmla="*/ 206966 h 634"/>
                <a:gd name="T10" fmla="*/ 185692 w 634"/>
                <a:gd name="T11" fmla="*/ 185692 h 634"/>
                <a:gd name="T12" fmla="*/ 185692 w 634"/>
                <a:gd name="T13" fmla="*/ 169827 h 634"/>
                <a:gd name="T14" fmla="*/ 79325 w 634"/>
                <a:gd name="T15" fmla="*/ 196509 h 634"/>
                <a:gd name="T16" fmla="*/ 79325 w 634"/>
                <a:gd name="T17" fmla="*/ 159371 h 634"/>
                <a:gd name="T18" fmla="*/ 79325 w 634"/>
                <a:gd name="T19" fmla="*/ 196509 h 634"/>
                <a:gd name="T20" fmla="*/ 185692 w 634"/>
                <a:gd name="T21" fmla="*/ 58412 h 634"/>
                <a:gd name="T22" fmla="*/ 79325 w 634"/>
                <a:gd name="T23" fmla="*/ 37138 h 634"/>
                <a:gd name="T24" fmla="*/ 42186 w 634"/>
                <a:gd name="T25" fmla="*/ 58412 h 634"/>
                <a:gd name="T26" fmla="*/ 42186 w 634"/>
                <a:gd name="T27" fmla="*/ 74277 h 634"/>
                <a:gd name="T28" fmla="*/ 79325 w 634"/>
                <a:gd name="T29" fmla="*/ 95550 h 634"/>
                <a:gd name="T30" fmla="*/ 185692 w 634"/>
                <a:gd name="T31" fmla="*/ 74277 h 634"/>
                <a:gd name="T32" fmla="*/ 185692 w 634"/>
                <a:gd name="T33" fmla="*/ 58412 h 634"/>
                <a:gd name="T34" fmla="*/ 79325 w 634"/>
                <a:gd name="T35" fmla="*/ 84733 h 634"/>
                <a:gd name="T36" fmla="*/ 79325 w 634"/>
                <a:gd name="T37" fmla="*/ 47956 h 634"/>
                <a:gd name="T38" fmla="*/ 79325 w 634"/>
                <a:gd name="T39" fmla="*/ 84733 h 634"/>
                <a:gd name="T40" fmla="*/ 185692 w 634"/>
                <a:gd name="T41" fmla="*/ 116824 h 634"/>
                <a:gd name="T42" fmla="*/ 143145 w 634"/>
                <a:gd name="T43" fmla="*/ 95550 h 634"/>
                <a:gd name="T44" fmla="*/ 42186 w 634"/>
                <a:gd name="T45" fmla="*/ 116824 h 634"/>
                <a:gd name="T46" fmla="*/ 42186 w 634"/>
                <a:gd name="T47" fmla="*/ 127280 h 634"/>
                <a:gd name="T48" fmla="*/ 143145 w 634"/>
                <a:gd name="T49" fmla="*/ 148554 h 634"/>
                <a:gd name="T50" fmla="*/ 185692 w 634"/>
                <a:gd name="T51" fmla="*/ 127280 h 634"/>
                <a:gd name="T52" fmla="*/ 185692 w 634"/>
                <a:gd name="T53" fmla="*/ 116824 h 634"/>
                <a:gd name="T54" fmla="*/ 143145 w 634"/>
                <a:gd name="T55" fmla="*/ 138097 h 634"/>
                <a:gd name="T56" fmla="*/ 143145 w 634"/>
                <a:gd name="T57" fmla="*/ 106007 h 634"/>
                <a:gd name="T58" fmla="*/ 143145 w 634"/>
                <a:gd name="T59" fmla="*/ 138097 h 634"/>
                <a:gd name="T60" fmla="*/ 196149 w 634"/>
                <a:gd name="T61" fmla="*/ 0 h 634"/>
                <a:gd name="T62" fmla="*/ 0 w 634"/>
                <a:gd name="T63" fmla="*/ 31730 h 634"/>
                <a:gd name="T64" fmla="*/ 26321 w 634"/>
                <a:gd name="T65" fmla="*/ 228239 h 634"/>
                <a:gd name="T66" fmla="*/ 228239 w 634"/>
                <a:gd name="T67" fmla="*/ 201557 h 634"/>
                <a:gd name="T68" fmla="*/ 196149 w 634"/>
                <a:gd name="T69" fmla="*/ 0 h 634"/>
                <a:gd name="T70" fmla="*/ 212014 w 634"/>
                <a:gd name="T71" fmla="*/ 201557 h 634"/>
                <a:gd name="T72" fmla="*/ 26321 w 634"/>
                <a:gd name="T73" fmla="*/ 212374 h 634"/>
                <a:gd name="T74" fmla="*/ 15865 w 634"/>
                <a:gd name="T75" fmla="*/ 31730 h 634"/>
                <a:gd name="T76" fmla="*/ 196149 w 634"/>
                <a:gd name="T77" fmla="*/ 15865 h 634"/>
                <a:gd name="T78" fmla="*/ 212014 w 634"/>
                <a:gd name="T79" fmla="*/ 201557 h 63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34" h="634">
                  <a:moveTo>
                    <a:pt x="515" y="471"/>
                  </a:moveTo>
                  <a:lnTo>
                    <a:pt x="515" y="471"/>
                  </a:lnTo>
                  <a:cubicBezTo>
                    <a:pt x="294" y="471"/>
                    <a:pt x="294" y="471"/>
                    <a:pt x="294" y="471"/>
                  </a:cubicBezTo>
                  <a:cubicBezTo>
                    <a:pt x="279" y="442"/>
                    <a:pt x="250" y="412"/>
                    <a:pt x="220" y="412"/>
                  </a:cubicBezTo>
                  <a:cubicBezTo>
                    <a:pt x="176" y="412"/>
                    <a:pt x="147" y="442"/>
                    <a:pt x="147" y="471"/>
                  </a:cubicBezTo>
                  <a:cubicBezTo>
                    <a:pt x="117" y="471"/>
                    <a:pt x="117" y="471"/>
                    <a:pt x="117" y="471"/>
                  </a:cubicBezTo>
                  <a:cubicBezTo>
                    <a:pt x="103" y="471"/>
                    <a:pt x="103" y="486"/>
                    <a:pt x="103" y="501"/>
                  </a:cubicBezTo>
                  <a:cubicBezTo>
                    <a:pt x="103" y="501"/>
                    <a:pt x="103" y="515"/>
                    <a:pt x="117" y="515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45"/>
                    <a:pt x="176" y="574"/>
                    <a:pt x="220" y="574"/>
                  </a:cubicBezTo>
                  <a:cubicBezTo>
                    <a:pt x="250" y="574"/>
                    <a:pt x="279" y="545"/>
                    <a:pt x="294" y="515"/>
                  </a:cubicBezTo>
                  <a:cubicBezTo>
                    <a:pt x="515" y="515"/>
                    <a:pt x="515" y="515"/>
                    <a:pt x="515" y="515"/>
                  </a:cubicBezTo>
                  <a:lnTo>
                    <a:pt x="530" y="501"/>
                  </a:lnTo>
                  <a:cubicBezTo>
                    <a:pt x="530" y="486"/>
                    <a:pt x="515" y="471"/>
                    <a:pt x="515" y="471"/>
                  </a:cubicBezTo>
                  <a:close/>
                  <a:moveTo>
                    <a:pt x="220" y="545"/>
                  </a:moveTo>
                  <a:lnTo>
                    <a:pt x="220" y="545"/>
                  </a:lnTo>
                  <a:cubicBezTo>
                    <a:pt x="191" y="545"/>
                    <a:pt x="162" y="515"/>
                    <a:pt x="162" y="501"/>
                  </a:cubicBezTo>
                  <a:cubicBezTo>
                    <a:pt x="162" y="471"/>
                    <a:pt x="191" y="442"/>
                    <a:pt x="220" y="442"/>
                  </a:cubicBezTo>
                  <a:cubicBezTo>
                    <a:pt x="235" y="442"/>
                    <a:pt x="265" y="471"/>
                    <a:pt x="265" y="501"/>
                  </a:cubicBezTo>
                  <a:cubicBezTo>
                    <a:pt x="265" y="515"/>
                    <a:pt x="235" y="545"/>
                    <a:pt x="220" y="545"/>
                  </a:cubicBezTo>
                  <a:close/>
                  <a:moveTo>
                    <a:pt x="515" y="162"/>
                  </a:moveTo>
                  <a:lnTo>
                    <a:pt x="515" y="162"/>
                  </a:lnTo>
                  <a:cubicBezTo>
                    <a:pt x="294" y="162"/>
                    <a:pt x="294" y="162"/>
                    <a:pt x="294" y="162"/>
                  </a:cubicBezTo>
                  <a:cubicBezTo>
                    <a:pt x="279" y="133"/>
                    <a:pt x="250" y="103"/>
                    <a:pt x="220" y="103"/>
                  </a:cubicBezTo>
                  <a:cubicBezTo>
                    <a:pt x="176" y="103"/>
                    <a:pt x="147" y="133"/>
                    <a:pt x="147" y="162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03" y="162"/>
                    <a:pt x="103" y="176"/>
                    <a:pt x="103" y="176"/>
                  </a:cubicBezTo>
                  <a:cubicBezTo>
                    <a:pt x="103" y="192"/>
                    <a:pt x="103" y="206"/>
                    <a:pt x="117" y="206"/>
                  </a:cubicBezTo>
                  <a:cubicBezTo>
                    <a:pt x="147" y="206"/>
                    <a:pt x="147" y="206"/>
                    <a:pt x="147" y="206"/>
                  </a:cubicBezTo>
                  <a:cubicBezTo>
                    <a:pt x="147" y="235"/>
                    <a:pt x="176" y="265"/>
                    <a:pt x="220" y="265"/>
                  </a:cubicBezTo>
                  <a:cubicBezTo>
                    <a:pt x="250" y="265"/>
                    <a:pt x="279" y="235"/>
                    <a:pt x="294" y="206"/>
                  </a:cubicBezTo>
                  <a:cubicBezTo>
                    <a:pt x="515" y="206"/>
                    <a:pt x="515" y="206"/>
                    <a:pt x="515" y="206"/>
                  </a:cubicBezTo>
                  <a:cubicBezTo>
                    <a:pt x="515" y="206"/>
                    <a:pt x="530" y="192"/>
                    <a:pt x="530" y="176"/>
                  </a:cubicBezTo>
                  <a:lnTo>
                    <a:pt x="515" y="162"/>
                  </a:lnTo>
                  <a:close/>
                  <a:moveTo>
                    <a:pt x="220" y="235"/>
                  </a:moveTo>
                  <a:lnTo>
                    <a:pt x="220" y="235"/>
                  </a:lnTo>
                  <a:cubicBezTo>
                    <a:pt x="191" y="235"/>
                    <a:pt x="162" y="206"/>
                    <a:pt x="162" y="176"/>
                  </a:cubicBezTo>
                  <a:cubicBezTo>
                    <a:pt x="162" y="162"/>
                    <a:pt x="191" y="133"/>
                    <a:pt x="220" y="133"/>
                  </a:cubicBezTo>
                  <a:cubicBezTo>
                    <a:pt x="235" y="133"/>
                    <a:pt x="265" y="162"/>
                    <a:pt x="265" y="176"/>
                  </a:cubicBezTo>
                  <a:cubicBezTo>
                    <a:pt x="265" y="206"/>
                    <a:pt x="235" y="235"/>
                    <a:pt x="220" y="235"/>
                  </a:cubicBezTo>
                  <a:close/>
                  <a:moveTo>
                    <a:pt x="515" y="324"/>
                  </a:moveTo>
                  <a:lnTo>
                    <a:pt x="515" y="324"/>
                  </a:lnTo>
                  <a:cubicBezTo>
                    <a:pt x="471" y="324"/>
                    <a:pt x="471" y="324"/>
                    <a:pt x="471" y="324"/>
                  </a:cubicBezTo>
                  <a:cubicBezTo>
                    <a:pt x="456" y="280"/>
                    <a:pt x="426" y="265"/>
                    <a:pt x="397" y="265"/>
                  </a:cubicBezTo>
                  <a:cubicBezTo>
                    <a:pt x="353" y="265"/>
                    <a:pt x="324" y="280"/>
                    <a:pt x="324" y="324"/>
                  </a:cubicBezTo>
                  <a:cubicBezTo>
                    <a:pt x="117" y="324"/>
                    <a:pt x="117" y="324"/>
                    <a:pt x="117" y="324"/>
                  </a:cubicBezTo>
                  <a:cubicBezTo>
                    <a:pt x="103" y="324"/>
                    <a:pt x="103" y="324"/>
                    <a:pt x="103" y="338"/>
                  </a:cubicBezTo>
                  <a:cubicBezTo>
                    <a:pt x="103" y="353"/>
                    <a:pt x="103" y="353"/>
                    <a:pt x="117" y="353"/>
                  </a:cubicBezTo>
                  <a:cubicBezTo>
                    <a:pt x="324" y="353"/>
                    <a:pt x="324" y="353"/>
                    <a:pt x="324" y="353"/>
                  </a:cubicBezTo>
                  <a:cubicBezTo>
                    <a:pt x="324" y="397"/>
                    <a:pt x="353" y="412"/>
                    <a:pt x="397" y="412"/>
                  </a:cubicBezTo>
                  <a:cubicBezTo>
                    <a:pt x="426" y="412"/>
                    <a:pt x="456" y="397"/>
                    <a:pt x="471" y="353"/>
                  </a:cubicBezTo>
                  <a:cubicBezTo>
                    <a:pt x="515" y="353"/>
                    <a:pt x="515" y="353"/>
                    <a:pt x="515" y="353"/>
                  </a:cubicBezTo>
                  <a:cubicBezTo>
                    <a:pt x="515" y="353"/>
                    <a:pt x="530" y="353"/>
                    <a:pt x="530" y="338"/>
                  </a:cubicBezTo>
                  <a:cubicBezTo>
                    <a:pt x="530" y="324"/>
                    <a:pt x="515" y="324"/>
                    <a:pt x="515" y="324"/>
                  </a:cubicBezTo>
                  <a:close/>
                  <a:moveTo>
                    <a:pt x="397" y="383"/>
                  </a:moveTo>
                  <a:lnTo>
                    <a:pt x="397" y="383"/>
                  </a:lnTo>
                  <a:cubicBezTo>
                    <a:pt x="367" y="383"/>
                    <a:pt x="338" y="368"/>
                    <a:pt x="338" y="338"/>
                  </a:cubicBezTo>
                  <a:cubicBezTo>
                    <a:pt x="338" y="309"/>
                    <a:pt x="367" y="294"/>
                    <a:pt x="397" y="294"/>
                  </a:cubicBezTo>
                  <a:cubicBezTo>
                    <a:pt x="412" y="294"/>
                    <a:pt x="441" y="309"/>
                    <a:pt x="441" y="338"/>
                  </a:cubicBezTo>
                  <a:cubicBezTo>
                    <a:pt x="441" y="368"/>
                    <a:pt x="412" y="383"/>
                    <a:pt x="397" y="383"/>
                  </a:cubicBezTo>
                  <a:close/>
                  <a:moveTo>
                    <a:pt x="544" y="0"/>
                  </a:moveTo>
                  <a:lnTo>
                    <a:pt x="544" y="0"/>
                  </a:lnTo>
                  <a:cubicBezTo>
                    <a:pt x="73" y="0"/>
                    <a:pt x="73" y="0"/>
                    <a:pt x="73" y="0"/>
                  </a:cubicBezTo>
                  <a:cubicBezTo>
                    <a:pt x="29" y="0"/>
                    <a:pt x="0" y="44"/>
                    <a:pt x="0" y="88"/>
                  </a:cubicBezTo>
                  <a:cubicBezTo>
                    <a:pt x="0" y="559"/>
                    <a:pt x="0" y="559"/>
                    <a:pt x="0" y="559"/>
                  </a:cubicBezTo>
                  <a:cubicBezTo>
                    <a:pt x="0" y="604"/>
                    <a:pt x="29" y="633"/>
                    <a:pt x="73" y="633"/>
                  </a:cubicBezTo>
                  <a:cubicBezTo>
                    <a:pt x="544" y="633"/>
                    <a:pt x="544" y="633"/>
                    <a:pt x="544" y="633"/>
                  </a:cubicBezTo>
                  <a:cubicBezTo>
                    <a:pt x="588" y="633"/>
                    <a:pt x="633" y="604"/>
                    <a:pt x="633" y="559"/>
                  </a:cubicBezTo>
                  <a:cubicBezTo>
                    <a:pt x="633" y="88"/>
                    <a:pt x="633" y="88"/>
                    <a:pt x="633" y="88"/>
                  </a:cubicBezTo>
                  <a:cubicBezTo>
                    <a:pt x="633" y="44"/>
                    <a:pt x="588" y="0"/>
                    <a:pt x="544" y="0"/>
                  </a:cubicBezTo>
                  <a:close/>
                  <a:moveTo>
                    <a:pt x="588" y="559"/>
                  </a:moveTo>
                  <a:lnTo>
                    <a:pt x="588" y="559"/>
                  </a:lnTo>
                  <a:cubicBezTo>
                    <a:pt x="588" y="574"/>
                    <a:pt x="574" y="589"/>
                    <a:pt x="544" y="589"/>
                  </a:cubicBezTo>
                  <a:cubicBezTo>
                    <a:pt x="73" y="589"/>
                    <a:pt x="73" y="589"/>
                    <a:pt x="73" y="589"/>
                  </a:cubicBezTo>
                  <a:cubicBezTo>
                    <a:pt x="58" y="589"/>
                    <a:pt x="44" y="574"/>
                    <a:pt x="44" y="559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4" y="59"/>
                    <a:pt x="58" y="44"/>
                    <a:pt x="73" y="44"/>
                  </a:cubicBezTo>
                  <a:cubicBezTo>
                    <a:pt x="544" y="44"/>
                    <a:pt x="544" y="44"/>
                    <a:pt x="544" y="44"/>
                  </a:cubicBezTo>
                  <a:cubicBezTo>
                    <a:pt x="574" y="44"/>
                    <a:pt x="588" y="59"/>
                    <a:pt x="588" y="88"/>
                  </a:cubicBezTo>
                  <a:lnTo>
                    <a:pt x="588" y="559"/>
                  </a:lnTo>
                  <a:close/>
                </a:path>
              </a:pathLst>
            </a:custGeom>
            <a:solidFill>
              <a:srgbClr val="3DB7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563756" y="5830950"/>
              <a:ext cx="2604052" cy="5885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 smtClean="0">
                  <a:solidFill>
                    <a:srgbClr val="4D4F53"/>
                  </a:solidFill>
                </a:rPr>
                <a:t>PRICE ELASTICITIES</a:t>
              </a:r>
              <a:endParaRPr lang="de-DE" b="1" dirty="0">
                <a:solidFill>
                  <a:srgbClr val="4D4F53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828021" y="5830950"/>
              <a:ext cx="2604052" cy="5885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 smtClean="0">
                  <a:solidFill>
                    <a:srgbClr val="4D4F53"/>
                  </a:solidFill>
                </a:rPr>
                <a:t>PURCHASING PATTERNS</a:t>
              </a:r>
              <a:endParaRPr lang="de-DE" b="1" dirty="0">
                <a:solidFill>
                  <a:srgbClr val="4D4F53"/>
                </a:solidFill>
              </a:endParaRPr>
            </a:p>
          </p:txBody>
        </p:sp>
        <p:sp>
          <p:nvSpPr>
            <p:cNvPr id="83" name="Freeform 168"/>
            <p:cNvSpPr>
              <a:spLocks noChangeArrowheads="1"/>
            </p:cNvSpPr>
            <p:nvPr/>
          </p:nvSpPr>
          <p:spPr bwMode="auto">
            <a:xfrm>
              <a:off x="8733549" y="5150435"/>
              <a:ext cx="792996" cy="680515"/>
            </a:xfrm>
            <a:custGeom>
              <a:avLst/>
              <a:gdLst>
                <a:gd name="T0" fmla="*/ 7647 w 497"/>
                <a:gd name="T1" fmla="*/ 111244 h 426"/>
                <a:gd name="T2" fmla="*/ 7647 w 497"/>
                <a:gd name="T3" fmla="*/ 111244 h 426"/>
                <a:gd name="T4" fmla="*/ 23841 w 497"/>
                <a:gd name="T5" fmla="*/ 115297 h 426"/>
                <a:gd name="T6" fmla="*/ 35987 w 497"/>
                <a:gd name="T7" fmla="*/ 95481 h 426"/>
                <a:gd name="T8" fmla="*/ 11696 w 497"/>
                <a:gd name="T9" fmla="*/ 91427 h 426"/>
                <a:gd name="T10" fmla="*/ 0 w 497"/>
                <a:gd name="T11" fmla="*/ 99534 h 426"/>
                <a:gd name="T12" fmla="*/ 7647 w 497"/>
                <a:gd name="T13" fmla="*/ 111244 h 426"/>
                <a:gd name="T14" fmla="*/ 206926 w 497"/>
                <a:gd name="T15" fmla="*/ 115297 h 426"/>
                <a:gd name="T16" fmla="*/ 206926 w 497"/>
                <a:gd name="T17" fmla="*/ 115297 h 426"/>
                <a:gd name="T18" fmla="*/ 155194 w 497"/>
                <a:gd name="T19" fmla="*/ 159435 h 426"/>
                <a:gd name="T20" fmla="*/ 99414 w 497"/>
                <a:gd name="T21" fmla="*/ 115297 h 426"/>
                <a:gd name="T22" fmla="*/ 95366 w 497"/>
                <a:gd name="T23" fmla="*/ 111244 h 426"/>
                <a:gd name="T24" fmla="*/ 87269 w 497"/>
                <a:gd name="T25" fmla="*/ 111244 h 426"/>
                <a:gd name="T26" fmla="*/ 75573 w 497"/>
                <a:gd name="T27" fmla="*/ 127458 h 426"/>
                <a:gd name="T28" fmla="*/ 87269 w 497"/>
                <a:gd name="T29" fmla="*/ 131511 h 426"/>
                <a:gd name="T30" fmla="*/ 151596 w 497"/>
                <a:gd name="T31" fmla="*/ 179251 h 426"/>
                <a:gd name="T32" fmla="*/ 155194 w 497"/>
                <a:gd name="T33" fmla="*/ 183305 h 426"/>
                <a:gd name="T34" fmla="*/ 163292 w 497"/>
                <a:gd name="T35" fmla="*/ 179251 h 426"/>
                <a:gd name="T36" fmla="*/ 219072 w 497"/>
                <a:gd name="T37" fmla="*/ 131511 h 426"/>
                <a:gd name="T38" fmla="*/ 219072 w 497"/>
                <a:gd name="T39" fmla="*/ 115297 h 426"/>
                <a:gd name="T40" fmla="*/ 206926 w 497"/>
                <a:gd name="T41" fmla="*/ 115297 h 426"/>
                <a:gd name="T42" fmla="*/ 95366 w 497"/>
                <a:gd name="T43" fmla="*/ 63504 h 426"/>
                <a:gd name="T44" fmla="*/ 95366 w 497"/>
                <a:gd name="T45" fmla="*/ 63504 h 426"/>
                <a:gd name="T46" fmla="*/ 151596 w 497"/>
                <a:gd name="T47" fmla="*/ 99534 h 426"/>
                <a:gd name="T48" fmla="*/ 167340 w 497"/>
                <a:gd name="T49" fmla="*/ 95481 h 426"/>
                <a:gd name="T50" fmla="*/ 223120 w 497"/>
                <a:gd name="T51" fmla="*/ 15763 h 426"/>
                <a:gd name="T52" fmla="*/ 219072 w 497"/>
                <a:gd name="T53" fmla="*/ 4053 h 426"/>
                <a:gd name="T54" fmla="*/ 203327 w 497"/>
                <a:gd name="T55" fmla="*/ 4053 h 426"/>
                <a:gd name="T56" fmla="*/ 155194 w 497"/>
                <a:gd name="T57" fmla="*/ 79717 h 426"/>
                <a:gd name="T58" fmla="*/ 99414 w 497"/>
                <a:gd name="T59" fmla="*/ 43687 h 426"/>
                <a:gd name="T60" fmla="*/ 91317 w 497"/>
                <a:gd name="T61" fmla="*/ 39633 h 426"/>
                <a:gd name="T62" fmla="*/ 83670 w 497"/>
                <a:gd name="T63" fmla="*/ 47740 h 426"/>
                <a:gd name="T64" fmla="*/ 0 w 497"/>
                <a:gd name="T65" fmla="*/ 175648 h 426"/>
                <a:gd name="T66" fmla="*/ 4049 w 497"/>
                <a:gd name="T67" fmla="*/ 191412 h 426"/>
                <a:gd name="T68" fmla="*/ 11696 w 497"/>
                <a:gd name="T69" fmla="*/ 191412 h 426"/>
                <a:gd name="T70" fmla="*/ 19793 w 497"/>
                <a:gd name="T71" fmla="*/ 187358 h 426"/>
                <a:gd name="T72" fmla="*/ 95366 w 497"/>
                <a:gd name="T73" fmla="*/ 63504 h 42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97" h="426">
                  <a:moveTo>
                    <a:pt x="17" y="247"/>
                  </a:moveTo>
                  <a:lnTo>
                    <a:pt x="17" y="247"/>
                  </a:lnTo>
                  <a:cubicBezTo>
                    <a:pt x="53" y="256"/>
                    <a:pt x="53" y="256"/>
                    <a:pt x="53" y="256"/>
                  </a:cubicBezTo>
                  <a:cubicBezTo>
                    <a:pt x="80" y="212"/>
                    <a:pt x="80" y="212"/>
                    <a:pt x="80" y="212"/>
                  </a:cubicBezTo>
                  <a:cubicBezTo>
                    <a:pt x="26" y="203"/>
                    <a:pt x="26" y="203"/>
                    <a:pt x="26" y="203"/>
                  </a:cubicBezTo>
                  <a:cubicBezTo>
                    <a:pt x="17" y="203"/>
                    <a:pt x="0" y="212"/>
                    <a:pt x="0" y="221"/>
                  </a:cubicBezTo>
                  <a:cubicBezTo>
                    <a:pt x="0" y="230"/>
                    <a:pt x="9" y="247"/>
                    <a:pt x="17" y="247"/>
                  </a:cubicBezTo>
                  <a:close/>
                  <a:moveTo>
                    <a:pt x="460" y="256"/>
                  </a:moveTo>
                  <a:lnTo>
                    <a:pt x="460" y="256"/>
                  </a:lnTo>
                  <a:cubicBezTo>
                    <a:pt x="345" y="354"/>
                    <a:pt x="345" y="354"/>
                    <a:pt x="345" y="354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194" y="247"/>
                    <a:pt x="194" y="247"/>
                    <a:pt x="194" y="247"/>
                  </a:cubicBezTo>
                  <a:cubicBezTo>
                    <a:pt x="168" y="283"/>
                    <a:pt x="168" y="283"/>
                    <a:pt x="168" y="283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337" y="398"/>
                    <a:pt x="337" y="398"/>
                    <a:pt x="337" y="398"/>
                  </a:cubicBezTo>
                  <a:cubicBezTo>
                    <a:pt x="337" y="407"/>
                    <a:pt x="345" y="407"/>
                    <a:pt x="345" y="407"/>
                  </a:cubicBezTo>
                  <a:cubicBezTo>
                    <a:pt x="354" y="407"/>
                    <a:pt x="363" y="407"/>
                    <a:pt x="363" y="398"/>
                  </a:cubicBezTo>
                  <a:cubicBezTo>
                    <a:pt x="487" y="292"/>
                    <a:pt x="487" y="292"/>
                    <a:pt x="487" y="292"/>
                  </a:cubicBezTo>
                  <a:cubicBezTo>
                    <a:pt x="496" y="283"/>
                    <a:pt x="496" y="265"/>
                    <a:pt x="487" y="256"/>
                  </a:cubicBezTo>
                  <a:cubicBezTo>
                    <a:pt x="478" y="247"/>
                    <a:pt x="469" y="247"/>
                    <a:pt x="460" y="256"/>
                  </a:cubicBezTo>
                  <a:close/>
                  <a:moveTo>
                    <a:pt x="212" y="141"/>
                  </a:moveTo>
                  <a:lnTo>
                    <a:pt x="212" y="141"/>
                  </a:lnTo>
                  <a:cubicBezTo>
                    <a:pt x="337" y="221"/>
                    <a:pt x="337" y="221"/>
                    <a:pt x="337" y="221"/>
                  </a:cubicBezTo>
                  <a:cubicBezTo>
                    <a:pt x="345" y="230"/>
                    <a:pt x="363" y="230"/>
                    <a:pt x="372" y="212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6" y="26"/>
                    <a:pt x="496" y="9"/>
                    <a:pt x="487" y="9"/>
                  </a:cubicBezTo>
                  <a:cubicBezTo>
                    <a:pt x="478" y="0"/>
                    <a:pt x="460" y="0"/>
                    <a:pt x="452" y="9"/>
                  </a:cubicBezTo>
                  <a:cubicBezTo>
                    <a:pt x="345" y="177"/>
                    <a:pt x="345" y="177"/>
                    <a:pt x="345" y="177"/>
                  </a:cubicBezTo>
                  <a:cubicBezTo>
                    <a:pt x="221" y="97"/>
                    <a:pt x="221" y="97"/>
                    <a:pt x="221" y="97"/>
                  </a:cubicBezTo>
                  <a:cubicBezTo>
                    <a:pt x="212" y="88"/>
                    <a:pt x="212" y="88"/>
                    <a:pt x="203" y="88"/>
                  </a:cubicBezTo>
                  <a:cubicBezTo>
                    <a:pt x="194" y="97"/>
                    <a:pt x="194" y="97"/>
                    <a:pt x="186" y="106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407"/>
                    <a:pt x="0" y="416"/>
                    <a:pt x="9" y="425"/>
                  </a:cubicBezTo>
                  <a:cubicBezTo>
                    <a:pt x="17" y="425"/>
                    <a:pt x="17" y="425"/>
                    <a:pt x="26" y="425"/>
                  </a:cubicBezTo>
                  <a:cubicBezTo>
                    <a:pt x="26" y="425"/>
                    <a:pt x="35" y="425"/>
                    <a:pt x="44" y="416"/>
                  </a:cubicBezTo>
                  <a:lnTo>
                    <a:pt x="212" y="141"/>
                  </a:lnTo>
                  <a:close/>
                </a:path>
              </a:pathLst>
            </a:custGeom>
            <a:solidFill>
              <a:srgbClr val="F3D31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86" y="2264798"/>
            <a:ext cx="8377200" cy="413199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Price elasticities by brand and consumer group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Heavy consumers tend to be more price sensitive with Kenco being the most vulnerable brand</a:t>
            </a:r>
            <a:endParaRPr lang="de-DE" dirty="0"/>
          </a:p>
        </p:txBody>
      </p:sp>
      <p:grpSp>
        <p:nvGrpSpPr>
          <p:cNvPr id="42" name="Group 41"/>
          <p:cNvGrpSpPr/>
          <p:nvPr/>
        </p:nvGrpSpPr>
        <p:grpSpPr>
          <a:xfrm>
            <a:off x="9784111" y="2239114"/>
            <a:ext cx="1976090" cy="306215"/>
            <a:chOff x="9784111" y="1905292"/>
            <a:chExt cx="1976090" cy="306215"/>
          </a:xfrm>
        </p:grpSpPr>
        <p:sp>
          <p:nvSpPr>
            <p:cNvPr id="25" name="Rectangle 24"/>
            <p:cNvSpPr/>
            <p:nvPr/>
          </p:nvSpPr>
          <p:spPr>
            <a:xfrm>
              <a:off x="10198100" y="1905292"/>
              <a:ext cx="1562101" cy="306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600" dirty="0" smtClean="0">
                  <a:solidFill>
                    <a:srgbClr val="4D4F53"/>
                  </a:solidFill>
                </a:rPr>
                <a:t>Carte</a:t>
              </a:r>
              <a:endParaRPr lang="de-DE" sz="1600" dirty="0" smtClean="0">
                <a:solidFill>
                  <a:srgbClr val="4D4F53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9784111" y="1932400"/>
              <a:ext cx="252000" cy="252000"/>
            </a:xfrm>
            <a:prstGeom prst="ellipse">
              <a:avLst/>
            </a:prstGeom>
            <a:solidFill>
              <a:srgbClr val="D52B1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200" dirty="0" err="1" smtClean="0">
                <a:solidFill>
                  <a:srgbClr val="4D4F53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784111" y="2638380"/>
            <a:ext cx="1976090" cy="306215"/>
            <a:chOff x="9784111" y="2323898"/>
            <a:chExt cx="1976090" cy="306215"/>
          </a:xfrm>
        </p:grpSpPr>
        <p:sp>
          <p:nvSpPr>
            <p:cNvPr id="27" name="Rectangle 26"/>
            <p:cNvSpPr/>
            <p:nvPr/>
          </p:nvSpPr>
          <p:spPr>
            <a:xfrm>
              <a:off x="9784111" y="2351006"/>
              <a:ext cx="252000" cy="252000"/>
            </a:xfrm>
            <a:prstGeom prst="rect">
              <a:avLst/>
            </a:prstGeom>
            <a:solidFill>
              <a:srgbClr val="4D4F5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200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198100" y="2323898"/>
              <a:ext cx="1562101" cy="306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600" dirty="0" smtClean="0">
                  <a:solidFill>
                    <a:srgbClr val="4D4F53"/>
                  </a:solidFill>
                </a:rPr>
                <a:t>Douwe</a:t>
              </a:r>
              <a:endParaRPr lang="de-DE" sz="1600" dirty="0" smtClean="0">
                <a:solidFill>
                  <a:srgbClr val="4D4F53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732311" y="3037646"/>
            <a:ext cx="2027890" cy="355600"/>
            <a:chOff x="9732311" y="2769612"/>
            <a:chExt cx="2027890" cy="355600"/>
          </a:xfrm>
        </p:grpSpPr>
        <p:sp>
          <p:nvSpPr>
            <p:cNvPr id="31" name="Multiply 30"/>
            <p:cNvSpPr/>
            <p:nvPr/>
          </p:nvSpPr>
          <p:spPr>
            <a:xfrm>
              <a:off x="9732311" y="2769612"/>
              <a:ext cx="355600" cy="355600"/>
            </a:xfrm>
            <a:prstGeom prst="mathMultiply">
              <a:avLst/>
            </a:prstGeom>
            <a:solidFill>
              <a:srgbClr val="36B4E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200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198100" y="2794304"/>
              <a:ext cx="1562101" cy="306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600" dirty="0" smtClean="0">
                  <a:solidFill>
                    <a:srgbClr val="4D4F53"/>
                  </a:solidFill>
                </a:rPr>
                <a:t>Nescafe</a:t>
              </a:r>
              <a:endParaRPr lang="de-DE" sz="1600" dirty="0" smtClean="0">
                <a:solidFill>
                  <a:srgbClr val="4D4F53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738661" y="3486297"/>
            <a:ext cx="2021540" cy="342900"/>
            <a:chOff x="9738661" y="3291818"/>
            <a:chExt cx="2021540" cy="342900"/>
          </a:xfrm>
        </p:grpSpPr>
        <p:sp>
          <p:nvSpPr>
            <p:cNvPr id="29" name="Plus 28"/>
            <p:cNvSpPr/>
            <p:nvPr/>
          </p:nvSpPr>
          <p:spPr>
            <a:xfrm>
              <a:off x="9738661" y="3291818"/>
              <a:ext cx="342900" cy="342900"/>
            </a:xfrm>
            <a:prstGeom prst="mathPlus">
              <a:avLst/>
            </a:prstGeom>
            <a:solidFill>
              <a:srgbClr val="F3D31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200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198100" y="3310160"/>
              <a:ext cx="1562101" cy="306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600" dirty="0" smtClean="0">
                  <a:solidFill>
                    <a:srgbClr val="4D4F53"/>
                  </a:solidFill>
                </a:rPr>
                <a:t>Kenco</a:t>
              </a:r>
              <a:endParaRPr lang="de-DE" sz="1600" dirty="0" smtClean="0">
                <a:solidFill>
                  <a:srgbClr val="4D4F53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752361" y="3922248"/>
            <a:ext cx="2007839" cy="315500"/>
            <a:chOff x="9752361" y="3801326"/>
            <a:chExt cx="2007839" cy="315500"/>
          </a:xfrm>
        </p:grpSpPr>
        <p:sp>
          <p:nvSpPr>
            <p:cNvPr id="28" name="Diamond 27"/>
            <p:cNvSpPr/>
            <p:nvPr/>
          </p:nvSpPr>
          <p:spPr>
            <a:xfrm>
              <a:off x="9752361" y="3801326"/>
              <a:ext cx="315500" cy="315500"/>
            </a:xfrm>
            <a:prstGeom prst="diamond">
              <a:avLst/>
            </a:prstGeom>
            <a:solidFill>
              <a:srgbClr val="1F77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200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198099" y="3805968"/>
              <a:ext cx="1562101" cy="306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600" dirty="0" smtClean="0">
                  <a:solidFill>
                    <a:srgbClr val="4D4F53"/>
                  </a:solidFill>
                </a:rPr>
                <a:t>Supermarket</a:t>
              </a:r>
              <a:endParaRPr lang="de-DE" sz="1600" dirty="0" smtClean="0">
                <a:solidFill>
                  <a:srgbClr val="4D4F53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617012" y="4330798"/>
            <a:ext cx="2143189" cy="360539"/>
            <a:chOff x="9617012" y="4301776"/>
            <a:chExt cx="2143189" cy="360539"/>
          </a:xfrm>
        </p:grpSpPr>
        <p:sp>
          <p:nvSpPr>
            <p:cNvPr id="30" name="Rectangle 29"/>
            <p:cNvSpPr/>
            <p:nvPr/>
          </p:nvSpPr>
          <p:spPr>
            <a:xfrm>
              <a:off x="9617012" y="4559300"/>
              <a:ext cx="419099" cy="10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6000" dirty="0" smtClean="0">
                  <a:solidFill>
                    <a:srgbClr val="79B700"/>
                  </a:solidFill>
                </a:rPr>
                <a:t>*</a:t>
              </a:r>
              <a:endParaRPr lang="de-DE" sz="6000" dirty="0" smtClean="0">
                <a:solidFill>
                  <a:srgbClr val="79B7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198100" y="4301776"/>
              <a:ext cx="1562101" cy="306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600" dirty="0" smtClean="0">
                  <a:solidFill>
                    <a:srgbClr val="4D4F53"/>
                  </a:solidFill>
                </a:rPr>
                <a:t>Other</a:t>
              </a:r>
              <a:endParaRPr lang="de-DE" sz="1600" dirty="0" smtClean="0">
                <a:solidFill>
                  <a:srgbClr val="4D4F53"/>
                </a:solidFill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 rot="16200000">
            <a:off x="230796" y="3739714"/>
            <a:ext cx="1562101" cy="4851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smtClean="0">
                <a:solidFill>
                  <a:srgbClr val="4D4F53"/>
                </a:solidFill>
              </a:rPr>
              <a:t>Clout</a:t>
            </a:r>
            <a:endParaRPr lang="de-DE" sz="1600" dirty="0" smtClean="0">
              <a:solidFill>
                <a:srgbClr val="4D4F53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8459" y="6155316"/>
            <a:ext cx="8673901" cy="4851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smtClean="0">
                <a:solidFill>
                  <a:srgbClr val="4D4F53"/>
                </a:solidFill>
              </a:rPr>
              <a:t>Vulnerability</a:t>
            </a:r>
            <a:endParaRPr lang="de-DE" sz="1600" dirty="0" smtClean="0">
              <a:solidFill>
                <a:srgbClr val="4D4F53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254435" y="1735112"/>
            <a:ext cx="4144879" cy="4851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b="1" dirty="0" smtClean="0">
                <a:solidFill>
                  <a:srgbClr val="4D4F53"/>
                </a:solidFill>
              </a:rPr>
              <a:t>Light consumers</a:t>
            </a:r>
            <a:endParaRPr lang="de-DE" sz="2000" b="1" dirty="0" smtClean="0">
              <a:solidFill>
                <a:srgbClr val="4D4F53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99314" y="1712340"/>
            <a:ext cx="4055709" cy="4851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b="1" dirty="0" smtClean="0">
                <a:solidFill>
                  <a:srgbClr val="4D4F53"/>
                </a:solidFill>
              </a:rPr>
              <a:t>Heavy consumers</a:t>
            </a:r>
            <a:endParaRPr lang="de-DE" sz="2000" b="1" dirty="0" smtClean="0">
              <a:solidFill>
                <a:srgbClr val="4D4F53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275543" y="3048146"/>
            <a:ext cx="5638800" cy="1219200"/>
          </a:xfrm>
          <a:prstGeom prst="rect">
            <a:avLst/>
          </a:prstGeom>
          <a:solidFill>
            <a:srgbClr val="FFFF00"/>
          </a:solidFill>
          <a:ln>
            <a:solidFill>
              <a:srgbClr val="4D4F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 smtClean="0">
                <a:solidFill>
                  <a:srgbClr val="4D4F53"/>
                </a:solidFill>
              </a:rPr>
              <a:t>This chart could be simplified into a 2x2 matrix (high clout, low clout, high vuln…)</a:t>
            </a:r>
            <a:endParaRPr lang="de-DE" b="1" dirty="0" smtClean="0">
              <a:solidFill>
                <a:srgbClr val="4D4F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13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They also exhibit different purchasing patterns…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https://lh3.googleusercontent.com/gnqb1BQ0sVwp3syDplorQjiYhXrSFXhHo_Otuj3Xiyz4d5DXGw-o13qEPt4b0o5IuMCROBe5a_p7eGFQn1yFUHeuUNqF5y5o48IKEgT0kRXx0SYWS6Np2Oz7nvcsS-ywCl0-GGBkwy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61"/>
          <a:stretch/>
        </p:blipFill>
        <p:spPr bwMode="auto">
          <a:xfrm>
            <a:off x="0" y="1218807"/>
            <a:ext cx="12192001" cy="565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94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Consumer split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consumer groups‘ purchasing behaviour can be distinguished by multiple dimensions</a:t>
            </a:r>
            <a:endParaRPr lang="de-DE" dirty="0"/>
          </a:p>
        </p:txBody>
      </p:sp>
      <p:grpSp>
        <p:nvGrpSpPr>
          <p:cNvPr id="2057" name="Group 2056"/>
          <p:cNvGrpSpPr/>
          <p:nvPr/>
        </p:nvGrpSpPr>
        <p:grpSpPr>
          <a:xfrm>
            <a:off x="1308392" y="1966414"/>
            <a:ext cx="9872300" cy="523178"/>
            <a:chOff x="1308393" y="1890214"/>
            <a:chExt cx="9872300" cy="523178"/>
          </a:xfrm>
        </p:grpSpPr>
        <p:grpSp>
          <p:nvGrpSpPr>
            <p:cNvPr id="2" name="Group 1"/>
            <p:cNvGrpSpPr/>
            <p:nvPr/>
          </p:nvGrpSpPr>
          <p:grpSpPr>
            <a:xfrm>
              <a:off x="5060691" y="2007803"/>
              <a:ext cx="6120002" cy="288000"/>
              <a:chOff x="5060691" y="2044700"/>
              <a:chExt cx="6120002" cy="2880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5060693" y="2139673"/>
                <a:ext cx="6120000" cy="108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5060691" y="2044700"/>
                <a:ext cx="5723423" cy="288000"/>
              </a:xfrm>
              <a:prstGeom prst="roundRect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sp>
          <p:nvSpPr>
            <p:cNvPr id="41" name="Content Placeholder 2"/>
            <p:cNvSpPr txBox="1">
              <a:spLocks/>
            </p:cNvSpPr>
            <p:nvPr/>
          </p:nvSpPr>
          <p:spPr>
            <a:xfrm>
              <a:off x="1308393" y="1890214"/>
              <a:ext cx="3752296" cy="523178"/>
            </a:xfrm>
            <a:prstGeom prst="rect">
              <a:avLst/>
            </a:prstGeom>
          </p:spPr>
          <p:txBody>
            <a:bodyPr wrap="square" lIns="243797" tIns="121899" rIns="243797" bIns="121899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sz="1800" b="1" dirty="0" smtClean="0">
                  <a:solidFill>
                    <a:schemeClr val="tx1"/>
                  </a:solidFill>
                  <a:latin typeface="+mj-lt"/>
                  <a:cs typeface="Lato Light"/>
                </a:rPr>
                <a:t>Promotion responsiveness (Price)</a:t>
              </a:r>
              <a:endParaRPr lang="en-US" sz="1800" b="1" dirty="0">
                <a:solidFill>
                  <a:schemeClr val="tx1"/>
                </a:solidFill>
                <a:latin typeface="+mj-lt"/>
                <a:cs typeface="Lato Light"/>
              </a:endParaRPr>
            </a:p>
          </p:txBody>
        </p:sp>
      </p:grpSp>
      <p:grpSp>
        <p:nvGrpSpPr>
          <p:cNvPr id="2058" name="Group 2057"/>
          <p:cNvGrpSpPr/>
          <p:nvPr/>
        </p:nvGrpSpPr>
        <p:grpSpPr>
          <a:xfrm>
            <a:off x="1308392" y="2442774"/>
            <a:ext cx="9872301" cy="523178"/>
            <a:chOff x="1308392" y="2360784"/>
            <a:chExt cx="9872301" cy="523178"/>
          </a:xfrm>
        </p:grpSpPr>
        <p:sp>
          <p:nvSpPr>
            <p:cNvPr id="42" name="Content Placeholder 2"/>
            <p:cNvSpPr txBox="1">
              <a:spLocks/>
            </p:cNvSpPr>
            <p:nvPr/>
          </p:nvSpPr>
          <p:spPr>
            <a:xfrm>
              <a:off x="1308392" y="2360784"/>
              <a:ext cx="2962562" cy="523178"/>
            </a:xfrm>
            <a:prstGeom prst="rect">
              <a:avLst/>
            </a:prstGeom>
          </p:spPr>
          <p:txBody>
            <a:bodyPr lIns="243797" tIns="121899" rIns="243797" bIns="121899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sz="1800" b="1" dirty="0" smtClean="0">
                  <a:solidFill>
                    <a:schemeClr val="tx1"/>
                  </a:solidFill>
                  <a:latin typeface="+mj-lt"/>
                  <a:cs typeface="Lato Light"/>
                </a:rPr>
                <a:t>Maximum spend per visit</a:t>
              </a:r>
              <a:endParaRPr lang="en-US" sz="1800" b="1" dirty="0">
                <a:solidFill>
                  <a:schemeClr val="tx1"/>
                </a:solidFill>
                <a:latin typeface="+mj-lt"/>
                <a:cs typeface="Lato Light"/>
              </a:endParaRPr>
            </a:p>
          </p:txBody>
        </p:sp>
        <p:grpSp>
          <p:nvGrpSpPr>
            <p:cNvPr id="2048" name="Group 2047"/>
            <p:cNvGrpSpPr/>
            <p:nvPr/>
          </p:nvGrpSpPr>
          <p:grpSpPr>
            <a:xfrm>
              <a:off x="5060691" y="2478373"/>
              <a:ext cx="6120002" cy="288000"/>
              <a:chOff x="5060691" y="2405806"/>
              <a:chExt cx="6120002" cy="288000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5060693" y="2487845"/>
                <a:ext cx="6120000" cy="108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5060691" y="2405806"/>
                <a:ext cx="5272029" cy="288000"/>
              </a:xfrm>
              <a:prstGeom prst="roundRect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</p:grpSp>
      <p:grpSp>
        <p:nvGrpSpPr>
          <p:cNvPr id="2059" name="Group 2058"/>
          <p:cNvGrpSpPr/>
          <p:nvPr/>
        </p:nvGrpSpPr>
        <p:grpSpPr>
          <a:xfrm>
            <a:off x="1308394" y="2919134"/>
            <a:ext cx="9872294" cy="523178"/>
            <a:chOff x="1308392" y="3357370"/>
            <a:chExt cx="9872294" cy="523178"/>
          </a:xfrm>
        </p:grpSpPr>
        <p:sp>
          <p:nvSpPr>
            <p:cNvPr id="43" name="Content Placeholder 2"/>
            <p:cNvSpPr txBox="1">
              <a:spLocks/>
            </p:cNvSpPr>
            <p:nvPr/>
          </p:nvSpPr>
          <p:spPr>
            <a:xfrm>
              <a:off x="1308392" y="3357370"/>
              <a:ext cx="2962562" cy="523178"/>
            </a:xfrm>
            <a:prstGeom prst="rect">
              <a:avLst/>
            </a:prstGeom>
          </p:spPr>
          <p:txBody>
            <a:bodyPr lIns="243797" tIns="121899" rIns="243797" bIns="121899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sz="1800" b="1" dirty="0" smtClean="0">
                  <a:solidFill>
                    <a:schemeClr val="tx1"/>
                  </a:solidFill>
                  <a:latin typeface="+mj-lt"/>
                  <a:cs typeface="Lato Light"/>
                </a:rPr>
                <a:t>Average packs per visit</a:t>
              </a:r>
              <a:endParaRPr lang="en-US" sz="1800" b="1" dirty="0">
                <a:solidFill>
                  <a:schemeClr val="tx1"/>
                </a:solidFill>
                <a:latin typeface="+mj-lt"/>
                <a:cs typeface="Lato Light"/>
              </a:endParaRPr>
            </a:p>
          </p:txBody>
        </p:sp>
        <p:grpSp>
          <p:nvGrpSpPr>
            <p:cNvPr id="2049" name="Group 2048"/>
            <p:cNvGrpSpPr/>
            <p:nvPr/>
          </p:nvGrpSpPr>
          <p:grpSpPr>
            <a:xfrm>
              <a:off x="5060686" y="3474959"/>
              <a:ext cx="6120000" cy="288000"/>
              <a:chOff x="5060686" y="3185573"/>
              <a:chExt cx="6120000" cy="288000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5060686" y="3275572"/>
                <a:ext cx="6120000" cy="108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5060691" y="3185573"/>
                <a:ext cx="5172969" cy="288000"/>
              </a:xfrm>
              <a:prstGeom prst="roundRect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</p:grpSp>
      <p:grpSp>
        <p:nvGrpSpPr>
          <p:cNvPr id="2060" name="Group 2059"/>
          <p:cNvGrpSpPr/>
          <p:nvPr/>
        </p:nvGrpSpPr>
        <p:grpSpPr>
          <a:xfrm>
            <a:off x="1308394" y="3395494"/>
            <a:ext cx="9872294" cy="523178"/>
            <a:chOff x="1308392" y="3917196"/>
            <a:chExt cx="9872294" cy="523178"/>
          </a:xfrm>
        </p:grpSpPr>
        <p:sp>
          <p:nvSpPr>
            <p:cNvPr id="44" name="Content Placeholder 2"/>
            <p:cNvSpPr txBox="1">
              <a:spLocks/>
            </p:cNvSpPr>
            <p:nvPr/>
          </p:nvSpPr>
          <p:spPr>
            <a:xfrm>
              <a:off x="1308392" y="3917196"/>
              <a:ext cx="2962562" cy="523178"/>
            </a:xfrm>
            <a:prstGeom prst="rect">
              <a:avLst/>
            </a:prstGeom>
          </p:spPr>
          <p:txBody>
            <a:bodyPr lIns="243797" tIns="121899" rIns="243797" bIns="121899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sz="1800" b="1" dirty="0" smtClean="0">
                  <a:solidFill>
                    <a:schemeClr val="tx1"/>
                  </a:solidFill>
                  <a:latin typeface="+mj-lt"/>
                  <a:cs typeface="Lato Light"/>
                </a:rPr>
                <a:t>Average spend per visit</a:t>
              </a:r>
              <a:endParaRPr lang="en-US" sz="1800" b="1" dirty="0">
                <a:solidFill>
                  <a:schemeClr val="tx1"/>
                </a:solidFill>
                <a:latin typeface="+mj-lt"/>
                <a:cs typeface="Lato Light"/>
              </a:endParaRPr>
            </a:p>
          </p:txBody>
        </p:sp>
        <p:grpSp>
          <p:nvGrpSpPr>
            <p:cNvPr id="2051" name="Group 2050"/>
            <p:cNvGrpSpPr/>
            <p:nvPr/>
          </p:nvGrpSpPr>
          <p:grpSpPr>
            <a:xfrm>
              <a:off x="5060686" y="4034785"/>
              <a:ext cx="6120000" cy="288000"/>
              <a:chOff x="5060686" y="3965340"/>
              <a:chExt cx="6120000" cy="28800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5060686" y="4060118"/>
                <a:ext cx="6120000" cy="108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5060692" y="3965340"/>
                <a:ext cx="3648968" cy="288000"/>
              </a:xfrm>
              <a:prstGeom prst="roundRect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</p:grpSp>
      <p:grpSp>
        <p:nvGrpSpPr>
          <p:cNvPr id="2061" name="Group 2060"/>
          <p:cNvGrpSpPr/>
          <p:nvPr/>
        </p:nvGrpSpPr>
        <p:grpSpPr>
          <a:xfrm>
            <a:off x="1308394" y="3871854"/>
            <a:ext cx="9872294" cy="523178"/>
            <a:chOff x="1308392" y="4477022"/>
            <a:chExt cx="9872294" cy="523178"/>
          </a:xfrm>
        </p:grpSpPr>
        <p:sp>
          <p:nvSpPr>
            <p:cNvPr id="45" name="Content Placeholder 2"/>
            <p:cNvSpPr txBox="1">
              <a:spLocks/>
            </p:cNvSpPr>
            <p:nvPr/>
          </p:nvSpPr>
          <p:spPr>
            <a:xfrm>
              <a:off x="1308392" y="4477022"/>
              <a:ext cx="2962562" cy="523178"/>
            </a:xfrm>
            <a:prstGeom prst="rect">
              <a:avLst/>
            </a:prstGeom>
          </p:spPr>
          <p:txBody>
            <a:bodyPr lIns="243797" tIns="121899" rIns="243797" bIns="121899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sz="1800" b="1" dirty="0" smtClean="0">
                  <a:solidFill>
                    <a:schemeClr val="tx1"/>
                  </a:solidFill>
                  <a:latin typeface="+mj-lt"/>
                  <a:cs typeface="Lato Light"/>
                </a:rPr>
                <a:t>Average weekly visits</a:t>
              </a:r>
              <a:endParaRPr lang="en-US" sz="1800" b="1" dirty="0">
                <a:solidFill>
                  <a:schemeClr val="tx1"/>
                </a:solidFill>
                <a:latin typeface="+mj-lt"/>
                <a:cs typeface="Lato Light"/>
              </a:endParaRPr>
            </a:p>
          </p:txBody>
        </p:sp>
        <p:grpSp>
          <p:nvGrpSpPr>
            <p:cNvPr id="2052" name="Group 2051"/>
            <p:cNvGrpSpPr/>
            <p:nvPr/>
          </p:nvGrpSpPr>
          <p:grpSpPr>
            <a:xfrm>
              <a:off x="5060686" y="4594611"/>
              <a:ext cx="6120000" cy="288000"/>
              <a:chOff x="5060686" y="4335565"/>
              <a:chExt cx="6120000" cy="288000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5060686" y="4430343"/>
                <a:ext cx="6120000" cy="108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5060691" y="4335565"/>
                <a:ext cx="1881129" cy="288000"/>
              </a:xfrm>
              <a:prstGeom prst="roundRect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</p:grpSp>
      <p:grpSp>
        <p:nvGrpSpPr>
          <p:cNvPr id="2062" name="Group 2061"/>
          <p:cNvGrpSpPr/>
          <p:nvPr/>
        </p:nvGrpSpPr>
        <p:grpSpPr>
          <a:xfrm>
            <a:off x="1308392" y="4348214"/>
            <a:ext cx="9872296" cy="523178"/>
            <a:chOff x="1308392" y="4990724"/>
            <a:chExt cx="9872296" cy="523178"/>
          </a:xfrm>
        </p:grpSpPr>
        <p:sp>
          <p:nvSpPr>
            <p:cNvPr id="46" name="Content Placeholder 2"/>
            <p:cNvSpPr txBox="1">
              <a:spLocks/>
            </p:cNvSpPr>
            <p:nvPr/>
          </p:nvSpPr>
          <p:spPr>
            <a:xfrm>
              <a:off x="1308392" y="4990724"/>
              <a:ext cx="2962562" cy="523178"/>
            </a:xfrm>
            <a:prstGeom prst="rect">
              <a:avLst/>
            </a:prstGeom>
          </p:spPr>
          <p:txBody>
            <a:bodyPr lIns="243797" tIns="121899" rIns="243797" bIns="121899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sz="1800" b="1" dirty="0">
                  <a:solidFill>
                    <a:schemeClr val="tx1"/>
                  </a:solidFill>
                  <a:cs typeface="Lato Light"/>
                </a:rPr>
                <a:t>Minimum spend</a:t>
              </a:r>
            </a:p>
          </p:txBody>
        </p:sp>
        <p:grpSp>
          <p:nvGrpSpPr>
            <p:cNvPr id="2053" name="Group 2052"/>
            <p:cNvGrpSpPr/>
            <p:nvPr/>
          </p:nvGrpSpPr>
          <p:grpSpPr>
            <a:xfrm>
              <a:off x="5060688" y="5108313"/>
              <a:ext cx="6120000" cy="288000"/>
              <a:chOff x="5060688" y="4689260"/>
              <a:chExt cx="6120000" cy="288000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5060688" y="4778481"/>
                <a:ext cx="6120000" cy="108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5060691" y="4689260"/>
                <a:ext cx="1599189" cy="288000"/>
              </a:xfrm>
              <a:prstGeom prst="roundRect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</p:grpSp>
      <p:grpSp>
        <p:nvGrpSpPr>
          <p:cNvPr id="2064" name="Group 2063"/>
          <p:cNvGrpSpPr/>
          <p:nvPr/>
        </p:nvGrpSpPr>
        <p:grpSpPr>
          <a:xfrm>
            <a:off x="1308392" y="5300934"/>
            <a:ext cx="9872301" cy="523178"/>
            <a:chOff x="1308392" y="5796173"/>
            <a:chExt cx="9872301" cy="523178"/>
          </a:xfrm>
        </p:grpSpPr>
        <p:sp>
          <p:nvSpPr>
            <p:cNvPr id="47" name="Content Placeholder 2"/>
            <p:cNvSpPr txBox="1">
              <a:spLocks/>
            </p:cNvSpPr>
            <p:nvPr/>
          </p:nvSpPr>
          <p:spPr>
            <a:xfrm>
              <a:off x="1308392" y="5796173"/>
              <a:ext cx="4635207" cy="523178"/>
            </a:xfrm>
            <a:prstGeom prst="rect">
              <a:avLst/>
            </a:prstGeom>
          </p:spPr>
          <p:txBody>
            <a:bodyPr wrap="square" lIns="243797" tIns="121899" rIns="243797" bIns="121899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sz="1800" b="1" dirty="0" smtClean="0">
                  <a:solidFill>
                    <a:schemeClr val="tx1"/>
                  </a:solidFill>
                  <a:latin typeface="+mj-lt"/>
                  <a:cs typeface="Lato Light"/>
                </a:rPr>
                <a:t>Promotion responsiveness (Units)</a:t>
              </a:r>
              <a:endParaRPr lang="en-US" sz="1800" b="1" dirty="0">
                <a:solidFill>
                  <a:schemeClr val="tx1"/>
                </a:solidFill>
                <a:latin typeface="+mj-lt"/>
                <a:cs typeface="Lato Light"/>
              </a:endParaRPr>
            </a:p>
          </p:txBody>
        </p:sp>
        <p:grpSp>
          <p:nvGrpSpPr>
            <p:cNvPr id="2055" name="Group 2054"/>
            <p:cNvGrpSpPr/>
            <p:nvPr/>
          </p:nvGrpSpPr>
          <p:grpSpPr>
            <a:xfrm>
              <a:off x="5060691" y="5913762"/>
              <a:ext cx="6120002" cy="288000"/>
              <a:chOff x="5060691" y="5393980"/>
              <a:chExt cx="6120002" cy="288000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5060693" y="5478147"/>
                <a:ext cx="6120000" cy="108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5060691" y="5393980"/>
                <a:ext cx="413009" cy="288000"/>
              </a:xfrm>
              <a:prstGeom prst="roundRect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</p:grpSp>
      <p:grpSp>
        <p:nvGrpSpPr>
          <p:cNvPr id="2065" name="Group 2064"/>
          <p:cNvGrpSpPr/>
          <p:nvPr/>
        </p:nvGrpSpPr>
        <p:grpSpPr>
          <a:xfrm>
            <a:off x="1308394" y="5777292"/>
            <a:ext cx="9872303" cy="523178"/>
            <a:chOff x="1308392" y="6427123"/>
            <a:chExt cx="9872303" cy="523178"/>
          </a:xfrm>
        </p:grpSpPr>
        <p:sp>
          <p:nvSpPr>
            <p:cNvPr id="48" name="Content Placeholder 2"/>
            <p:cNvSpPr txBox="1">
              <a:spLocks/>
            </p:cNvSpPr>
            <p:nvPr/>
          </p:nvSpPr>
          <p:spPr>
            <a:xfrm>
              <a:off x="1308392" y="6427123"/>
              <a:ext cx="2962562" cy="523178"/>
            </a:xfrm>
            <a:prstGeom prst="rect">
              <a:avLst/>
            </a:prstGeom>
          </p:spPr>
          <p:txBody>
            <a:bodyPr lIns="243797" tIns="121899" rIns="243797" bIns="121899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sz="1800" b="1" dirty="0" smtClean="0">
                  <a:solidFill>
                    <a:schemeClr val="tx1"/>
                  </a:solidFill>
                  <a:latin typeface="+mj-lt"/>
                  <a:cs typeface="Lato Light"/>
                </a:rPr>
                <a:t>Store choice</a:t>
              </a:r>
              <a:endParaRPr lang="en-US" sz="1800" b="1" dirty="0">
                <a:solidFill>
                  <a:schemeClr val="tx1"/>
                </a:solidFill>
                <a:latin typeface="+mj-lt"/>
                <a:cs typeface="Lato Light"/>
              </a:endParaRPr>
            </a:p>
          </p:txBody>
        </p:sp>
        <p:grpSp>
          <p:nvGrpSpPr>
            <p:cNvPr id="2056" name="Group 2055"/>
            <p:cNvGrpSpPr/>
            <p:nvPr/>
          </p:nvGrpSpPr>
          <p:grpSpPr>
            <a:xfrm>
              <a:off x="5060693" y="6544712"/>
              <a:ext cx="6120002" cy="288000"/>
              <a:chOff x="5060693" y="5980981"/>
              <a:chExt cx="6120002" cy="288000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5060695" y="6073110"/>
                <a:ext cx="6120000" cy="108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5060693" y="5980981"/>
                <a:ext cx="260607" cy="288000"/>
              </a:xfrm>
              <a:prstGeom prst="roundRect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</p:grpSp>
      <p:grpSp>
        <p:nvGrpSpPr>
          <p:cNvPr id="2063" name="Group 2062"/>
          <p:cNvGrpSpPr/>
          <p:nvPr/>
        </p:nvGrpSpPr>
        <p:grpSpPr>
          <a:xfrm>
            <a:off x="1308392" y="4824574"/>
            <a:ext cx="9872296" cy="523178"/>
            <a:chOff x="1308392" y="4755336"/>
            <a:chExt cx="9872296" cy="523178"/>
          </a:xfrm>
        </p:grpSpPr>
        <p:grpSp>
          <p:nvGrpSpPr>
            <p:cNvPr id="2054" name="Group 2053"/>
            <p:cNvGrpSpPr/>
            <p:nvPr/>
          </p:nvGrpSpPr>
          <p:grpSpPr>
            <a:xfrm>
              <a:off x="5060688" y="4872925"/>
              <a:ext cx="6120000" cy="288000"/>
              <a:chOff x="5060688" y="5101949"/>
              <a:chExt cx="6120000" cy="288000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5060688" y="5185613"/>
                <a:ext cx="6120000" cy="108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060691" y="5101949"/>
                <a:ext cx="1378209" cy="288000"/>
              </a:xfrm>
              <a:prstGeom prst="roundRect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sp>
          <p:nvSpPr>
            <p:cNvPr id="82" name="Content Placeholder 2"/>
            <p:cNvSpPr txBox="1">
              <a:spLocks/>
            </p:cNvSpPr>
            <p:nvPr/>
          </p:nvSpPr>
          <p:spPr>
            <a:xfrm>
              <a:off x="1308392" y="4755336"/>
              <a:ext cx="4635207" cy="523178"/>
            </a:xfrm>
            <a:prstGeom prst="rect">
              <a:avLst/>
            </a:prstGeom>
          </p:spPr>
          <p:txBody>
            <a:bodyPr wrap="square" lIns="243797" tIns="121899" rIns="243797" bIns="121899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sz="1800" b="1" dirty="0" smtClean="0">
                  <a:solidFill>
                    <a:schemeClr val="tx1"/>
                  </a:solidFill>
                  <a:latin typeface="+mj-lt"/>
                  <a:cs typeface="Lato Light"/>
                </a:rPr>
                <a:t>Brand choice</a:t>
              </a:r>
              <a:endParaRPr lang="en-US" sz="1800" b="1" dirty="0">
                <a:solidFill>
                  <a:schemeClr val="tx1"/>
                </a:solidFill>
                <a:latin typeface="+mj-lt"/>
                <a:cs typeface="Lato Light"/>
              </a:endParaRPr>
            </a:p>
          </p:txBody>
        </p:sp>
      </p:grpSp>
      <p:sp>
        <p:nvSpPr>
          <p:cNvPr id="86" name="Content Placeholder 2"/>
          <p:cNvSpPr txBox="1">
            <a:spLocks/>
          </p:cNvSpPr>
          <p:nvPr/>
        </p:nvSpPr>
        <p:spPr>
          <a:xfrm>
            <a:off x="6244544" y="1300015"/>
            <a:ext cx="3752296" cy="523178"/>
          </a:xfrm>
          <a:prstGeom prst="rect">
            <a:avLst/>
          </a:prstGeom>
        </p:spPr>
        <p:txBody>
          <a:bodyPr wrap="square" lIns="243797" tIns="121899" rIns="243797" bIns="121899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+mj-lt"/>
                <a:cs typeface="Lato Light"/>
              </a:rPr>
              <a:t>Importance [Random Forest]</a:t>
            </a:r>
            <a:endParaRPr lang="en-US" sz="1800" b="1" dirty="0">
              <a:solidFill>
                <a:schemeClr val="tx1"/>
              </a:solidFill>
              <a:latin typeface="+mj-lt"/>
              <a:cs typeface="Lato Light"/>
            </a:endParaRPr>
          </a:p>
        </p:txBody>
      </p:sp>
      <p:sp>
        <p:nvSpPr>
          <p:cNvPr id="87" name="Content Placeholder 2"/>
          <p:cNvSpPr txBox="1">
            <a:spLocks/>
          </p:cNvSpPr>
          <p:nvPr/>
        </p:nvSpPr>
        <p:spPr>
          <a:xfrm>
            <a:off x="4839474" y="1585029"/>
            <a:ext cx="1104125" cy="523178"/>
          </a:xfrm>
          <a:prstGeom prst="rect">
            <a:avLst/>
          </a:prstGeom>
        </p:spPr>
        <p:txBody>
          <a:bodyPr wrap="square" lIns="243797" tIns="121899" rIns="243797" bIns="121899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+mj-lt"/>
                <a:cs typeface="Lato Light"/>
              </a:rPr>
              <a:t>0</a:t>
            </a:r>
            <a:endParaRPr lang="en-US" sz="1800" b="1" dirty="0">
              <a:solidFill>
                <a:schemeClr val="tx1"/>
              </a:solidFill>
              <a:latin typeface="+mj-lt"/>
              <a:cs typeface="Lato Light"/>
            </a:endParaRPr>
          </a:p>
        </p:txBody>
      </p:sp>
      <p:sp>
        <p:nvSpPr>
          <p:cNvPr id="88" name="Content Placeholder 2"/>
          <p:cNvSpPr txBox="1">
            <a:spLocks/>
          </p:cNvSpPr>
          <p:nvPr/>
        </p:nvSpPr>
        <p:spPr>
          <a:xfrm>
            <a:off x="10297143" y="1585029"/>
            <a:ext cx="1104125" cy="523178"/>
          </a:xfrm>
          <a:prstGeom prst="rect">
            <a:avLst/>
          </a:prstGeom>
        </p:spPr>
        <p:txBody>
          <a:bodyPr wrap="square" lIns="243797" tIns="121899" rIns="243797" bIns="121899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+mj-lt"/>
                <a:cs typeface="Lato Light"/>
              </a:rPr>
              <a:t>25</a:t>
            </a:r>
            <a:endParaRPr lang="en-US" sz="1800" b="1" dirty="0">
              <a:solidFill>
                <a:schemeClr val="tx1"/>
              </a:solidFill>
              <a:latin typeface="+mj-l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69808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Purchasing behaviour – Promotions [1]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Promotions are the key to unlock the heavy consumer segment potential</a:t>
            </a:r>
            <a:endParaRPr lang="de-DE" dirty="0"/>
          </a:p>
        </p:txBody>
      </p:sp>
      <p:pic>
        <p:nvPicPr>
          <p:cNvPr id="10242" name="Picture 2" descr="https://lh6.googleusercontent.com/eFl8bLqLzOi1ROhb2FhZvm6MCqlDFJBzz4UN79bCITlkiB3s2EB9KBAG4e_AVyutlEXYfmZi70G3vjINEwHhq3ezsR0dwgGospw7NIr3urwF6gH3XruYbwDkp31jpCLOBAOLi26vGxQ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22"/>
          <a:stretch/>
        </p:blipFill>
        <p:spPr bwMode="auto">
          <a:xfrm>
            <a:off x="444205" y="2102666"/>
            <a:ext cx="9540225" cy="39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16200000">
            <a:off x="-1327492" y="3704342"/>
            <a:ext cx="3688534" cy="4851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Sales on unit promotion [%]</a:t>
            </a:r>
            <a:endParaRPr lang="de-DE" dirty="0" smtClean="0">
              <a:solidFill>
                <a:srgbClr val="4D4F53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9365" y="2147759"/>
            <a:ext cx="511593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100</a:t>
            </a:r>
            <a:endParaRPr lang="de-DE" dirty="0" smtClean="0">
              <a:solidFill>
                <a:srgbClr val="4D4F53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9365" y="2930461"/>
            <a:ext cx="511593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75</a:t>
            </a:r>
            <a:endParaRPr lang="de-DE" dirty="0" smtClean="0">
              <a:solidFill>
                <a:srgbClr val="4D4F53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9365" y="3736880"/>
            <a:ext cx="511593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50</a:t>
            </a:r>
            <a:endParaRPr lang="de-DE" dirty="0" smtClean="0">
              <a:solidFill>
                <a:srgbClr val="4D4F53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9365" y="4550329"/>
            <a:ext cx="511593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25</a:t>
            </a:r>
            <a:endParaRPr lang="de-DE" dirty="0" smtClean="0">
              <a:solidFill>
                <a:srgbClr val="4D4F53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9365" y="5363778"/>
            <a:ext cx="511593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0</a:t>
            </a:r>
            <a:endParaRPr lang="de-DE" dirty="0" smtClean="0">
              <a:solidFill>
                <a:srgbClr val="4D4F53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9871199" y="2485852"/>
            <a:ext cx="1976090" cy="306215"/>
            <a:chOff x="9784111" y="1905292"/>
            <a:chExt cx="1976090" cy="306215"/>
          </a:xfrm>
        </p:grpSpPr>
        <p:sp>
          <p:nvSpPr>
            <p:cNvPr id="28" name="Rectangle 27"/>
            <p:cNvSpPr/>
            <p:nvPr/>
          </p:nvSpPr>
          <p:spPr>
            <a:xfrm>
              <a:off x="10198100" y="1905292"/>
              <a:ext cx="1562101" cy="306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600" dirty="0" smtClean="0">
                  <a:solidFill>
                    <a:srgbClr val="4D4F53"/>
                  </a:solidFill>
                </a:rPr>
                <a:t>Heavy consumer</a:t>
              </a:r>
              <a:endParaRPr lang="de-DE" sz="1600" dirty="0" smtClean="0">
                <a:solidFill>
                  <a:srgbClr val="4D4F53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9784111" y="1932400"/>
              <a:ext cx="252000" cy="252000"/>
            </a:xfrm>
            <a:prstGeom prst="ellipse">
              <a:avLst/>
            </a:prstGeom>
            <a:solidFill>
              <a:srgbClr val="269D7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200" dirty="0" err="1" smtClean="0">
                <a:solidFill>
                  <a:srgbClr val="4D4F53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0285188" y="2885118"/>
            <a:ext cx="1562101" cy="3062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 smtClean="0">
                <a:solidFill>
                  <a:srgbClr val="4D4F53"/>
                </a:solidFill>
              </a:rPr>
              <a:t>Light consumer</a:t>
            </a:r>
            <a:endParaRPr lang="de-DE" sz="1600" dirty="0" smtClean="0">
              <a:solidFill>
                <a:srgbClr val="4D4F53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868795" y="2912225"/>
            <a:ext cx="252000" cy="252000"/>
          </a:xfrm>
          <a:prstGeom prst="ellipse">
            <a:avLst/>
          </a:prstGeom>
          <a:solidFill>
            <a:srgbClr val="D75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 err="1" smtClean="0">
              <a:solidFill>
                <a:srgbClr val="4D4F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9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Purchasing behaviour – </a:t>
            </a:r>
            <a:r>
              <a:rPr lang="de-DE" dirty="0" smtClean="0"/>
              <a:t>Spend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Heavy consumers spend significantly more on a shopping trip than light consumers</a:t>
            </a:r>
            <a:endParaRPr lang="de-DE" dirty="0"/>
          </a:p>
        </p:txBody>
      </p:sp>
      <p:grpSp>
        <p:nvGrpSpPr>
          <p:cNvPr id="2" name="Group 1"/>
          <p:cNvGrpSpPr/>
          <p:nvPr/>
        </p:nvGrpSpPr>
        <p:grpSpPr>
          <a:xfrm>
            <a:off x="304500" y="2001067"/>
            <a:ext cx="11542789" cy="4282775"/>
            <a:chOff x="304500" y="2160721"/>
            <a:chExt cx="11542789" cy="4282775"/>
          </a:xfrm>
        </p:grpSpPr>
        <p:pic>
          <p:nvPicPr>
            <p:cNvPr id="12290" name="Picture 2" descr="https://lh3.googleusercontent.com/hoNxDok8jMGcTWOBn-Z7WonuK0HYMUpUo6kiDlLcys2LJy8cBjNwX3ingApN_bWoaHLD8htL0ApQ-JJTeZYVPjwFt4L5OQ8aHYyyQHEGMoq_LAYnAlQjm-lm669ViEMh4cqzggckX0c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571"/>
            <a:stretch/>
          </p:blipFill>
          <p:spPr bwMode="auto">
            <a:xfrm>
              <a:off x="589341" y="2160724"/>
              <a:ext cx="9527117" cy="3799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/>
            <p:cNvGrpSpPr/>
            <p:nvPr/>
          </p:nvGrpSpPr>
          <p:grpSpPr>
            <a:xfrm>
              <a:off x="9871199" y="2485852"/>
              <a:ext cx="1976090" cy="306215"/>
              <a:chOff x="9784111" y="1905292"/>
              <a:chExt cx="1976090" cy="306215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0198100" y="1905292"/>
                <a:ext cx="1562101" cy="3062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600" dirty="0" smtClean="0">
                    <a:solidFill>
                      <a:srgbClr val="4D4F53"/>
                    </a:solidFill>
                  </a:rPr>
                  <a:t>Heavy consumer</a:t>
                </a:r>
                <a:endParaRPr lang="de-DE" sz="1600" dirty="0" smtClean="0">
                  <a:solidFill>
                    <a:srgbClr val="4D4F53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9784111" y="1932400"/>
                <a:ext cx="252000" cy="252000"/>
              </a:xfrm>
              <a:prstGeom prst="ellipse">
                <a:avLst/>
              </a:prstGeom>
              <a:solidFill>
                <a:srgbClr val="269D7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200" dirty="0" err="1" smtClean="0">
                  <a:solidFill>
                    <a:srgbClr val="4D4F53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0285188" y="2885118"/>
              <a:ext cx="1562101" cy="306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600" dirty="0" smtClean="0">
                  <a:solidFill>
                    <a:srgbClr val="4D4F53"/>
                  </a:solidFill>
                </a:rPr>
                <a:t>Light consumer</a:t>
              </a:r>
              <a:endParaRPr lang="de-DE" sz="1600" dirty="0" smtClean="0">
                <a:solidFill>
                  <a:srgbClr val="4D4F53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868795" y="2912225"/>
              <a:ext cx="252000" cy="252000"/>
            </a:xfrm>
            <a:prstGeom prst="ellipse">
              <a:avLst/>
            </a:prstGeom>
            <a:solidFill>
              <a:srgbClr val="D75F1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200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-1163807" y="3629028"/>
              <a:ext cx="3551135" cy="6145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Number of households</a:t>
              </a:r>
              <a:endParaRPr lang="de-DE" dirty="0" smtClean="0">
                <a:solidFill>
                  <a:srgbClr val="4D4F53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8393" y="2872405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1,500</a:t>
              </a:r>
              <a:endParaRPr lang="de-DE" dirty="0" smtClean="0">
                <a:solidFill>
                  <a:srgbClr val="4D4F53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9366" y="3693338"/>
              <a:ext cx="685762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1,000</a:t>
              </a:r>
              <a:endParaRPr lang="de-DE" dirty="0" smtClean="0">
                <a:solidFill>
                  <a:srgbClr val="4D4F53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33533" y="4521301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500</a:t>
              </a:r>
              <a:endParaRPr lang="de-DE" dirty="0" smtClean="0">
                <a:solidFill>
                  <a:srgbClr val="4D4F53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33534" y="5349264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0</a:t>
              </a:r>
              <a:endParaRPr lang="de-DE" dirty="0" smtClean="0">
                <a:solidFill>
                  <a:srgbClr val="4D4F53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445128" y="6004104"/>
              <a:ext cx="8163329" cy="439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Maximum spend in any single trip [GBP]</a:t>
              </a:r>
              <a:endParaRPr lang="de-DE" dirty="0" smtClean="0">
                <a:solidFill>
                  <a:srgbClr val="4D4F53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74887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0.0</a:t>
              </a:r>
              <a:endParaRPr lang="de-DE" dirty="0" smtClean="0">
                <a:solidFill>
                  <a:srgbClr val="4D4F53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82937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2.5</a:t>
              </a:r>
              <a:endParaRPr lang="de-DE" dirty="0" smtClean="0">
                <a:solidFill>
                  <a:srgbClr val="4D4F53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87787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5.0</a:t>
              </a:r>
              <a:endParaRPr lang="de-DE" dirty="0" smtClean="0">
                <a:solidFill>
                  <a:srgbClr val="4D4F53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092637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7.5</a:t>
              </a:r>
              <a:endParaRPr lang="de-DE" dirty="0" smtClean="0">
                <a:solidFill>
                  <a:srgbClr val="4D4F53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431788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0.0</a:t>
              </a:r>
              <a:endParaRPr lang="de-DE" dirty="0" smtClean="0">
                <a:solidFill>
                  <a:srgbClr val="4D4F53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339838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2.5</a:t>
              </a:r>
              <a:endParaRPr lang="de-DE" dirty="0" smtClean="0">
                <a:solidFill>
                  <a:srgbClr val="4D4F53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244688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5.0</a:t>
              </a:r>
              <a:endParaRPr lang="de-DE" dirty="0" smtClean="0">
                <a:solidFill>
                  <a:srgbClr val="4D4F53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149538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7.5</a:t>
              </a:r>
              <a:endParaRPr lang="de-DE" dirty="0" smtClean="0">
                <a:solidFill>
                  <a:srgbClr val="4D4F53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048780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10.0</a:t>
              </a:r>
              <a:endParaRPr lang="de-DE" dirty="0" smtClean="0">
                <a:solidFill>
                  <a:srgbClr val="4D4F53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05575" y="5733464"/>
              <a:ext cx="429344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10.0</a:t>
              </a:r>
              <a:endParaRPr lang="de-DE" dirty="0" smtClean="0">
                <a:solidFill>
                  <a:srgbClr val="4D4F5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5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lh4.googleusercontent.com/XFHHXqTJWffEMy7oDVe6tPaYkxUYxbJK_9L8wXuPcCvJTZKUi-LRbp44fWC-gNKJCXW5hrzuxzBHJggZPXyLKJFYqVw6tjdDRJo22vCKucD7udGSRWh9aZGL33toGIEDou24q4F0pb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95"/>
          <a:stretch/>
        </p:blipFill>
        <p:spPr bwMode="auto">
          <a:xfrm>
            <a:off x="582105" y="2042084"/>
            <a:ext cx="9427288" cy="379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Purchasing behaviour </a:t>
            </a:r>
            <a:r>
              <a:rPr lang="de-DE" dirty="0" smtClean="0"/>
              <a:t>- Loyalty</a:t>
            </a:r>
            <a:endParaRPr lang="de-DE" dirty="0"/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Heavy consumers </a:t>
            </a:r>
            <a:r>
              <a:rPr lang="en-US" dirty="0" smtClean="0"/>
              <a:t>are less loyal to brands and stores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23" name="Group 22"/>
          <p:cNvGrpSpPr/>
          <p:nvPr/>
        </p:nvGrpSpPr>
        <p:grpSpPr>
          <a:xfrm>
            <a:off x="9871199" y="2326198"/>
            <a:ext cx="1976090" cy="306215"/>
            <a:chOff x="9784111" y="1905292"/>
            <a:chExt cx="1976090" cy="306215"/>
          </a:xfrm>
        </p:grpSpPr>
        <p:sp>
          <p:nvSpPr>
            <p:cNvPr id="42" name="Rectangle 41"/>
            <p:cNvSpPr/>
            <p:nvPr/>
          </p:nvSpPr>
          <p:spPr>
            <a:xfrm>
              <a:off x="10198100" y="1905292"/>
              <a:ext cx="1562101" cy="306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600" dirty="0" smtClean="0">
                  <a:solidFill>
                    <a:srgbClr val="4D4F53"/>
                  </a:solidFill>
                </a:rPr>
                <a:t>Heavy consumer</a:t>
              </a:r>
              <a:endParaRPr lang="de-DE" sz="1600" dirty="0" smtClean="0">
                <a:solidFill>
                  <a:srgbClr val="4D4F53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9784111" y="1932400"/>
              <a:ext cx="252000" cy="252000"/>
            </a:xfrm>
            <a:prstGeom prst="ellipse">
              <a:avLst/>
            </a:prstGeom>
            <a:solidFill>
              <a:srgbClr val="269D7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200" dirty="0" err="1" smtClean="0">
                <a:solidFill>
                  <a:srgbClr val="4D4F53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0285188" y="2725464"/>
            <a:ext cx="1562101" cy="3062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 smtClean="0">
                <a:solidFill>
                  <a:srgbClr val="4D4F53"/>
                </a:solidFill>
              </a:rPr>
              <a:t>Light consumer</a:t>
            </a:r>
            <a:endParaRPr lang="de-DE" sz="1600" dirty="0" smtClean="0">
              <a:solidFill>
                <a:srgbClr val="4D4F53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9868795" y="2752571"/>
            <a:ext cx="252000" cy="252000"/>
          </a:xfrm>
          <a:prstGeom prst="ellipse">
            <a:avLst/>
          </a:prstGeom>
          <a:solidFill>
            <a:srgbClr val="D75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 err="1" smtClean="0">
              <a:solidFill>
                <a:srgbClr val="4D4F53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16200000">
            <a:off x="-1163807" y="3469374"/>
            <a:ext cx="3551135" cy="6145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Number of households</a:t>
            </a:r>
            <a:endParaRPr lang="de-DE" dirty="0" smtClean="0">
              <a:solidFill>
                <a:srgbClr val="4D4F53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8393" y="2712751"/>
            <a:ext cx="656735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1,500</a:t>
            </a:r>
            <a:endParaRPr lang="de-DE" dirty="0" smtClean="0">
              <a:solidFill>
                <a:srgbClr val="4D4F53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9366" y="3533684"/>
            <a:ext cx="685762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1,000</a:t>
            </a:r>
            <a:endParaRPr lang="de-DE" dirty="0" smtClean="0">
              <a:solidFill>
                <a:srgbClr val="4D4F53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33533" y="4361647"/>
            <a:ext cx="511593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500</a:t>
            </a:r>
            <a:endParaRPr lang="de-DE" dirty="0" smtClean="0">
              <a:solidFill>
                <a:srgbClr val="4D4F53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33534" y="5189610"/>
            <a:ext cx="511593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0</a:t>
            </a:r>
            <a:endParaRPr lang="de-DE" dirty="0" smtClean="0">
              <a:solidFill>
                <a:srgbClr val="4D4F53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45128" y="5887992"/>
            <a:ext cx="8163329" cy="4393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Brand loyalty [Herfindahl]</a:t>
            </a:r>
            <a:endParaRPr lang="de-DE" dirty="0" smtClean="0">
              <a:solidFill>
                <a:srgbClr val="4D4F53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74887" y="5629780"/>
            <a:ext cx="656735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0.0</a:t>
            </a:r>
            <a:endParaRPr lang="de-DE" dirty="0" smtClean="0">
              <a:solidFill>
                <a:srgbClr val="4D4F53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46784" y="5629780"/>
            <a:ext cx="656735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0.3</a:t>
            </a:r>
            <a:endParaRPr lang="de-DE" dirty="0" smtClean="0">
              <a:solidFill>
                <a:srgbClr val="4D4F53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39652" y="5629780"/>
            <a:ext cx="656735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0.6</a:t>
            </a:r>
            <a:endParaRPr lang="de-DE" dirty="0" smtClean="0">
              <a:solidFill>
                <a:srgbClr val="4D4F53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24862" y="5629780"/>
            <a:ext cx="656735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0.9</a:t>
            </a:r>
            <a:endParaRPr lang="de-DE" dirty="0" smtClean="0">
              <a:solidFill>
                <a:srgbClr val="4D4F53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432994" y="5629780"/>
            <a:ext cx="656735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0.0</a:t>
            </a:r>
            <a:endParaRPr lang="de-DE" dirty="0" smtClean="0">
              <a:solidFill>
                <a:srgbClr val="4D4F53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19408" y="5629780"/>
            <a:ext cx="656735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0.3</a:t>
            </a:r>
            <a:endParaRPr lang="de-DE" dirty="0" smtClean="0">
              <a:solidFill>
                <a:srgbClr val="4D4F53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405822" y="5629780"/>
            <a:ext cx="656735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0.6</a:t>
            </a:r>
            <a:endParaRPr lang="de-DE" dirty="0" smtClean="0">
              <a:solidFill>
                <a:srgbClr val="4D4F53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91027" y="5629780"/>
            <a:ext cx="656735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0.9</a:t>
            </a:r>
            <a:endParaRPr lang="de-DE" dirty="0" smtClean="0">
              <a:solidFill>
                <a:srgbClr val="4D4F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85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_EN">
  <a:themeElements>
    <a:clrScheme name="BearingPoint Colors">
      <a:dk1>
        <a:srgbClr val="4D4F53"/>
      </a:dk1>
      <a:lt1>
        <a:sysClr val="window" lastClr="FFFFFF"/>
      </a:lt1>
      <a:dk2>
        <a:srgbClr val="D52B1E"/>
      </a:dk2>
      <a:lt2>
        <a:srgbClr val="A71930"/>
      </a:lt2>
      <a:accent1>
        <a:srgbClr val="AA546E"/>
      </a:accent1>
      <a:accent2>
        <a:srgbClr val="C68D9E"/>
      </a:accent2>
      <a:accent3>
        <a:srgbClr val="8D1B3D"/>
      </a:accent3>
      <a:accent4>
        <a:srgbClr val="D7D3C7"/>
      </a:accent4>
      <a:accent5>
        <a:srgbClr val="B7B1A9"/>
      </a:accent5>
      <a:accent6>
        <a:srgbClr val="8D817B"/>
      </a:accent6>
      <a:hlink>
        <a:srgbClr val="8D817B"/>
      </a:hlink>
      <a:folHlink>
        <a:srgbClr val="8D1B3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4D4F53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>
            <a:solidFill>
              <a:srgbClr val="4D4F53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B7B1A9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solidFill>
              <a:srgbClr val="4D4F53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ingIM_LegacyID xmlns="http://schemas.microsoft.com/sharepoint/v3/fields" xsi:nil="true"/>
    <SpringIM_PartnerName xmlns="http://schemas.microsoft.com/sharepoint/v3">
      <UserInfo>
        <DisplayName/>
        <AccountId xsi:nil="true"/>
        <AccountType/>
      </UserInfo>
    </SpringIM_PartnerName>
    <SpringIM_RetentionDate xmlns="http://schemas.microsoft.com/sharepoint/v3/fields" xsi:nil="true"/>
    <SpringIM_ApprovalType xmlns="http://schemas.microsoft.com/sharepoint/v3/fields"/>
    <SpringIM_TitleEn xmlns="http://schemas.microsoft.com/sharepoint/v3/fields" xsi:nil="true"/>
    <SpringIM_TypeOfDocument xmlns="http://schemas.microsoft.com/sharepoint/v3/fields">Template</SpringIM_TypeOfDocument>
    <SpringIM_MethodologyWorkStream xmlns="http://schemas.microsoft.com/sharepoint/v3/fields" xsi:nil="true"/>
    <SpringIM_Confidentiality xmlns="http://schemas.microsoft.com/sharepoint/v3/fields">Internal</SpringIM_Confidentiality>
    <SpringIM_Document_ContentType_Version xmlns="http://schemas.microsoft.com/sharepoint/v3/fields">1</SpringIM_Document_ContentType_Version>
    <SpringIM_Keyword xmlns="http://schemas.microsoft.com/sharepoint/v3/fields" xsi:nil="true"/>
    <SpringIM_URLOrigin xmlns="http://schemas.microsoft.com/sharepoint/v3/fields" xsi:nil="true"/>
    <SpringIM_Solution xmlns="http://schemas.microsoft.com/sharepoint/v3/fields" xsi:nil="true"/>
    <SpringIM_ReusabilityRating xmlns="http://schemas.microsoft.com/sharepoint/v3/fields">3</SpringIM_ReusabilityRating>
    <SpringIM_AllianceProduct xmlns="http://schemas.microsoft.com/sharepoint/v3/fields"/>
    <SpringIM_ProjectManager xmlns="http://schemas.microsoft.com/sharepoint/v3">
      <UserInfo>
        <DisplayName/>
        <AccountId xsi:nil="true"/>
        <AccountType/>
      </UserInfo>
    </SpringIM_ProjectManager>
    <SpringIM_Description xmlns="http://schemas.microsoft.com/sharepoint/v3/fields" xsi:nil="true"/>
    <SpringIM_Comment xmlns="http://schemas.microsoft.com/sharepoint/v3/fields" xsi:nil="true"/>
    <SpringIM_MethodologyPhase xmlns="http://schemas.microsoft.com/sharepoint/v3/fields">5. Operate</SpringIM_MethodologyPhase>
    <SpringIM_MigrationFlag xmlns="http://schemas.microsoft.com/sharepoint/v3/fields" xsi:nil="true"/>
    <SpringIM_Language xmlns="http://schemas.microsoft.com/sharepoint/v3/fields"/>
    <SpringIM_ReusabilityActivity xmlns="http://schemas.microsoft.com/sharepoint/v3/fields"/>
    <SpringIM_Status xmlns="http://schemas.microsoft.com/sharepoint/v3/fields">Draft</SpringIM_Status>
    <SpringIM_Client xmlns="http://schemas.microsoft.com/sharepoint/v3/fields" xsi:nil="true"/>
    <SpringIM_Author xmlns="http://schemas.microsoft.com/sharepoint/v3">
      <UserInfo>
        <DisplayName/>
        <AccountId xsi:nil="true"/>
        <AccountType/>
      </UserInfo>
    </SpringIM_Author>
    <SpringIM_DocumentYear xmlns="http://schemas.microsoft.com/sharepoint/v3/fields">2012</SpringIM_DocumentYear>
    <SpringIM_Country xmlns="http://schemas.microsoft.com/sharepoint/v3/fields" xsi:nil="true"/>
    <SpringIM_Industry xmlns="http://schemas.microsoft.com/sharepoint/v3/fields" xsi:nil="true"/>
    <SpringIM_SourceSystem xmlns="http://schemas.microsoft.com/sharepoint/v3/fields" xsi:nil="true"/>
    <SpringIM_DescriptionEn xmlns="http://schemas.microsoft.com/sharepoint/v3/fields" xsi:nil="true"/>
    <SpringIM_SAPNo xmlns="http://schemas.microsoft.com/sharepoint/v3/fields" xsi:nil="true"/>
    <SpringIM_SourceFolder xmlns="http://schemas.microsoft.com/sharepoint/v3/fields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 Document" ma:contentTypeID="0x0101005353CF7DFE784A6D90C5F6B6D11D3DC301006B596F5C59F0444EA16BB0A4AE1799F4" ma:contentTypeVersion="1" ma:contentTypeDescription="The document type for BE" ma:contentTypeScope="" ma:versionID="35b38393a7a4af8bc677612fc65243a4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a699221419f778b0e411e14390e0d54c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SpringIM_TitleEn" minOccurs="0"/>
                <xsd:element ref="ns2:SpringIM_TypeOfDocument"/>
                <xsd:element ref="ns2:SpringIM_Confidentiality"/>
                <xsd:element ref="ns2:SpringIM_Status"/>
                <xsd:element ref="ns2:SpringIM_Description" minOccurs="0"/>
                <xsd:element ref="ns2:SpringIM_DescriptionEn" minOccurs="0"/>
                <xsd:element ref="ns1:SpringIM_Author" minOccurs="0"/>
                <xsd:element ref="ns2:SpringIM_Industry" minOccurs="0"/>
                <xsd:element ref="ns2:SpringIM_Solution" minOccurs="0"/>
                <xsd:element ref="ns2:SpringIM_Country" minOccurs="0"/>
                <xsd:element ref="ns2:SpringIM_Client" minOccurs="0"/>
                <xsd:element ref="ns2:SpringIM_SAPNo" minOccurs="0"/>
                <xsd:element ref="ns1:SpringIM_PartnerName" minOccurs="0"/>
                <xsd:element ref="ns1:SpringIM_ProjectManager" minOccurs="0"/>
                <xsd:element ref="ns2:SpringIM_ReusabilityRating" minOccurs="0"/>
                <xsd:element ref="ns2:SpringIM_ReusabilityActivity" minOccurs="0"/>
                <xsd:element ref="ns2:SpringIM_ApprovalType" minOccurs="0"/>
                <xsd:element ref="ns2:SpringIM_MethodologyWorkStream" minOccurs="0"/>
                <xsd:element ref="ns2:SpringIM_MethodologyPhase" minOccurs="0"/>
                <xsd:element ref="ns2:SpringIM_Comment" minOccurs="0"/>
                <xsd:element ref="ns2:SpringIM_RetentionDate" minOccurs="0"/>
                <xsd:element ref="ns2:SpringIM_Keyword" minOccurs="0"/>
                <xsd:element ref="ns2:SpringIM_LegacyID" minOccurs="0"/>
                <xsd:element ref="ns2:SpringIM_MigrationFlag" minOccurs="0"/>
                <xsd:element ref="ns2:SpringIM_URLOrigin" minOccurs="0"/>
                <xsd:element ref="ns2:SpringIM_SourceSystem" minOccurs="0"/>
                <xsd:element ref="ns2:SpringIM_SourceFolder" minOccurs="0"/>
                <xsd:element ref="ns2:SpringIM_Document_ContentType_Version"/>
                <xsd:element ref="ns2:SpringIM_AllianceProduct" minOccurs="0"/>
                <xsd:element ref="ns2:SpringIM_Language" minOccurs="0"/>
                <xsd:element ref="ns2:SpringIM_Document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pringIM_Author" ma:index="14" nillable="true" ma:displayName="Document Author" ma:description="" ma:list="UserInfo" ma:SharePointGroup="0" ma:internalName="SpringIM_Author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pringIM_PartnerName" ma:index="20" nillable="true" ma:displayName="Engagement Partner" ma:description="(Formerly: Engagement Managing Director)" ma:list="UserInfo" ma:SharePointGroup="0" ma:internalName="SpringIM_PartnerName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pringIM_ProjectManager" ma:index="21" nillable="true" ma:displayName="Engagement Manager" ma:description="" ma:list="UserInfo" ma:SharePointGroup="0" ma:internalName="SpringIM_ProjectManager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SpringIM_TitleEn" ma:index="8" nillable="true" ma:displayName="Title (English)" ma:description="If the language differs from English you can translate it here. (Optional)" ma:internalName="SpringIM_TitleEn">
      <xsd:simpleType>
        <xsd:restriction base="dms:Text">
          <xsd:maxLength value="255"/>
        </xsd:restriction>
      </xsd:simpleType>
    </xsd:element>
    <xsd:element name="SpringIM_TypeOfDocument" ma:index="9" ma:displayName="Type of Document" ma:default="Unspecified" ma:description="A categorization of the docucment type. (e.g. Whitepaper, Proposal, ...)" ma:internalName="SpringIM_TypeOfDocument">
      <xsd:simpleType>
        <xsd:restriction base="dms:Choice">
          <xsd:enumeration value="Case Study"/>
          <xsd:enumeration value="Client document"/>
          <xsd:enumeration value="Contract"/>
          <xsd:enumeration value="Deliverable"/>
          <xsd:enumeration value="External articles/research"/>
          <xsd:enumeration value="Methodology / Guidance"/>
          <xsd:enumeration value="Marketing and sales"/>
          <xsd:enumeration value="Meeting Minutes"/>
          <xsd:enumeration value="Newsletters"/>
          <xsd:enumeration value="Other"/>
          <xsd:enumeration value="Planning document"/>
          <xsd:enumeration value="Policies"/>
          <xsd:enumeration value="Proposal"/>
          <xsd:enumeration value="Qual"/>
          <xsd:enumeration value="RQM Document"/>
          <xsd:enumeration value="Sales Presentation"/>
          <xsd:enumeration value="Success Story"/>
          <xsd:enumeration value="Template"/>
          <xsd:enumeration value="Training Document"/>
          <xsd:enumeration value="Unspecified"/>
          <xsd:enumeration value="White Paper"/>
          <xsd:maxLength value="255"/>
        </xsd:restriction>
      </xsd:simpleType>
    </xsd:element>
    <xsd:element name="SpringIM_Confidentiality" ma:index="10" ma:displayName="Confidentiality" ma:default="Internal" ma:description="Internal: available for everyone internally, Restricted: not seen by everyone, Public: can be used outside BE." ma:format="RadioButtons" ma:internalName="SpringIM_Confidentiality">
      <xsd:simpleType>
        <xsd:restriction base="dms:Choice">
          <xsd:enumeration value="Restricted"/>
          <xsd:enumeration value="Internal"/>
          <xsd:enumeration value="Public"/>
          <xsd:maxLength value="255"/>
        </xsd:restriction>
      </xsd:simpleType>
    </xsd:element>
    <xsd:element name="SpringIM_Status" ma:index="11" ma:displayName="Status" ma:default="Draft" ma:description="In Progress: validation by owner outstanding, Final: client or publication version, Approved: offical approval available (e.g. legal, marketing, ...)" ma:format="RadioButtons" ma:internalName="SpringIM_Status">
      <xsd:simpleType>
        <xsd:restriction base="dms:Choice">
          <xsd:enumeration value="Draft"/>
          <xsd:enumeration value="In progress"/>
          <xsd:enumeration value="Final"/>
          <xsd:enumeration value="Approved"/>
          <xsd:maxLength value="255"/>
        </xsd:restriction>
      </xsd:simpleType>
    </xsd:element>
    <xsd:element name="SpringIM_Description" ma:index="12" nillable="true" ma:displayName="Description" ma:description="To improve reusablity please enter an abstract or a collection of keywords." ma:internalName="SpringIM_Description">
      <xsd:simpleType>
        <xsd:restriction base="dms:Note">
          <xsd:maxLength value="1024"/>
        </xsd:restriction>
      </xsd:simpleType>
    </xsd:element>
    <xsd:element name="SpringIM_DescriptionEn" ma:index="13" nillable="true" ma:displayName="Description (English)" ma:description="If the language differs from English you can translate it here. (Optional)" ma:internalName="SpringIM_DescriptionEn">
      <xsd:simpleType>
        <xsd:restriction base="dms:Note">
          <xsd:maxLength value="1024"/>
        </xsd:restriction>
      </xsd:simpleType>
    </xsd:element>
    <xsd:element name="SpringIM_Industry" ma:index="15" nillable="true" ma:displayName="Industry / Segment" ma:description="" ma:internalName="SpringIM_Industry">
      <xsd:simpleType>
        <xsd:restriction base="dms:Choice">
          <xsd:enumeration value="-"/>
          <xsd:enumeration value="Cross Industry"/>
          <xsd:enumeration value="CS"/>
          <xsd:enumeration value="CS / Automotive"/>
          <xsd:enumeration value="CS / Communications &amp; Content, Utilities"/>
          <xsd:enumeration value="CS / Consumer Markets"/>
          <xsd:enumeration value="CS / Life Sciences, Chemicals"/>
          <xsd:enumeration value="CS / Manufacturing"/>
          <xsd:enumeration value="CS / Natural Resources"/>
          <xsd:enumeration value="CS / Other"/>
          <xsd:enumeration value="FS"/>
          <xsd:enumeration value="FS / Banking"/>
          <xsd:enumeration value="FS / Capital Markets"/>
          <xsd:enumeration value="FS / Insurance"/>
          <xsd:enumeration value="FS / Other"/>
          <xsd:enumeration value="PS"/>
          <xsd:enumeration value="PS / Aerospace &amp; Defence"/>
          <xsd:enumeration value="PS / Government"/>
          <xsd:enumeration value="PS / Healthcare &amp; Social Welfare"/>
          <xsd:enumeration value="PS / Other"/>
          <xsd:enumeration value="PS / Postal &amp; Transportation"/>
          <xsd:maxLength value="255"/>
        </xsd:restriction>
      </xsd:simpleType>
    </xsd:element>
    <xsd:element name="SpringIM_Solution" ma:index="16" nillable="true" ma:displayName="Service Line / Offering Group" ma:description="" ma:internalName="SpringIM_Solution">
      <xsd:simpleType>
        <xsd:restriction base="dms:Choice">
          <xsd:enumeration value="-"/>
          <xsd:enumeration value="000 Other"/>
          <xsd:enumeration value="000 Other / 010 Partner Sales/Referral"/>
          <xsd:enumeration value="000 Other / 020 Partner Sales/Resale"/>
          <xsd:enumeration value="100 BST"/>
          <xsd:enumeration value="100 BST / 010 Business Strategy"/>
          <xsd:enumeration value="100 BST / 020 Business Transformation"/>
          <xsd:enumeration value="100 BST / 030 Mergers and Acquistions"/>
          <xsd:enumeration value="100 BST / 040 Value Propositions"/>
          <xsd:enumeration value="100 BST / 050 Growth"/>
          <xsd:enumeration value="100 BST / 060 Innovation and R&amp;D"/>
          <xsd:enumeration value="100 BST / 070 Sustainability"/>
          <xsd:enumeration value="100 BST / 080 Corp Performance Improvement"/>
          <xsd:enumeration value="100 BST / 090 Business Turnaround"/>
          <xsd:enumeration value="100 BST / 100 Program Management"/>
          <xsd:enumeration value="100 BST / 110 Change Management"/>
          <xsd:enumeration value="200 CM"/>
          <xsd:enumeration value="200 CM / 010 Channel &amp; Customer Transformation"/>
          <xsd:enumeration value="200 CM / 020 Marketing Transformation"/>
          <xsd:enumeration value="200 CM / 030 Sales Transformation"/>
          <xsd:enumeration value="200 CM / 040 Service Transformation"/>
          <xsd:enumeration value="200 CM / 050 Customer Insight Management"/>
          <xsd:enumeration value="200 CM / 060 Digital Transformation"/>
          <xsd:enumeration value="300 SCM"/>
          <xsd:enumeration value="300 SCM / 010 Supply Chain Strategy &amp; Transformation"/>
          <xsd:enumeration value="300 SCM / 020 Product Life Cycle Management"/>
          <xsd:enumeration value="300 SCM / 030 Demand Management and Planning"/>
          <xsd:enumeration value="300 SCM / 040 Sourcing and Procurement"/>
          <xsd:enumeration value="300 SCM / 050 Manufacturing"/>
          <xsd:enumeration value="300 SCM / 060 Maintenance"/>
          <xsd:enumeration value="300 SCM / 070 Logistics and Distribution"/>
          <xsd:enumeration value="300 SCM / 080 Green Supply Chain"/>
          <xsd:enumeration value="300 SCM / 090 Supply Chain Analytics"/>
          <xsd:enumeration value="410 CS-C"/>
          <xsd:enumeration value="410 CS-C / 000 Operational Excellence"/>
          <xsd:enumeration value="410 CS-C / 010 Telco-Media"/>
          <xsd:enumeration value="420 PS-C"/>
          <xsd:enumeration value="420 PS-C / 000 Operational Excellence"/>
          <xsd:enumeration value="430 FS-C"/>
          <xsd:enumeration value="430 FS-C / 000 Operational Excellence"/>
          <xsd:enumeration value="430 FS-C / 010 Credit-Loan-Mortgage"/>
          <xsd:enumeration value="430 FS-C / 020 Deposits-Savings-Cards"/>
          <xsd:enumeration value="430 FS-C / 030 Payment"/>
          <xsd:enumeration value="430 FS-C / 040 Securities-Derivatives-FX"/>
          <xsd:enumeration value="430 FS-C / 050 Commodities"/>
          <xsd:enumeration value="430 FS-C / 060 Funds"/>
          <xsd:enumeration value="430 FS-C / 070 FS-C–Policy/Product Mgmt - Underwriting"/>
          <xsd:enumeration value="430 FS-C / 080 Claims Management"/>
          <xsd:enumeration value="430 FS-C / 090 Reinsurance"/>
          <xsd:enumeration value="430 FS-C / 100 FS-C–Commission"/>
          <xsd:enumeration value="430 FS-C / 110 FS-C–Collection/Disbursement"/>
          <xsd:enumeration value="500 FIN"/>
          <xsd:enumeration value="500 FIN / 010 Finance Process Improvement"/>
          <xsd:enumeration value="500 FIN / 020 Financial Performance Mgmt &amp; Controlling"/>
          <xsd:enumeration value="500 FIN / 030 Budgeting, Planning &amp; Forcasting"/>
          <xsd:enumeration value="500 FIN / 040 Corporate Reporting &amp; Consolidation"/>
          <xsd:enumeration value="500 FIN / 050 Financial System Optimization"/>
          <xsd:enumeration value="500 FIN / 060 Corporate Treasury and Cash Management"/>
          <xsd:enumeration value="500 FIN / 070 Real Estate"/>
          <xsd:enumeration value="500 FIN / 080 HR Process Improvement"/>
          <xsd:enumeration value="500 FIN / 090 HR System Optimization"/>
          <xsd:enumeration value="600 GRCS"/>
          <xsd:enumeration value="600 GRCS / 010 Governance"/>
          <xsd:enumeration value="600 GRCS / 020 Risk Management"/>
          <xsd:enumeration value="600 GRCS / 030 Software Solutions"/>
          <xsd:enumeration value="600 GRCS / 040 Compliance"/>
          <xsd:enumeration value="600 GRCS / 050 Security Management"/>
          <xsd:enumeration value="700 IM"/>
          <xsd:enumeration value="700 IM / 010 Business Intelligence"/>
          <xsd:enumeration value="700 IM / 020 Info Asset Management"/>
          <xsd:enumeration value="700 IM / 030 Access, Search &amp; Delivery"/>
          <xsd:enumeration value="700 IM / 040 Enterprise Data Management"/>
          <xsd:enumeration value="700 IM / 050 Enterprise Content Management"/>
          <xsd:enumeration value="700 IM / 060 Information Strategy, Architecture &amp; Governance"/>
          <xsd:enumeration value="800 ITST"/>
          <xsd:enumeration value="800 ITST / 010 IT Strategy, Architecture and Governance"/>
          <xsd:enumeration value="800 ITST / 020 IT Infrastructure Transformation"/>
          <xsd:enumeration value="800 ITST / 030 IT Sourcing Advisory"/>
          <xsd:enumeration value="800 ITST / 040 IT Service Management"/>
          <xsd:enumeration value="800 ITST / 050 Systems Integration"/>
          <xsd:enumeration value="800 ITST / 060 IT PMO"/>
          <xsd:enumeration value="900 SAP"/>
          <xsd:enumeration value="900 SAP / 010 Strategy and Architecture"/>
          <xsd:enumeration value="900 SAP / 020 Implemention &amp; Global Rollouts"/>
          <xsd:enumeration value="900 SAP / 030 PMO &amp; Project Advisory"/>
          <xsd:enumeration value="900 SAP / 040 Development Mgmt"/>
          <xsd:enumeration value="900 SAP / 050 Operation: Orga., Processes, Gov."/>
          <xsd:enumeration value="900 SAP / 060 Technology Solutions"/>
          <xsd:enumeration value="900 SAP / 070 Compliant Access Mgmt"/>
          <xsd:enumeration value="900 SAP / 080 Innovative SAP Solutions"/>
          <xsd:enumeration value="1000 HC / 010 Hypercube"/>
          <xsd:maxLength value="255"/>
        </xsd:restriction>
      </xsd:simpleType>
    </xsd:element>
    <xsd:element name="SpringIM_Country" ma:index="17" nillable="true" ma:displayName="Region / Country" ma:description="" ma:internalName="SpringIM_Country">
      <xsd:simpleType>
        <xsd:restriction base="dms:Choice">
          <xsd:enumeration value="-"/>
          <xsd:enumeration value="FBNL"/>
          <xsd:enumeration value="FBNL / Algeria"/>
          <xsd:enumeration value="FBNL / Belgium"/>
          <xsd:enumeration value="FBNL / France"/>
          <xsd:enumeration value="FBNL / Monaco"/>
          <xsd:enumeration value="FBNL / Morocco"/>
          <xsd:enumeration value="FBNL / Netherlands"/>
          <xsd:enumeration value="FBNL / Tunisia"/>
          <xsd:enumeration value="GSA"/>
          <xsd:enumeration value="GSA / Austria"/>
          <xsd:enumeration value="GSA / Germany"/>
          <xsd:enumeration value="GSA / Infonova"/>
          <xsd:enumeration value="GSA / Italy"/>
          <xsd:enumeration value="GSA / Liechtenstein"/>
          <xsd:enumeration value="GSA / Romania"/>
          <xsd:enumeration value="GSA / Switzerland"/>
          <xsd:enumeration value="Nord"/>
          <xsd:enumeration value="Nord / Denmark"/>
          <xsd:enumeration value="Nord / Finland"/>
          <xsd:enumeration value="Nord / Norway"/>
          <xsd:enumeration value="Nord / Sweden"/>
          <xsd:enumeration value="Other"/>
          <xsd:enumeration value="RoBE"/>
          <xsd:enumeration value="RoBE / Albania"/>
          <xsd:enumeration value="RoBE / BPT Netherlands"/>
          <xsd:enumeration value="RoBE / Czech Republic"/>
          <xsd:enumeration value="RoBE / Hungary"/>
          <xsd:enumeration value="RoBE / Kosovo"/>
          <xsd:enumeration value="RoBE / Luxembourg"/>
          <xsd:enumeration value="RoBE / Portugal"/>
          <xsd:enumeration value="RoBE / Slovakia"/>
          <xsd:enumeration value="RoBE / Spain"/>
          <xsd:enumeration value="RoBE / Turkey"/>
          <xsd:enumeration value="RoBE / USA"/>
          <xsd:enumeration value="Russ"/>
          <xsd:enumeration value="Russ / Kazakhstan"/>
          <xsd:enumeration value="Russ / Russia"/>
          <xsd:enumeration value="Russ / Ukraine"/>
          <xsd:enumeration value="UK"/>
          <xsd:enumeration value="UK / Ireland"/>
          <xsd:enumeration value="UK / UK"/>
          <xsd:maxLength value="255"/>
        </xsd:restriction>
      </xsd:simpleType>
    </xsd:element>
    <xsd:element name="SpringIM_Client" ma:index="18" nillable="true" ma:displayName="Client" ma:description="If the information is client-related please enter the name here." ma:internalName="SpringIM_Client">
      <xsd:simpleType>
        <xsd:restriction base="dms:Text">
          <xsd:maxLength value="255"/>
        </xsd:restriction>
      </xsd:simpleType>
    </xsd:element>
    <xsd:element name="SpringIM_SAPNo" ma:index="19" nillable="true" ma:displayName="Engagement Number" ma:description="If the information is engagement-related please enter the number here." ma:internalName="SpringIM_SAPNo">
      <xsd:simpleType>
        <xsd:restriction base="dms:Text">
          <xsd:maxLength value="255"/>
        </xsd:restriction>
      </xsd:simpleType>
    </xsd:element>
    <xsd:element name="SpringIM_ReusabilityRating" ma:index="22" nillable="true" ma:displayName="Recommendation" ma:description="Please do not change (IM Manager responsibility) 1: Recommended, 2: Very Recommended, 3: Higly Recommended" ma:format="RadioButtons" ma:internalName="SpringIM_ReusabilityRating">
      <xsd:simpleType>
        <xsd:restriction base="dms:Choice">
          <xsd:enumeration value="-"/>
          <xsd:enumeration value="1"/>
          <xsd:enumeration value="2"/>
          <xsd:enumeration value="3"/>
          <xsd:maxLength value="255"/>
        </xsd:restriction>
      </xsd:simpleType>
    </xsd:element>
    <xsd:element name="SpringIM_ReusabilityActivity" ma:index="23" nillable="true" ma:displayName="Recommendation Activity" ma:description="Please do not change (IM Manager responsibility)" ma:internalName="SpringIM_ReusabilityActivit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reate Alliances Presentation"/>
                    <xsd:enumeration value="Create Industry Material"/>
                    <xsd:enumeration value="Create KA Material"/>
                    <xsd:enumeration value="Create Oral Presentation"/>
                    <xsd:enumeration value="Create Proposal"/>
                    <xsd:enumeration value="Create Solution Material"/>
                    <xsd:enumeration value="Develop Opportunity"/>
                    <xsd:enumeration value="Initiate Approval"/>
                    <xsd:enumeration value="Manage Engagement"/>
                    <xsd:enumeration value="Obtain Corporate Information"/>
                    <xsd:enumeration value="Prepare Project Deliverable"/>
                    <xsd:enumeration value="Provide Final Documentation"/>
                    <xsd:enumeration value="Setup Engagement"/>
                    <xsd:maxLength value="512"/>
                  </xsd:restriction>
                </xsd:simpleType>
              </xsd:element>
            </xsd:sequence>
          </xsd:extension>
        </xsd:complexContent>
      </xsd:complexType>
    </xsd:element>
    <xsd:element name="SpringIM_ApprovalType" ma:index="24" nillable="true" ma:displayName="Approval Type" ma:description="Please do not change. (IM Manager responsibility)" ma:internalName="SpringIM_ApprovalTyp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lliance Management"/>
                    <xsd:enumeration value="Corporate Communication"/>
                    <xsd:enumeration value="Corporate Services Communication"/>
                    <xsd:enumeration value="Industry"/>
                    <xsd:enumeration value="Legal"/>
                    <xsd:enumeration value="Marketing"/>
                    <xsd:enumeration value="Solution"/>
                    <xsd:maxLength value="256"/>
                  </xsd:restriction>
                </xsd:simpleType>
              </xsd:element>
            </xsd:sequence>
          </xsd:extension>
        </xsd:complexContent>
      </xsd:complexType>
    </xsd:element>
    <xsd:element name="SpringIM_MethodologyWorkStream" ma:index="25" nillable="true" ma:displayName="Work Stream" ma:description="" ma:internalName="SpringIM_MethodologyWorkStream">
      <xsd:simpleType>
        <xsd:restriction base="dms:Choice">
          <xsd:enumeration value="-"/>
          <xsd:enumeration value="Change Management"/>
          <xsd:enumeration value="Project management"/>
          <xsd:enumeration value="Strategy &amp; Process"/>
          <xsd:enumeration value="Technology"/>
          <xsd:maxLength value="255"/>
        </xsd:restriction>
      </xsd:simpleType>
    </xsd:element>
    <xsd:element name="SpringIM_MethodologyPhase" ma:index="26" nillable="true" ma:displayName="Phase" ma:description="" ma:internalName="SpringIM_MethodologyPhase">
      <xsd:simpleType>
        <xsd:restriction base="dms:Choice">
          <xsd:enumeration value="-"/>
          <xsd:enumeration value="1. Strategy"/>
          <xsd:enumeration value="2. Design"/>
          <xsd:enumeration value="3. Build"/>
          <xsd:enumeration value="4. Deploy"/>
          <xsd:enumeration value="5. Operate"/>
          <xsd:maxLength value="255"/>
        </xsd:restriction>
      </xsd:simpleType>
    </xsd:element>
    <xsd:element name="SpringIM_Comment" ma:index="27" nillable="true" ma:displayName="Comments" ma:description="" ma:hidden="true" ma:internalName="SpringIM_Comment">
      <xsd:simpleType>
        <xsd:restriction base="dms:Note">
          <xsd:maxLength value="1024"/>
        </xsd:restriction>
      </xsd:simpleType>
    </xsd:element>
    <xsd:element name="SpringIM_RetentionDate" ma:index="28" nillable="true" ma:displayName="Retention Date" ma:description="" ma:format="DateOnly" ma:hidden="true" ma:internalName="SpringIM_RetentionDate">
      <xsd:simpleType>
        <xsd:restriction base="dms:DateTime"/>
      </xsd:simpleType>
    </xsd:element>
    <xsd:element name="SpringIM_Keyword" ma:index="29" nillable="true" ma:displayName="Keywords" ma:description="Keyword generated by the search engine. (Read only)" ma:hidden="true" ma:internalName="SpringIM_Keyword">
      <xsd:simpleType>
        <xsd:restriction base="dms:Note">
          <xsd:maxLength value="1024"/>
        </xsd:restriction>
      </xsd:simpleType>
    </xsd:element>
    <xsd:element name="SpringIM_LegacyID" ma:index="30" nillable="true" ma:displayName="Legacy ID" ma:description="" ma:hidden="true" ma:internalName="SpringIM_LegacyID">
      <xsd:simpleType>
        <xsd:restriction base="dms:Text">
          <xsd:maxLength value="255"/>
        </xsd:restriction>
      </xsd:simpleType>
    </xsd:element>
    <xsd:element name="SpringIM_MigrationFlag" ma:index="31" nillable="true" ma:displayName="Migration Flag" ma:description="" ma:hidden="true" ma:internalName="SpringIM_MigrationFlag">
      <xsd:simpleType>
        <xsd:restriction base="dms:Boolean"/>
      </xsd:simpleType>
    </xsd:element>
    <xsd:element name="SpringIM_URLOrigin" ma:index="32" nillable="true" ma:displayName="BE Inc. URL" ma:description="Migration Information: Former URL" ma:hidden="true" ma:internalName="SpringIM_URLOrigin">
      <xsd:simpleType>
        <xsd:restriction base="dms:Text">
          <xsd:maxLength value="255"/>
        </xsd:restriction>
      </xsd:simpleType>
    </xsd:element>
    <xsd:element name="SpringIM_SourceSystem" ma:index="33" nillable="true" ma:displayName="BE Inc. System" ma:description="Migration Information: Former System" ma:hidden="true" ma:internalName="SpringIM_SourceSystem">
      <xsd:simpleType>
        <xsd:restriction base="dms:Choice">
          <xsd:enumeration value="-"/>
          <xsd:enumeration value="BAT"/>
          <xsd:enumeration value="eRoom"/>
          <xsd:enumeration value="Internet"/>
          <xsd:enumeration value="Intranet Portal Geography"/>
          <xsd:enumeration value="Intranet Portal Industry"/>
          <xsd:enumeration value="Intranet Portal Solution"/>
          <xsd:enumeration value="Intranet Portals"/>
          <xsd:enumeration value="Intraspect"/>
          <xsd:enumeration value="Knowledge Library"/>
          <xsd:enumeration value="Local File Server"/>
          <xsd:enumeration value="Lotus Notes"/>
          <xsd:enumeration value="misc"/>
          <xsd:enumeration value="PM-Online"/>
          <xsd:enumeration value="Reference Store"/>
          <xsd:enumeration value="Wiki"/>
          <xsd:maxLength value="255"/>
        </xsd:restriction>
      </xsd:simpleType>
    </xsd:element>
    <xsd:element name="SpringIM_SourceFolder" ma:index="34" nillable="true" ma:displayName="BE Inc. System Folder" ma:description="Migration Information: Former Folder Name in System" ma:hidden="true" ma:internalName="SpringIM_SourceFolder">
      <xsd:simpleType>
        <xsd:restriction base="dms:Text">
          <xsd:maxLength value="255"/>
        </xsd:restriction>
      </xsd:simpleType>
    </xsd:element>
    <xsd:element name="SpringIM_Document_ContentType_Version" ma:index="35" ma:displayName="Document ContentType Version" ma:decimals="0" ma:default="1" ma:description="" ma:hidden="true" ma:internalName="SpringIM_Document_ContentType_Version" ma:percentage="FALSE">
      <xsd:simpleType>
        <xsd:restriction base="dms:Number">
          <xsd:maxInclusive value="100"/>
          <xsd:minInclusive value="1"/>
        </xsd:restriction>
      </xsd:simpleType>
    </xsd:element>
    <xsd:element name="SpringIM_AllianceProduct" ma:index="36" nillable="true" ma:displayName="Alliance / Consulting Partner" ma:description="" ma:internalName="SpringIM_AllianceProduc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Beam"/>
                    <xsd:enumeration value="AVAYA"/>
                    <xsd:enumeration value="BIP"/>
                    <xsd:enumeration value="C3"/>
                    <xsd:enumeration value="CA"/>
                    <xsd:enumeration value="EMC"/>
                    <xsd:enumeration value="HP"/>
                    <xsd:enumeration value="Hypercube"/>
                    <xsd:enumeration value="IBM"/>
                    <xsd:enumeration value="Manugistics Inc"/>
                    <xsd:enumeration value="Microsoft"/>
                    <xsd:enumeration value="MicroStrategy"/>
                    <xsd:enumeration value="NetApp"/>
                    <xsd:enumeration value="Oracle"/>
                    <xsd:enumeration value="Other"/>
                    <xsd:enumeration value="pmOne"/>
                    <xsd:enumeration value="salesforce.com"/>
                    <xsd:enumeration value="SAP"/>
                    <xsd:enumeration value="SAS"/>
                    <xsd:enumeration value="Software AG"/>
                    <xsd:enumeration value="TCS"/>
                    <xsd:enumeration value="Teradata"/>
                    <xsd:enumeration value="Tibco"/>
                    <xsd:enumeration value="WMP"/>
                    <xsd:maxLength value="2048"/>
                  </xsd:restriction>
                </xsd:simpleType>
              </xsd:element>
            </xsd:sequence>
          </xsd:extension>
        </xsd:complexContent>
      </xsd:complexType>
    </xsd:element>
    <xsd:element name="SpringIM_Language" ma:index="37" nillable="true" ma:displayName="Language" ma:description="" ma:internalName="SpringIM_Languag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DA"/>
                    <xsd:enumeration value="DE"/>
                    <xsd:enumeration value="EN"/>
                    <xsd:enumeration value="ES"/>
                    <xsd:enumeration value="FI"/>
                    <xsd:enumeration value="FR"/>
                    <xsd:enumeration value="IT"/>
                    <xsd:enumeration value="NB"/>
                    <xsd:enumeration value="NL"/>
                    <xsd:enumeration value="RU"/>
                    <xsd:enumeration value="SP"/>
                    <xsd:enumeration value="SV"/>
                    <xsd:maxLength value="255"/>
                  </xsd:restriction>
                </xsd:simpleType>
              </xsd:element>
            </xsd:sequence>
          </xsd:extension>
        </xsd:complexContent>
      </xsd:complexType>
    </xsd:element>
    <xsd:element name="SpringIM_DocumentYear" ma:index="38" nillable="true" ma:displayName="Document Year" ma:default="2012" ma:description="" ma:internalName="SpringIM_DocumentYear">
      <xsd:simpleType>
        <xsd:restriction base="dms:Choice">
          <xsd:enumeration value="Pre 2000"/>
          <xsd:enumeration value="2001"/>
          <xsd:enumeration value="2002"/>
          <xsd:enumeration value="2003"/>
          <xsd:enumeration value="2004"/>
          <xsd:enumeration value="2005"/>
          <xsd:enumeration value="2006"/>
          <xsd:enumeration value="2007"/>
          <xsd:enumeration value="2008"/>
          <xsd:enumeration value="2009"/>
          <xsd:enumeration value="2010"/>
          <xsd:enumeration value="2011"/>
          <xsd:enumeration value="2012"/>
          <xsd:enumeration value="2013"/>
          <xsd:enumeration value="2014"/>
          <xsd:enumeration value="2015"/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176E39-8037-48B0-B74B-447BD7D131F4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970F676-00E8-4C43-AED7-8667D8A37F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06BFAA-B61F-4F4A-81B4-62F8F67D3E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373</Words>
  <Application>Microsoft Office PowerPoint</Application>
  <PresentationFormat>Widescreen</PresentationFormat>
  <Paragraphs>125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ヒラギノ角ゴ ProN W3</vt:lpstr>
      <vt:lpstr>Arial</vt:lpstr>
      <vt:lpstr>Calibri</vt:lpstr>
      <vt:lpstr>Courier New</vt:lpstr>
      <vt:lpstr>Gill Sans</vt:lpstr>
      <vt:lpstr>Lato Light</vt:lpstr>
      <vt:lpstr>Verdana</vt:lpstr>
      <vt:lpstr>Wingdings</vt:lpstr>
      <vt:lpstr>Presentation template_EN</vt:lpstr>
      <vt:lpstr>PowerPoint Presentation</vt:lpstr>
      <vt:lpstr>Knowing your customer segments is essential to continuous success</vt:lpstr>
      <vt:lpstr>Data transformation enabled the identification of distinct price elasticities and purchasing patterns for both groups</vt:lpstr>
      <vt:lpstr>Heavy consumers tend to be more price sensitive with Kenco being the most vulnerable brand</vt:lpstr>
      <vt:lpstr>They also exhibit different purchasing patterns…</vt:lpstr>
      <vt:lpstr>The consumer groups‘ purchasing behaviour can be distinguished by multiple dimensions</vt:lpstr>
      <vt:lpstr>Promotions are the key to unlock the heavy consumer segment potential</vt:lpstr>
      <vt:lpstr>Heavy consumers spend significantly more on a shopping trip than light consumers</vt:lpstr>
      <vt:lpstr>Heavy consumers are less loyal to brands and stores</vt:lpstr>
      <vt:lpstr>Transaction level data contains valuable information on customers and enables data-driven business decisions</vt:lpstr>
      <vt:lpstr>Heavy consumer segment can be steered towards higher volume purchases by promotions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Simon, Arlette</dc:creator>
  <cp:lastModifiedBy>Joachim Ernst</cp:lastModifiedBy>
  <cp:revision>75</cp:revision>
  <cp:lastPrinted>2012-12-18T09:22:36Z</cp:lastPrinted>
  <dcterms:created xsi:type="dcterms:W3CDTF">2013-01-14T16:18:46Z</dcterms:created>
  <dcterms:modified xsi:type="dcterms:W3CDTF">2016-03-20T11:32:56Z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0x0101005353CF7DFE784A6D90C5F6B6D11D3DC301006B596F5C59F0444EA16BB0A4AE1799F4</vt:lpwstr>
  </property>
</Properties>
</file>