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3"/>
  </p:notesMasterIdLst>
  <p:handoutMasterIdLst>
    <p:handoutMasterId r:id="rId24"/>
  </p:handoutMasterIdLst>
  <p:sldIdLst>
    <p:sldId id="491" r:id="rId5"/>
    <p:sldId id="492" r:id="rId6"/>
    <p:sldId id="493" r:id="rId7"/>
    <p:sldId id="502" r:id="rId8"/>
    <p:sldId id="489" r:id="rId9"/>
    <p:sldId id="476" r:id="rId10"/>
    <p:sldId id="477" r:id="rId11"/>
    <p:sldId id="478" r:id="rId12"/>
    <p:sldId id="486" r:id="rId13"/>
    <p:sldId id="488" r:id="rId14"/>
    <p:sldId id="487" r:id="rId15"/>
    <p:sldId id="494" r:id="rId16"/>
    <p:sldId id="496" r:id="rId17"/>
    <p:sldId id="497" r:id="rId18"/>
    <p:sldId id="498" r:id="rId19"/>
    <p:sldId id="499" r:id="rId20"/>
    <p:sldId id="501" r:id="rId21"/>
    <p:sldId id="503" r:id="rId22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D78"/>
    <a:srgbClr val="32CE9E"/>
    <a:srgbClr val="E78047"/>
    <a:srgbClr val="D75F1C"/>
    <a:srgbClr val="002641"/>
    <a:srgbClr val="D44024"/>
    <a:srgbClr val="79B700"/>
    <a:srgbClr val="36B4E3"/>
    <a:srgbClr val="F3D311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9842" autoAdjust="0"/>
  </p:normalViewPr>
  <p:slideViewPr>
    <p:cSldViewPr snapToGrid="0" snapToObjects="1">
      <p:cViewPr varScale="1">
        <p:scale>
          <a:sx n="96" d="100"/>
          <a:sy n="96" d="100"/>
        </p:scale>
        <p:origin x="96" y="114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3102" y="6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2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9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3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believe our findings tell a clear story on what the major differences are of</a:t>
            </a:r>
            <a:r>
              <a:rPr lang="en-US" baseline="0" dirty="0" smtClean="0"/>
              <a:t> the two consumer segments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do a quick recap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8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5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behaviour</a:t>
            </a:r>
            <a:r>
              <a:rPr lang="en-US" dirty="0" smtClean="0"/>
              <a:t> of the two segments are nearly opposite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7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59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0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0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data on 270k transactions over a period</a:t>
            </a:r>
            <a:r>
              <a:rPr lang="en-US" baseline="0" dirty="0" smtClean="0"/>
              <a:t> of one year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simplified the data by taking out brands and stores that didn’t appear frequently in the dataset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aggregated the data by some areas to firstly compute price elasticities -&gt; which could tell us something about the market</a:t>
            </a:r>
          </a:p>
          <a:p>
            <a:r>
              <a:rPr lang="en-US" baseline="0" dirty="0" smtClean="0"/>
              <a:t>				 and secondly -&gt; about differences in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2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4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98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8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2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4400" b="1" kern="1200" baseline="0" smtClean="0">
          <a:solidFill>
            <a:schemeClr val="bg2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Instant Coffee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Consumer Analysis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Loyal Customers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601" y="1066800"/>
            <a:ext cx="11532798" cy="5451815"/>
            <a:chOff x="152250" y="1066800"/>
            <a:chExt cx="11532798" cy="5451815"/>
          </a:xfrm>
        </p:grpSpPr>
        <p:grpSp>
          <p:nvGrpSpPr>
            <p:cNvPr id="2" name="Group 1"/>
            <p:cNvGrpSpPr/>
            <p:nvPr/>
          </p:nvGrpSpPr>
          <p:grpSpPr>
            <a:xfrm>
              <a:off x="506952" y="1066800"/>
              <a:ext cx="11178096" cy="5451815"/>
              <a:chOff x="582105" y="2042084"/>
              <a:chExt cx="9427288" cy="44765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128" y="5806549"/>
                <a:ext cx="8163329" cy="439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800" dirty="0" smtClean="0">
                    <a:solidFill>
                      <a:srgbClr val="4D4F53"/>
                    </a:solidFill>
                  </a:rPr>
                  <a:t>Brand loyalty [Herfindahl]</a:t>
                </a:r>
                <a:endParaRPr lang="de-DE" sz="2400" dirty="0" smtClean="0">
                  <a:solidFill>
                    <a:srgbClr val="4D4F53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82105" y="2042084"/>
                <a:ext cx="9427288" cy="4476529"/>
                <a:chOff x="582105" y="2042084"/>
                <a:chExt cx="9427288" cy="4476529"/>
              </a:xfrm>
            </p:grpSpPr>
            <p:pic>
              <p:nvPicPr>
                <p:cNvPr id="35" name="Picture 2" descr="https://lh4.googleusercontent.com/XFHHXqTJWffEMy7oDVe6tPaYkxUYxbJK_9L8wXuPcCvJTZKUi-LRbp44fWC-gNKJCXW5hrzuxzBHJggZPXyLKJFYqVw6tjdDRJo22vCKucD7udGSRWh9aZGL33toGIEDou24q4F0pb8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095"/>
                <a:stretch/>
              </p:blipFill>
              <p:spPr bwMode="auto">
                <a:xfrm>
                  <a:off x="582105" y="2042084"/>
                  <a:ext cx="9427288" cy="379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2809999" y="6212398"/>
                  <a:ext cx="1976090" cy="306215"/>
                  <a:chOff x="2722911" y="5791492"/>
                  <a:chExt cx="1976090" cy="306215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3136900" y="5791492"/>
                    <a:ext cx="1562101" cy="30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de-DE" sz="1600" dirty="0" smtClean="0">
                        <a:solidFill>
                          <a:srgbClr val="4D4F53"/>
                        </a:solidFill>
                      </a:rPr>
                      <a:t>Heavy consumer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22911" y="5818600"/>
                    <a:ext cx="252000" cy="252000"/>
                  </a:xfrm>
                  <a:prstGeom prst="ellipse">
                    <a:avLst/>
                  </a:prstGeom>
                  <a:solidFill>
                    <a:srgbClr val="269D78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200" dirty="0" err="1" smtClean="0">
                      <a:solidFill>
                        <a:srgbClr val="4D4F53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6983188" y="6212398"/>
                  <a:ext cx="1562101" cy="30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dirty="0" smtClean="0">
                      <a:solidFill>
                        <a:srgbClr val="4D4F53"/>
                      </a:solidFill>
                    </a:rPr>
                    <a:t>Light consumer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566795" y="6239505"/>
                  <a:ext cx="252000" cy="252000"/>
                </a:xfrm>
                <a:prstGeom prst="ellipse">
                  <a:avLst/>
                </a:prstGeom>
                <a:solidFill>
                  <a:srgbClr val="D75F1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 rot="16200000">
              <a:off x="-1611646" y="2903301"/>
              <a:ext cx="4272305" cy="744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250" y="1139405"/>
            <a:ext cx="11887500" cy="5534727"/>
            <a:chOff x="304500" y="2160721"/>
            <a:chExt cx="9811958" cy="4600459"/>
          </a:xfrm>
        </p:grpSpPr>
        <p:pic>
          <p:nvPicPr>
            <p:cNvPr id="12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713082" y="6454965"/>
              <a:ext cx="1853888" cy="306215"/>
              <a:chOff x="2625994" y="5874405"/>
              <a:chExt cx="1853888" cy="3062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917781" y="5874405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5994" y="5894286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910809" y="6452867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3811" y="6479974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Maximum spend in any single trip [GBP]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Big spenders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100%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Responsive to promotions</a:t>
            </a:r>
            <a:endParaRPr lang="de-DE" dirty="0" smtClean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50% less total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More brand loyal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4D4F53"/>
                </a:solidFill>
              </a:rPr>
              <a:t>Heavy </a:t>
            </a:r>
            <a:r>
              <a:rPr lang="en-GB" sz="28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4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30280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31216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31216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Branding campaigns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Differentiation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CSR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13974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Introduce larger pack sizes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1600" dirty="0" smtClean="0">
                <a:solidFill>
                  <a:srgbClr val="4D4F53"/>
                </a:solidFill>
              </a:endParaRPr>
            </a:p>
            <a:p>
              <a:endParaRPr lang="en-GB" sz="1600" dirty="0" smtClean="0">
                <a:solidFill>
                  <a:srgbClr val="4D4F53"/>
                </a:solidFill>
              </a:endParaRPr>
            </a:p>
            <a:p>
              <a:endParaRPr lang="en-GB" sz="1600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27203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2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3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2300" cy="4897796"/>
            <a:chOff x="1088119" y="1755786"/>
            <a:chExt cx="6915780" cy="4210481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561057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Introduce larger pack sizes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sz="1600" dirty="0" smtClean="0">
                <a:solidFill>
                  <a:srgbClr val="4D4F53"/>
                </a:solidFill>
              </a:endParaRP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400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58090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050" dirty="0" smtClean="0">
                <a:solidFill>
                  <a:srgbClr val="4D4F53"/>
                </a:solidFill>
              </a:endParaRPr>
            </a:p>
            <a:p>
              <a:endParaRPr lang="en-GB" sz="11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639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639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1477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4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Promotion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Distribution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Limited </a:t>
              </a:r>
              <a:r>
                <a:rPr lang="en-GB" sz="2400" dirty="0">
                  <a:solidFill>
                    <a:srgbClr val="4D4F53"/>
                  </a:solidFill>
                </a:rPr>
                <a:t>time coupons with each product </a:t>
              </a:r>
              <a:r>
                <a:rPr lang="en-GB" sz="2400" dirty="0" smtClean="0">
                  <a:solidFill>
                    <a:srgbClr val="4D4F53"/>
                  </a:solidFill>
                </a:rPr>
                <a:t>purchased</a:t>
              </a:r>
              <a:endParaRPr lang="en-GB" sz="24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87856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Questions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083031"/>
            <a:ext cx="6450013" cy="54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685" y="423333"/>
            <a:ext cx="11330516" cy="795474"/>
          </a:xfrm>
        </p:spPr>
        <p:txBody>
          <a:bodyPr/>
          <a:lstStyle/>
          <a:p>
            <a:r>
              <a:rPr lang="de-DE" sz="4400" dirty="0" smtClean="0">
                <a:solidFill>
                  <a:schemeClr val="bg2"/>
                </a:solidFill>
                <a:latin typeface="+mn-lt"/>
              </a:rPr>
              <a:t>Data: Transaction level</a:t>
            </a:r>
            <a:endParaRPr lang="de-DE" sz="2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0327" y="1715332"/>
            <a:ext cx="9078360" cy="5564478"/>
            <a:chOff x="1830327" y="1715332"/>
            <a:chExt cx="9078360" cy="5564478"/>
          </a:xfrm>
        </p:grpSpPr>
        <p:sp>
          <p:nvSpPr>
            <p:cNvPr id="38" name="Rectangle 37"/>
            <p:cNvSpPr/>
            <p:nvPr/>
          </p:nvSpPr>
          <p:spPr>
            <a:xfrm>
              <a:off x="1830327" y="4072152"/>
              <a:ext cx="3207078" cy="2438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r>
                <a:rPr lang="en-US" sz="3200" dirty="0" smtClean="0">
                  <a:solidFill>
                    <a:srgbClr val="4D4F53"/>
                  </a:solidFill>
                </a:rPr>
                <a:t>	</a:t>
              </a:r>
              <a:r>
                <a:rPr lang="en-US" sz="2800" dirty="0" smtClean="0">
                  <a:solidFill>
                    <a:srgbClr val="4D4F53"/>
                  </a:solidFill>
                </a:rPr>
                <a:t>- week 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household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brand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33692" y="4072152"/>
              <a:ext cx="4574995" cy="32076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dirty="0" smtClean="0">
                  <a:solidFill>
                    <a:srgbClr val="4D4F53"/>
                  </a:solidFill>
                </a:rPr>
                <a:t>1. Price elasticities</a:t>
              </a:r>
            </a:p>
            <a:p>
              <a:endParaRPr lang="en-US" sz="2800" dirty="0" smtClean="0">
                <a:solidFill>
                  <a:srgbClr val="4D4F53"/>
                </a:solidFill>
              </a:endParaRP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2. Buying behaviours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loyalty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promotion</a:t>
              </a:r>
            </a:p>
            <a:p>
              <a:endParaRPr lang="en-US" sz="2400" dirty="0" smtClean="0">
                <a:solidFill>
                  <a:srgbClr val="4D4F53"/>
                </a:solidFill>
              </a:endParaRPr>
            </a:p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6874950" y="1995136"/>
              <a:ext cx="2041051" cy="1261584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2461409" y="1715332"/>
              <a:ext cx="1944914" cy="1821190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22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2589967"/>
            <a:chOff x="1066800" y="1823631"/>
            <a:chExt cx="9149645" cy="2113369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43402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4808131"/>
            <a:chOff x="1066800" y="1823631"/>
            <a:chExt cx="9149645" cy="3923353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 descr="25t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510" y="4171840"/>
              <a:ext cx="3044574" cy="1575144"/>
            </a:xfrm>
            <a:prstGeom prst="rect">
              <a:avLst/>
            </a:prstGeom>
          </p:spPr>
        </p:pic>
        <p:pic>
          <p:nvPicPr>
            <p:cNvPr id="45" name="Picture 44" descr="75th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034" y="4122201"/>
              <a:ext cx="3140505" cy="1624775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6134718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Users have different price sensitivities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 b="34864"/>
          <a:stretch/>
        </p:blipFill>
        <p:spPr>
          <a:xfrm>
            <a:off x="0" y="1218807"/>
            <a:ext cx="12172950" cy="5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248" y="1171599"/>
            <a:ext cx="11596953" cy="5559567"/>
            <a:chOff x="163248" y="1171599"/>
            <a:chExt cx="11596953" cy="55595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8" r="24059"/>
            <a:stretch/>
          </p:blipFill>
          <p:spPr>
            <a:xfrm>
              <a:off x="163248" y="1738365"/>
              <a:ext cx="11596953" cy="45978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600" y="5626651"/>
              <a:ext cx="2603500" cy="11045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52495" y="1171599"/>
              <a:ext cx="5196166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Light consumer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151" y="1171599"/>
              <a:ext cx="5105803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>
                  <a:solidFill>
                    <a:srgbClr val="4D4F53"/>
                  </a:solidFill>
                </a:rPr>
                <a:t>Heavy </a:t>
              </a:r>
              <a:r>
                <a:rPr lang="en-GB" sz="28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They also exhibit different buying behaviours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56" y="1300015"/>
            <a:ext cx="11610534" cy="4775421"/>
            <a:chOff x="101956" y="1300015"/>
            <a:chExt cx="11610534" cy="4775421"/>
          </a:xfrm>
        </p:grpSpPr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910562" y="1300015"/>
              <a:ext cx="4086278" cy="61551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Importance</a:t>
              </a:r>
              <a:endParaRPr lang="en-US" sz="24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1956" y="1789752"/>
              <a:ext cx="11610534" cy="4285684"/>
              <a:chOff x="101956" y="2750402"/>
              <a:chExt cx="10751009" cy="3337492"/>
            </a:xfrm>
          </p:grpSpPr>
          <p:grpSp>
            <p:nvGrpSpPr>
              <p:cNvPr id="2057" name="Group 2056"/>
              <p:cNvGrpSpPr/>
              <p:nvPr/>
            </p:nvGrpSpPr>
            <p:grpSpPr>
              <a:xfrm>
                <a:off x="101956" y="2750402"/>
                <a:ext cx="10751007" cy="479332"/>
                <a:chOff x="1308393" y="1890214"/>
                <a:chExt cx="9872300" cy="479332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060691" y="2007803"/>
                  <a:ext cx="6120002" cy="288000"/>
                  <a:chOff x="5060691" y="2044700"/>
                  <a:chExt cx="6120002" cy="2880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5060693" y="213967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5060691" y="2044700"/>
                    <a:ext cx="5723423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41" name="Content Placeholder 2"/>
                <p:cNvSpPr txBox="1">
                  <a:spLocks/>
                </p:cNvSpPr>
                <p:nvPr/>
              </p:nvSpPr>
              <p:spPr>
                <a:xfrm>
                  <a:off x="1308393" y="1890214"/>
                  <a:ext cx="409101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Promotion response (Price</a:t>
                  </a:r>
                  <a:r>
                    <a:rPr lang="en-US" sz="18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)</a:t>
                  </a:r>
                  <a:endParaRPr lang="en-US" sz="18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  <p:grpSp>
            <p:nvGrpSpPr>
              <p:cNvPr id="2058" name="Group 2057"/>
              <p:cNvGrpSpPr/>
              <p:nvPr/>
            </p:nvGrpSpPr>
            <p:grpSpPr>
              <a:xfrm>
                <a:off x="101957" y="3226762"/>
                <a:ext cx="10751008" cy="479332"/>
                <a:chOff x="1308392" y="2360784"/>
                <a:chExt cx="9872301" cy="479332"/>
              </a:xfrm>
            </p:grpSpPr>
            <p:sp>
              <p:nvSpPr>
                <p:cNvPr id="42" name="Content Placeholder 2"/>
                <p:cNvSpPr txBox="1">
                  <a:spLocks/>
                </p:cNvSpPr>
                <p:nvPr/>
              </p:nvSpPr>
              <p:spPr>
                <a:xfrm>
                  <a:off x="1308392" y="2360784"/>
                  <a:ext cx="3617248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Maximum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8" name="Group 2047"/>
                <p:cNvGrpSpPr/>
                <p:nvPr/>
              </p:nvGrpSpPr>
              <p:grpSpPr>
                <a:xfrm>
                  <a:off x="5060691" y="2478373"/>
                  <a:ext cx="6120002" cy="288000"/>
                  <a:chOff x="5060691" y="2405806"/>
                  <a:chExt cx="6120002" cy="28800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60693" y="2487845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60691" y="2405806"/>
                    <a:ext cx="52720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59" name="Group 2058"/>
              <p:cNvGrpSpPr/>
              <p:nvPr/>
            </p:nvGrpSpPr>
            <p:grpSpPr>
              <a:xfrm>
                <a:off x="101959" y="3703122"/>
                <a:ext cx="10751000" cy="479332"/>
                <a:chOff x="1308392" y="3357370"/>
                <a:chExt cx="9872294" cy="479332"/>
              </a:xfrm>
            </p:grpSpPr>
            <p:sp>
              <p:nvSpPr>
                <p:cNvPr id="43" name="Content Placeholder 2"/>
                <p:cNvSpPr txBox="1">
                  <a:spLocks/>
                </p:cNvSpPr>
                <p:nvPr/>
              </p:nvSpPr>
              <p:spPr>
                <a:xfrm>
                  <a:off x="1308392" y="3357370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packs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9" name="Group 2048"/>
                <p:cNvGrpSpPr/>
                <p:nvPr/>
              </p:nvGrpSpPr>
              <p:grpSpPr>
                <a:xfrm>
                  <a:off x="5060686" y="3474959"/>
                  <a:ext cx="6120000" cy="288000"/>
                  <a:chOff x="5060686" y="3185573"/>
                  <a:chExt cx="6120000" cy="288000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060686" y="3275572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5060691" y="3185573"/>
                    <a:ext cx="517296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0" name="Group 2059"/>
              <p:cNvGrpSpPr/>
              <p:nvPr/>
            </p:nvGrpSpPr>
            <p:grpSpPr>
              <a:xfrm>
                <a:off x="101959" y="4179482"/>
                <a:ext cx="10751000" cy="479332"/>
                <a:chOff x="1308392" y="3917196"/>
                <a:chExt cx="9872294" cy="479332"/>
              </a:xfrm>
            </p:grpSpPr>
            <p:sp>
              <p:nvSpPr>
                <p:cNvPr id="44" name="Content Placeholder 2"/>
                <p:cNvSpPr txBox="1">
                  <a:spLocks/>
                </p:cNvSpPr>
                <p:nvPr/>
              </p:nvSpPr>
              <p:spPr>
                <a:xfrm>
                  <a:off x="1308392" y="3917196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1" name="Group 2050"/>
                <p:cNvGrpSpPr/>
                <p:nvPr/>
              </p:nvGrpSpPr>
              <p:grpSpPr>
                <a:xfrm>
                  <a:off x="5060686" y="4034785"/>
                  <a:ext cx="6120000" cy="288000"/>
                  <a:chOff x="5060686" y="3965340"/>
                  <a:chExt cx="6120000" cy="288000"/>
                </a:xfrm>
              </p:grpSpPr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5060686" y="4060118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060692" y="3965340"/>
                    <a:ext cx="3648968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1" name="Group 2060"/>
              <p:cNvGrpSpPr/>
              <p:nvPr/>
            </p:nvGrpSpPr>
            <p:grpSpPr>
              <a:xfrm>
                <a:off x="101959" y="4655842"/>
                <a:ext cx="10751000" cy="479332"/>
                <a:chOff x="1308392" y="4477022"/>
                <a:chExt cx="9872294" cy="479332"/>
              </a:xfrm>
            </p:grpSpPr>
            <p:sp>
              <p:nvSpPr>
                <p:cNvPr id="45" name="Content Placeholder 2"/>
                <p:cNvSpPr txBox="1">
                  <a:spLocks/>
                </p:cNvSpPr>
                <p:nvPr/>
              </p:nvSpPr>
              <p:spPr>
                <a:xfrm>
                  <a:off x="1308392" y="4477022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weekly visits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2" name="Group 2051"/>
                <p:cNvGrpSpPr/>
                <p:nvPr/>
              </p:nvGrpSpPr>
              <p:grpSpPr>
                <a:xfrm>
                  <a:off x="5060686" y="4594611"/>
                  <a:ext cx="6120000" cy="288000"/>
                  <a:chOff x="5060686" y="4335565"/>
                  <a:chExt cx="6120000" cy="288000"/>
                </a:xfrm>
              </p:grpSpPr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060686" y="443034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5060691" y="4335565"/>
                    <a:ext cx="18811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2" name="Group 2061"/>
              <p:cNvGrpSpPr/>
              <p:nvPr/>
            </p:nvGrpSpPr>
            <p:grpSpPr>
              <a:xfrm>
                <a:off x="101956" y="5132202"/>
                <a:ext cx="10751003" cy="479332"/>
                <a:chOff x="1308392" y="4990724"/>
                <a:chExt cx="9872296" cy="479332"/>
              </a:xfrm>
            </p:grpSpPr>
            <p:sp>
              <p:nvSpPr>
                <p:cNvPr id="46" name="Content Placeholder 2"/>
                <p:cNvSpPr txBox="1">
                  <a:spLocks/>
                </p:cNvSpPr>
                <p:nvPr/>
              </p:nvSpPr>
              <p:spPr>
                <a:xfrm>
                  <a:off x="1308392" y="4990724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  <a:cs typeface="Lato Light"/>
                    </a:rPr>
                    <a:t>Minimum spend</a:t>
                  </a:r>
                </a:p>
              </p:txBody>
            </p:sp>
            <p:grpSp>
              <p:nvGrpSpPr>
                <p:cNvPr id="2053" name="Group 2052"/>
                <p:cNvGrpSpPr/>
                <p:nvPr/>
              </p:nvGrpSpPr>
              <p:grpSpPr>
                <a:xfrm>
                  <a:off x="5060688" y="5108313"/>
                  <a:ext cx="6120000" cy="288000"/>
                  <a:chOff x="5060688" y="4689260"/>
                  <a:chExt cx="6120000" cy="288000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5060688" y="4778481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5060691" y="4689260"/>
                    <a:ext cx="159918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3" name="Group 2062"/>
              <p:cNvGrpSpPr/>
              <p:nvPr/>
            </p:nvGrpSpPr>
            <p:grpSpPr>
              <a:xfrm>
                <a:off x="101956" y="5608562"/>
                <a:ext cx="10751003" cy="479332"/>
                <a:chOff x="1308392" y="4755336"/>
                <a:chExt cx="9872296" cy="479332"/>
              </a:xfrm>
            </p:grpSpPr>
            <p:grpSp>
              <p:nvGrpSpPr>
                <p:cNvPr id="2054" name="Group 2053"/>
                <p:cNvGrpSpPr/>
                <p:nvPr/>
              </p:nvGrpSpPr>
              <p:grpSpPr>
                <a:xfrm>
                  <a:off x="5060688" y="4872925"/>
                  <a:ext cx="6120000" cy="288000"/>
                  <a:chOff x="5060688" y="5101949"/>
                  <a:chExt cx="6120000" cy="288000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5060688" y="518561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060691" y="5101949"/>
                    <a:ext cx="137820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82" name="Content Placeholder 2"/>
                <p:cNvSpPr txBox="1">
                  <a:spLocks/>
                </p:cNvSpPr>
                <p:nvPr/>
              </p:nvSpPr>
              <p:spPr>
                <a:xfrm>
                  <a:off x="1308392" y="4755336"/>
                  <a:ext cx="463520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Brand loyalty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Buying behaviours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Promotion response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2992" y="1196558"/>
            <a:ext cx="11486016" cy="4808646"/>
            <a:chOff x="274185" y="2019163"/>
            <a:chExt cx="9710245" cy="4062319"/>
          </a:xfrm>
        </p:grpSpPr>
        <p:pic>
          <p:nvPicPr>
            <p:cNvPr id="47" name="Picture 2" descr="https://lh6.googleusercontent.com/eFl8bLqLzOi1ROhb2FhZvm6MCqlDFJBzz4UN79bCITlkiB3s2EB9KBAG4e_AVyutlEXYfmZi70G3vjINEwHhq3ezsR0dwgGospw7NIr3urwF6gH3XruYbwDkp31jpCLOBAOLi26vGx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22"/>
            <a:stretch/>
          </p:blipFill>
          <p:spPr bwMode="auto">
            <a:xfrm>
              <a:off x="444205" y="2102666"/>
              <a:ext cx="9540225" cy="397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 rot="16200000">
              <a:off x="-1382239" y="3675587"/>
              <a:ext cx="3798028" cy="4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Sales on price promotion [%]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65" y="214775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65" y="293046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9365" y="3736880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9365" y="455032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9365" y="5363778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76E39-8037-48B0-B74B-447BD7D131F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420</Words>
  <Application>Microsoft Office PowerPoint</Application>
  <PresentationFormat>Widescreen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Lato Light</vt:lpstr>
      <vt:lpstr>Verdana</vt:lpstr>
      <vt:lpstr>Wingdings</vt:lpstr>
      <vt:lpstr>Presentation template_EN</vt:lpstr>
      <vt:lpstr>PowerPoint Presentation</vt:lpstr>
      <vt:lpstr>Data: Transaction level</vt:lpstr>
      <vt:lpstr>Consumer segments</vt:lpstr>
      <vt:lpstr>Consumer segments</vt:lpstr>
      <vt:lpstr>Users have different price sensitivities</vt:lpstr>
      <vt:lpstr>Clout and Vulnerability</vt:lpstr>
      <vt:lpstr>They also exhibit different buying behaviours</vt:lpstr>
      <vt:lpstr>Buying behaviours</vt:lpstr>
      <vt:lpstr>Promotion response</vt:lpstr>
      <vt:lpstr>Loyal Customers</vt:lpstr>
      <vt:lpstr>Big spenders</vt:lpstr>
      <vt:lpstr>Summary</vt:lpstr>
      <vt:lpstr>Summary</vt:lpstr>
      <vt:lpstr>Recommendations</vt:lpstr>
      <vt:lpstr>Recommendations</vt:lpstr>
      <vt:lpstr>Recommendations</vt:lpstr>
      <vt:lpstr>PowerPoint Presentation</vt:lpstr>
      <vt:lpstr>Clout and Vulnerability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Jim Leach</cp:lastModifiedBy>
  <cp:revision>102</cp:revision>
  <cp:lastPrinted>2012-12-18T09:22:36Z</cp:lastPrinted>
  <dcterms:created xsi:type="dcterms:W3CDTF">2013-01-14T16:18:46Z</dcterms:created>
  <dcterms:modified xsi:type="dcterms:W3CDTF">2016-03-22T12:33:22Z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