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16"/>
  </p:notesMasterIdLst>
  <p:handoutMasterIdLst>
    <p:handoutMasterId r:id="rId17"/>
  </p:handoutMasterIdLst>
  <p:sldIdLst>
    <p:sldId id="256" r:id="rId5"/>
    <p:sldId id="494" r:id="rId6"/>
    <p:sldId id="499" r:id="rId7"/>
    <p:sldId id="476" r:id="rId8"/>
    <p:sldId id="477" r:id="rId9"/>
    <p:sldId id="478" r:id="rId10"/>
    <p:sldId id="481" r:id="rId11"/>
    <p:sldId id="482" r:id="rId12"/>
    <p:sldId id="483" r:id="rId13"/>
    <p:sldId id="491" r:id="rId14"/>
    <p:sldId id="495" r:id="rId15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5" orient="horz" pos="974" userDrawn="1">
          <p15:clr>
            <a:srgbClr val="A4A3A4"/>
          </p15:clr>
        </p15:guide>
        <p15:guide id="6" pos="239" userDrawn="1">
          <p15:clr>
            <a:srgbClr val="A4A3A4"/>
          </p15:clr>
        </p15:guide>
        <p15:guide id="7" pos="7428" userDrawn="1">
          <p15:clr>
            <a:srgbClr val="A4A3A4"/>
          </p15:clr>
        </p15:guide>
        <p15:guide id="8" pos="3851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E9E"/>
    <a:srgbClr val="E78047"/>
    <a:srgbClr val="D75F1C"/>
    <a:srgbClr val="269D78"/>
    <a:srgbClr val="002641"/>
    <a:srgbClr val="D44024"/>
    <a:srgbClr val="79B700"/>
    <a:srgbClr val="36B4E3"/>
    <a:srgbClr val="F3D311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9" autoAdjust="0"/>
    <p:restoredTop sz="78070" autoAdjust="0"/>
  </p:normalViewPr>
  <p:slideViewPr>
    <p:cSldViewPr snapToGrid="0" snapToObjects="1">
      <p:cViewPr>
        <p:scale>
          <a:sx n="90" d="100"/>
          <a:sy n="90" d="100"/>
        </p:scale>
        <p:origin x="-928" y="-96"/>
      </p:cViewPr>
      <p:guideLst>
        <p:guide orient="horz" pos="4065"/>
        <p:guide orient="horz" pos="2387"/>
        <p:guide orient="horz" pos="119"/>
        <p:guide orient="horz" pos="528"/>
        <p:guide orient="horz" pos="974"/>
        <p:guide pos="239"/>
        <p:guide pos="7428"/>
        <p:guide pos="38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47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-2562" y="-90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3/21/16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37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8566" y="1087066"/>
            <a:ext cx="5945716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Title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8566" y="3555330"/>
            <a:ext cx="5945716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Prepared by First name Surname, Job title / Prepared for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567" y="3915330"/>
            <a:ext cx="5944415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41060" y="4939230"/>
            <a:ext cx="2335333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 smtClean="0"/>
              <a:t>Logo client here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567" y="2766471"/>
            <a:ext cx="5945714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9685" y="188079"/>
            <a:ext cx="11330516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5638331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01218" y="1316736"/>
            <a:ext cx="5633408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71387" y="1316736"/>
            <a:ext cx="11461105" cy="5184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31" y="185738"/>
            <a:ext cx="90365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127632" y="2048256"/>
            <a:ext cx="9937418" cy="43251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371387" y="2834640"/>
            <a:ext cx="5829652" cy="3154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6009718" y="2834640"/>
            <a:ext cx="5829652" cy="3154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9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9685" y="1218807"/>
            <a:ext cx="11330516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9685" y="188078"/>
            <a:ext cx="11330516" cy="8787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800"/>
            </a:lvl1pPr>
          </a:lstStyle>
          <a:p>
            <a:r>
              <a:rPr lang="en-US" noProof="0" dirty="0" smtClean="0"/>
              <a:t>Click to edit Master title style</a:t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9686" y="6029740"/>
            <a:ext cx="8622485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GB" noProof="0" smtClean="0"/>
              <a:t>(1)</a:t>
            </a:r>
          </a:p>
          <a:p>
            <a:pPr lvl="0"/>
            <a:r>
              <a:rPr lang="en-GB" noProof="0" smtClean="0"/>
              <a:t>(2)</a:t>
            </a:r>
          </a:p>
          <a:p>
            <a:pPr lvl="0"/>
            <a:r>
              <a:rPr lang="en-GB" noProof="0" smtClean="0"/>
              <a:t>Source / Footnote: calibri 9pt</a:t>
            </a:r>
          </a:p>
        </p:txBody>
      </p:sp>
    </p:spTree>
    <p:extLst>
      <p:ext uri="{BB962C8B-B14F-4D97-AF65-F5344CB8AC3E}">
        <p14:creationId xmlns:p14="http://schemas.microsoft.com/office/powerpoint/2010/main" val="25107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9545" y="1536700"/>
            <a:ext cx="11330656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1297143" y="6498346"/>
            <a:ext cx="463060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E997FAD-17BD-C54D-93FE-DA7D4A487AFB}" type="slidenum">
              <a:rPr lang="en-US" sz="1400" noProof="0" smtClean="0">
                <a:solidFill>
                  <a:srgbClr val="8D817B"/>
                </a:solidFill>
              </a:rPr>
              <a:pPr algn="r"/>
              <a:t>‹#›</a:t>
            </a:fld>
            <a:endParaRPr lang="en-US" sz="1400" noProof="0" dirty="0" smtClean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9545" y="190332"/>
            <a:ext cx="11330655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64" r:id="rId3"/>
    <p:sldLayoutId id="2147483755" r:id="rId4"/>
    <p:sldLayoutId id="2147483756" r:id="rId5"/>
    <p:sldLayoutId id="2147483759" r:id="rId6"/>
    <p:sldLayoutId id="2147483760" r:id="rId7"/>
    <p:sldLayoutId id="2147483761" r:id="rId8"/>
    <p:sldLayoutId id="2147484801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2200" b="0" kern="1200" baseline="0" smtClean="0">
          <a:solidFill>
            <a:srgbClr val="4D4F53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Instant Coffee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Consumer Analysis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2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6144507" y="1826916"/>
            <a:ext cx="1260058" cy="1085929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D75F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780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1070376" y="1834452"/>
            <a:ext cx="1213678" cy="1078393"/>
            <a:chOff x="5949692" y="4066580"/>
            <a:chExt cx="656759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2" y="4066581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269D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32C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66800" y="3665248"/>
            <a:ext cx="4401813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</a:t>
            </a:r>
            <a:r>
              <a:rPr lang="en-US" sz="2400" dirty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0% more price sensitive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Responsive to promotions</a:t>
            </a:r>
            <a:endParaRPr lang="de-DE" dirty="0" smtClean="0">
              <a:solidFill>
                <a:srgbClr val="4D4F5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6012" y="3665248"/>
            <a:ext cx="4872698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Low volumes / total spending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More brand loyal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6012" y="2910234"/>
            <a:ext cx="4386766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70375" y="2912845"/>
            <a:ext cx="4398238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>
                <a:solidFill>
                  <a:srgbClr val="4D4F53"/>
                </a:solidFill>
              </a:rPr>
              <a:t>Heavy </a:t>
            </a:r>
            <a:r>
              <a:rPr lang="en-GB" sz="24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b="1" dirty="0" err="1" smtClean="0">
              <a:solidFill>
                <a:srgbClr val="4D4F5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1" y="1826916"/>
            <a:ext cx="1217254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1159" y="1820341"/>
            <a:ext cx="1313405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4020" y="1755786"/>
            <a:ext cx="3089879" cy="520345"/>
          </a:xfrm>
          <a:prstGeom prst="rect">
            <a:avLst/>
          </a:prstGeom>
          <a:solidFill>
            <a:srgbClr val="E78047"/>
          </a:solidFill>
          <a:ln>
            <a:solidFill>
              <a:srgbClr val="E7804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 smtClean="0">
                <a:solidFill>
                  <a:srgbClr val="4D4F53"/>
                </a:solidFill>
              </a:rPr>
              <a:t>Light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99804" y="1755786"/>
            <a:ext cx="3129550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solidFill>
              <a:srgbClr val="32C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 smtClean="0">
                <a:solidFill>
                  <a:srgbClr val="4D4F53"/>
                </a:solidFill>
              </a:rPr>
              <a:t>Heavy</a:t>
            </a:r>
            <a:endParaRPr lang="en-GB" sz="2400" dirty="0" smtClean="0">
              <a:solidFill>
                <a:srgbClr val="4D4F53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b="1" dirty="0" err="1" smtClean="0">
              <a:solidFill>
                <a:srgbClr val="4D4F5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9804" y="2279998"/>
            <a:ext cx="3129550" cy="1631216"/>
          </a:xfrm>
          <a:prstGeom prst="rect">
            <a:avLst/>
          </a:prstGeom>
          <a:noFill/>
          <a:ln>
            <a:solidFill>
              <a:srgbClr val="32CE9E"/>
            </a:solidFill>
          </a:ln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rgbClr val="4D4F53"/>
              </a:solidFill>
            </a:endParaRPr>
          </a:p>
          <a:p>
            <a:r>
              <a:rPr lang="en-GB" sz="2000" dirty="0" smtClean="0">
                <a:solidFill>
                  <a:srgbClr val="4D4F53"/>
                </a:solidFill>
              </a:rPr>
              <a:t>Product standardisation</a:t>
            </a:r>
          </a:p>
          <a:p>
            <a:endParaRPr lang="en-GB" sz="2000" dirty="0" smtClean="0">
              <a:solidFill>
                <a:srgbClr val="4D4F53"/>
              </a:solidFill>
            </a:endParaRPr>
          </a:p>
          <a:p>
            <a:endParaRPr lang="en-GB" sz="2000" dirty="0" smtClean="0">
              <a:solidFill>
                <a:srgbClr val="4D4F53"/>
              </a:solidFill>
            </a:endParaRPr>
          </a:p>
          <a:p>
            <a:endParaRPr lang="en-GB" sz="2000" dirty="0">
              <a:solidFill>
                <a:srgbClr val="4D4F5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28131" y="2276131"/>
            <a:ext cx="3073106" cy="1631216"/>
          </a:xfrm>
          <a:prstGeom prst="rect">
            <a:avLst/>
          </a:prstGeom>
          <a:noFill/>
          <a:ln>
            <a:solidFill>
              <a:srgbClr val="E78047"/>
            </a:solidFill>
          </a:ln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rgbClr val="4D4F53"/>
              </a:solidFill>
            </a:endParaRPr>
          </a:p>
          <a:p>
            <a:r>
              <a:rPr lang="en-GB" sz="2000" dirty="0" smtClean="0">
                <a:solidFill>
                  <a:srgbClr val="4D4F53"/>
                </a:solidFill>
              </a:rPr>
              <a:t>Branding campaigns</a:t>
            </a:r>
          </a:p>
          <a:p>
            <a:r>
              <a:rPr lang="en-GB" sz="2000" dirty="0">
                <a:solidFill>
                  <a:srgbClr val="4D4F53"/>
                </a:solidFill>
              </a:rPr>
              <a:t>	</a:t>
            </a:r>
            <a:r>
              <a:rPr lang="en-GB" sz="2000" dirty="0" smtClean="0">
                <a:solidFill>
                  <a:srgbClr val="4D4F53"/>
                </a:solidFill>
              </a:rPr>
              <a:t>- Differentiation</a:t>
            </a:r>
          </a:p>
          <a:p>
            <a:r>
              <a:rPr lang="en-GB" sz="2000" dirty="0">
                <a:solidFill>
                  <a:srgbClr val="4D4F53"/>
                </a:solidFill>
              </a:rPr>
              <a:t>	</a:t>
            </a:r>
            <a:r>
              <a:rPr lang="en-GB" sz="2000" dirty="0" smtClean="0">
                <a:solidFill>
                  <a:srgbClr val="4D4F53"/>
                </a:solidFill>
              </a:rPr>
              <a:t>- CSR</a:t>
            </a:r>
          </a:p>
          <a:p>
            <a:endParaRPr lang="en-GB" sz="2000" dirty="0" smtClean="0">
              <a:solidFill>
                <a:srgbClr val="4D4F5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119" y="2308219"/>
            <a:ext cx="492443" cy="159912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4D4F53"/>
                </a:solidFill>
              </a:rPr>
              <a:t>Value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88119" y="4041386"/>
            <a:ext cx="492443" cy="192488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4D4F53"/>
                </a:solidFill>
              </a:rPr>
              <a:t>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9804" y="4027275"/>
            <a:ext cx="3129550" cy="1938992"/>
          </a:xfrm>
          <a:prstGeom prst="rect">
            <a:avLst/>
          </a:prstGeom>
          <a:noFill/>
          <a:ln>
            <a:solidFill>
              <a:srgbClr val="32CE9E"/>
            </a:solidFill>
          </a:ln>
        </p:spPr>
        <p:txBody>
          <a:bodyPr wrap="square" rtlCol="0">
            <a:spAutoFit/>
          </a:bodyPr>
          <a:lstStyle/>
          <a:p>
            <a:endParaRPr lang="en-GB" sz="2000" dirty="0" smtClean="0">
              <a:solidFill>
                <a:srgbClr val="4D4F53"/>
              </a:solidFill>
            </a:endParaRPr>
          </a:p>
          <a:p>
            <a:r>
              <a:rPr lang="en-GB" sz="2000" dirty="0" smtClean="0">
                <a:solidFill>
                  <a:srgbClr val="4D4F53"/>
                </a:solidFill>
              </a:rPr>
              <a:t>Promotion</a:t>
            </a:r>
          </a:p>
          <a:p>
            <a:r>
              <a:rPr lang="en-GB" sz="2000" dirty="0" smtClean="0">
                <a:solidFill>
                  <a:srgbClr val="4D4F53"/>
                </a:solidFill>
              </a:rPr>
              <a:t>Distribution</a:t>
            </a:r>
          </a:p>
          <a:p>
            <a:r>
              <a:rPr lang="en-GB" sz="2000" dirty="0" smtClean="0">
                <a:solidFill>
                  <a:srgbClr val="4D4F53"/>
                </a:solidFill>
              </a:rPr>
              <a:t>Limited </a:t>
            </a:r>
            <a:r>
              <a:rPr lang="en-GB" sz="2000" dirty="0">
                <a:solidFill>
                  <a:srgbClr val="4D4F53"/>
                </a:solidFill>
              </a:rPr>
              <a:t>time coupons with each product </a:t>
            </a:r>
            <a:r>
              <a:rPr lang="en-GB" sz="2000" dirty="0" smtClean="0">
                <a:solidFill>
                  <a:srgbClr val="4D4F53"/>
                </a:solidFill>
              </a:rPr>
              <a:t>purchased</a:t>
            </a:r>
            <a:endParaRPr lang="en-GB" sz="2000" dirty="0">
              <a:solidFill>
                <a:srgbClr val="4D4F53"/>
              </a:solidFill>
            </a:endParaRPr>
          </a:p>
          <a:p>
            <a:endParaRPr lang="en-GB" sz="2000" dirty="0" smtClean="0">
              <a:solidFill>
                <a:srgbClr val="4D4F5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28131" y="4037519"/>
            <a:ext cx="3073106" cy="1938992"/>
          </a:xfrm>
          <a:prstGeom prst="rect">
            <a:avLst/>
          </a:prstGeom>
          <a:noFill/>
          <a:ln>
            <a:solidFill>
              <a:srgbClr val="E78047"/>
            </a:solidFill>
          </a:ln>
        </p:spPr>
        <p:txBody>
          <a:bodyPr wrap="square" rtlCol="0">
            <a:spAutoFit/>
          </a:bodyPr>
          <a:lstStyle/>
          <a:p>
            <a:endParaRPr lang="en-GB" sz="2000" dirty="0" smtClean="0">
              <a:solidFill>
                <a:srgbClr val="4D4F53"/>
              </a:solidFill>
            </a:endParaRPr>
          </a:p>
          <a:p>
            <a:r>
              <a:rPr lang="en-GB" sz="2000" dirty="0" smtClean="0">
                <a:solidFill>
                  <a:srgbClr val="4D4F53"/>
                </a:solidFill>
              </a:rPr>
              <a:t>Increase product variety</a:t>
            </a:r>
          </a:p>
          <a:p>
            <a:endParaRPr lang="en-GB" sz="2000" dirty="0" smtClean="0">
              <a:solidFill>
                <a:srgbClr val="4D4F53"/>
              </a:solidFill>
            </a:endParaRPr>
          </a:p>
          <a:p>
            <a:endParaRPr lang="en-GB" sz="2000" dirty="0" smtClean="0">
              <a:solidFill>
                <a:srgbClr val="4D4F53"/>
              </a:solidFill>
            </a:endParaRPr>
          </a:p>
          <a:p>
            <a:endParaRPr lang="en-GB" sz="2000" dirty="0">
              <a:solidFill>
                <a:srgbClr val="4D4F53"/>
              </a:solidFill>
            </a:endParaRPr>
          </a:p>
          <a:p>
            <a:endParaRPr lang="en-GB" sz="2000" dirty="0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685" y="423333"/>
            <a:ext cx="11330516" cy="795474"/>
          </a:xfrm>
        </p:spPr>
        <p:txBody>
          <a:bodyPr/>
          <a:lstStyle/>
          <a:p>
            <a:r>
              <a:rPr lang="de-DE" sz="4400" dirty="0" smtClean="0">
                <a:solidFill>
                  <a:schemeClr val="bg2"/>
                </a:solidFill>
                <a:latin typeface="+mn-lt"/>
              </a:rPr>
              <a:t>Data: Transaction level</a:t>
            </a:r>
            <a:endParaRPr lang="de-DE" sz="2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830327" y="2032000"/>
            <a:ext cx="6777451" cy="3609410"/>
            <a:chOff x="2325194" y="2159462"/>
            <a:chExt cx="5930651" cy="4069394"/>
          </a:xfrm>
        </p:grpSpPr>
        <p:sp>
          <p:nvSpPr>
            <p:cNvPr id="38" name="Rectangle 37"/>
            <p:cNvSpPr/>
            <p:nvPr/>
          </p:nvSpPr>
          <p:spPr>
            <a:xfrm>
              <a:off x="2325194" y="3479944"/>
              <a:ext cx="2806374" cy="2748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rgbClr val="4D4F53"/>
                  </a:solidFill>
                </a:rPr>
                <a:t>Aggregation by </a:t>
              </a:r>
            </a:p>
            <a:p>
              <a:r>
                <a:rPr lang="en-US" sz="2400" dirty="0" smtClean="0">
                  <a:solidFill>
                    <a:srgbClr val="4D4F53"/>
                  </a:solidFill>
                </a:rPr>
                <a:t>	</a:t>
              </a:r>
              <a:r>
                <a:rPr lang="en-US" sz="2000" dirty="0" smtClean="0">
                  <a:solidFill>
                    <a:srgbClr val="4D4F53"/>
                  </a:solidFill>
                </a:rPr>
                <a:t>- week </a:t>
              </a:r>
            </a:p>
            <a:p>
              <a:r>
                <a:rPr lang="en-US" sz="2000" dirty="0" smtClean="0">
                  <a:solidFill>
                    <a:srgbClr val="4D4F53"/>
                  </a:solidFill>
                </a:rPr>
                <a:t>	- household</a:t>
              </a:r>
            </a:p>
            <a:p>
              <a:r>
                <a:rPr lang="en-US" sz="2000" dirty="0" smtClean="0">
                  <a:solidFill>
                    <a:srgbClr val="4D4F53"/>
                  </a:solidFill>
                </a:rPr>
                <a:t>	- brand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547245" y="3479944"/>
              <a:ext cx="2708600" cy="27489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rgbClr val="4D4F53"/>
                  </a:solidFill>
                </a:rPr>
                <a:t>Price elasticities</a:t>
              </a:r>
            </a:p>
            <a:p>
              <a:endParaRPr lang="en-US" sz="2400" dirty="0" smtClean="0">
                <a:solidFill>
                  <a:srgbClr val="4D4F53"/>
                </a:solidFill>
              </a:endParaRPr>
            </a:p>
            <a:p>
              <a:r>
                <a:rPr lang="en-US" sz="2400" dirty="0" smtClean="0">
                  <a:solidFill>
                    <a:srgbClr val="4D4F53"/>
                  </a:solidFill>
                </a:rPr>
                <a:t>Buying behaviours</a:t>
              </a:r>
            </a:p>
            <a:p>
              <a:r>
                <a:rPr lang="en-US" sz="2400" dirty="0" smtClean="0">
                  <a:solidFill>
                    <a:srgbClr val="4D4F53"/>
                  </a:solidFill>
                </a:rPr>
                <a:t>	</a:t>
              </a:r>
              <a:r>
                <a:rPr lang="en-US" sz="2000" dirty="0" smtClean="0">
                  <a:solidFill>
                    <a:srgbClr val="4D4F53"/>
                  </a:solidFill>
                </a:rPr>
                <a:t>- loyalty</a:t>
              </a:r>
            </a:p>
            <a:p>
              <a:r>
                <a:rPr lang="en-US" sz="2000" dirty="0" smtClean="0">
                  <a:solidFill>
                    <a:srgbClr val="4D4F53"/>
                  </a:solidFill>
                </a:rPr>
                <a:t>	- promotion</a:t>
              </a:r>
            </a:p>
            <a:p>
              <a:endParaRPr lang="en-US" sz="2000" dirty="0" smtClean="0">
                <a:solidFill>
                  <a:srgbClr val="4D4F53"/>
                </a:solidFill>
              </a:endParaRPr>
            </a:p>
            <a:p>
              <a:endParaRPr lang="en-US" sz="2000" dirty="0">
                <a:solidFill>
                  <a:srgbClr val="4D4F53"/>
                </a:solidFill>
              </a:endParaRPr>
            </a:p>
          </p:txBody>
        </p:sp>
        <p:sp>
          <p:nvSpPr>
            <p:cNvPr id="83" name="Freeform 168"/>
            <p:cNvSpPr>
              <a:spLocks noChangeArrowheads="1"/>
            </p:cNvSpPr>
            <p:nvPr/>
          </p:nvSpPr>
          <p:spPr bwMode="auto">
            <a:xfrm>
              <a:off x="6265892" y="2159462"/>
              <a:ext cx="797639" cy="669617"/>
            </a:xfrm>
            <a:custGeom>
              <a:avLst/>
              <a:gdLst>
                <a:gd name="T0" fmla="*/ 7647 w 497"/>
                <a:gd name="T1" fmla="*/ 111244 h 426"/>
                <a:gd name="T2" fmla="*/ 7647 w 497"/>
                <a:gd name="T3" fmla="*/ 111244 h 426"/>
                <a:gd name="T4" fmla="*/ 23841 w 497"/>
                <a:gd name="T5" fmla="*/ 115297 h 426"/>
                <a:gd name="T6" fmla="*/ 35987 w 497"/>
                <a:gd name="T7" fmla="*/ 95481 h 426"/>
                <a:gd name="T8" fmla="*/ 11696 w 497"/>
                <a:gd name="T9" fmla="*/ 91427 h 426"/>
                <a:gd name="T10" fmla="*/ 0 w 497"/>
                <a:gd name="T11" fmla="*/ 99534 h 426"/>
                <a:gd name="T12" fmla="*/ 7647 w 497"/>
                <a:gd name="T13" fmla="*/ 111244 h 426"/>
                <a:gd name="T14" fmla="*/ 206926 w 497"/>
                <a:gd name="T15" fmla="*/ 115297 h 426"/>
                <a:gd name="T16" fmla="*/ 206926 w 497"/>
                <a:gd name="T17" fmla="*/ 115297 h 426"/>
                <a:gd name="T18" fmla="*/ 155194 w 497"/>
                <a:gd name="T19" fmla="*/ 159435 h 426"/>
                <a:gd name="T20" fmla="*/ 99414 w 497"/>
                <a:gd name="T21" fmla="*/ 115297 h 426"/>
                <a:gd name="T22" fmla="*/ 95366 w 497"/>
                <a:gd name="T23" fmla="*/ 111244 h 426"/>
                <a:gd name="T24" fmla="*/ 87269 w 497"/>
                <a:gd name="T25" fmla="*/ 111244 h 426"/>
                <a:gd name="T26" fmla="*/ 75573 w 497"/>
                <a:gd name="T27" fmla="*/ 127458 h 426"/>
                <a:gd name="T28" fmla="*/ 87269 w 497"/>
                <a:gd name="T29" fmla="*/ 131511 h 426"/>
                <a:gd name="T30" fmla="*/ 151596 w 497"/>
                <a:gd name="T31" fmla="*/ 179251 h 426"/>
                <a:gd name="T32" fmla="*/ 155194 w 497"/>
                <a:gd name="T33" fmla="*/ 183305 h 426"/>
                <a:gd name="T34" fmla="*/ 163292 w 497"/>
                <a:gd name="T35" fmla="*/ 179251 h 426"/>
                <a:gd name="T36" fmla="*/ 219072 w 497"/>
                <a:gd name="T37" fmla="*/ 131511 h 426"/>
                <a:gd name="T38" fmla="*/ 219072 w 497"/>
                <a:gd name="T39" fmla="*/ 115297 h 426"/>
                <a:gd name="T40" fmla="*/ 206926 w 497"/>
                <a:gd name="T41" fmla="*/ 115297 h 426"/>
                <a:gd name="T42" fmla="*/ 95366 w 497"/>
                <a:gd name="T43" fmla="*/ 63504 h 426"/>
                <a:gd name="T44" fmla="*/ 95366 w 497"/>
                <a:gd name="T45" fmla="*/ 63504 h 426"/>
                <a:gd name="T46" fmla="*/ 151596 w 497"/>
                <a:gd name="T47" fmla="*/ 99534 h 426"/>
                <a:gd name="T48" fmla="*/ 167340 w 497"/>
                <a:gd name="T49" fmla="*/ 95481 h 426"/>
                <a:gd name="T50" fmla="*/ 223120 w 497"/>
                <a:gd name="T51" fmla="*/ 15763 h 426"/>
                <a:gd name="T52" fmla="*/ 219072 w 497"/>
                <a:gd name="T53" fmla="*/ 4053 h 426"/>
                <a:gd name="T54" fmla="*/ 203327 w 497"/>
                <a:gd name="T55" fmla="*/ 4053 h 426"/>
                <a:gd name="T56" fmla="*/ 155194 w 497"/>
                <a:gd name="T57" fmla="*/ 79717 h 426"/>
                <a:gd name="T58" fmla="*/ 99414 w 497"/>
                <a:gd name="T59" fmla="*/ 43687 h 426"/>
                <a:gd name="T60" fmla="*/ 91317 w 497"/>
                <a:gd name="T61" fmla="*/ 39633 h 426"/>
                <a:gd name="T62" fmla="*/ 83670 w 497"/>
                <a:gd name="T63" fmla="*/ 47740 h 426"/>
                <a:gd name="T64" fmla="*/ 0 w 497"/>
                <a:gd name="T65" fmla="*/ 175648 h 426"/>
                <a:gd name="T66" fmla="*/ 4049 w 497"/>
                <a:gd name="T67" fmla="*/ 191412 h 426"/>
                <a:gd name="T68" fmla="*/ 11696 w 497"/>
                <a:gd name="T69" fmla="*/ 191412 h 426"/>
                <a:gd name="T70" fmla="*/ 19793 w 497"/>
                <a:gd name="T71" fmla="*/ 187358 h 426"/>
                <a:gd name="T72" fmla="*/ 95366 w 497"/>
                <a:gd name="T73" fmla="*/ 63504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2" name="Freeform 65"/>
          <p:cNvSpPr>
            <a:spLocks noEditPoints="1"/>
          </p:cNvSpPr>
          <p:nvPr/>
        </p:nvSpPr>
        <p:spPr bwMode="auto">
          <a:xfrm>
            <a:off x="2540000" y="2003778"/>
            <a:ext cx="880399" cy="847926"/>
          </a:xfrm>
          <a:custGeom>
            <a:avLst/>
            <a:gdLst>
              <a:gd name="T0" fmla="*/ 45 w 78"/>
              <a:gd name="T1" fmla="*/ 41 h 71"/>
              <a:gd name="T2" fmla="*/ 47 w 78"/>
              <a:gd name="T3" fmla="*/ 50 h 71"/>
              <a:gd name="T4" fmla="*/ 40 w 78"/>
              <a:gd name="T5" fmla="*/ 56 h 71"/>
              <a:gd name="T6" fmla="*/ 31 w 78"/>
              <a:gd name="T7" fmla="*/ 60 h 71"/>
              <a:gd name="T8" fmla="*/ 21 w 78"/>
              <a:gd name="T9" fmla="*/ 60 h 71"/>
              <a:gd name="T10" fmla="*/ 13 w 78"/>
              <a:gd name="T11" fmla="*/ 56 h 71"/>
              <a:gd name="T12" fmla="*/ 5 w 78"/>
              <a:gd name="T13" fmla="*/ 50 h 71"/>
              <a:gd name="T14" fmla="*/ 8 w 78"/>
              <a:gd name="T15" fmla="*/ 41 h 71"/>
              <a:gd name="T16" fmla="*/ 0 w 78"/>
              <a:gd name="T17" fmla="*/ 32 h 71"/>
              <a:gd name="T18" fmla="*/ 9 w 78"/>
              <a:gd name="T19" fmla="*/ 26 h 71"/>
              <a:gd name="T20" fmla="*/ 5 w 78"/>
              <a:gd name="T21" fmla="*/ 20 h 71"/>
              <a:gd name="T22" fmla="*/ 17 w 78"/>
              <a:gd name="T23" fmla="*/ 18 h 71"/>
              <a:gd name="T24" fmla="*/ 22 w 78"/>
              <a:gd name="T25" fmla="*/ 10 h 71"/>
              <a:gd name="T26" fmla="*/ 32 w 78"/>
              <a:gd name="T27" fmla="*/ 17 h 71"/>
              <a:gd name="T28" fmla="*/ 41 w 78"/>
              <a:gd name="T29" fmla="*/ 14 h 71"/>
              <a:gd name="T30" fmla="*/ 47 w 78"/>
              <a:gd name="T31" fmla="*/ 22 h 71"/>
              <a:gd name="T32" fmla="*/ 51 w 78"/>
              <a:gd name="T33" fmla="*/ 30 h 71"/>
              <a:gd name="T34" fmla="*/ 26 w 78"/>
              <a:gd name="T35" fmla="*/ 25 h 71"/>
              <a:gd name="T36" fmla="*/ 36 w 78"/>
              <a:gd name="T37" fmla="*/ 35 h 71"/>
              <a:gd name="T38" fmla="*/ 72 w 78"/>
              <a:gd name="T39" fmla="*/ 19 h 71"/>
              <a:gd name="T40" fmla="*/ 72 w 78"/>
              <a:gd name="T41" fmla="*/ 27 h 71"/>
              <a:gd name="T42" fmla="*/ 62 w 78"/>
              <a:gd name="T43" fmla="*/ 25 h 71"/>
              <a:gd name="T44" fmla="*/ 52 w 78"/>
              <a:gd name="T45" fmla="*/ 27 h 71"/>
              <a:gd name="T46" fmla="*/ 53 w 78"/>
              <a:gd name="T47" fmla="*/ 19 h 71"/>
              <a:gd name="T48" fmla="*/ 53 w 78"/>
              <a:gd name="T49" fmla="*/ 11 h 71"/>
              <a:gd name="T50" fmla="*/ 52 w 78"/>
              <a:gd name="T51" fmla="*/ 3 h 71"/>
              <a:gd name="T52" fmla="*/ 62 w 78"/>
              <a:gd name="T53" fmla="*/ 4 h 71"/>
              <a:gd name="T54" fmla="*/ 67 w 78"/>
              <a:gd name="T55" fmla="*/ 0 h 71"/>
              <a:gd name="T56" fmla="*/ 70 w 78"/>
              <a:gd name="T57" fmla="*/ 9 h 71"/>
              <a:gd name="T58" fmla="*/ 78 w 78"/>
              <a:gd name="T59" fmla="*/ 18 h 71"/>
              <a:gd name="T60" fmla="*/ 70 w 78"/>
              <a:gd name="T61" fmla="*/ 62 h 71"/>
              <a:gd name="T62" fmla="*/ 67 w 78"/>
              <a:gd name="T63" fmla="*/ 71 h 71"/>
              <a:gd name="T64" fmla="*/ 61 w 78"/>
              <a:gd name="T65" fmla="*/ 66 h 71"/>
              <a:gd name="T66" fmla="*/ 52 w 78"/>
              <a:gd name="T67" fmla="*/ 68 h 71"/>
              <a:gd name="T68" fmla="*/ 47 w 78"/>
              <a:gd name="T69" fmla="*/ 59 h 71"/>
              <a:gd name="T70" fmla="*/ 54 w 78"/>
              <a:gd name="T71" fmla="*/ 50 h 71"/>
              <a:gd name="T72" fmla="*/ 57 w 78"/>
              <a:gd name="T73" fmla="*/ 41 h 71"/>
              <a:gd name="T74" fmla="*/ 63 w 78"/>
              <a:gd name="T75" fmla="*/ 46 h 71"/>
              <a:gd name="T76" fmla="*/ 72 w 78"/>
              <a:gd name="T77" fmla="*/ 44 h 71"/>
              <a:gd name="T78" fmla="*/ 72 w 78"/>
              <a:gd name="T79" fmla="*/ 52 h 71"/>
              <a:gd name="T80" fmla="*/ 62 w 78"/>
              <a:gd name="T81" fmla="*/ 10 h 71"/>
              <a:gd name="T82" fmla="*/ 67 w 78"/>
              <a:gd name="T83" fmla="*/ 15 h 71"/>
              <a:gd name="T84" fmla="*/ 57 w 78"/>
              <a:gd name="T85" fmla="*/ 56 h 71"/>
              <a:gd name="T86" fmla="*/ 62 w 78"/>
              <a:gd name="T87" fmla="*/ 51 h 7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6144507" y="1826916"/>
            <a:ext cx="1596330" cy="1596332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D75F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780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1070375" y="1834452"/>
            <a:ext cx="1600199" cy="1596332"/>
            <a:chOff x="5949692" y="4066580"/>
            <a:chExt cx="656759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2" y="4066581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269D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32C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126013" y="3416655"/>
            <a:ext cx="4090432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93800" y="3412790"/>
            <a:ext cx="4111978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>
                <a:solidFill>
                  <a:srgbClr val="4D4F53"/>
                </a:solidFill>
              </a:rPr>
              <a:t>Heavy </a:t>
            </a:r>
            <a:r>
              <a:rPr lang="en-GB" sz="24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b="1" dirty="0" err="1" smtClean="0">
              <a:solidFill>
                <a:srgbClr val="4D4F5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0" y="1826915"/>
            <a:ext cx="1603773" cy="1589739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4" name="Picture 43" descr="25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10" y="4171840"/>
            <a:ext cx="3044574" cy="1575144"/>
          </a:xfrm>
          <a:prstGeom prst="rect">
            <a:avLst/>
          </a:prstGeom>
        </p:spPr>
      </p:pic>
      <p:pic>
        <p:nvPicPr>
          <p:cNvPr id="45" name="Picture 44" descr="75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34" y="4122201"/>
            <a:ext cx="3140505" cy="162477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108666" y="1815521"/>
            <a:ext cx="1603773" cy="1589739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chemeClr val="bg2"/>
                </a:solidFill>
                <a:latin typeface="+mn-lt"/>
              </a:rPr>
              <a:t>Price Sensitivity – Clout and Vulnerability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1"/>
          <a:stretch/>
        </p:blipFill>
        <p:spPr>
          <a:xfrm>
            <a:off x="429685" y="1862666"/>
            <a:ext cx="10850076" cy="3321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685" y="5179765"/>
            <a:ext cx="11057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DE" sz="2800" dirty="0" smtClean="0"/>
              <a:t> Heavy </a:t>
            </a:r>
            <a:r>
              <a:rPr lang="de-DE" sz="2800" dirty="0"/>
              <a:t>consumers </a:t>
            </a:r>
            <a:r>
              <a:rPr lang="de-DE" sz="2800" dirty="0" smtClean="0"/>
              <a:t>are </a:t>
            </a:r>
            <a:r>
              <a:rPr lang="de-DE" sz="2800" dirty="0"/>
              <a:t>more price </a:t>
            </a:r>
            <a:r>
              <a:rPr lang="de-DE" sz="2800" dirty="0" smtClean="0"/>
              <a:t>sensitive.</a:t>
            </a:r>
            <a:br>
              <a:rPr lang="de-DE" sz="2800" dirty="0" smtClean="0"/>
            </a:br>
            <a:endParaRPr lang="de-DE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 smtClean="0"/>
              <a:t>Brands have similar profiles for light users.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4898345" y="1342321"/>
            <a:ext cx="3652988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5578" y="1338456"/>
            <a:ext cx="3632200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>
                <a:solidFill>
                  <a:srgbClr val="4D4F53"/>
                </a:solidFill>
              </a:rPr>
              <a:t>Heavy </a:t>
            </a:r>
            <a:r>
              <a:rPr lang="en-GB" sz="24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000" b="1" dirty="0" err="1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 smtClean="0">
                <a:solidFill>
                  <a:schemeClr val="bg2"/>
                </a:solidFill>
              </a:rPr>
              <a:t>They</a:t>
            </a:r>
            <a:r>
              <a:rPr lang="de-DE" sz="4400" dirty="0" smtClean="0">
                <a:solidFill>
                  <a:schemeClr val="bg2"/>
                </a:solidFill>
              </a:rPr>
              <a:t> </a:t>
            </a:r>
            <a:r>
              <a:rPr lang="de-DE" sz="4400" dirty="0" err="1" smtClean="0">
                <a:solidFill>
                  <a:schemeClr val="bg2"/>
                </a:solidFill>
              </a:rPr>
              <a:t>exhibit</a:t>
            </a:r>
            <a:r>
              <a:rPr lang="de-DE" sz="4400" dirty="0" smtClean="0">
                <a:solidFill>
                  <a:schemeClr val="bg2"/>
                </a:solidFill>
              </a:rPr>
              <a:t> different buying behaviours…</a:t>
            </a:r>
            <a:endParaRPr lang="de-DE" sz="44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4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/>
          <p:cNvGrpSpPr/>
          <p:nvPr/>
        </p:nvGrpSpPr>
        <p:grpSpPr>
          <a:xfrm>
            <a:off x="429685" y="1966414"/>
            <a:ext cx="10751007" cy="523178"/>
            <a:chOff x="1308393" y="1890214"/>
            <a:chExt cx="9872300" cy="523178"/>
          </a:xfrm>
        </p:grpSpPr>
        <p:grpSp>
          <p:nvGrpSpPr>
            <p:cNvPr id="2" name="Group 1"/>
            <p:cNvGrpSpPr/>
            <p:nvPr/>
          </p:nvGrpSpPr>
          <p:grpSpPr>
            <a:xfrm>
              <a:off x="5060691" y="2007803"/>
              <a:ext cx="6120002" cy="288000"/>
              <a:chOff x="5060691" y="2044700"/>
              <a:chExt cx="6120002" cy="288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5060693" y="2139673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060691" y="2044700"/>
                <a:ext cx="5723423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1308393" y="1890214"/>
              <a:ext cx="3752296" cy="523178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Promotion responsiveness (Price)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</p:grpSp>
      <p:grpSp>
        <p:nvGrpSpPr>
          <p:cNvPr id="2058" name="Group 2057"/>
          <p:cNvGrpSpPr/>
          <p:nvPr/>
        </p:nvGrpSpPr>
        <p:grpSpPr>
          <a:xfrm>
            <a:off x="429686" y="2442774"/>
            <a:ext cx="10751008" cy="523178"/>
            <a:chOff x="1308392" y="2360784"/>
            <a:chExt cx="9872301" cy="523178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1308392" y="2360784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Maximum spend per visit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060691" y="2478373"/>
              <a:ext cx="6120002" cy="288000"/>
              <a:chOff x="5060691" y="2405806"/>
              <a:chExt cx="6120002" cy="2880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060693" y="2487845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060691" y="2405806"/>
                <a:ext cx="527202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59" name="Group 2058"/>
          <p:cNvGrpSpPr/>
          <p:nvPr/>
        </p:nvGrpSpPr>
        <p:grpSpPr>
          <a:xfrm>
            <a:off x="429688" y="2919134"/>
            <a:ext cx="10751000" cy="523178"/>
            <a:chOff x="1308392" y="3357370"/>
            <a:chExt cx="9872294" cy="523178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1308392" y="3357370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Average packs per visit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49" name="Group 2048"/>
            <p:cNvGrpSpPr/>
            <p:nvPr/>
          </p:nvGrpSpPr>
          <p:grpSpPr>
            <a:xfrm>
              <a:off x="5060686" y="3474959"/>
              <a:ext cx="6120000" cy="288000"/>
              <a:chOff x="5060686" y="3185573"/>
              <a:chExt cx="6120000" cy="288000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5060686" y="3275572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5060691" y="3185573"/>
                <a:ext cx="517296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0" name="Group 2059"/>
          <p:cNvGrpSpPr/>
          <p:nvPr/>
        </p:nvGrpSpPr>
        <p:grpSpPr>
          <a:xfrm>
            <a:off x="429688" y="3395494"/>
            <a:ext cx="10751000" cy="523178"/>
            <a:chOff x="1308392" y="3917196"/>
            <a:chExt cx="9872294" cy="523178"/>
          </a:xfrm>
        </p:grpSpPr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1308392" y="3917196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Average spend per visit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51" name="Group 2050"/>
            <p:cNvGrpSpPr/>
            <p:nvPr/>
          </p:nvGrpSpPr>
          <p:grpSpPr>
            <a:xfrm>
              <a:off x="5060686" y="4034785"/>
              <a:ext cx="6120000" cy="288000"/>
              <a:chOff x="5060686" y="3965340"/>
              <a:chExt cx="6120000" cy="28800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060686" y="4060118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5060692" y="3965340"/>
                <a:ext cx="3648968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1" name="Group 2060"/>
          <p:cNvGrpSpPr/>
          <p:nvPr/>
        </p:nvGrpSpPr>
        <p:grpSpPr>
          <a:xfrm>
            <a:off x="429688" y="3871854"/>
            <a:ext cx="10751000" cy="523178"/>
            <a:chOff x="1308392" y="4477022"/>
            <a:chExt cx="9872294" cy="523178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1308392" y="4477022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Average weekly visits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52" name="Group 2051"/>
            <p:cNvGrpSpPr/>
            <p:nvPr/>
          </p:nvGrpSpPr>
          <p:grpSpPr>
            <a:xfrm>
              <a:off x="5060686" y="4594611"/>
              <a:ext cx="6120000" cy="288000"/>
              <a:chOff x="5060686" y="4335565"/>
              <a:chExt cx="6120000" cy="28800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5060686" y="4430343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060691" y="4335565"/>
                <a:ext cx="188112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2" name="Group 2061"/>
          <p:cNvGrpSpPr/>
          <p:nvPr/>
        </p:nvGrpSpPr>
        <p:grpSpPr>
          <a:xfrm>
            <a:off x="429685" y="4348214"/>
            <a:ext cx="10751003" cy="523178"/>
            <a:chOff x="1308392" y="4990724"/>
            <a:chExt cx="9872296" cy="523178"/>
          </a:xfrm>
        </p:grpSpPr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308392" y="4990724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>
                  <a:solidFill>
                    <a:schemeClr val="tx1"/>
                  </a:solidFill>
                  <a:cs typeface="Lato Light"/>
                </a:rPr>
                <a:t>Minimum spend</a:t>
              </a:r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5060688" y="5108313"/>
              <a:ext cx="6120000" cy="288000"/>
              <a:chOff x="5060688" y="4689260"/>
              <a:chExt cx="6120000" cy="28800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060688" y="4778481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060691" y="4689260"/>
                <a:ext cx="159918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4" name="Group 2063"/>
          <p:cNvGrpSpPr/>
          <p:nvPr/>
        </p:nvGrpSpPr>
        <p:grpSpPr>
          <a:xfrm>
            <a:off x="429686" y="5300934"/>
            <a:ext cx="10751008" cy="523178"/>
            <a:chOff x="1308392" y="5796173"/>
            <a:chExt cx="9872301" cy="523178"/>
          </a:xfrm>
        </p:grpSpPr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308392" y="5796173"/>
              <a:ext cx="4635207" cy="523178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Promotion responsiveness (Units)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55" name="Group 2054"/>
            <p:cNvGrpSpPr/>
            <p:nvPr/>
          </p:nvGrpSpPr>
          <p:grpSpPr>
            <a:xfrm>
              <a:off x="5060691" y="5913762"/>
              <a:ext cx="6120002" cy="288000"/>
              <a:chOff x="5060691" y="5393980"/>
              <a:chExt cx="6120002" cy="28800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5060693" y="5478147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060691" y="5393980"/>
                <a:ext cx="41300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5" name="Group 2064"/>
          <p:cNvGrpSpPr/>
          <p:nvPr/>
        </p:nvGrpSpPr>
        <p:grpSpPr>
          <a:xfrm>
            <a:off x="429688" y="5777292"/>
            <a:ext cx="10751010" cy="523178"/>
            <a:chOff x="1308392" y="6427123"/>
            <a:chExt cx="9872303" cy="523178"/>
          </a:xfrm>
        </p:grpSpPr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1308392" y="6427123"/>
              <a:ext cx="2962562" cy="523178"/>
            </a:xfrm>
            <a:prstGeom prst="rect">
              <a:avLst/>
            </a:prstGeom>
          </p:spPr>
          <p:txBody>
            <a:bodyPr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Store loyalty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2056" name="Group 2055"/>
            <p:cNvGrpSpPr/>
            <p:nvPr/>
          </p:nvGrpSpPr>
          <p:grpSpPr>
            <a:xfrm>
              <a:off x="5060693" y="6544712"/>
              <a:ext cx="6120002" cy="288000"/>
              <a:chOff x="5060693" y="5980981"/>
              <a:chExt cx="6120002" cy="288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060695" y="6073110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060693" y="5980981"/>
                <a:ext cx="260607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063" name="Group 2062"/>
          <p:cNvGrpSpPr/>
          <p:nvPr/>
        </p:nvGrpSpPr>
        <p:grpSpPr>
          <a:xfrm>
            <a:off x="429685" y="4824574"/>
            <a:ext cx="10751003" cy="523178"/>
            <a:chOff x="1308392" y="4755336"/>
            <a:chExt cx="9872296" cy="523178"/>
          </a:xfrm>
        </p:grpSpPr>
        <p:grpSp>
          <p:nvGrpSpPr>
            <p:cNvPr id="2054" name="Group 2053"/>
            <p:cNvGrpSpPr/>
            <p:nvPr/>
          </p:nvGrpSpPr>
          <p:grpSpPr>
            <a:xfrm>
              <a:off x="5060688" y="4872925"/>
              <a:ext cx="6120000" cy="288000"/>
              <a:chOff x="5060688" y="5101949"/>
              <a:chExt cx="6120000" cy="28800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060688" y="5185613"/>
                <a:ext cx="6120000" cy="108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060691" y="5101949"/>
                <a:ext cx="1378209" cy="288000"/>
              </a:xfrm>
              <a:prstGeom prst="round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82" name="Content Placeholder 2"/>
            <p:cNvSpPr txBox="1">
              <a:spLocks/>
            </p:cNvSpPr>
            <p:nvPr/>
          </p:nvSpPr>
          <p:spPr>
            <a:xfrm>
              <a:off x="1308392" y="4755336"/>
              <a:ext cx="4635207" cy="523178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18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Brand loyalty</a:t>
              </a:r>
              <a:endParaRPr lang="en-US" sz="18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</p:grpSp>
      <p:sp>
        <p:nvSpPr>
          <p:cNvPr id="86" name="Content Placeholder 2"/>
          <p:cNvSpPr txBox="1">
            <a:spLocks/>
          </p:cNvSpPr>
          <p:nvPr/>
        </p:nvSpPr>
        <p:spPr>
          <a:xfrm>
            <a:off x="5910562" y="1300015"/>
            <a:ext cx="4086278" cy="523178"/>
          </a:xfrm>
          <a:prstGeom prst="rect">
            <a:avLst/>
          </a:prstGeom>
        </p:spPr>
        <p:txBody>
          <a:bodyPr wrap="square" lIns="243797" tIns="121899" rIns="243797" bIns="121899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j-lt"/>
                <a:cs typeface="Lato Light"/>
              </a:rPr>
              <a:t>Importance</a:t>
            </a:r>
            <a:endParaRPr lang="en-US" sz="1800" b="1" dirty="0">
              <a:solidFill>
                <a:schemeClr val="tx1"/>
              </a:solidFill>
              <a:latin typeface="+mj-lt"/>
              <a:cs typeface="Lato Light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4741200" y="1585029"/>
            <a:ext cx="1202400" cy="523178"/>
          </a:xfrm>
          <a:prstGeom prst="rect">
            <a:avLst/>
          </a:prstGeom>
        </p:spPr>
        <p:txBody>
          <a:bodyPr wrap="square" lIns="243797" tIns="121899" rIns="243797" bIns="121899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j-lt"/>
                <a:cs typeface="Lato Light"/>
              </a:rPr>
              <a:t>0</a:t>
            </a:r>
            <a:endParaRPr lang="en-US" sz="1800" b="1" dirty="0">
              <a:solidFill>
                <a:schemeClr val="tx1"/>
              </a:solidFill>
              <a:latin typeface="+mj-lt"/>
              <a:cs typeface="Lato Light"/>
            </a:endParaRP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10198869" y="1585029"/>
            <a:ext cx="1202400" cy="523178"/>
          </a:xfrm>
          <a:prstGeom prst="rect">
            <a:avLst/>
          </a:prstGeom>
        </p:spPr>
        <p:txBody>
          <a:bodyPr wrap="square" lIns="243797" tIns="121899" rIns="243797" bIns="121899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+mj-lt"/>
                <a:cs typeface="Lato Light"/>
              </a:rPr>
              <a:t>25</a:t>
            </a:r>
            <a:endParaRPr lang="en-US" sz="1800" b="1" dirty="0">
              <a:solidFill>
                <a:schemeClr val="tx1"/>
              </a:solidFill>
              <a:latin typeface="+mj-lt"/>
              <a:cs typeface="Lato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Buying behaviours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Promotions are the key to unlock the heavy consumer segment potential</a:t>
            </a:r>
            <a:endParaRPr lang="de-DE" dirty="0"/>
          </a:p>
        </p:txBody>
      </p:sp>
      <p:pic>
        <p:nvPicPr>
          <p:cNvPr id="10242" name="Picture 2" descr="https://lh6.googleusercontent.com/eFl8bLqLzOi1ROhb2FhZvm6MCqlDFJBzz4UN79bCITlkiB3s2EB9KBAG4e_AVyutlEXYfmZi70G3vjINEwHhq3ezsR0dwgGospw7NIr3urwF6gH3XruYbwDkp31jpCLOBAOLi26vGx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2"/>
          <a:stretch/>
        </p:blipFill>
        <p:spPr bwMode="auto">
          <a:xfrm>
            <a:off x="444205" y="2102666"/>
            <a:ext cx="9540225" cy="39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 rot="16200000">
            <a:off x="-1327492" y="3704342"/>
            <a:ext cx="3688534" cy="4851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Sales on unit promotion [%]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9365" y="2147759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9365" y="2930461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75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9365" y="3736880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9365" y="4550329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25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9365" y="5363778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871199" y="2485852"/>
            <a:ext cx="1976090" cy="306215"/>
            <a:chOff x="9784111" y="1905292"/>
            <a:chExt cx="1976090" cy="306215"/>
          </a:xfrm>
        </p:grpSpPr>
        <p:sp>
          <p:nvSpPr>
            <p:cNvPr id="28" name="Rectangle 27"/>
            <p:cNvSpPr/>
            <p:nvPr/>
          </p:nvSpPr>
          <p:spPr>
            <a:xfrm>
              <a:off x="10198100" y="1905292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Heavy consumer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784111" y="1932400"/>
              <a:ext cx="252000" cy="252000"/>
            </a:xfrm>
            <a:prstGeom prst="ellipse">
              <a:avLst/>
            </a:prstGeom>
            <a:solidFill>
              <a:srgbClr val="269D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0285188" y="2885118"/>
            <a:ext cx="1562101" cy="306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33" name="Oval 32"/>
          <p:cNvSpPr/>
          <p:nvPr/>
        </p:nvSpPr>
        <p:spPr>
          <a:xfrm>
            <a:off x="9868795" y="2912225"/>
            <a:ext cx="252000" cy="252000"/>
          </a:xfrm>
          <a:prstGeom prst="ellipse">
            <a:avLst/>
          </a:prstGeom>
          <a:solidFill>
            <a:srgbClr val="D75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 err="1" smtClean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9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Purchasing behaviour – </a:t>
            </a:r>
            <a:r>
              <a:rPr lang="de-DE" dirty="0" smtClean="0"/>
              <a:t>Spend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consumers spend significantly more on a shopping trip than light consumers</a:t>
            </a:r>
            <a:endParaRPr lang="de-DE" dirty="0"/>
          </a:p>
        </p:txBody>
      </p:sp>
      <p:grpSp>
        <p:nvGrpSpPr>
          <p:cNvPr id="2" name="Group 1"/>
          <p:cNvGrpSpPr/>
          <p:nvPr/>
        </p:nvGrpSpPr>
        <p:grpSpPr>
          <a:xfrm>
            <a:off x="304500" y="2001067"/>
            <a:ext cx="11542789" cy="4282775"/>
            <a:chOff x="304500" y="2160721"/>
            <a:chExt cx="11542789" cy="4282775"/>
          </a:xfrm>
        </p:grpSpPr>
        <p:pic>
          <p:nvPicPr>
            <p:cNvPr id="12290" name="Picture 2" descr="https://lh3.googleusercontent.com/hoNxDok8jMGcTWOBn-Z7WonuK0HYMUpUo6kiDlLcys2LJy8cBjNwX3ingApN_bWoaHLD8htL0ApQ-JJTeZYVPjwFt4L5OQ8aHYyyQHEGMoq_LAYnAlQjm-lm669ViEMh4cqzggckX0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71"/>
            <a:stretch/>
          </p:blipFill>
          <p:spPr bwMode="auto">
            <a:xfrm>
              <a:off x="589341" y="2160724"/>
              <a:ext cx="9527117" cy="379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9871199" y="2485852"/>
              <a:ext cx="1976090" cy="306215"/>
              <a:chOff x="9784111" y="1905292"/>
              <a:chExt cx="1976090" cy="30621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198100" y="1905292"/>
                <a:ext cx="1562101" cy="30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dirty="0" smtClean="0">
                    <a:solidFill>
                      <a:srgbClr val="4D4F53"/>
                    </a:solidFill>
                  </a:rPr>
                  <a:t>Heavy consumer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784111" y="1932400"/>
                <a:ext cx="252000" cy="252000"/>
              </a:xfrm>
              <a:prstGeom prst="ellipse">
                <a:avLst/>
              </a:prstGeom>
              <a:solidFill>
                <a:srgbClr val="269D7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 err="1" smtClean="0">
                  <a:solidFill>
                    <a:srgbClr val="4D4F53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0285188" y="2885118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9868795" y="2912225"/>
              <a:ext cx="252000" cy="252000"/>
            </a:xfrm>
            <a:prstGeom prst="ellipse">
              <a:avLst/>
            </a:prstGeom>
            <a:solidFill>
              <a:srgbClr val="D75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-1163807" y="3629028"/>
              <a:ext cx="3551135" cy="614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8393" y="2872405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1,500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9366" y="3693338"/>
              <a:ext cx="685762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1,000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3533" y="452130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3534" y="5349264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45128" y="6004104"/>
              <a:ext cx="8163329" cy="439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Maximum spend in any single trip [GBP]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48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29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877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926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317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398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446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1495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48780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5575" y="5733464"/>
              <a:ext cx="429344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5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4.googleusercontent.com/XFHHXqTJWffEMy7oDVe6tPaYkxUYxbJK_9L8wXuPcCvJTZKUi-LRbp44fWC-gNKJCXW5hrzuxzBHJggZPXyLKJFYqVw6tjdDRJo22vCKucD7udGSRWh9aZGL33toGIEDou24q4F0pb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95"/>
          <a:stretch/>
        </p:blipFill>
        <p:spPr bwMode="auto">
          <a:xfrm>
            <a:off x="582105" y="2042084"/>
            <a:ext cx="9427288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Purchasing behaviour </a:t>
            </a:r>
            <a:r>
              <a:rPr lang="de-DE" dirty="0" smtClean="0"/>
              <a:t>- Loyalty</a:t>
            </a: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Heavy consumers </a:t>
            </a:r>
            <a:r>
              <a:rPr lang="en-US" dirty="0" smtClean="0"/>
              <a:t>are less loyal to brands and stores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3" name="Group 22"/>
          <p:cNvGrpSpPr/>
          <p:nvPr/>
        </p:nvGrpSpPr>
        <p:grpSpPr>
          <a:xfrm>
            <a:off x="9871199" y="2326198"/>
            <a:ext cx="1976090" cy="306215"/>
            <a:chOff x="9784111" y="1905292"/>
            <a:chExt cx="1976090" cy="306215"/>
          </a:xfrm>
        </p:grpSpPr>
        <p:sp>
          <p:nvSpPr>
            <p:cNvPr id="42" name="Rectangle 41"/>
            <p:cNvSpPr/>
            <p:nvPr/>
          </p:nvSpPr>
          <p:spPr>
            <a:xfrm>
              <a:off x="10198100" y="1905292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Heavy consumer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9784111" y="1932400"/>
              <a:ext cx="252000" cy="252000"/>
            </a:xfrm>
            <a:prstGeom prst="ellipse">
              <a:avLst/>
            </a:prstGeom>
            <a:solidFill>
              <a:srgbClr val="269D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0285188" y="2725464"/>
            <a:ext cx="1562101" cy="306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25" name="Oval 24"/>
          <p:cNvSpPr/>
          <p:nvPr/>
        </p:nvSpPr>
        <p:spPr>
          <a:xfrm>
            <a:off x="9868795" y="2752571"/>
            <a:ext cx="252000" cy="252000"/>
          </a:xfrm>
          <a:prstGeom prst="ellipse">
            <a:avLst/>
          </a:prstGeom>
          <a:solidFill>
            <a:srgbClr val="D75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 err="1" smtClean="0">
              <a:solidFill>
                <a:srgbClr val="4D4F5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-1163807" y="3469374"/>
            <a:ext cx="3551135" cy="6145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Number of households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8393" y="2712751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1,500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9366" y="3533684"/>
            <a:ext cx="685762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1,000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3533" y="4361647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500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3534" y="5189610"/>
            <a:ext cx="511593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5128" y="5887992"/>
            <a:ext cx="8163329" cy="439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Brand loyalty [Herfindahl]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74887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6784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39652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24862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32994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19408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05822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391027" y="5629780"/>
            <a:ext cx="656735" cy="362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4D4F53"/>
                </a:solidFill>
              </a:rPr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86285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EN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LegacyID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RetentionDate xmlns="http://schemas.microsoft.com/sharepoint/v3/fields" xsi:nil="true"/>
    <SpringIM_ApprovalType xmlns="http://schemas.microsoft.com/sharepoint/v3/fields"/>
    <SpringIM_TitleEn xmlns="http://schemas.microsoft.com/sharepoint/v3/fields" xsi:nil="true"/>
    <SpringIM_TypeOfDocument xmlns="http://schemas.microsoft.com/sharepoint/v3/fields">Template</SpringIM_TypeOfDocument>
    <SpringIM_MethodologyWorkStream xmlns="http://schemas.microsoft.com/sharepoint/v3/fields" xsi:nil="true"/>
    <SpringIM_Confidentiality xmlns="http://schemas.microsoft.com/sharepoint/v3/fields">Internal</SpringIM_Confidentiality>
    <SpringIM_Document_ContentType_Version xmlns="http://schemas.microsoft.com/sharepoint/v3/fields">1</SpringIM_Document_ContentType_Version>
    <SpringIM_Keyword xmlns="http://schemas.microsoft.com/sharepoint/v3/fields" xsi:nil="true"/>
    <SpringIM_URLOrigin xmlns="http://schemas.microsoft.com/sharepoint/v3/fields" xsi:nil="true"/>
    <SpringIM_Solution xmlns="http://schemas.microsoft.com/sharepoint/v3/fields" xsi:nil="true"/>
    <SpringIM_ReusabilityRating xmlns="http://schemas.microsoft.com/sharepoint/v3/fields">3</SpringIM_ReusabilityRating>
    <SpringIM_AllianceProduct xmlns="http://schemas.microsoft.com/sharepoint/v3/fields"/>
    <SpringIM_ProjectManager xmlns="http://schemas.microsoft.com/sharepoint/v3">
      <UserInfo>
        <DisplayName/>
        <AccountId xsi:nil="true"/>
        <AccountType/>
      </UserInfo>
    </SpringIM_ProjectManager>
    <SpringIM_Description xmlns="http://schemas.microsoft.com/sharepoint/v3/fields" xsi:nil="true"/>
    <SpringIM_Comment xmlns="http://schemas.microsoft.com/sharepoint/v3/fields" xsi:nil="true"/>
    <SpringIM_MethodologyPhase xmlns="http://schemas.microsoft.com/sharepoint/v3/fields">5. Operate</SpringIM_MethodologyPhase>
    <SpringIM_MigrationFlag xmlns="http://schemas.microsoft.com/sharepoint/v3/fields" xsi:nil="true"/>
    <SpringIM_Language xmlns="http://schemas.microsoft.com/sharepoint/v3/fields"/>
    <SpringIM_ReusabilityActivity xmlns="http://schemas.microsoft.com/sharepoint/v3/fields"/>
    <SpringIM_Status xmlns="http://schemas.microsoft.com/sharepoint/v3/fields">Draft</SpringIM_Status>
    <SpringIM_Client xmlns="http://schemas.microsoft.com/sharepoint/v3/fields" xsi:nil="true"/>
    <SpringIM_Author xmlns="http://schemas.microsoft.com/sharepoint/v3">
      <UserInfo>
        <DisplayName/>
        <AccountId xsi:nil="true"/>
        <AccountType/>
      </UserInfo>
    </SpringIM_Author>
    <SpringIM_DocumentYear xmlns="http://schemas.microsoft.com/sharepoint/v3/fields">2012</SpringIM_DocumentYear>
    <SpringIM_Country xmlns="http://schemas.microsoft.com/sharepoint/v3/fields" xsi:nil="true"/>
    <SpringIM_Industry xmlns="http://schemas.microsoft.com/sharepoint/v3/fields" xsi:nil="true"/>
    <SpringIM_SourceSystem xmlns="http://schemas.microsoft.com/sharepoint/v3/fields" xsi:nil="true"/>
    <SpringIM_DescriptionEn xmlns="http://schemas.microsoft.com/sharepoint/v3/fields" xsi:nil="true"/>
    <SpringIM_SAPNo xmlns="http://schemas.microsoft.com/sharepoint/v3/fields" xsi:nil="true"/>
    <SpringIM_SourceFolder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176E39-8037-48B0-B74B-447BD7D131F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06BFAA-B61F-4F4A-81B4-62F8F67D3E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0F676-00E8-4C43-AED7-8667D8A37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234</Words>
  <Application>Microsoft Macintosh PowerPoint</Application>
  <PresentationFormat>Custom</PresentationFormat>
  <Paragraphs>113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Presentation template_EN</vt:lpstr>
      <vt:lpstr>PowerPoint Presentation</vt:lpstr>
      <vt:lpstr>Data: Transaction level</vt:lpstr>
      <vt:lpstr>Consumer segments</vt:lpstr>
      <vt:lpstr>Price Sensitivity – Clout and Vulnerability</vt:lpstr>
      <vt:lpstr>They exhibit different buying behaviours…</vt:lpstr>
      <vt:lpstr>Buying behaviours</vt:lpstr>
      <vt:lpstr>Promotions are the key to unlock the heavy consumer segment potential</vt:lpstr>
      <vt:lpstr>Heavy consumers spend significantly more on a shopping trip than light consumers</vt:lpstr>
      <vt:lpstr>Heavy consumers are less loyal to brands and stores</vt:lpstr>
      <vt:lpstr>Recommendations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Arlette</dc:creator>
  <cp:lastModifiedBy>Maria Athena Engesaeth</cp:lastModifiedBy>
  <cp:revision>115</cp:revision>
  <cp:lastPrinted>2012-12-18T09:22:36Z</cp:lastPrinted>
  <dcterms:created xsi:type="dcterms:W3CDTF">2013-01-14T16:18:46Z</dcterms:created>
  <dcterms:modified xsi:type="dcterms:W3CDTF">2016-03-21T23:05:21Z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</Properties>
</file>