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22"/>
  </p:notesMasterIdLst>
  <p:handoutMasterIdLst>
    <p:handoutMasterId r:id="rId23"/>
  </p:handoutMasterIdLst>
  <p:sldIdLst>
    <p:sldId id="491" r:id="rId5"/>
    <p:sldId id="492" r:id="rId6"/>
    <p:sldId id="493" r:id="rId7"/>
    <p:sldId id="502" r:id="rId8"/>
    <p:sldId id="489" r:id="rId9"/>
    <p:sldId id="476" r:id="rId10"/>
    <p:sldId id="477" r:id="rId11"/>
    <p:sldId id="478" r:id="rId12"/>
    <p:sldId id="486" r:id="rId13"/>
    <p:sldId id="488" r:id="rId14"/>
    <p:sldId id="487" r:id="rId15"/>
    <p:sldId id="494" r:id="rId16"/>
    <p:sldId id="496" r:id="rId17"/>
    <p:sldId id="497" r:id="rId18"/>
    <p:sldId id="498" r:id="rId19"/>
    <p:sldId id="499" r:id="rId20"/>
    <p:sldId id="501" r:id="rId21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528" userDrawn="1">
          <p15:clr>
            <a:srgbClr val="A4A3A4"/>
          </p15:clr>
        </p15:guide>
        <p15:guide id="5" orient="horz" pos="974" userDrawn="1">
          <p15:clr>
            <a:srgbClr val="A4A3A4"/>
          </p15:clr>
        </p15:guide>
        <p15:guide id="6" pos="239" userDrawn="1">
          <p15:clr>
            <a:srgbClr val="A4A3A4"/>
          </p15:clr>
        </p15:guide>
        <p15:guide id="7" pos="7428" userDrawn="1">
          <p15:clr>
            <a:srgbClr val="A4A3A4"/>
          </p15:clr>
        </p15:guide>
        <p15:guide id="8" pos="3851" userDrawn="1">
          <p15:clr>
            <a:srgbClr val="A4A3A4"/>
          </p15:clr>
        </p15:guide>
        <p15:guide id="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D78"/>
    <a:srgbClr val="32CE9E"/>
    <a:srgbClr val="E78047"/>
    <a:srgbClr val="D75F1C"/>
    <a:srgbClr val="002641"/>
    <a:srgbClr val="D44024"/>
    <a:srgbClr val="79B700"/>
    <a:srgbClr val="36B4E3"/>
    <a:srgbClr val="F3D311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9842" autoAdjust="0"/>
  </p:normalViewPr>
  <p:slideViewPr>
    <p:cSldViewPr snapToGrid="0" snapToObjects="1">
      <p:cViewPr varScale="1">
        <p:scale>
          <a:sx n="96" d="100"/>
          <a:sy n="96" d="100"/>
        </p:scale>
        <p:origin x="96" y="114"/>
      </p:cViewPr>
      <p:guideLst>
        <p:guide orient="horz" pos="4065"/>
        <p:guide orient="horz" pos="2387"/>
        <p:guide orient="horz" pos="119"/>
        <p:guide orient="horz" pos="528"/>
        <p:guide orient="horz" pos="974"/>
        <p:guide pos="239"/>
        <p:guide pos="7428"/>
        <p:guide pos="385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470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3102" y="60"/>
      </p:cViewPr>
      <p:guideLst>
        <p:guide orient="horz" pos="3109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FCF4903-D1A4-F14A-B207-A0D2CC9D4B8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B5DD393E-432A-C040-A9FC-9C0644B7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C5B4241-C98F-4766-9E25-5F840337438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8336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26ED65-54EF-4DE1-A434-72CD553BB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r>
              <a:rPr lang="fr-FR" dirty="0" smtClean="0"/>
              <a:t>Our group </a:t>
            </a:r>
            <a:r>
              <a:rPr lang="fr-FR" dirty="0" err="1" smtClean="0"/>
              <a:t>worked</a:t>
            </a:r>
            <a:r>
              <a:rPr lang="fr-FR" baseline="0" dirty="0" smtClean="0"/>
              <a:t> on the instant coffee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question of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exist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heavy</a:t>
            </a:r>
            <a:r>
              <a:rPr lang="fr-FR" baseline="0" dirty="0" smtClean="0"/>
              <a:t> VS light </a:t>
            </a:r>
            <a:r>
              <a:rPr lang="fr-FR" baseline="0" dirty="0" err="1" smtClean="0"/>
              <a:t>consumers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2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69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338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believe our findings tell a clear story on what the major differences are of</a:t>
            </a:r>
            <a:r>
              <a:rPr lang="en-US" baseline="0" dirty="0" smtClean="0"/>
              <a:t> the two consumer segments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do a quick recap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28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5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behaviour</a:t>
            </a:r>
            <a:r>
              <a:rPr lang="en-US" dirty="0" smtClean="0"/>
              <a:t> of the two segments are nearly opposite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73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895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59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r>
              <a:rPr lang="fr-FR" dirty="0" smtClean="0"/>
              <a:t>Our group </a:t>
            </a:r>
            <a:r>
              <a:rPr lang="fr-FR" dirty="0" err="1" smtClean="0"/>
              <a:t>worked</a:t>
            </a:r>
            <a:r>
              <a:rPr lang="fr-FR" baseline="0" dirty="0" smtClean="0"/>
              <a:t> on the instant coffee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question of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exist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heavy</a:t>
            </a:r>
            <a:r>
              <a:rPr lang="fr-FR" baseline="0" dirty="0" smtClean="0"/>
              <a:t> VS light </a:t>
            </a:r>
            <a:r>
              <a:rPr lang="fr-FR" baseline="0" dirty="0" err="1" smtClean="0"/>
              <a:t>consumers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03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data on 270k transactions over a period</a:t>
            </a:r>
            <a:r>
              <a:rPr lang="en-US" baseline="0" dirty="0" smtClean="0"/>
              <a:t> of one year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simplified the data by taking out brands and stores that didn’t appear frequently in the dataset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then aggregated the data by some areas to firstly compute price elasticities -&gt; which could tell us something about the market</a:t>
            </a:r>
          </a:p>
          <a:p>
            <a:r>
              <a:rPr lang="en-US" baseline="0" dirty="0" smtClean="0"/>
              <a:t>				 and secondly -&gt; about differences in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9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characterized HEAVY</a:t>
            </a:r>
            <a:r>
              <a:rPr lang="en-US" baseline="0" dirty="0" smtClean="0"/>
              <a:t> </a:t>
            </a:r>
            <a:r>
              <a:rPr lang="en-US" dirty="0" smtClean="0"/>
              <a:t>consumers as the 75</a:t>
            </a:r>
            <a:r>
              <a:rPr lang="en-US" baseline="30000" dirty="0" smtClean="0"/>
              <a:t>th</a:t>
            </a:r>
            <a:r>
              <a:rPr lang="en-US" dirty="0" smtClean="0"/>
              <a:t> % and LIGHT as the 25</a:t>
            </a:r>
            <a:r>
              <a:rPr lang="en-US" baseline="30000" dirty="0" smtClean="0"/>
              <a:t>th</a:t>
            </a:r>
            <a:r>
              <a:rPr lang="en-US" dirty="0" smtClean="0"/>
              <a:t> % and focused our analysis</a:t>
            </a:r>
            <a:r>
              <a:rPr lang="en-US" baseline="0" dirty="0" smtClean="0"/>
              <a:t> on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2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characterized HEAVY</a:t>
            </a:r>
            <a:r>
              <a:rPr lang="en-US" baseline="0" dirty="0" smtClean="0"/>
              <a:t> </a:t>
            </a:r>
            <a:r>
              <a:rPr lang="en-US" dirty="0" smtClean="0"/>
              <a:t>consumers as the 75</a:t>
            </a:r>
            <a:r>
              <a:rPr lang="en-US" baseline="30000" dirty="0" smtClean="0"/>
              <a:t>th</a:t>
            </a:r>
            <a:r>
              <a:rPr lang="en-US" dirty="0" smtClean="0"/>
              <a:t> % and LIGHT as the 25</a:t>
            </a:r>
            <a:r>
              <a:rPr lang="en-US" baseline="30000" dirty="0" smtClean="0"/>
              <a:t>th</a:t>
            </a:r>
            <a:r>
              <a:rPr lang="en-US" dirty="0" smtClean="0"/>
              <a:t> % and focused our analysis</a:t>
            </a:r>
            <a:r>
              <a:rPr lang="en-US" baseline="0" dirty="0" smtClean="0"/>
              <a:t> on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4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5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98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484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82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1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8566" y="1087066"/>
            <a:ext cx="5945716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Title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8566" y="3555330"/>
            <a:ext cx="5945716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Prepared by First name Surname, Job title / Prepared for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567" y="3915330"/>
            <a:ext cx="5944415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41060" y="4939230"/>
            <a:ext cx="2335333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 smtClean="0"/>
              <a:t>Logo client here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28567" y="2766471"/>
            <a:ext cx="5945714" cy="656341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en-US" sz="1800" smtClean="0">
                <a:solidFill>
                  <a:srgbClr val="A7193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ts val="0"/>
              </a:spcBef>
              <a:buFontTx/>
            </a:pPr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9685" y="188079"/>
            <a:ext cx="11330516" cy="65026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44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8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5638331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01218" y="1316736"/>
            <a:ext cx="5633408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71387" y="1316736"/>
            <a:ext cx="11461105" cy="51846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31" y="185738"/>
            <a:ext cx="9036539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127632" y="2048256"/>
            <a:ext cx="9937418" cy="43251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371387" y="2834640"/>
            <a:ext cx="5829652" cy="3154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6009718" y="2834640"/>
            <a:ext cx="5829652" cy="3154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9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9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9685" y="1218807"/>
            <a:ext cx="11330516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9685" y="188078"/>
            <a:ext cx="11330516" cy="8787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800"/>
            </a:lvl1pPr>
          </a:lstStyle>
          <a:p>
            <a:r>
              <a:rPr lang="en-US" noProof="0" dirty="0" smtClean="0"/>
              <a:t>Click to edit Master title style</a:t>
            </a:r>
            <a:br>
              <a:rPr lang="en-US" noProof="0" dirty="0" smtClean="0"/>
            </a:br>
            <a:endParaRPr lang="en-GB" noProof="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9686" y="6029740"/>
            <a:ext cx="8622485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GB" noProof="0" smtClean="0"/>
              <a:t>(1)</a:t>
            </a:r>
          </a:p>
          <a:p>
            <a:pPr lvl="0"/>
            <a:r>
              <a:rPr lang="en-GB" noProof="0" smtClean="0"/>
              <a:t>(2)</a:t>
            </a:r>
          </a:p>
          <a:p>
            <a:pPr lvl="0"/>
            <a:r>
              <a:rPr lang="en-GB" noProof="0" smtClean="0"/>
              <a:t>Source / Footnote: calibri 9pt</a:t>
            </a:r>
          </a:p>
        </p:txBody>
      </p:sp>
    </p:spTree>
    <p:extLst>
      <p:ext uri="{BB962C8B-B14F-4D97-AF65-F5344CB8AC3E}">
        <p14:creationId xmlns:p14="http://schemas.microsoft.com/office/powerpoint/2010/main" val="251076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29545" y="1536700"/>
            <a:ext cx="11330656" cy="491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1297143" y="6498346"/>
            <a:ext cx="463060" cy="211193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E997FAD-17BD-C54D-93FE-DA7D4A487AFB}" type="slidenum">
              <a:rPr lang="en-US" sz="1400" noProof="0" smtClean="0">
                <a:solidFill>
                  <a:srgbClr val="8D817B"/>
                </a:solidFill>
              </a:rPr>
              <a:pPr algn="r"/>
              <a:t>‹#›</a:t>
            </a:fld>
            <a:endParaRPr lang="en-US" sz="1400" noProof="0" dirty="0" smtClean="0">
              <a:solidFill>
                <a:srgbClr val="8D817B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29545" y="190332"/>
            <a:ext cx="11330655" cy="64786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1" r:id="rId2"/>
    <p:sldLayoutId id="2147483764" r:id="rId3"/>
    <p:sldLayoutId id="2147483755" r:id="rId4"/>
    <p:sldLayoutId id="2147483756" r:id="rId5"/>
    <p:sldLayoutId id="2147483759" r:id="rId6"/>
    <p:sldLayoutId id="2147483760" r:id="rId7"/>
    <p:sldLayoutId id="2147483761" r:id="rId8"/>
    <p:sldLayoutId id="2147484801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4400" b="1" kern="1200" baseline="0" smtClean="0">
          <a:solidFill>
            <a:schemeClr val="bg2"/>
          </a:solidFill>
          <a:latin typeface="+mj-lt"/>
          <a:ea typeface="+mn-ea"/>
          <a:cs typeface="+mn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300"/>
        </a:spcAft>
        <a:buClr>
          <a:schemeClr val="bg1"/>
        </a:buClr>
        <a:buSzPct val="25000"/>
        <a:buFont typeface="Verdana" pitchFamily="34" charset="0"/>
        <a:buNone/>
        <a:defRPr lang="en-GB" sz="1400" b="0" kern="1200" noProof="0" smtClean="0">
          <a:solidFill>
            <a:srgbClr val="4D4F53"/>
          </a:solidFill>
          <a:latin typeface="+mn-lt"/>
          <a:ea typeface="+mn-ea"/>
          <a:cs typeface="+mn-cs"/>
        </a:defRPr>
      </a:lvl1pPr>
      <a:lvl2pPr marL="177800" indent="-177800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Arial" pitchFamily="34" charset="0"/>
        <a:buChar char="•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2pPr>
      <a:lvl3pPr marL="361950" indent="-180975" algn="l" defTabSz="51435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alibri" pitchFamily="34" charset="0"/>
        <a:buChar char="−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3pPr>
      <a:lvl4pPr marL="536575" indent="-161925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ourier New" pitchFamily="49" charset="0"/>
        <a:buChar char="o"/>
        <a:tabLst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4pPr>
      <a:lvl5pPr marL="812800" indent="-165100" algn="l" defTabSz="457200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1100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7" r="1018"/>
          <a:stretch/>
        </p:blipFill>
        <p:spPr bwMode="auto">
          <a:xfrm>
            <a:off x="0" y="-28575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430628" y="4567205"/>
            <a:ext cx="7230564" cy="1994461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Instant Coffee</a:t>
            </a:r>
          </a:p>
          <a:p>
            <a:r>
              <a:rPr lang="en-US" sz="6000" dirty="0" smtClean="0">
                <a:solidFill>
                  <a:schemeClr val="bg1"/>
                </a:solidFill>
              </a:rPr>
              <a:t>Consumer Analysis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Loyal Customers</a:t>
            </a:r>
            <a:endParaRPr lang="en-GB" sz="4400" b="1" dirty="0">
              <a:solidFill>
                <a:schemeClr val="bg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9601" y="1066800"/>
            <a:ext cx="11532798" cy="5451815"/>
            <a:chOff x="152250" y="1066800"/>
            <a:chExt cx="11532798" cy="5451815"/>
          </a:xfrm>
        </p:grpSpPr>
        <p:grpSp>
          <p:nvGrpSpPr>
            <p:cNvPr id="2" name="Group 1"/>
            <p:cNvGrpSpPr/>
            <p:nvPr/>
          </p:nvGrpSpPr>
          <p:grpSpPr>
            <a:xfrm>
              <a:off x="506952" y="1066800"/>
              <a:ext cx="11178096" cy="5451815"/>
              <a:chOff x="582105" y="2042084"/>
              <a:chExt cx="9427288" cy="447652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445128" y="5806549"/>
                <a:ext cx="8163329" cy="4393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800" dirty="0" smtClean="0">
                    <a:solidFill>
                      <a:srgbClr val="4D4F53"/>
                    </a:solidFill>
                  </a:rPr>
                  <a:t>Brand loyalty [Herfindahl]</a:t>
                </a:r>
                <a:endParaRPr lang="de-DE" sz="2400" dirty="0" smtClean="0">
                  <a:solidFill>
                    <a:srgbClr val="4D4F53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82105" y="2042084"/>
                <a:ext cx="9427288" cy="4476529"/>
                <a:chOff x="582105" y="2042084"/>
                <a:chExt cx="9427288" cy="4476529"/>
              </a:xfrm>
            </p:grpSpPr>
            <p:pic>
              <p:nvPicPr>
                <p:cNvPr id="35" name="Picture 2" descr="https://lh4.googleusercontent.com/XFHHXqTJWffEMy7oDVe6tPaYkxUYxbJK_9L8wXuPcCvJTZKUi-LRbp44fWC-gNKJCXW5hrzuxzBHJggZPXyLKJFYqVw6tjdDRJo22vCKucD7udGSRWh9aZGL33toGIEDou24q4F0pb8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095"/>
                <a:stretch/>
              </p:blipFill>
              <p:spPr bwMode="auto">
                <a:xfrm>
                  <a:off x="582105" y="2042084"/>
                  <a:ext cx="9427288" cy="379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6" name="Group 35"/>
                <p:cNvGrpSpPr/>
                <p:nvPr/>
              </p:nvGrpSpPr>
              <p:grpSpPr>
                <a:xfrm>
                  <a:off x="2809999" y="6212398"/>
                  <a:ext cx="1976090" cy="306215"/>
                  <a:chOff x="2722911" y="5791492"/>
                  <a:chExt cx="1976090" cy="306215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3136900" y="5791492"/>
                    <a:ext cx="1562101" cy="3062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de-DE" sz="1600" dirty="0" smtClean="0">
                        <a:solidFill>
                          <a:srgbClr val="4D4F53"/>
                        </a:solidFill>
                      </a:rPr>
                      <a:t>Heavy consumer</a:t>
                    </a: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722911" y="5818600"/>
                    <a:ext cx="252000" cy="252000"/>
                  </a:xfrm>
                  <a:prstGeom prst="ellipse">
                    <a:avLst/>
                  </a:prstGeom>
                  <a:solidFill>
                    <a:srgbClr val="269D78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200" dirty="0" err="1" smtClean="0">
                      <a:solidFill>
                        <a:srgbClr val="4D4F53"/>
                      </a:solidFill>
                    </a:endParaRPr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6983188" y="6212398"/>
                  <a:ext cx="1562101" cy="3062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de-DE" sz="1600" dirty="0" smtClean="0">
                      <a:solidFill>
                        <a:srgbClr val="4D4F53"/>
                      </a:solidFill>
                    </a:rPr>
                    <a:t>Light consumer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566795" y="6239505"/>
                  <a:ext cx="252000" cy="252000"/>
                </a:xfrm>
                <a:prstGeom prst="ellipse">
                  <a:avLst/>
                </a:prstGeom>
                <a:solidFill>
                  <a:srgbClr val="D75F1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200" dirty="0" err="1" smtClean="0">
                    <a:solidFill>
                      <a:srgbClr val="4D4F53"/>
                    </a:solidFill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 rot="16200000">
              <a:off x="-1611646" y="2903301"/>
              <a:ext cx="4272305" cy="744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Number of households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250" y="1139405"/>
            <a:ext cx="11887500" cy="5534727"/>
            <a:chOff x="304500" y="2160721"/>
            <a:chExt cx="9811958" cy="4600459"/>
          </a:xfrm>
        </p:grpSpPr>
        <p:pic>
          <p:nvPicPr>
            <p:cNvPr id="12" name="Picture 2" descr="https://lh3.googleusercontent.com/hoNxDok8jMGcTWOBn-Z7WonuK0HYMUpUo6kiDlLcys2LJy8cBjNwX3ingApN_bWoaHLD8htL0ApQ-JJTeZYVPjwFt4L5OQ8aHYyyQHEGMoq_LAYnAlQjm-lm669ViEMh4cqzggckX0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571"/>
            <a:stretch/>
          </p:blipFill>
          <p:spPr bwMode="auto">
            <a:xfrm>
              <a:off x="589341" y="2160724"/>
              <a:ext cx="9527117" cy="379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713082" y="6454965"/>
              <a:ext cx="1853888" cy="306215"/>
              <a:chOff x="2625994" y="5874405"/>
              <a:chExt cx="1853888" cy="30621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917781" y="5874405"/>
                <a:ext cx="1562101" cy="306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600" dirty="0" smtClean="0">
                    <a:solidFill>
                      <a:srgbClr val="4D4F53"/>
                    </a:solidFill>
                  </a:rPr>
                  <a:t>Heavy consumer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5994" y="5894286"/>
                <a:ext cx="252000" cy="252000"/>
              </a:xfrm>
              <a:prstGeom prst="ellipse">
                <a:avLst/>
              </a:prstGeom>
              <a:solidFill>
                <a:srgbClr val="269D7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 err="1" smtClean="0">
                  <a:solidFill>
                    <a:srgbClr val="4D4F53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910809" y="6452867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553811" y="6479974"/>
              <a:ext cx="252000" cy="252000"/>
            </a:xfrm>
            <a:prstGeom prst="ellipse">
              <a:avLst/>
            </a:prstGeom>
            <a:solidFill>
              <a:srgbClr val="D75F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-1163807" y="3629028"/>
              <a:ext cx="3551135" cy="614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Number of households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8393" y="2872405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1,500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9366" y="3693338"/>
              <a:ext cx="685762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1,000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3533" y="452130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3534" y="5349264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45128" y="6004104"/>
              <a:ext cx="8163329" cy="439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Maximum spend in any single trip [GBP]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48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29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77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926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317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398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446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495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48780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5575" y="5733464"/>
              <a:ext cx="429344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Big spenders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 smtClean="0">
                <a:solidFill>
                  <a:schemeClr val="bg2"/>
                </a:solidFill>
              </a:rPr>
              <a:t>Summary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8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 smtClean="0">
                <a:solidFill>
                  <a:schemeClr val="bg2"/>
                </a:solidFill>
              </a:rPr>
              <a:t>Summary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6" name="Group 9710"/>
          <p:cNvGrpSpPr>
            <a:grpSpLocks/>
          </p:cNvGrpSpPr>
          <p:nvPr/>
        </p:nvGrpSpPr>
        <p:grpSpPr bwMode="auto">
          <a:xfrm>
            <a:off x="6144507" y="1826916"/>
            <a:ext cx="1260058" cy="1085929"/>
            <a:chOff x="6827356" y="4066580"/>
            <a:chExt cx="655567" cy="656035"/>
          </a:xfrm>
        </p:grpSpPr>
        <p:sp>
          <p:nvSpPr>
            <p:cNvPr id="7" name="Freeform 1408"/>
            <p:cNvSpPr>
              <a:spLocks noChangeArrowheads="1"/>
            </p:cNvSpPr>
            <p:nvPr/>
          </p:nvSpPr>
          <p:spPr bwMode="auto">
            <a:xfrm>
              <a:off x="6827356" y="4066580"/>
              <a:ext cx="655567" cy="656035"/>
            </a:xfrm>
            <a:custGeom>
              <a:avLst/>
              <a:gdLst>
                <a:gd name="T0" fmla="*/ 655432 w 4854"/>
                <a:gd name="T1" fmla="*/ 327342 h 4856"/>
                <a:gd name="T2" fmla="*/ 655432 w 4854"/>
                <a:gd name="T3" fmla="*/ 327342 h 4856"/>
                <a:gd name="T4" fmla="*/ 328324 w 4854"/>
                <a:gd name="T5" fmla="*/ 0 h 4856"/>
                <a:gd name="T6" fmla="*/ 0 w 4854"/>
                <a:gd name="T7" fmla="*/ 327342 h 4856"/>
                <a:gd name="T8" fmla="*/ 328324 w 4854"/>
                <a:gd name="T9" fmla="*/ 655900 h 4856"/>
                <a:gd name="T10" fmla="*/ 655432 w 4854"/>
                <a:gd name="T11" fmla="*/ 327342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54" h="4856">
                  <a:moveTo>
                    <a:pt x="4853" y="2423"/>
                  </a:moveTo>
                  <a:lnTo>
                    <a:pt x="4853" y="2423"/>
                  </a:lnTo>
                  <a:cubicBezTo>
                    <a:pt x="4853" y="1083"/>
                    <a:pt x="3771" y="0"/>
                    <a:pt x="2431" y="0"/>
                  </a:cubicBezTo>
                  <a:cubicBezTo>
                    <a:pt x="1089" y="0"/>
                    <a:pt x="0" y="1083"/>
                    <a:pt x="0" y="2423"/>
                  </a:cubicBezTo>
                  <a:cubicBezTo>
                    <a:pt x="0" y="3764"/>
                    <a:pt x="1089" y="4855"/>
                    <a:pt x="2431" y="4855"/>
                  </a:cubicBezTo>
                  <a:cubicBezTo>
                    <a:pt x="3771" y="4855"/>
                    <a:pt x="4853" y="3764"/>
                    <a:pt x="4853" y="2423"/>
                  </a:cubicBezTo>
                </a:path>
              </a:pathLst>
            </a:custGeom>
            <a:solidFill>
              <a:srgbClr val="D75F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8" name="Freeform 1409"/>
            <p:cNvSpPr>
              <a:spLocks noChangeArrowheads="1"/>
            </p:cNvSpPr>
            <p:nvPr/>
          </p:nvSpPr>
          <p:spPr bwMode="auto">
            <a:xfrm>
              <a:off x="7155933" y="4066580"/>
              <a:ext cx="326990" cy="656035"/>
            </a:xfrm>
            <a:custGeom>
              <a:avLst/>
              <a:gdLst>
                <a:gd name="T0" fmla="*/ 326855 w 2423"/>
                <a:gd name="T1" fmla="*/ 327342 h 4856"/>
                <a:gd name="T2" fmla="*/ 326855 w 2423"/>
                <a:gd name="T3" fmla="*/ 327342 h 4856"/>
                <a:gd name="T4" fmla="*/ 0 w 2423"/>
                <a:gd name="T5" fmla="*/ 0 h 4856"/>
                <a:gd name="T6" fmla="*/ 0 w 2423"/>
                <a:gd name="T7" fmla="*/ 655900 h 4856"/>
                <a:gd name="T8" fmla="*/ 326855 w 2423"/>
                <a:gd name="T9" fmla="*/ 327342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3" h="4856">
                  <a:moveTo>
                    <a:pt x="2422" y="2423"/>
                  </a:moveTo>
                  <a:lnTo>
                    <a:pt x="2422" y="2423"/>
                  </a:lnTo>
                  <a:cubicBezTo>
                    <a:pt x="2422" y="1083"/>
                    <a:pt x="1340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0" y="4855"/>
                    <a:pt x="2422" y="3764"/>
                    <a:pt x="2422" y="2423"/>
                  </a:cubicBezTo>
                </a:path>
              </a:pathLst>
            </a:custGeom>
            <a:solidFill>
              <a:srgbClr val="E7804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9" name="Freeform 1410"/>
            <p:cNvSpPr>
              <a:spLocks noChangeArrowheads="1"/>
            </p:cNvSpPr>
            <p:nvPr/>
          </p:nvSpPr>
          <p:spPr bwMode="auto">
            <a:xfrm>
              <a:off x="7108313" y="4476403"/>
              <a:ext cx="96828" cy="106427"/>
            </a:xfrm>
            <a:custGeom>
              <a:avLst/>
              <a:gdLst>
                <a:gd name="T0" fmla="*/ 96693 w 718"/>
                <a:gd name="T1" fmla="*/ 106291 h 782"/>
                <a:gd name="T2" fmla="*/ 0 w 718"/>
                <a:gd name="T3" fmla="*/ 106291 h 782"/>
                <a:gd name="T4" fmla="*/ 0 w 718"/>
                <a:gd name="T5" fmla="*/ 0 h 782"/>
                <a:gd name="T6" fmla="*/ 96693 w 718"/>
                <a:gd name="T7" fmla="*/ 0 h 782"/>
                <a:gd name="T8" fmla="*/ 96693 w 718"/>
                <a:gd name="T9" fmla="*/ 106291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782">
                  <a:moveTo>
                    <a:pt x="717" y="781"/>
                  </a:moveTo>
                  <a:lnTo>
                    <a:pt x="0" y="781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81"/>
                  </a:lnTo>
                </a:path>
              </a:pathLst>
            </a:custGeom>
            <a:solidFill>
              <a:srgbClr val="D9A88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0" name="Freeform 1411"/>
            <p:cNvSpPr>
              <a:spLocks noChangeArrowheads="1"/>
            </p:cNvSpPr>
            <p:nvPr/>
          </p:nvSpPr>
          <p:spPr bwMode="auto">
            <a:xfrm>
              <a:off x="7155933" y="4533588"/>
              <a:ext cx="188893" cy="189027"/>
            </a:xfrm>
            <a:custGeom>
              <a:avLst/>
              <a:gdLst>
                <a:gd name="T0" fmla="*/ 48202 w 1399"/>
                <a:gd name="T1" fmla="*/ 0 h 1401"/>
                <a:gd name="T2" fmla="*/ 48202 w 1399"/>
                <a:gd name="T3" fmla="*/ 0 h 1401"/>
                <a:gd name="T4" fmla="*/ 64810 w 1399"/>
                <a:gd name="T5" fmla="*/ 0 h 1401"/>
                <a:gd name="T6" fmla="*/ 150817 w 1399"/>
                <a:gd name="T7" fmla="*/ 38858 h 1401"/>
                <a:gd name="T8" fmla="*/ 188758 w 1399"/>
                <a:gd name="T9" fmla="*/ 188892 h 1401"/>
                <a:gd name="T10" fmla="*/ 130564 w 1399"/>
                <a:gd name="T11" fmla="*/ 188892 h 1401"/>
                <a:gd name="T12" fmla="*/ 0 w 1399"/>
                <a:gd name="T13" fmla="*/ 188892 h 1401"/>
                <a:gd name="T14" fmla="*/ 0 w 1399"/>
                <a:gd name="T15" fmla="*/ 65977 h 1401"/>
                <a:gd name="T16" fmla="*/ 0 w 1399"/>
                <a:gd name="T17" fmla="*/ 36834 h 1401"/>
                <a:gd name="T18" fmla="*/ 48202 w 1399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9" h="1401">
                  <a:moveTo>
                    <a:pt x="357" y="0"/>
                  </a:moveTo>
                  <a:lnTo>
                    <a:pt x="357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702" y="58"/>
                    <a:pt x="953" y="101"/>
                    <a:pt x="1117" y="288"/>
                  </a:cubicBezTo>
                  <a:cubicBezTo>
                    <a:pt x="1218" y="409"/>
                    <a:pt x="1398" y="1400"/>
                    <a:pt x="1398" y="1400"/>
                  </a:cubicBezTo>
                  <a:cubicBezTo>
                    <a:pt x="967" y="1400"/>
                    <a:pt x="967" y="1400"/>
                    <a:pt x="967" y="1400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00" y="273"/>
                    <a:pt x="357" y="151"/>
                    <a:pt x="357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1" name="Freeform 1412"/>
            <p:cNvSpPr>
              <a:spLocks noChangeArrowheads="1"/>
            </p:cNvSpPr>
            <p:nvPr/>
          </p:nvSpPr>
          <p:spPr bwMode="auto">
            <a:xfrm>
              <a:off x="6968628" y="4533588"/>
              <a:ext cx="187305" cy="189027"/>
            </a:xfrm>
            <a:custGeom>
              <a:avLst/>
              <a:gdLst>
                <a:gd name="T0" fmla="*/ 139840 w 1393"/>
                <a:gd name="T1" fmla="*/ 0 h 1401"/>
                <a:gd name="T2" fmla="*/ 139840 w 1393"/>
                <a:gd name="T3" fmla="*/ 0 h 1401"/>
                <a:gd name="T4" fmla="*/ 123436 w 1393"/>
                <a:gd name="T5" fmla="*/ 0 h 1401"/>
                <a:gd name="T6" fmla="*/ 37649 w 1393"/>
                <a:gd name="T7" fmla="*/ 38858 h 1401"/>
                <a:gd name="T8" fmla="*/ 0 w 1393"/>
                <a:gd name="T9" fmla="*/ 188892 h 1401"/>
                <a:gd name="T10" fmla="*/ 57953 w 1393"/>
                <a:gd name="T11" fmla="*/ 188892 h 1401"/>
                <a:gd name="T12" fmla="*/ 187171 w 1393"/>
                <a:gd name="T13" fmla="*/ 188892 h 1401"/>
                <a:gd name="T14" fmla="*/ 187171 w 1393"/>
                <a:gd name="T15" fmla="*/ 65977 h 1401"/>
                <a:gd name="T16" fmla="*/ 187171 w 1393"/>
                <a:gd name="T17" fmla="*/ 36834 h 1401"/>
                <a:gd name="T18" fmla="*/ 139840 w 1393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3" h="1401">
                  <a:moveTo>
                    <a:pt x="1040" y="0"/>
                  </a:moveTo>
                  <a:lnTo>
                    <a:pt x="1040" y="0"/>
                  </a:lnTo>
                  <a:cubicBezTo>
                    <a:pt x="918" y="0"/>
                    <a:pt x="918" y="0"/>
                    <a:pt x="918" y="0"/>
                  </a:cubicBezTo>
                  <a:cubicBezTo>
                    <a:pt x="689" y="58"/>
                    <a:pt x="444" y="101"/>
                    <a:pt x="280" y="288"/>
                  </a:cubicBezTo>
                  <a:cubicBezTo>
                    <a:pt x="180" y="409"/>
                    <a:pt x="0" y="1400"/>
                    <a:pt x="0" y="1400"/>
                  </a:cubicBezTo>
                  <a:cubicBezTo>
                    <a:pt x="431" y="1400"/>
                    <a:pt x="431" y="1400"/>
                    <a:pt x="431" y="1400"/>
                  </a:cubicBezTo>
                  <a:cubicBezTo>
                    <a:pt x="1392" y="1400"/>
                    <a:pt x="1392" y="1400"/>
                    <a:pt x="1392" y="1400"/>
                  </a:cubicBezTo>
                  <a:cubicBezTo>
                    <a:pt x="1392" y="489"/>
                    <a:pt x="1392" y="489"/>
                    <a:pt x="1392" y="489"/>
                  </a:cubicBezTo>
                  <a:cubicBezTo>
                    <a:pt x="1392" y="273"/>
                    <a:pt x="1392" y="273"/>
                    <a:pt x="1392" y="273"/>
                  </a:cubicBezTo>
                  <a:cubicBezTo>
                    <a:pt x="1197" y="273"/>
                    <a:pt x="1040" y="151"/>
                    <a:pt x="1040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2" name="Freeform 1413"/>
            <p:cNvSpPr>
              <a:spLocks noChangeArrowheads="1"/>
            </p:cNvSpPr>
            <p:nvPr/>
          </p:nvSpPr>
          <p:spPr bwMode="auto">
            <a:xfrm>
              <a:off x="7155933" y="4176184"/>
              <a:ext cx="120637" cy="319280"/>
            </a:xfrm>
            <a:custGeom>
              <a:avLst/>
              <a:gdLst>
                <a:gd name="T0" fmla="*/ 0 w 891"/>
                <a:gd name="T1" fmla="*/ 0 h 2367"/>
                <a:gd name="T2" fmla="*/ 0 w 891"/>
                <a:gd name="T3" fmla="*/ 0 h 2367"/>
                <a:gd name="T4" fmla="*/ 120502 w 891"/>
                <a:gd name="T5" fmla="*/ 149996 h 2367"/>
                <a:gd name="T6" fmla="*/ 87465 w 891"/>
                <a:gd name="T7" fmla="*/ 281511 h 2367"/>
                <a:gd name="T8" fmla="*/ 0 w 891"/>
                <a:gd name="T9" fmla="*/ 319145 h 2367"/>
                <a:gd name="T10" fmla="*/ 0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0" y="0"/>
                  </a:moveTo>
                  <a:lnTo>
                    <a:pt x="0" y="0"/>
                  </a:lnTo>
                  <a:cubicBezTo>
                    <a:pt x="345" y="0"/>
                    <a:pt x="890" y="194"/>
                    <a:pt x="890" y="1112"/>
                  </a:cubicBezTo>
                  <a:cubicBezTo>
                    <a:pt x="890" y="1642"/>
                    <a:pt x="717" y="1993"/>
                    <a:pt x="646" y="2087"/>
                  </a:cubicBezTo>
                  <a:cubicBezTo>
                    <a:pt x="574" y="2180"/>
                    <a:pt x="187" y="2366"/>
                    <a:pt x="0" y="2366"/>
                  </a:cubicBezTo>
                  <a:cubicBezTo>
                    <a:pt x="0" y="1435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3" name="Freeform 1414"/>
            <p:cNvSpPr>
              <a:spLocks noChangeArrowheads="1"/>
            </p:cNvSpPr>
            <p:nvPr/>
          </p:nvSpPr>
          <p:spPr bwMode="auto">
            <a:xfrm>
              <a:off x="7247998" y="4314380"/>
              <a:ext cx="53969" cy="76246"/>
            </a:xfrm>
            <a:custGeom>
              <a:avLst/>
              <a:gdLst>
                <a:gd name="T0" fmla="*/ 51783 w 395"/>
                <a:gd name="T1" fmla="*/ 41935 h 560"/>
                <a:gd name="T2" fmla="*/ 51783 w 395"/>
                <a:gd name="T3" fmla="*/ 41935 h 560"/>
                <a:gd name="T4" fmla="*/ 30195 w 395"/>
                <a:gd name="T5" fmla="*/ 1770 h 560"/>
                <a:gd name="T6" fmla="*/ 1913 w 395"/>
                <a:gd name="T7" fmla="*/ 35128 h 560"/>
                <a:gd name="T8" fmla="*/ 23364 w 395"/>
                <a:gd name="T9" fmla="*/ 74204 h 560"/>
                <a:gd name="T10" fmla="*/ 51783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379" y="308"/>
                  </a:moveTo>
                  <a:lnTo>
                    <a:pt x="379" y="308"/>
                  </a:lnTo>
                  <a:cubicBezTo>
                    <a:pt x="394" y="158"/>
                    <a:pt x="329" y="28"/>
                    <a:pt x="221" y="13"/>
                  </a:cubicBezTo>
                  <a:cubicBezTo>
                    <a:pt x="121" y="0"/>
                    <a:pt x="28" y="108"/>
                    <a:pt x="14" y="258"/>
                  </a:cubicBezTo>
                  <a:cubicBezTo>
                    <a:pt x="0" y="401"/>
                    <a:pt x="72" y="537"/>
                    <a:pt x="171" y="545"/>
                  </a:cubicBezTo>
                  <a:cubicBezTo>
                    <a:pt x="273" y="559"/>
                    <a:pt x="366" y="452"/>
                    <a:pt x="379" y="308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4" name="Freeform 1415"/>
            <p:cNvSpPr>
              <a:spLocks noChangeArrowheads="1"/>
            </p:cNvSpPr>
            <p:nvPr/>
          </p:nvSpPr>
          <p:spPr bwMode="auto">
            <a:xfrm>
              <a:off x="7036884" y="4176184"/>
              <a:ext cx="119049" cy="319280"/>
            </a:xfrm>
            <a:custGeom>
              <a:avLst/>
              <a:gdLst>
                <a:gd name="T0" fmla="*/ 118915 w 890"/>
                <a:gd name="T1" fmla="*/ 0 h 2367"/>
                <a:gd name="T2" fmla="*/ 118915 w 890"/>
                <a:gd name="T3" fmla="*/ 0 h 2367"/>
                <a:gd name="T4" fmla="*/ 0 w 890"/>
                <a:gd name="T5" fmla="*/ 149996 h 2367"/>
                <a:gd name="T6" fmla="*/ 32638 w 890"/>
                <a:gd name="T7" fmla="*/ 281511 h 2367"/>
                <a:gd name="T8" fmla="*/ 118915 w 890"/>
                <a:gd name="T9" fmla="*/ 319145 h 2367"/>
                <a:gd name="T10" fmla="*/ 118915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889" y="0"/>
                  </a:moveTo>
                  <a:lnTo>
                    <a:pt x="889" y="0"/>
                  </a:lnTo>
                  <a:cubicBezTo>
                    <a:pt x="545" y="0"/>
                    <a:pt x="0" y="194"/>
                    <a:pt x="0" y="1112"/>
                  </a:cubicBezTo>
                  <a:cubicBezTo>
                    <a:pt x="0" y="1642"/>
                    <a:pt x="173" y="1993"/>
                    <a:pt x="244" y="2087"/>
                  </a:cubicBezTo>
                  <a:cubicBezTo>
                    <a:pt x="316" y="2180"/>
                    <a:pt x="710" y="2366"/>
                    <a:pt x="889" y="2366"/>
                  </a:cubicBezTo>
                  <a:cubicBezTo>
                    <a:pt x="889" y="1435"/>
                    <a:pt x="889" y="0"/>
                    <a:pt x="889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5" name="Freeform 1416"/>
            <p:cNvSpPr>
              <a:spLocks noChangeArrowheads="1"/>
            </p:cNvSpPr>
            <p:nvPr/>
          </p:nvSpPr>
          <p:spPr bwMode="auto">
            <a:xfrm>
              <a:off x="7011486" y="4314380"/>
              <a:ext cx="53969" cy="76246"/>
            </a:xfrm>
            <a:custGeom>
              <a:avLst/>
              <a:gdLst>
                <a:gd name="T0" fmla="*/ 2049 w 395"/>
                <a:gd name="T1" fmla="*/ 41935 h 560"/>
                <a:gd name="T2" fmla="*/ 2049 w 395"/>
                <a:gd name="T3" fmla="*/ 41935 h 560"/>
                <a:gd name="T4" fmla="*/ 23364 w 395"/>
                <a:gd name="T5" fmla="*/ 1770 h 560"/>
                <a:gd name="T6" fmla="*/ 51783 w 395"/>
                <a:gd name="T7" fmla="*/ 35128 h 560"/>
                <a:gd name="T8" fmla="*/ 30469 w 395"/>
                <a:gd name="T9" fmla="*/ 74204 h 560"/>
                <a:gd name="T10" fmla="*/ 2049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15" y="308"/>
                  </a:moveTo>
                  <a:lnTo>
                    <a:pt x="15" y="308"/>
                  </a:lnTo>
                  <a:cubicBezTo>
                    <a:pt x="0" y="158"/>
                    <a:pt x="65" y="28"/>
                    <a:pt x="171" y="13"/>
                  </a:cubicBezTo>
                  <a:cubicBezTo>
                    <a:pt x="273" y="0"/>
                    <a:pt x="366" y="108"/>
                    <a:pt x="379" y="258"/>
                  </a:cubicBezTo>
                  <a:cubicBezTo>
                    <a:pt x="394" y="401"/>
                    <a:pt x="322" y="537"/>
                    <a:pt x="223" y="545"/>
                  </a:cubicBezTo>
                  <a:cubicBezTo>
                    <a:pt x="121" y="559"/>
                    <a:pt x="28" y="452"/>
                    <a:pt x="15" y="308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6" name="Freeform 1417"/>
            <p:cNvSpPr>
              <a:spLocks noChangeArrowheads="1"/>
            </p:cNvSpPr>
            <p:nvPr/>
          </p:nvSpPr>
          <p:spPr bwMode="auto">
            <a:xfrm>
              <a:off x="7116250" y="4431926"/>
              <a:ext cx="80953" cy="17474"/>
            </a:xfrm>
            <a:custGeom>
              <a:avLst/>
              <a:gdLst>
                <a:gd name="T0" fmla="*/ 40339 w 590"/>
                <a:gd name="T1" fmla="*/ 17332 h 123"/>
                <a:gd name="T2" fmla="*/ 40339 w 590"/>
                <a:gd name="T3" fmla="*/ 17332 h 123"/>
                <a:gd name="T4" fmla="*/ 80816 w 590"/>
                <a:gd name="T5" fmla="*/ 0 h 123"/>
                <a:gd name="T6" fmla="*/ 0 w 590"/>
                <a:gd name="T7" fmla="*/ 0 h 123"/>
                <a:gd name="T8" fmla="*/ 40339 w 590"/>
                <a:gd name="T9" fmla="*/ 17332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23">
                  <a:moveTo>
                    <a:pt x="294" y="122"/>
                  </a:moveTo>
                  <a:lnTo>
                    <a:pt x="294" y="122"/>
                  </a:lnTo>
                  <a:cubicBezTo>
                    <a:pt x="452" y="122"/>
                    <a:pt x="589" y="65"/>
                    <a:pt x="5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137" y="122"/>
                    <a:pt x="29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7" name="Freeform 1418"/>
            <p:cNvSpPr>
              <a:spLocks noChangeArrowheads="1"/>
            </p:cNvSpPr>
            <p:nvPr/>
          </p:nvSpPr>
          <p:spPr bwMode="auto">
            <a:xfrm>
              <a:off x="7025772" y="4122177"/>
              <a:ext cx="258735" cy="212854"/>
            </a:xfrm>
            <a:custGeom>
              <a:avLst/>
              <a:gdLst>
                <a:gd name="T0" fmla="*/ 226578 w 1923"/>
                <a:gd name="T1" fmla="*/ 212719 h 1579"/>
                <a:gd name="T2" fmla="*/ 226578 w 1923"/>
                <a:gd name="T3" fmla="*/ 212719 h 1579"/>
                <a:gd name="T4" fmla="*/ 251604 w 1923"/>
                <a:gd name="T5" fmla="*/ 193173 h 1579"/>
                <a:gd name="T6" fmla="*/ 252680 w 1923"/>
                <a:gd name="T7" fmla="*/ 193173 h 1579"/>
                <a:gd name="T8" fmla="*/ 251604 w 1923"/>
                <a:gd name="T9" fmla="*/ 143026 h 1579"/>
                <a:gd name="T10" fmla="*/ 256582 w 1923"/>
                <a:gd name="T11" fmla="*/ 26017 h 1579"/>
                <a:gd name="T12" fmla="*/ 189039 w 1923"/>
                <a:gd name="T13" fmla="*/ 49338 h 1579"/>
                <a:gd name="T14" fmla="*/ 218909 w 1923"/>
                <a:gd name="T15" fmla="*/ 9706 h 1579"/>
                <a:gd name="T16" fmla="*/ 129300 w 1923"/>
                <a:gd name="T17" fmla="*/ 47316 h 1579"/>
                <a:gd name="T18" fmla="*/ 152308 w 1923"/>
                <a:gd name="T19" fmla="*/ 8762 h 1579"/>
                <a:gd name="T20" fmla="*/ 21124 w 1923"/>
                <a:gd name="T21" fmla="*/ 79264 h 1579"/>
                <a:gd name="T22" fmla="*/ 4709 w 1923"/>
                <a:gd name="T23" fmla="*/ 194251 h 1579"/>
                <a:gd name="T24" fmla="*/ 8476 w 1923"/>
                <a:gd name="T25" fmla="*/ 193173 h 1579"/>
                <a:gd name="T26" fmla="*/ 21124 w 1923"/>
                <a:gd name="T27" fmla="*/ 197217 h 1579"/>
                <a:gd name="T28" fmla="*/ 21124 w 1923"/>
                <a:gd name="T29" fmla="*/ 166212 h 1579"/>
                <a:gd name="T30" fmla="*/ 57721 w 1923"/>
                <a:gd name="T31" fmla="*/ 107303 h 1579"/>
                <a:gd name="T32" fmla="*/ 124322 w 1923"/>
                <a:gd name="T33" fmla="*/ 107303 h 1579"/>
                <a:gd name="T34" fmla="*/ 192807 w 1923"/>
                <a:gd name="T35" fmla="*/ 107303 h 1579"/>
                <a:gd name="T36" fmla="*/ 226578 w 1923"/>
                <a:gd name="T37" fmla="*/ 164325 h 1579"/>
                <a:gd name="T38" fmla="*/ 226578 w 1923"/>
                <a:gd name="T39" fmla="*/ 212719 h 1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3" h="1579">
                  <a:moveTo>
                    <a:pt x="1684" y="1578"/>
                  </a:moveTo>
                  <a:lnTo>
                    <a:pt x="1684" y="1578"/>
                  </a:lnTo>
                  <a:cubicBezTo>
                    <a:pt x="1721" y="1484"/>
                    <a:pt x="1799" y="1427"/>
                    <a:pt x="1870" y="1433"/>
                  </a:cubicBezTo>
                  <a:lnTo>
                    <a:pt x="1878" y="1433"/>
                  </a:lnTo>
                  <a:cubicBezTo>
                    <a:pt x="1907" y="1327"/>
                    <a:pt x="1922" y="1197"/>
                    <a:pt x="1870" y="1061"/>
                  </a:cubicBezTo>
                  <a:cubicBezTo>
                    <a:pt x="1619" y="329"/>
                    <a:pt x="1907" y="193"/>
                    <a:pt x="1907" y="193"/>
                  </a:cubicBezTo>
                  <a:cubicBezTo>
                    <a:pt x="1907" y="193"/>
                    <a:pt x="1627" y="186"/>
                    <a:pt x="1405" y="366"/>
                  </a:cubicBezTo>
                  <a:cubicBezTo>
                    <a:pt x="1556" y="128"/>
                    <a:pt x="1627" y="72"/>
                    <a:pt x="1627" y="72"/>
                  </a:cubicBezTo>
                  <a:cubicBezTo>
                    <a:pt x="1627" y="72"/>
                    <a:pt x="1305" y="0"/>
                    <a:pt x="961" y="351"/>
                  </a:cubicBezTo>
                  <a:cubicBezTo>
                    <a:pt x="1039" y="165"/>
                    <a:pt x="1132" y="65"/>
                    <a:pt x="1132" y="65"/>
                  </a:cubicBezTo>
                  <a:cubicBezTo>
                    <a:pt x="1132" y="65"/>
                    <a:pt x="416" y="72"/>
                    <a:pt x="157" y="588"/>
                  </a:cubicBezTo>
                  <a:cubicBezTo>
                    <a:pt x="7" y="881"/>
                    <a:pt x="0" y="1204"/>
                    <a:pt x="35" y="1441"/>
                  </a:cubicBezTo>
                  <a:cubicBezTo>
                    <a:pt x="42" y="1441"/>
                    <a:pt x="50" y="1433"/>
                    <a:pt x="63" y="1433"/>
                  </a:cubicBezTo>
                  <a:cubicBezTo>
                    <a:pt x="93" y="1433"/>
                    <a:pt x="128" y="1441"/>
                    <a:pt x="157" y="1463"/>
                  </a:cubicBezTo>
                  <a:cubicBezTo>
                    <a:pt x="157" y="1348"/>
                    <a:pt x="157" y="1247"/>
                    <a:pt x="157" y="1233"/>
                  </a:cubicBezTo>
                  <a:cubicBezTo>
                    <a:pt x="293" y="1176"/>
                    <a:pt x="437" y="1097"/>
                    <a:pt x="429" y="796"/>
                  </a:cubicBezTo>
                  <a:cubicBezTo>
                    <a:pt x="753" y="796"/>
                    <a:pt x="924" y="796"/>
                    <a:pt x="924" y="796"/>
                  </a:cubicBezTo>
                  <a:cubicBezTo>
                    <a:pt x="1433" y="796"/>
                    <a:pt x="1433" y="796"/>
                    <a:pt x="1433" y="796"/>
                  </a:cubicBezTo>
                  <a:cubicBezTo>
                    <a:pt x="1433" y="796"/>
                    <a:pt x="1412" y="1132"/>
                    <a:pt x="1684" y="1219"/>
                  </a:cubicBezTo>
                  <a:cubicBezTo>
                    <a:pt x="1684" y="1362"/>
                    <a:pt x="1684" y="1484"/>
                    <a:pt x="1684" y="1578"/>
                  </a:cubicBezTo>
                </a:path>
              </a:pathLst>
            </a:custGeom>
            <a:solidFill>
              <a:srgbClr val="56392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8" name="Freeform 1419"/>
            <p:cNvSpPr>
              <a:spLocks noChangeArrowheads="1"/>
            </p:cNvSpPr>
            <p:nvPr/>
          </p:nvSpPr>
          <p:spPr bwMode="auto">
            <a:xfrm>
              <a:off x="7092440" y="4533588"/>
              <a:ext cx="128574" cy="49243"/>
            </a:xfrm>
            <a:custGeom>
              <a:avLst/>
              <a:gdLst>
                <a:gd name="T0" fmla="*/ 63816 w 955"/>
                <a:gd name="T1" fmla="*/ 49109 h 367"/>
                <a:gd name="T2" fmla="*/ 63816 w 955"/>
                <a:gd name="T3" fmla="*/ 49109 h 367"/>
                <a:gd name="T4" fmla="*/ 128439 w 955"/>
                <a:gd name="T5" fmla="*/ 0 h 367"/>
                <a:gd name="T6" fmla="*/ 111880 w 955"/>
                <a:gd name="T7" fmla="*/ 0 h 367"/>
                <a:gd name="T8" fmla="*/ 63816 w 955"/>
                <a:gd name="T9" fmla="*/ 36630 h 367"/>
                <a:gd name="T10" fmla="*/ 16425 w 955"/>
                <a:gd name="T11" fmla="*/ 0 h 367"/>
                <a:gd name="T12" fmla="*/ 0 w 955"/>
                <a:gd name="T13" fmla="*/ 0 h 367"/>
                <a:gd name="T14" fmla="*/ 63816 w 955"/>
                <a:gd name="T15" fmla="*/ 49109 h 3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5" h="367">
                  <a:moveTo>
                    <a:pt x="474" y="366"/>
                  </a:moveTo>
                  <a:lnTo>
                    <a:pt x="474" y="366"/>
                  </a:lnTo>
                  <a:cubicBezTo>
                    <a:pt x="738" y="366"/>
                    <a:pt x="954" y="201"/>
                    <a:pt x="954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51"/>
                    <a:pt x="674" y="273"/>
                    <a:pt x="474" y="273"/>
                  </a:cubicBezTo>
                  <a:cubicBezTo>
                    <a:pt x="279" y="273"/>
                    <a:pt x="122" y="15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1"/>
                    <a:pt x="215" y="366"/>
                    <a:pt x="474" y="366"/>
                  </a:cubicBezTo>
                </a:path>
              </a:pathLst>
            </a:custGeom>
            <a:solidFill>
              <a:srgbClr val="0F958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grpSp>
        <p:nvGrpSpPr>
          <p:cNvPr id="19" name="Group 9709"/>
          <p:cNvGrpSpPr>
            <a:grpSpLocks/>
          </p:cNvGrpSpPr>
          <p:nvPr/>
        </p:nvGrpSpPr>
        <p:grpSpPr bwMode="auto">
          <a:xfrm>
            <a:off x="1070376" y="1834452"/>
            <a:ext cx="1213678" cy="1078393"/>
            <a:chOff x="5949692" y="4066580"/>
            <a:chExt cx="656759" cy="656629"/>
          </a:xfrm>
        </p:grpSpPr>
        <p:sp>
          <p:nvSpPr>
            <p:cNvPr id="20" name="Freeform 1420"/>
            <p:cNvSpPr>
              <a:spLocks noChangeArrowheads="1"/>
            </p:cNvSpPr>
            <p:nvPr/>
          </p:nvSpPr>
          <p:spPr bwMode="auto">
            <a:xfrm>
              <a:off x="5949692" y="4066581"/>
              <a:ext cx="656758" cy="655039"/>
            </a:xfrm>
            <a:custGeom>
              <a:avLst/>
              <a:gdLst>
                <a:gd name="T0" fmla="*/ 656623 w 4862"/>
                <a:gd name="T1" fmla="*/ 326845 h 4856"/>
                <a:gd name="T2" fmla="*/ 656623 w 4862"/>
                <a:gd name="T3" fmla="*/ 326845 h 4856"/>
                <a:gd name="T4" fmla="*/ 328244 w 4862"/>
                <a:gd name="T5" fmla="*/ 0 h 4856"/>
                <a:gd name="T6" fmla="*/ 0 w 4862"/>
                <a:gd name="T7" fmla="*/ 326845 h 4856"/>
                <a:gd name="T8" fmla="*/ 328244 w 4862"/>
                <a:gd name="T9" fmla="*/ 654904 h 4856"/>
                <a:gd name="T10" fmla="*/ 656623 w 4862"/>
                <a:gd name="T11" fmla="*/ 326845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2" h="4856">
                  <a:moveTo>
                    <a:pt x="4861" y="2423"/>
                  </a:moveTo>
                  <a:lnTo>
                    <a:pt x="4861" y="2423"/>
                  </a:lnTo>
                  <a:cubicBezTo>
                    <a:pt x="4861" y="1083"/>
                    <a:pt x="3771" y="0"/>
                    <a:pt x="2430" y="0"/>
                  </a:cubicBezTo>
                  <a:cubicBezTo>
                    <a:pt x="1090" y="0"/>
                    <a:pt x="0" y="1083"/>
                    <a:pt x="0" y="2423"/>
                  </a:cubicBezTo>
                  <a:cubicBezTo>
                    <a:pt x="0" y="3764"/>
                    <a:pt x="1090" y="4855"/>
                    <a:pt x="2430" y="4855"/>
                  </a:cubicBezTo>
                  <a:cubicBezTo>
                    <a:pt x="3771" y="4855"/>
                    <a:pt x="4861" y="3764"/>
                    <a:pt x="4861" y="2423"/>
                  </a:cubicBezTo>
                </a:path>
              </a:pathLst>
            </a:custGeom>
            <a:solidFill>
              <a:srgbClr val="269D7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1" name="Freeform 1421"/>
            <p:cNvSpPr>
              <a:spLocks noChangeArrowheads="1"/>
            </p:cNvSpPr>
            <p:nvPr/>
          </p:nvSpPr>
          <p:spPr bwMode="auto">
            <a:xfrm>
              <a:off x="6278072" y="4066580"/>
              <a:ext cx="328379" cy="655039"/>
            </a:xfrm>
            <a:custGeom>
              <a:avLst/>
              <a:gdLst>
                <a:gd name="T0" fmla="*/ 328244 w 2432"/>
                <a:gd name="T1" fmla="*/ 326845 h 4856"/>
                <a:gd name="T2" fmla="*/ 328244 w 2432"/>
                <a:gd name="T3" fmla="*/ 326845 h 4856"/>
                <a:gd name="T4" fmla="*/ 0 w 2432"/>
                <a:gd name="T5" fmla="*/ 0 h 4856"/>
                <a:gd name="T6" fmla="*/ 0 w 2432"/>
                <a:gd name="T7" fmla="*/ 654904 h 4856"/>
                <a:gd name="T8" fmla="*/ 328244 w 2432"/>
                <a:gd name="T9" fmla="*/ 326845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2" h="4856">
                  <a:moveTo>
                    <a:pt x="2431" y="2423"/>
                  </a:moveTo>
                  <a:lnTo>
                    <a:pt x="2431" y="2423"/>
                  </a:lnTo>
                  <a:cubicBezTo>
                    <a:pt x="2431" y="1083"/>
                    <a:pt x="1341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1" y="4855"/>
                    <a:pt x="2431" y="3764"/>
                    <a:pt x="2431" y="2423"/>
                  </a:cubicBezTo>
                </a:path>
              </a:pathLst>
            </a:custGeom>
            <a:solidFill>
              <a:srgbClr val="32CE9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2" name="Freeform 1422"/>
            <p:cNvSpPr>
              <a:spLocks noChangeArrowheads="1"/>
            </p:cNvSpPr>
            <p:nvPr/>
          </p:nvSpPr>
          <p:spPr bwMode="auto">
            <a:xfrm>
              <a:off x="6106744" y="4314604"/>
              <a:ext cx="172914" cy="319570"/>
            </a:xfrm>
            <a:custGeom>
              <a:avLst/>
              <a:gdLst>
                <a:gd name="T0" fmla="*/ 172778 w 1271"/>
                <a:gd name="T1" fmla="*/ 319435 h 2373"/>
                <a:gd name="T2" fmla="*/ 172778 w 1271"/>
                <a:gd name="T3" fmla="*/ 319435 h 2373"/>
                <a:gd name="T4" fmla="*/ 54690 w 1271"/>
                <a:gd name="T5" fmla="*/ 319435 h 2373"/>
                <a:gd name="T6" fmla="*/ 27345 w 1271"/>
                <a:gd name="T7" fmla="*/ 190153 h 2373"/>
                <a:gd name="T8" fmla="*/ 80131 w 1271"/>
                <a:gd name="T9" fmla="*/ 0 h 2373"/>
                <a:gd name="T10" fmla="*/ 172778 w 1271"/>
                <a:gd name="T11" fmla="*/ 0 h 2373"/>
                <a:gd name="T12" fmla="*/ 172778 w 1271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71" h="2373">
                  <a:moveTo>
                    <a:pt x="1270" y="2372"/>
                  </a:moveTo>
                  <a:lnTo>
                    <a:pt x="1270" y="2372"/>
                  </a:lnTo>
                  <a:cubicBezTo>
                    <a:pt x="402" y="2372"/>
                    <a:pt x="402" y="2372"/>
                    <a:pt x="402" y="2372"/>
                  </a:cubicBezTo>
                  <a:cubicBezTo>
                    <a:pt x="402" y="2372"/>
                    <a:pt x="0" y="1985"/>
                    <a:pt x="201" y="1412"/>
                  </a:cubicBezTo>
                  <a:cubicBezTo>
                    <a:pt x="402" y="838"/>
                    <a:pt x="574" y="609"/>
                    <a:pt x="589" y="0"/>
                  </a:cubicBezTo>
                  <a:cubicBezTo>
                    <a:pt x="1191" y="0"/>
                    <a:pt x="1270" y="0"/>
                    <a:pt x="1270" y="0"/>
                  </a:cubicBezTo>
                  <a:lnTo>
                    <a:pt x="127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3" name="Freeform 1423"/>
            <p:cNvSpPr>
              <a:spLocks noChangeArrowheads="1"/>
            </p:cNvSpPr>
            <p:nvPr/>
          </p:nvSpPr>
          <p:spPr bwMode="auto">
            <a:xfrm>
              <a:off x="6276486" y="4314604"/>
              <a:ext cx="171328" cy="319570"/>
            </a:xfrm>
            <a:custGeom>
              <a:avLst/>
              <a:gdLst>
                <a:gd name="T0" fmla="*/ 0 w 1269"/>
                <a:gd name="T1" fmla="*/ 319435 h 2373"/>
                <a:gd name="T2" fmla="*/ 0 w 1269"/>
                <a:gd name="T3" fmla="*/ 319435 h 2373"/>
                <a:gd name="T4" fmla="*/ 117054 w 1269"/>
                <a:gd name="T5" fmla="*/ 319435 h 2373"/>
                <a:gd name="T6" fmla="*/ 144056 w 1269"/>
                <a:gd name="T7" fmla="*/ 190153 h 2373"/>
                <a:gd name="T8" fmla="*/ 91807 w 1269"/>
                <a:gd name="T9" fmla="*/ 0 h 2373"/>
                <a:gd name="T10" fmla="*/ 0 w 1269"/>
                <a:gd name="T11" fmla="*/ 0 h 2373"/>
                <a:gd name="T12" fmla="*/ 0 w 1269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9" h="2373">
                  <a:moveTo>
                    <a:pt x="0" y="2372"/>
                  </a:moveTo>
                  <a:lnTo>
                    <a:pt x="0" y="2372"/>
                  </a:lnTo>
                  <a:cubicBezTo>
                    <a:pt x="867" y="2372"/>
                    <a:pt x="867" y="2372"/>
                    <a:pt x="867" y="2372"/>
                  </a:cubicBezTo>
                  <a:cubicBezTo>
                    <a:pt x="867" y="2372"/>
                    <a:pt x="1268" y="1985"/>
                    <a:pt x="1067" y="1412"/>
                  </a:cubicBezTo>
                  <a:cubicBezTo>
                    <a:pt x="867" y="838"/>
                    <a:pt x="688" y="609"/>
                    <a:pt x="680" y="0"/>
                  </a:cubicBezTo>
                  <a:cubicBezTo>
                    <a:pt x="78" y="0"/>
                    <a:pt x="0" y="0"/>
                    <a:pt x="0" y="0"/>
                  </a:cubicBezTo>
                  <a:lnTo>
                    <a:pt x="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4" name="Freeform 1424"/>
            <p:cNvSpPr>
              <a:spLocks noChangeArrowheads="1"/>
            </p:cNvSpPr>
            <p:nvPr/>
          </p:nvSpPr>
          <p:spPr bwMode="auto">
            <a:xfrm>
              <a:off x="6135299" y="4134946"/>
              <a:ext cx="287133" cy="287771"/>
            </a:xfrm>
            <a:custGeom>
              <a:avLst/>
              <a:gdLst>
                <a:gd name="T0" fmla="*/ 286998 w 2124"/>
                <a:gd name="T1" fmla="*/ 143278 h 2131"/>
                <a:gd name="T2" fmla="*/ 286998 w 2124"/>
                <a:gd name="T3" fmla="*/ 143278 h 2131"/>
                <a:gd name="T4" fmla="*/ 143567 w 2124"/>
                <a:gd name="T5" fmla="*/ 0 h 2131"/>
                <a:gd name="T6" fmla="*/ 0 w 2124"/>
                <a:gd name="T7" fmla="*/ 143278 h 2131"/>
                <a:gd name="T8" fmla="*/ 143567 w 2124"/>
                <a:gd name="T9" fmla="*/ 287636 h 2131"/>
                <a:gd name="T10" fmla="*/ 286998 w 2124"/>
                <a:gd name="T11" fmla="*/ 143278 h 2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4" h="2131">
                  <a:moveTo>
                    <a:pt x="2123" y="1061"/>
                  </a:moveTo>
                  <a:lnTo>
                    <a:pt x="2123" y="1061"/>
                  </a:lnTo>
                  <a:cubicBezTo>
                    <a:pt x="2123" y="481"/>
                    <a:pt x="1649" y="0"/>
                    <a:pt x="1062" y="0"/>
                  </a:cubicBezTo>
                  <a:cubicBezTo>
                    <a:pt x="474" y="0"/>
                    <a:pt x="0" y="481"/>
                    <a:pt x="0" y="1061"/>
                  </a:cubicBezTo>
                  <a:cubicBezTo>
                    <a:pt x="0" y="1649"/>
                    <a:pt x="474" y="2130"/>
                    <a:pt x="1062" y="2130"/>
                  </a:cubicBezTo>
                  <a:cubicBezTo>
                    <a:pt x="1649" y="2130"/>
                    <a:pt x="2123" y="1649"/>
                    <a:pt x="2123" y="106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5" name="Freeform 1425"/>
            <p:cNvSpPr>
              <a:spLocks noChangeArrowheads="1"/>
            </p:cNvSpPr>
            <p:nvPr/>
          </p:nvSpPr>
          <p:spPr bwMode="auto">
            <a:xfrm>
              <a:off x="6230481" y="4481544"/>
              <a:ext cx="95182" cy="241665"/>
            </a:xfrm>
            <a:custGeom>
              <a:avLst/>
              <a:gdLst>
                <a:gd name="T0" fmla="*/ 95048 w 711"/>
                <a:gd name="T1" fmla="*/ 105400 h 1793"/>
                <a:gd name="T2" fmla="*/ 46989 w 711"/>
                <a:gd name="T3" fmla="*/ 241530 h 1793"/>
                <a:gd name="T4" fmla="*/ 0 w 711"/>
                <a:gd name="T5" fmla="*/ 105400 h 1793"/>
                <a:gd name="T6" fmla="*/ 0 w 711"/>
                <a:gd name="T7" fmla="*/ 0 h 1793"/>
                <a:gd name="T8" fmla="*/ 95048 w 711"/>
                <a:gd name="T9" fmla="*/ 0 h 1793"/>
                <a:gd name="T10" fmla="*/ 95048 w 711"/>
                <a:gd name="T11" fmla="*/ 105400 h 17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793">
                  <a:moveTo>
                    <a:pt x="710" y="782"/>
                  </a:moveTo>
                  <a:lnTo>
                    <a:pt x="351" y="1792"/>
                  </a:lnTo>
                  <a:lnTo>
                    <a:pt x="0" y="782"/>
                  </a:lnTo>
                  <a:lnTo>
                    <a:pt x="0" y="0"/>
                  </a:lnTo>
                  <a:lnTo>
                    <a:pt x="710" y="0"/>
                  </a:lnTo>
                  <a:lnTo>
                    <a:pt x="710" y="782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6" name="Freeform 1426"/>
            <p:cNvSpPr>
              <a:spLocks noChangeArrowheads="1"/>
            </p:cNvSpPr>
            <p:nvPr/>
          </p:nvSpPr>
          <p:spPr bwMode="auto">
            <a:xfrm>
              <a:off x="6157508" y="4190592"/>
              <a:ext cx="122150" cy="319570"/>
            </a:xfrm>
            <a:custGeom>
              <a:avLst/>
              <a:gdLst>
                <a:gd name="T0" fmla="*/ 122014 w 898"/>
                <a:gd name="T1" fmla="*/ 0 h 2367"/>
                <a:gd name="T2" fmla="*/ 122014 w 898"/>
                <a:gd name="T3" fmla="*/ 0 h 2367"/>
                <a:gd name="T4" fmla="*/ 0 w 898"/>
                <a:gd name="T5" fmla="*/ 149997 h 2367"/>
                <a:gd name="T6" fmla="*/ 39039 w 898"/>
                <a:gd name="T7" fmla="*/ 268941 h 2367"/>
                <a:gd name="T8" fmla="*/ 122014 w 898"/>
                <a:gd name="T9" fmla="*/ 319435 h 2367"/>
                <a:gd name="T10" fmla="*/ 122014 w 898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8" h="2367">
                  <a:moveTo>
                    <a:pt x="897" y="0"/>
                  </a:moveTo>
                  <a:lnTo>
                    <a:pt x="897" y="0"/>
                  </a:lnTo>
                  <a:cubicBezTo>
                    <a:pt x="552" y="0"/>
                    <a:pt x="0" y="193"/>
                    <a:pt x="0" y="1111"/>
                  </a:cubicBezTo>
                  <a:cubicBezTo>
                    <a:pt x="0" y="1641"/>
                    <a:pt x="208" y="1892"/>
                    <a:pt x="287" y="1992"/>
                  </a:cubicBezTo>
                  <a:cubicBezTo>
                    <a:pt x="352" y="2079"/>
                    <a:pt x="710" y="2366"/>
                    <a:pt x="897" y="2366"/>
                  </a:cubicBezTo>
                  <a:cubicBezTo>
                    <a:pt x="897" y="1434"/>
                    <a:pt x="897" y="0"/>
                    <a:pt x="897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7" name="Freeform 1427"/>
            <p:cNvSpPr>
              <a:spLocks noChangeArrowheads="1"/>
            </p:cNvSpPr>
            <p:nvPr/>
          </p:nvSpPr>
          <p:spPr bwMode="auto">
            <a:xfrm>
              <a:off x="6132126" y="4327324"/>
              <a:ext cx="53937" cy="76315"/>
            </a:xfrm>
            <a:custGeom>
              <a:avLst/>
              <a:gdLst>
                <a:gd name="T0" fmla="*/ 1874 w 403"/>
                <a:gd name="T1" fmla="*/ 42034 h 561"/>
                <a:gd name="T2" fmla="*/ 1874 w 403"/>
                <a:gd name="T3" fmla="*/ 42034 h 561"/>
                <a:gd name="T4" fmla="*/ 23020 w 403"/>
                <a:gd name="T5" fmla="*/ 1904 h 561"/>
                <a:gd name="T6" fmla="*/ 51796 w 403"/>
                <a:gd name="T7" fmla="*/ 35097 h 561"/>
                <a:gd name="T8" fmla="*/ 30649 w 403"/>
                <a:gd name="T9" fmla="*/ 74138 h 561"/>
                <a:gd name="T10" fmla="*/ 1874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14" y="309"/>
                  </a:moveTo>
                  <a:lnTo>
                    <a:pt x="14" y="309"/>
                  </a:lnTo>
                  <a:cubicBezTo>
                    <a:pt x="0" y="158"/>
                    <a:pt x="71" y="28"/>
                    <a:pt x="172" y="14"/>
                  </a:cubicBezTo>
                  <a:cubicBezTo>
                    <a:pt x="272" y="0"/>
                    <a:pt x="373" y="108"/>
                    <a:pt x="387" y="258"/>
                  </a:cubicBezTo>
                  <a:cubicBezTo>
                    <a:pt x="402" y="402"/>
                    <a:pt x="330" y="538"/>
                    <a:pt x="229" y="545"/>
                  </a:cubicBezTo>
                  <a:cubicBezTo>
                    <a:pt x="129" y="560"/>
                    <a:pt x="36" y="452"/>
                    <a:pt x="14" y="309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8" name="Freeform 1428"/>
            <p:cNvSpPr>
              <a:spLocks noChangeArrowheads="1"/>
            </p:cNvSpPr>
            <p:nvPr/>
          </p:nvSpPr>
          <p:spPr bwMode="auto">
            <a:xfrm>
              <a:off x="6278072" y="4190592"/>
              <a:ext cx="120564" cy="319570"/>
            </a:xfrm>
            <a:custGeom>
              <a:avLst/>
              <a:gdLst>
                <a:gd name="T0" fmla="*/ 0 w 897"/>
                <a:gd name="T1" fmla="*/ 0 h 2367"/>
                <a:gd name="T2" fmla="*/ 0 w 897"/>
                <a:gd name="T3" fmla="*/ 0 h 2367"/>
                <a:gd name="T4" fmla="*/ 120430 w 897"/>
                <a:gd name="T5" fmla="*/ 149997 h 2367"/>
                <a:gd name="T6" fmla="*/ 81989 w 897"/>
                <a:gd name="T7" fmla="*/ 268941 h 2367"/>
                <a:gd name="T8" fmla="*/ 0 w 897"/>
                <a:gd name="T9" fmla="*/ 319435 h 2367"/>
                <a:gd name="T10" fmla="*/ 0 w 897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7" h="2367">
                  <a:moveTo>
                    <a:pt x="0" y="0"/>
                  </a:moveTo>
                  <a:lnTo>
                    <a:pt x="0" y="0"/>
                  </a:lnTo>
                  <a:cubicBezTo>
                    <a:pt x="344" y="0"/>
                    <a:pt x="896" y="193"/>
                    <a:pt x="896" y="1111"/>
                  </a:cubicBezTo>
                  <a:cubicBezTo>
                    <a:pt x="896" y="1641"/>
                    <a:pt x="688" y="1892"/>
                    <a:pt x="610" y="1992"/>
                  </a:cubicBezTo>
                  <a:cubicBezTo>
                    <a:pt x="545" y="2079"/>
                    <a:pt x="186" y="2366"/>
                    <a:pt x="0" y="2366"/>
                  </a:cubicBezTo>
                  <a:cubicBezTo>
                    <a:pt x="0" y="1434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9" name="Freeform 1429"/>
            <p:cNvSpPr>
              <a:spLocks noChangeArrowheads="1"/>
            </p:cNvSpPr>
            <p:nvPr/>
          </p:nvSpPr>
          <p:spPr bwMode="auto">
            <a:xfrm>
              <a:off x="6370082" y="4327324"/>
              <a:ext cx="53937" cy="76315"/>
            </a:xfrm>
            <a:custGeom>
              <a:avLst/>
              <a:gdLst>
                <a:gd name="T0" fmla="*/ 51796 w 403"/>
                <a:gd name="T1" fmla="*/ 42034 h 561"/>
                <a:gd name="T2" fmla="*/ 51796 w 403"/>
                <a:gd name="T3" fmla="*/ 42034 h 561"/>
                <a:gd name="T4" fmla="*/ 30649 w 403"/>
                <a:gd name="T5" fmla="*/ 1904 h 561"/>
                <a:gd name="T6" fmla="*/ 2811 w 403"/>
                <a:gd name="T7" fmla="*/ 35097 h 561"/>
                <a:gd name="T8" fmla="*/ 23020 w 403"/>
                <a:gd name="T9" fmla="*/ 74138 h 561"/>
                <a:gd name="T10" fmla="*/ 51796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387" y="309"/>
                  </a:moveTo>
                  <a:lnTo>
                    <a:pt x="387" y="309"/>
                  </a:lnTo>
                  <a:cubicBezTo>
                    <a:pt x="402" y="158"/>
                    <a:pt x="329" y="28"/>
                    <a:pt x="229" y="14"/>
                  </a:cubicBezTo>
                  <a:cubicBezTo>
                    <a:pt x="129" y="0"/>
                    <a:pt x="36" y="108"/>
                    <a:pt x="21" y="258"/>
                  </a:cubicBezTo>
                  <a:cubicBezTo>
                    <a:pt x="0" y="402"/>
                    <a:pt x="71" y="538"/>
                    <a:pt x="172" y="545"/>
                  </a:cubicBezTo>
                  <a:cubicBezTo>
                    <a:pt x="279" y="560"/>
                    <a:pt x="372" y="452"/>
                    <a:pt x="387" y="309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0" name="Freeform 1430"/>
            <p:cNvSpPr>
              <a:spLocks noChangeArrowheads="1"/>
            </p:cNvSpPr>
            <p:nvPr/>
          </p:nvSpPr>
          <p:spPr bwMode="auto">
            <a:xfrm>
              <a:off x="6138472" y="4158794"/>
              <a:ext cx="171328" cy="179659"/>
            </a:xfrm>
            <a:custGeom>
              <a:avLst/>
              <a:gdLst>
                <a:gd name="T0" fmla="*/ 137332 w 1270"/>
                <a:gd name="T1" fmla="*/ 1071 h 1342"/>
                <a:gd name="T2" fmla="*/ 137332 w 1270"/>
                <a:gd name="T3" fmla="*/ 1071 h 1342"/>
                <a:gd name="T4" fmla="*/ 130587 w 1270"/>
                <a:gd name="T5" fmla="*/ 0 h 1342"/>
                <a:gd name="T6" fmla="*/ 29949 w 1270"/>
                <a:gd name="T7" fmla="*/ 107635 h 1342"/>
                <a:gd name="T8" fmla="*/ 25227 w 1270"/>
                <a:gd name="T9" fmla="*/ 179525 h 1342"/>
                <a:gd name="T10" fmla="*/ 58009 w 1270"/>
                <a:gd name="T11" fmla="*/ 121959 h 1342"/>
                <a:gd name="T12" fmla="*/ 141244 w 1270"/>
                <a:gd name="T13" fmla="*/ 93176 h 1342"/>
                <a:gd name="T14" fmla="*/ 166337 w 1270"/>
                <a:gd name="T15" fmla="*/ 23026 h 1342"/>
                <a:gd name="T16" fmla="*/ 137332 w 1270"/>
                <a:gd name="T17" fmla="*/ 1071 h 1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1342">
                  <a:moveTo>
                    <a:pt x="1018" y="8"/>
                  </a:moveTo>
                  <a:lnTo>
                    <a:pt x="1018" y="8"/>
                  </a:lnTo>
                  <a:cubicBezTo>
                    <a:pt x="1004" y="0"/>
                    <a:pt x="982" y="0"/>
                    <a:pt x="968" y="0"/>
                  </a:cubicBezTo>
                  <a:cubicBezTo>
                    <a:pt x="968" y="0"/>
                    <a:pt x="380" y="43"/>
                    <a:pt x="222" y="804"/>
                  </a:cubicBezTo>
                  <a:cubicBezTo>
                    <a:pt x="144" y="861"/>
                    <a:pt x="0" y="1090"/>
                    <a:pt x="187" y="1341"/>
                  </a:cubicBezTo>
                  <a:cubicBezTo>
                    <a:pt x="215" y="1126"/>
                    <a:pt x="294" y="975"/>
                    <a:pt x="430" y="911"/>
                  </a:cubicBezTo>
                  <a:cubicBezTo>
                    <a:pt x="667" y="811"/>
                    <a:pt x="767" y="904"/>
                    <a:pt x="1047" y="696"/>
                  </a:cubicBezTo>
                  <a:cubicBezTo>
                    <a:pt x="1211" y="566"/>
                    <a:pt x="1269" y="315"/>
                    <a:pt x="1233" y="172"/>
                  </a:cubicBezTo>
                  <a:cubicBezTo>
                    <a:pt x="1169" y="0"/>
                    <a:pt x="1004" y="8"/>
                    <a:pt x="1018" y="8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1" name="Freeform 1431"/>
            <p:cNvSpPr>
              <a:spLocks noChangeArrowheads="1"/>
            </p:cNvSpPr>
            <p:nvPr/>
          </p:nvSpPr>
          <p:spPr bwMode="auto">
            <a:xfrm>
              <a:off x="6273313" y="4177873"/>
              <a:ext cx="152292" cy="158990"/>
            </a:xfrm>
            <a:custGeom>
              <a:avLst/>
              <a:gdLst>
                <a:gd name="T0" fmla="*/ 27958 w 1133"/>
                <a:gd name="T1" fmla="*/ 9542 h 1183"/>
                <a:gd name="T2" fmla="*/ 27958 w 1133"/>
                <a:gd name="T3" fmla="*/ 9542 h 1183"/>
                <a:gd name="T4" fmla="*/ 123393 w 1133"/>
                <a:gd name="T5" fmla="*/ 158856 h 1183"/>
                <a:gd name="T6" fmla="*/ 27958 w 1133"/>
                <a:gd name="T7" fmla="*/ 9542 h 11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3" h="1183">
                  <a:moveTo>
                    <a:pt x="208" y="71"/>
                  </a:moveTo>
                  <a:lnTo>
                    <a:pt x="208" y="71"/>
                  </a:lnTo>
                  <a:cubicBezTo>
                    <a:pt x="208" y="71"/>
                    <a:pt x="0" y="853"/>
                    <a:pt x="918" y="1182"/>
                  </a:cubicBezTo>
                  <a:cubicBezTo>
                    <a:pt x="1132" y="466"/>
                    <a:pt x="731" y="0"/>
                    <a:pt x="208" y="7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2" name="Freeform 1432"/>
            <p:cNvSpPr>
              <a:spLocks noChangeArrowheads="1"/>
            </p:cNvSpPr>
            <p:nvPr/>
          </p:nvSpPr>
          <p:spPr bwMode="auto">
            <a:xfrm>
              <a:off x="6152749" y="4389330"/>
              <a:ext cx="14278" cy="15899"/>
            </a:xfrm>
            <a:custGeom>
              <a:avLst/>
              <a:gdLst>
                <a:gd name="T0" fmla="*/ 7016 w 116"/>
                <a:gd name="T1" fmla="*/ 0 h 115"/>
                <a:gd name="T2" fmla="*/ 0 w 116"/>
                <a:gd name="T3" fmla="*/ 7880 h 115"/>
                <a:gd name="T4" fmla="*/ 7016 w 116"/>
                <a:gd name="T5" fmla="*/ 15761 h 115"/>
                <a:gd name="T6" fmla="*/ 14155 w 116"/>
                <a:gd name="T7" fmla="*/ 7880 h 115"/>
                <a:gd name="T8" fmla="*/ 7016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3" name="Freeform 1433"/>
            <p:cNvSpPr>
              <a:spLocks noChangeArrowheads="1"/>
            </p:cNvSpPr>
            <p:nvPr/>
          </p:nvSpPr>
          <p:spPr bwMode="auto">
            <a:xfrm>
              <a:off x="6390704" y="4389330"/>
              <a:ext cx="15864" cy="15899"/>
            </a:xfrm>
            <a:custGeom>
              <a:avLst/>
              <a:gdLst>
                <a:gd name="T0" fmla="*/ 7795 w 116"/>
                <a:gd name="T1" fmla="*/ 0 h 115"/>
                <a:gd name="T2" fmla="*/ 0 w 116"/>
                <a:gd name="T3" fmla="*/ 7880 h 115"/>
                <a:gd name="T4" fmla="*/ 7795 w 116"/>
                <a:gd name="T5" fmla="*/ 15761 h 115"/>
                <a:gd name="T6" fmla="*/ 15727 w 116"/>
                <a:gd name="T7" fmla="*/ 7880 h 115"/>
                <a:gd name="T8" fmla="*/ 7795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4" name="Freeform 1434"/>
            <p:cNvSpPr>
              <a:spLocks noChangeArrowheads="1"/>
            </p:cNvSpPr>
            <p:nvPr/>
          </p:nvSpPr>
          <p:spPr bwMode="auto">
            <a:xfrm>
              <a:off x="6116263" y="4529241"/>
              <a:ext cx="161810" cy="193968"/>
            </a:xfrm>
            <a:custGeom>
              <a:avLst/>
              <a:gdLst>
                <a:gd name="T0" fmla="*/ 161675 w 1198"/>
                <a:gd name="T1" fmla="*/ 193833 h 1442"/>
                <a:gd name="T2" fmla="*/ 161675 w 1198"/>
                <a:gd name="T3" fmla="*/ 193833 h 1442"/>
                <a:gd name="T4" fmla="*/ 161675 w 1198"/>
                <a:gd name="T5" fmla="*/ 62683 h 1442"/>
                <a:gd name="T6" fmla="*/ 118183 w 1198"/>
                <a:gd name="T7" fmla="*/ 25019 h 1442"/>
                <a:gd name="T8" fmla="*/ 114266 w 1198"/>
                <a:gd name="T9" fmla="*/ 0 h 1442"/>
                <a:gd name="T10" fmla="*/ 18369 w 1198"/>
                <a:gd name="T11" fmla="*/ 53940 h 1442"/>
                <a:gd name="T12" fmla="*/ 0 w 1198"/>
                <a:gd name="T13" fmla="*/ 193833 h 1442"/>
                <a:gd name="T14" fmla="*/ 161675 w 1198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8" h="1442">
                  <a:moveTo>
                    <a:pt x="1197" y="1441"/>
                  </a:moveTo>
                  <a:lnTo>
                    <a:pt x="1197" y="1441"/>
                  </a:lnTo>
                  <a:cubicBezTo>
                    <a:pt x="1197" y="466"/>
                    <a:pt x="1197" y="466"/>
                    <a:pt x="1197" y="466"/>
                  </a:cubicBezTo>
                  <a:cubicBezTo>
                    <a:pt x="1197" y="466"/>
                    <a:pt x="933" y="401"/>
                    <a:pt x="875" y="186"/>
                  </a:cubicBezTo>
                  <a:cubicBezTo>
                    <a:pt x="846" y="86"/>
                    <a:pt x="846" y="0"/>
                    <a:pt x="846" y="0"/>
                  </a:cubicBezTo>
                  <a:cubicBezTo>
                    <a:pt x="846" y="0"/>
                    <a:pt x="266" y="193"/>
                    <a:pt x="136" y="401"/>
                  </a:cubicBezTo>
                  <a:cubicBezTo>
                    <a:pt x="28" y="717"/>
                    <a:pt x="0" y="1441"/>
                    <a:pt x="0" y="1441"/>
                  </a:cubicBezTo>
                  <a:lnTo>
                    <a:pt x="1197" y="1441"/>
                  </a:lnTo>
                </a:path>
              </a:pathLst>
            </a:custGeom>
            <a:solidFill>
              <a:srgbClr val="F7A51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5" name="Freeform 1435"/>
            <p:cNvSpPr>
              <a:spLocks noChangeArrowheads="1"/>
            </p:cNvSpPr>
            <p:nvPr/>
          </p:nvSpPr>
          <p:spPr bwMode="auto">
            <a:xfrm>
              <a:off x="6278072" y="4529241"/>
              <a:ext cx="161810" cy="193968"/>
            </a:xfrm>
            <a:custGeom>
              <a:avLst/>
              <a:gdLst>
                <a:gd name="T0" fmla="*/ 0 w 1199"/>
                <a:gd name="T1" fmla="*/ 193833 h 1442"/>
                <a:gd name="T2" fmla="*/ 0 w 1199"/>
                <a:gd name="T3" fmla="*/ 193833 h 1442"/>
                <a:gd name="T4" fmla="*/ 0 w 1199"/>
                <a:gd name="T5" fmla="*/ 62683 h 1442"/>
                <a:gd name="T6" fmla="*/ 43590 w 1199"/>
                <a:gd name="T7" fmla="*/ 25019 h 1442"/>
                <a:gd name="T8" fmla="*/ 47504 w 1199"/>
                <a:gd name="T9" fmla="*/ 0 h 1442"/>
                <a:gd name="T10" fmla="*/ 143321 w 1199"/>
                <a:gd name="T11" fmla="*/ 53940 h 1442"/>
                <a:gd name="T12" fmla="*/ 161675 w 1199"/>
                <a:gd name="T13" fmla="*/ 193833 h 1442"/>
                <a:gd name="T14" fmla="*/ 0 w 1199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9" h="1442">
                  <a:moveTo>
                    <a:pt x="0" y="1441"/>
                  </a:moveTo>
                  <a:lnTo>
                    <a:pt x="0" y="1441"/>
                  </a:ln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266" y="401"/>
                    <a:pt x="323" y="186"/>
                  </a:cubicBezTo>
                  <a:cubicBezTo>
                    <a:pt x="352" y="86"/>
                    <a:pt x="352" y="0"/>
                    <a:pt x="352" y="0"/>
                  </a:cubicBezTo>
                  <a:cubicBezTo>
                    <a:pt x="352" y="0"/>
                    <a:pt x="933" y="193"/>
                    <a:pt x="1062" y="401"/>
                  </a:cubicBezTo>
                  <a:cubicBezTo>
                    <a:pt x="1169" y="717"/>
                    <a:pt x="1198" y="1441"/>
                    <a:pt x="1198" y="1441"/>
                  </a:cubicBezTo>
                  <a:lnTo>
                    <a:pt x="0" y="1441"/>
                  </a:lnTo>
                </a:path>
              </a:pathLst>
            </a:custGeom>
            <a:solidFill>
              <a:srgbClr val="F78E2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6" name="Freeform 1436"/>
            <p:cNvSpPr>
              <a:spLocks noChangeArrowheads="1"/>
            </p:cNvSpPr>
            <p:nvPr/>
          </p:nvSpPr>
          <p:spPr bwMode="auto">
            <a:xfrm>
              <a:off x="6246345" y="4440207"/>
              <a:ext cx="65041" cy="25438"/>
            </a:xfrm>
            <a:custGeom>
              <a:avLst/>
              <a:gdLst>
                <a:gd name="T0" fmla="*/ 32521 w 488"/>
                <a:gd name="T1" fmla="*/ 25303 h 188"/>
                <a:gd name="T2" fmla="*/ 32521 w 488"/>
                <a:gd name="T3" fmla="*/ 25303 h 188"/>
                <a:gd name="T4" fmla="*/ 64908 w 488"/>
                <a:gd name="T5" fmla="*/ 0 h 188"/>
                <a:gd name="T6" fmla="*/ 0 w 488"/>
                <a:gd name="T7" fmla="*/ 0 h 188"/>
                <a:gd name="T8" fmla="*/ 32521 w 488"/>
                <a:gd name="T9" fmla="*/ 2530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8" h="188">
                  <a:moveTo>
                    <a:pt x="244" y="187"/>
                  </a:moveTo>
                  <a:lnTo>
                    <a:pt x="244" y="187"/>
                  </a:lnTo>
                  <a:cubicBezTo>
                    <a:pt x="372" y="187"/>
                    <a:pt x="487" y="101"/>
                    <a:pt x="4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108" y="187"/>
                    <a:pt x="244" y="1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66800" y="3665248"/>
            <a:ext cx="4401813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</a:t>
            </a:r>
            <a:r>
              <a:rPr lang="en-US" sz="2400" dirty="0" smtClean="0">
                <a:solidFill>
                  <a:schemeClr val="tx1"/>
                </a:solidFill>
              </a:rPr>
              <a:t>10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% more price sensitive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Responsive to promotions</a:t>
            </a:r>
            <a:endParaRPr lang="de-DE" dirty="0" smtClean="0">
              <a:solidFill>
                <a:srgbClr val="4D4F5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26012" y="3665248"/>
            <a:ext cx="4872698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</a:t>
            </a:r>
            <a:r>
              <a:rPr lang="en-US" sz="2400" dirty="0" smtClean="0">
                <a:solidFill>
                  <a:schemeClr val="tx1"/>
                </a:solidFill>
              </a:rPr>
              <a:t>50% </a:t>
            </a:r>
            <a:r>
              <a:rPr lang="en-US" sz="2400" dirty="0" smtClean="0">
                <a:solidFill>
                  <a:schemeClr val="tx1"/>
                </a:solidFill>
              </a:rPr>
              <a:t>less total spend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More brand loyal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26012" y="2910234"/>
            <a:ext cx="4386766" cy="520345"/>
          </a:xfrm>
          <a:prstGeom prst="rect">
            <a:avLst/>
          </a:prstGeom>
          <a:solidFill>
            <a:srgbClr val="E78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 smtClean="0">
                <a:solidFill>
                  <a:srgbClr val="4D4F53"/>
                </a:solidFill>
              </a:rPr>
              <a:t>Light consumer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70375" y="2912845"/>
            <a:ext cx="4398238" cy="524210"/>
          </a:xfrm>
          <a:prstGeom prst="rect">
            <a:avLst/>
          </a:prstGeom>
          <a:solidFill>
            <a:srgbClr val="269D78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4D4F53"/>
                </a:solidFill>
              </a:rPr>
              <a:t>Heavy </a:t>
            </a:r>
            <a:r>
              <a:rPr lang="en-GB" sz="2800" dirty="0" smtClean="0">
                <a:solidFill>
                  <a:srgbClr val="4D4F53"/>
                </a:solidFill>
              </a:rPr>
              <a:t>consumer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400" b="1" dirty="0" err="1" smtClean="0">
              <a:solidFill>
                <a:srgbClr val="4D4F5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1" y="1826916"/>
            <a:ext cx="1217254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1159" y="1830280"/>
            <a:ext cx="1313405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88119" y="1166190"/>
            <a:ext cx="9666020" cy="4909712"/>
            <a:chOff x="1088119" y="1755786"/>
            <a:chExt cx="6915780" cy="4220725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8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31216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Product standardisation</a:t>
              </a:r>
            </a:p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endParaRPr lang="en-GB" sz="2000" dirty="0">
                <a:solidFill>
                  <a:srgbClr val="FFFF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631216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Branding campaigns</a:t>
              </a:r>
            </a:p>
            <a:p>
              <a:r>
                <a:rPr lang="en-GB" sz="2000" dirty="0">
                  <a:solidFill>
                    <a:srgbClr val="FFFFFF"/>
                  </a:solidFill>
                </a:rPr>
                <a:t>	</a:t>
              </a:r>
              <a:r>
                <a:rPr lang="en-GB" sz="2000" dirty="0" smtClean="0">
                  <a:solidFill>
                    <a:srgbClr val="FFFFFF"/>
                  </a:solidFill>
                </a:rPr>
                <a:t>- Differentiation</a:t>
              </a:r>
            </a:p>
            <a:p>
              <a:r>
                <a:rPr lang="en-GB" sz="2000" dirty="0">
                  <a:solidFill>
                    <a:srgbClr val="FFFFFF"/>
                  </a:solidFill>
                </a:rPr>
                <a:t>	</a:t>
              </a:r>
              <a:r>
                <a:rPr lang="en-GB" sz="2000" dirty="0" smtClean="0">
                  <a:solidFill>
                    <a:srgbClr val="FFFFFF"/>
                  </a:solidFill>
                </a:rPr>
                <a:t>- CSR</a:t>
              </a: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453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453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Promotion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Distribution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Limited </a:t>
              </a:r>
              <a:r>
                <a:rPr lang="en-GB" sz="2000" dirty="0">
                  <a:solidFill>
                    <a:srgbClr val="FFFFFF"/>
                  </a:solidFill>
                </a:rPr>
                <a:t>time coupons with each product </a:t>
              </a:r>
              <a:r>
                <a:rPr lang="en-GB" sz="2000" dirty="0" smtClean="0">
                  <a:solidFill>
                    <a:srgbClr val="FFFFFF"/>
                  </a:solidFill>
                </a:rPr>
                <a:t>purchased</a:t>
              </a:r>
              <a:endParaRPr lang="en-GB" sz="2000" dirty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938992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3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8119" y="1166190"/>
            <a:ext cx="9666020" cy="4909712"/>
            <a:chOff x="1088119" y="1755786"/>
            <a:chExt cx="6915780" cy="4220725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4043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Product standardisation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627203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Branding campaigns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Differentiation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CSR</a:t>
              </a:r>
            </a:p>
            <a:p>
              <a:endParaRPr lang="en-GB" sz="1400" dirty="0" smtClean="0">
                <a:solidFill>
                  <a:srgbClr val="4D4F53"/>
                </a:solidFill>
              </a:endParaRPr>
            </a:p>
            <a:p>
              <a:endParaRPr lang="en-GB" sz="12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453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453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Promotion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Distribution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Limited </a:t>
              </a:r>
              <a:r>
                <a:rPr lang="en-GB" sz="2000" dirty="0">
                  <a:solidFill>
                    <a:srgbClr val="FFFFFF"/>
                  </a:solidFill>
                </a:rPr>
                <a:t>time coupons with each product </a:t>
              </a:r>
              <a:r>
                <a:rPr lang="en-GB" sz="2000" dirty="0" smtClean="0">
                  <a:solidFill>
                    <a:srgbClr val="FFFFFF"/>
                  </a:solidFill>
                </a:rPr>
                <a:t>purchased</a:t>
              </a:r>
              <a:endParaRPr lang="en-GB" sz="2000" dirty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938992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3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8119" y="1166190"/>
            <a:ext cx="9662300" cy="4897796"/>
            <a:chOff x="1088119" y="1755786"/>
            <a:chExt cx="6915780" cy="4210481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8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13974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Product standardisation</a:t>
              </a: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580900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Branding campaigns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Differentiation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CSR</a:t>
              </a:r>
            </a:p>
            <a:p>
              <a:endParaRPr lang="en-GB" sz="1050" dirty="0" smtClean="0">
                <a:solidFill>
                  <a:srgbClr val="4D4F53"/>
                </a:solidFill>
              </a:endParaRPr>
            </a:p>
            <a:p>
              <a:endParaRPr lang="en-GB" sz="11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639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639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4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Promotion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Distribution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Limited </a:t>
              </a:r>
              <a:r>
                <a:rPr lang="en-GB" sz="2400" dirty="0">
                  <a:solidFill>
                    <a:srgbClr val="4D4F53"/>
                  </a:solidFill>
                </a:rPr>
                <a:t>time coupons with each product </a:t>
              </a:r>
              <a:r>
                <a:rPr lang="en-GB" sz="2400" dirty="0" smtClean="0">
                  <a:solidFill>
                    <a:srgbClr val="4D4F53"/>
                  </a:solidFill>
                </a:rPr>
                <a:t>purchased</a:t>
              </a:r>
              <a:endParaRPr lang="en-GB" sz="24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878560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49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7" r="1018"/>
          <a:stretch/>
        </p:blipFill>
        <p:spPr bwMode="auto">
          <a:xfrm>
            <a:off x="0" y="-28575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430628" y="4567205"/>
            <a:ext cx="7230564" cy="1994461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Questions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685" y="423333"/>
            <a:ext cx="11330516" cy="795474"/>
          </a:xfrm>
        </p:spPr>
        <p:txBody>
          <a:bodyPr/>
          <a:lstStyle/>
          <a:p>
            <a:r>
              <a:rPr lang="de-DE" sz="4400" dirty="0" smtClean="0">
                <a:solidFill>
                  <a:schemeClr val="bg2"/>
                </a:solidFill>
                <a:latin typeface="+mn-lt"/>
              </a:rPr>
              <a:t>Data: Transaction level</a:t>
            </a:r>
            <a:endParaRPr lang="de-DE" sz="2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30327" y="1715332"/>
            <a:ext cx="9078360" cy="5564478"/>
            <a:chOff x="1830327" y="1715332"/>
            <a:chExt cx="9078360" cy="5564478"/>
          </a:xfrm>
        </p:grpSpPr>
        <p:sp>
          <p:nvSpPr>
            <p:cNvPr id="38" name="Rectangle 37"/>
            <p:cNvSpPr/>
            <p:nvPr/>
          </p:nvSpPr>
          <p:spPr>
            <a:xfrm>
              <a:off x="1830327" y="4072152"/>
              <a:ext cx="3207078" cy="2438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 smtClean="0">
                  <a:solidFill>
                    <a:srgbClr val="4D4F53"/>
                  </a:solidFill>
                </a:rPr>
                <a:t>Aggregation by </a:t>
              </a:r>
            </a:p>
            <a:p>
              <a:r>
                <a:rPr lang="en-US" sz="3200" dirty="0" smtClean="0">
                  <a:solidFill>
                    <a:srgbClr val="4D4F53"/>
                  </a:solidFill>
                </a:rPr>
                <a:t>	</a:t>
              </a:r>
              <a:r>
                <a:rPr lang="en-US" sz="2800" dirty="0" smtClean="0">
                  <a:solidFill>
                    <a:srgbClr val="4D4F53"/>
                  </a:solidFill>
                </a:rPr>
                <a:t>- week 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household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brand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333692" y="4072152"/>
              <a:ext cx="4574995" cy="32076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dirty="0" smtClean="0">
                  <a:solidFill>
                    <a:srgbClr val="4D4F53"/>
                  </a:solidFill>
                </a:rPr>
                <a:t>1. Price elasticities</a:t>
              </a:r>
            </a:p>
            <a:p>
              <a:endParaRPr lang="en-US" sz="2800" dirty="0" smtClean="0">
                <a:solidFill>
                  <a:srgbClr val="4D4F53"/>
                </a:solidFill>
              </a:endParaRP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2. Buying behaviours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loyalty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promotion</a:t>
              </a:r>
            </a:p>
            <a:p>
              <a:endParaRPr lang="en-US" sz="2400" dirty="0" smtClean="0">
                <a:solidFill>
                  <a:srgbClr val="4D4F53"/>
                </a:solidFill>
              </a:endParaRPr>
            </a:p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83" name="Freeform 168"/>
            <p:cNvSpPr>
              <a:spLocks noChangeArrowheads="1"/>
            </p:cNvSpPr>
            <p:nvPr/>
          </p:nvSpPr>
          <p:spPr bwMode="auto">
            <a:xfrm>
              <a:off x="6874950" y="1995136"/>
              <a:ext cx="2041051" cy="1261584"/>
            </a:xfrm>
            <a:custGeom>
              <a:avLst/>
              <a:gdLst>
                <a:gd name="T0" fmla="*/ 7647 w 497"/>
                <a:gd name="T1" fmla="*/ 111244 h 426"/>
                <a:gd name="T2" fmla="*/ 7647 w 497"/>
                <a:gd name="T3" fmla="*/ 111244 h 426"/>
                <a:gd name="T4" fmla="*/ 23841 w 497"/>
                <a:gd name="T5" fmla="*/ 115297 h 426"/>
                <a:gd name="T6" fmla="*/ 35987 w 497"/>
                <a:gd name="T7" fmla="*/ 95481 h 426"/>
                <a:gd name="T8" fmla="*/ 11696 w 497"/>
                <a:gd name="T9" fmla="*/ 91427 h 426"/>
                <a:gd name="T10" fmla="*/ 0 w 497"/>
                <a:gd name="T11" fmla="*/ 99534 h 426"/>
                <a:gd name="T12" fmla="*/ 7647 w 497"/>
                <a:gd name="T13" fmla="*/ 111244 h 426"/>
                <a:gd name="T14" fmla="*/ 206926 w 497"/>
                <a:gd name="T15" fmla="*/ 115297 h 426"/>
                <a:gd name="T16" fmla="*/ 206926 w 497"/>
                <a:gd name="T17" fmla="*/ 115297 h 426"/>
                <a:gd name="T18" fmla="*/ 155194 w 497"/>
                <a:gd name="T19" fmla="*/ 159435 h 426"/>
                <a:gd name="T20" fmla="*/ 99414 w 497"/>
                <a:gd name="T21" fmla="*/ 115297 h 426"/>
                <a:gd name="T22" fmla="*/ 95366 w 497"/>
                <a:gd name="T23" fmla="*/ 111244 h 426"/>
                <a:gd name="T24" fmla="*/ 87269 w 497"/>
                <a:gd name="T25" fmla="*/ 111244 h 426"/>
                <a:gd name="T26" fmla="*/ 75573 w 497"/>
                <a:gd name="T27" fmla="*/ 127458 h 426"/>
                <a:gd name="T28" fmla="*/ 87269 w 497"/>
                <a:gd name="T29" fmla="*/ 131511 h 426"/>
                <a:gd name="T30" fmla="*/ 151596 w 497"/>
                <a:gd name="T31" fmla="*/ 179251 h 426"/>
                <a:gd name="T32" fmla="*/ 155194 w 497"/>
                <a:gd name="T33" fmla="*/ 183305 h 426"/>
                <a:gd name="T34" fmla="*/ 163292 w 497"/>
                <a:gd name="T35" fmla="*/ 179251 h 426"/>
                <a:gd name="T36" fmla="*/ 219072 w 497"/>
                <a:gd name="T37" fmla="*/ 131511 h 426"/>
                <a:gd name="T38" fmla="*/ 219072 w 497"/>
                <a:gd name="T39" fmla="*/ 115297 h 426"/>
                <a:gd name="T40" fmla="*/ 206926 w 497"/>
                <a:gd name="T41" fmla="*/ 115297 h 426"/>
                <a:gd name="T42" fmla="*/ 95366 w 497"/>
                <a:gd name="T43" fmla="*/ 63504 h 426"/>
                <a:gd name="T44" fmla="*/ 95366 w 497"/>
                <a:gd name="T45" fmla="*/ 63504 h 426"/>
                <a:gd name="T46" fmla="*/ 151596 w 497"/>
                <a:gd name="T47" fmla="*/ 99534 h 426"/>
                <a:gd name="T48" fmla="*/ 167340 w 497"/>
                <a:gd name="T49" fmla="*/ 95481 h 426"/>
                <a:gd name="T50" fmla="*/ 223120 w 497"/>
                <a:gd name="T51" fmla="*/ 15763 h 426"/>
                <a:gd name="T52" fmla="*/ 219072 w 497"/>
                <a:gd name="T53" fmla="*/ 4053 h 426"/>
                <a:gd name="T54" fmla="*/ 203327 w 497"/>
                <a:gd name="T55" fmla="*/ 4053 h 426"/>
                <a:gd name="T56" fmla="*/ 155194 w 497"/>
                <a:gd name="T57" fmla="*/ 79717 h 426"/>
                <a:gd name="T58" fmla="*/ 99414 w 497"/>
                <a:gd name="T59" fmla="*/ 43687 h 426"/>
                <a:gd name="T60" fmla="*/ 91317 w 497"/>
                <a:gd name="T61" fmla="*/ 39633 h 426"/>
                <a:gd name="T62" fmla="*/ 83670 w 497"/>
                <a:gd name="T63" fmla="*/ 47740 h 426"/>
                <a:gd name="T64" fmla="*/ 0 w 497"/>
                <a:gd name="T65" fmla="*/ 175648 h 426"/>
                <a:gd name="T66" fmla="*/ 4049 w 497"/>
                <a:gd name="T67" fmla="*/ 191412 h 426"/>
                <a:gd name="T68" fmla="*/ 11696 w 497"/>
                <a:gd name="T69" fmla="*/ 191412 h 426"/>
                <a:gd name="T70" fmla="*/ 19793 w 497"/>
                <a:gd name="T71" fmla="*/ 187358 h 426"/>
                <a:gd name="T72" fmla="*/ 95366 w 497"/>
                <a:gd name="T73" fmla="*/ 63504 h 4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26">
                  <a:moveTo>
                    <a:pt x="17" y="247"/>
                  </a:moveTo>
                  <a:lnTo>
                    <a:pt x="17" y="247"/>
                  </a:lnTo>
                  <a:cubicBezTo>
                    <a:pt x="53" y="256"/>
                    <a:pt x="53" y="256"/>
                    <a:pt x="53" y="256"/>
                  </a:cubicBezTo>
                  <a:cubicBezTo>
                    <a:pt x="80" y="212"/>
                    <a:pt x="80" y="212"/>
                    <a:pt x="80" y="21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17" y="203"/>
                    <a:pt x="0" y="212"/>
                    <a:pt x="0" y="221"/>
                  </a:cubicBezTo>
                  <a:cubicBezTo>
                    <a:pt x="0" y="230"/>
                    <a:pt x="9" y="247"/>
                    <a:pt x="17" y="247"/>
                  </a:cubicBezTo>
                  <a:close/>
                  <a:moveTo>
                    <a:pt x="460" y="256"/>
                  </a:moveTo>
                  <a:lnTo>
                    <a:pt x="460" y="256"/>
                  </a:lnTo>
                  <a:cubicBezTo>
                    <a:pt x="345" y="354"/>
                    <a:pt x="345" y="354"/>
                    <a:pt x="345" y="354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337" y="398"/>
                    <a:pt x="337" y="398"/>
                    <a:pt x="337" y="398"/>
                  </a:cubicBezTo>
                  <a:cubicBezTo>
                    <a:pt x="337" y="407"/>
                    <a:pt x="345" y="407"/>
                    <a:pt x="345" y="407"/>
                  </a:cubicBezTo>
                  <a:cubicBezTo>
                    <a:pt x="354" y="407"/>
                    <a:pt x="363" y="407"/>
                    <a:pt x="363" y="398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6" y="283"/>
                    <a:pt x="496" y="265"/>
                    <a:pt x="487" y="256"/>
                  </a:cubicBezTo>
                  <a:cubicBezTo>
                    <a:pt x="478" y="247"/>
                    <a:pt x="469" y="247"/>
                    <a:pt x="460" y="256"/>
                  </a:cubicBezTo>
                  <a:close/>
                  <a:moveTo>
                    <a:pt x="212" y="141"/>
                  </a:moveTo>
                  <a:lnTo>
                    <a:pt x="212" y="141"/>
                  </a:lnTo>
                  <a:cubicBezTo>
                    <a:pt x="337" y="221"/>
                    <a:pt x="337" y="221"/>
                    <a:pt x="337" y="221"/>
                  </a:cubicBezTo>
                  <a:cubicBezTo>
                    <a:pt x="345" y="230"/>
                    <a:pt x="363" y="230"/>
                    <a:pt x="372" y="212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26"/>
                    <a:pt x="496" y="9"/>
                    <a:pt x="487" y="9"/>
                  </a:cubicBezTo>
                  <a:cubicBezTo>
                    <a:pt x="478" y="0"/>
                    <a:pt x="460" y="0"/>
                    <a:pt x="452" y="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12" y="88"/>
                    <a:pt x="212" y="88"/>
                    <a:pt x="203" y="88"/>
                  </a:cubicBezTo>
                  <a:cubicBezTo>
                    <a:pt x="194" y="97"/>
                    <a:pt x="194" y="97"/>
                    <a:pt x="186" y="10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7"/>
                    <a:pt x="0" y="416"/>
                    <a:pt x="9" y="425"/>
                  </a:cubicBezTo>
                  <a:cubicBezTo>
                    <a:pt x="17" y="425"/>
                    <a:pt x="17" y="425"/>
                    <a:pt x="26" y="425"/>
                  </a:cubicBezTo>
                  <a:cubicBezTo>
                    <a:pt x="26" y="425"/>
                    <a:pt x="35" y="425"/>
                    <a:pt x="44" y="416"/>
                  </a:cubicBezTo>
                  <a:lnTo>
                    <a:pt x="212" y="14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2" name="Freeform 65"/>
            <p:cNvSpPr>
              <a:spLocks noEditPoints="1"/>
            </p:cNvSpPr>
            <p:nvPr/>
          </p:nvSpPr>
          <p:spPr bwMode="auto">
            <a:xfrm>
              <a:off x="2461409" y="1715332"/>
              <a:ext cx="1944914" cy="1821190"/>
            </a:xfrm>
            <a:custGeom>
              <a:avLst/>
              <a:gdLst>
                <a:gd name="T0" fmla="*/ 45 w 78"/>
                <a:gd name="T1" fmla="*/ 41 h 71"/>
                <a:gd name="T2" fmla="*/ 47 w 78"/>
                <a:gd name="T3" fmla="*/ 50 h 71"/>
                <a:gd name="T4" fmla="*/ 40 w 78"/>
                <a:gd name="T5" fmla="*/ 56 h 71"/>
                <a:gd name="T6" fmla="*/ 31 w 78"/>
                <a:gd name="T7" fmla="*/ 60 h 71"/>
                <a:gd name="T8" fmla="*/ 21 w 78"/>
                <a:gd name="T9" fmla="*/ 60 h 71"/>
                <a:gd name="T10" fmla="*/ 13 w 78"/>
                <a:gd name="T11" fmla="*/ 56 h 71"/>
                <a:gd name="T12" fmla="*/ 5 w 78"/>
                <a:gd name="T13" fmla="*/ 50 h 71"/>
                <a:gd name="T14" fmla="*/ 8 w 78"/>
                <a:gd name="T15" fmla="*/ 41 h 71"/>
                <a:gd name="T16" fmla="*/ 0 w 78"/>
                <a:gd name="T17" fmla="*/ 32 h 71"/>
                <a:gd name="T18" fmla="*/ 9 w 78"/>
                <a:gd name="T19" fmla="*/ 26 h 71"/>
                <a:gd name="T20" fmla="*/ 5 w 78"/>
                <a:gd name="T21" fmla="*/ 20 h 71"/>
                <a:gd name="T22" fmla="*/ 17 w 78"/>
                <a:gd name="T23" fmla="*/ 18 h 71"/>
                <a:gd name="T24" fmla="*/ 22 w 78"/>
                <a:gd name="T25" fmla="*/ 10 h 71"/>
                <a:gd name="T26" fmla="*/ 32 w 78"/>
                <a:gd name="T27" fmla="*/ 17 h 71"/>
                <a:gd name="T28" fmla="*/ 41 w 78"/>
                <a:gd name="T29" fmla="*/ 14 h 71"/>
                <a:gd name="T30" fmla="*/ 47 w 78"/>
                <a:gd name="T31" fmla="*/ 22 h 71"/>
                <a:gd name="T32" fmla="*/ 51 w 78"/>
                <a:gd name="T33" fmla="*/ 30 h 71"/>
                <a:gd name="T34" fmla="*/ 26 w 78"/>
                <a:gd name="T35" fmla="*/ 25 h 71"/>
                <a:gd name="T36" fmla="*/ 36 w 78"/>
                <a:gd name="T37" fmla="*/ 35 h 71"/>
                <a:gd name="T38" fmla="*/ 72 w 78"/>
                <a:gd name="T39" fmla="*/ 19 h 71"/>
                <a:gd name="T40" fmla="*/ 72 w 78"/>
                <a:gd name="T41" fmla="*/ 27 h 71"/>
                <a:gd name="T42" fmla="*/ 62 w 78"/>
                <a:gd name="T43" fmla="*/ 25 h 71"/>
                <a:gd name="T44" fmla="*/ 52 w 78"/>
                <a:gd name="T45" fmla="*/ 27 h 71"/>
                <a:gd name="T46" fmla="*/ 53 w 78"/>
                <a:gd name="T47" fmla="*/ 19 h 71"/>
                <a:gd name="T48" fmla="*/ 53 w 78"/>
                <a:gd name="T49" fmla="*/ 11 h 71"/>
                <a:gd name="T50" fmla="*/ 52 w 78"/>
                <a:gd name="T51" fmla="*/ 3 h 71"/>
                <a:gd name="T52" fmla="*/ 62 w 78"/>
                <a:gd name="T53" fmla="*/ 4 h 71"/>
                <a:gd name="T54" fmla="*/ 67 w 78"/>
                <a:gd name="T55" fmla="*/ 0 h 71"/>
                <a:gd name="T56" fmla="*/ 70 w 78"/>
                <a:gd name="T57" fmla="*/ 9 h 71"/>
                <a:gd name="T58" fmla="*/ 78 w 78"/>
                <a:gd name="T59" fmla="*/ 18 h 71"/>
                <a:gd name="T60" fmla="*/ 70 w 78"/>
                <a:gd name="T61" fmla="*/ 62 h 71"/>
                <a:gd name="T62" fmla="*/ 67 w 78"/>
                <a:gd name="T63" fmla="*/ 71 h 71"/>
                <a:gd name="T64" fmla="*/ 61 w 78"/>
                <a:gd name="T65" fmla="*/ 66 h 71"/>
                <a:gd name="T66" fmla="*/ 52 w 78"/>
                <a:gd name="T67" fmla="*/ 68 h 71"/>
                <a:gd name="T68" fmla="*/ 47 w 78"/>
                <a:gd name="T69" fmla="*/ 59 h 71"/>
                <a:gd name="T70" fmla="*/ 54 w 78"/>
                <a:gd name="T71" fmla="*/ 50 h 71"/>
                <a:gd name="T72" fmla="*/ 57 w 78"/>
                <a:gd name="T73" fmla="*/ 41 h 71"/>
                <a:gd name="T74" fmla="*/ 63 w 78"/>
                <a:gd name="T75" fmla="*/ 46 h 71"/>
                <a:gd name="T76" fmla="*/ 72 w 78"/>
                <a:gd name="T77" fmla="*/ 44 h 71"/>
                <a:gd name="T78" fmla="*/ 72 w 78"/>
                <a:gd name="T79" fmla="*/ 52 h 71"/>
                <a:gd name="T80" fmla="*/ 62 w 78"/>
                <a:gd name="T81" fmla="*/ 10 h 71"/>
                <a:gd name="T82" fmla="*/ 67 w 78"/>
                <a:gd name="T83" fmla="*/ 15 h 71"/>
                <a:gd name="T84" fmla="*/ 57 w 78"/>
                <a:gd name="T85" fmla="*/ 56 h 71"/>
                <a:gd name="T86" fmla="*/ 62 w 78"/>
                <a:gd name="T87" fmla="*/ 51 h 7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722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  <a:latin typeface="+mn-lt"/>
              </a:rPr>
              <a:t>Consumer </a:t>
            </a:r>
            <a:r>
              <a:rPr lang="de-DE" sz="4400" dirty="0" smtClean="0">
                <a:solidFill>
                  <a:schemeClr val="bg2"/>
                </a:solidFill>
                <a:latin typeface="+mn-lt"/>
              </a:rPr>
              <a:t>segments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9972" y="1291163"/>
            <a:ext cx="10472057" cy="2589967"/>
            <a:chOff x="1066800" y="1823631"/>
            <a:chExt cx="9149645" cy="2113369"/>
          </a:xfrm>
        </p:grpSpPr>
        <p:grpSp>
          <p:nvGrpSpPr>
            <p:cNvPr id="6" name="Group 9710"/>
            <p:cNvGrpSpPr>
              <a:grpSpLocks/>
            </p:cNvGrpSpPr>
            <p:nvPr/>
          </p:nvGrpSpPr>
          <p:grpSpPr bwMode="auto">
            <a:xfrm>
              <a:off x="6144507" y="1826916"/>
              <a:ext cx="1596330" cy="1596332"/>
              <a:chOff x="6827356" y="4066580"/>
              <a:chExt cx="655567" cy="656035"/>
            </a:xfrm>
          </p:grpSpPr>
          <p:sp>
            <p:nvSpPr>
              <p:cNvPr id="7" name="Freeform 1408"/>
              <p:cNvSpPr>
                <a:spLocks noChangeArrowheads="1"/>
              </p:cNvSpPr>
              <p:nvPr/>
            </p:nvSpPr>
            <p:spPr bwMode="auto">
              <a:xfrm>
                <a:off x="6827356" y="4066580"/>
                <a:ext cx="655567" cy="656035"/>
              </a:xfrm>
              <a:custGeom>
                <a:avLst/>
                <a:gdLst>
                  <a:gd name="T0" fmla="*/ 655432 w 4854"/>
                  <a:gd name="T1" fmla="*/ 327342 h 4856"/>
                  <a:gd name="T2" fmla="*/ 655432 w 4854"/>
                  <a:gd name="T3" fmla="*/ 327342 h 4856"/>
                  <a:gd name="T4" fmla="*/ 328324 w 4854"/>
                  <a:gd name="T5" fmla="*/ 0 h 4856"/>
                  <a:gd name="T6" fmla="*/ 0 w 4854"/>
                  <a:gd name="T7" fmla="*/ 327342 h 4856"/>
                  <a:gd name="T8" fmla="*/ 328324 w 4854"/>
                  <a:gd name="T9" fmla="*/ 655900 h 4856"/>
                  <a:gd name="T10" fmla="*/ 655432 w 4854"/>
                  <a:gd name="T11" fmla="*/ 327342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4" h="4856">
                    <a:moveTo>
                      <a:pt x="4853" y="2423"/>
                    </a:moveTo>
                    <a:lnTo>
                      <a:pt x="4853" y="2423"/>
                    </a:lnTo>
                    <a:cubicBezTo>
                      <a:pt x="4853" y="1083"/>
                      <a:pt x="3771" y="0"/>
                      <a:pt x="2431" y="0"/>
                    </a:cubicBezTo>
                    <a:cubicBezTo>
                      <a:pt x="1089" y="0"/>
                      <a:pt x="0" y="1083"/>
                      <a:pt x="0" y="2423"/>
                    </a:cubicBezTo>
                    <a:cubicBezTo>
                      <a:pt x="0" y="3764"/>
                      <a:pt x="1089" y="4855"/>
                      <a:pt x="2431" y="4855"/>
                    </a:cubicBezTo>
                    <a:cubicBezTo>
                      <a:pt x="3771" y="4855"/>
                      <a:pt x="4853" y="3764"/>
                      <a:pt x="4853" y="2423"/>
                    </a:cubicBezTo>
                  </a:path>
                </a:pathLst>
              </a:custGeom>
              <a:solidFill>
                <a:srgbClr val="D75F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8" name="Freeform 1409"/>
              <p:cNvSpPr>
                <a:spLocks noChangeArrowheads="1"/>
              </p:cNvSpPr>
              <p:nvPr/>
            </p:nvSpPr>
            <p:spPr bwMode="auto">
              <a:xfrm>
                <a:off x="7155933" y="4066580"/>
                <a:ext cx="326990" cy="656035"/>
              </a:xfrm>
              <a:custGeom>
                <a:avLst/>
                <a:gdLst>
                  <a:gd name="T0" fmla="*/ 326855 w 2423"/>
                  <a:gd name="T1" fmla="*/ 327342 h 4856"/>
                  <a:gd name="T2" fmla="*/ 326855 w 2423"/>
                  <a:gd name="T3" fmla="*/ 327342 h 4856"/>
                  <a:gd name="T4" fmla="*/ 0 w 2423"/>
                  <a:gd name="T5" fmla="*/ 0 h 4856"/>
                  <a:gd name="T6" fmla="*/ 0 w 2423"/>
                  <a:gd name="T7" fmla="*/ 655900 h 4856"/>
                  <a:gd name="T8" fmla="*/ 326855 w 2423"/>
                  <a:gd name="T9" fmla="*/ 327342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3" h="4856">
                    <a:moveTo>
                      <a:pt x="2422" y="2423"/>
                    </a:moveTo>
                    <a:lnTo>
                      <a:pt x="2422" y="2423"/>
                    </a:lnTo>
                    <a:cubicBezTo>
                      <a:pt x="2422" y="1083"/>
                      <a:pt x="1340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0" y="4855"/>
                      <a:pt x="2422" y="3764"/>
                      <a:pt x="2422" y="2423"/>
                    </a:cubicBezTo>
                  </a:path>
                </a:pathLst>
              </a:custGeom>
              <a:solidFill>
                <a:srgbClr val="E7804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9" name="Freeform 1410"/>
              <p:cNvSpPr>
                <a:spLocks noChangeArrowheads="1"/>
              </p:cNvSpPr>
              <p:nvPr/>
            </p:nvSpPr>
            <p:spPr bwMode="auto">
              <a:xfrm>
                <a:off x="7108313" y="4476403"/>
                <a:ext cx="96828" cy="106427"/>
              </a:xfrm>
              <a:custGeom>
                <a:avLst/>
                <a:gdLst>
                  <a:gd name="T0" fmla="*/ 96693 w 718"/>
                  <a:gd name="T1" fmla="*/ 106291 h 782"/>
                  <a:gd name="T2" fmla="*/ 0 w 718"/>
                  <a:gd name="T3" fmla="*/ 106291 h 782"/>
                  <a:gd name="T4" fmla="*/ 0 w 718"/>
                  <a:gd name="T5" fmla="*/ 0 h 782"/>
                  <a:gd name="T6" fmla="*/ 96693 w 718"/>
                  <a:gd name="T7" fmla="*/ 0 h 782"/>
                  <a:gd name="T8" fmla="*/ 96693 w 718"/>
                  <a:gd name="T9" fmla="*/ 106291 h 7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8" h="782">
                    <a:moveTo>
                      <a:pt x="717" y="781"/>
                    </a:moveTo>
                    <a:lnTo>
                      <a:pt x="0" y="781"/>
                    </a:lnTo>
                    <a:lnTo>
                      <a:pt x="0" y="0"/>
                    </a:lnTo>
                    <a:lnTo>
                      <a:pt x="717" y="0"/>
                    </a:lnTo>
                    <a:lnTo>
                      <a:pt x="717" y="781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0" name="Freeform 1411"/>
              <p:cNvSpPr>
                <a:spLocks noChangeArrowheads="1"/>
              </p:cNvSpPr>
              <p:nvPr/>
            </p:nvSpPr>
            <p:spPr bwMode="auto">
              <a:xfrm>
                <a:off x="7155933" y="4533588"/>
                <a:ext cx="188893" cy="189027"/>
              </a:xfrm>
              <a:custGeom>
                <a:avLst/>
                <a:gdLst>
                  <a:gd name="T0" fmla="*/ 48202 w 1399"/>
                  <a:gd name="T1" fmla="*/ 0 h 1401"/>
                  <a:gd name="T2" fmla="*/ 48202 w 1399"/>
                  <a:gd name="T3" fmla="*/ 0 h 1401"/>
                  <a:gd name="T4" fmla="*/ 64810 w 1399"/>
                  <a:gd name="T5" fmla="*/ 0 h 1401"/>
                  <a:gd name="T6" fmla="*/ 150817 w 1399"/>
                  <a:gd name="T7" fmla="*/ 38858 h 1401"/>
                  <a:gd name="T8" fmla="*/ 188758 w 1399"/>
                  <a:gd name="T9" fmla="*/ 188892 h 1401"/>
                  <a:gd name="T10" fmla="*/ 130564 w 1399"/>
                  <a:gd name="T11" fmla="*/ 188892 h 1401"/>
                  <a:gd name="T12" fmla="*/ 0 w 1399"/>
                  <a:gd name="T13" fmla="*/ 188892 h 1401"/>
                  <a:gd name="T14" fmla="*/ 0 w 1399"/>
                  <a:gd name="T15" fmla="*/ 65977 h 1401"/>
                  <a:gd name="T16" fmla="*/ 0 w 1399"/>
                  <a:gd name="T17" fmla="*/ 36834 h 1401"/>
                  <a:gd name="T18" fmla="*/ 48202 w 1399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9" h="1401">
                    <a:moveTo>
                      <a:pt x="357" y="0"/>
                    </a:moveTo>
                    <a:lnTo>
                      <a:pt x="357" y="0"/>
                    </a:lnTo>
                    <a:cubicBezTo>
                      <a:pt x="480" y="0"/>
                      <a:pt x="480" y="0"/>
                      <a:pt x="480" y="0"/>
                    </a:cubicBezTo>
                    <a:cubicBezTo>
                      <a:pt x="702" y="58"/>
                      <a:pt x="953" y="101"/>
                      <a:pt x="1117" y="288"/>
                    </a:cubicBezTo>
                    <a:cubicBezTo>
                      <a:pt x="1218" y="409"/>
                      <a:pt x="1398" y="1400"/>
                      <a:pt x="1398" y="1400"/>
                    </a:cubicBezTo>
                    <a:cubicBezTo>
                      <a:pt x="967" y="1400"/>
                      <a:pt x="967" y="1400"/>
                      <a:pt x="967" y="1400"/>
                    </a:cubicBezTo>
                    <a:cubicBezTo>
                      <a:pt x="0" y="1400"/>
                      <a:pt x="0" y="1400"/>
                      <a:pt x="0" y="1400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200" y="273"/>
                      <a:pt x="357" y="151"/>
                      <a:pt x="357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1" name="Freeform 1412"/>
              <p:cNvSpPr>
                <a:spLocks noChangeArrowheads="1"/>
              </p:cNvSpPr>
              <p:nvPr/>
            </p:nvSpPr>
            <p:spPr bwMode="auto">
              <a:xfrm>
                <a:off x="6968628" y="4533588"/>
                <a:ext cx="187305" cy="189027"/>
              </a:xfrm>
              <a:custGeom>
                <a:avLst/>
                <a:gdLst>
                  <a:gd name="T0" fmla="*/ 139840 w 1393"/>
                  <a:gd name="T1" fmla="*/ 0 h 1401"/>
                  <a:gd name="T2" fmla="*/ 139840 w 1393"/>
                  <a:gd name="T3" fmla="*/ 0 h 1401"/>
                  <a:gd name="T4" fmla="*/ 123436 w 1393"/>
                  <a:gd name="T5" fmla="*/ 0 h 1401"/>
                  <a:gd name="T6" fmla="*/ 37649 w 1393"/>
                  <a:gd name="T7" fmla="*/ 38858 h 1401"/>
                  <a:gd name="T8" fmla="*/ 0 w 1393"/>
                  <a:gd name="T9" fmla="*/ 188892 h 1401"/>
                  <a:gd name="T10" fmla="*/ 57953 w 1393"/>
                  <a:gd name="T11" fmla="*/ 188892 h 1401"/>
                  <a:gd name="T12" fmla="*/ 187171 w 1393"/>
                  <a:gd name="T13" fmla="*/ 188892 h 1401"/>
                  <a:gd name="T14" fmla="*/ 187171 w 1393"/>
                  <a:gd name="T15" fmla="*/ 65977 h 1401"/>
                  <a:gd name="T16" fmla="*/ 187171 w 1393"/>
                  <a:gd name="T17" fmla="*/ 36834 h 1401"/>
                  <a:gd name="T18" fmla="*/ 139840 w 1393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3" h="1401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918" y="0"/>
                      <a:pt x="918" y="0"/>
                      <a:pt x="918" y="0"/>
                    </a:cubicBezTo>
                    <a:cubicBezTo>
                      <a:pt x="689" y="58"/>
                      <a:pt x="444" y="101"/>
                      <a:pt x="280" y="288"/>
                    </a:cubicBezTo>
                    <a:cubicBezTo>
                      <a:pt x="180" y="409"/>
                      <a:pt x="0" y="1400"/>
                      <a:pt x="0" y="1400"/>
                    </a:cubicBezTo>
                    <a:cubicBezTo>
                      <a:pt x="431" y="1400"/>
                      <a:pt x="431" y="1400"/>
                      <a:pt x="431" y="1400"/>
                    </a:cubicBezTo>
                    <a:cubicBezTo>
                      <a:pt x="1392" y="1400"/>
                      <a:pt x="1392" y="1400"/>
                      <a:pt x="1392" y="1400"/>
                    </a:cubicBezTo>
                    <a:cubicBezTo>
                      <a:pt x="1392" y="489"/>
                      <a:pt x="1392" y="489"/>
                      <a:pt x="1392" y="489"/>
                    </a:cubicBezTo>
                    <a:cubicBezTo>
                      <a:pt x="1392" y="273"/>
                      <a:pt x="1392" y="273"/>
                      <a:pt x="1392" y="273"/>
                    </a:cubicBezTo>
                    <a:cubicBezTo>
                      <a:pt x="1197" y="273"/>
                      <a:pt x="1040" y="151"/>
                      <a:pt x="1040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2" name="Freeform 1413"/>
              <p:cNvSpPr>
                <a:spLocks noChangeArrowheads="1"/>
              </p:cNvSpPr>
              <p:nvPr/>
            </p:nvSpPr>
            <p:spPr bwMode="auto">
              <a:xfrm>
                <a:off x="7155933" y="4176184"/>
                <a:ext cx="120637" cy="319280"/>
              </a:xfrm>
              <a:custGeom>
                <a:avLst/>
                <a:gdLst>
                  <a:gd name="T0" fmla="*/ 0 w 891"/>
                  <a:gd name="T1" fmla="*/ 0 h 2367"/>
                  <a:gd name="T2" fmla="*/ 0 w 891"/>
                  <a:gd name="T3" fmla="*/ 0 h 2367"/>
                  <a:gd name="T4" fmla="*/ 120502 w 891"/>
                  <a:gd name="T5" fmla="*/ 149996 h 2367"/>
                  <a:gd name="T6" fmla="*/ 87465 w 891"/>
                  <a:gd name="T7" fmla="*/ 281511 h 2367"/>
                  <a:gd name="T8" fmla="*/ 0 w 891"/>
                  <a:gd name="T9" fmla="*/ 319145 h 2367"/>
                  <a:gd name="T10" fmla="*/ 0 w 891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0"/>
                      <a:pt x="890" y="194"/>
                      <a:pt x="890" y="1112"/>
                    </a:cubicBezTo>
                    <a:cubicBezTo>
                      <a:pt x="890" y="1642"/>
                      <a:pt x="717" y="1993"/>
                      <a:pt x="646" y="2087"/>
                    </a:cubicBezTo>
                    <a:cubicBezTo>
                      <a:pt x="574" y="2180"/>
                      <a:pt x="187" y="2366"/>
                      <a:pt x="0" y="2366"/>
                    </a:cubicBezTo>
                    <a:cubicBezTo>
                      <a:pt x="0" y="1435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3" name="Freeform 1414"/>
              <p:cNvSpPr>
                <a:spLocks noChangeArrowheads="1"/>
              </p:cNvSpPr>
              <p:nvPr/>
            </p:nvSpPr>
            <p:spPr bwMode="auto">
              <a:xfrm>
                <a:off x="7247998" y="4314380"/>
                <a:ext cx="53969" cy="76246"/>
              </a:xfrm>
              <a:custGeom>
                <a:avLst/>
                <a:gdLst>
                  <a:gd name="T0" fmla="*/ 51783 w 395"/>
                  <a:gd name="T1" fmla="*/ 41935 h 560"/>
                  <a:gd name="T2" fmla="*/ 51783 w 395"/>
                  <a:gd name="T3" fmla="*/ 41935 h 560"/>
                  <a:gd name="T4" fmla="*/ 30195 w 395"/>
                  <a:gd name="T5" fmla="*/ 1770 h 560"/>
                  <a:gd name="T6" fmla="*/ 1913 w 395"/>
                  <a:gd name="T7" fmla="*/ 35128 h 560"/>
                  <a:gd name="T8" fmla="*/ 23364 w 395"/>
                  <a:gd name="T9" fmla="*/ 74204 h 560"/>
                  <a:gd name="T10" fmla="*/ 51783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379" y="308"/>
                    </a:moveTo>
                    <a:lnTo>
                      <a:pt x="379" y="308"/>
                    </a:lnTo>
                    <a:cubicBezTo>
                      <a:pt x="394" y="158"/>
                      <a:pt x="329" y="28"/>
                      <a:pt x="221" y="13"/>
                    </a:cubicBezTo>
                    <a:cubicBezTo>
                      <a:pt x="121" y="0"/>
                      <a:pt x="28" y="108"/>
                      <a:pt x="14" y="258"/>
                    </a:cubicBezTo>
                    <a:cubicBezTo>
                      <a:pt x="0" y="401"/>
                      <a:pt x="72" y="537"/>
                      <a:pt x="171" y="545"/>
                    </a:cubicBezTo>
                    <a:cubicBezTo>
                      <a:pt x="273" y="559"/>
                      <a:pt x="366" y="452"/>
                      <a:pt x="379" y="308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4" name="Freeform 1415"/>
              <p:cNvSpPr>
                <a:spLocks noChangeArrowheads="1"/>
              </p:cNvSpPr>
              <p:nvPr/>
            </p:nvSpPr>
            <p:spPr bwMode="auto">
              <a:xfrm>
                <a:off x="7036884" y="4176184"/>
                <a:ext cx="119049" cy="319280"/>
              </a:xfrm>
              <a:custGeom>
                <a:avLst/>
                <a:gdLst>
                  <a:gd name="T0" fmla="*/ 118915 w 890"/>
                  <a:gd name="T1" fmla="*/ 0 h 2367"/>
                  <a:gd name="T2" fmla="*/ 118915 w 890"/>
                  <a:gd name="T3" fmla="*/ 0 h 2367"/>
                  <a:gd name="T4" fmla="*/ 0 w 890"/>
                  <a:gd name="T5" fmla="*/ 149996 h 2367"/>
                  <a:gd name="T6" fmla="*/ 32638 w 890"/>
                  <a:gd name="T7" fmla="*/ 281511 h 2367"/>
                  <a:gd name="T8" fmla="*/ 118915 w 890"/>
                  <a:gd name="T9" fmla="*/ 319145 h 2367"/>
                  <a:gd name="T10" fmla="*/ 118915 w 890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0" h="2367">
                    <a:moveTo>
                      <a:pt x="889" y="0"/>
                    </a:moveTo>
                    <a:lnTo>
                      <a:pt x="889" y="0"/>
                    </a:lnTo>
                    <a:cubicBezTo>
                      <a:pt x="545" y="0"/>
                      <a:pt x="0" y="194"/>
                      <a:pt x="0" y="1112"/>
                    </a:cubicBezTo>
                    <a:cubicBezTo>
                      <a:pt x="0" y="1642"/>
                      <a:pt x="173" y="1993"/>
                      <a:pt x="244" y="2087"/>
                    </a:cubicBezTo>
                    <a:cubicBezTo>
                      <a:pt x="316" y="2180"/>
                      <a:pt x="710" y="2366"/>
                      <a:pt x="889" y="2366"/>
                    </a:cubicBezTo>
                    <a:cubicBezTo>
                      <a:pt x="889" y="1435"/>
                      <a:pt x="889" y="0"/>
                      <a:pt x="889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5" name="Freeform 1416"/>
              <p:cNvSpPr>
                <a:spLocks noChangeArrowheads="1"/>
              </p:cNvSpPr>
              <p:nvPr/>
            </p:nvSpPr>
            <p:spPr bwMode="auto">
              <a:xfrm>
                <a:off x="7011486" y="4314380"/>
                <a:ext cx="53969" cy="76246"/>
              </a:xfrm>
              <a:custGeom>
                <a:avLst/>
                <a:gdLst>
                  <a:gd name="T0" fmla="*/ 2049 w 395"/>
                  <a:gd name="T1" fmla="*/ 41935 h 560"/>
                  <a:gd name="T2" fmla="*/ 2049 w 395"/>
                  <a:gd name="T3" fmla="*/ 41935 h 560"/>
                  <a:gd name="T4" fmla="*/ 23364 w 395"/>
                  <a:gd name="T5" fmla="*/ 1770 h 560"/>
                  <a:gd name="T6" fmla="*/ 51783 w 395"/>
                  <a:gd name="T7" fmla="*/ 35128 h 560"/>
                  <a:gd name="T8" fmla="*/ 30469 w 395"/>
                  <a:gd name="T9" fmla="*/ 74204 h 560"/>
                  <a:gd name="T10" fmla="*/ 2049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15" y="308"/>
                    </a:moveTo>
                    <a:lnTo>
                      <a:pt x="15" y="308"/>
                    </a:lnTo>
                    <a:cubicBezTo>
                      <a:pt x="0" y="158"/>
                      <a:pt x="65" y="28"/>
                      <a:pt x="171" y="13"/>
                    </a:cubicBezTo>
                    <a:cubicBezTo>
                      <a:pt x="273" y="0"/>
                      <a:pt x="366" y="108"/>
                      <a:pt x="379" y="258"/>
                    </a:cubicBezTo>
                    <a:cubicBezTo>
                      <a:pt x="394" y="401"/>
                      <a:pt x="322" y="537"/>
                      <a:pt x="223" y="545"/>
                    </a:cubicBezTo>
                    <a:cubicBezTo>
                      <a:pt x="121" y="559"/>
                      <a:pt x="28" y="452"/>
                      <a:pt x="15" y="308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6" name="Freeform 1417"/>
              <p:cNvSpPr>
                <a:spLocks noChangeArrowheads="1"/>
              </p:cNvSpPr>
              <p:nvPr/>
            </p:nvSpPr>
            <p:spPr bwMode="auto">
              <a:xfrm>
                <a:off x="7116250" y="4431926"/>
                <a:ext cx="80953" cy="17474"/>
              </a:xfrm>
              <a:custGeom>
                <a:avLst/>
                <a:gdLst>
                  <a:gd name="T0" fmla="*/ 40339 w 590"/>
                  <a:gd name="T1" fmla="*/ 17332 h 123"/>
                  <a:gd name="T2" fmla="*/ 40339 w 590"/>
                  <a:gd name="T3" fmla="*/ 17332 h 123"/>
                  <a:gd name="T4" fmla="*/ 80816 w 590"/>
                  <a:gd name="T5" fmla="*/ 0 h 123"/>
                  <a:gd name="T6" fmla="*/ 0 w 590"/>
                  <a:gd name="T7" fmla="*/ 0 h 123"/>
                  <a:gd name="T8" fmla="*/ 40339 w 590"/>
                  <a:gd name="T9" fmla="*/ 17332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123">
                    <a:moveTo>
                      <a:pt x="294" y="122"/>
                    </a:moveTo>
                    <a:lnTo>
                      <a:pt x="294" y="122"/>
                    </a:lnTo>
                    <a:cubicBezTo>
                      <a:pt x="452" y="122"/>
                      <a:pt x="589" y="65"/>
                      <a:pt x="5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7" y="122"/>
                      <a:pt x="294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7" name="Freeform 1418"/>
              <p:cNvSpPr>
                <a:spLocks noChangeArrowheads="1"/>
              </p:cNvSpPr>
              <p:nvPr/>
            </p:nvSpPr>
            <p:spPr bwMode="auto">
              <a:xfrm>
                <a:off x="7025772" y="4122177"/>
                <a:ext cx="258735" cy="212854"/>
              </a:xfrm>
              <a:custGeom>
                <a:avLst/>
                <a:gdLst>
                  <a:gd name="T0" fmla="*/ 226578 w 1923"/>
                  <a:gd name="T1" fmla="*/ 212719 h 1579"/>
                  <a:gd name="T2" fmla="*/ 226578 w 1923"/>
                  <a:gd name="T3" fmla="*/ 212719 h 1579"/>
                  <a:gd name="T4" fmla="*/ 251604 w 1923"/>
                  <a:gd name="T5" fmla="*/ 193173 h 1579"/>
                  <a:gd name="T6" fmla="*/ 252680 w 1923"/>
                  <a:gd name="T7" fmla="*/ 193173 h 1579"/>
                  <a:gd name="T8" fmla="*/ 251604 w 1923"/>
                  <a:gd name="T9" fmla="*/ 143026 h 1579"/>
                  <a:gd name="T10" fmla="*/ 256582 w 1923"/>
                  <a:gd name="T11" fmla="*/ 26017 h 1579"/>
                  <a:gd name="T12" fmla="*/ 189039 w 1923"/>
                  <a:gd name="T13" fmla="*/ 49338 h 1579"/>
                  <a:gd name="T14" fmla="*/ 218909 w 1923"/>
                  <a:gd name="T15" fmla="*/ 9706 h 1579"/>
                  <a:gd name="T16" fmla="*/ 129300 w 1923"/>
                  <a:gd name="T17" fmla="*/ 47316 h 1579"/>
                  <a:gd name="T18" fmla="*/ 152308 w 1923"/>
                  <a:gd name="T19" fmla="*/ 8762 h 1579"/>
                  <a:gd name="T20" fmla="*/ 21124 w 1923"/>
                  <a:gd name="T21" fmla="*/ 79264 h 1579"/>
                  <a:gd name="T22" fmla="*/ 4709 w 1923"/>
                  <a:gd name="T23" fmla="*/ 194251 h 1579"/>
                  <a:gd name="T24" fmla="*/ 8476 w 1923"/>
                  <a:gd name="T25" fmla="*/ 193173 h 1579"/>
                  <a:gd name="T26" fmla="*/ 21124 w 1923"/>
                  <a:gd name="T27" fmla="*/ 197217 h 1579"/>
                  <a:gd name="T28" fmla="*/ 21124 w 1923"/>
                  <a:gd name="T29" fmla="*/ 166212 h 1579"/>
                  <a:gd name="T30" fmla="*/ 57721 w 1923"/>
                  <a:gd name="T31" fmla="*/ 107303 h 1579"/>
                  <a:gd name="T32" fmla="*/ 124322 w 1923"/>
                  <a:gd name="T33" fmla="*/ 107303 h 1579"/>
                  <a:gd name="T34" fmla="*/ 192807 w 1923"/>
                  <a:gd name="T35" fmla="*/ 107303 h 1579"/>
                  <a:gd name="T36" fmla="*/ 226578 w 1923"/>
                  <a:gd name="T37" fmla="*/ 164325 h 1579"/>
                  <a:gd name="T38" fmla="*/ 226578 w 1923"/>
                  <a:gd name="T39" fmla="*/ 212719 h 157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23" h="1579">
                    <a:moveTo>
                      <a:pt x="1684" y="1578"/>
                    </a:moveTo>
                    <a:lnTo>
                      <a:pt x="1684" y="1578"/>
                    </a:lnTo>
                    <a:cubicBezTo>
                      <a:pt x="1721" y="1484"/>
                      <a:pt x="1799" y="1427"/>
                      <a:pt x="1870" y="1433"/>
                    </a:cubicBezTo>
                    <a:lnTo>
                      <a:pt x="1878" y="1433"/>
                    </a:lnTo>
                    <a:cubicBezTo>
                      <a:pt x="1907" y="1327"/>
                      <a:pt x="1922" y="1197"/>
                      <a:pt x="1870" y="1061"/>
                    </a:cubicBezTo>
                    <a:cubicBezTo>
                      <a:pt x="1619" y="329"/>
                      <a:pt x="1907" y="193"/>
                      <a:pt x="1907" y="193"/>
                    </a:cubicBezTo>
                    <a:cubicBezTo>
                      <a:pt x="1907" y="193"/>
                      <a:pt x="1627" y="186"/>
                      <a:pt x="1405" y="366"/>
                    </a:cubicBezTo>
                    <a:cubicBezTo>
                      <a:pt x="1556" y="128"/>
                      <a:pt x="1627" y="72"/>
                      <a:pt x="1627" y="72"/>
                    </a:cubicBezTo>
                    <a:cubicBezTo>
                      <a:pt x="1627" y="72"/>
                      <a:pt x="1305" y="0"/>
                      <a:pt x="961" y="351"/>
                    </a:cubicBezTo>
                    <a:cubicBezTo>
                      <a:pt x="1039" y="165"/>
                      <a:pt x="1132" y="65"/>
                      <a:pt x="1132" y="65"/>
                    </a:cubicBezTo>
                    <a:cubicBezTo>
                      <a:pt x="1132" y="65"/>
                      <a:pt x="416" y="72"/>
                      <a:pt x="157" y="588"/>
                    </a:cubicBezTo>
                    <a:cubicBezTo>
                      <a:pt x="7" y="881"/>
                      <a:pt x="0" y="1204"/>
                      <a:pt x="35" y="1441"/>
                    </a:cubicBezTo>
                    <a:cubicBezTo>
                      <a:pt x="42" y="1441"/>
                      <a:pt x="50" y="1433"/>
                      <a:pt x="63" y="1433"/>
                    </a:cubicBezTo>
                    <a:cubicBezTo>
                      <a:pt x="93" y="1433"/>
                      <a:pt x="128" y="1441"/>
                      <a:pt x="157" y="1463"/>
                    </a:cubicBezTo>
                    <a:cubicBezTo>
                      <a:pt x="157" y="1348"/>
                      <a:pt x="157" y="1247"/>
                      <a:pt x="157" y="1233"/>
                    </a:cubicBezTo>
                    <a:cubicBezTo>
                      <a:pt x="293" y="1176"/>
                      <a:pt x="437" y="1097"/>
                      <a:pt x="429" y="796"/>
                    </a:cubicBezTo>
                    <a:cubicBezTo>
                      <a:pt x="753" y="796"/>
                      <a:pt x="924" y="796"/>
                      <a:pt x="924" y="796"/>
                    </a:cubicBezTo>
                    <a:cubicBezTo>
                      <a:pt x="1433" y="796"/>
                      <a:pt x="1433" y="796"/>
                      <a:pt x="1433" y="796"/>
                    </a:cubicBezTo>
                    <a:cubicBezTo>
                      <a:pt x="1433" y="796"/>
                      <a:pt x="1412" y="1132"/>
                      <a:pt x="1684" y="1219"/>
                    </a:cubicBezTo>
                    <a:cubicBezTo>
                      <a:pt x="1684" y="1362"/>
                      <a:pt x="1684" y="1484"/>
                      <a:pt x="1684" y="1578"/>
                    </a:cubicBezTo>
                  </a:path>
                </a:pathLst>
              </a:custGeom>
              <a:solidFill>
                <a:srgbClr val="563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8" name="Freeform 1419"/>
              <p:cNvSpPr>
                <a:spLocks noChangeArrowheads="1"/>
              </p:cNvSpPr>
              <p:nvPr/>
            </p:nvSpPr>
            <p:spPr bwMode="auto">
              <a:xfrm>
                <a:off x="7092440" y="4533588"/>
                <a:ext cx="128574" cy="49243"/>
              </a:xfrm>
              <a:custGeom>
                <a:avLst/>
                <a:gdLst>
                  <a:gd name="T0" fmla="*/ 63816 w 955"/>
                  <a:gd name="T1" fmla="*/ 49109 h 367"/>
                  <a:gd name="T2" fmla="*/ 63816 w 955"/>
                  <a:gd name="T3" fmla="*/ 49109 h 367"/>
                  <a:gd name="T4" fmla="*/ 128439 w 955"/>
                  <a:gd name="T5" fmla="*/ 0 h 367"/>
                  <a:gd name="T6" fmla="*/ 111880 w 955"/>
                  <a:gd name="T7" fmla="*/ 0 h 367"/>
                  <a:gd name="T8" fmla="*/ 63816 w 955"/>
                  <a:gd name="T9" fmla="*/ 36630 h 367"/>
                  <a:gd name="T10" fmla="*/ 16425 w 955"/>
                  <a:gd name="T11" fmla="*/ 0 h 367"/>
                  <a:gd name="T12" fmla="*/ 0 w 955"/>
                  <a:gd name="T13" fmla="*/ 0 h 367"/>
                  <a:gd name="T14" fmla="*/ 63816 w 955"/>
                  <a:gd name="T15" fmla="*/ 49109 h 3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55" h="367">
                    <a:moveTo>
                      <a:pt x="474" y="366"/>
                    </a:moveTo>
                    <a:lnTo>
                      <a:pt x="474" y="366"/>
                    </a:lnTo>
                    <a:cubicBezTo>
                      <a:pt x="738" y="366"/>
                      <a:pt x="954" y="201"/>
                      <a:pt x="954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831" y="151"/>
                      <a:pt x="674" y="273"/>
                      <a:pt x="474" y="273"/>
                    </a:cubicBezTo>
                    <a:cubicBezTo>
                      <a:pt x="279" y="273"/>
                      <a:pt x="122" y="151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1"/>
                      <a:pt x="215" y="366"/>
                      <a:pt x="474" y="366"/>
                    </a:cubicBezTo>
                  </a:path>
                </a:pathLst>
              </a:custGeom>
              <a:solidFill>
                <a:srgbClr val="0F958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grpSp>
          <p:nvGrpSpPr>
            <p:cNvPr id="19" name="Group 9709"/>
            <p:cNvGrpSpPr>
              <a:grpSpLocks/>
            </p:cNvGrpSpPr>
            <p:nvPr/>
          </p:nvGrpSpPr>
          <p:grpSpPr bwMode="auto">
            <a:xfrm>
              <a:off x="1070375" y="1834452"/>
              <a:ext cx="1600199" cy="1596332"/>
              <a:chOff x="5949692" y="4066580"/>
              <a:chExt cx="656759" cy="656629"/>
            </a:xfrm>
          </p:grpSpPr>
          <p:sp>
            <p:nvSpPr>
              <p:cNvPr id="20" name="Freeform 1420"/>
              <p:cNvSpPr>
                <a:spLocks noChangeArrowheads="1"/>
              </p:cNvSpPr>
              <p:nvPr/>
            </p:nvSpPr>
            <p:spPr bwMode="auto">
              <a:xfrm>
                <a:off x="5949692" y="4066581"/>
                <a:ext cx="656758" cy="655039"/>
              </a:xfrm>
              <a:custGeom>
                <a:avLst/>
                <a:gdLst>
                  <a:gd name="T0" fmla="*/ 656623 w 4862"/>
                  <a:gd name="T1" fmla="*/ 326845 h 4856"/>
                  <a:gd name="T2" fmla="*/ 656623 w 4862"/>
                  <a:gd name="T3" fmla="*/ 326845 h 4856"/>
                  <a:gd name="T4" fmla="*/ 328244 w 4862"/>
                  <a:gd name="T5" fmla="*/ 0 h 4856"/>
                  <a:gd name="T6" fmla="*/ 0 w 4862"/>
                  <a:gd name="T7" fmla="*/ 326845 h 4856"/>
                  <a:gd name="T8" fmla="*/ 328244 w 4862"/>
                  <a:gd name="T9" fmla="*/ 654904 h 4856"/>
                  <a:gd name="T10" fmla="*/ 656623 w 4862"/>
                  <a:gd name="T11" fmla="*/ 326845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62" h="4856">
                    <a:moveTo>
                      <a:pt x="4861" y="2423"/>
                    </a:moveTo>
                    <a:lnTo>
                      <a:pt x="4861" y="2423"/>
                    </a:lnTo>
                    <a:cubicBezTo>
                      <a:pt x="4861" y="1083"/>
                      <a:pt x="3771" y="0"/>
                      <a:pt x="2430" y="0"/>
                    </a:cubicBezTo>
                    <a:cubicBezTo>
                      <a:pt x="1090" y="0"/>
                      <a:pt x="0" y="1083"/>
                      <a:pt x="0" y="2423"/>
                    </a:cubicBezTo>
                    <a:cubicBezTo>
                      <a:pt x="0" y="3764"/>
                      <a:pt x="1090" y="4855"/>
                      <a:pt x="2430" y="4855"/>
                    </a:cubicBezTo>
                    <a:cubicBezTo>
                      <a:pt x="3771" y="4855"/>
                      <a:pt x="4861" y="3764"/>
                      <a:pt x="4861" y="2423"/>
                    </a:cubicBezTo>
                  </a:path>
                </a:pathLst>
              </a:custGeom>
              <a:solidFill>
                <a:srgbClr val="269D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1" name="Freeform 1421"/>
              <p:cNvSpPr>
                <a:spLocks noChangeArrowheads="1"/>
              </p:cNvSpPr>
              <p:nvPr/>
            </p:nvSpPr>
            <p:spPr bwMode="auto">
              <a:xfrm>
                <a:off x="6278072" y="4066580"/>
                <a:ext cx="328379" cy="655039"/>
              </a:xfrm>
              <a:custGeom>
                <a:avLst/>
                <a:gdLst>
                  <a:gd name="T0" fmla="*/ 328244 w 2432"/>
                  <a:gd name="T1" fmla="*/ 326845 h 4856"/>
                  <a:gd name="T2" fmla="*/ 328244 w 2432"/>
                  <a:gd name="T3" fmla="*/ 326845 h 4856"/>
                  <a:gd name="T4" fmla="*/ 0 w 2432"/>
                  <a:gd name="T5" fmla="*/ 0 h 4856"/>
                  <a:gd name="T6" fmla="*/ 0 w 2432"/>
                  <a:gd name="T7" fmla="*/ 654904 h 4856"/>
                  <a:gd name="T8" fmla="*/ 328244 w 2432"/>
                  <a:gd name="T9" fmla="*/ 326845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2" h="4856">
                    <a:moveTo>
                      <a:pt x="2431" y="2423"/>
                    </a:moveTo>
                    <a:lnTo>
                      <a:pt x="2431" y="2423"/>
                    </a:lnTo>
                    <a:cubicBezTo>
                      <a:pt x="2431" y="1083"/>
                      <a:pt x="1341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1" y="4855"/>
                      <a:pt x="2431" y="3764"/>
                      <a:pt x="2431" y="2423"/>
                    </a:cubicBezTo>
                  </a:path>
                </a:pathLst>
              </a:custGeom>
              <a:solidFill>
                <a:srgbClr val="32CE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2" name="Freeform 1422"/>
              <p:cNvSpPr>
                <a:spLocks noChangeArrowheads="1"/>
              </p:cNvSpPr>
              <p:nvPr/>
            </p:nvSpPr>
            <p:spPr bwMode="auto">
              <a:xfrm>
                <a:off x="6106744" y="4314604"/>
                <a:ext cx="172914" cy="319570"/>
              </a:xfrm>
              <a:custGeom>
                <a:avLst/>
                <a:gdLst>
                  <a:gd name="T0" fmla="*/ 172778 w 1271"/>
                  <a:gd name="T1" fmla="*/ 319435 h 2373"/>
                  <a:gd name="T2" fmla="*/ 172778 w 1271"/>
                  <a:gd name="T3" fmla="*/ 319435 h 2373"/>
                  <a:gd name="T4" fmla="*/ 54690 w 1271"/>
                  <a:gd name="T5" fmla="*/ 319435 h 2373"/>
                  <a:gd name="T6" fmla="*/ 27345 w 1271"/>
                  <a:gd name="T7" fmla="*/ 190153 h 2373"/>
                  <a:gd name="T8" fmla="*/ 80131 w 1271"/>
                  <a:gd name="T9" fmla="*/ 0 h 2373"/>
                  <a:gd name="T10" fmla="*/ 172778 w 1271"/>
                  <a:gd name="T11" fmla="*/ 0 h 2373"/>
                  <a:gd name="T12" fmla="*/ 172778 w 1271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1" h="2373">
                    <a:moveTo>
                      <a:pt x="1270" y="2372"/>
                    </a:moveTo>
                    <a:lnTo>
                      <a:pt x="1270" y="2372"/>
                    </a:lnTo>
                    <a:cubicBezTo>
                      <a:pt x="402" y="2372"/>
                      <a:pt x="402" y="2372"/>
                      <a:pt x="402" y="2372"/>
                    </a:cubicBezTo>
                    <a:cubicBezTo>
                      <a:pt x="402" y="2372"/>
                      <a:pt x="0" y="1985"/>
                      <a:pt x="201" y="1412"/>
                    </a:cubicBezTo>
                    <a:cubicBezTo>
                      <a:pt x="402" y="838"/>
                      <a:pt x="574" y="609"/>
                      <a:pt x="589" y="0"/>
                    </a:cubicBezTo>
                    <a:cubicBezTo>
                      <a:pt x="1191" y="0"/>
                      <a:pt x="1270" y="0"/>
                      <a:pt x="1270" y="0"/>
                    </a:cubicBezTo>
                    <a:lnTo>
                      <a:pt x="127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3" name="Freeform 1423"/>
              <p:cNvSpPr>
                <a:spLocks noChangeArrowheads="1"/>
              </p:cNvSpPr>
              <p:nvPr/>
            </p:nvSpPr>
            <p:spPr bwMode="auto">
              <a:xfrm>
                <a:off x="6276486" y="4314604"/>
                <a:ext cx="171328" cy="319570"/>
              </a:xfrm>
              <a:custGeom>
                <a:avLst/>
                <a:gdLst>
                  <a:gd name="T0" fmla="*/ 0 w 1269"/>
                  <a:gd name="T1" fmla="*/ 319435 h 2373"/>
                  <a:gd name="T2" fmla="*/ 0 w 1269"/>
                  <a:gd name="T3" fmla="*/ 319435 h 2373"/>
                  <a:gd name="T4" fmla="*/ 117054 w 1269"/>
                  <a:gd name="T5" fmla="*/ 319435 h 2373"/>
                  <a:gd name="T6" fmla="*/ 144056 w 1269"/>
                  <a:gd name="T7" fmla="*/ 190153 h 2373"/>
                  <a:gd name="T8" fmla="*/ 91807 w 1269"/>
                  <a:gd name="T9" fmla="*/ 0 h 2373"/>
                  <a:gd name="T10" fmla="*/ 0 w 1269"/>
                  <a:gd name="T11" fmla="*/ 0 h 2373"/>
                  <a:gd name="T12" fmla="*/ 0 w 1269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9" h="2373">
                    <a:moveTo>
                      <a:pt x="0" y="2372"/>
                    </a:moveTo>
                    <a:lnTo>
                      <a:pt x="0" y="2372"/>
                    </a:lnTo>
                    <a:cubicBezTo>
                      <a:pt x="867" y="2372"/>
                      <a:pt x="867" y="2372"/>
                      <a:pt x="867" y="2372"/>
                    </a:cubicBezTo>
                    <a:cubicBezTo>
                      <a:pt x="867" y="2372"/>
                      <a:pt x="1268" y="1985"/>
                      <a:pt x="1067" y="1412"/>
                    </a:cubicBezTo>
                    <a:cubicBezTo>
                      <a:pt x="867" y="838"/>
                      <a:pt x="688" y="609"/>
                      <a:pt x="680" y="0"/>
                    </a:cubicBezTo>
                    <a:cubicBezTo>
                      <a:pt x="78" y="0"/>
                      <a:pt x="0" y="0"/>
                      <a:pt x="0" y="0"/>
                    </a:cubicBezTo>
                    <a:lnTo>
                      <a:pt x="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4" name="Freeform 1424"/>
              <p:cNvSpPr>
                <a:spLocks noChangeArrowheads="1"/>
              </p:cNvSpPr>
              <p:nvPr/>
            </p:nvSpPr>
            <p:spPr bwMode="auto">
              <a:xfrm>
                <a:off x="6135299" y="4134946"/>
                <a:ext cx="287133" cy="287771"/>
              </a:xfrm>
              <a:custGeom>
                <a:avLst/>
                <a:gdLst>
                  <a:gd name="T0" fmla="*/ 286998 w 2124"/>
                  <a:gd name="T1" fmla="*/ 143278 h 2131"/>
                  <a:gd name="T2" fmla="*/ 286998 w 2124"/>
                  <a:gd name="T3" fmla="*/ 143278 h 2131"/>
                  <a:gd name="T4" fmla="*/ 143567 w 2124"/>
                  <a:gd name="T5" fmla="*/ 0 h 2131"/>
                  <a:gd name="T6" fmla="*/ 0 w 2124"/>
                  <a:gd name="T7" fmla="*/ 143278 h 2131"/>
                  <a:gd name="T8" fmla="*/ 143567 w 2124"/>
                  <a:gd name="T9" fmla="*/ 287636 h 2131"/>
                  <a:gd name="T10" fmla="*/ 286998 w 2124"/>
                  <a:gd name="T11" fmla="*/ 143278 h 21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24" h="2131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81"/>
                      <a:pt x="1649" y="0"/>
                      <a:pt x="1062" y="0"/>
                    </a:cubicBezTo>
                    <a:cubicBezTo>
                      <a:pt x="474" y="0"/>
                      <a:pt x="0" y="481"/>
                      <a:pt x="0" y="1061"/>
                    </a:cubicBezTo>
                    <a:cubicBezTo>
                      <a:pt x="0" y="1649"/>
                      <a:pt x="474" y="2130"/>
                      <a:pt x="1062" y="2130"/>
                    </a:cubicBezTo>
                    <a:cubicBezTo>
                      <a:pt x="1649" y="2130"/>
                      <a:pt x="2123" y="1649"/>
                      <a:pt x="2123" y="106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5" name="Freeform 1425"/>
              <p:cNvSpPr>
                <a:spLocks noChangeArrowheads="1"/>
              </p:cNvSpPr>
              <p:nvPr/>
            </p:nvSpPr>
            <p:spPr bwMode="auto">
              <a:xfrm>
                <a:off x="6230481" y="4481544"/>
                <a:ext cx="95182" cy="241665"/>
              </a:xfrm>
              <a:custGeom>
                <a:avLst/>
                <a:gdLst>
                  <a:gd name="T0" fmla="*/ 95048 w 711"/>
                  <a:gd name="T1" fmla="*/ 105400 h 1793"/>
                  <a:gd name="T2" fmla="*/ 46989 w 711"/>
                  <a:gd name="T3" fmla="*/ 241530 h 1793"/>
                  <a:gd name="T4" fmla="*/ 0 w 711"/>
                  <a:gd name="T5" fmla="*/ 105400 h 1793"/>
                  <a:gd name="T6" fmla="*/ 0 w 711"/>
                  <a:gd name="T7" fmla="*/ 0 h 1793"/>
                  <a:gd name="T8" fmla="*/ 95048 w 711"/>
                  <a:gd name="T9" fmla="*/ 0 h 1793"/>
                  <a:gd name="T10" fmla="*/ 95048 w 711"/>
                  <a:gd name="T11" fmla="*/ 105400 h 17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1" h="1793">
                    <a:moveTo>
                      <a:pt x="710" y="782"/>
                    </a:moveTo>
                    <a:lnTo>
                      <a:pt x="351" y="1792"/>
                    </a:lnTo>
                    <a:lnTo>
                      <a:pt x="0" y="782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82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6" name="Freeform 1426"/>
              <p:cNvSpPr>
                <a:spLocks noChangeArrowheads="1"/>
              </p:cNvSpPr>
              <p:nvPr/>
            </p:nvSpPr>
            <p:spPr bwMode="auto">
              <a:xfrm>
                <a:off x="6157508" y="4190592"/>
                <a:ext cx="122150" cy="319570"/>
              </a:xfrm>
              <a:custGeom>
                <a:avLst/>
                <a:gdLst>
                  <a:gd name="T0" fmla="*/ 122014 w 898"/>
                  <a:gd name="T1" fmla="*/ 0 h 2367"/>
                  <a:gd name="T2" fmla="*/ 122014 w 898"/>
                  <a:gd name="T3" fmla="*/ 0 h 2367"/>
                  <a:gd name="T4" fmla="*/ 0 w 898"/>
                  <a:gd name="T5" fmla="*/ 149997 h 2367"/>
                  <a:gd name="T6" fmla="*/ 39039 w 898"/>
                  <a:gd name="T7" fmla="*/ 268941 h 2367"/>
                  <a:gd name="T8" fmla="*/ 122014 w 898"/>
                  <a:gd name="T9" fmla="*/ 319435 h 2367"/>
                  <a:gd name="T10" fmla="*/ 122014 w 898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8" h="2367">
                    <a:moveTo>
                      <a:pt x="897" y="0"/>
                    </a:moveTo>
                    <a:lnTo>
                      <a:pt x="897" y="0"/>
                    </a:lnTo>
                    <a:cubicBezTo>
                      <a:pt x="552" y="0"/>
                      <a:pt x="0" y="193"/>
                      <a:pt x="0" y="1111"/>
                    </a:cubicBezTo>
                    <a:cubicBezTo>
                      <a:pt x="0" y="1641"/>
                      <a:pt x="208" y="1892"/>
                      <a:pt x="287" y="1992"/>
                    </a:cubicBezTo>
                    <a:cubicBezTo>
                      <a:pt x="352" y="2079"/>
                      <a:pt x="710" y="2366"/>
                      <a:pt x="897" y="2366"/>
                    </a:cubicBezTo>
                    <a:cubicBezTo>
                      <a:pt x="897" y="1434"/>
                      <a:pt x="897" y="0"/>
                      <a:pt x="897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7" name="Freeform 1427"/>
              <p:cNvSpPr>
                <a:spLocks noChangeArrowheads="1"/>
              </p:cNvSpPr>
              <p:nvPr/>
            </p:nvSpPr>
            <p:spPr bwMode="auto">
              <a:xfrm>
                <a:off x="6132126" y="4327324"/>
                <a:ext cx="53937" cy="76315"/>
              </a:xfrm>
              <a:custGeom>
                <a:avLst/>
                <a:gdLst>
                  <a:gd name="T0" fmla="*/ 1874 w 403"/>
                  <a:gd name="T1" fmla="*/ 42034 h 561"/>
                  <a:gd name="T2" fmla="*/ 1874 w 403"/>
                  <a:gd name="T3" fmla="*/ 42034 h 561"/>
                  <a:gd name="T4" fmla="*/ 23020 w 403"/>
                  <a:gd name="T5" fmla="*/ 1904 h 561"/>
                  <a:gd name="T6" fmla="*/ 51796 w 403"/>
                  <a:gd name="T7" fmla="*/ 35097 h 561"/>
                  <a:gd name="T8" fmla="*/ 30649 w 403"/>
                  <a:gd name="T9" fmla="*/ 74138 h 561"/>
                  <a:gd name="T10" fmla="*/ 1874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14" y="309"/>
                    </a:moveTo>
                    <a:lnTo>
                      <a:pt x="14" y="309"/>
                    </a:lnTo>
                    <a:cubicBezTo>
                      <a:pt x="0" y="158"/>
                      <a:pt x="71" y="28"/>
                      <a:pt x="172" y="14"/>
                    </a:cubicBezTo>
                    <a:cubicBezTo>
                      <a:pt x="272" y="0"/>
                      <a:pt x="373" y="108"/>
                      <a:pt x="387" y="258"/>
                    </a:cubicBezTo>
                    <a:cubicBezTo>
                      <a:pt x="402" y="402"/>
                      <a:pt x="330" y="538"/>
                      <a:pt x="229" y="545"/>
                    </a:cubicBezTo>
                    <a:cubicBezTo>
                      <a:pt x="129" y="560"/>
                      <a:pt x="36" y="452"/>
                      <a:pt x="14" y="309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8" name="Freeform 1428"/>
              <p:cNvSpPr>
                <a:spLocks noChangeArrowheads="1"/>
              </p:cNvSpPr>
              <p:nvPr/>
            </p:nvSpPr>
            <p:spPr bwMode="auto">
              <a:xfrm>
                <a:off x="6278072" y="4190592"/>
                <a:ext cx="120564" cy="319570"/>
              </a:xfrm>
              <a:custGeom>
                <a:avLst/>
                <a:gdLst>
                  <a:gd name="T0" fmla="*/ 0 w 897"/>
                  <a:gd name="T1" fmla="*/ 0 h 2367"/>
                  <a:gd name="T2" fmla="*/ 0 w 897"/>
                  <a:gd name="T3" fmla="*/ 0 h 2367"/>
                  <a:gd name="T4" fmla="*/ 120430 w 897"/>
                  <a:gd name="T5" fmla="*/ 149997 h 2367"/>
                  <a:gd name="T6" fmla="*/ 81989 w 897"/>
                  <a:gd name="T7" fmla="*/ 268941 h 2367"/>
                  <a:gd name="T8" fmla="*/ 0 w 897"/>
                  <a:gd name="T9" fmla="*/ 319435 h 2367"/>
                  <a:gd name="T10" fmla="*/ 0 w 897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193"/>
                      <a:pt x="896" y="1111"/>
                    </a:cubicBezTo>
                    <a:cubicBezTo>
                      <a:pt x="896" y="1641"/>
                      <a:pt x="688" y="1892"/>
                      <a:pt x="610" y="1992"/>
                    </a:cubicBezTo>
                    <a:cubicBezTo>
                      <a:pt x="545" y="2079"/>
                      <a:pt x="186" y="2366"/>
                      <a:pt x="0" y="2366"/>
                    </a:cubicBezTo>
                    <a:cubicBezTo>
                      <a:pt x="0" y="1434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9" name="Freeform 1429"/>
              <p:cNvSpPr>
                <a:spLocks noChangeArrowheads="1"/>
              </p:cNvSpPr>
              <p:nvPr/>
            </p:nvSpPr>
            <p:spPr bwMode="auto">
              <a:xfrm>
                <a:off x="6370082" y="4327324"/>
                <a:ext cx="53937" cy="76315"/>
              </a:xfrm>
              <a:custGeom>
                <a:avLst/>
                <a:gdLst>
                  <a:gd name="T0" fmla="*/ 51796 w 403"/>
                  <a:gd name="T1" fmla="*/ 42034 h 561"/>
                  <a:gd name="T2" fmla="*/ 51796 w 403"/>
                  <a:gd name="T3" fmla="*/ 42034 h 561"/>
                  <a:gd name="T4" fmla="*/ 30649 w 403"/>
                  <a:gd name="T5" fmla="*/ 1904 h 561"/>
                  <a:gd name="T6" fmla="*/ 2811 w 403"/>
                  <a:gd name="T7" fmla="*/ 35097 h 561"/>
                  <a:gd name="T8" fmla="*/ 23020 w 403"/>
                  <a:gd name="T9" fmla="*/ 74138 h 561"/>
                  <a:gd name="T10" fmla="*/ 51796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387" y="309"/>
                    </a:moveTo>
                    <a:lnTo>
                      <a:pt x="387" y="309"/>
                    </a:lnTo>
                    <a:cubicBezTo>
                      <a:pt x="402" y="158"/>
                      <a:pt x="329" y="28"/>
                      <a:pt x="229" y="14"/>
                    </a:cubicBezTo>
                    <a:cubicBezTo>
                      <a:pt x="129" y="0"/>
                      <a:pt x="36" y="108"/>
                      <a:pt x="21" y="258"/>
                    </a:cubicBezTo>
                    <a:cubicBezTo>
                      <a:pt x="0" y="402"/>
                      <a:pt x="71" y="538"/>
                      <a:pt x="172" y="545"/>
                    </a:cubicBezTo>
                    <a:cubicBezTo>
                      <a:pt x="279" y="560"/>
                      <a:pt x="372" y="452"/>
                      <a:pt x="387" y="309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0" name="Freeform 1430"/>
              <p:cNvSpPr>
                <a:spLocks noChangeArrowheads="1"/>
              </p:cNvSpPr>
              <p:nvPr/>
            </p:nvSpPr>
            <p:spPr bwMode="auto">
              <a:xfrm>
                <a:off x="6138472" y="4158794"/>
                <a:ext cx="171328" cy="179659"/>
              </a:xfrm>
              <a:custGeom>
                <a:avLst/>
                <a:gdLst>
                  <a:gd name="T0" fmla="*/ 137332 w 1270"/>
                  <a:gd name="T1" fmla="*/ 1071 h 1342"/>
                  <a:gd name="T2" fmla="*/ 137332 w 1270"/>
                  <a:gd name="T3" fmla="*/ 1071 h 1342"/>
                  <a:gd name="T4" fmla="*/ 130587 w 1270"/>
                  <a:gd name="T5" fmla="*/ 0 h 1342"/>
                  <a:gd name="T6" fmla="*/ 29949 w 1270"/>
                  <a:gd name="T7" fmla="*/ 107635 h 1342"/>
                  <a:gd name="T8" fmla="*/ 25227 w 1270"/>
                  <a:gd name="T9" fmla="*/ 179525 h 1342"/>
                  <a:gd name="T10" fmla="*/ 58009 w 1270"/>
                  <a:gd name="T11" fmla="*/ 121959 h 1342"/>
                  <a:gd name="T12" fmla="*/ 141244 w 1270"/>
                  <a:gd name="T13" fmla="*/ 93176 h 1342"/>
                  <a:gd name="T14" fmla="*/ 166337 w 1270"/>
                  <a:gd name="T15" fmla="*/ 23026 h 1342"/>
                  <a:gd name="T16" fmla="*/ 137332 w 1270"/>
                  <a:gd name="T17" fmla="*/ 1071 h 13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1342">
                    <a:moveTo>
                      <a:pt x="1018" y="8"/>
                    </a:moveTo>
                    <a:lnTo>
                      <a:pt x="1018" y="8"/>
                    </a:lnTo>
                    <a:cubicBezTo>
                      <a:pt x="1004" y="0"/>
                      <a:pt x="982" y="0"/>
                      <a:pt x="968" y="0"/>
                    </a:cubicBezTo>
                    <a:cubicBezTo>
                      <a:pt x="968" y="0"/>
                      <a:pt x="380" y="43"/>
                      <a:pt x="222" y="804"/>
                    </a:cubicBezTo>
                    <a:cubicBezTo>
                      <a:pt x="144" y="861"/>
                      <a:pt x="0" y="1090"/>
                      <a:pt x="187" y="1341"/>
                    </a:cubicBezTo>
                    <a:cubicBezTo>
                      <a:pt x="215" y="1126"/>
                      <a:pt x="294" y="975"/>
                      <a:pt x="430" y="911"/>
                    </a:cubicBezTo>
                    <a:cubicBezTo>
                      <a:pt x="667" y="811"/>
                      <a:pt x="767" y="904"/>
                      <a:pt x="1047" y="696"/>
                    </a:cubicBezTo>
                    <a:cubicBezTo>
                      <a:pt x="1211" y="566"/>
                      <a:pt x="1269" y="315"/>
                      <a:pt x="1233" y="172"/>
                    </a:cubicBezTo>
                    <a:cubicBezTo>
                      <a:pt x="1169" y="0"/>
                      <a:pt x="1004" y="8"/>
                      <a:pt x="1018" y="8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1" name="Freeform 1431"/>
              <p:cNvSpPr>
                <a:spLocks noChangeArrowheads="1"/>
              </p:cNvSpPr>
              <p:nvPr/>
            </p:nvSpPr>
            <p:spPr bwMode="auto">
              <a:xfrm>
                <a:off x="6273313" y="4177873"/>
                <a:ext cx="152292" cy="158990"/>
              </a:xfrm>
              <a:custGeom>
                <a:avLst/>
                <a:gdLst>
                  <a:gd name="T0" fmla="*/ 27958 w 1133"/>
                  <a:gd name="T1" fmla="*/ 9542 h 1183"/>
                  <a:gd name="T2" fmla="*/ 27958 w 1133"/>
                  <a:gd name="T3" fmla="*/ 9542 h 1183"/>
                  <a:gd name="T4" fmla="*/ 123393 w 1133"/>
                  <a:gd name="T5" fmla="*/ 158856 h 1183"/>
                  <a:gd name="T6" fmla="*/ 27958 w 1133"/>
                  <a:gd name="T7" fmla="*/ 9542 h 11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3" h="1183">
                    <a:moveTo>
                      <a:pt x="208" y="71"/>
                    </a:moveTo>
                    <a:lnTo>
                      <a:pt x="208" y="71"/>
                    </a:lnTo>
                    <a:cubicBezTo>
                      <a:pt x="208" y="71"/>
                      <a:pt x="0" y="853"/>
                      <a:pt x="918" y="1182"/>
                    </a:cubicBezTo>
                    <a:cubicBezTo>
                      <a:pt x="1132" y="466"/>
                      <a:pt x="731" y="0"/>
                      <a:pt x="208" y="7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2" name="Freeform 1432"/>
              <p:cNvSpPr>
                <a:spLocks noChangeArrowheads="1"/>
              </p:cNvSpPr>
              <p:nvPr/>
            </p:nvSpPr>
            <p:spPr bwMode="auto">
              <a:xfrm>
                <a:off x="6152749" y="4389330"/>
                <a:ext cx="14278" cy="15899"/>
              </a:xfrm>
              <a:custGeom>
                <a:avLst/>
                <a:gdLst>
                  <a:gd name="T0" fmla="*/ 7016 w 116"/>
                  <a:gd name="T1" fmla="*/ 0 h 115"/>
                  <a:gd name="T2" fmla="*/ 0 w 116"/>
                  <a:gd name="T3" fmla="*/ 7880 h 115"/>
                  <a:gd name="T4" fmla="*/ 7016 w 116"/>
                  <a:gd name="T5" fmla="*/ 15761 h 115"/>
                  <a:gd name="T6" fmla="*/ 14155 w 116"/>
                  <a:gd name="T7" fmla="*/ 7880 h 115"/>
                  <a:gd name="T8" fmla="*/ 7016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3" name="Freeform 1433"/>
              <p:cNvSpPr>
                <a:spLocks noChangeArrowheads="1"/>
              </p:cNvSpPr>
              <p:nvPr/>
            </p:nvSpPr>
            <p:spPr bwMode="auto">
              <a:xfrm>
                <a:off x="6390704" y="4389330"/>
                <a:ext cx="15864" cy="15899"/>
              </a:xfrm>
              <a:custGeom>
                <a:avLst/>
                <a:gdLst>
                  <a:gd name="T0" fmla="*/ 7795 w 116"/>
                  <a:gd name="T1" fmla="*/ 0 h 115"/>
                  <a:gd name="T2" fmla="*/ 0 w 116"/>
                  <a:gd name="T3" fmla="*/ 7880 h 115"/>
                  <a:gd name="T4" fmla="*/ 7795 w 116"/>
                  <a:gd name="T5" fmla="*/ 15761 h 115"/>
                  <a:gd name="T6" fmla="*/ 15727 w 116"/>
                  <a:gd name="T7" fmla="*/ 7880 h 115"/>
                  <a:gd name="T8" fmla="*/ 7795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4" name="Freeform 1434"/>
              <p:cNvSpPr>
                <a:spLocks noChangeArrowheads="1"/>
              </p:cNvSpPr>
              <p:nvPr/>
            </p:nvSpPr>
            <p:spPr bwMode="auto">
              <a:xfrm>
                <a:off x="6116263" y="4529241"/>
                <a:ext cx="161810" cy="193968"/>
              </a:xfrm>
              <a:custGeom>
                <a:avLst/>
                <a:gdLst>
                  <a:gd name="T0" fmla="*/ 161675 w 1198"/>
                  <a:gd name="T1" fmla="*/ 193833 h 1442"/>
                  <a:gd name="T2" fmla="*/ 161675 w 1198"/>
                  <a:gd name="T3" fmla="*/ 193833 h 1442"/>
                  <a:gd name="T4" fmla="*/ 161675 w 1198"/>
                  <a:gd name="T5" fmla="*/ 62683 h 1442"/>
                  <a:gd name="T6" fmla="*/ 118183 w 1198"/>
                  <a:gd name="T7" fmla="*/ 25019 h 1442"/>
                  <a:gd name="T8" fmla="*/ 114266 w 1198"/>
                  <a:gd name="T9" fmla="*/ 0 h 1442"/>
                  <a:gd name="T10" fmla="*/ 18369 w 1198"/>
                  <a:gd name="T11" fmla="*/ 53940 h 1442"/>
                  <a:gd name="T12" fmla="*/ 0 w 1198"/>
                  <a:gd name="T13" fmla="*/ 193833 h 1442"/>
                  <a:gd name="T14" fmla="*/ 161675 w 1198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8" h="1442">
                    <a:moveTo>
                      <a:pt x="1197" y="1441"/>
                    </a:moveTo>
                    <a:lnTo>
                      <a:pt x="1197" y="1441"/>
                    </a:lnTo>
                    <a:cubicBezTo>
                      <a:pt x="1197" y="466"/>
                      <a:pt x="1197" y="466"/>
                      <a:pt x="1197" y="466"/>
                    </a:cubicBezTo>
                    <a:cubicBezTo>
                      <a:pt x="1197" y="466"/>
                      <a:pt x="933" y="401"/>
                      <a:pt x="875" y="186"/>
                    </a:cubicBezTo>
                    <a:cubicBezTo>
                      <a:pt x="846" y="86"/>
                      <a:pt x="846" y="0"/>
                      <a:pt x="846" y="0"/>
                    </a:cubicBezTo>
                    <a:cubicBezTo>
                      <a:pt x="846" y="0"/>
                      <a:pt x="266" y="193"/>
                      <a:pt x="136" y="401"/>
                    </a:cubicBezTo>
                    <a:cubicBezTo>
                      <a:pt x="28" y="717"/>
                      <a:pt x="0" y="1441"/>
                      <a:pt x="0" y="1441"/>
                    </a:cubicBezTo>
                    <a:lnTo>
                      <a:pt x="1197" y="1441"/>
                    </a:lnTo>
                  </a:path>
                </a:pathLst>
              </a:custGeom>
              <a:solidFill>
                <a:srgbClr val="F7A5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5" name="Freeform 1435"/>
              <p:cNvSpPr>
                <a:spLocks noChangeArrowheads="1"/>
              </p:cNvSpPr>
              <p:nvPr/>
            </p:nvSpPr>
            <p:spPr bwMode="auto">
              <a:xfrm>
                <a:off x="6278072" y="4529241"/>
                <a:ext cx="161810" cy="193968"/>
              </a:xfrm>
              <a:custGeom>
                <a:avLst/>
                <a:gdLst>
                  <a:gd name="T0" fmla="*/ 0 w 1199"/>
                  <a:gd name="T1" fmla="*/ 193833 h 1442"/>
                  <a:gd name="T2" fmla="*/ 0 w 1199"/>
                  <a:gd name="T3" fmla="*/ 193833 h 1442"/>
                  <a:gd name="T4" fmla="*/ 0 w 1199"/>
                  <a:gd name="T5" fmla="*/ 62683 h 1442"/>
                  <a:gd name="T6" fmla="*/ 43590 w 1199"/>
                  <a:gd name="T7" fmla="*/ 25019 h 1442"/>
                  <a:gd name="T8" fmla="*/ 47504 w 1199"/>
                  <a:gd name="T9" fmla="*/ 0 h 1442"/>
                  <a:gd name="T10" fmla="*/ 143321 w 1199"/>
                  <a:gd name="T11" fmla="*/ 53940 h 1442"/>
                  <a:gd name="T12" fmla="*/ 161675 w 1199"/>
                  <a:gd name="T13" fmla="*/ 193833 h 1442"/>
                  <a:gd name="T14" fmla="*/ 0 w 1199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9" h="1442">
                    <a:moveTo>
                      <a:pt x="0" y="1441"/>
                    </a:moveTo>
                    <a:lnTo>
                      <a:pt x="0" y="1441"/>
                    </a:lnTo>
                    <a:cubicBezTo>
                      <a:pt x="0" y="466"/>
                      <a:pt x="0" y="466"/>
                      <a:pt x="0" y="466"/>
                    </a:cubicBezTo>
                    <a:cubicBezTo>
                      <a:pt x="0" y="466"/>
                      <a:pt x="266" y="401"/>
                      <a:pt x="323" y="186"/>
                    </a:cubicBezTo>
                    <a:cubicBezTo>
                      <a:pt x="352" y="86"/>
                      <a:pt x="352" y="0"/>
                      <a:pt x="352" y="0"/>
                    </a:cubicBezTo>
                    <a:cubicBezTo>
                      <a:pt x="352" y="0"/>
                      <a:pt x="933" y="193"/>
                      <a:pt x="1062" y="401"/>
                    </a:cubicBezTo>
                    <a:cubicBezTo>
                      <a:pt x="1169" y="717"/>
                      <a:pt x="1198" y="1441"/>
                      <a:pt x="1198" y="1441"/>
                    </a:cubicBezTo>
                    <a:lnTo>
                      <a:pt x="0" y="1441"/>
                    </a:lnTo>
                  </a:path>
                </a:pathLst>
              </a:custGeom>
              <a:solidFill>
                <a:srgbClr val="F78E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6" name="Freeform 1436"/>
              <p:cNvSpPr>
                <a:spLocks noChangeArrowheads="1"/>
              </p:cNvSpPr>
              <p:nvPr/>
            </p:nvSpPr>
            <p:spPr bwMode="auto">
              <a:xfrm>
                <a:off x="6246345" y="4440207"/>
                <a:ext cx="65041" cy="25438"/>
              </a:xfrm>
              <a:custGeom>
                <a:avLst/>
                <a:gdLst>
                  <a:gd name="T0" fmla="*/ 32521 w 488"/>
                  <a:gd name="T1" fmla="*/ 25303 h 188"/>
                  <a:gd name="T2" fmla="*/ 32521 w 488"/>
                  <a:gd name="T3" fmla="*/ 25303 h 188"/>
                  <a:gd name="T4" fmla="*/ 64908 w 488"/>
                  <a:gd name="T5" fmla="*/ 0 h 188"/>
                  <a:gd name="T6" fmla="*/ 0 w 488"/>
                  <a:gd name="T7" fmla="*/ 0 h 188"/>
                  <a:gd name="T8" fmla="*/ 32521 w 488"/>
                  <a:gd name="T9" fmla="*/ 25303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8" h="188">
                    <a:moveTo>
                      <a:pt x="244" y="187"/>
                    </a:moveTo>
                    <a:lnTo>
                      <a:pt x="244" y="187"/>
                    </a:lnTo>
                    <a:cubicBezTo>
                      <a:pt x="372" y="187"/>
                      <a:pt x="487" y="101"/>
                      <a:pt x="48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108" y="187"/>
                      <a:pt x="244" y="18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126013" y="3416655"/>
              <a:ext cx="4090432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3800" y="3412790"/>
              <a:ext cx="4111978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>
                  <a:solidFill>
                    <a:srgbClr val="4D4F53"/>
                  </a:solidFill>
                </a:rPr>
                <a:t>Heavy </a:t>
              </a:r>
              <a:r>
                <a:rPr lang="en-GB" sz="24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1835025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43402" y="1823631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  <a:latin typeface="+mn-lt"/>
              </a:rPr>
              <a:t>Consumer </a:t>
            </a:r>
            <a:r>
              <a:rPr lang="de-DE" sz="4400" dirty="0" smtClean="0">
                <a:solidFill>
                  <a:schemeClr val="bg2"/>
                </a:solidFill>
                <a:latin typeface="+mn-lt"/>
              </a:rPr>
              <a:t>segments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9972" y="1291163"/>
            <a:ext cx="10472057" cy="4808131"/>
            <a:chOff x="1066800" y="1823631"/>
            <a:chExt cx="9149645" cy="3923353"/>
          </a:xfrm>
        </p:grpSpPr>
        <p:grpSp>
          <p:nvGrpSpPr>
            <p:cNvPr id="6" name="Group 9710"/>
            <p:cNvGrpSpPr>
              <a:grpSpLocks/>
            </p:cNvGrpSpPr>
            <p:nvPr/>
          </p:nvGrpSpPr>
          <p:grpSpPr bwMode="auto">
            <a:xfrm>
              <a:off x="6144507" y="1826916"/>
              <a:ext cx="1596330" cy="1596332"/>
              <a:chOff x="6827356" y="4066580"/>
              <a:chExt cx="655567" cy="656035"/>
            </a:xfrm>
          </p:grpSpPr>
          <p:sp>
            <p:nvSpPr>
              <p:cNvPr id="7" name="Freeform 1408"/>
              <p:cNvSpPr>
                <a:spLocks noChangeArrowheads="1"/>
              </p:cNvSpPr>
              <p:nvPr/>
            </p:nvSpPr>
            <p:spPr bwMode="auto">
              <a:xfrm>
                <a:off x="6827356" y="4066580"/>
                <a:ext cx="655567" cy="656035"/>
              </a:xfrm>
              <a:custGeom>
                <a:avLst/>
                <a:gdLst>
                  <a:gd name="T0" fmla="*/ 655432 w 4854"/>
                  <a:gd name="T1" fmla="*/ 327342 h 4856"/>
                  <a:gd name="T2" fmla="*/ 655432 w 4854"/>
                  <a:gd name="T3" fmla="*/ 327342 h 4856"/>
                  <a:gd name="T4" fmla="*/ 328324 w 4854"/>
                  <a:gd name="T5" fmla="*/ 0 h 4856"/>
                  <a:gd name="T6" fmla="*/ 0 w 4854"/>
                  <a:gd name="T7" fmla="*/ 327342 h 4856"/>
                  <a:gd name="T8" fmla="*/ 328324 w 4854"/>
                  <a:gd name="T9" fmla="*/ 655900 h 4856"/>
                  <a:gd name="T10" fmla="*/ 655432 w 4854"/>
                  <a:gd name="T11" fmla="*/ 327342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4" h="4856">
                    <a:moveTo>
                      <a:pt x="4853" y="2423"/>
                    </a:moveTo>
                    <a:lnTo>
                      <a:pt x="4853" y="2423"/>
                    </a:lnTo>
                    <a:cubicBezTo>
                      <a:pt x="4853" y="1083"/>
                      <a:pt x="3771" y="0"/>
                      <a:pt x="2431" y="0"/>
                    </a:cubicBezTo>
                    <a:cubicBezTo>
                      <a:pt x="1089" y="0"/>
                      <a:pt x="0" y="1083"/>
                      <a:pt x="0" y="2423"/>
                    </a:cubicBezTo>
                    <a:cubicBezTo>
                      <a:pt x="0" y="3764"/>
                      <a:pt x="1089" y="4855"/>
                      <a:pt x="2431" y="4855"/>
                    </a:cubicBezTo>
                    <a:cubicBezTo>
                      <a:pt x="3771" y="4855"/>
                      <a:pt x="4853" y="3764"/>
                      <a:pt x="4853" y="2423"/>
                    </a:cubicBezTo>
                  </a:path>
                </a:pathLst>
              </a:custGeom>
              <a:solidFill>
                <a:srgbClr val="D75F1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8" name="Freeform 1409"/>
              <p:cNvSpPr>
                <a:spLocks noChangeArrowheads="1"/>
              </p:cNvSpPr>
              <p:nvPr/>
            </p:nvSpPr>
            <p:spPr bwMode="auto">
              <a:xfrm>
                <a:off x="7155933" y="4066580"/>
                <a:ext cx="326990" cy="656035"/>
              </a:xfrm>
              <a:custGeom>
                <a:avLst/>
                <a:gdLst>
                  <a:gd name="T0" fmla="*/ 326855 w 2423"/>
                  <a:gd name="T1" fmla="*/ 327342 h 4856"/>
                  <a:gd name="T2" fmla="*/ 326855 w 2423"/>
                  <a:gd name="T3" fmla="*/ 327342 h 4856"/>
                  <a:gd name="T4" fmla="*/ 0 w 2423"/>
                  <a:gd name="T5" fmla="*/ 0 h 4856"/>
                  <a:gd name="T6" fmla="*/ 0 w 2423"/>
                  <a:gd name="T7" fmla="*/ 655900 h 4856"/>
                  <a:gd name="T8" fmla="*/ 326855 w 2423"/>
                  <a:gd name="T9" fmla="*/ 327342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3" h="4856">
                    <a:moveTo>
                      <a:pt x="2422" y="2423"/>
                    </a:moveTo>
                    <a:lnTo>
                      <a:pt x="2422" y="2423"/>
                    </a:lnTo>
                    <a:cubicBezTo>
                      <a:pt x="2422" y="1083"/>
                      <a:pt x="1340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0" y="4855"/>
                      <a:pt x="2422" y="3764"/>
                      <a:pt x="2422" y="2423"/>
                    </a:cubicBezTo>
                  </a:path>
                </a:pathLst>
              </a:custGeom>
              <a:solidFill>
                <a:srgbClr val="E7804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9" name="Freeform 1410"/>
              <p:cNvSpPr>
                <a:spLocks noChangeArrowheads="1"/>
              </p:cNvSpPr>
              <p:nvPr/>
            </p:nvSpPr>
            <p:spPr bwMode="auto">
              <a:xfrm>
                <a:off x="7108313" y="4476403"/>
                <a:ext cx="96828" cy="106427"/>
              </a:xfrm>
              <a:custGeom>
                <a:avLst/>
                <a:gdLst>
                  <a:gd name="T0" fmla="*/ 96693 w 718"/>
                  <a:gd name="T1" fmla="*/ 106291 h 782"/>
                  <a:gd name="T2" fmla="*/ 0 w 718"/>
                  <a:gd name="T3" fmla="*/ 106291 h 782"/>
                  <a:gd name="T4" fmla="*/ 0 w 718"/>
                  <a:gd name="T5" fmla="*/ 0 h 782"/>
                  <a:gd name="T6" fmla="*/ 96693 w 718"/>
                  <a:gd name="T7" fmla="*/ 0 h 782"/>
                  <a:gd name="T8" fmla="*/ 96693 w 718"/>
                  <a:gd name="T9" fmla="*/ 106291 h 7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8" h="782">
                    <a:moveTo>
                      <a:pt x="717" y="781"/>
                    </a:moveTo>
                    <a:lnTo>
                      <a:pt x="0" y="781"/>
                    </a:lnTo>
                    <a:lnTo>
                      <a:pt x="0" y="0"/>
                    </a:lnTo>
                    <a:lnTo>
                      <a:pt x="717" y="0"/>
                    </a:lnTo>
                    <a:lnTo>
                      <a:pt x="717" y="781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0" name="Freeform 1411"/>
              <p:cNvSpPr>
                <a:spLocks noChangeArrowheads="1"/>
              </p:cNvSpPr>
              <p:nvPr/>
            </p:nvSpPr>
            <p:spPr bwMode="auto">
              <a:xfrm>
                <a:off x="7155933" y="4533588"/>
                <a:ext cx="188893" cy="189027"/>
              </a:xfrm>
              <a:custGeom>
                <a:avLst/>
                <a:gdLst>
                  <a:gd name="T0" fmla="*/ 48202 w 1399"/>
                  <a:gd name="T1" fmla="*/ 0 h 1401"/>
                  <a:gd name="T2" fmla="*/ 48202 w 1399"/>
                  <a:gd name="T3" fmla="*/ 0 h 1401"/>
                  <a:gd name="T4" fmla="*/ 64810 w 1399"/>
                  <a:gd name="T5" fmla="*/ 0 h 1401"/>
                  <a:gd name="T6" fmla="*/ 150817 w 1399"/>
                  <a:gd name="T7" fmla="*/ 38858 h 1401"/>
                  <a:gd name="T8" fmla="*/ 188758 w 1399"/>
                  <a:gd name="T9" fmla="*/ 188892 h 1401"/>
                  <a:gd name="T10" fmla="*/ 130564 w 1399"/>
                  <a:gd name="T11" fmla="*/ 188892 h 1401"/>
                  <a:gd name="T12" fmla="*/ 0 w 1399"/>
                  <a:gd name="T13" fmla="*/ 188892 h 1401"/>
                  <a:gd name="T14" fmla="*/ 0 w 1399"/>
                  <a:gd name="T15" fmla="*/ 65977 h 1401"/>
                  <a:gd name="T16" fmla="*/ 0 w 1399"/>
                  <a:gd name="T17" fmla="*/ 36834 h 1401"/>
                  <a:gd name="T18" fmla="*/ 48202 w 1399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9" h="1401">
                    <a:moveTo>
                      <a:pt x="357" y="0"/>
                    </a:moveTo>
                    <a:lnTo>
                      <a:pt x="357" y="0"/>
                    </a:lnTo>
                    <a:cubicBezTo>
                      <a:pt x="480" y="0"/>
                      <a:pt x="480" y="0"/>
                      <a:pt x="480" y="0"/>
                    </a:cubicBezTo>
                    <a:cubicBezTo>
                      <a:pt x="702" y="58"/>
                      <a:pt x="953" y="101"/>
                      <a:pt x="1117" y="288"/>
                    </a:cubicBezTo>
                    <a:cubicBezTo>
                      <a:pt x="1218" y="409"/>
                      <a:pt x="1398" y="1400"/>
                      <a:pt x="1398" y="1400"/>
                    </a:cubicBezTo>
                    <a:cubicBezTo>
                      <a:pt x="967" y="1400"/>
                      <a:pt x="967" y="1400"/>
                      <a:pt x="967" y="1400"/>
                    </a:cubicBezTo>
                    <a:cubicBezTo>
                      <a:pt x="0" y="1400"/>
                      <a:pt x="0" y="1400"/>
                      <a:pt x="0" y="1400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200" y="273"/>
                      <a:pt x="357" y="151"/>
                      <a:pt x="357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1" name="Freeform 1412"/>
              <p:cNvSpPr>
                <a:spLocks noChangeArrowheads="1"/>
              </p:cNvSpPr>
              <p:nvPr/>
            </p:nvSpPr>
            <p:spPr bwMode="auto">
              <a:xfrm>
                <a:off x="6968628" y="4533588"/>
                <a:ext cx="187305" cy="189027"/>
              </a:xfrm>
              <a:custGeom>
                <a:avLst/>
                <a:gdLst>
                  <a:gd name="T0" fmla="*/ 139840 w 1393"/>
                  <a:gd name="T1" fmla="*/ 0 h 1401"/>
                  <a:gd name="T2" fmla="*/ 139840 w 1393"/>
                  <a:gd name="T3" fmla="*/ 0 h 1401"/>
                  <a:gd name="T4" fmla="*/ 123436 w 1393"/>
                  <a:gd name="T5" fmla="*/ 0 h 1401"/>
                  <a:gd name="T6" fmla="*/ 37649 w 1393"/>
                  <a:gd name="T7" fmla="*/ 38858 h 1401"/>
                  <a:gd name="T8" fmla="*/ 0 w 1393"/>
                  <a:gd name="T9" fmla="*/ 188892 h 1401"/>
                  <a:gd name="T10" fmla="*/ 57953 w 1393"/>
                  <a:gd name="T11" fmla="*/ 188892 h 1401"/>
                  <a:gd name="T12" fmla="*/ 187171 w 1393"/>
                  <a:gd name="T13" fmla="*/ 188892 h 1401"/>
                  <a:gd name="T14" fmla="*/ 187171 w 1393"/>
                  <a:gd name="T15" fmla="*/ 65977 h 1401"/>
                  <a:gd name="T16" fmla="*/ 187171 w 1393"/>
                  <a:gd name="T17" fmla="*/ 36834 h 1401"/>
                  <a:gd name="T18" fmla="*/ 139840 w 1393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3" h="1401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918" y="0"/>
                      <a:pt x="918" y="0"/>
                      <a:pt x="918" y="0"/>
                    </a:cubicBezTo>
                    <a:cubicBezTo>
                      <a:pt x="689" y="58"/>
                      <a:pt x="444" y="101"/>
                      <a:pt x="280" y="288"/>
                    </a:cubicBezTo>
                    <a:cubicBezTo>
                      <a:pt x="180" y="409"/>
                      <a:pt x="0" y="1400"/>
                      <a:pt x="0" y="1400"/>
                    </a:cubicBezTo>
                    <a:cubicBezTo>
                      <a:pt x="431" y="1400"/>
                      <a:pt x="431" y="1400"/>
                      <a:pt x="431" y="1400"/>
                    </a:cubicBezTo>
                    <a:cubicBezTo>
                      <a:pt x="1392" y="1400"/>
                      <a:pt x="1392" y="1400"/>
                      <a:pt x="1392" y="1400"/>
                    </a:cubicBezTo>
                    <a:cubicBezTo>
                      <a:pt x="1392" y="489"/>
                      <a:pt x="1392" y="489"/>
                      <a:pt x="1392" y="489"/>
                    </a:cubicBezTo>
                    <a:cubicBezTo>
                      <a:pt x="1392" y="273"/>
                      <a:pt x="1392" y="273"/>
                      <a:pt x="1392" y="273"/>
                    </a:cubicBezTo>
                    <a:cubicBezTo>
                      <a:pt x="1197" y="273"/>
                      <a:pt x="1040" y="151"/>
                      <a:pt x="1040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2" name="Freeform 1413"/>
              <p:cNvSpPr>
                <a:spLocks noChangeArrowheads="1"/>
              </p:cNvSpPr>
              <p:nvPr/>
            </p:nvSpPr>
            <p:spPr bwMode="auto">
              <a:xfrm>
                <a:off x="7155933" y="4176184"/>
                <a:ext cx="120637" cy="319280"/>
              </a:xfrm>
              <a:custGeom>
                <a:avLst/>
                <a:gdLst>
                  <a:gd name="T0" fmla="*/ 0 w 891"/>
                  <a:gd name="T1" fmla="*/ 0 h 2367"/>
                  <a:gd name="T2" fmla="*/ 0 w 891"/>
                  <a:gd name="T3" fmla="*/ 0 h 2367"/>
                  <a:gd name="T4" fmla="*/ 120502 w 891"/>
                  <a:gd name="T5" fmla="*/ 149996 h 2367"/>
                  <a:gd name="T6" fmla="*/ 87465 w 891"/>
                  <a:gd name="T7" fmla="*/ 281511 h 2367"/>
                  <a:gd name="T8" fmla="*/ 0 w 891"/>
                  <a:gd name="T9" fmla="*/ 319145 h 2367"/>
                  <a:gd name="T10" fmla="*/ 0 w 891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0"/>
                      <a:pt x="890" y="194"/>
                      <a:pt x="890" y="1112"/>
                    </a:cubicBezTo>
                    <a:cubicBezTo>
                      <a:pt x="890" y="1642"/>
                      <a:pt x="717" y="1993"/>
                      <a:pt x="646" y="2087"/>
                    </a:cubicBezTo>
                    <a:cubicBezTo>
                      <a:pt x="574" y="2180"/>
                      <a:pt x="187" y="2366"/>
                      <a:pt x="0" y="2366"/>
                    </a:cubicBezTo>
                    <a:cubicBezTo>
                      <a:pt x="0" y="1435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3" name="Freeform 1414"/>
              <p:cNvSpPr>
                <a:spLocks noChangeArrowheads="1"/>
              </p:cNvSpPr>
              <p:nvPr/>
            </p:nvSpPr>
            <p:spPr bwMode="auto">
              <a:xfrm>
                <a:off x="7247998" y="4314380"/>
                <a:ext cx="53969" cy="76246"/>
              </a:xfrm>
              <a:custGeom>
                <a:avLst/>
                <a:gdLst>
                  <a:gd name="T0" fmla="*/ 51783 w 395"/>
                  <a:gd name="T1" fmla="*/ 41935 h 560"/>
                  <a:gd name="T2" fmla="*/ 51783 w 395"/>
                  <a:gd name="T3" fmla="*/ 41935 h 560"/>
                  <a:gd name="T4" fmla="*/ 30195 w 395"/>
                  <a:gd name="T5" fmla="*/ 1770 h 560"/>
                  <a:gd name="T6" fmla="*/ 1913 w 395"/>
                  <a:gd name="T7" fmla="*/ 35128 h 560"/>
                  <a:gd name="T8" fmla="*/ 23364 w 395"/>
                  <a:gd name="T9" fmla="*/ 74204 h 560"/>
                  <a:gd name="T10" fmla="*/ 51783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379" y="308"/>
                    </a:moveTo>
                    <a:lnTo>
                      <a:pt x="379" y="308"/>
                    </a:lnTo>
                    <a:cubicBezTo>
                      <a:pt x="394" y="158"/>
                      <a:pt x="329" y="28"/>
                      <a:pt x="221" y="13"/>
                    </a:cubicBezTo>
                    <a:cubicBezTo>
                      <a:pt x="121" y="0"/>
                      <a:pt x="28" y="108"/>
                      <a:pt x="14" y="258"/>
                    </a:cubicBezTo>
                    <a:cubicBezTo>
                      <a:pt x="0" y="401"/>
                      <a:pt x="72" y="537"/>
                      <a:pt x="171" y="545"/>
                    </a:cubicBezTo>
                    <a:cubicBezTo>
                      <a:pt x="273" y="559"/>
                      <a:pt x="366" y="452"/>
                      <a:pt x="379" y="308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4" name="Freeform 1415"/>
              <p:cNvSpPr>
                <a:spLocks noChangeArrowheads="1"/>
              </p:cNvSpPr>
              <p:nvPr/>
            </p:nvSpPr>
            <p:spPr bwMode="auto">
              <a:xfrm>
                <a:off x="7036884" y="4176184"/>
                <a:ext cx="119049" cy="319280"/>
              </a:xfrm>
              <a:custGeom>
                <a:avLst/>
                <a:gdLst>
                  <a:gd name="T0" fmla="*/ 118915 w 890"/>
                  <a:gd name="T1" fmla="*/ 0 h 2367"/>
                  <a:gd name="T2" fmla="*/ 118915 w 890"/>
                  <a:gd name="T3" fmla="*/ 0 h 2367"/>
                  <a:gd name="T4" fmla="*/ 0 w 890"/>
                  <a:gd name="T5" fmla="*/ 149996 h 2367"/>
                  <a:gd name="T6" fmla="*/ 32638 w 890"/>
                  <a:gd name="T7" fmla="*/ 281511 h 2367"/>
                  <a:gd name="T8" fmla="*/ 118915 w 890"/>
                  <a:gd name="T9" fmla="*/ 319145 h 2367"/>
                  <a:gd name="T10" fmla="*/ 118915 w 890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0" h="2367">
                    <a:moveTo>
                      <a:pt x="889" y="0"/>
                    </a:moveTo>
                    <a:lnTo>
                      <a:pt x="889" y="0"/>
                    </a:lnTo>
                    <a:cubicBezTo>
                      <a:pt x="545" y="0"/>
                      <a:pt x="0" y="194"/>
                      <a:pt x="0" y="1112"/>
                    </a:cubicBezTo>
                    <a:cubicBezTo>
                      <a:pt x="0" y="1642"/>
                      <a:pt x="173" y="1993"/>
                      <a:pt x="244" y="2087"/>
                    </a:cubicBezTo>
                    <a:cubicBezTo>
                      <a:pt x="316" y="2180"/>
                      <a:pt x="710" y="2366"/>
                      <a:pt x="889" y="2366"/>
                    </a:cubicBezTo>
                    <a:cubicBezTo>
                      <a:pt x="889" y="1435"/>
                      <a:pt x="889" y="0"/>
                      <a:pt x="889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5" name="Freeform 1416"/>
              <p:cNvSpPr>
                <a:spLocks noChangeArrowheads="1"/>
              </p:cNvSpPr>
              <p:nvPr/>
            </p:nvSpPr>
            <p:spPr bwMode="auto">
              <a:xfrm>
                <a:off x="7011486" y="4314380"/>
                <a:ext cx="53969" cy="76246"/>
              </a:xfrm>
              <a:custGeom>
                <a:avLst/>
                <a:gdLst>
                  <a:gd name="T0" fmla="*/ 2049 w 395"/>
                  <a:gd name="T1" fmla="*/ 41935 h 560"/>
                  <a:gd name="T2" fmla="*/ 2049 w 395"/>
                  <a:gd name="T3" fmla="*/ 41935 h 560"/>
                  <a:gd name="T4" fmla="*/ 23364 w 395"/>
                  <a:gd name="T5" fmla="*/ 1770 h 560"/>
                  <a:gd name="T6" fmla="*/ 51783 w 395"/>
                  <a:gd name="T7" fmla="*/ 35128 h 560"/>
                  <a:gd name="T8" fmla="*/ 30469 w 395"/>
                  <a:gd name="T9" fmla="*/ 74204 h 560"/>
                  <a:gd name="T10" fmla="*/ 2049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15" y="308"/>
                    </a:moveTo>
                    <a:lnTo>
                      <a:pt x="15" y="308"/>
                    </a:lnTo>
                    <a:cubicBezTo>
                      <a:pt x="0" y="158"/>
                      <a:pt x="65" y="28"/>
                      <a:pt x="171" y="13"/>
                    </a:cubicBezTo>
                    <a:cubicBezTo>
                      <a:pt x="273" y="0"/>
                      <a:pt x="366" y="108"/>
                      <a:pt x="379" y="258"/>
                    </a:cubicBezTo>
                    <a:cubicBezTo>
                      <a:pt x="394" y="401"/>
                      <a:pt x="322" y="537"/>
                      <a:pt x="223" y="545"/>
                    </a:cubicBezTo>
                    <a:cubicBezTo>
                      <a:pt x="121" y="559"/>
                      <a:pt x="28" y="452"/>
                      <a:pt x="15" y="308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6" name="Freeform 1417"/>
              <p:cNvSpPr>
                <a:spLocks noChangeArrowheads="1"/>
              </p:cNvSpPr>
              <p:nvPr/>
            </p:nvSpPr>
            <p:spPr bwMode="auto">
              <a:xfrm>
                <a:off x="7116250" y="4431926"/>
                <a:ext cx="80953" cy="17474"/>
              </a:xfrm>
              <a:custGeom>
                <a:avLst/>
                <a:gdLst>
                  <a:gd name="T0" fmla="*/ 40339 w 590"/>
                  <a:gd name="T1" fmla="*/ 17332 h 123"/>
                  <a:gd name="T2" fmla="*/ 40339 w 590"/>
                  <a:gd name="T3" fmla="*/ 17332 h 123"/>
                  <a:gd name="T4" fmla="*/ 80816 w 590"/>
                  <a:gd name="T5" fmla="*/ 0 h 123"/>
                  <a:gd name="T6" fmla="*/ 0 w 590"/>
                  <a:gd name="T7" fmla="*/ 0 h 123"/>
                  <a:gd name="T8" fmla="*/ 40339 w 590"/>
                  <a:gd name="T9" fmla="*/ 17332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123">
                    <a:moveTo>
                      <a:pt x="294" y="122"/>
                    </a:moveTo>
                    <a:lnTo>
                      <a:pt x="294" y="122"/>
                    </a:lnTo>
                    <a:cubicBezTo>
                      <a:pt x="452" y="122"/>
                      <a:pt x="589" y="65"/>
                      <a:pt x="5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7" y="122"/>
                      <a:pt x="294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7" name="Freeform 1418"/>
              <p:cNvSpPr>
                <a:spLocks noChangeArrowheads="1"/>
              </p:cNvSpPr>
              <p:nvPr/>
            </p:nvSpPr>
            <p:spPr bwMode="auto">
              <a:xfrm>
                <a:off x="7025772" y="4122177"/>
                <a:ext cx="258735" cy="212854"/>
              </a:xfrm>
              <a:custGeom>
                <a:avLst/>
                <a:gdLst>
                  <a:gd name="T0" fmla="*/ 226578 w 1923"/>
                  <a:gd name="T1" fmla="*/ 212719 h 1579"/>
                  <a:gd name="T2" fmla="*/ 226578 w 1923"/>
                  <a:gd name="T3" fmla="*/ 212719 h 1579"/>
                  <a:gd name="T4" fmla="*/ 251604 w 1923"/>
                  <a:gd name="T5" fmla="*/ 193173 h 1579"/>
                  <a:gd name="T6" fmla="*/ 252680 w 1923"/>
                  <a:gd name="T7" fmla="*/ 193173 h 1579"/>
                  <a:gd name="T8" fmla="*/ 251604 w 1923"/>
                  <a:gd name="T9" fmla="*/ 143026 h 1579"/>
                  <a:gd name="T10" fmla="*/ 256582 w 1923"/>
                  <a:gd name="T11" fmla="*/ 26017 h 1579"/>
                  <a:gd name="T12" fmla="*/ 189039 w 1923"/>
                  <a:gd name="T13" fmla="*/ 49338 h 1579"/>
                  <a:gd name="T14" fmla="*/ 218909 w 1923"/>
                  <a:gd name="T15" fmla="*/ 9706 h 1579"/>
                  <a:gd name="T16" fmla="*/ 129300 w 1923"/>
                  <a:gd name="T17" fmla="*/ 47316 h 1579"/>
                  <a:gd name="T18" fmla="*/ 152308 w 1923"/>
                  <a:gd name="T19" fmla="*/ 8762 h 1579"/>
                  <a:gd name="T20" fmla="*/ 21124 w 1923"/>
                  <a:gd name="T21" fmla="*/ 79264 h 1579"/>
                  <a:gd name="T22" fmla="*/ 4709 w 1923"/>
                  <a:gd name="T23" fmla="*/ 194251 h 1579"/>
                  <a:gd name="T24" fmla="*/ 8476 w 1923"/>
                  <a:gd name="T25" fmla="*/ 193173 h 1579"/>
                  <a:gd name="T26" fmla="*/ 21124 w 1923"/>
                  <a:gd name="T27" fmla="*/ 197217 h 1579"/>
                  <a:gd name="T28" fmla="*/ 21124 w 1923"/>
                  <a:gd name="T29" fmla="*/ 166212 h 1579"/>
                  <a:gd name="T30" fmla="*/ 57721 w 1923"/>
                  <a:gd name="T31" fmla="*/ 107303 h 1579"/>
                  <a:gd name="T32" fmla="*/ 124322 w 1923"/>
                  <a:gd name="T33" fmla="*/ 107303 h 1579"/>
                  <a:gd name="T34" fmla="*/ 192807 w 1923"/>
                  <a:gd name="T35" fmla="*/ 107303 h 1579"/>
                  <a:gd name="T36" fmla="*/ 226578 w 1923"/>
                  <a:gd name="T37" fmla="*/ 164325 h 1579"/>
                  <a:gd name="T38" fmla="*/ 226578 w 1923"/>
                  <a:gd name="T39" fmla="*/ 212719 h 157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23" h="1579">
                    <a:moveTo>
                      <a:pt x="1684" y="1578"/>
                    </a:moveTo>
                    <a:lnTo>
                      <a:pt x="1684" y="1578"/>
                    </a:lnTo>
                    <a:cubicBezTo>
                      <a:pt x="1721" y="1484"/>
                      <a:pt x="1799" y="1427"/>
                      <a:pt x="1870" y="1433"/>
                    </a:cubicBezTo>
                    <a:lnTo>
                      <a:pt x="1878" y="1433"/>
                    </a:lnTo>
                    <a:cubicBezTo>
                      <a:pt x="1907" y="1327"/>
                      <a:pt x="1922" y="1197"/>
                      <a:pt x="1870" y="1061"/>
                    </a:cubicBezTo>
                    <a:cubicBezTo>
                      <a:pt x="1619" y="329"/>
                      <a:pt x="1907" y="193"/>
                      <a:pt x="1907" y="193"/>
                    </a:cubicBezTo>
                    <a:cubicBezTo>
                      <a:pt x="1907" y="193"/>
                      <a:pt x="1627" y="186"/>
                      <a:pt x="1405" y="366"/>
                    </a:cubicBezTo>
                    <a:cubicBezTo>
                      <a:pt x="1556" y="128"/>
                      <a:pt x="1627" y="72"/>
                      <a:pt x="1627" y="72"/>
                    </a:cubicBezTo>
                    <a:cubicBezTo>
                      <a:pt x="1627" y="72"/>
                      <a:pt x="1305" y="0"/>
                      <a:pt x="961" y="351"/>
                    </a:cubicBezTo>
                    <a:cubicBezTo>
                      <a:pt x="1039" y="165"/>
                      <a:pt x="1132" y="65"/>
                      <a:pt x="1132" y="65"/>
                    </a:cubicBezTo>
                    <a:cubicBezTo>
                      <a:pt x="1132" y="65"/>
                      <a:pt x="416" y="72"/>
                      <a:pt x="157" y="588"/>
                    </a:cubicBezTo>
                    <a:cubicBezTo>
                      <a:pt x="7" y="881"/>
                      <a:pt x="0" y="1204"/>
                      <a:pt x="35" y="1441"/>
                    </a:cubicBezTo>
                    <a:cubicBezTo>
                      <a:pt x="42" y="1441"/>
                      <a:pt x="50" y="1433"/>
                      <a:pt x="63" y="1433"/>
                    </a:cubicBezTo>
                    <a:cubicBezTo>
                      <a:pt x="93" y="1433"/>
                      <a:pt x="128" y="1441"/>
                      <a:pt x="157" y="1463"/>
                    </a:cubicBezTo>
                    <a:cubicBezTo>
                      <a:pt x="157" y="1348"/>
                      <a:pt x="157" y="1247"/>
                      <a:pt x="157" y="1233"/>
                    </a:cubicBezTo>
                    <a:cubicBezTo>
                      <a:pt x="293" y="1176"/>
                      <a:pt x="437" y="1097"/>
                      <a:pt x="429" y="796"/>
                    </a:cubicBezTo>
                    <a:cubicBezTo>
                      <a:pt x="753" y="796"/>
                      <a:pt x="924" y="796"/>
                      <a:pt x="924" y="796"/>
                    </a:cubicBezTo>
                    <a:cubicBezTo>
                      <a:pt x="1433" y="796"/>
                      <a:pt x="1433" y="796"/>
                      <a:pt x="1433" y="796"/>
                    </a:cubicBezTo>
                    <a:cubicBezTo>
                      <a:pt x="1433" y="796"/>
                      <a:pt x="1412" y="1132"/>
                      <a:pt x="1684" y="1219"/>
                    </a:cubicBezTo>
                    <a:cubicBezTo>
                      <a:pt x="1684" y="1362"/>
                      <a:pt x="1684" y="1484"/>
                      <a:pt x="1684" y="1578"/>
                    </a:cubicBezTo>
                  </a:path>
                </a:pathLst>
              </a:custGeom>
              <a:solidFill>
                <a:srgbClr val="563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8" name="Freeform 1419"/>
              <p:cNvSpPr>
                <a:spLocks noChangeArrowheads="1"/>
              </p:cNvSpPr>
              <p:nvPr/>
            </p:nvSpPr>
            <p:spPr bwMode="auto">
              <a:xfrm>
                <a:off x="7092440" y="4533588"/>
                <a:ext cx="128574" cy="49243"/>
              </a:xfrm>
              <a:custGeom>
                <a:avLst/>
                <a:gdLst>
                  <a:gd name="T0" fmla="*/ 63816 w 955"/>
                  <a:gd name="T1" fmla="*/ 49109 h 367"/>
                  <a:gd name="T2" fmla="*/ 63816 w 955"/>
                  <a:gd name="T3" fmla="*/ 49109 h 367"/>
                  <a:gd name="T4" fmla="*/ 128439 w 955"/>
                  <a:gd name="T5" fmla="*/ 0 h 367"/>
                  <a:gd name="T6" fmla="*/ 111880 w 955"/>
                  <a:gd name="T7" fmla="*/ 0 h 367"/>
                  <a:gd name="T8" fmla="*/ 63816 w 955"/>
                  <a:gd name="T9" fmla="*/ 36630 h 367"/>
                  <a:gd name="T10" fmla="*/ 16425 w 955"/>
                  <a:gd name="T11" fmla="*/ 0 h 367"/>
                  <a:gd name="T12" fmla="*/ 0 w 955"/>
                  <a:gd name="T13" fmla="*/ 0 h 367"/>
                  <a:gd name="T14" fmla="*/ 63816 w 955"/>
                  <a:gd name="T15" fmla="*/ 49109 h 3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55" h="367">
                    <a:moveTo>
                      <a:pt x="474" y="366"/>
                    </a:moveTo>
                    <a:lnTo>
                      <a:pt x="474" y="366"/>
                    </a:lnTo>
                    <a:cubicBezTo>
                      <a:pt x="738" y="366"/>
                      <a:pt x="954" y="201"/>
                      <a:pt x="954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831" y="151"/>
                      <a:pt x="674" y="273"/>
                      <a:pt x="474" y="273"/>
                    </a:cubicBezTo>
                    <a:cubicBezTo>
                      <a:pt x="279" y="273"/>
                      <a:pt x="122" y="151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1"/>
                      <a:pt x="215" y="366"/>
                      <a:pt x="474" y="366"/>
                    </a:cubicBezTo>
                  </a:path>
                </a:pathLst>
              </a:custGeom>
              <a:solidFill>
                <a:srgbClr val="0F958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grpSp>
          <p:nvGrpSpPr>
            <p:cNvPr id="19" name="Group 9709"/>
            <p:cNvGrpSpPr>
              <a:grpSpLocks/>
            </p:cNvGrpSpPr>
            <p:nvPr/>
          </p:nvGrpSpPr>
          <p:grpSpPr bwMode="auto">
            <a:xfrm>
              <a:off x="1070375" y="1834452"/>
              <a:ext cx="1600199" cy="1596332"/>
              <a:chOff x="5949692" y="4066580"/>
              <a:chExt cx="656759" cy="656629"/>
            </a:xfrm>
          </p:grpSpPr>
          <p:sp>
            <p:nvSpPr>
              <p:cNvPr id="20" name="Freeform 1420"/>
              <p:cNvSpPr>
                <a:spLocks noChangeArrowheads="1"/>
              </p:cNvSpPr>
              <p:nvPr/>
            </p:nvSpPr>
            <p:spPr bwMode="auto">
              <a:xfrm>
                <a:off x="5949692" y="4066581"/>
                <a:ext cx="656758" cy="655039"/>
              </a:xfrm>
              <a:custGeom>
                <a:avLst/>
                <a:gdLst>
                  <a:gd name="T0" fmla="*/ 656623 w 4862"/>
                  <a:gd name="T1" fmla="*/ 326845 h 4856"/>
                  <a:gd name="T2" fmla="*/ 656623 w 4862"/>
                  <a:gd name="T3" fmla="*/ 326845 h 4856"/>
                  <a:gd name="T4" fmla="*/ 328244 w 4862"/>
                  <a:gd name="T5" fmla="*/ 0 h 4856"/>
                  <a:gd name="T6" fmla="*/ 0 w 4862"/>
                  <a:gd name="T7" fmla="*/ 326845 h 4856"/>
                  <a:gd name="T8" fmla="*/ 328244 w 4862"/>
                  <a:gd name="T9" fmla="*/ 654904 h 4856"/>
                  <a:gd name="T10" fmla="*/ 656623 w 4862"/>
                  <a:gd name="T11" fmla="*/ 326845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62" h="4856">
                    <a:moveTo>
                      <a:pt x="4861" y="2423"/>
                    </a:moveTo>
                    <a:lnTo>
                      <a:pt x="4861" y="2423"/>
                    </a:lnTo>
                    <a:cubicBezTo>
                      <a:pt x="4861" y="1083"/>
                      <a:pt x="3771" y="0"/>
                      <a:pt x="2430" y="0"/>
                    </a:cubicBezTo>
                    <a:cubicBezTo>
                      <a:pt x="1090" y="0"/>
                      <a:pt x="0" y="1083"/>
                      <a:pt x="0" y="2423"/>
                    </a:cubicBezTo>
                    <a:cubicBezTo>
                      <a:pt x="0" y="3764"/>
                      <a:pt x="1090" y="4855"/>
                      <a:pt x="2430" y="4855"/>
                    </a:cubicBezTo>
                    <a:cubicBezTo>
                      <a:pt x="3771" y="4855"/>
                      <a:pt x="4861" y="3764"/>
                      <a:pt x="4861" y="2423"/>
                    </a:cubicBezTo>
                  </a:path>
                </a:pathLst>
              </a:custGeom>
              <a:solidFill>
                <a:srgbClr val="269D7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1" name="Freeform 1421"/>
              <p:cNvSpPr>
                <a:spLocks noChangeArrowheads="1"/>
              </p:cNvSpPr>
              <p:nvPr/>
            </p:nvSpPr>
            <p:spPr bwMode="auto">
              <a:xfrm>
                <a:off x="6278072" y="4066580"/>
                <a:ext cx="328379" cy="655039"/>
              </a:xfrm>
              <a:custGeom>
                <a:avLst/>
                <a:gdLst>
                  <a:gd name="T0" fmla="*/ 328244 w 2432"/>
                  <a:gd name="T1" fmla="*/ 326845 h 4856"/>
                  <a:gd name="T2" fmla="*/ 328244 w 2432"/>
                  <a:gd name="T3" fmla="*/ 326845 h 4856"/>
                  <a:gd name="T4" fmla="*/ 0 w 2432"/>
                  <a:gd name="T5" fmla="*/ 0 h 4856"/>
                  <a:gd name="T6" fmla="*/ 0 w 2432"/>
                  <a:gd name="T7" fmla="*/ 654904 h 4856"/>
                  <a:gd name="T8" fmla="*/ 328244 w 2432"/>
                  <a:gd name="T9" fmla="*/ 326845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2" h="4856">
                    <a:moveTo>
                      <a:pt x="2431" y="2423"/>
                    </a:moveTo>
                    <a:lnTo>
                      <a:pt x="2431" y="2423"/>
                    </a:lnTo>
                    <a:cubicBezTo>
                      <a:pt x="2431" y="1083"/>
                      <a:pt x="1341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1" y="4855"/>
                      <a:pt x="2431" y="3764"/>
                      <a:pt x="2431" y="2423"/>
                    </a:cubicBezTo>
                  </a:path>
                </a:pathLst>
              </a:custGeom>
              <a:solidFill>
                <a:srgbClr val="32CE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2" name="Freeform 1422"/>
              <p:cNvSpPr>
                <a:spLocks noChangeArrowheads="1"/>
              </p:cNvSpPr>
              <p:nvPr/>
            </p:nvSpPr>
            <p:spPr bwMode="auto">
              <a:xfrm>
                <a:off x="6106744" y="4314604"/>
                <a:ext cx="172914" cy="319570"/>
              </a:xfrm>
              <a:custGeom>
                <a:avLst/>
                <a:gdLst>
                  <a:gd name="T0" fmla="*/ 172778 w 1271"/>
                  <a:gd name="T1" fmla="*/ 319435 h 2373"/>
                  <a:gd name="T2" fmla="*/ 172778 w 1271"/>
                  <a:gd name="T3" fmla="*/ 319435 h 2373"/>
                  <a:gd name="T4" fmla="*/ 54690 w 1271"/>
                  <a:gd name="T5" fmla="*/ 319435 h 2373"/>
                  <a:gd name="T6" fmla="*/ 27345 w 1271"/>
                  <a:gd name="T7" fmla="*/ 190153 h 2373"/>
                  <a:gd name="T8" fmla="*/ 80131 w 1271"/>
                  <a:gd name="T9" fmla="*/ 0 h 2373"/>
                  <a:gd name="T10" fmla="*/ 172778 w 1271"/>
                  <a:gd name="T11" fmla="*/ 0 h 2373"/>
                  <a:gd name="T12" fmla="*/ 172778 w 1271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1" h="2373">
                    <a:moveTo>
                      <a:pt x="1270" y="2372"/>
                    </a:moveTo>
                    <a:lnTo>
                      <a:pt x="1270" y="2372"/>
                    </a:lnTo>
                    <a:cubicBezTo>
                      <a:pt x="402" y="2372"/>
                      <a:pt x="402" y="2372"/>
                      <a:pt x="402" y="2372"/>
                    </a:cubicBezTo>
                    <a:cubicBezTo>
                      <a:pt x="402" y="2372"/>
                      <a:pt x="0" y="1985"/>
                      <a:pt x="201" y="1412"/>
                    </a:cubicBezTo>
                    <a:cubicBezTo>
                      <a:pt x="402" y="838"/>
                      <a:pt x="574" y="609"/>
                      <a:pt x="589" y="0"/>
                    </a:cubicBezTo>
                    <a:cubicBezTo>
                      <a:pt x="1191" y="0"/>
                      <a:pt x="1270" y="0"/>
                      <a:pt x="1270" y="0"/>
                    </a:cubicBezTo>
                    <a:lnTo>
                      <a:pt x="127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3" name="Freeform 1423"/>
              <p:cNvSpPr>
                <a:spLocks noChangeArrowheads="1"/>
              </p:cNvSpPr>
              <p:nvPr/>
            </p:nvSpPr>
            <p:spPr bwMode="auto">
              <a:xfrm>
                <a:off x="6276486" y="4314604"/>
                <a:ext cx="171328" cy="319570"/>
              </a:xfrm>
              <a:custGeom>
                <a:avLst/>
                <a:gdLst>
                  <a:gd name="T0" fmla="*/ 0 w 1269"/>
                  <a:gd name="T1" fmla="*/ 319435 h 2373"/>
                  <a:gd name="T2" fmla="*/ 0 w 1269"/>
                  <a:gd name="T3" fmla="*/ 319435 h 2373"/>
                  <a:gd name="T4" fmla="*/ 117054 w 1269"/>
                  <a:gd name="T5" fmla="*/ 319435 h 2373"/>
                  <a:gd name="T6" fmla="*/ 144056 w 1269"/>
                  <a:gd name="T7" fmla="*/ 190153 h 2373"/>
                  <a:gd name="T8" fmla="*/ 91807 w 1269"/>
                  <a:gd name="T9" fmla="*/ 0 h 2373"/>
                  <a:gd name="T10" fmla="*/ 0 w 1269"/>
                  <a:gd name="T11" fmla="*/ 0 h 2373"/>
                  <a:gd name="T12" fmla="*/ 0 w 1269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9" h="2373">
                    <a:moveTo>
                      <a:pt x="0" y="2372"/>
                    </a:moveTo>
                    <a:lnTo>
                      <a:pt x="0" y="2372"/>
                    </a:lnTo>
                    <a:cubicBezTo>
                      <a:pt x="867" y="2372"/>
                      <a:pt x="867" y="2372"/>
                      <a:pt x="867" y="2372"/>
                    </a:cubicBezTo>
                    <a:cubicBezTo>
                      <a:pt x="867" y="2372"/>
                      <a:pt x="1268" y="1985"/>
                      <a:pt x="1067" y="1412"/>
                    </a:cubicBezTo>
                    <a:cubicBezTo>
                      <a:pt x="867" y="838"/>
                      <a:pt x="688" y="609"/>
                      <a:pt x="680" y="0"/>
                    </a:cubicBezTo>
                    <a:cubicBezTo>
                      <a:pt x="78" y="0"/>
                      <a:pt x="0" y="0"/>
                      <a:pt x="0" y="0"/>
                    </a:cubicBezTo>
                    <a:lnTo>
                      <a:pt x="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4" name="Freeform 1424"/>
              <p:cNvSpPr>
                <a:spLocks noChangeArrowheads="1"/>
              </p:cNvSpPr>
              <p:nvPr/>
            </p:nvSpPr>
            <p:spPr bwMode="auto">
              <a:xfrm>
                <a:off x="6135299" y="4134946"/>
                <a:ext cx="287133" cy="287771"/>
              </a:xfrm>
              <a:custGeom>
                <a:avLst/>
                <a:gdLst>
                  <a:gd name="T0" fmla="*/ 286998 w 2124"/>
                  <a:gd name="T1" fmla="*/ 143278 h 2131"/>
                  <a:gd name="T2" fmla="*/ 286998 w 2124"/>
                  <a:gd name="T3" fmla="*/ 143278 h 2131"/>
                  <a:gd name="T4" fmla="*/ 143567 w 2124"/>
                  <a:gd name="T5" fmla="*/ 0 h 2131"/>
                  <a:gd name="T6" fmla="*/ 0 w 2124"/>
                  <a:gd name="T7" fmla="*/ 143278 h 2131"/>
                  <a:gd name="T8" fmla="*/ 143567 w 2124"/>
                  <a:gd name="T9" fmla="*/ 287636 h 2131"/>
                  <a:gd name="T10" fmla="*/ 286998 w 2124"/>
                  <a:gd name="T11" fmla="*/ 143278 h 21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24" h="2131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81"/>
                      <a:pt x="1649" y="0"/>
                      <a:pt x="1062" y="0"/>
                    </a:cubicBezTo>
                    <a:cubicBezTo>
                      <a:pt x="474" y="0"/>
                      <a:pt x="0" y="481"/>
                      <a:pt x="0" y="1061"/>
                    </a:cubicBezTo>
                    <a:cubicBezTo>
                      <a:pt x="0" y="1649"/>
                      <a:pt x="474" y="2130"/>
                      <a:pt x="1062" y="2130"/>
                    </a:cubicBezTo>
                    <a:cubicBezTo>
                      <a:pt x="1649" y="2130"/>
                      <a:pt x="2123" y="1649"/>
                      <a:pt x="2123" y="106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5" name="Freeform 1425"/>
              <p:cNvSpPr>
                <a:spLocks noChangeArrowheads="1"/>
              </p:cNvSpPr>
              <p:nvPr/>
            </p:nvSpPr>
            <p:spPr bwMode="auto">
              <a:xfrm>
                <a:off x="6230481" y="4481544"/>
                <a:ext cx="95182" cy="241665"/>
              </a:xfrm>
              <a:custGeom>
                <a:avLst/>
                <a:gdLst>
                  <a:gd name="T0" fmla="*/ 95048 w 711"/>
                  <a:gd name="T1" fmla="*/ 105400 h 1793"/>
                  <a:gd name="T2" fmla="*/ 46989 w 711"/>
                  <a:gd name="T3" fmla="*/ 241530 h 1793"/>
                  <a:gd name="T4" fmla="*/ 0 w 711"/>
                  <a:gd name="T5" fmla="*/ 105400 h 1793"/>
                  <a:gd name="T6" fmla="*/ 0 w 711"/>
                  <a:gd name="T7" fmla="*/ 0 h 1793"/>
                  <a:gd name="T8" fmla="*/ 95048 w 711"/>
                  <a:gd name="T9" fmla="*/ 0 h 1793"/>
                  <a:gd name="T10" fmla="*/ 95048 w 711"/>
                  <a:gd name="T11" fmla="*/ 105400 h 17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1" h="1793">
                    <a:moveTo>
                      <a:pt x="710" y="782"/>
                    </a:moveTo>
                    <a:lnTo>
                      <a:pt x="351" y="1792"/>
                    </a:lnTo>
                    <a:lnTo>
                      <a:pt x="0" y="782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82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6" name="Freeform 1426"/>
              <p:cNvSpPr>
                <a:spLocks noChangeArrowheads="1"/>
              </p:cNvSpPr>
              <p:nvPr/>
            </p:nvSpPr>
            <p:spPr bwMode="auto">
              <a:xfrm>
                <a:off x="6157508" y="4190592"/>
                <a:ext cx="122150" cy="319570"/>
              </a:xfrm>
              <a:custGeom>
                <a:avLst/>
                <a:gdLst>
                  <a:gd name="T0" fmla="*/ 122014 w 898"/>
                  <a:gd name="T1" fmla="*/ 0 h 2367"/>
                  <a:gd name="T2" fmla="*/ 122014 w 898"/>
                  <a:gd name="T3" fmla="*/ 0 h 2367"/>
                  <a:gd name="T4" fmla="*/ 0 w 898"/>
                  <a:gd name="T5" fmla="*/ 149997 h 2367"/>
                  <a:gd name="T6" fmla="*/ 39039 w 898"/>
                  <a:gd name="T7" fmla="*/ 268941 h 2367"/>
                  <a:gd name="T8" fmla="*/ 122014 w 898"/>
                  <a:gd name="T9" fmla="*/ 319435 h 2367"/>
                  <a:gd name="T10" fmla="*/ 122014 w 898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8" h="2367">
                    <a:moveTo>
                      <a:pt x="897" y="0"/>
                    </a:moveTo>
                    <a:lnTo>
                      <a:pt x="897" y="0"/>
                    </a:lnTo>
                    <a:cubicBezTo>
                      <a:pt x="552" y="0"/>
                      <a:pt x="0" y="193"/>
                      <a:pt x="0" y="1111"/>
                    </a:cubicBezTo>
                    <a:cubicBezTo>
                      <a:pt x="0" y="1641"/>
                      <a:pt x="208" y="1892"/>
                      <a:pt x="287" y="1992"/>
                    </a:cubicBezTo>
                    <a:cubicBezTo>
                      <a:pt x="352" y="2079"/>
                      <a:pt x="710" y="2366"/>
                      <a:pt x="897" y="2366"/>
                    </a:cubicBezTo>
                    <a:cubicBezTo>
                      <a:pt x="897" y="1434"/>
                      <a:pt x="897" y="0"/>
                      <a:pt x="897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7" name="Freeform 1427"/>
              <p:cNvSpPr>
                <a:spLocks noChangeArrowheads="1"/>
              </p:cNvSpPr>
              <p:nvPr/>
            </p:nvSpPr>
            <p:spPr bwMode="auto">
              <a:xfrm>
                <a:off x="6132126" y="4327324"/>
                <a:ext cx="53937" cy="76315"/>
              </a:xfrm>
              <a:custGeom>
                <a:avLst/>
                <a:gdLst>
                  <a:gd name="T0" fmla="*/ 1874 w 403"/>
                  <a:gd name="T1" fmla="*/ 42034 h 561"/>
                  <a:gd name="T2" fmla="*/ 1874 w 403"/>
                  <a:gd name="T3" fmla="*/ 42034 h 561"/>
                  <a:gd name="T4" fmla="*/ 23020 w 403"/>
                  <a:gd name="T5" fmla="*/ 1904 h 561"/>
                  <a:gd name="T6" fmla="*/ 51796 w 403"/>
                  <a:gd name="T7" fmla="*/ 35097 h 561"/>
                  <a:gd name="T8" fmla="*/ 30649 w 403"/>
                  <a:gd name="T9" fmla="*/ 74138 h 561"/>
                  <a:gd name="T10" fmla="*/ 1874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14" y="309"/>
                    </a:moveTo>
                    <a:lnTo>
                      <a:pt x="14" y="309"/>
                    </a:lnTo>
                    <a:cubicBezTo>
                      <a:pt x="0" y="158"/>
                      <a:pt x="71" y="28"/>
                      <a:pt x="172" y="14"/>
                    </a:cubicBezTo>
                    <a:cubicBezTo>
                      <a:pt x="272" y="0"/>
                      <a:pt x="373" y="108"/>
                      <a:pt x="387" y="258"/>
                    </a:cubicBezTo>
                    <a:cubicBezTo>
                      <a:pt x="402" y="402"/>
                      <a:pt x="330" y="538"/>
                      <a:pt x="229" y="545"/>
                    </a:cubicBezTo>
                    <a:cubicBezTo>
                      <a:pt x="129" y="560"/>
                      <a:pt x="36" y="452"/>
                      <a:pt x="14" y="309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8" name="Freeform 1428"/>
              <p:cNvSpPr>
                <a:spLocks noChangeArrowheads="1"/>
              </p:cNvSpPr>
              <p:nvPr/>
            </p:nvSpPr>
            <p:spPr bwMode="auto">
              <a:xfrm>
                <a:off x="6278072" y="4190592"/>
                <a:ext cx="120564" cy="319570"/>
              </a:xfrm>
              <a:custGeom>
                <a:avLst/>
                <a:gdLst>
                  <a:gd name="T0" fmla="*/ 0 w 897"/>
                  <a:gd name="T1" fmla="*/ 0 h 2367"/>
                  <a:gd name="T2" fmla="*/ 0 w 897"/>
                  <a:gd name="T3" fmla="*/ 0 h 2367"/>
                  <a:gd name="T4" fmla="*/ 120430 w 897"/>
                  <a:gd name="T5" fmla="*/ 149997 h 2367"/>
                  <a:gd name="T6" fmla="*/ 81989 w 897"/>
                  <a:gd name="T7" fmla="*/ 268941 h 2367"/>
                  <a:gd name="T8" fmla="*/ 0 w 897"/>
                  <a:gd name="T9" fmla="*/ 319435 h 2367"/>
                  <a:gd name="T10" fmla="*/ 0 w 897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193"/>
                      <a:pt x="896" y="1111"/>
                    </a:cubicBezTo>
                    <a:cubicBezTo>
                      <a:pt x="896" y="1641"/>
                      <a:pt x="688" y="1892"/>
                      <a:pt x="610" y="1992"/>
                    </a:cubicBezTo>
                    <a:cubicBezTo>
                      <a:pt x="545" y="2079"/>
                      <a:pt x="186" y="2366"/>
                      <a:pt x="0" y="2366"/>
                    </a:cubicBezTo>
                    <a:cubicBezTo>
                      <a:pt x="0" y="1434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9" name="Freeform 1429"/>
              <p:cNvSpPr>
                <a:spLocks noChangeArrowheads="1"/>
              </p:cNvSpPr>
              <p:nvPr/>
            </p:nvSpPr>
            <p:spPr bwMode="auto">
              <a:xfrm>
                <a:off x="6370082" y="4327324"/>
                <a:ext cx="53937" cy="76315"/>
              </a:xfrm>
              <a:custGeom>
                <a:avLst/>
                <a:gdLst>
                  <a:gd name="T0" fmla="*/ 51796 w 403"/>
                  <a:gd name="T1" fmla="*/ 42034 h 561"/>
                  <a:gd name="T2" fmla="*/ 51796 w 403"/>
                  <a:gd name="T3" fmla="*/ 42034 h 561"/>
                  <a:gd name="T4" fmla="*/ 30649 w 403"/>
                  <a:gd name="T5" fmla="*/ 1904 h 561"/>
                  <a:gd name="T6" fmla="*/ 2811 w 403"/>
                  <a:gd name="T7" fmla="*/ 35097 h 561"/>
                  <a:gd name="T8" fmla="*/ 23020 w 403"/>
                  <a:gd name="T9" fmla="*/ 74138 h 561"/>
                  <a:gd name="T10" fmla="*/ 51796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387" y="309"/>
                    </a:moveTo>
                    <a:lnTo>
                      <a:pt x="387" y="309"/>
                    </a:lnTo>
                    <a:cubicBezTo>
                      <a:pt x="402" y="158"/>
                      <a:pt x="329" y="28"/>
                      <a:pt x="229" y="14"/>
                    </a:cubicBezTo>
                    <a:cubicBezTo>
                      <a:pt x="129" y="0"/>
                      <a:pt x="36" y="108"/>
                      <a:pt x="21" y="258"/>
                    </a:cubicBezTo>
                    <a:cubicBezTo>
                      <a:pt x="0" y="402"/>
                      <a:pt x="71" y="538"/>
                      <a:pt x="172" y="545"/>
                    </a:cubicBezTo>
                    <a:cubicBezTo>
                      <a:pt x="279" y="560"/>
                      <a:pt x="372" y="452"/>
                      <a:pt x="387" y="309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0" name="Freeform 1430"/>
              <p:cNvSpPr>
                <a:spLocks noChangeArrowheads="1"/>
              </p:cNvSpPr>
              <p:nvPr/>
            </p:nvSpPr>
            <p:spPr bwMode="auto">
              <a:xfrm>
                <a:off x="6138472" y="4158794"/>
                <a:ext cx="171328" cy="179659"/>
              </a:xfrm>
              <a:custGeom>
                <a:avLst/>
                <a:gdLst>
                  <a:gd name="T0" fmla="*/ 137332 w 1270"/>
                  <a:gd name="T1" fmla="*/ 1071 h 1342"/>
                  <a:gd name="T2" fmla="*/ 137332 w 1270"/>
                  <a:gd name="T3" fmla="*/ 1071 h 1342"/>
                  <a:gd name="T4" fmla="*/ 130587 w 1270"/>
                  <a:gd name="T5" fmla="*/ 0 h 1342"/>
                  <a:gd name="T6" fmla="*/ 29949 w 1270"/>
                  <a:gd name="T7" fmla="*/ 107635 h 1342"/>
                  <a:gd name="T8" fmla="*/ 25227 w 1270"/>
                  <a:gd name="T9" fmla="*/ 179525 h 1342"/>
                  <a:gd name="T10" fmla="*/ 58009 w 1270"/>
                  <a:gd name="T11" fmla="*/ 121959 h 1342"/>
                  <a:gd name="T12" fmla="*/ 141244 w 1270"/>
                  <a:gd name="T13" fmla="*/ 93176 h 1342"/>
                  <a:gd name="T14" fmla="*/ 166337 w 1270"/>
                  <a:gd name="T15" fmla="*/ 23026 h 1342"/>
                  <a:gd name="T16" fmla="*/ 137332 w 1270"/>
                  <a:gd name="T17" fmla="*/ 1071 h 13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1342">
                    <a:moveTo>
                      <a:pt x="1018" y="8"/>
                    </a:moveTo>
                    <a:lnTo>
                      <a:pt x="1018" y="8"/>
                    </a:lnTo>
                    <a:cubicBezTo>
                      <a:pt x="1004" y="0"/>
                      <a:pt x="982" y="0"/>
                      <a:pt x="968" y="0"/>
                    </a:cubicBezTo>
                    <a:cubicBezTo>
                      <a:pt x="968" y="0"/>
                      <a:pt x="380" y="43"/>
                      <a:pt x="222" y="804"/>
                    </a:cubicBezTo>
                    <a:cubicBezTo>
                      <a:pt x="144" y="861"/>
                      <a:pt x="0" y="1090"/>
                      <a:pt x="187" y="1341"/>
                    </a:cubicBezTo>
                    <a:cubicBezTo>
                      <a:pt x="215" y="1126"/>
                      <a:pt x="294" y="975"/>
                      <a:pt x="430" y="911"/>
                    </a:cubicBezTo>
                    <a:cubicBezTo>
                      <a:pt x="667" y="811"/>
                      <a:pt x="767" y="904"/>
                      <a:pt x="1047" y="696"/>
                    </a:cubicBezTo>
                    <a:cubicBezTo>
                      <a:pt x="1211" y="566"/>
                      <a:pt x="1269" y="315"/>
                      <a:pt x="1233" y="172"/>
                    </a:cubicBezTo>
                    <a:cubicBezTo>
                      <a:pt x="1169" y="0"/>
                      <a:pt x="1004" y="8"/>
                      <a:pt x="1018" y="8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1" name="Freeform 1431"/>
              <p:cNvSpPr>
                <a:spLocks noChangeArrowheads="1"/>
              </p:cNvSpPr>
              <p:nvPr/>
            </p:nvSpPr>
            <p:spPr bwMode="auto">
              <a:xfrm>
                <a:off x="6273313" y="4177873"/>
                <a:ext cx="152292" cy="158990"/>
              </a:xfrm>
              <a:custGeom>
                <a:avLst/>
                <a:gdLst>
                  <a:gd name="T0" fmla="*/ 27958 w 1133"/>
                  <a:gd name="T1" fmla="*/ 9542 h 1183"/>
                  <a:gd name="T2" fmla="*/ 27958 w 1133"/>
                  <a:gd name="T3" fmla="*/ 9542 h 1183"/>
                  <a:gd name="T4" fmla="*/ 123393 w 1133"/>
                  <a:gd name="T5" fmla="*/ 158856 h 1183"/>
                  <a:gd name="T6" fmla="*/ 27958 w 1133"/>
                  <a:gd name="T7" fmla="*/ 9542 h 11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3" h="1183">
                    <a:moveTo>
                      <a:pt x="208" y="71"/>
                    </a:moveTo>
                    <a:lnTo>
                      <a:pt x="208" y="71"/>
                    </a:lnTo>
                    <a:cubicBezTo>
                      <a:pt x="208" y="71"/>
                      <a:pt x="0" y="853"/>
                      <a:pt x="918" y="1182"/>
                    </a:cubicBezTo>
                    <a:cubicBezTo>
                      <a:pt x="1132" y="466"/>
                      <a:pt x="731" y="0"/>
                      <a:pt x="208" y="7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2" name="Freeform 1432"/>
              <p:cNvSpPr>
                <a:spLocks noChangeArrowheads="1"/>
              </p:cNvSpPr>
              <p:nvPr/>
            </p:nvSpPr>
            <p:spPr bwMode="auto">
              <a:xfrm>
                <a:off x="6152749" y="4389330"/>
                <a:ext cx="14278" cy="15899"/>
              </a:xfrm>
              <a:custGeom>
                <a:avLst/>
                <a:gdLst>
                  <a:gd name="T0" fmla="*/ 7016 w 116"/>
                  <a:gd name="T1" fmla="*/ 0 h 115"/>
                  <a:gd name="T2" fmla="*/ 0 w 116"/>
                  <a:gd name="T3" fmla="*/ 7880 h 115"/>
                  <a:gd name="T4" fmla="*/ 7016 w 116"/>
                  <a:gd name="T5" fmla="*/ 15761 h 115"/>
                  <a:gd name="T6" fmla="*/ 14155 w 116"/>
                  <a:gd name="T7" fmla="*/ 7880 h 115"/>
                  <a:gd name="T8" fmla="*/ 7016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3" name="Freeform 1433"/>
              <p:cNvSpPr>
                <a:spLocks noChangeArrowheads="1"/>
              </p:cNvSpPr>
              <p:nvPr/>
            </p:nvSpPr>
            <p:spPr bwMode="auto">
              <a:xfrm>
                <a:off x="6390704" y="4389330"/>
                <a:ext cx="15864" cy="15899"/>
              </a:xfrm>
              <a:custGeom>
                <a:avLst/>
                <a:gdLst>
                  <a:gd name="T0" fmla="*/ 7795 w 116"/>
                  <a:gd name="T1" fmla="*/ 0 h 115"/>
                  <a:gd name="T2" fmla="*/ 0 w 116"/>
                  <a:gd name="T3" fmla="*/ 7880 h 115"/>
                  <a:gd name="T4" fmla="*/ 7795 w 116"/>
                  <a:gd name="T5" fmla="*/ 15761 h 115"/>
                  <a:gd name="T6" fmla="*/ 15727 w 116"/>
                  <a:gd name="T7" fmla="*/ 7880 h 115"/>
                  <a:gd name="T8" fmla="*/ 7795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4" name="Freeform 1434"/>
              <p:cNvSpPr>
                <a:spLocks noChangeArrowheads="1"/>
              </p:cNvSpPr>
              <p:nvPr/>
            </p:nvSpPr>
            <p:spPr bwMode="auto">
              <a:xfrm>
                <a:off x="6116263" y="4529241"/>
                <a:ext cx="161810" cy="193968"/>
              </a:xfrm>
              <a:custGeom>
                <a:avLst/>
                <a:gdLst>
                  <a:gd name="T0" fmla="*/ 161675 w 1198"/>
                  <a:gd name="T1" fmla="*/ 193833 h 1442"/>
                  <a:gd name="T2" fmla="*/ 161675 w 1198"/>
                  <a:gd name="T3" fmla="*/ 193833 h 1442"/>
                  <a:gd name="T4" fmla="*/ 161675 w 1198"/>
                  <a:gd name="T5" fmla="*/ 62683 h 1442"/>
                  <a:gd name="T6" fmla="*/ 118183 w 1198"/>
                  <a:gd name="T7" fmla="*/ 25019 h 1442"/>
                  <a:gd name="T8" fmla="*/ 114266 w 1198"/>
                  <a:gd name="T9" fmla="*/ 0 h 1442"/>
                  <a:gd name="T10" fmla="*/ 18369 w 1198"/>
                  <a:gd name="T11" fmla="*/ 53940 h 1442"/>
                  <a:gd name="T12" fmla="*/ 0 w 1198"/>
                  <a:gd name="T13" fmla="*/ 193833 h 1442"/>
                  <a:gd name="T14" fmla="*/ 161675 w 1198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8" h="1442">
                    <a:moveTo>
                      <a:pt x="1197" y="1441"/>
                    </a:moveTo>
                    <a:lnTo>
                      <a:pt x="1197" y="1441"/>
                    </a:lnTo>
                    <a:cubicBezTo>
                      <a:pt x="1197" y="466"/>
                      <a:pt x="1197" y="466"/>
                      <a:pt x="1197" y="466"/>
                    </a:cubicBezTo>
                    <a:cubicBezTo>
                      <a:pt x="1197" y="466"/>
                      <a:pt x="933" y="401"/>
                      <a:pt x="875" y="186"/>
                    </a:cubicBezTo>
                    <a:cubicBezTo>
                      <a:pt x="846" y="86"/>
                      <a:pt x="846" y="0"/>
                      <a:pt x="846" y="0"/>
                    </a:cubicBezTo>
                    <a:cubicBezTo>
                      <a:pt x="846" y="0"/>
                      <a:pt x="266" y="193"/>
                      <a:pt x="136" y="401"/>
                    </a:cubicBezTo>
                    <a:cubicBezTo>
                      <a:pt x="28" y="717"/>
                      <a:pt x="0" y="1441"/>
                      <a:pt x="0" y="1441"/>
                    </a:cubicBezTo>
                    <a:lnTo>
                      <a:pt x="1197" y="1441"/>
                    </a:lnTo>
                  </a:path>
                </a:pathLst>
              </a:custGeom>
              <a:solidFill>
                <a:srgbClr val="F7A5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5" name="Freeform 1435"/>
              <p:cNvSpPr>
                <a:spLocks noChangeArrowheads="1"/>
              </p:cNvSpPr>
              <p:nvPr/>
            </p:nvSpPr>
            <p:spPr bwMode="auto">
              <a:xfrm>
                <a:off x="6278072" y="4529241"/>
                <a:ext cx="161810" cy="193968"/>
              </a:xfrm>
              <a:custGeom>
                <a:avLst/>
                <a:gdLst>
                  <a:gd name="T0" fmla="*/ 0 w 1199"/>
                  <a:gd name="T1" fmla="*/ 193833 h 1442"/>
                  <a:gd name="T2" fmla="*/ 0 w 1199"/>
                  <a:gd name="T3" fmla="*/ 193833 h 1442"/>
                  <a:gd name="T4" fmla="*/ 0 w 1199"/>
                  <a:gd name="T5" fmla="*/ 62683 h 1442"/>
                  <a:gd name="T6" fmla="*/ 43590 w 1199"/>
                  <a:gd name="T7" fmla="*/ 25019 h 1442"/>
                  <a:gd name="T8" fmla="*/ 47504 w 1199"/>
                  <a:gd name="T9" fmla="*/ 0 h 1442"/>
                  <a:gd name="T10" fmla="*/ 143321 w 1199"/>
                  <a:gd name="T11" fmla="*/ 53940 h 1442"/>
                  <a:gd name="T12" fmla="*/ 161675 w 1199"/>
                  <a:gd name="T13" fmla="*/ 193833 h 1442"/>
                  <a:gd name="T14" fmla="*/ 0 w 1199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9" h="1442">
                    <a:moveTo>
                      <a:pt x="0" y="1441"/>
                    </a:moveTo>
                    <a:lnTo>
                      <a:pt x="0" y="1441"/>
                    </a:lnTo>
                    <a:cubicBezTo>
                      <a:pt x="0" y="466"/>
                      <a:pt x="0" y="466"/>
                      <a:pt x="0" y="466"/>
                    </a:cubicBezTo>
                    <a:cubicBezTo>
                      <a:pt x="0" y="466"/>
                      <a:pt x="266" y="401"/>
                      <a:pt x="323" y="186"/>
                    </a:cubicBezTo>
                    <a:cubicBezTo>
                      <a:pt x="352" y="86"/>
                      <a:pt x="352" y="0"/>
                      <a:pt x="352" y="0"/>
                    </a:cubicBezTo>
                    <a:cubicBezTo>
                      <a:pt x="352" y="0"/>
                      <a:pt x="933" y="193"/>
                      <a:pt x="1062" y="401"/>
                    </a:cubicBezTo>
                    <a:cubicBezTo>
                      <a:pt x="1169" y="717"/>
                      <a:pt x="1198" y="1441"/>
                      <a:pt x="1198" y="1441"/>
                    </a:cubicBezTo>
                    <a:lnTo>
                      <a:pt x="0" y="1441"/>
                    </a:lnTo>
                  </a:path>
                </a:pathLst>
              </a:custGeom>
              <a:solidFill>
                <a:srgbClr val="F78E2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6" name="Freeform 1436"/>
              <p:cNvSpPr>
                <a:spLocks noChangeArrowheads="1"/>
              </p:cNvSpPr>
              <p:nvPr/>
            </p:nvSpPr>
            <p:spPr bwMode="auto">
              <a:xfrm>
                <a:off x="6246345" y="4440207"/>
                <a:ext cx="65041" cy="25438"/>
              </a:xfrm>
              <a:custGeom>
                <a:avLst/>
                <a:gdLst>
                  <a:gd name="T0" fmla="*/ 32521 w 488"/>
                  <a:gd name="T1" fmla="*/ 25303 h 188"/>
                  <a:gd name="T2" fmla="*/ 32521 w 488"/>
                  <a:gd name="T3" fmla="*/ 25303 h 188"/>
                  <a:gd name="T4" fmla="*/ 64908 w 488"/>
                  <a:gd name="T5" fmla="*/ 0 h 188"/>
                  <a:gd name="T6" fmla="*/ 0 w 488"/>
                  <a:gd name="T7" fmla="*/ 0 h 188"/>
                  <a:gd name="T8" fmla="*/ 32521 w 488"/>
                  <a:gd name="T9" fmla="*/ 25303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8" h="188">
                    <a:moveTo>
                      <a:pt x="244" y="187"/>
                    </a:moveTo>
                    <a:lnTo>
                      <a:pt x="244" y="187"/>
                    </a:lnTo>
                    <a:cubicBezTo>
                      <a:pt x="372" y="187"/>
                      <a:pt x="487" y="101"/>
                      <a:pt x="48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108" y="187"/>
                      <a:pt x="244" y="18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126013" y="3416655"/>
              <a:ext cx="4090432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3800" y="3412790"/>
              <a:ext cx="4111978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>
                  <a:solidFill>
                    <a:srgbClr val="4D4F53"/>
                  </a:solidFill>
                </a:rPr>
                <a:t>Heavy </a:t>
              </a:r>
              <a:r>
                <a:rPr lang="en-GB" sz="24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1835025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4" name="Picture 43" descr="25th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510" y="4171840"/>
              <a:ext cx="3044574" cy="1575144"/>
            </a:xfrm>
            <a:prstGeom prst="rect">
              <a:avLst/>
            </a:prstGeom>
          </p:spPr>
        </p:pic>
        <p:pic>
          <p:nvPicPr>
            <p:cNvPr id="45" name="Picture 44" descr="75th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034" y="4122201"/>
              <a:ext cx="3140505" cy="1624775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6134718" y="1823631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</a:rPr>
              <a:t>Users have different price sensitivities</a:t>
            </a:r>
            <a:endParaRPr lang="de-DE" sz="44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9" b="34864"/>
          <a:stretch/>
        </p:blipFill>
        <p:spPr>
          <a:xfrm>
            <a:off x="0" y="1218807"/>
            <a:ext cx="12172950" cy="56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  <a:latin typeface="+mn-lt"/>
              </a:rPr>
              <a:t>Clout </a:t>
            </a:r>
            <a:r>
              <a:rPr lang="de-DE" sz="4400" b="1" dirty="0">
                <a:solidFill>
                  <a:schemeClr val="bg2"/>
                </a:solidFill>
                <a:latin typeface="+mn-lt"/>
              </a:rPr>
              <a:t>and Vulnerability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3248" y="1171599"/>
            <a:ext cx="11596953" cy="5559567"/>
            <a:chOff x="163248" y="1171599"/>
            <a:chExt cx="11596953" cy="55595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8" r="24059"/>
            <a:stretch/>
          </p:blipFill>
          <p:spPr>
            <a:xfrm>
              <a:off x="163248" y="1738365"/>
              <a:ext cx="11596953" cy="45978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3600" y="5626651"/>
              <a:ext cx="2603500" cy="110451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452495" y="1171599"/>
              <a:ext cx="5196166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Light consumer</a:t>
              </a:r>
              <a:endParaRPr lang="de-DE" sz="24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151" y="1171599"/>
              <a:ext cx="5105803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>
                  <a:solidFill>
                    <a:srgbClr val="4D4F53"/>
                  </a:solidFill>
                </a:rPr>
                <a:t>Heavy </a:t>
              </a:r>
              <a:r>
                <a:rPr lang="en-GB" sz="28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1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</a:rPr>
              <a:t>They also exhibit different buying behaviours</a:t>
            </a:r>
            <a:endParaRPr lang="de-DE" sz="44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9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956" y="1300015"/>
            <a:ext cx="11610534" cy="4775421"/>
            <a:chOff x="101956" y="1300015"/>
            <a:chExt cx="11610534" cy="4775421"/>
          </a:xfrm>
        </p:grpSpPr>
        <p:sp>
          <p:nvSpPr>
            <p:cNvPr id="86" name="Content Placeholder 2"/>
            <p:cNvSpPr txBox="1">
              <a:spLocks/>
            </p:cNvSpPr>
            <p:nvPr/>
          </p:nvSpPr>
          <p:spPr>
            <a:xfrm>
              <a:off x="5910562" y="1300015"/>
              <a:ext cx="4086278" cy="61551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24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Importance</a:t>
              </a:r>
              <a:endParaRPr lang="en-US" sz="24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1956" y="1789752"/>
              <a:ext cx="11610534" cy="4285684"/>
              <a:chOff x="101956" y="2750402"/>
              <a:chExt cx="10751009" cy="3337492"/>
            </a:xfrm>
          </p:grpSpPr>
          <p:grpSp>
            <p:nvGrpSpPr>
              <p:cNvPr id="2057" name="Group 2056"/>
              <p:cNvGrpSpPr/>
              <p:nvPr/>
            </p:nvGrpSpPr>
            <p:grpSpPr>
              <a:xfrm>
                <a:off x="101956" y="2750402"/>
                <a:ext cx="10751007" cy="479332"/>
                <a:chOff x="1308393" y="1890214"/>
                <a:chExt cx="9872300" cy="479332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5060691" y="2007803"/>
                  <a:ext cx="6120002" cy="288000"/>
                  <a:chOff x="5060691" y="2044700"/>
                  <a:chExt cx="6120002" cy="2880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5060693" y="213967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5060691" y="2044700"/>
                    <a:ext cx="5723423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41" name="Content Placeholder 2"/>
                <p:cNvSpPr txBox="1">
                  <a:spLocks/>
                </p:cNvSpPr>
                <p:nvPr/>
              </p:nvSpPr>
              <p:spPr>
                <a:xfrm>
                  <a:off x="1308393" y="1890214"/>
                  <a:ext cx="4091017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Promotion response (Price</a:t>
                  </a:r>
                  <a:r>
                    <a:rPr lang="en-US" sz="18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)</a:t>
                  </a:r>
                  <a:endParaRPr lang="en-US" sz="18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</p:grpSp>
          <p:grpSp>
            <p:nvGrpSpPr>
              <p:cNvPr id="2058" name="Group 2057"/>
              <p:cNvGrpSpPr/>
              <p:nvPr/>
            </p:nvGrpSpPr>
            <p:grpSpPr>
              <a:xfrm>
                <a:off x="101957" y="3226762"/>
                <a:ext cx="10751008" cy="479332"/>
                <a:chOff x="1308392" y="2360784"/>
                <a:chExt cx="9872301" cy="479332"/>
              </a:xfrm>
            </p:grpSpPr>
            <p:sp>
              <p:nvSpPr>
                <p:cNvPr id="42" name="Content Placeholder 2"/>
                <p:cNvSpPr txBox="1">
                  <a:spLocks/>
                </p:cNvSpPr>
                <p:nvPr/>
              </p:nvSpPr>
              <p:spPr>
                <a:xfrm>
                  <a:off x="1308392" y="2360784"/>
                  <a:ext cx="3617248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Maximum spend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48" name="Group 2047"/>
                <p:cNvGrpSpPr/>
                <p:nvPr/>
              </p:nvGrpSpPr>
              <p:grpSpPr>
                <a:xfrm>
                  <a:off x="5060691" y="2478373"/>
                  <a:ext cx="6120002" cy="288000"/>
                  <a:chOff x="5060691" y="2405806"/>
                  <a:chExt cx="6120002" cy="288000"/>
                </a:xfrm>
              </p:grpSpPr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5060693" y="2487845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5060691" y="2405806"/>
                    <a:ext cx="527202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59" name="Group 2058"/>
              <p:cNvGrpSpPr/>
              <p:nvPr/>
            </p:nvGrpSpPr>
            <p:grpSpPr>
              <a:xfrm>
                <a:off x="101959" y="3703122"/>
                <a:ext cx="10751000" cy="479332"/>
                <a:chOff x="1308392" y="3357370"/>
                <a:chExt cx="9872294" cy="479332"/>
              </a:xfrm>
            </p:grpSpPr>
            <p:sp>
              <p:nvSpPr>
                <p:cNvPr id="43" name="Content Placeholder 2"/>
                <p:cNvSpPr txBox="1">
                  <a:spLocks/>
                </p:cNvSpPr>
                <p:nvPr/>
              </p:nvSpPr>
              <p:spPr>
                <a:xfrm>
                  <a:off x="1308392" y="3357370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packs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49" name="Group 2048"/>
                <p:cNvGrpSpPr/>
                <p:nvPr/>
              </p:nvGrpSpPr>
              <p:grpSpPr>
                <a:xfrm>
                  <a:off x="5060686" y="3474959"/>
                  <a:ext cx="6120000" cy="288000"/>
                  <a:chOff x="5060686" y="3185573"/>
                  <a:chExt cx="6120000" cy="288000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5060686" y="3275572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5060691" y="3185573"/>
                    <a:ext cx="517296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0" name="Group 2059"/>
              <p:cNvGrpSpPr/>
              <p:nvPr/>
            </p:nvGrpSpPr>
            <p:grpSpPr>
              <a:xfrm>
                <a:off x="101959" y="4179482"/>
                <a:ext cx="10751000" cy="479332"/>
                <a:chOff x="1308392" y="3917196"/>
                <a:chExt cx="9872294" cy="479332"/>
              </a:xfrm>
            </p:grpSpPr>
            <p:sp>
              <p:nvSpPr>
                <p:cNvPr id="44" name="Content Placeholder 2"/>
                <p:cNvSpPr txBox="1">
                  <a:spLocks/>
                </p:cNvSpPr>
                <p:nvPr/>
              </p:nvSpPr>
              <p:spPr>
                <a:xfrm>
                  <a:off x="1308392" y="3917196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spend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51" name="Group 2050"/>
                <p:cNvGrpSpPr/>
                <p:nvPr/>
              </p:nvGrpSpPr>
              <p:grpSpPr>
                <a:xfrm>
                  <a:off x="5060686" y="4034785"/>
                  <a:ext cx="6120000" cy="288000"/>
                  <a:chOff x="5060686" y="3965340"/>
                  <a:chExt cx="6120000" cy="288000"/>
                </a:xfrm>
              </p:grpSpPr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5060686" y="4060118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5060692" y="3965340"/>
                    <a:ext cx="3648968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1" name="Group 2060"/>
              <p:cNvGrpSpPr/>
              <p:nvPr/>
            </p:nvGrpSpPr>
            <p:grpSpPr>
              <a:xfrm>
                <a:off x="101959" y="4655842"/>
                <a:ext cx="10751000" cy="479332"/>
                <a:chOff x="1308392" y="4477022"/>
                <a:chExt cx="9872294" cy="479332"/>
              </a:xfrm>
            </p:grpSpPr>
            <p:sp>
              <p:nvSpPr>
                <p:cNvPr id="45" name="Content Placeholder 2"/>
                <p:cNvSpPr txBox="1">
                  <a:spLocks/>
                </p:cNvSpPr>
                <p:nvPr/>
              </p:nvSpPr>
              <p:spPr>
                <a:xfrm>
                  <a:off x="1308392" y="4477022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weekly visits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52" name="Group 2051"/>
                <p:cNvGrpSpPr/>
                <p:nvPr/>
              </p:nvGrpSpPr>
              <p:grpSpPr>
                <a:xfrm>
                  <a:off x="5060686" y="4594611"/>
                  <a:ext cx="6120000" cy="288000"/>
                  <a:chOff x="5060686" y="4335565"/>
                  <a:chExt cx="6120000" cy="288000"/>
                </a:xfrm>
              </p:grpSpPr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060686" y="443034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5060691" y="4335565"/>
                    <a:ext cx="188112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2" name="Group 2061"/>
              <p:cNvGrpSpPr/>
              <p:nvPr/>
            </p:nvGrpSpPr>
            <p:grpSpPr>
              <a:xfrm>
                <a:off x="101956" y="5132202"/>
                <a:ext cx="10751003" cy="479332"/>
                <a:chOff x="1308392" y="4990724"/>
                <a:chExt cx="9872296" cy="479332"/>
              </a:xfrm>
            </p:grpSpPr>
            <p:sp>
              <p:nvSpPr>
                <p:cNvPr id="46" name="Content Placeholder 2"/>
                <p:cNvSpPr txBox="1">
                  <a:spLocks/>
                </p:cNvSpPr>
                <p:nvPr/>
              </p:nvSpPr>
              <p:spPr>
                <a:xfrm>
                  <a:off x="1308392" y="4990724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>
                      <a:solidFill>
                        <a:schemeClr val="tx1"/>
                      </a:solidFill>
                      <a:cs typeface="Lato Light"/>
                    </a:rPr>
                    <a:t>Minimum spend</a:t>
                  </a:r>
                </a:p>
              </p:txBody>
            </p:sp>
            <p:grpSp>
              <p:nvGrpSpPr>
                <p:cNvPr id="2053" name="Group 2052"/>
                <p:cNvGrpSpPr/>
                <p:nvPr/>
              </p:nvGrpSpPr>
              <p:grpSpPr>
                <a:xfrm>
                  <a:off x="5060688" y="5108313"/>
                  <a:ext cx="6120000" cy="288000"/>
                  <a:chOff x="5060688" y="4689260"/>
                  <a:chExt cx="6120000" cy="288000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5060688" y="4778481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5060691" y="4689260"/>
                    <a:ext cx="159918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3" name="Group 2062"/>
              <p:cNvGrpSpPr/>
              <p:nvPr/>
            </p:nvGrpSpPr>
            <p:grpSpPr>
              <a:xfrm>
                <a:off x="101956" y="5608562"/>
                <a:ext cx="10751003" cy="479332"/>
                <a:chOff x="1308392" y="4755336"/>
                <a:chExt cx="9872296" cy="479332"/>
              </a:xfrm>
            </p:grpSpPr>
            <p:grpSp>
              <p:nvGrpSpPr>
                <p:cNvPr id="2054" name="Group 2053"/>
                <p:cNvGrpSpPr/>
                <p:nvPr/>
              </p:nvGrpSpPr>
              <p:grpSpPr>
                <a:xfrm>
                  <a:off x="5060688" y="4872925"/>
                  <a:ext cx="6120000" cy="288000"/>
                  <a:chOff x="5060688" y="5101949"/>
                  <a:chExt cx="6120000" cy="288000"/>
                </a:xfrm>
              </p:grpSpPr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5060688" y="518561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5060691" y="5101949"/>
                    <a:ext cx="137820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82" name="Content Placeholder 2"/>
                <p:cNvSpPr txBox="1">
                  <a:spLocks/>
                </p:cNvSpPr>
                <p:nvPr/>
              </p:nvSpPr>
              <p:spPr>
                <a:xfrm>
                  <a:off x="1308392" y="4755336"/>
                  <a:ext cx="4635207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Brand loyalty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Buying behaviours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Promotion response</a:t>
            </a:r>
            <a:endParaRPr lang="en-GB" sz="4400" b="1" dirty="0">
              <a:solidFill>
                <a:schemeClr val="bg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2992" y="1196558"/>
            <a:ext cx="11486016" cy="4808646"/>
            <a:chOff x="274185" y="2019163"/>
            <a:chExt cx="9710245" cy="4062319"/>
          </a:xfrm>
        </p:grpSpPr>
        <p:pic>
          <p:nvPicPr>
            <p:cNvPr id="47" name="Picture 2" descr="https://lh6.googleusercontent.com/eFl8bLqLzOi1ROhb2FhZvm6MCqlDFJBzz4UN79bCITlkiB3s2EB9KBAG4e_AVyutlEXYfmZi70G3vjINEwHhq3ezsR0dwgGospw7NIr3urwF6gH3XruYbwDkp31jpCLOBAOLi26vGx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22"/>
            <a:stretch/>
          </p:blipFill>
          <p:spPr bwMode="auto">
            <a:xfrm>
              <a:off x="444205" y="2102666"/>
              <a:ext cx="9540225" cy="397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/>
            <p:cNvSpPr/>
            <p:nvPr/>
          </p:nvSpPr>
          <p:spPr>
            <a:xfrm rot="16200000">
              <a:off x="-1382239" y="3675587"/>
              <a:ext cx="3798028" cy="4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Sales on price promotion [%]</a:t>
              </a:r>
              <a:endParaRPr lang="de-DE" sz="24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9365" y="2147759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9365" y="293046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9365" y="3736880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59365" y="4550329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59365" y="5363778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_EN">
  <a:themeElements>
    <a:clrScheme name="BearingPoint Colors">
      <a:dk1>
        <a:srgbClr val="4D4F53"/>
      </a:dk1>
      <a:lt1>
        <a:sysClr val="window" lastClr="FFFFFF"/>
      </a:lt1>
      <a:dk2>
        <a:srgbClr val="D52B1E"/>
      </a:dk2>
      <a:lt2>
        <a:srgbClr val="A71930"/>
      </a:lt2>
      <a:accent1>
        <a:srgbClr val="AA546E"/>
      </a:accent1>
      <a:accent2>
        <a:srgbClr val="C68D9E"/>
      </a:accent2>
      <a:accent3>
        <a:srgbClr val="8D1B3D"/>
      </a:accent3>
      <a:accent4>
        <a:srgbClr val="D7D3C7"/>
      </a:accent4>
      <a:accent5>
        <a:srgbClr val="B7B1A9"/>
      </a:accent5>
      <a:accent6>
        <a:srgbClr val="8D817B"/>
      </a:accent6>
      <a:hlink>
        <a:srgbClr val="8D817B"/>
      </a:hlink>
      <a:folHlink>
        <a:srgbClr val="8D1B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4D4F53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4D4F5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rgbClr val="4D4F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ingIM_LegacyID xmlns="http://schemas.microsoft.com/sharepoint/v3/fields" xsi:nil="true"/>
    <SpringIM_PartnerName xmlns="http://schemas.microsoft.com/sharepoint/v3">
      <UserInfo>
        <DisplayName/>
        <AccountId xsi:nil="true"/>
        <AccountType/>
      </UserInfo>
    </SpringIM_PartnerName>
    <SpringIM_RetentionDate xmlns="http://schemas.microsoft.com/sharepoint/v3/fields" xsi:nil="true"/>
    <SpringIM_ApprovalType xmlns="http://schemas.microsoft.com/sharepoint/v3/fields"/>
    <SpringIM_TitleEn xmlns="http://schemas.microsoft.com/sharepoint/v3/fields" xsi:nil="true"/>
    <SpringIM_TypeOfDocument xmlns="http://schemas.microsoft.com/sharepoint/v3/fields">Template</SpringIM_TypeOfDocument>
    <SpringIM_MethodologyWorkStream xmlns="http://schemas.microsoft.com/sharepoint/v3/fields" xsi:nil="true"/>
    <SpringIM_Confidentiality xmlns="http://schemas.microsoft.com/sharepoint/v3/fields">Internal</SpringIM_Confidentiality>
    <SpringIM_Document_ContentType_Version xmlns="http://schemas.microsoft.com/sharepoint/v3/fields">1</SpringIM_Document_ContentType_Version>
    <SpringIM_Keyword xmlns="http://schemas.microsoft.com/sharepoint/v3/fields" xsi:nil="true"/>
    <SpringIM_URLOrigin xmlns="http://schemas.microsoft.com/sharepoint/v3/fields" xsi:nil="true"/>
    <SpringIM_Solution xmlns="http://schemas.microsoft.com/sharepoint/v3/fields" xsi:nil="true"/>
    <SpringIM_ReusabilityRating xmlns="http://schemas.microsoft.com/sharepoint/v3/fields">3</SpringIM_ReusabilityRating>
    <SpringIM_AllianceProduct xmlns="http://schemas.microsoft.com/sharepoint/v3/fields"/>
    <SpringIM_ProjectManager xmlns="http://schemas.microsoft.com/sharepoint/v3">
      <UserInfo>
        <DisplayName/>
        <AccountId xsi:nil="true"/>
        <AccountType/>
      </UserInfo>
    </SpringIM_ProjectManager>
    <SpringIM_Description xmlns="http://schemas.microsoft.com/sharepoint/v3/fields" xsi:nil="true"/>
    <SpringIM_Comment xmlns="http://schemas.microsoft.com/sharepoint/v3/fields" xsi:nil="true"/>
    <SpringIM_MethodologyPhase xmlns="http://schemas.microsoft.com/sharepoint/v3/fields">5. Operate</SpringIM_MethodologyPhase>
    <SpringIM_MigrationFlag xmlns="http://schemas.microsoft.com/sharepoint/v3/fields" xsi:nil="true"/>
    <SpringIM_Language xmlns="http://schemas.microsoft.com/sharepoint/v3/fields"/>
    <SpringIM_ReusabilityActivity xmlns="http://schemas.microsoft.com/sharepoint/v3/fields"/>
    <SpringIM_Status xmlns="http://schemas.microsoft.com/sharepoint/v3/fields">Draft</SpringIM_Status>
    <SpringIM_Client xmlns="http://schemas.microsoft.com/sharepoint/v3/fields" xsi:nil="true"/>
    <SpringIM_Author xmlns="http://schemas.microsoft.com/sharepoint/v3">
      <UserInfo>
        <DisplayName/>
        <AccountId xsi:nil="true"/>
        <AccountType/>
      </UserInfo>
    </SpringIM_Author>
    <SpringIM_DocumentYear xmlns="http://schemas.microsoft.com/sharepoint/v3/fields">2012</SpringIM_DocumentYear>
    <SpringIM_Country xmlns="http://schemas.microsoft.com/sharepoint/v3/fields" xsi:nil="true"/>
    <SpringIM_Industry xmlns="http://schemas.microsoft.com/sharepoint/v3/fields" xsi:nil="true"/>
    <SpringIM_SourceSystem xmlns="http://schemas.microsoft.com/sharepoint/v3/fields" xsi:nil="true"/>
    <SpringIM_DescriptionEn xmlns="http://schemas.microsoft.com/sharepoint/v3/fields" xsi:nil="true"/>
    <SpringIM_SAPNo xmlns="http://schemas.microsoft.com/sharepoint/v3/fields" xsi:nil="true"/>
    <SpringIM_SourceFolder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 Document" ma:contentTypeID="0x0101005353CF7DFE784A6D90C5F6B6D11D3DC301006B596F5C59F0444EA16BB0A4AE1799F4" ma:contentTypeVersion="1" ma:contentTypeDescription="The document type for BE" ma:contentTypeScope="" ma:versionID="35b38393a7a4af8bc677612fc65243a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a699221419f778b0e411e14390e0d54c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SpringIM_TitleEn" minOccurs="0"/>
                <xsd:element ref="ns2:SpringIM_TypeOfDocument"/>
                <xsd:element ref="ns2:SpringIM_Confidentiality"/>
                <xsd:element ref="ns2:SpringIM_Status"/>
                <xsd:element ref="ns2:SpringIM_Description" minOccurs="0"/>
                <xsd:element ref="ns2:SpringIM_DescriptionEn" minOccurs="0"/>
                <xsd:element ref="ns1:SpringIM_Author" minOccurs="0"/>
                <xsd:element ref="ns2:SpringIM_Industry" minOccurs="0"/>
                <xsd:element ref="ns2:SpringIM_Solution" minOccurs="0"/>
                <xsd:element ref="ns2:SpringIM_Country" minOccurs="0"/>
                <xsd:element ref="ns2:SpringIM_Client" minOccurs="0"/>
                <xsd:element ref="ns2:SpringIM_SAPNo" minOccurs="0"/>
                <xsd:element ref="ns1:SpringIM_PartnerName" minOccurs="0"/>
                <xsd:element ref="ns1:SpringIM_ProjectManager" minOccurs="0"/>
                <xsd:element ref="ns2:SpringIM_ReusabilityRating" minOccurs="0"/>
                <xsd:element ref="ns2:SpringIM_ReusabilityActivity" minOccurs="0"/>
                <xsd:element ref="ns2:SpringIM_ApprovalType" minOccurs="0"/>
                <xsd:element ref="ns2:SpringIM_MethodologyWorkStream" minOccurs="0"/>
                <xsd:element ref="ns2:SpringIM_MethodologyPhase" minOccurs="0"/>
                <xsd:element ref="ns2:SpringIM_Comment" minOccurs="0"/>
                <xsd:element ref="ns2:SpringIM_RetentionDate" minOccurs="0"/>
                <xsd:element ref="ns2:SpringIM_Keyword" minOccurs="0"/>
                <xsd:element ref="ns2:SpringIM_LegacyID" minOccurs="0"/>
                <xsd:element ref="ns2:SpringIM_MigrationFlag" minOccurs="0"/>
                <xsd:element ref="ns2:SpringIM_URLOrigin" minOccurs="0"/>
                <xsd:element ref="ns2:SpringIM_SourceSystem" minOccurs="0"/>
                <xsd:element ref="ns2:SpringIM_SourceFolder" minOccurs="0"/>
                <xsd:element ref="ns2:SpringIM_Document_ContentType_Version"/>
                <xsd:element ref="ns2:SpringIM_AllianceProduct" minOccurs="0"/>
                <xsd:element ref="ns2:SpringIM_Language" minOccurs="0"/>
                <xsd:element ref="ns2:SpringIM_Document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pringIM_Author" ma:index="14" nillable="true" ma:displayName="Document Author" ma:description="" ma:list="UserInfo" ma:SharePointGroup="0" ma:internalName="SpringIM_Autho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artnerName" ma:index="20" nillable="true" ma:displayName="Engagement Partner" ma:description="(Formerly: Engagement Managing Director)" ma:list="UserInfo" ma:SharePointGroup="0" ma:internalName="SpringIM_PartnerNam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rojectManager" ma:index="21" nillable="true" ma:displayName="Engagement Manager" ma:description="" ma:list="UserInfo" ma:SharePointGroup="0" ma:internalName="SpringIM_ProjectManage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SpringIM_TitleEn" ma:index="8" nillable="true" ma:displayName="Title (English)" ma:description="If the language differs from English you can translate it here. (Optional)" ma:internalName="SpringIM_TitleEn">
      <xsd:simpleType>
        <xsd:restriction base="dms:Text">
          <xsd:maxLength value="255"/>
        </xsd:restriction>
      </xsd:simpleType>
    </xsd:element>
    <xsd:element name="SpringIM_TypeOfDocument" ma:index="9" ma:displayName="Type of Document" ma:default="Unspecified" ma:description="A categorization of the docucment type. (e.g. Whitepaper, Proposal, ...)" ma:internalName="SpringIM_TypeOfDocument">
      <xsd:simpleType>
        <xsd:restriction base="dms:Choice">
          <xsd:enumeration value="Case Study"/>
          <xsd:enumeration value="Client document"/>
          <xsd:enumeration value="Contract"/>
          <xsd:enumeration value="Deliverable"/>
          <xsd:enumeration value="External articles/research"/>
          <xsd:enumeration value="Methodology / Guidance"/>
          <xsd:enumeration value="Marketing and sales"/>
          <xsd:enumeration value="Meeting Minutes"/>
          <xsd:enumeration value="Newsletters"/>
          <xsd:enumeration value="Other"/>
          <xsd:enumeration value="Planning document"/>
          <xsd:enumeration value="Policies"/>
          <xsd:enumeration value="Proposal"/>
          <xsd:enumeration value="Qual"/>
          <xsd:enumeration value="RQM Document"/>
          <xsd:enumeration value="Sales Presentation"/>
          <xsd:enumeration value="Success Story"/>
          <xsd:enumeration value="Template"/>
          <xsd:enumeration value="Training Document"/>
          <xsd:enumeration value="Unspecified"/>
          <xsd:enumeration value="White Paper"/>
          <xsd:maxLength value="255"/>
        </xsd:restriction>
      </xsd:simpleType>
    </xsd:element>
    <xsd:element name="SpringIM_Confidentiality" ma:index="10" ma:displayName="Confidentiality" ma:default="Internal" ma:description="Internal: available for everyone internally, Restricted: not seen by everyone, Public: can be used outside BE." ma:format="RadioButtons" ma:internalName="SpringIM_Confidentiality">
      <xsd:simpleType>
        <xsd:restriction base="dms:Choice">
          <xsd:enumeration value="Restricted"/>
          <xsd:enumeration value="Internal"/>
          <xsd:enumeration value="Public"/>
          <xsd:maxLength value="255"/>
        </xsd:restriction>
      </xsd:simpleType>
    </xsd:element>
    <xsd:element name="SpringIM_Status" ma:index="11" ma:displayName="Status" ma:default="Draft" ma:description="In Progress: validation by owner outstanding, Final: client or publication version, Approved: offical approval available (e.g. legal, marketing, ...)" ma:format="RadioButtons" ma:internalName="SpringIM_Status">
      <xsd:simpleType>
        <xsd:restriction base="dms:Choice">
          <xsd:enumeration value="Draft"/>
          <xsd:enumeration value="In progress"/>
          <xsd:enumeration value="Final"/>
          <xsd:enumeration value="Approved"/>
          <xsd:maxLength value="255"/>
        </xsd:restriction>
      </xsd:simpleType>
    </xsd:element>
    <xsd:element name="SpringIM_Description" ma:index="12" nillable="true" ma:displayName="Description" ma:description="To improve reusablity please enter an abstract or a collection of keywords." ma:internalName="SpringIM_Description">
      <xsd:simpleType>
        <xsd:restriction base="dms:Note">
          <xsd:maxLength value="1024"/>
        </xsd:restriction>
      </xsd:simpleType>
    </xsd:element>
    <xsd:element name="SpringIM_DescriptionEn" ma:index="13" nillable="true" ma:displayName="Description (English)" ma:description="If the language differs from English you can translate it here. (Optional)" ma:internalName="SpringIM_DescriptionEn">
      <xsd:simpleType>
        <xsd:restriction base="dms:Note">
          <xsd:maxLength value="1024"/>
        </xsd:restriction>
      </xsd:simpleType>
    </xsd:element>
    <xsd:element name="SpringIM_Industry" ma:index="15" nillable="true" ma:displayName="Industry / Segment" ma:description="" ma:internalName="SpringIM_Industry">
      <xsd:simpleType>
        <xsd:restriction base="dms:Choice">
          <xsd:enumeration value="-"/>
          <xsd:enumeration value="Cross Industry"/>
          <xsd:enumeration value="CS"/>
          <xsd:enumeration value="CS / Automotive"/>
          <xsd:enumeration value="CS / Communications &amp; Content, Utilities"/>
          <xsd:enumeration value="CS / Consumer Markets"/>
          <xsd:enumeration value="CS / Life Sciences, Chemicals"/>
          <xsd:enumeration value="CS / Manufacturing"/>
          <xsd:enumeration value="CS / Natural Resources"/>
          <xsd:enumeration value="CS / Other"/>
          <xsd:enumeration value="FS"/>
          <xsd:enumeration value="FS / Banking"/>
          <xsd:enumeration value="FS / Capital Markets"/>
          <xsd:enumeration value="FS / Insurance"/>
          <xsd:enumeration value="FS / Other"/>
          <xsd:enumeration value="PS"/>
          <xsd:enumeration value="PS / Aerospace &amp; Defence"/>
          <xsd:enumeration value="PS / Government"/>
          <xsd:enumeration value="PS / Healthcare &amp; Social Welfare"/>
          <xsd:enumeration value="PS / Other"/>
          <xsd:enumeration value="PS / Postal &amp; Transportation"/>
          <xsd:maxLength value="255"/>
        </xsd:restriction>
      </xsd:simpleType>
    </xsd:element>
    <xsd:element name="SpringIM_Solution" ma:index="16" nillable="true" ma:displayName="Service Line / Offering Group" ma:description="" ma:internalName="SpringIM_Solution">
      <xsd:simpleType>
        <xsd:restriction base="dms:Choice">
          <xsd:enumeration value="-"/>
          <xsd:enumeration value="000 Other"/>
          <xsd:enumeration value="000 Other / 010 Partner Sales/Referral"/>
          <xsd:enumeration value="000 Other / 020 Partner Sales/Resale"/>
          <xsd:enumeration value="100 BST"/>
          <xsd:enumeration value="100 BST / 010 Business Strategy"/>
          <xsd:enumeration value="100 BST / 020 Business Transformation"/>
          <xsd:enumeration value="100 BST / 030 Mergers and Acquistions"/>
          <xsd:enumeration value="100 BST / 040 Value Propositions"/>
          <xsd:enumeration value="100 BST / 050 Growth"/>
          <xsd:enumeration value="100 BST / 060 Innovation and R&amp;D"/>
          <xsd:enumeration value="100 BST / 070 Sustainability"/>
          <xsd:enumeration value="100 BST / 080 Corp Performance Improvement"/>
          <xsd:enumeration value="100 BST / 090 Business Turnaround"/>
          <xsd:enumeration value="100 BST / 100 Program Management"/>
          <xsd:enumeration value="100 BST / 110 Change Management"/>
          <xsd:enumeration value="200 CM"/>
          <xsd:enumeration value="200 CM / 010 Channel &amp; Customer Transformation"/>
          <xsd:enumeration value="200 CM / 020 Marketing Transformation"/>
          <xsd:enumeration value="200 CM / 030 Sales Transformation"/>
          <xsd:enumeration value="200 CM / 040 Service Transformation"/>
          <xsd:enumeration value="200 CM / 050 Customer Insight Management"/>
          <xsd:enumeration value="200 CM / 060 Digital Transformation"/>
          <xsd:enumeration value="300 SCM"/>
          <xsd:enumeration value="300 SCM / 010 Supply Chain Strategy &amp; Transformation"/>
          <xsd:enumeration value="300 SCM / 020 Product Life Cycle Management"/>
          <xsd:enumeration value="300 SCM / 030 Demand Management and Planning"/>
          <xsd:enumeration value="300 SCM / 040 Sourcing and Procurement"/>
          <xsd:enumeration value="300 SCM / 050 Manufacturing"/>
          <xsd:enumeration value="300 SCM / 060 Maintenance"/>
          <xsd:enumeration value="300 SCM / 070 Logistics and Distribution"/>
          <xsd:enumeration value="300 SCM / 080 Green Supply Chain"/>
          <xsd:enumeration value="300 SCM / 090 Supply Chain Analytics"/>
          <xsd:enumeration value="410 CS-C"/>
          <xsd:enumeration value="410 CS-C / 000 Operational Excellence"/>
          <xsd:enumeration value="410 CS-C / 010 Telco-Media"/>
          <xsd:enumeration value="420 PS-C"/>
          <xsd:enumeration value="420 PS-C / 000 Operational Excellence"/>
          <xsd:enumeration value="430 FS-C"/>
          <xsd:enumeration value="430 FS-C / 000 Operational Excellence"/>
          <xsd:enumeration value="430 FS-C / 010 Credit-Loan-Mortgage"/>
          <xsd:enumeration value="430 FS-C / 020 Deposits-Savings-Cards"/>
          <xsd:enumeration value="430 FS-C / 030 Payment"/>
          <xsd:enumeration value="430 FS-C / 040 Securities-Derivatives-FX"/>
          <xsd:enumeration value="430 FS-C / 050 Commodities"/>
          <xsd:enumeration value="430 FS-C / 060 Funds"/>
          <xsd:enumeration value="430 FS-C / 070 FS-C–Policy/Product Mgmt - Underwriting"/>
          <xsd:enumeration value="430 FS-C / 080 Claims Management"/>
          <xsd:enumeration value="430 FS-C / 090 Reinsurance"/>
          <xsd:enumeration value="430 FS-C / 100 FS-C–Commission"/>
          <xsd:enumeration value="430 FS-C / 110 FS-C–Collection/Disbursement"/>
          <xsd:enumeration value="500 FIN"/>
          <xsd:enumeration value="500 FIN / 010 Finance Process Improvement"/>
          <xsd:enumeration value="500 FIN / 020 Financial Performance Mgmt &amp; Controlling"/>
          <xsd:enumeration value="500 FIN / 030 Budgeting, Planning &amp; Forcasting"/>
          <xsd:enumeration value="500 FIN / 040 Corporate Reporting &amp; Consolidation"/>
          <xsd:enumeration value="500 FIN / 050 Financial System Optimization"/>
          <xsd:enumeration value="500 FIN / 060 Corporate Treasury and Cash Management"/>
          <xsd:enumeration value="500 FIN / 070 Real Estate"/>
          <xsd:enumeration value="500 FIN / 080 HR Process Improvement"/>
          <xsd:enumeration value="500 FIN / 090 HR System Optimization"/>
          <xsd:enumeration value="600 GRCS"/>
          <xsd:enumeration value="600 GRCS / 010 Governance"/>
          <xsd:enumeration value="600 GRCS / 020 Risk Management"/>
          <xsd:enumeration value="600 GRCS / 030 Software Solutions"/>
          <xsd:enumeration value="600 GRCS / 040 Compliance"/>
          <xsd:enumeration value="600 GRCS / 050 Security Management"/>
          <xsd:enumeration value="700 IM"/>
          <xsd:enumeration value="700 IM / 010 Business Intelligence"/>
          <xsd:enumeration value="700 IM / 020 Info Asset Management"/>
          <xsd:enumeration value="700 IM / 030 Access, Search &amp; Delivery"/>
          <xsd:enumeration value="700 IM / 040 Enterprise Data Management"/>
          <xsd:enumeration value="700 IM / 050 Enterprise Content Management"/>
          <xsd:enumeration value="700 IM / 060 Information Strategy, Architecture &amp; Governance"/>
          <xsd:enumeration value="800 ITST"/>
          <xsd:enumeration value="800 ITST / 010 IT Strategy, Architecture and Governance"/>
          <xsd:enumeration value="800 ITST / 020 IT Infrastructure Transformation"/>
          <xsd:enumeration value="800 ITST / 030 IT Sourcing Advisory"/>
          <xsd:enumeration value="800 ITST / 040 IT Service Management"/>
          <xsd:enumeration value="800 ITST / 050 Systems Integration"/>
          <xsd:enumeration value="800 ITST / 060 IT PMO"/>
          <xsd:enumeration value="900 SAP"/>
          <xsd:enumeration value="900 SAP / 010 Strategy and Architecture"/>
          <xsd:enumeration value="900 SAP / 020 Implemention &amp; Global Rollouts"/>
          <xsd:enumeration value="900 SAP / 030 PMO &amp; Project Advisory"/>
          <xsd:enumeration value="900 SAP / 040 Development Mgmt"/>
          <xsd:enumeration value="900 SAP / 050 Operation: Orga., Processes, Gov."/>
          <xsd:enumeration value="900 SAP / 060 Technology Solutions"/>
          <xsd:enumeration value="900 SAP / 070 Compliant Access Mgmt"/>
          <xsd:enumeration value="900 SAP / 080 Innovative SAP Solutions"/>
          <xsd:enumeration value="1000 HC / 010 Hypercube"/>
          <xsd:maxLength value="255"/>
        </xsd:restriction>
      </xsd:simpleType>
    </xsd:element>
    <xsd:element name="SpringIM_Country" ma:index="17" nillable="true" ma:displayName="Region / Country" ma:description="" ma:internalName="SpringIM_Country">
      <xsd:simpleType>
        <xsd:restriction base="dms:Choice">
          <xsd:enumeration value="-"/>
          <xsd:enumeration value="FBNL"/>
          <xsd:enumeration value="FBNL / Algeria"/>
          <xsd:enumeration value="FBNL / Belgium"/>
          <xsd:enumeration value="FBNL / France"/>
          <xsd:enumeration value="FBNL / Monaco"/>
          <xsd:enumeration value="FBNL / Morocco"/>
          <xsd:enumeration value="FBNL / Netherlands"/>
          <xsd:enumeration value="FBNL / Tunisia"/>
          <xsd:enumeration value="GSA"/>
          <xsd:enumeration value="GSA / Austria"/>
          <xsd:enumeration value="GSA / Germany"/>
          <xsd:enumeration value="GSA / Infonova"/>
          <xsd:enumeration value="GSA / Italy"/>
          <xsd:enumeration value="GSA / Liechtenstein"/>
          <xsd:enumeration value="GSA / Romania"/>
          <xsd:enumeration value="GSA / Switzerland"/>
          <xsd:enumeration value="Nord"/>
          <xsd:enumeration value="Nord / Denmark"/>
          <xsd:enumeration value="Nord / Finland"/>
          <xsd:enumeration value="Nord / Norway"/>
          <xsd:enumeration value="Nord / Sweden"/>
          <xsd:enumeration value="Other"/>
          <xsd:enumeration value="RoBE"/>
          <xsd:enumeration value="RoBE / Albania"/>
          <xsd:enumeration value="RoBE / BPT Netherlands"/>
          <xsd:enumeration value="RoBE / Czech Republic"/>
          <xsd:enumeration value="RoBE / Hungary"/>
          <xsd:enumeration value="RoBE / Kosovo"/>
          <xsd:enumeration value="RoBE / Luxembourg"/>
          <xsd:enumeration value="RoBE / Portugal"/>
          <xsd:enumeration value="RoBE / Slovakia"/>
          <xsd:enumeration value="RoBE / Spain"/>
          <xsd:enumeration value="RoBE / Turkey"/>
          <xsd:enumeration value="RoBE / USA"/>
          <xsd:enumeration value="Russ"/>
          <xsd:enumeration value="Russ / Kazakhstan"/>
          <xsd:enumeration value="Russ / Russia"/>
          <xsd:enumeration value="Russ / Ukraine"/>
          <xsd:enumeration value="UK"/>
          <xsd:enumeration value="UK / Ireland"/>
          <xsd:enumeration value="UK / UK"/>
          <xsd:maxLength value="255"/>
        </xsd:restriction>
      </xsd:simpleType>
    </xsd:element>
    <xsd:element name="SpringIM_Client" ma:index="18" nillable="true" ma:displayName="Client" ma:description="If the information is client-related please enter the name here." ma:internalName="SpringIM_Client">
      <xsd:simpleType>
        <xsd:restriction base="dms:Text">
          <xsd:maxLength value="255"/>
        </xsd:restriction>
      </xsd:simpleType>
    </xsd:element>
    <xsd:element name="SpringIM_SAPNo" ma:index="19" nillable="true" ma:displayName="Engagement Number" ma:description="If the information is engagement-related please enter the number here." ma:internalName="SpringIM_SAPNo">
      <xsd:simpleType>
        <xsd:restriction base="dms:Text">
          <xsd:maxLength value="255"/>
        </xsd:restriction>
      </xsd:simpleType>
    </xsd:element>
    <xsd:element name="SpringIM_ReusabilityRating" ma:index="22" nillable="true" ma:displayName="Recommendation" ma:description="Please do not change (IM Manager responsibility) 1: Recommended, 2: Very Recommended, 3: Higly Recommended" ma:format="RadioButtons" ma:internalName="SpringIM_ReusabilityRating">
      <xsd:simpleType>
        <xsd:restriction base="dms:Choice">
          <xsd:enumeration value="-"/>
          <xsd:enumeration value="1"/>
          <xsd:enumeration value="2"/>
          <xsd:enumeration value="3"/>
          <xsd:maxLength value="255"/>
        </xsd:restriction>
      </xsd:simpleType>
    </xsd:element>
    <xsd:element name="SpringIM_ReusabilityActivity" ma:index="23" nillable="true" ma:displayName="Recommendation Activity" ma:description="Please do not change (IM Manager responsibility)" ma:internalName="SpringIM_ReusabilityActiv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eate Alliances Presentation"/>
                    <xsd:enumeration value="Create Industry Material"/>
                    <xsd:enumeration value="Create KA Material"/>
                    <xsd:enumeration value="Create Oral Presentation"/>
                    <xsd:enumeration value="Create Proposal"/>
                    <xsd:enumeration value="Create Solution Material"/>
                    <xsd:enumeration value="Develop Opportunity"/>
                    <xsd:enumeration value="Initiate Approval"/>
                    <xsd:enumeration value="Manage Engagement"/>
                    <xsd:enumeration value="Obtain Corporate Information"/>
                    <xsd:enumeration value="Prepare Project Deliverable"/>
                    <xsd:enumeration value="Provide Final Documentation"/>
                    <xsd:enumeration value="Setup Engagement"/>
                    <xsd:maxLength value="512"/>
                  </xsd:restriction>
                </xsd:simpleType>
              </xsd:element>
            </xsd:sequence>
          </xsd:extension>
        </xsd:complexContent>
      </xsd:complexType>
    </xsd:element>
    <xsd:element name="SpringIM_ApprovalType" ma:index="24" nillable="true" ma:displayName="Approval Type" ma:description="Please do not change. (IM Manager responsibility)" ma:internalName="SpringIM_Approv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iance Management"/>
                    <xsd:enumeration value="Corporate Communication"/>
                    <xsd:enumeration value="Corporate Services Communication"/>
                    <xsd:enumeration value="Industry"/>
                    <xsd:enumeration value="Legal"/>
                    <xsd:enumeration value="Marketing"/>
                    <xsd:enumeration value="Solution"/>
                    <xsd:maxLength value="256"/>
                  </xsd:restriction>
                </xsd:simpleType>
              </xsd:element>
            </xsd:sequence>
          </xsd:extension>
        </xsd:complexContent>
      </xsd:complexType>
    </xsd:element>
    <xsd:element name="SpringIM_MethodologyWorkStream" ma:index="25" nillable="true" ma:displayName="Work Stream" ma:description="" ma:internalName="SpringIM_MethodologyWorkStream">
      <xsd:simpleType>
        <xsd:restriction base="dms:Choice">
          <xsd:enumeration value="-"/>
          <xsd:enumeration value="Change Management"/>
          <xsd:enumeration value="Project management"/>
          <xsd:enumeration value="Strategy &amp; Process"/>
          <xsd:enumeration value="Technology"/>
          <xsd:maxLength value="255"/>
        </xsd:restriction>
      </xsd:simpleType>
    </xsd:element>
    <xsd:element name="SpringIM_MethodologyPhase" ma:index="26" nillable="true" ma:displayName="Phase" ma:description="" ma:internalName="SpringIM_MethodologyPhase">
      <xsd:simpleType>
        <xsd:restriction base="dms:Choice">
          <xsd:enumeration value="-"/>
          <xsd:enumeration value="1. Strategy"/>
          <xsd:enumeration value="2. Design"/>
          <xsd:enumeration value="3. Build"/>
          <xsd:enumeration value="4. Deploy"/>
          <xsd:enumeration value="5. Operate"/>
          <xsd:maxLength value="255"/>
        </xsd:restriction>
      </xsd:simpleType>
    </xsd:element>
    <xsd:element name="SpringIM_Comment" ma:index="27" nillable="true" ma:displayName="Comments" ma:description="" ma:hidden="true" ma:internalName="SpringIM_Comment">
      <xsd:simpleType>
        <xsd:restriction base="dms:Note">
          <xsd:maxLength value="1024"/>
        </xsd:restriction>
      </xsd:simpleType>
    </xsd:element>
    <xsd:element name="SpringIM_RetentionDate" ma:index="28" nillable="true" ma:displayName="Retention Date" ma:description="" ma:format="DateOnly" ma:hidden="true" ma:internalName="SpringIM_RetentionDate">
      <xsd:simpleType>
        <xsd:restriction base="dms:DateTime"/>
      </xsd:simpleType>
    </xsd:element>
    <xsd:element name="SpringIM_Keyword" ma:index="29" nillable="true" ma:displayName="Keywords" ma:description="Keyword generated by the search engine. (Read only)" ma:hidden="true" ma:internalName="SpringIM_Keyword">
      <xsd:simpleType>
        <xsd:restriction base="dms:Note">
          <xsd:maxLength value="1024"/>
        </xsd:restriction>
      </xsd:simpleType>
    </xsd:element>
    <xsd:element name="SpringIM_LegacyID" ma:index="30" nillable="true" ma:displayName="Legacy ID" ma:description="" ma:hidden="true" ma:internalName="SpringIM_LegacyID">
      <xsd:simpleType>
        <xsd:restriction base="dms:Text">
          <xsd:maxLength value="255"/>
        </xsd:restriction>
      </xsd:simpleType>
    </xsd:element>
    <xsd:element name="SpringIM_MigrationFlag" ma:index="31" nillable="true" ma:displayName="Migration Flag" ma:description="" ma:hidden="true" ma:internalName="SpringIM_MigrationFlag">
      <xsd:simpleType>
        <xsd:restriction base="dms:Boolean"/>
      </xsd:simpleType>
    </xsd:element>
    <xsd:element name="SpringIM_URLOrigin" ma:index="32" nillable="true" ma:displayName="BE Inc. URL" ma:description="Migration Information: Former URL" ma:hidden="true" ma:internalName="SpringIM_URLOrigin">
      <xsd:simpleType>
        <xsd:restriction base="dms:Text">
          <xsd:maxLength value="255"/>
        </xsd:restriction>
      </xsd:simpleType>
    </xsd:element>
    <xsd:element name="SpringIM_SourceSystem" ma:index="33" nillable="true" ma:displayName="BE Inc. System" ma:description="Migration Information: Former System" ma:hidden="true" ma:internalName="SpringIM_SourceSystem">
      <xsd:simpleType>
        <xsd:restriction base="dms:Choice">
          <xsd:enumeration value="-"/>
          <xsd:enumeration value="BAT"/>
          <xsd:enumeration value="eRoom"/>
          <xsd:enumeration value="Internet"/>
          <xsd:enumeration value="Intranet Portal Geography"/>
          <xsd:enumeration value="Intranet Portal Industry"/>
          <xsd:enumeration value="Intranet Portal Solution"/>
          <xsd:enumeration value="Intranet Portals"/>
          <xsd:enumeration value="Intraspect"/>
          <xsd:enumeration value="Knowledge Library"/>
          <xsd:enumeration value="Local File Server"/>
          <xsd:enumeration value="Lotus Notes"/>
          <xsd:enumeration value="misc"/>
          <xsd:enumeration value="PM-Online"/>
          <xsd:enumeration value="Reference Store"/>
          <xsd:enumeration value="Wiki"/>
          <xsd:maxLength value="255"/>
        </xsd:restriction>
      </xsd:simpleType>
    </xsd:element>
    <xsd:element name="SpringIM_SourceFolder" ma:index="34" nillable="true" ma:displayName="BE Inc. System Folder" ma:description="Migration Information: Former Folder Name in System" ma:hidden="true" ma:internalName="SpringIM_SourceFolder">
      <xsd:simpleType>
        <xsd:restriction base="dms:Text">
          <xsd:maxLength value="255"/>
        </xsd:restriction>
      </xsd:simpleType>
    </xsd:element>
    <xsd:element name="SpringIM_Document_ContentType_Version" ma:index="35" ma:displayName="Document ContentType Version" ma:decimals="0" ma:default="1" ma:description="" ma:hidden="true" ma:internalName="SpringIM_Document_ContentType_Version" ma:percentage="FALSE">
      <xsd:simpleType>
        <xsd:restriction base="dms:Number">
          <xsd:maxInclusive value="100"/>
          <xsd:minInclusive value="1"/>
        </xsd:restriction>
      </xsd:simpleType>
    </xsd:element>
    <xsd:element name="SpringIM_AllianceProduct" ma:index="36" nillable="true" ma:displayName="Alliance / Consulting Partner" ma:description="" ma:internalName="SpringIM_Alliance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eam"/>
                    <xsd:enumeration value="AVAYA"/>
                    <xsd:enumeration value="BIP"/>
                    <xsd:enumeration value="C3"/>
                    <xsd:enumeration value="CA"/>
                    <xsd:enumeration value="EMC"/>
                    <xsd:enumeration value="HP"/>
                    <xsd:enumeration value="Hypercube"/>
                    <xsd:enumeration value="IBM"/>
                    <xsd:enumeration value="Manugistics Inc"/>
                    <xsd:enumeration value="Microsoft"/>
                    <xsd:enumeration value="MicroStrategy"/>
                    <xsd:enumeration value="NetApp"/>
                    <xsd:enumeration value="Oracle"/>
                    <xsd:enumeration value="Other"/>
                    <xsd:enumeration value="pmOne"/>
                    <xsd:enumeration value="salesforce.com"/>
                    <xsd:enumeration value="SAP"/>
                    <xsd:enumeration value="SAS"/>
                    <xsd:enumeration value="Software AG"/>
                    <xsd:enumeration value="TCS"/>
                    <xsd:enumeration value="Teradata"/>
                    <xsd:enumeration value="Tibco"/>
                    <xsd:enumeration value="WMP"/>
                    <xsd:maxLength value="2048"/>
                  </xsd:restriction>
                </xsd:simpleType>
              </xsd:element>
            </xsd:sequence>
          </xsd:extension>
        </xsd:complexContent>
      </xsd:complexType>
    </xsd:element>
    <xsd:element name="SpringIM_Language" ma:index="37" nillable="true" ma:displayName="Language" ma:description="" ma:internalName="SpringIM_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"/>
                    <xsd:enumeration value="DE"/>
                    <xsd:enumeration value="EN"/>
                    <xsd:enumeration value="ES"/>
                    <xsd:enumeration value="FI"/>
                    <xsd:enumeration value="FR"/>
                    <xsd:enumeration value="IT"/>
                    <xsd:enumeration value="NB"/>
                    <xsd:enumeration value="NL"/>
                    <xsd:enumeration value="RU"/>
                    <xsd:enumeration value="SP"/>
                    <xsd:enumeration value="SV"/>
                    <xsd:maxLength value="255"/>
                  </xsd:restriction>
                </xsd:simpleType>
              </xsd:element>
            </xsd:sequence>
          </xsd:extension>
        </xsd:complexContent>
      </xsd:complexType>
    </xsd:element>
    <xsd:element name="SpringIM_DocumentYear" ma:index="38" nillable="true" ma:displayName="Document Year" ma:default="2012" ma:description="" ma:internalName="SpringIM_DocumentYear">
      <xsd:simpleType>
        <xsd:restriction base="dms:Choice">
          <xsd:enumeration value="Pre 2000"/>
          <xsd:enumeration value="2001"/>
          <xsd:enumeration value="2002"/>
          <xsd:enumeration value="2003"/>
          <xsd:enumeration value="2004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176E39-8037-48B0-B74B-447BD7D131F4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D06BFAA-B61F-4F4A-81B4-62F8F67D3E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70F676-00E8-4C43-AED7-8667D8A37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408</Words>
  <Application>Microsoft Office PowerPoint</Application>
  <PresentationFormat>Widescreen</PresentationFormat>
  <Paragraphs>171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Lato Light</vt:lpstr>
      <vt:lpstr>Verdana</vt:lpstr>
      <vt:lpstr>Wingdings</vt:lpstr>
      <vt:lpstr>Presentation template_EN</vt:lpstr>
      <vt:lpstr>PowerPoint Presentation</vt:lpstr>
      <vt:lpstr>Data: Transaction level</vt:lpstr>
      <vt:lpstr>Consumer segments</vt:lpstr>
      <vt:lpstr>Consumer segments</vt:lpstr>
      <vt:lpstr>Users have different price sensitivities</vt:lpstr>
      <vt:lpstr>Clout and Vulnerability</vt:lpstr>
      <vt:lpstr>They also exhibit different buying behaviours</vt:lpstr>
      <vt:lpstr>Buying behaviours</vt:lpstr>
      <vt:lpstr>Promotion response</vt:lpstr>
      <vt:lpstr>Loyal Customers</vt:lpstr>
      <vt:lpstr>Big spenders</vt:lpstr>
      <vt:lpstr>Summary</vt:lpstr>
      <vt:lpstr>Summary</vt:lpstr>
      <vt:lpstr>Recommendations</vt:lpstr>
      <vt:lpstr>Recommendations</vt:lpstr>
      <vt:lpstr>Recommendations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Simon, Arlette</dc:creator>
  <cp:lastModifiedBy>Jim Leach</cp:lastModifiedBy>
  <cp:revision>98</cp:revision>
  <cp:lastPrinted>2012-12-18T09:22:36Z</cp:lastPrinted>
  <dcterms:created xsi:type="dcterms:W3CDTF">2013-01-14T16:18:46Z</dcterms:created>
  <dcterms:modified xsi:type="dcterms:W3CDTF">2016-03-22T11:31:05Z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0x0101005353CF7DFE784A6D90C5F6B6D11D3DC301006B596F5C59F0444EA16BB0A4AE1799F4</vt:lpwstr>
  </property>
</Properties>
</file>