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6" autoAdjust="0"/>
    <p:restoredTop sz="84912" autoAdjust="0"/>
  </p:normalViewPr>
  <p:slideViewPr>
    <p:cSldViewPr snapToGrid="0">
      <p:cViewPr varScale="1">
        <p:scale>
          <a:sx n="103" d="100"/>
          <a:sy n="103" d="100"/>
        </p:scale>
        <p:origin x="94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45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A90DE-0CBD-471C-9481-850953A91599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4F51B-92DB-4235-BE1A-8989114F4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9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So you’re working on a research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Your</a:t>
            </a:r>
            <a:r>
              <a:rPr lang="en-US" baseline="0" dirty="0" smtClean="0"/>
              <a:t> collaborator/team sends across the data,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 </a:t>
            </a:r>
            <a:r>
              <a:rPr lang="en-US" i="1" baseline="0" dirty="0" smtClean="0"/>
              <a:t>quite</a:t>
            </a:r>
            <a:r>
              <a:rPr lang="en-US" i="0" baseline="0" dirty="0" smtClean="0"/>
              <a:t> what you asked for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Lots of data you don’t need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Measurements your study isn’t interested 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Historical values that are no longer relevant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Individuals not included in your study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Just a sample,</a:t>
            </a:r>
            <a:r>
              <a:rPr lang="en-US" baseline="0" dirty="0" smtClean="0"/>
              <a:t> the full data will be much larger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You’ve received lots of data, a lot of which isn’t useful</a:t>
            </a:r>
            <a:r>
              <a:rPr lang="en-US" baseline="0" dirty="0" smtClean="0"/>
              <a:t> to you.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Columns you’re not interested in (e.g. because the measurements aren’t relevant to your study)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Rows you don’t care about (e.g. because of the values in them mean that information isn’t useful to you)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net result is, you </a:t>
            </a:r>
            <a:r>
              <a:rPr lang="en-US" b="1" baseline="0" dirty="0" smtClean="0"/>
              <a:t>need to get to just the data you’re interested </a:t>
            </a:r>
            <a:r>
              <a:rPr lang="en-US" b="1" baseline="0" dirty="0" smtClean="0"/>
              <a:t>in.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You </a:t>
            </a:r>
            <a:r>
              <a:rPr lang="en-US" b="1" baseline="0" dirty="0" smtClean="0"/>
              <a:t>need to </a:t>
            </a:r>
            <a:r>
              <a:rPr lang="en-US" b="1" baseline="0" dirty="0" smtClean="0"/>
              <a:t>subset, based on the rows and columns of your data!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4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0" dirty="0" smtClean="0"/>
              <a:t>Is not great – there’s going to be more data next week, and you’d have to do this all over again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dirty="0" smtClean="0"/>
              <a:t>Might be hard – they already said that getting the data were tricky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dirty="0" smtClean="0"/>
              <a:t>Will require some of your effort, but that’s why you’re in this class!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You need to subset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This is one of the most common, and therefore most useful data transformation steps</a:t>
            </a:r>
            <a:endParaRPr lang="en-US" b="1" dirty="0" smtClean="0"/>
          </a:p>
          <a:p>
            <a:pPr marL="0" indent="0">
              <a:buFont typeface="+mj-lt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4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dplyr</a:t>
            </a:r>
            <a:r>
              <a:rPr lang="en-US" dirty="0" smtClean="0"/>
              <a:t> is a </a:t>
            </a:r>
            <a:r>
              <a:rPr lang="en-US" i="1" dirty="0" smtClean="0"/>
              <a:t>fantastic</a:t>
            </a:r>
            <a:r>
              <a:rPr lang="en-US" i="0" baseline="0" dirty="0" smtClean="0"/>
              <a:t> package for working with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All of it’s functions work in the same way: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They have a </a:t>
            </a:r>
            <a:r>
              <a:rPr lang="en-US" i="1" baseline="0" dirty="0" smtClean="0"/>
              <a:t>name</a:t>
            </a:r>
            <a:r>
              <a:rPr lang="en-US" i="0" baseline="0" dirty="0" smtClean="0"/>
              <a:t> (just like the functions you’re already familiar with like mean() or sum() 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first argument, the first ”thing” is the data you want to subset – i.e. the full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extra argument(s) is/are </a:t>
            </a:r>
            <a:r>
              <a:rPr lang="en-US" i="1" baseline="0" dirty="0" smtClean="0"/>
              <a:t>the subset you want to keep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All of them return more data – they </a:t>
            </a:r>
            <a:r>
              <a:rPr lang="en-US" b="1" i="0" baseline="0" dirty="0" smtClean="0"/>
              <a:t>don’t modify the existing data – so you must assign the output to something to retain it!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baseline="0" dirty="0" smtClean="0"/>
              <a:t>We’re interested in sub-setting both rows and columns, and there are two function – can someone suggest/think what each function does?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One is </a:t>
            </a:r>
            <a:r>
              <a:rPr lang="en-US" b="0" i="1" baseline="0" dirty="0" smtClean="0"/>
              <a:t>rows</a:t>
            </a:r>
            <a:r>
              <a:rPr lang="en-US" b="0" i="0" baseline="0" dirty="0" smtClean="0"/>
              <a:t>, one is </a:t>
            </a:r>
            <a:r>
              <a:rPr lang="en-US" b="0" i="1" baseline="0" dirty="0" smtClean="0"/>
              <a:t>columns</a:t>
            </a:r>
            <a:endParaRPr lang="en-US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52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first function we’re going to use is </a:t>
            </a:r>
            <a:r>
              <a:rPr lang="en-US" i="1" dirty="0" smtClean="0"/>
              <a:t>select</a:t>
            </a:r>
            <a:r>
              <a:rPr lang="en-US" i="0" dirty="0" smtClean="0"/>
              <a:t> – used to get just the columns we</a:t>
            </a:r>
            <a:r>
              <a:rPr lang="en-US" i="0" baseline="0" dirty="0" smtClean="0"/>
              <a:t> want.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What do we think goes in the gap, remembering the mental model of: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err="1" smtClean="0"/>
              <a:t>Function_name</a:t>
            </a: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Data to subset (full data)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subset we want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answer is a column </a:t>
            </a:r>
            <a:r>
              <a:rPr lang="en-US" b="1" i="1" baseline="0" dirty="0" smtClean="0"/>
              <a:t>name </a:t>
            </a:r>
            <a:r>
              <a:rPr lang="en-US" b="0" i="0" baseline="0" dirty="0" smtClean="0"/>
              <a:t>(here we imagine the columns are called col1A, </a:t>
            </a:r>
            <a:r>
              <a:rPr lang="en-US" b="0" i="0" baseline="0" dirty="0" err="1" smtClean="0"/>
              <a:t>colB</a:t>
            </a:r>
            <a:r>
              <a:rPr lang="en-US" b="0" i="0" baseline="0" dirty="0" smtClean="0"/>
              <a:t>, </a:t>
            </a:r>
            <a:r>
              <a:rPr lang="en-US" b="0" i="0" baseline="0" dirty="0" err="1" smtClean="0"/>
              <a:t>colC</a:t>
            </a:r>
            <a:r>
              <a:rPr lang="en-US" b="0" i="0" baseline="0" dirty="0" smtClean="0"/>
              <a:t>, </a:t>
            </a:r>
            <a:r>
              <a:rPr lang="en-US" b="0" i="0" baseline="0" dirty="0" err="1" smtClean="0"/>
              <a:t>etc</a:t>
            </a:r>
            <a:r>
              <a:rPr lang="en-US" b="0" i="0" baseline="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But what if we want more than 1 column?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We just add them, separated by columns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Until we have (potentially) multiple columns, comma-separated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And we get the same function sig. we had before: name, data, subset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Let’s see a couple of quick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56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Let’s do some exercises to try and cement that in your brain. First off let’s do this quiz.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The correct answer is 2 – but why?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1 is wrong – the data we want to subset need to come first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3 is wrong – we don’t modify the data, we get new data back, so we need to save the results of our function to a new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0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other function we’re going to use is </a:t>
            </a:r>
            <a:r>
              <a:rPr lang="en-US" i="1" dirty="0" smtClean="0"/>
              <a:t>filter</a:t>
            </a:r>
            <a:r>
              <a:rPr lang="en-US" i="0" dirty="0" smtClean="0"/>
              <a:t> – used to get just the rows we</a:t>
            </a:r>
            <a:r>
              <a:rPr lang="en-US" i="0" baseline="0" dirty="0" smtClean="0"/>
              <a:t> want.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What do we think goes in the gap, remembering the mental model of name, data, subset?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answer is a condition – use &gt;, &lt;, ==, &gt;=, &lt;=,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But what if we want more than 1?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We just add them, separated by columns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Until we have (potentially) multiple conditions, comma-separated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And we get the same function sig. we had before: name, data, subset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Let’s see a couple of quick examples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72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Let’s do some exercises to try and cement that in your brain. First off let’s do this quiz.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The correct answer is 3 – but why?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1 is wrong – the data we want to subset need to come first, and we have the condition the wrong way around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2 is wrong – we need </a:t>
            </a:r>
            <a:r>
              <a:rPr lang="en-US" b="0" i="1" baseline="0" dirty="0" smtClean="0"/>
              <a:t>filter()</a:t>
            </a:r>
            <a:r>
              <a:rPr lang="en-US" b="0" i="0" baseline="0" dirty="0" smtClean="0"/>
              <a:t> not </a:t>
            </a:r>
            <a:r>
              <a:rPr lang="en-US" b="0" i="1" baseline="0" dirty="0" smtClean="0"/>
              <a:t>select()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86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baseline="0" dirty="0" smtClean="0"/>
              <a:t>Let’s do some exercises – go to the </a:t>
            </a:r>
            <a:r>
              <a:rPr lang="en-US" b="1" i="0" baseline="0" dirty="0" err="1" smtClean="0"/>
              <a:t>RStudio</a:t>
            </a:r>
            <a:r>
              <a:rPr lang="en-US" b="1" i="0" baseline="0" dirty="0" smtClean="0"/>
              <a:t> cloud project, and open up the </a:t>
            </a:r>
            <a:r>
              <a:rPr lang="en-US" b="1" i="0" baseline="0" dirty="0" err="1" smtClean="0"/>
              <a:t>subsetting.Rmd</a:t>
            </a:r>
            <a:r>
              <a:rPr lang="en-US" b="1" i="0" baseline="0" dirty="0" smtClean="0"/>
              <a:t> exercise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i="0" baseline="0" dirty="0" smtClean="0"/>
              <a:t>Work through them</a:t>
            </a:r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So now you have learned how to: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Get the </a:t>
            </a:r>
            <a:r>
              <a:rPr lang="en-US" b="1" i="1" baseline="0" dirty="0" smtClean="0"/>
              <a:t>rows</a:t>
            </a:r>
            <a:r>
              <a:rPr lang="en-US" b="1" baseline="0" dirty="0" smtClean="0"/>
              <a:t> you care about using filter()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Get the </a:t>
            </a:r>
            <a:r>
              <a:rPr lang="en-US" b="1" i="1" baseline="0" dirty="0" smtClean="0"/>
              <a:t>columns</a:t>
            </a:r>
            <a:r>
              <a:rPr lang="en-US" b="1" i="0" baseline="0" dirty="0" smtClean="0"/>
              <a:t> you care about using select()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3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B8FAE6-331F-4C0E-8996-7471609552E9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8406605" y="6423198"/>
            <a:ext cx="378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https://rstudio.cloud/project/1088739</a:t>
            </a:r>
          </a:p>
        </p:txBody>
      </p:sp>
    </p:spTree>
    <p:extLst>
      <p:ext uri="{BB962C8B-B14F-4D97-AF65-F5344CB8AC3E}">
        <p14:creationId xmlns:p14="http://schemas.microsoft.com/office/powerpoint/2010/main" val="121810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9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9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406605" y="6423198"/>
            <a:ext cx="378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https://rstudio.cloud/project/1088739</a:t>
            </a:r>
          </a:p>
        </p:txBody>
      </p:sp>
    </p:spTree>
    <p:extLst>
      <p:ext uri="{BB962C8B-B14F-4D97-AF65-F5344CB8AC3E}">
        <p14:creationId xmlns:p14="http://schemas.microsoft.com/office/powerpoint/2010/main" val="970364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80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8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6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9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2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7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B8FAE6-331F-4C0E-8996-7471609552E9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https://rstudio.cloud/project/1088739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66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969" y="5241491"/>
            <a:ext cx="4109776" cy="737278"/>
          </a:xfrm>
        </p:spPr>
        <p:txBody>
          <a:bodyPr/>
          <a:lstStyle/>
          <a:p>
            <a:r>
              <a:rPr lang="en-US" dirty="0" smtClean="0"/>
              <a:t>Data Sub-setting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1757" y="5864918"/>
            <a:ext cx="3886200" cy="538162"/>
          </a:xfrm>
        </p:spPr>
        <p:txBody>
          <a:bodyPr/>
          <a:lstStyle/>
          <a:p>
            <a:pPr algn="ctr"/>
            <a:r>
              <a:rPr lang="en-US" i="1" dirty="0" smtClean="0"/>
              <a:t>Getting you just the data values you need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181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a scenario: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23900" y="2084832"/>
          <a:ext cx="11036300" cy="3695255"/>
        </p:xfrm>
        <a:graphic>
          <a:graphicData uri="http://schemas.openxmlformats.org/drawingml/2006/table">
            <a:tbl>
              <a:tblPr firstRow="1">
                <a:tableStyleId>{EB9631B5-78F2-41C9-869B-9F39066F8104}</a:tableStyleId>
              </a:tblPr>
              <a:tblGrid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</a:tblGrid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8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79285" y="168916"/>
            <a:ext cx="538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Columns you’re interested in – get with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153" y="5951371"/>
            <a:ext cx="1042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Rows you care about – get them with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Arc 12"/>
          <p:cNvSpPr/>
          <p:nvPr/>
        </p:nvSpPr>
        <p:spPr>
          <a:xfrm rot="4632383">
            <a:off x="8749056" y="5135912"/>
            <a:ext cx="970838" cy="1529834"/>
          </a:xfrm>
          <a:prstGeom prst="arc">
            <a:avLst>
              <a:gd name="adj1" fmla="val 15534846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3640783">
            <a:off x="8986610" y="775612"/>
            <a:ext cx="2146300" cy="1529834"/>
          </a:xfrm>
          <a:prstGeom prst="arc">
            <a:avLst>
              <a:gd name="adj1" fmla="val 15713019"/>
              <a:gd name="adj2" fmla="val 19759243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1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both together...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pipes %&gt;%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2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81707" y="3668751"/>
            <a:ext cx="7579331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94727" y="969915"/>
            <a:ext cx="118040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Subsetting</a:t>
            </a:r>
            <a:endParaRPr lang="en-US" b="1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454367" y="610019"/>
            <a:ext cx="2093197" cy="504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Getting (only) the data you need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10513" y="441720"/>
            <a:ext cx="125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Is often called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8418599" y="4560345"/>
            <a:ext cx="2702923" cy="584775"/>
            <a:chOff x="79672" y="4876172"/>
            <a:chExt cx="2702923" cy="584775"/>
          </a:xfrm>
        </p:grpSpPr>
        <p:sp>
          <p:nvSpPr>
            <p:cNvPr id="128" name="Rectangle 127"/>
            <p:cNvSpPr/>
            <p:nvPr/>
          </p:nvSpPr>
          <p:spPr>
            <a:xfrm>
              <a:off x="79672" y="4894239"/>
              <a:ext cx="1180408" cy="54864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select()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602187" y="4894239"/>
              <a:ext cx="1180408" cy="5486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names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250927" y="4876172"/>
              <a:ext cx="3421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+</a:t>
              </a:r>
              <a:endParaRPr lang="en-US" sz="32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537668" y="951848"/>
            <a:ext cx="2787309" cy="584775"/>
            <a:chOff x="7407869" y="1008150"/>
            <a:chExt cx="2787309" cy="584775"/>
          </a:xfrm>
        </p:grpSpPr>
        <p:sp>
          <p:nvSpPr>
            <p:cNvPr id="53" name="Rectangle 52"/>
            <p:cNvSpPr/>
            <p:nvPr/>
          </p:nvSpPr>
          <p:spPr>
            <a:xfrm>
              <a:off x="9014770" y="1026217"/>
              <a:ext cx="1180408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Columns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407869" y="1026217"/>
              <a:ext cx="1180408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Rows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630470" y="1008150"/>
              <a:ext cx="3421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+</a:t>
              </a:r>
              <a:endParaRPr lang="en-US" sz="3200" dirty="0"/>
            </a:p>
          </p:txBody>
        </p:sp>
      </p:grpSp>
      <p:cxnSp>
        <p:nvCxnSpPr>
          <p:cNvPr id="161" name="Elbow Connector 160"/>
          <p:cNvCxnSpPr>
            <a:stCxn id="5" idx="0"/>
            <a:endCxn id="156" idx="0"/>
          </p:cNvCxnSpPr>
          <p:nvPr/>
        </p:nvCxnSpPr>
        <p:spPr>
          <a:xfrm rot="5400000" flipH="1" flipV="1">
            <a:off x="5649094" y="-312314"/>
            <a:ext cx="18067" cy="2546392"/>
          </a:xfrm>
          <a:prstGeom prst="bentConnector3">
            <a:avLst>
              <a:gd name="adj1" fmla="val 1365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4323590" y="367733"/>
            <a:ext cx="254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Based on the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9331223" y="972243"/>
            <a:ext cx="118040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</a:t>
            </a:r>
          </a:p>
        </p:txBody>
      </p:sp>
      <p:cxnSp>
        <p:nvCxnSpPr>
          <p:cNvPr id="166" name="Straight Arrow Connector 165"/>
          <p:cNvCxnSpPr>
            <a:stCxn id="53" idx="3"/>
            <a:endCxn id="164" idx="1"/>
          </p:cNvCxnSpPr>
          <p:nvPr/>
        </p:nvCxnSpPr>
        <p:spPr>
          <a:xfrm>
            <a:off x="8324977" y="1244235"/>
            <a:ext cx="1006246" cy="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577468" y="911326"/>
            <a:ext cx="62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Of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4566827" y="4538527"/>
            <a:ext cx="2702923" cy="584775"/>
            <a:chOff x="79672" y="4876172"/>
            <a:chExt cx="2702923" cy="584775"/>
          </a:xfrm>
        </p:grpSpPr>
        <p:sp>
          <p:nvSpPr>
            <p:cNvPr id="172" name="Rectangle 171"/>
            <p:cNvSpPr/>
            <p:nvPr/>
          </p:nvSpPr>
          <p:spPr>
            <a:xfrm>
              <a:off x="79672" y="4894239"/>
              <a:ext cx="1180408" cy="54864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filter()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602187" y="4894239"/>
              <a:ext cx="1180408" cy="5486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conditions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250927" y="4876172"/>
              <a:ext cx="3421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+</a:t>
              </a:r>
              <a:endParaRPr lang="en-US" sz="3200" dirty="0"/>
            </a:p>
          </p:txBody>
        </p:sp>
      </p:grpSp>
      <p:cxnSp>
        <p:nvCxnSpPr>
          <p:cNvPr id="177" name="Elbow Connector 176"/>
          <p:cNvCxnSpPr>
            <a:stCxn id="54" idx="2"/>
            <a:endCxn id="247" idx="0"/>
          </p:cNvCxnSpPr>
          <p:nvPr/>
        </p:nvCxnSpPr>
        <p:spPr>
          <a:xfrm rot="16200000" flipH="1">
            <a:off x="6065655" y="1580771"/>
            <a:ext cx="1199454" cy="1075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53" idx="2"/>
            <a:endCxn id="247" idx="0"/>
          </p:cNvCxnSpPr>
          <p:nvPr/>
        </p:nvCxnSpPr>
        <p:spPr>
          <a:xfrm rot="5400000">
            <a:off x="6869106" y="1852342"/>
            <a:ext cx="1199454" cy="5318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932533" y="4164148"/>
            <a:ext cx="15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One or more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9723311" y="4159809"/>
            <a:ext cx="15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One or more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7168642" y="5765174"/>
            <a:ext cx="118040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Less Data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511656" y="4154337"/>
            <a:ext cx="2815564" cy="10048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8309592" y="4141742"/>
            <a:ext cx="2909214" cy="107372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Elbow Connector 220"/>
          <p:cNvCxnSpPr>
            <a:stCxn id="218" idx="2"/>
            <a:endCxn id="217" idx="1"/>
          </p:cNvCxnSpPr>
          <p:nvPr/>
        </p:nvCxnSpPr>
        <p:spPr>
          <a:xfrm rot="16200000" flipH="1">
            <a:off x="6103911" y="4974763"/>
            <a:ext cx="880258" cy="1249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19" idx="2"/>
            <a:endCxn id="217" idx="3"/>
          </p:cNvCxnSpPr>
          <p:nvPr/>
        </p:nvCxnSpPr>
        <p:spPr>
          <a:xfrm rot="5400000">
            <a:off x="8644610" y="4919905"/>
            <a:ext cx="824030" cy="1415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7309208" y="5393642"/>
            <a:ext cx="87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To get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4501484" y="4208355"/>
            <a:ext cx="15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The function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8266596" y="4198265"/>
            <a:ext cx="15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The function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6154355" y="1771029"/>
            <a:ext cx="155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Using functions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5219425" y="2718009"/>
            <a:ext cx="3966936" cy="548640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function_name</a:t>
            </a:r>
            <a:r>
              <a:rPr lang="en-US" b="1" dirty="0" smtClean="0"/>
              <a:t>(.data, .thing1, .thing2)</a:t>
            </a:r>
          </a:p>
        </p:txBody>
      </p:sp>
      <p:cxnSp>
        <p:nvCxnSpPr>
          <p:cNvPr id="253" name="Straight Arrow Connector 252"/>
          <p:cNvCxnSpPr/>
          <p:nvPr/>
        </p:nvCxnSpPr>
        <p:spPr>
          <a:xfrm>
            <a:off x="7327220" y="4667695"/>
            <a:ext cx="982372" cy="21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5029866" y="2385644"/>
            <a:ext cx="139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Signature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59" name="Elbow Connector 58"/>
          <p:cNvCxnSpPr>
            <a:stCxn id="247" idx="2"/>
            <a:endCxn id="218" idx="0"/>
          </p:cNvCxnSpPr>
          <p:nvPr/>
        </p:nvCxnSpPr>
        <p:spPr>
          <a:xfrm rot="5400000">
            <a:off x="6117322" y="3068766"/>
            <a:ext cx="887688" cy="1283455"/>
          </a:xfrm>
          <a:prstGeom prst="bentConnector3">
            <a:avLst>
              <a:gd name="adj1" fmla="val 752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47" idx="2"/>
            <a:endCxn id="219" idx="0"/>
          </p:cNvCxnSpPr>
          <p:nvPr/>
        </p:nvCxnSpPr>
        <p:spPr>
          <a:xfrm rot="16200000" flipH="1">
            <a:off x="8046000" y="2423542"/>
            <a:ext cx="875093" cy="2561306"/>
          </a:xfrm>
          <a:prstGeom prst="bentConnector3">
            <a:avLst>
              <a:gd name="adj1" fmla="val 24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54367" y="1498955"/>
            <a:ext cx="209319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Fundamental, primary activity</a:t>
            </a:r>
          </a:p>
        </p:txBody>
      </p:sp>
      <p:cxnSp>
        <p:nvCxnSpPr>
          <p:cNvPr id="24" name="Elbow Connector 23"/>
          <p:cNvCxnSpPr>
            <a:stCxn id="30" idx="3"/>
            <a:endCxn id="5" idx="1"/>
          </p:cNvCxnSpPr>
          <p:nvPr/>
        </p:nvCxnSpPr>
        <p:spPr>
          <a:xfrm>
            <a:off x="2547564" y="862304"/>
            <a:ext cx="1247163" cy="381931"/>
          </a:xfrm>
          <a:prstGeom prst="bentConnector3">
            <a:avLst>
              <a:gd name="adj1" fmla="val 41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30" idx="2"/>
            <a:endCxn id="70" idx="0"/>
          </p:cNvCxnSpPr>
          <p:nvPr/>
        </p:nvCxnSpPr>
        <p:spPr>
          <a:xfrm>
            <a:off x="1500966" y="1114589"/>
            <a:ext cx="0" cy="38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285192" y="1132656"/>
            <a:ext cx="87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Is a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589854" y="2726024"/>
            <a:ext cx="2310784" cy="548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commas ,</a:t>
            </a:r>
          </a:p>
        </p:txBody>
      </p:sp>
      <p:cxnSp>
        <p:nvCxnSpPr>
          <p:cNvPr id="236" name="Elbow Connector 235"/>
          <p:cNvCxnSpPr>
            <a:stCxn id="91" idx="0"/>
            <a:endCxn id="247" idx="3"/>
          </p:cNvCxnSpPr>
          <p:nvPr/>
        </p:nvCxnSpPr>
        <p:spPr>
          <a:xfrm rot="16200000" flipH="1" flipV="1">
            <a:off x="9832651" y="2079733"/>
            <a:ext cx="266305" cy="1558885"/>
          </a:xfrm>
          <a:prstGeom prst="bentConnector4">
            <a:avLst>
              <a:gd name="adj1" fmla="val -85841"/>
              <a:gd name="adj2" fmla="val 870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371630" y="4030399"/>
            <a:ext cx="1180408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dplyr</a:t>
            </a:r>
            <a:r>
              <a:rPr lang="en-US" b="1" dirty="0" smtClean="0"/>
              <a:t>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703779" y="3919637"/>
            <a:ext cx="12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Both from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231" name="Straight Arrow Connector 230"/>
          <p:cNvCxnSpPr>
            <a:endCxn id="103" idx="3"/>
          </p:cNvCxnSpPr>
          <p:nvPr/>
        </p:nvCxnSpPr>
        <p:spPr>
          <a:xfrm flipH="1">
            <a:off x="2552038" y="4292368"/>
            <a:ext cx="2261372" cy="1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357999" y="3808873"/>
            <a:ext cx="122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For rows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269746" y="3808873"/>
            <a:ext cx="13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For columns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54367" y="2464581"/>
            <a:ext cx="2093197" cy="331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Really useful!</a:t>
            </a:r>
          </a:p>
        </p:txBody>
      </p:sp>
      <p:cxnSp>
        <p:nvCxnSpPr>
          <p:cNvPr id="239" name="Straight Arrow Connector 238"/>
          <p:cNvCxnSpPr>
            <a:stCxn id="70" idx="2"/>
            <a:endCxn id="95" idx="0"/>
          </p:cNvCxnSpPr>
          <p:nvPr/>
        </p:nvCxnSpPr>
        <p:spPr>
          <a:xfrm>
            <a:off x="1500966" y="2047595"/>
            <a:ext cx="0" cy="41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500965" y="2068393"/>
            <a:ext cx="87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So it’s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250" name="Elbow Connector 249"/>
          <p:cNvCxnSpPr>
            <a:stCxn id="247" idx="1"/>
            <a:endCxn id="103" idx="0"/>
          </p:cNvCxnSpPr>
          <p:nvPr/>
        </p:nvCxnSpPr>
        <p:spPr>
          <a:xfrm rot="10800000" flipV="1">
            <a:off x="1961835" y="2992329"/>
            <a:ext cx="3257591" cy="1038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246526" y="2621298"/>
            <a:ext cx="139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Used across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4367" y="46913"/>
            <a:ext cx="1047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Mental Model: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413500" y="6039494"/>
            <a:ext cx="1768207" cy="0"/>
          </a:xfrm>
          <a:prstGeom prst="straightConnector1">
            <a:avLst/>
          </a:prstGeom>
          <a:ln>
            <a:solidFill>
              <a:schemeClr val="accent1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198694" y="5765174"/>
            <a:ext cx="1180408" cy="548640"/>
          </a:xfrm>
          <a:prstGeom prst="rect">
            <a:avLst/>
          </a:prstGeom>
          <a:solidFill>
            <a:schemeClr val="accent2">
              <a:alpha val="43000"/>
            </a:schemeClr>
          </a:solidFill>
          <a:ln>
            <a:solidFill>
              <a:schemeClr val="accent2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…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571847" y="5670162"/>
            <a:ext cx="141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Combine with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92294" y="5392718"/>
            <a:ext cx="141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Later content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124540" y="2128996"/>
            <a:ext cx="185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Separated with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5635" y="4766031"/>
            <a:ext cx="1180408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tidyverse</a:t>
            </a:r>
            <a:endParaRPr lang="en-US" b="1" dirty="0" smtClean="0"/>
          </a:p>
        </p:txBody>
      </p:sp>
      <p:cxnSp>
        <p:nvCxnSpPr>
          <p:cNvPr id="4" name="Elbow Connector 3"/>
          <p:cNvCxnSpPr>
            <a:stCxn id="103" idx="1"/>
            <a:endCxn id="64" idx="0"/>
          </p:cNvCxnSpPr>
          <p:nvPr/>
        </p:nvCxnSpPr>
        <p:spPr>
          <a:xfrm rot="10800000" flipV="1">
            <a:off x="715840" y="4304719"/>
            <a:ext cx="655791" cy="461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29615" y="3929211"/>
            <a:ext cx="85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Part of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8" name="Elbow Connector 7"/>
          <p:cNvCxnSpPr>
            <a:stCxn id="64" idx="2"/>
            <a:endCxn id="84" idx="1"/>
          </p:cNvCxnSpPr>
          <p:nvPr/>
        </p:nvCxnSpPr>
        <p:spPr>
          <a:xfrm rot="16200000" flipH="1">
            <a:off x="594855" y="5435654"/>
            <a:ext cx="724823" cy="482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822" y="2655868"/>
            <a:ext cx="5537929" cy="2893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a scenario: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1085" y="1820538"/>
            <a:ext cx="60977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Hi,</a:t>
            </a:r>
          </a:p>
          <a:p>
            <a:endParaRPr lang="en-US" sz="2400" i="1" dirty="0"/>
          </a:p>
          <a:p>
            <a:r>
              <a:rPr lang="en-US" sz="2400" i="1" dirty="0" smtClean="0"/>
              <a:t>Here’s the data you’ll need for the research project. </a:t>
            </a:r>
          </a:p>
          <a:p>
            <a:endParaRPr lang="en-US" sz="2400" i="1" dirty="0"/>
          </a:p>
          <a:p>
            <a:r>
              <a:rPr lang="en-US" sz="2400" i="1" dirty="0" smtClean="0"/>
              <a:t>Working with the data was tricky, but I</a:t>
            </a:r>
            <a:r>
              <a:rPr lang="en-US" sz="2400" i="1" dirty="0"/>
              <a:t> </a:t>
            </a:r>
            <a:r>
              <a:rPr lang="en-US" sz="2400" i="1" dirty="0" smtClean="0"/>
              <a:t>think I’ve we should be ok!</a:t>
            </a:r>
          </a:p>
          <a:p>
            <a:endParaRPr lang="en-US" sz="2400" i="1" dirty="0"/>
          </a:p>
          <a:p>
            <a:r>
              <a:rPr lang="en-US" sz="2400" i="1" dirty="0" smtClean="0"/>
              <a:t>FYI the team told me this is just a first cut of the data; we’re going to get more next week.</a:t>
            </a:r>
          </a:p>
          <a:p>
            <a:endParaRPr lang="en-US" sz="2400" i="1" dirty="0"/>
          </a:p>
          <a:p>
            <a:r>
              <a:rPr lang="en-US" sz="2400" i="1" dirty="0" smtClean="0"/>
              <a:t>Thanks so much for helping out, I owe you one!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1639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a scenario: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46965"/>
              </p:ext>
            </p:extLst>
          </p:nvPr>
        </p:nvGraphicFramePr>
        <p:xfrm>
          <a:off x="723900" y="2084832"/>
          <a:ext cx="11036300" cy="3695255"/>
        </p:xfrm>
        <a:graphic>
          <a:graphicData uri="http://schemas.openxmlformats.org/drawingml/2006/table">
            <a:tbl>
              <a:tblPr firstRow="1">
                <a:tableStyleId>{EB9631B5-78F2-41C9-869B-9F39066F8104}</a:tableStyleId>
              </a:tblPr>
              <a:tblGrid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</a:tblGrid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8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277100" y="444500"/>
            <a:ext cx="448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Columns you’re not interested in</a:t>
            </a:r>
            <a:endParaRPr lang="en-US" sz="3600" dirty="0"/>
          </a:p>
        </p:txBody>
      </p:sp>
      <p:sp>
        <p:nvSpPr>
          <p:cNvPr id="11" name="Arc 10"/>
          <p:cNvSpPr/>
          <p:nvPr/>
        </p:nvSpPr>
        <p:spPr>
          <a:xfrm rot="17727676">
            <a:off x="5702300" y="1214332"/>
            <a:ext cx="2146300" cy="1529834"/>
          </a:xfrm>
          <a:prstGeom prst="arc">
            <a:avLst>
              <a:gd name="adj1" fmla="val 14667738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81500" y="581757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Rows you don’t care about</a:t>
            </a:r>
            <a:endParaRPr lang="en-US" sz="3600" dirty="0"/>
          </a:p>
        </p:txBody>
      </p:sp>
      <p:sp>
        <p:nvSpPr>
          <p:cNvPr id="13" name="Arc 12"/>
          <p:cNvSpPr/>
          <p:nvPr/>
        </p:nvSpPr>
        <p:spPr>
          <a:xfrm rot="4632383">
            <a:off x="8127999" y="4434897"/>
            <a:ext cx="2146300" cy="1529834"/>
          </a:xfrm>
          <a:prstGeom prst="arc">
            <a:avLst>
              <a:gd name="adj1" fmla="val 14667738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Your options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77489" y="2084832"/>
            <a:ext cx="94195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trike="sngStrike" dirty="0" smtClean="0"/>
              <a:t>Manually extract the data you want</a:t>
            </a:r>
            <a:br>
              <a:rPr lang="en-US" sz="4000" strike="sngStrike" dirty="0" smtClean="0"/>
            </a:br>
            <a:endParaRPr lang="en-US" sz="4000" strike="sngStrike" dirty="0" smtClean="0"/>
          </a:p>
          <a:p>
            <a:r>
              <a:rPr lang="en-US" sz="4000" strike="sngStrike" dirty="0" smtClean="0"/>
              <a:t>Ask your collaborator for help</a:t>
            </a:r>
          </a:p>
          <a:p>
            <a:pPr marL="742950" indent="-742950">
              <a:buAutoNum type="arabicPeriod"/>
            </a:pPr>
            <a:endParaRPr lang="en-US" sz="4000" dirty="0"/>
          </a:p>
          <a:p>
            <a:r>
              <a:rPr lang="en-US" sz="4000" dirty="0" smtClean="0"/>
              <a:t>Write some R code to extract what you need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08" y="2003224"/>
            <a:ext cx="992746" cy="9927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394516"/>
            <a:ext cx="1237595" cy="9589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39" y="3242352"/>
            <a:ext cx="1172084" cy="846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79433" y="3033151"/>
            <a:ext cx="392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❗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3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1" y="250871"/>
            <a:ext cx="1115114" cy="129389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with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6100" y="2042615"/>
            <a:ext cx="1121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You’re going to learn two functions from the </a:t>
            </a:r>
            <a:r>
              <a:rPr lang="en-US" sz="3600" dirty="0" err="1" smtClean="0"/>
              <a:t>dplyr</a:t>
            </a:r>
            <a:r>
              <a:rPr lang="en-US" sz="3600" dirty="0" smtClean="0"/>
              <a:t> package</a:t>
            </a:r>
            <a:endParaRPr lang="en-US" sz="3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92101" y="3542231"/>
            <a:ext cx="5054370" cy="2749717"/>
            <a:chOff x="393701" y="3542231"/>
            <a:chExt cx="5054370" cy="2749717"/>
          </a:xfrm>
        </p:grpSpPr>
        <p:sp>
          <p:nvSpPr>
            <p:cNvPr id="7" name="TextBox 6"/>
            <p:cNvSpPr txBox="1"/>
            <p:nvPr/>
          </p:nvSpPr>
          <p:spPr>
            <a:xfrm>
              <a:off x="393701" y="3542231"/>
              <a:ext cx="50543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function_name</a:t>
              </a:r>
              <a:r>
                <a:rPr lang="en-US" sz="4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endParaRPr lang="en-US" sz="4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6100" y="4968509"/>
              <a:ext cx="3644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The name of the function</a:t>
              </a:r>
              <a:endParaRPr lang="en-US" sz="4000" dirty="0"/>
            </a:p>
          </p:txBody>
        </p:sp>
        <p:cxnSp>
          <p:nvCxnSpPr>
            <p:cNvPr id="13" name="Straight Arrow Connector 12"/>
            <p:cNvCxnSpPr>
              <a:stCxn id="9" idx="0"/>
              <a:endCxn id="7" idx="2"/>
            </p:cNvCxnSpPr>
            <p:nvPr/>
          </p:nvCxnSpPr>
          <p:spPr>
            <a:xfrm flipV="1">
              <a:off x="2368550" y="4311672"/>
              <a:ext cx="552336" cy="656837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973128" y="3542229"/>
            <a:ext cx="3567002" cy="2749719"/>
            <a:chOff x="4507880" y="3532093"/>
            <a:chExt cx="3567002" cy="2749719"/>
          </a:xfrm>
        </p:grpSpPr>
        <p:sp>
          <p:nvSpPr>
            <p:cNvPr id="10" name="TextBox 9"/>
            <p:cNvSpPr txBox="1"/>
            <p:nvPr/>
          </p:nvSpPr>
          <p:spPr>
            <a:xfrm>
              <a:off x="4647580" y="4958373"/>
              <a:ext cx="2819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The data to subset</a:t>
              </a:r>
              <a:endParaRPr lang="en-US" sz="4000" dirty="0"/>
            </a:p>
          </p:txBody>
        </p:sp>
        <p:cxnSp>
          <p:nvCxnSpPr>
            <p:cNvPr id="14" name="Straight Arrow Connector 13"/>
            <p:cNvCxnSpPr>
              <a:stCxn id="10" idx="0"/>
              <a:endCxn id="20" idx="2"/>
            </p:cNvCxnSpPr>
            <p:nvPr/>
          </p:nvCxnSpPr>
          <p:spPr>
            <a:xfrm flipV="1">
              <a:off x="6057280" y="4301534"/>
              <a:ext cx="234101" cy="6568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507880" y="3532093"/>
              <a:ext cx="356700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r>
                <a:rPr lang="en-US" sz="4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endParaRPr lang="en-US" sz="4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091598" y="3542230"/>
            <a:ext cx="3958217" cy="2647394"/>
            <a:chOff x="8193198" y="3542230"/>
            <a:chExt cx="3958217" cy="2647394"/>
          </a:xfrm>
        </p:grpSpPr>
        <p:sp>
          <p:nvSpPr>
            <p:cNvPr id="11" name="TextBox 10"/>
            <p:cNvSpPr txBox="1"/>
            <p:nvPr/>
          </p:nvSpPr>
          <p:spPr>
            <a:xfrm>
              <a:off x="8506515" y="4866185"/>
              <a:ext cx="3644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The subset you want to keep</a:t>
              </a:r>
              <a:endParaRPr lang="en-US" sz="4000" dirty="0"/>
            </a:p>
          </p:txBody>
        </p:sp>
        <p:cxnSp>
          <p:nvCxnSpPr>
            <p:cNvPr id="17" name="Straight Arrow Connector 16"/>
            <p:cNvCxnSpPr>
              <a:stCxn id="11" idx="0"/>
              <a:endCxn id="21" idx="2"/>
            </p:cNvCxnSpPr>
            <p:nvPr/>
          </p:nvCxnSpPr>
          <p:spPr>
            <a:xfrm flipH="1" flipV="1">
              <a:off x="9976699" y="4311671"/>
              <a:ext cx="352266" cy="55451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8193198" y="3542230"/>
              <a:ext cx="356700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4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a_subset</a:t>
              </a:r>
              <a:r>
                <a:rPr lang="en-US" sz="4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4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-82522" y="2084832"/>
            <a:ext cx="12675002" cy="3888902"/>
            <a:chOff x="-92570" y="3145233"/>
            <a:chExt cx="12675002" cy="3888902"/>
          </a:xfrm>
        </p:grpSpPr>
        <p:grpSp>
          <p:nvGrpSpPr>
            <p:cNvPr id="75" name="Group 74"/>
            <p:cNvGrpSpPr/>
            <p:nvPr/>
          </p:nvGrpSpPr>
          <p:grpSpPr>
            <a:xfrm>
              <a:off x="-92570" y="3145233"/>
              <a:ext cx="12675002" cy="3888902"/>
              <a:chOff x="-92570" y="3145233"/>
              <a:chExt cx="12675002" cy="3888902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-92570" y="3145233"/>
                <a:ext cx="12675002" cy="3738167"/>
                <a:chOff x="-92570" y="3119833"/>
                <a:chExt cx="12675002" cy="3738167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0" y="3119833"/>
                  <a:ext cx="12192000" cy="37381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-92570" y="3883204"/>
                  <a:ext cx="12675002" cy="1850132"/>
                  <a:chOff x="63098" y="3883206"/>
                  <a:chExt cx="12675002" cy="1850132"/>
                </a:xfrm>
              </p:grpSpPr>
              <p:sp>
                <p:nvSpPr>
                  <p:cNvPr id="47" name="Rectangle 46"/>
                  <p:cNvSpPr/>
                  <p:nvPr/>
                </p:nvSpPr>
                <p:spPr>
                  <a:xfrm>
                    <a:off x="3410698" y="4282175"/>
                    <a:ext cx="5452996" cy="6029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20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function_name</a:t>
                    </a:r>
                    <a:r>
                      <a:rPr lang="en-US" sz="20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</a:t>
                    </a:r>
                    <a:r>
                      <a:rPr lang="en-US" sz="20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some_data</a:t>
                    </a:r>
                    <a:r>
                      <a:rPr lang="en-US" sz="20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, </a:t>
                    </a:r>
                    <a:r>
                      <a:rPr lang="en-US" sz="20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a_subset</a:t>
                    </a:r>
                    <a:r>
                      <a:rPr lang="en-US" sz="20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)</a:t>
                    </a:r>
                    <a:endParaRPr lang="en-US" sz="20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63098" y="5271673"/>
                    <a:ext cx="2717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some_data</a:t>
                    </a:r>
                    <a:endParaRPr lang="en-US" sz="2400" dirty="0"/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8496300" y="5215861"/>
                    <a:ext cx="4241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 err="1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subset_data</a:t>
                    </a:r>
                    <a:endParaRPr lang="en-US" sz="2400" dirty="0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pic>
                <p:nvPicPr>
                  <p:cNvPr id="50" name="Picture 4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46100" y="3883206"/>
                    <a:ext cx="1751797" cy="1400880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736181" y="4067486"/>
                    <a:ext cx="1773905" cy="1032320"/>
                  </a:xfrm>
                  <a:prstGeom prst="rect">
                    <a:avLst/>
                  </a:prstGeom>
                </p:spPr>
              </p:pic>
              <p:cxnSp>
                <p:nvCxnSpPr>
                  <p:cNvPr id="52" name="Elbow Connector 51"/>
                  <p:cNvCxnSpPr>
                    <a:stCxn id="50" idx="3"/>
                  </p:cNvCxnSpPr>
                  <p:nvPr/>
                </p:nvCxnSpPr>
                <p:spPr>
                  <a:xfrm>
                    <a:off x="2297897" y="4583646"/>
                    <a:ext cx="1112801" cy="0"/>
                  </a:xfrm>
                  <a:prstGeom prst="straightConnector1">
                    <a:avLst/>
                  </a:prstGeom>
                  <a:ln w="3175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Elbow Connector 52"/>
                  <p:cNvCxnSpPr>
                    <a:endCxn id="51" idx="1"/>
                  </p:cNvCxnSpPr>
                  <p:nvPr/>
                </p:nvCxnSpPr>
                <p:spPr>
                  <a:xfrm>
                    <a:off x="8863694" y="4583646"/>
                    <a:ext cx="872487" cy="0"/>
                  </a:xfrm>
                  <a:prstGeom prst="straightConnector1">
                    <a:avLst/>
                  </a:prstGeom>
                  <a:ln w="3175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4" name="Rectangle 73"/>
              <p:cNvSpPr/>
              <p:nvPr/>
            </p:nvSpPr>
            <p:spPr>
              <a:xfrm>
                <a:off x="154854" y="6431192"/>
                <a:ext cx="12323668" cy="602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subset_data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</a:t>
                </a:r>
                <a:r>
                  <a:rPr lang="en-US" sz="32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function_name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32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some_data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32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a_subset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sz="3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292101" y="3513232"/>
              <a:ext cx="1751797" cy="36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588220" y="3650677"/>
              <a:ext cx="1751797" cy="36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53" y="39339"/>
            <a:ext cx="1380198" cy="169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1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</a:t>
            </a:r>
            <a:r>
              <a:rPr lang="en-US" b="1" dirty="0" smtClean="0"/>
              <a:t>columns: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827035" y="1785557"/>
            <a:ext cx="11271369" cy="1280683"/>
            <a:chOff x="702245" y="1330892"/>
            <a:chExt cx="11271369" cy="1280683"/>
          </a:xfrm>
        </p:grpSpPr>
        <p:sp>
          <p:nvSpPr>
            <p:cNvPr id="45" name="Rectangle 44"/>
            <p:cNvSpPr/>
            <p:nvPr/>
          </p:nvSpPr>
          <p:spPr>
            <a:xfrm>
              <a:off x="702245" y="2008632"/>
              <a:ext cx="11271369" cy="602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select(</a:t>
              </a:r>
              <a:r>
                <a:rPr lang="en-US" sz="48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r>
                <a:rPr lang="en-US" sz="4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           )</a:t>
              </a:r>
              <a:endParaRPr lang="en-US" sz="4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24700" y="1330892"/>
              <a:ext cx="4076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dirty="0" smtClean="0"/>
                <a:t>What goes here?</a:t>
              </a:r>
              <a:endParaRPr lang="en-US" sz="4000" i="1" dirty="0"/>
            </a:p>
          </p:txBody>
        </p:sp>
        <p:cxnSp>
          <p:nvCxnSpPr>
            <p:cNvPr id="48" name="Straight Arrow Connector 47"/>
            <p:cNvCxnSpPr>
              <a:stCxn id="46" idx="2"/>
            </p:cNvCxnSpPr>
            <p:nvPr/>
          </p:nvCxnSpPr>
          <p:spPr>
            <a:xfrm>
              <a:off x="9163050" y="2038778"/>
              <a:ext cx="107950" cy="29163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827034" y="2483602"/>
            <a:ext cx="11271369" cy="6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8713526" y="2365586"/>
            <a:ext cx="3267964" cy="1938992"/>
            <a:chOff x="7862972" y="7461334"/>
            <a:chExt cx="3267964" cy="1938992"/>
          </a:xfrm>
        </p:grpSpPr>
        <p:sp>
          <p:nvSpPr>
            <p:cNvPr id="76" name="TextBox 75"/>
            <p:cNvSpPr txBox="1"/>
            <p:nvPr/>
          </p:nvSpPr>
          <p:spPr>
            <a:xfrm>
              <a:off x="8288930" y="7461334"/>
              <a:ext cx="2842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dirty="0" smtClean="0"/>
                <a:t>What if we want more columns?</a:t>
              </a:r>
              <a:endParaRPr lang="en-US" sz="4000" i="1" dirty="0"/>
            </a:p>
          </p:txBody>
        </p:sp>
        <p:cxnSp>
          <p:nvCxnSpPr>
            <p:cNvPr id="77" name="Straight Arrow Connector 76"/>
            <p:cNvCxnSpPr>
              <a:stCxn id="76" idx="1"/>
            </p:cNvCxnSpPr>
            <p:nvPr/>
          </p:nvCxnSpPr>
          <p:spPr>
            <a:xfrm flipH="1" flipV="1">
              <a:off x="7862972" y="8218197"/>
              <a:ext cx="425958" cy="212633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/>
          <p:cNvSpPr/>
          <p:nvPr/>
        </p:nvSpPr>
        <p:spPr>
          <a:xfrm>
            <a:off x="827034" y="2477371"/>
            <a:ext cx="11271369" cy="6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5777345" y="2995336"/>
            <a:ext cx="6570312" cy="1195866"/>
            <a:chOff x="3500588" y="-1791202"/>
            <a:chExt cx="6570312" cy="1195866"/>
          </a:xfrm>
        </p:grpSpPr>
        <p:sp>
          <p:nvSpPr>
            <p:cNvPr id="82" name="Left Brace 81"/>
            <p:cNvSpPr/>
            <p:nvPr/>
          </p:nvSpPr>
          <p:spPr>
            <a:xfrm rot="16200000">
              <a:off x="6704786" y="-3609482"/>
              <a:ext cx="476462" cy="4113022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0588" y="-1303222"/>
              <a:ext cx="65703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dirty="0" smtClean="0"/>
                <a:t>comma-separated</a:t>
              </a:r>
              <a:endParaRPr lang="en-US" sz="4000" i="1" dirty="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1024128" y="1531094"/>
            <a:ext cx="5692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322286" y="3129351"/>
            <a:ext cx="11659204" cy="2227821"/>
            <a:chOff x="322286" y="4349012"/>
            <a:chExt cx="11659204" cy="2227821"/>
          </a:xfrm>
        </p:grpSpPr>
        <p:grpSp>
          <p:nvGrpSpPr>
            <p:cNvPr id="91" name="Group 90"/>
            <p:cNvGrpSpPr/>
            <p:nvPr/>
          </p:nvGrpSpPr>
          <p:grpSpPr>
            <a:xfrm>
              <a:off x="322286" y="4349012"/>
              <a:ext cx="11659204" cy="2227821"/>
              <a:chOff x="322286" y="4349012"/>
              <a:chExt cx="11659204" cy="2227821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286" y="4349012"/>
                <a:ext cx="2828665" cy="1814055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88260" y="4349012"/>
                <a:ext cx="1685355" cy="1814056"/>
              </a:xfrm>
              <a:prstGeom prst="rect">
                <a:avLst/>
              </a:prstGeom>
            </p:spPr>
          </p:pic>
          <p:sp>
            <p:nvSpPr>
              <p:cNvPr id="53" name="Rectangle 52"/>
              <p:cNvSpPr/>
              <p:nvPr/>
            </p:nvSpPr>
            <p:spPr>
              <a:xfrm>
                <a:off x="3856838" y="4954567"/>
                <a:ext cx="5712434" cy="602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select(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some_data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colA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colB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colC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65" name="Straight Arrow Connector 64"/>
              <p:cNvCxnSpPr>
                <a:stCxn id="49" idx="3"/>
                <a:endCxn id="53" idx="1"/>
              </p:cNvCxnSpPr>
              <p:nvPr/>
            </p:nvCxnSpPr>
            <p:spPr>
              <a:xfrm flipV="1">
                <a:off x="3150951" y="5256039"/>
                <a:ext cx="705887" cy="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53" idx="3"/>
                <a:endCxn id="52" idx="1"/>
              </p:cNvCxnSpPr>
              <p:nvPr/>
            </p:nvCxnSpPr>
            <p:spPr>
              <a:xfrm>
                <a:off x="9569272" y="5256039"/>
                <a:ext cx="718988" cy="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/>
              <p:cNvSpPr/>
              <p:nvPr/>
            </p:nvSpPr>
            <p:spPr>
              <a:xfrm>
                <a:off x="827035" y="6207501"/>
                <a:ext cx="1425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some_data</a:t>
                </a:r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0280383" y="6207501"/>
                <a:ext cx="1701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subset_data</a:t>
                </a:r>
                <a:endParaRPr lang="en-US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969327" y="4816311"/>
              <a:ext cx="5599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 example</a:t>
              </a:r>
              <a:endParaRPr lang="en-US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" name="Content Placeholder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1" y="250871"/>
            <a:ext cx="1115114" cy="129389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53" y="39339"/>
            <a:ext cx="1380198" cy="169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0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69" grpId="1"/>
      <p:bldP spid="73" grpId="0"/>
      <p:bldP spid="7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</a:t>
            </a:r>
            <a:r>
              <a:rPr lang="en-US" b="1" dirty="0" smtClean="0"/>
              <a:t>columns: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24128" y="1531094"/>
            <a:ext cx="5692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select() </a:t>
            </a:r>
            <a:r>
              <a:rPr lang="en-US" sz="3200" cap="all" spc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quiz</a:t>
            </a:r>
            <a:endParaRPr lang="en-US" sz="3200" cap="all" spc="1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7222" y="2516012"/>
            <a:ext cx="10477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 have data,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smtClean="0"/>
              <a:t>and want to take and keep a subset of 3 columns: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800" b="1" dirty="0" smtClean="0"/>
              <a:t>Which line is correct? Why?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8558" y="3901299"/>
            <a:ext cx="10796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select(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1" y="250871"/>
            <a:ext cx="1115114" cy="12938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53" y="39339"/>
            <a:ext cx="1380198" cy="169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8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</a:t>
            </a:r>
            <a:r>
              <a:rPr lang="en-US" b="1" dirty="0" smtClean="0"/>
              <a:t>rows: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702244" y="1725971"/>
            <a:ext cx="11271369" cy="1280683"/>
            <a:chOff x="702245" y="1330892"/>
            <a:chExt cx="11271369" cy="1280683"/>
          </a:xfrm>
        </p:grpSpPr>
        <p:sp>
          <p:nvSpPr>
            <p:cNvPr id="45" name="Rectangle 44"/>
            <p:cNvSpPr/>
            <p:nvPr/>
          </p:nvSpPr>
          <p:spPr>
            <a:xfrm>
              <a:off x="702245" y="2008632"/>
              <a:ext cx="11271369" cy="602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filter(</a:t>
              </a:r>
              <a:r>
                <a:rPr lang="en-US" sz="48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r>
                <a:rPr lang="en-US" sz="4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           )</a:t>
              </a:r>
              <a:endParaRPr lang="en-US" sz="4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24700" y="1330892"/>
              <a:ext cx="4076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dirty="0" smtClean="0"/>
                <a:t>What goes here?</a:t>
              </a:r>
              <a:endParaRPr lang="en-US" sz="4000" i="1" dirty="0"/>
            </a:p>
          </p:txBody>
        </p:sp>
        <p:cxnSp>
          <p:nvCxnSpPr>
            <p:cNvPr id="48" name="Straight Arrow Connector 47"/>
            <p:cNvCxnSpPr>
              <a:stCxn id="46" idx="2"/>
            </p:cNvCxnSpPr>
            <p:nvPr/>
          </p:nvCxnSpPr>
          <p:spPr>
            <a:xfrm>
              <a:off x="9163050" y="2038778"/>
              <a:ext cx="107950" cy="29163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702242" y="2402416"/>
            <a:ext cx="11271369" cy="6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65)</a:t>
            </a:r>
            <a:endParaRPr lang="en-US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8955314" y="3091310"/>
            <a:ext cx="3236686" cy="1938992"/>
            <a:chOff x="7894250" y="7461334"/>
            <a:chExt cx="3236686" cy="1938992"/>
          </a:xfrm>
        </p:grpSpPr>
        <p:sp>
          <p:nvSpPr>
            <p:cNvPr id="76" name="TextBox 75"/>
            <p:cNvSpPr txBox="1"/>
            <p:nvPr/>
          </p:nvSpPr>
          <p:spPr>
            <a:xfrm>
              <a:off x="8288930" y="7461334"/>
              <a:ext cx="2842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dirty="0" smtClean="0"/>
                <a:t>What if we want extra conditions?</a:t>
              </a:r>
              <a:endParaRPr lang="en-US" sz="4000" i="1" dirty="0"/>
            </a:p>
          </p:txBody>
        </p:sp>
        <p:cxnSp>
          <p:nvCxnSpPr>
            <p:cNvPr id="77" name="Straight Arrow Connector 76"/>
            <p:cNvCxnSpPr>
              <a:stCxn id="76" idx="1"/>
            </p:cNvCxnSpPr>
            <p:nvPr/>
          </p:nvCxnSpPr>
          <p:spPr>
            <a:xfrm flipH="1" flipV="1">
              <a:off x="7894250" y="7500012"/>
              <a:ext cx="394680" cy="93081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/>
          <p:cNvSpPr/>
          <p:nvPr/>
        </p:nvSpPr>
        <p:spPr>
          <a:xfrm>
            <a:off x="702242" y="2413215"/>
            <a:ext cx="11271369" cy="1352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65,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colE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“P”)</a:t>
            </a:r>
            <a:endParaRPr lang="en-US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24128" y="1531094"/>
            <a:ext cx="5692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  <a:endParaRPr lang="en-US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14409" y="4642627"/>
            <a:ext cx="11659206" cy="2227821"/>
            <a:chOff x="322286" y="4349012"/>
            <a:chExt cx="11659206" cy="22278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8260" y="4652441"/>
              <a:ext cx="1693232" cy="1207193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286" y="4349012"/>
              <a:ext cx="2828665" cy="1814055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3408169" y="4954565"/>
              <a:ext cx="6622872" cy="602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filter(</a:t>
              </a:r>
              <a:r>
                <a:rPr lang="en-US" sz="2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r>
                <a:rPr lang="en-US" sz="2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colD</a:t>
              </a:r>
              <a:r>
                <a:rPr lang="en-US" sz="2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&gt; 65, </a:t>
              </a:r>
              <a:r>
                <a:rPr lang="en-US" sz="2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colE</a:t>
              </a:r>
              <a:r>
                <a:rPr lang="en-US" sz="2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== “P”)</a:t>
              </a:r>
              <a:endPara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5" name="Straight Arrow Connector 64"/>
            <p:cNvCxnSpPr>
              <a:stCxn id="49" idx="3"/>
              <a:endCxn id="53" idx="1"/>
            </p:cNvCxnSpPr>
            <p:nvPr/>
          </p:nvCxnSpPr>
          <p:spPr>
            <a:xfrm flipV="1">
              <a:off x="3150951" y="5256037"/>
              <a:ext cx="257218" cy="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3" idx="3"/>
              <a:endCxn id="8" idx="1"/>
            </p:cNvCxnSpPr>
            <p:nvPr/>
          </p:nvCxnSpPr>
          <p:spPr>
            <a:xfrm>
              <a:off x="10031041" y="5256037"/>
              <a:ext cx="257219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827035" y="6207501"/>
              <a:ext cx="1425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280383" y="6207501"/>
              <a:ext cx="170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subset_data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288981" y="3040352"/>
            <a:ext cx="3856086" cy="1004063"/>
            <a:chOff x="4717573" y="3447505"/>
            <a:chExt cx="3856086" cy="1004063"/>
          </a:xfrm>
        </p:grpSpPr>
        <p:sp>
          <p:nvSpPr>
            <p:cNvPr id="83" name="TextBox 82"/>
            <p:cNvSpPr txBox="1"/>
            <p:nvPr/>
          </p:nvSpPr>
          <p:spPr>
            <a:xfrm>
              <a:off x="4717573" y="3743682"/>
              <a:ext cx="3856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/>
                <a:t>comma-separated</a:t>
              </a:r>
              <a:endParaRPr lang="en-US" sz="4000" i="1" dirty="0"/>
            </a:p>
          </p:txBody>
        </p:sp>
        <p:cxnSp>
          <p:nvCxnSpPr>
            <p:cNvPr id="15" name="Curved Connector 14"/>
            <p:cNvCxnSpPr>
              <a:stCxn id="83" idx="3"/>
            </p:cNvCxnSpPr>
            <p:nvPr/>
          </p:nvCxnSpPr>
          <p:spPr>
            <a:xfrm flipH="1" flipV="1">
              <a:off x="8291039" y="3447505"/>
              <a:ext cx="282620" cy="650120"/>
            </a:xfrm>
            <a:prstGeom prst="curvedConnector4">
              <a:avLst>
                <a:gd name="adj1" fmla="val -80886"/>
                <a:gd name="adj2" fmla="val 77221"/>
              </a:avLst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" name="Content Placeholder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1" y="260200"/>
            <a:ext cx="1115114" cy="12938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53" y="48668"/>
            <a:ext cx="1380198" cy="169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6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69" grpId="1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</a:t>
            </a:r>
            <a:r>
              <a:rPr lang="en-US" b="1" dirty="0" smtClean="0"/>
              <a:t>columns: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24128" y="1531094"/>
            <a:ext cx="5692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filter() </a:t>
            </a:r>
            <a:r>
              <a:rPr lang="en-US" sz="3200" cap="all" spc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quiz</a:t>
            </a:r>
            <a:endParaRPr lang="en-US" sz="3200" cap="all" spc="1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761" y="2300568"/>
            <a:ext cx="10477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 have data,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smtClean="0"/>
              <a:t>and want to take and keep a subset where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en-US" sz="2800" dirty="0" smtClean="0"/>
              <a:t> is over 65 and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colE</a:t>
            </a:r>
            <a:r>
              <a:rPr lang="en-US" sz="2800" dirty="0" smtClean="0"/>
              <a:t> is exactly 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800" b="1" dirty="0" smtClean="0"/>
              <a:t>Which line is correct? Why?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3408" y="3901299"/>
            <a:ext cx="117102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filter(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65,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select(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65,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filter(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65,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1" y="237198"/>
            <a:ext cx="1115114" cy="12938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53" y="25666"/>
            <a:ext cx="1380198" cy="169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268</TotalTime>
  <Words>1216</Words>
  <Application>Microsoft Office PowerPoint</Application>
  <PresentationFormat>Widescreen</PresentationFormat>
  <Paragraphs>184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Segoe UI Symbol</vt:lpstr>
      <vt:lpstr>Tw Cen MT</vt:lpstr>
      <vt:lpstr>Tw Cen MT Condensed</vt:lpstr>
      <vt:lpstr>Wingdings 3</vt:lpstr>
      <vt:lpstr>Integral</vt:lpstr>
      <vt:lpstr>Data Sub-setting</vt:lpstr>
      <vt:lpstr>Imagine a scenario:</vt:lpstr>
      <vt:lpstr>Imagine a scenario:</vt:lpstr>
      <vt:lpstr>PowerPoint Presentation</vt:lpstr>
      <vt:lpstr>Sub-setting with functions</vt:lpstr>
      <vt:lpstr>Sub-setting columns:</vt:lpstr>
      <vt:lpstr>Sub-setting columns:</vt:lpstr>
      <vt:lpstr>Sub-setting rows:</vt:lpstr>
      <vt:lpstr>Sub-setting columns:</vt:lpstr>
      <vt:lpstr>Imagine a scenario:</vt:lpstr>
      <vt:lpstr>Putting both together...</vt:lpstr>
      <vt:lpstr>PowerPoint Presentation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Sub-setting</dc:title>
  <dc:creator>Leach, Jim</dc:creator>
  <cp:lastModifiedBy>Leach, Jim</cp:lastModifiedBy>
  <cp:revision>36</cp:revision>
  <dcterms:created xsi:type="dcterms:W3CDTF">2020-03-29T18:49:38Z</dcterms:created>
  <dcterms:modified xsi:type="dcterms:W3CDTF">2020-03-31T17:17:22Z</dcterms:modified>
</cp:coreProperties>
</file>