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84912" autoAdjust="0"/>
  </p:normalViewPr>
  <p:slideViewPr>
    <p:cSldViewPr snapToGrid="0">
      <p:cViewPr varScale="1">
        <p:scale>
          <a:sx n="103" d="100"/>
          <a:sy n="103" d="100"/>
        </p:scale>
        <p:origin x="9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90DE-0CBD-471C-9481-850953A9159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F51B-92DB-4235-BE1A-8989114F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lesson, we're going to cover one of the </a:t>
            </a:r>
            <a:r>
              <a:rPr lang="en-US" i="1" dirty="0" smtClean="0"/>
              <a:t>most important</a:t>
            </a:r>
            <a:r>
              <a:rPr lang="en-US" dirty="0" smtClean="0"/>
              <a:t> elements of data analysis: how to work with </a:t>
            </a:r>
            <a:r>
              <a:rPr lang="en-US" dirty="0" err="1" smtClean="0"/>
              <a:t>tablular</a:t>
            </a:r>
            <a:r>
              <a:rPr lang="en-US" dirty="0" smtClean="0"/>
              <a:t> data to extract just the bits of it that you need. We'll cover the two main applications: selecting columns and filtering rows, and show how to use both to get the subsets of data you need for your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Let’s do some exercises – go to the </a:t>
            </a:r>
            <a:r>
              <a:rPr lang="en-US" b="1" i="0" baseline="0" dirty="0" err="1" smtClean="0"/>
              <a:t>RStudio</a:t>
            </a:r>
            <a:r>
              <a:rPr lang="en-US" b="1" i="0" baseline="0" dirty="0" smtClean="0"/>
              <a:t> cloud project, and open up the </a:t>
            </a:r>
            <a:r>
              <a:rPr lang="en-US" b="1" i="0" baseline="0" dirty="0" err="1" smtClean="0"/>
              <a:t>subsetting.Rmd</a:t>
            </a:r>
            <a:r>
              <a:rPr lang="en-US" b="1" i="0" baseline="0" dirty="0" smtClean="0"/>
              <a:t> exercise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Work through them</a:t>
            </a: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So now you have learned how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rows</a:t>
            </a:r>
            <a:r>
              <a:rPr lang="en-US" b="1" baseline="0" dirty="0" smtClean="0"/>
              <a:t> you care about using filter()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columns</a:t>
            </a:r>
            <a:r>
              <a:rPr lang="en-US" b="1" i="0" baseline="0" dirty="0" smtClean="0"/>
              <a:t> you care about using 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you’re working on a research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</a:t>
            </a:r>
            <a:r>
              <a:rPr lang="en-US" baseline="0" dirty="0" smtClean="0"/>
              <a:t> collaborator/team sends across the data,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</a:t>
            </a:r>
            <a:r>
              <a:rPr lang="en-US" i="1" baseline="0" dirty="0" smtClean="0"/>
              <a:t>quite</a:t>
            </a:r>
            <a:r>
              <a:rPr lang="en-US" i="0" baseline="0" dirty="0" smtClean="0"/>
              <a:t> what you asked for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</a:t>
            </a:r>
            <a:r>
              <a:rPr lang="en-US" dirty="0" smtClean="0"/>
              <a:t>a sample,</a:t>
            </a:r>
            <a:r>
              <a:rPr lang="en-US" baseline="0" dirty="0" smtClean="0"/>
              <a:t> the full data will be much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You’ve received lots of data, a lot of which isn’t useful</a:t>
            </a:r>
            <a:r>
              <a:rPr lang="en-US" baseline="0" dirty="0" smtClean="0"/>
              <a:t>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Columns you’re not interested in (e.g. because the measurements aren’t relevant to your study)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Rows you don’t care about (e.g. because of the values in them mean that information isn’t useful to you)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net result is, you </a:t>
            </a:r>
            <a:r>
              <a:rPr lang="en-US" b="1" baseline="0" dirty="0" smtClean="0"/>
              <a:t>need to get to just the data you’re interested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subset, based on the rows and columns of your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Is not great – there’s going to be more data next week, and you’d have to do this all over again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Might be hard – they already said that getting the data were tricky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Will require some of your effort, but that’s why you’re in this class!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This is one of the most common, and therefore most useful data transformation steps</a:t>
            </a:r>
            <a:endParaRPr lang="en-US" b="1" dirty="0" smtClean="0"/>
          </a:p>
          <a:p>
            <a:pPr marL="0" indent="0">
              <a:buFont typeface="+mj-lt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dplyr</a:t>
            </a:r>
            <a:r>
              <a:rPr lang="en-US" dirty="0" smtClean="0"/>
              <a:t> is a </a:t>
            </a:r>
            <a:r>
              <a:rPr lang="en-US" i="1" dirty="0" smtClean="0"/>
              <a:t>fantastic</a:t>
            </a:r>
            <a:r>
              <a:rPr lang="en-US" i="0" baseline="0" dirty="0" smtClean="0"/>
              <a:t> package for working with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it’s functions work in the same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They have a </a:t>
            </a:r>
            <a:r>
              <a:rPr lang="en-US" i="1" baseline="0" dirty="0" smtClean="0"/>
              <a:t>name</a:t>
            </a:r>
            <a:r>
              <a:rPr lang="en-US" i="0" baseline="0" dirty="0" smtClean="0"/>
              <a:t> (just like the functions you’re already familiar with like mean() or sum()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first argument, the first ”thing” is the data you want to subset – i.e. the full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extra argument(s) is/are </a:t>
            </a:r>
            <a:r>
              <a:rPr lang="en-US" i="1" baseline="0" dirty="0" smtClean="0"/>
              <a:t>the subset you want to keep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them return more data – they </a:t>
            </a:r>
            <a:r>
              <a:rPr lang="en-US" b="1" i="0" baseline="0" dirty="0" smtClean="0"/>
              <a:t>don’t modify the existing data – so you must assign the output to something to retain it!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We’re interested in sub-setting both rows and columns, and there are two function – can someone suggest/think what each function does?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is </a:t>
            </a:r>
            <a:r>
              <a:rPr lang="en-US" b="0" i="1" baseline="0" dirty="0" smtClean="0"/>
              <a:t>rows</a:t>
            </a:r>
            <a:r>
              <a:rPr lang="en-US" b="0" i="0" baseline="0" dirty="0" smtClean="0"/>
              <a:t>, one is </a:t>
            </a:r>
            <a:r>
              <a:rPr lang="en-US" b="0" i="1" baseline="0" dirty="0" smtClean="0"/>
              <a:t>columns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col1A, </a:t>
            </a:r>
            <a:r>
              <a:rPr lang="en-US" b="0" i="0" baseline="0" dirty="0" err="1" smtClean="0"/>
              <a:t>colB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colC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see a couple of 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2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3 is wrong – we don’t modify the data, we get new data back, so we need to save the results of our function to a new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other function we’re going to use is </a:t>
            </a:r>
            <a:r>
              <a:rPr lang="en-US" i="1" dirty="0" smtClean="0"/>
              <a:t>filter</a:t>
            </a:r>
            <a:r>
              <a:rPr lang="en-US" i="0" dirty="0" smtClean="0"/>
              <a:t> – used to get just the rows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 name, data, subset?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condition – use &gt;, &lt;, ==, &gt;=, &lt;=,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conditions,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see a couple of quick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3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first, and we have the condition the wrong way around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 is wrong – we need </a:t>
            </a:r>
            <a:r>
              <a:rPr lang="en-US" b="0" i="1" baseline="0" dirty="0" smtClean="0"/>
              <a:t>filter()</a:t>
            </a:r>
            <a:r>
              <a:rPr lang="en-US" b="0" i="0" baseline="0" dirty="0" smtClean="0"/>
              <a:t> not </a:t>
            </a:r>
            <a:r>
              <a:rPr lang="en-US" b="0" i="1" baseline="0" dirty="0" smtClean="0"/>
              <a:t>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121810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9703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8FAE6-331F-4C0E-8996-7471609552E9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https://rstudio.cloud/project/1088739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969" y="5241491"/>
            <a:ext cx="4109776" cy="737278"/>
          </a:xfrm>
        </p:spPr>
        <p:txBody>
          <a:bodyPr/>
          <a:lstStyle/>
          <a:p>
            <a:r>
              <a:rPr lang="en-US" dirty="0" smtClean="0"/>
              <a:t>Data Sub-setting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757" y="5864918"/>
            <a:ext cx="3886200" cy="538162"/>
          </a:xfrm>
        </p:spPr>
        <p:txBody>
          <a:bodyPr/>
          <a:lstStyle/>
          <a:p>
            <a:pPr algn="ctr"/>
            <a:r>
              <a:rPr lang="en-US" i="1" dirty="0" smtClean="0"/>
              <a:t>Getting you just the data values you need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79285" y="168916"/>
            <a:ext cx="53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interested in – get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153" y="5951371"/>
            <a:ext cx="1042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care about – get them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 rot="4632383">
            <a:off x="8749056" y="5135912"/>
            <a:ext cx="970838" cy="1529834"/>
          </a:xfrm>
          <a:prstGeom prst="arc">
            <a:avLst>
              <a:gd name="adj1" fmla="val 15534846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3640783">
            <a:off x="8986610" y="775612"/>
            <a:ext cx="2146300" cy="1529834"/>
          </a:xfrm>
          <a:prstGeom prst="arc">
            <a:avLst>
              <a:gd name="adj1" fmla="val 15713019"/>
              <a:gd name="adj2" fmla="val 19759243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both together...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pipes %&gt;%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1707" y="3668751"/>
            <a:ext cx="7579331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727" y="969915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Subsetting</a:t>
            </a:r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54367" y="610019"/>
            <a:ext cx="2093197" cy="50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(only) the data you need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0513" y="441720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often called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418599" y="4560345"/>
            <a:ext cx="2702923" cy="584775"/>
            <a:chOff x="79672" y="4876172"/>
            <a:chExt cx="2702923" cy="584775"/>
          </a:xfrm>
        </p:grpSpPr>
        <p:sp>
          <p:nvSpPr>
            <p:cNvPr id="128" name="Rectangle 127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select()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names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537668" y="951848"/>
            <a:ext cx="2787309" cy="584775"/>
            <a:chOff x="7407869" y="1008150"/>
            <a:chExt cx="2787309" cy="584775"/>
          </a:xfrm>
        </p:grpSpPr>
        <p:sp>
          <p:nvSpPr>
            <p:cNvPr id="53" name="Rectangle 52"/>
            <p:cNvSpPr/>
            <p:nvPr/>
          </p:nvSpPr>
          <p:spPr>
            <a:xfrm>
              <a:off x="9014770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Columns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07869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Rows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630470" y="1008150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61" name="Elbow Connector 160"/>
          <p:cNvCxnSpPr>
            <a:stCxn id="5" idx="0"/>
            <a:endCxn id="156" idx="0"/>
          </p:cNvCxnSpPr>
          <p:nvPr/>
        </p:nvCxnSpPr>
        <p:spPr>
          <a:xfrm rot="5400000" flipH="1" flipV="1">
            <a:off x="5649094" y="-312314"/>
            <a:ext cx="18067" cy="2546392"/>
          </a:xfrm>
          <a:prstGeom prst="bentConnector3">
            <a:avLst>
              <a:gd name="adj1" fmla="val 1365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23590" y="367733"/>
            <a:ext cx="2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Based on the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331223" y="972243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</p:txBody>
      </p:sp>
      <p:cxnSp>
        <p:nvCxnSpPr>
          <p:cNvPr id="166" name="Straight Arrow Connector 165"/>
          <p:cNvCxnSpPr>
            <a:stCxn id="53" idx="3"/>
            <a:endCxn id="164" idx="1"/>
          </p:cNvCxnSpPr>
          <p:nvPr/>
        </p:nvCxnSpPr>
        <p:spPr>
          <a:xfrm>
            <a:off x="8324977" y="1244235"/>
            <a:ext cx="1006246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77468" y="911326"/>
            <a:ext cx="6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566827" y="4538527"/>
            <a:ext cx="2702923" cy="584775"/>
            <a:chOff x="79672" y="4876172"/>
            <a:chExt cx="2702923" cy="584775"/>
          </a:xfrm>
        </p:grpSpPr>
        <p:sp>
          <p:nvSpPr>
            <p:cNvPr id="172" name="Rectangle 171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filter()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conditions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77" name="Elbow Connector 176"/>
          <p:cNvCxnSpPr>
            <a:stCxn id="54" idx="2"/>
            <a:endCxn id="247" idx="0"/>
          </p:cNvCxnSpPr>
          <p:nvPr/>
        </p:nvCxnSpPr>
        <p:spPr>
          <a:xfrm rot="16200000" flipH="1">
            <a:off x="6065655" y="1580771"/>
            <a:ext cx="1199454" cy="1075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3" idx="2"/>
            <a:endCxn id="247" idx="0"/>
          </p:cNvCxnSpPr>
          <p:nvPr/>
        </p:nvCxnSpPr>
        <p:spPr>
          <a:xfrm rot="5400000">
            <a:off x="6869106" y="1852342"/>
            <a:ext cx="1199454" cy="531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932533" y="4164148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723311" y="4159809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168642" y="5765174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Less Data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511656" y="4154337"/>
            <a:ext cx="2815564" cy="10048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309592" y="4141742"/>
            <a:ext cx="2909214" cy="10737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Elbow Connector 220"/>
          <p:cNvCxnSpPr>
            <a:stCxn id="218" idx="2"/>
            <a:endCxn id="217" idx="1"/>
          </p:cNvCxnSpPr>
          <p:nvPr/>
        </p:nvCxnSpPr>
        <p:spPr>
          <a:xfrm rot="16200000" flipH="1">
            <a:off x="6103911" y="4974763"/>
            <a:ext cx="880258" cy="1249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9" idx="2"/>
            <a:endCxn id="217" idx="3"/>
          </p:cNvCxnSpPr>
          <p:nvPr/>
        </p:nvCxnSpPr>
        <p:spPr>
          <a:xfrm rot="5400000">
            <a:off x="8644610" y="4919905"/>
            <a:ext cx="824030" cy="141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309208" y="5393642"/>
            <a:ext cx="8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get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501484" y="420835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266596" y="419826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154355" y="1771029"/>
            <a:ext cx="1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Using functions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219425" y="2718009"/>
            <a:ext cx="3966936" cy="548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function_name</a:t>
            </a:r>
            <a:r>
              <a:rPr lang="en-US" b="1" dirty="0" smtClean="0"/>
              <a:t>(.data, .thing1, .thing2)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7327220" y="4667695"/>
            <a:ext cx="982372" cy="21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029866" y="2385644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247" idx="2"/>
            <a:endCxn id="218" idx="0"/>
          </p:cNvCxnSpPr>
          <p:nvPr/>
        </p:nvCxnSpPr>
        <p:spPr>
          <a:xfrm rot="5400000">
            <a:off x="6117322" y="3068766"/>
            <a:ext cx="887688" cy="1283455"/>
          </a:xfrm>
          <a:prstGeom prst="bentConnector3">
            <a:avLst>
              <a:gd name="adj1" fmla="val 75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47" idx="2"/>
            <a:endCxn id="219" idx="0"/>
          </p:cNvCxnSpPr>
          <p:nvPr/>
        </p:nvCxnSpPr>
        <p:spPr>
          <a:xfrm rot="16200000" flipH="1">
            <a:off x="8046000" y="2423542"/>
            <a:ext cx="875093" cy="2561306"/>
          </a:xfrm>
          <a:prstGeom prst="bentConnector3">
            <a:avLst>
              <a:gd name="adj1" fmla="val 24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54367" y="1498955"/>
            <a:ext cx="20931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Fundamental, primary activity</a:t>
            </a:r>
          </a:p>
        </p:txBody>
      </p:sp>
      <p:cxnSp>
        <p:nvCxnSpPr>
          <p:cNvPr id="24" name="Elbow Connector 23"/>
          <p:cNvCxnSpPr>
            <a:stCxn id="30" idx="3"/>
            <a:endCxn id="5" idx="1"/>
          </p:cNvCxnSpPr>
          <p:nvPr/>
        </p:nvCxnSpPr>
        <p:spPr>
          <a:xfrm>
            <a:off x="2547564" y="862304"/>
            <a:ext cx="1247163" cy="381931"/>
          </a:xfrm>
          <a:prstGeom prst="bentConnector3">
            <a:avLst>
              <a:gd name="adj1" fmla="val 4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30" idx="2"/>
            <a:endCxn id="70" idx="0"/>
          </p:cNvCxnSpPr>
          <p:nvPr/>
        </p:nvCxnSpPr>
        <p:spPr>
          <a:xfrm>
            <a:off x="1500966" y="1114589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85192" y="1132656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89854" y="2726024"/>
            <a:ext cx="2310784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commas ,</a:t>
            </a:r>
          </a:p>
        </p:txBody>
      </p:sp>
      <p:cxnSp>
        <p:nvCxnSpPr>
          <p:cNvPr id="236" name="Elbow Connector 235"/>
          <p:cNvCxnSpPr>
            <a:stCxn id="91" idx="0"/>
            <a:endCxn id="247" idx="3"/>
          </p:cNvCxnSpPr>
          <p:nvPr/>
        </p:nvCxnSpPr>
        <p:spPr>
          <a:xfrm rot="16200000" flipH="1" flipV="1">
            <a:off x="9832651" y="2079733"/>
            <a:ext cx="266305" cy="1558885"/>
          </a:xfrm>
          <a:prstGeom prst="bentConnector4">
            <a:avLst>
              <a:gd name="adj1" fmla="val -85841"/>
              <a:gd name="adj2" fmla="val 870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71630" y="4030399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dplyr</a:t>
            </a:r>
            <a:r>
              <a:rPr lang="en-US" b="1" dirty="0" smtClean="0"/>
              <a:t>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03779" y="3919637"/>
            <a:ext cx="12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Both from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31" name="Straight Arrow Connector 230"/>
          <p:cNvCxnSpPr>
            <a:endCxn id="103" idx="3"/>
          </p:cNvCxnSpPr>
          <p:nvPr/>
        </p:nvCxnSpPr>
        <p:spPr>
          <a:xfrm flipH="1">
            <a:off x="2552038" y="4292368"/>
            <a:ext cx="2261372" cy="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57999" y="3808873"/>
            <a:ext cx="122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rows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69746" y="3808873"/>
            <a:ext cx="13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columns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4367" y="2464581"/>
            <a:ext cx="2093197" cy="33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Really useful!</a:t>
            </a:r>
          </a:p>
        </p:txBody>
      </p:sp>
      <p:cxnSp>
        <p:nvCxnSpPr>
          <p:cNvPr id="239" name="Straight Arrow Connector 238"/>
          <p:cNvCxnSpPr>
            <a:stCxn id="70" idx="2"/>
            <a:endCxn id="95" idx="0"/>
          </p:cNvCxnSpPr>
          <p:nvPr/>
        </p:nvCxnSpPr>
        <p:spPr>
          <a:xfrm>
            <a:off x="1500966" y="2047595"/>
            <a:ext cx="0" cy="41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00965" y="2068393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it’s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50" name="Elbow Connector 249"/>
          <p:cNvCxnSpPr>
            <a:stCxn id="247" idx="1"/>
            <a:endCxn id="103" idx="0"/>
          </p:cNvCxnSpPr>
          <p:nvPr/>
        </p:nvCxnSpPr>
        <p:spPr>
          <a:xfrm rot="10800000" flipV="1">
            <a:off x="1961835" y="2992329"/>
            <a:ext cx="3257591" cy="1038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46526" y="2621298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Used across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367" y="46913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Mental Model: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13500" y="6039494"/>
            <a:ext cx="1768207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98694" y="5765174"/>
            <a:ext cx="1180408" cy="548640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2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71847" y="5670162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Combine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92294" y="5392718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Later content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24540" y="2128996"/>
            <a:ext cx="18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Separated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5635" y="4766031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tidyverse</a:t>
            </a:r>
            <a:endParaRPr lang="en-US" b="1" dirty="0" smtClean="0"/>
          </a:p>
        </p:txBody>
      </p:sp>
      <p:cxnSp>
        <p:nvCxnSpPr>
          <p:cNvPr id="4" name="Elbow Connector 3"/>
          <p:cNvCxnSpPr>
            <a:stCxn id="103" idx="1"/>
            <a:endCxn id="64" idx="0"/>
          </p:cNvCxnSpPr>
          <p:nvPr/>
        </p:nvCxnSpPr>
        <p:spPr>
          <a:xfrm rot="10800000" flipV="1">
            <a:off x="715840" y="4304719"/>
            <a:ext cx="655791" cy="46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9615" y="3929211"/>
            <a:ext cx="85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Part 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Elbow Connector 7"/>
          <p:cNvCxnSpPr>
            <a:stCxn id="64" idx="2"/>
            <a:endCxn id="84" idx="1"/>
          </p:cNvCxnSpPr>
          <p:nvPr/>
        </p:nvCxnSpPr>
        <p:spPr>
          <a:xfrm rot="16200000" flipH="1">
            <a:off x="594855" y="5435654"/>
            <a:ext cx="724823" cy="4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2" y="2655868"/>
            <a:ext cx="5537929" cy="2893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085" y="1820538"/>
            <a:ext cx="6097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Hi,</a:t>
            </a:r>
          </a:p>
          <a:p>
            <a:endParaRPr lang="en-US" sz="2400" i="1" dirty="0"/>
          </a:p>
          <a:p>
            <a:r>
              <a:rPr lang="en-US" sz="2400" i="1" dirty="0" smtClean="0"/>
              <a:t>Here’s the data you’ll need for the research project. </a:t>
            </a:r>
          </a:p>
          <a:p>
            <a:endParaRPr lang="en-US" sz="2400" i="1" dirty="0"/>
          </a:p>
          <a:p>
            <a:r>
              <a:rPr lang="en-US" sz="2400" i="1" dirty="0" smtClean="0"/>
              <a:t>Working with the data was tricky, but I</a:t>
            </a:r>
            <a:r>
              <a:rPr lang="en-US" sz="2400" i="1" dirty="0"/>
              <a:t> </a:t>
            </a:r>
            <a:r>
              <a:rPr lang="en-US" sz="2400" i="1" dirty="0" smtClean="0"/>
              <a:t>think I’ve we should be ok!</a:t>
            </a:r>
          </a:p>
          <a:p>
            <a:endParaRPr lang="en-US" sz="2400" i="1" dirty="0"/>
          </a:p>
          <a:p>
            <a:r>
              <a:rPr lang="en-US" sz="2400" i="1" dirty="0" smtClean="0"/>
              <a:t>FYI the team told me this is just a first cut of the data; we’re going to get more next week.</a:t>
            </a:r>
          </a:p>
          <a:p>
            <a:endParaRPr lang="en-US" sz="2400" i="1" dirty="0"/>
          </a:p>
          <a:p>
            <a:r>
              <a:rPr lang="en-US" sz="2400" i="1" dirty="0" smtClean="0"/>
              <a:t>Thanks so much for helping out, I owe you one!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63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46965"/>
              </p:ext>
            </p:extLst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7100" y="4445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not interested in</a:t>
            </a:r>
            <a:endParaRPr lang="en-US" sz="3600" dirty="0"/>
          </a:p>
        </p:txBody>
      </p:sp>
      <p:sp>
        <p:nvSpPr>
          <p:cNvPr id="11" name="Arc 10"/>
          <p:cNvSpPr/>
          <p:nvPr/>
        </p:nvSpPr>
        <p:spPr>
          <a:xfrm rot="17727676">
            <a:off x="5702300" y="1214332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1500" y="581757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don’t care about</a:t>
            </a:r>
            <a:endParaRPr lang="en-US" sz="3600" dirty="0"/>
          </a:p>
        </p:txBody>
      </p:sp>
      <p:sp>
        <p:nvSpPr>
          <p:cNvPr id="13" name="Arc 12"/>
          <p:cNvSpPr/>
          <p:nvPr/>
        </p:nvSpPr>
        <p:spPr>
          <a:xfrm rot="4632383">
            <a:off x="8127999" y="4434897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Your options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89" y="2084832"/>
            <a:ext cx="9419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smtClean="0"/>
              <a:t>Manually extract the data you want</a:t>
            </a:r>
            <a:br>
              <a:rPr lang="en-US" sz="4000" strike="sngStrike" dirty="0" smtClean="0"/>
            </a:br>
            <a:endParaRPr lang="en-US" sz="4000" strike="sngStrike" dirty="0" smtClean="0"/>
          </a:p>
          <a:p>
            <a:r>
              <a:rPr lang="en-US" sz="4000" strike="sngStrike" dirty="0" smtClean="0"/>
              <a:t>Ask your collaborator for help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r>
              <a:rPr lang="en-US" sz="4000" dirty="0" smtClean="0"/>
              <a:t>Write some R code to extract what you need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8" y="2003224"/>
            <a:ext cx="992746" cy="99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94516"/>
            <a:ext cx="1237595" cy="958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9" y="3242352"/>
            <a:ext cx="1172084" cy="84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9433" y="3033151"/>
            <a:ext cx="392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❗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with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2042615"/>
            <a:ext cx="112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You’re going to learn two functions from the </a:t>
            </a:r>
            <a:r>
              <a:rPr lang="en-US" sz="3600" dirty="0" err="1" smtClean="0"/>
              <a:t>dplyr</a:t>
            </a:r>
            <a:r>
              <a:rPr lang="en-US" sz="3600" dirty="0" smtClean="0"/>
              <a:t> package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101" y="3542231"/>
            <a:ext cx="5054370" cy="2749717"/>
            <a:chOff x="393701" y="3542231"/>
            <a:chExt cx="5054370" cy="2749717"/>
          </a:xfrm>
        </p:grpSpPr>
        <p:sp>
          <p:nvSpPr>
            <p:cNvPr id="7" name="TextBox 6"/>
            <p:cNvSpPr txBox="1"/>
            <p:nvPr/>
          </p:nvSpPr>
          <p:spPr>
            <a:xfrm>
              <a:off x="393701" y="3542231"/>
              <a:ext cx="5054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00" y="4968509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name of the function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368550" y="4311672"/>
              <a:ext cx="552336" cy="6568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73128" y="3542229"/>
            <a:ext cx="3567002" cy="2749719"/>
            <a:chOff x="4507880" y="3532093"/>
            <a:chExt cx="3567002" cy="2749719"/>
          </a:xfrm>
        </p:grpSpPr>
        <p:sp>
          <p:nvSpPr>
            <p:cNvPr id="10" name="TextBox 9"/>
            <p:cNvSpPr txBox="1"/>
            <p:nvPr/>
          </p:nvSpPr>
          <p:spPr>
            <a:xfrm>
              <a:off x="4647580" y="4958373"/>
              <a:ext cx="2819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data to subset</a:t>
              </a:r>
              <a:endParaRPr lang="en-US" sz="4000" dirty="0"/>
            </a:p>
          </p:txBody>
        </p:sp>
        <p:cxnSp>
          <p:nvCxnSpPr>
            <p:cNvPr id="14" name="Straight Arrow Connector 13"/>
            <p:cNvCxnSpPr>
              <a:stCxn id="10" idx="0"/>
              <a:endCxn id="20" idx="2"/>
            </p:cNvCxnSpPr>
            <p:nvPr/>
          </p:nvCxnSpPr>
          <p:spPr>
            <a:xfrm flipV="1">
              <a:off x="6057280" y="4301534"/>
              <a:ext cx="234101" cy="6568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07880" y="3532093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1598" y="3542230"/>
            <a:ext cx="3958217" cy="2647394"/>
            <a:chOff x="8193198" y="3542230"/>
            <a:chExt cx="3958217" cy="2647394"/>
          </a:xfrm>
        </p:grpSpPr>
        <p:sp>
          <p:nvSpPr>
            <p:cNvPr id="11" name="TextBox 10"/>
            <p:cNvSpPr txBox="1"/>
            <p:nvPr/>
          </p:nvSpPr>
          <p:spPr>
            <a:xfrm>
              <a:off x="8506515" y="4866185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subset you want to keep</a:t>
              </a:r>
              <a:endParaRPr lang="en-US" sz="4000" dirty="0"/>
            </a:p>
          </p:txBody>
        </p:sp>
        <p:cxnSp>
          <p:nvCxnSpPr>
            <p:cNvPr id="17" name="Straight Arrow Connector 16"/>
            <p:cNvCxnSpPr>
              <a:stCxn id="11" idx="0"/>
              <a:endCxn id="21" idx="2"/>
            </p:cNvCxnSpPr>
            <p:nvPr/>
          </p:nvCxnSpPr>
          <p:spPr>
            <a:xfrm flipH="1" flipV="1">
              <a:off x="9976699" y="4311671"/>
              <a:ext cx="352266" cy="5545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193198" y="3542230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a_subset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82522" y="2084832"/>
            <a:ext cx="12675002" cy="3888902"/>
            <a:chOff x="-92570" y="3145233"/>
            <a:chExt cx="12675002" cy="3888902"/>
          </a:xfrm>
        </p:grpSpPr>
        <p:grpSp>
          <p:nvGrpSpPr>
            <p:cNvPr id="75" name="Group 74"/>
            <p:cNvGrpSpPr/>
            <p:nvPr/>
          </p:nvGrpSpPr>
          <p:grpSpPr>
            <a:xfrm>
              <a:off x="-92570" y="3145233"/>
              <a:ext cx="12675002" cy="3888902"/>
              <a:chOff x="-92570" y="3145233"/>
              <a:chExt cx="12675002" cy="388890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92570" y="3145233"/>
                <a:ext cx="12675002" cy="3738167"/>
                <a:chOff x="-92570" y="3119833"/>
                <a:chExt cx="12675002" cy="37381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3119833"/>
                  <a:ext cx="12192000" cy="3738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-92570" y="3883204"/>
                  <a:ext cx="12675002" cy="1850132"/>
                  <a:chOff x="63098" y="3883206"/>
                  <a:chExt cx="12675002" cy="185013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410698" y="4282175"/>
                    <a:ext cx="5452996" cy="602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function_name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, 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a_subset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)</a:t>
                    </a:r>
                    <a:endParaRPr lang="en-US" sz="20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3098" y="5271673"/>
                    <a:ext cx="2717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endParaRPr lang="en-US" sz="2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496300" y="5215861"/>
                    <a:ext cx="4241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subset_data</a:t>
                    </a:r>
                    <a:endPara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100" y="3883206"/>
                    <a:ext cx="1751797" cy="140088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6181" y="4067486"/>
                    <a:ext cx="1773905" cy="1032320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Elbow Connector 51"/>
                  <p:cNvCxnSpPr>
                    <a:stCxn id="50" idx="3"/>
                  </p:cNvCxnSpPr>
                  <p:nvPr/>
                </p:nvCxnSpPr>
                <p:spPr>
                  <a:xfrm>
                    <a:off x="2297897" y="4583646"/>
                    <a:ext cx="1112801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endCxn id="51" idx="1"/>
                  </p:cNvCxnSpPr>
                  <p:nvPr/>
                </p:nvCxnSpPr>
                <p:spPr>
                  <a:xfrm>
                    <a:off x="8863694" y="4583646"/>
                    <a:ext cx="872487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Rectangle 73"/>
              <p:cNvSpPr/>
              <p:nvPr/>
            </p:nvSpPr>
            <p:spPr>
              <a:xfrm>
                <a:off x="154854" y="6431192"/>
                <a:ext cx="12323668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function_name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a_subset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92101" y="3513232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88220" y="3650677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035" y="1785557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27034" y="2483602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713526" y="2365586"/>
            <a:ext cx="3267964" cy="1938992"/>
            <a:chOff x="7862972" y="7461334"/>
            <a:chExt cx="3267964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more columns?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62972" y="8218197"/>
              <a:ext cx="425958" cy="21263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27034" y="2477371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777345" y="2995336"/>
            <a:ext cx="6570312" cy="1195866"/>
            <a:chOff x="3500588" y="-1791202"/>
            <a:chExt cx="6570312" cy="1195866"/>
          </a:xfrm>
        </p:grpSpPr>
        <p:sp>
          <p:nvSpPr>
            <p:cNvPr id="82" name="Left Brace 81"/>
            <p:cNvSpPr/>
            <p:nvPr/>
          </p:nvSpPr>
          <p:spPr>
            <a:xfrm rot="16200000">
              <a:off x="6704786" y="-3609482"/>
              <a:ext cx="476462" cy="4113022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0588" y="-1303222"/>
              <a:ext cx="6570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2286" y="3129351"/>
            <a:ext cx="11659204" cy="2227821"/>
            <a:chOff x="322286" y="4349012"/>
            <a:chExt cx="11659204" cy="2227821"/>
          </a:xfrm>
        </p:grpSpPr>
        <p:grpSp>
          <p:nvGrpSpPr>
            <p:cNvPr id="91" name="Group 90"/>
            <p:cNvGrpSpPr/>
            <p:nvPr/>
          </p:nvGrpSpPr>
          <p:grpSpPr>
            <a:xfrm>
              <a:off x="322286" y="4349012"/>
              <a:ext cx="11659204" cy="2227821"/>
              <a:chOff x="322286" y="4349012"/>
              <a:chExt cx="11659204" cy="222782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86" y="4349012"/>
                <a:ext cx="2828665" cy="1814055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8260" y="4349012"/>
                <a:ext cx="1685355" cy="1814056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3856838" y="4954567"/>
                <a:ext cx="5712434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colB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9" idx="3"/>
                <a:endCxn id="53" idx="1"/>
              </p:cNvCxnSpPr>
              <p:nvPr/>
            </p:nvCxnSpPr>
            <p:spPr>
              <a:xfrm flipV="1">
                <a:off x="3150951" y="5256039"/>
                <a:ext cx="705887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3" idx="3"/>
                <a:endCxn id="52" idx="1"/>
              </p:cNvCxnSpPr>
              <p:nvPr/>
            </p:nvCxnSpPr>
            <p:spPr>
              <a:xfrm>
                <a:off x="9569272" y="5256039"/>
                <a:ext cx="718988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827035" y="6207501"/>
                <a:ext cx="1425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80383" y="6207501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969327" y="4816311"/>
              <a:ext cx="5599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example</a:t>
              </a:r>
              <a:endParaRPr lang="en-US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  <p:bldP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and keep a subset of 3 columns: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558" y="3901299"/>
            <a:ext cx="1079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rows: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2244" y="1725971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02242" y="2402416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955314" y="3091310"/>
            <a:ext cx="3236686" cy="1938992"/>
            <a:chOff x="7894250" y="7461334"/>
            <a:chExt cx="3236686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extra conditions?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94250" y="7500012"/>
              <a:ext cx="394680" cy="9308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702242" y="2413215"/>
            <a:ext cx="11271369" cy="13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“P”)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09" y="4642627"/>
            <a:ext cx="11659206" cy="2227821"/>
            <a:chOff x="322286" y="4349012"/>
            <a:chExt cx="11659206" cy="22278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8260" y="4652441"/>
              <a:ext cx="1693232" cy="12071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408169" y="4954565"/>
              <a:ext cx="6622872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colD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65,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colE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“P”)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7"/>
              <a:ext cx="257218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8" idx="1"/>
            </p:cNvCxnSpPr>
            <p:nvPr/>
          </p:nvCxnSpPr>
          <p:spPr>
            <a:xfrm>
              <a:off x="10031041" y="5256037"/>
              <a:ext cx="25721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88981" y="3040352"/>
            <a:ext cx="3856086" cy="1004063"/>
            <a:chOff x="4717573" y="3447505"/>
            <a:chExt cx="3856086" cy="1004063"/>
          </a:xfrm>
        </p:grpSpPr>
        <p:sp>
          <p:nvSpPr>
            <p:cNvPr id="83" name="TextBox 82"/>
            <p:cNvSpPr txBox="1"/>
            <p:nvPr/>
          </p:nvSpPr>
          <p:spPr>
            <a:xfrm>
              <a:off x="4717573" y="3743682"/>
              <a:ext cx="3856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  <p:cxnSp>
          <p:nvCxnSpPr>
            <p:cNvPr id="15" name="Curved Connector 14"/>
            <p:cNvCxnSpPr>
              <a:stCxn id="83" idx="3"/>
            </p:cNvCxnSpPr>
            <p:nvPr/>
          </p:nvCxnSpPr>
          <p:spPr>
            <a:xfrm flipH="1" flipV="1">
              <a:off x="8291039" y="3447505"/>
              <a:ext cx="282620" cy="650120"/>
            </a:xfrm>
            <a:prstGeom prst="curvedConnector4">
              <a:avLst>
                <a:gd name="adj1" fmla="val -80886"/>
                <a:gd name="adj2" fmla="val 77221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60200"/>
            <a:ext cx="1115114" cy="12938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48668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761" y="2300568"/>
            <a:ext cx="10477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and keep a subset where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/>
              <a:t> is over 65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/>
              <a:t> is exactly 1. </a:t>
            </a:r>
            <a:r>
              <a:rPr lang="en-US" sz="2800" b="1" dirty="0" smtClean="0"/>
              <a:t>Put the following code snippets together to do this.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6203" y="3762539"/>
            <a:ext cx="2542592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37198"/>
            <a:ext cx="1115114" cy="1293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25666"/>
            <a:ext cx="1380198" cy="16930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1584" y="5625100"/>
            <a:ext cx="11093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1559" y="3901299"/>
            <a:ext cx="3705808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</TotalTime>
  <Words>1273</Words>
  <Application>Microsoft Office PowerPoint</Application>
  <PresentationFormat>Widescreen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Segoe UI Symbol</vt:lpstr>
      <vt:lpstr>Tw Cen MT</vt:lpstr>
      <vt:lpstr>Tw Cen MT Condensed</vt:lpstr>
      <vt:lpstr>Wingdings 3</vt:lpstr>
      <vt:lpstr>Integral</vt:lpstr>
      <vt:lpstr>Data Sub-setting</vt:lpstr>
      <vt:lpstr>Imagine a scenario:</vt:lpstr>
      <vt:lpstr>Imagine a scenario:</vt:lpstr>
      <vt:lpstr>PowerPoint Presentation</vt:lpstr>
      <vt:lpstr>Sub-setting with functions</vt:lpstr>
      <vt:lpstr>Sub-setting columns:</vt:lpstr>
      <vt:lpstr>Sub-setting columns:</vt:lpstr>
      <vt:lpstr>Sub-setting rows:</vt:lpstr>
      <vt:lpstr>Sub-setting columns:</vt:lpstr>
      <vt:lpstr>Imagine a scenario:</vt:lpstr>
      <vt:lpstr>Putting both together...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Sub-setting</dc:title>
  <dc:creator>Leach, Jim</dc:creator>
  <cp:lastModifiedBy>Leach, Jim</cp:lastModifiedBy>
  <cp:revision>41</cp:revision>
  <dcterms:created xsi:type="dcterms:W3CDTF">2020-03-29T18:49:38Z</dcterms:created>
  <dcterms:modified xsi:type="dcterms:W3CDTF">2020-04-01T00:42:40Z</dcterms:modified>
</cp:coreProperties>
</file>