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6" autoAdjust="0"/>
    <p:restoredTop sz="77974" autoAdjust="0"/>
  </p:normalViewPr>
  <p:slideViewPr>
    <p:cSldViewPr snapToGrid="0">
      <p:cViewPr>
        <p:scale>
          <a:sx n="66" d="100"/>
          <a:sy n="66" d="100"/>
        </p:scale>
        <p:origin x="972" y="7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45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90DE-0CBD-471C-9481-850953A9159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4F51B-92DB-4235-BE1A-8989114F4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So you’re working on a research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Your</a:t>
            </a:r>
            <a:r>
              <a:rPr lang="en-US" baseline="0" dirty="0" smtClean="0"/>
              <a:t> collaborator/team sends across the data,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Not </a:t>
            </a:r>
            <a:r>
              <a:rPr lang="en-US" i="1" baseline="0" dirty="0" smtClean="0"/>
              <a:t>quite</a:t>
            </a:r>
            <a:r>
              <a:rPr lang="en-US" i="0" baseline="0" dirty="0" smtClean="0"/>
              <a:t> what you asked for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Lots of data you don’t need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Measurements your study isn’t interested 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Historical values that are no longer relevant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smtClean="0"/>
              <a:t>Individuals not included in your study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smtClean="0"/>
              <a:t>Just a sample,</a:t>
            </a:r>
            <a:r>
              <a:rPr lang="en-US" baseline="0" dirty="0" smtClean="0"/>
              <a:t> the full data will be much larger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1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We’re in this situation.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You’ve received lots of data, a lot of which isn’t useful</a:t>
            </a:r>
            <a:r>
              <a:rPr lang="en-US" baseline="0" dirty="0" smtClean="0"/>
              <a:t> to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There are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Columns you’re not interested in (because the measurements aren’t relevant to your study)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Rows you don’t care about (e.g. because of the values in them)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net result is, you </a:t>
            </a:r>
            <a:r>
              <a:rPr lang="en-US" b="1" baseline="0" dirty="0" smtClean="0"/>
              <a:t>need to get to just the data you’re interested in, and fast!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Is not great – there’s going to be more data next week, and you’d have to do this all over again</a:t>
            </a:r>
            <a:br>
              <a:rPr lang="en-US" b="0" dirty="0" smtClean="0"/>
            </a:br>
            <a:endParaRPr lang="en-US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Might be hard – they already said that getting the data were tricky</a:t>
            </a:r>
            <a:br>
              <a:rPr lang="en-US" b="0" dirty="0" smtClean="0"/>
            </a:br>
            <a:endParaRPr lang="en-US" b="0" dirty="0" smtClean="0"/>
          </a:p>
          <a:p>
            <a:pPr marL="228600" indent="-228600">
              <a:buFont typeface="+mj-lt"/>
              <a:buAutoNum type="arabicPeriod"/>
            </a:pPr>
            <a:r>
              <a:rPr lang="en-US" b="0" dirty="0" smtClean="0"/>
              <a:t>Will require some of your effort, but that’s why you’re in </a:t>
            </a:r>
            <a:r>
              <a:rPr lang="en-US" b="0" smtClean="0"/>
              <a:t>this class!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4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dplyr</a:t>
            </a:r>
            <a:r>
              <a:rPr lang="en-US" dirty="0" smtClean="0"/>
              <a:t> is a </a:t>
            </a:r>
            <a:r>
              <a:rPr lang="en-US" i="1" dirty="0" smtClean="0"/>
              <a:t>fantastic</a:t>
            </a:r>
            <a:r>
              <a:rPr lang="en-US" i="0" baseline="0" dirty="0" smtClean="0"/>
              <a:t> package for working with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it’s functions work in the same way: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They have a </a:t>
            </a:r>
            <a:r>
              <a:rPr lang="en-US" i="1" baseline="0" dirty="0" smtClean="0"/>
              <a:t>name</a:t>
            </a:r>
            <a:r>
              <a:rPr lang="en-US" i="0" baseline="0" dirty="0" smtClean="0"/>
              <a:t> (just like the functions you’re already familiar with like mean() or sum() 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first argument, the first ”thing” is the data you want to subset – i.e. the full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extra argument(s) is/are </a:t>
            </a:r>
            <a:r>
              <a:rPr lang="en-US" i="1" baseline="0" dirty="0" smtClean="0"/>
              <a:t>the subset you want to keep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All of them return more data – they </a:t>
            </a:r>
            <a:r>
              <a:rPr lang="en-US" b="1" i="0" baseline="0" dirty="0" smtClean="0"/>
              <a:t>don’t modify the existing data – so you must assign the output to something to retain it!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i="0" baseline="0" dirty="0" smtClean="0"/>
              <a:t>We’re interested in sub-setting both rows and columns, and there are two function – can someone suggest/think what each function does?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One is </a:t>
            </a:r>
            <a:r>
              <a:rPr lang="en-US" b="0" i="1" baseline="0" dirty="0" smtClean="0"/>
              <a:t>rows</a:t>
            </a:r>
            <a:r>
              <a:rPr lang="en-US" b="0" i="0" baseline="0" dirty="0" smtClean="0"/>
              <a:t>, one is </a:t>
            </a:r>
            <a:r>
              <a:rPr lang="en-US" b="0" i="1" baseline="0" dirty="0" smtClean="0"/>
              <a:t>columns</a:t>
            </a:r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5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function we’re going to use is </a:t>
            </a:r>
            <a:r>
              <a:rPr lang="en-US" i="1" dirty="0" smtClean="0"/>
              <a:t>select</a:t>
            </a:r>
            <a:r>
              <a:rPr lang="en-US" i="0" dirty="0" smtClean="0"/>
              <a:t> – used to get just the columns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err="1" smtClean="0"/>
              <a:t>Function_name</a:t>
            </a: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Data to subset (full data)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subset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column </a:t>
            </a:r>
            <a:r>
              <a:rPr lang="en-US" b="1" i="1" baseline="0" dirty="0" smtClean="0"/>
              <a:t>name </a:t>
            </a:r>
            <a:r>
              <a:rPr lang="en-US" b="0" i="0" baseline="0" dirty="0" smtClean="0"/>
              <a:t>(here we imagine the columns are called col1A, </a:t>
            </a:r>
            <a:r>
              <a:rPr lang="en-US" b="0" i="0" baseline="0" dirty="0" err="1" smtClean="0"/>
              <a:t>colB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colC</a:t>
            </a:r>
            <a:r>
              <a:rPr lang="en-US" b="0" i="0" baseline="0" dirty="0" smtClean="0"/>
              <a:t>, </a:t>
            </a:r>
            <a:r>
              <a:rPr lang="en-US" b="0" i="0" baseline="0" dirty="0" err="1" smtClean="0"/>
              <a:t>etc</a:t>
            </a:r>
            <a:r>
              <a:rPr lang="en-US" b="0" i="0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 column?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columns,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6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2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3 is wrong – we don’t modify the data, we get new data back, so we need to save the results of our function to a new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10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first function we’re going to use is </a:t>
            </a:r>
            <a:r>
              <a:rPr lang="en-US" i="1" dirty="0" smtClean="0"/>
              <a:t>select</a:t>
            </a:r>
            <a:r>
              <a:rPr lang="en-US" i="0" dirty="0" smtClean="0"/>
              <a:t> – used to get just the columns we</a:t>
            </a:r>
            <a:r>
              <a:rPr lang="en-US" i="0" baseline="0" dirty="0" smtClean="0"/>
              <a:t> want.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What do we think goes in the gap, remembering the mental model of: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err="1" smtClean="0"/>
              <a:t>Function_name</a:t>
            </a:r>
            <a:endParaRPr lang="en-US" i="0" baseline="0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Data to subset (full data)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subset we want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0" baseline="0" dirty="0" smtClean="0"/>
              <a:t>The answer is a column </a:t>
            </a:r>
            <a:r>
              <a:rPr lang="en-US" b="1" i="1" baseline="0" dirty="0" smtClean="0"/>
              <a:t>name </a:t>
            </a:r>
            <a:r>
              <a:rPr lang="en-US" b="0" i="0" baseline="0" dirty="0" smtClean="0"/>
              <a:t>(here we imagine the columns are called col1, col2, col3, </a:t>
            </a:r>
            <a:r>
              <a:rPr lang="en-US" b="0" i="0" baseline="0" dirty="0" err="1" smtClean="0"/>
              <a:t>etc</a:t>
            </a:r>
            <a:r>
              <a:rPr lang="en-US" b="0" i="0" baseline="0" dirty="0" smtClean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But what if we want more than 1 column?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We just add them, separated by columns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Until we have (potentially) multiple columns, comma-separated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And we get the same function sig. we had before: name, data,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72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Let’s do some exercises to try and cement that in your brain. First off let’s do this quiz.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The correct answer is 3 – but why?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1 is wrong – the data we want to subset need to come first, and we have the condition the wrong way around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baseline="0" dirty="0" smtClean="0"/>
              <a:t>2 is wrong – we need </a:t>
            </a:r>
            <a:r>
              <a:rPr lang="en-US" b="0" i="1" baseline="0" dirty="0" smtClean="0"/>
              <a:t>filter()</a:t>
            </a:r>
            <a:r>
              <a:rPr lang="en-US" b="0" i="0" baseline="0" dirty="0" smtClean="0"/>
              <a:t> not </a:t>
            </a:r>
            <a:r>
              <a:rPr lang="en-US" b="0" i="1" baseline="0" dirty="0" smtClean="0"/>
              <a:t>select()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D4F51B-92DB-4235-BE1A-8989114F41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8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10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99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8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8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5B8FAE6-331F-4C0E-8996-7471609552E9}" type="datetimeFigureOut">
              <a:rPr lang="en-US" smtClean="0"/>
              <a:t>2020-03-29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3D397-B03D-472D-869E-968F3B6366E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66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969" y="5241491"/>
            <a:ext cx="4109776" cy="737278"/>
          </a:xfrm>
        </p:spPr>
        <p:txBody>
          <a:bodyPr/>
          <a:lstStyle/>
          <a:p>
            <a:r>
              <a:rPr lang="en-US" dirty="0" smtClean="0"/>
              <a:t>Data Sub-setting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1757" y="5864918"/>
            <a:ext cx="3886200" cy="538162"/>
          </a:xfrm>
        </p:spPr>
        <p:txBody>
          <a:bodyPr/>
          <a:lstStyle/>
          <a:p>
            <a:pPr algn="ctr"/>
            <a:r>
              <a:rPr lang="en-US" i="1" dirty="0" smtClean="0"/>
              <a:t>Getting you just the values you need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819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2" y="2655868"/>
            <a:ext cx="5537929" cy="2893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528" y="1820538"/>
            <a:ext cx="59942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Hi Jo,</a:t>
            </a:r>
          </a:p>
          <a:p>
            <a:endParaRPr lang="en-US" sz="2400" i="1" dirty="0"/>
          </a:p>
          <a:p>
            <a:r>
              <a:rPr lang="en-US" sz="2400" i="1" dirty="0" smtClean="0"/>
              <a:t>Here’s the data you’ll need for the research project. </a:t>
            </a:r>
          </a:p>
          <a:p>
            <a:endParaRPr lang="en-US" sz="2400" i="1" dirty="0"/>
          </a:p>
          <a:p>
            <a:r>
              <a:rPr lang="en-US" sz="2400" i="1" dirty="0" smtClean="0"/>
              <a:t>Working with the data was tricky, and I wasn’t able to get just what you asked for, but I’m sure having the full details can’t hurt!</a:t>
            </a:r>
          </a:p>
          <a:p>
            <a:endParaRPr lang="en-US" sz="2400" i="1" dirty="0"/>
          </a:p>
          <a:p>
            <a:r>
              <a:rPr lang="en-US" sz="2400" i="1" dirty="0" smtClean="0"/>
              <a:t>FYI the team told me this is just a first cut of the data; we’re going to get more next week.</a:t>
            </a:r>
          </a:p>
          <a:p>
            <a:endParaRPr lang="en-US" sz="2400" i="1" dirty="0"/>
          </a:p>
          <a:p>
            <a:r>
              <a:rPr lang="en-US" sz="2400" i="1" dirty="0" smtClean="0"/>
              <a:t>Thanks so much for helping out, I owe you one!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639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 a scenario: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46965"/>
              </p:ext>
            </p:extLst>
          </p:nvPr>
        </p:nvGraphicFramePr>
        <p:xfrm>
          <a:off x="723900" y="2084832"/>
          <a:ext cx="11036300" cy="3695255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  <a:gridCol w="1103630"/>
              </a:tblGrid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5800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4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277100" y="444500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Columns you’re not interested in</a:t>
            </a:r>
            <a:endParaRPr lang="en-US" sz="3600" dirty="0"/>
          </a:p>
        </p:txBody>
      </p:sp>
      <p:sp>
        <p:nvSpPr>
          <p:cNvPr id="11" name="Arc 10"/>
          <p:cNvSpPr/>
          <p:nvPr/>
        </p:nvSpPr>
        <p:spPr>
          <a:xfrm rot="17727676">
            <a:off x="5702300" y="1214332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81500" y="599598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Rows you don’t care about</a:t>
            </a:r>
            <a:endParaRPr lang="en-US" sz="3600" dirty="0"/>
          </a:p>
        </p:txBody>
      </p:sp>
      <p:sp>
        <p:nvSpPr>
          <p:cNvPr id="13" name="Arc 12"/>
          <p:cNvSpPr/>
          <p:nvPr/>
        </p:nvSpPr>
        <p:spPr>
          <a:xfrm rot="4632383">
            <a:off x="8127999" y="4613314"/>
            <a:ext cx="2146300" cy="1529834"/>
          </a:xfrm>
          <a:prstGeom prst="arc">
            <a:avLst>
              <a:gd name="adj1" fmla="val 14667738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options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4128" y="1944914"/>
            <a:ext cx="104212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000" dirty="0" smtClean="0"/>
              <a:t>Manually extract just the data you want (e.g. with Excel)</a:t>
            </a:r>
            <a:br>
              <a:rPr lang="en-US" sz="4000" dirty="0" smtClean="0"/>
            </a:br>
            <a:endParaRPr lang="en-US" sz="4000" dirty="0" smtClean="0"/>
          </a:p>
          <a:p>
            <a:pPr marL="742950" indent="-742950">
              <a:buAutoNum type="arabicPeriod"/>
            </a:pPr>
            <a:r>
              <a:rPr lang="en-US" sz="4000" dirty="0" smtClean="0"/>
              <a:t>Tell your collaborator to reduce what they’ve sent you themselves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r>
              <a:rPr lang="en-US" sz="4000" dirty="0" smtClean="0"/>
              <a:t>Write some R code to extract what you need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232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with functions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6100" y="2042615"/>
            <a:ext cx="1121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You’re going to learn two functions from the </a:t>
            </a:r>
            <a:r>
              <a:rPr lang="en-US" sz="3600" dirty="0" err="1" smtClean="0"/>
              <a:t>dplyr</a:t>
            </a:r>
            <a:r>
              <a:rPr lang="en-US" sz="3600" dirty="0" smtClean="0"/>
              <a:t> package, that work in the same way:</a:t>
            </a:r>
            <a:endParaRPr lang="en-US" sz="3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92101" y="3542231"/>
            <a:ext cx="5054370" cy="2749717"/>
            <a:chOff x="393701" y="3542231"/>
            <a:chExt cx="5054370" cy="2749717"/>
          </a:xfrm>
        </p:grpSpPr>
        <p:sp>
          <p:nvSpPr>
            <p:cNvPr id="7" name="TextBox 6"/>
            <p:cNvSpPr txBox="1"/>
            <p:nvPr/>
          </p:nvSpPr>
          <p:spPr>
            <a:xfrm>
              <a:off x="393701" y="3542231"/>
              <a:ext cx="505437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function_name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100" y="4968509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name of the function</a:t>
              </a:r>
              <a:endParaRPr lang="en-US" sz="4000" dirty="0"/>
            </a:p>
          </p:txBody>
        </p:sp>
        <p:cxnSp>
          <p:nvCxnSpPr>
            <p:cNvPr id="13" name="Straight Arrow Connector 12"/>
            <p:cNvCxnSpPr>
              <a:stCxn id="9" idx="0"/>
              <a:endCxn id="7" idx="2"/>
            </p:cNvCxnSpPr>
            <p:nvPr/>
          </p:nvCxnSpPr>
          <p:spPr>
            <a:xfrm flipV="1">
              <a:off x="2368550" y="4311672"/>
              <a:ext cx="552336" cy="656837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973128" y="3542229"/>
            <a:ext cx="3567002" cy="2749719"/>
            <a:chOff x="4507880" y="3532093"/>
            <a:chExt cx="3567002" cy="2749719"/>
          </a:xfrm>
        </p:grpSpPr>
        <p:sp>
          <p:nvSpPr>
            <p:cNvPr id="10" name="TextBox 9"/>
            <p:cNvSpPr txBox="1"/>
            <p:nvPr/>
          </p:nvSpPr>
          <p:spPr>
            <a:xfrm>
              <a:off x="4647580" y="4958373"/>
              <a:ext cx="2819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data to subset</a:t>
              </a:r>
              <a:endParaRPr lang="en-US" sz="4000" dirty="0"/>
            </a:p>
          </p:txBody>
        </p:sp>
        <p:cxnSp>
          <p:nvCxnSpPr>
            <p:cNvPr id="14" name="Straight Arrow Connector 13"/>
            <p:cNvCxnSpPr>
              <a:stCxn id="10" idx="0"/>
              <a:endCxn id="20" idx="2"/>
            </p:cNvCxnSpPr>
            <p:nvPr/>
          </p:nvCxnSpPr>
          <p:spPr>
            <a:xfrm flipV="1">
              <a:off x="6057280" y="4301534"/>
              <a:ext cx="234101" cy="65683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07880" y="3532093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091598" y="3542230"/>
            <a:ext cx="3958217" cy="2647394"/>
            <a:chOff x="8193198" y="3542230"/>
            <a:chExt cx="3958217" cy="2647394"/>
          </a:xfrm>
        </p:grpSpPr>
        <p:sp>
          <p:nvSpPr>
            <p:cNvPr id="11" name="TextBox 10"/>
            <p:cNvSpPr txBox="1"/>
            <p:nvPr/>
          </p:nvSpPr>
          <p:spPr>
            <a:xfrm>
              <a:off x="8506515" y="4866185"/>
              <a:ext cx="3644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The subset you want to keep</a:t>
              </a:r>
              <a:endParaRPr lang="en-US" sz="4000" dirty="0"/>
            </a:p>
          </p:txBody>
        </p:sp>
        <p:cxnSp>
          <p:nvCxnSpPr>
            <p:cNvPr id="17" name="Straight Arrow Connector 16"/>
            <p:cNvCxnSpPr>
              <a:stCxn id="11" idx="0"/>
              <a:endCxn id="21" idx="2"/>
            </p:cNvCxnSpPr>
            <p:nvPr/>
          </p:nvCxnSpPr>
          <p:spPr>
            <a:xfrm flipH="1" flipV="1">
              <a:off x="9976699" y="4311671"/>
              <a:ext cx="352266" cy="554514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8193198" y="3542230"/>
              <a:ext cx="3567002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4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a_subset</a:t>
              </a:r>
              <a:r>
                <a:rPr lang="en-US" sz="4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4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-92570" y="3145233"/>
            <a:ext cx="12675002" cy="3738167"/>
            <a:chOff x="-92570" y="3145233"/>
            <a:chExt cx="12675002" cy="3738167"/>
          </a:xfrm>
        </p:grpSpPr>
        <p:grpSp>
          <p:nvGrpSpPr>
            <p:cNvPr id="75" name="Group 74"/>
            <p:cNvGrpSpPr/>
            <p:nvPr/>
          </p:nvGrpSpPr>
          <p:grpSpPr>
            <a:xfrm>
              <a:off x="-92570" y="3145233"/>
              <a:ext cx="12675002" cy="3738167"/>
              <a:chOff x="-92570" y="3145233"/>
              <a:chExt cx="12675002" cy="3738167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-92570" y="3145233"/>
                <a:ext cx="12675002" cy="3738167"/>
                <a:chOff x="-92570" y="3119833"/>
                <a:chExt cx="12675002" cy="3738167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0" y="3119833"/>
                  <a:ext cx="12192000" cy="37381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-92570" y="3883204"/>
                  <a:ext cx="12675002" cy="1850132"/>
                  <a:chOff x="63098" y="3883206"/>
                  <a:chExt cx="12675002" cy="1850132"/>
                </a:xfrm>
              </p:grpSpPr>
              <p:sp>
                <p:nvSpPr>
                  <p:cNvPr id="47" name="Rectangle 46"/>
                  <p:cNvSpPr/>
                  <p:nvPr/>
                </p:nvSpPr>
                <p:spPr>
                  <a:xfrm>
                    <a:off x="3410698" y="4282175"/>
                    <a:ext cx="5452996" cy="602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function_name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, </a:t>
                    </a:r>
                    <a:r>
                      <a:rPr lang="en-US" sz="20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a_subset</a:t>
                    </a:r>
                    <a:r>
                      <a:rPr lang="en-US" sz="20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)</a:t>
                    </a:r>
                    <a:endParaRPr lang="en-US" sz="20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63098" y="5271673"/>
                    <a:ext cx="2717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some_data</a:t>
                    </a:r>
                    <a:endParaRPr lang="en-US" sz="24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8496300" y="5215861"/>
                    <a:ext cx="42418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 err="1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subset_data</a:t>
                    </a:r>
                    <a:endParaRPr lang="en-US" sz="2400" dirty="0"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pic>
                <p:nvPicPr>
                  <p:cNvPr id="50" name="Picture 4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46100" y="3883206"/>
                    <a:ext cx="1751797" cy="1400880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736181" y="4067486"/>
                    <a:ext cx="1773905" cy="1032320"/>
                  </a:xfrm>
                  <a:prstGeom prst="rect">
                    <a:avLst/>
                  </a:prstGeom>
                </p:spPr>
              </p:pic>
              <p:cxnSp>
                <p:nvCxnSpPr>
                  <p:cNvPr id="52" name="Elbow Connector 51"/>
                  <p:cNvCxnSpPr>
                    <a:stCxn id="50" idx="3"/>
                  </p:cNvCxnSpPr>
                  <p:nvPr/>
                </p:nvCxnSpPr>
                <p:spPr>
                  <a:xfrm>
                    <a:off x="2297897" y="4583646"/>
                    <a:ext cx="1112801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Elbow Connector 52"/>
                  <p:cNvCxnSpPr>
                    <a:endCxn id="51" idx="1"/>
                  </p:cNvCxnSpPr>
                  <p:nvPr/>
                </p:nvCxnSpPr>
                <p:spPr>
                  <a:xfrm>
                    <a:off x="8863694" y="4583646"/>
                    <a:ext cx="872487" cy="0"/>
                  </a:xfrm>
                  <a:prstGeom prst="straightConnector1">
                    <a:avLst/>
                  </a:prstGeom>
                  <a:ln w="317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4" name="Rectangle 73"/>
              <p:cNvSpPr/>
              <p:nvPr/>
            </p:nvSpPr>
            <p:spPr>
              <a:xfrm>
                <a:off x="2196658" y="6127672"/>
                <a:ext cx="8398740" cy="6029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subset_data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&lt;-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function_name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some_data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a_subset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292101" y="3513232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Input</a:t>
              </a:r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588220" y="3650677"/>
              <a:ext cx="1751797" cy="366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Output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61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827035" y="1785557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827034" y="2483602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713526" y="2365586"/>
            <a:ext cx="3267964" cy="1938992"/>
            <a:chOff x="7862972" y="7461334"/>
            <a:chExt cx="3267964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more columns?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62972" y="8218197"/>
              <a:ext cx="425958" cy="21263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827034" y="2477371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079392" y="2995336"/>
            <a:ext cx="7268265" cy="1195866"/>
            <a:chOff x="2802635" y="-1791202"/>
            <a:chExt cx="7268265" cy="1195866"/>
          </a:xfrm>
        </p:grpSpPr>
        <p:sp>
          <p:nvSpPr>
            <p:cNvPr id="82" name="Left Brace 81"/>
            <p:cNvSpPr/>
            <p:nvPr/>
          </p:nvSpPr>
          <p:spPr>
            <a:xfrm rot="16200000">
              <a:off x="6704786" y="-3609482"/>
              <a:ext cx="476462" cy="4113022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02635" y="-1303222"/>
              <a:ext cx="72682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Multiple columns: comma-separated</a:t>
              </a:r>
              <a:endParaRPr lang="en-US" sz="4000" i="1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</a:t>
            </a:r>
            <a:endParaRPr lang="en-US" sz="32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322286" y="4349012"/>
            <a:ext cx="11659204" cy="2227821"/>
            <a:chOff x="322286" y="4349012"/>
            <a:chExt cx="11659204" cy="2227821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286" y="4349012"/>
              <a:ext cx="2828665" cy="1814055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88260" y="4349012"/>
              <a:ext cx="1685355" cy="1814056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856838" y="4954567"/>
              <a:ext cx="5712434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select(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colA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colB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colC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49" idx="3"/>
              <a:endCxn id="53" idx="1"/>
            </p:cNvCxnSpPr>
            <p:nvPr/>
          </p:nvCxnSpPr>
          <p:spPr>
            <a:xfrm flipV="1">
              <a:off x="3150951" y="5256039"/>
              <a:ext cx="705887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3"/>
              <a:endCxn id="52" idx="1"/>
            </p:cNvCxnSpPr>
            <p:nvPr/>
          </p:nvCxnSpPr>
          <p:spPr>
            <a:xfrm>
              <a:off x="9569272" y="5256039"/>
              <a:ext cx="718988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27035" y="6207501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80383" y="6207501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subset_data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46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Exercises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222" y="2516012"/>
            <a:ext cx="1047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some data,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take a subset of 3 columns: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b="1" dirty="0" smtClean="0"/>
              <a:t>Which line is correct?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8558" y="3901299"/>
            <a:ext cx="107962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18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rows: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702244" y="1725971"/>
            <a:ext cx="11271369" cy="1280683"/>
            <a:chOff x="702245" y="1330892"/>
            <a:chExt cx="11271369" cy="1280683"/>
          </a:xfrm>
        </p:grpSpPr>
        <p:sp>
          <p:nvSpPr>
            <p:cNvPr id="45" name="Rectangle 44"/>
            <p:cNvSpPr/>
            <p:nvPr/>
          </p:nvSpPr>
          <p:spPr>
            <a:xfrm>
              <a:off x="702245" y="2008632"/>
              <a:ext cx="11271369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48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48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           )</a:t>
              </a:r>
              <a:endParaRPr lang="en-US" sz="4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24700" y="1330892"/>
              <a:ext cx="407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goes here?</a:t>
              </a:r>
              <a:endParaRPr lang="en-US" sz="4000" i="1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>
            <a:xfrm>
              <a:off x="9163050" y="2038778"/>
              <a:ext cx="107950" cy="291631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702243" y="2388113"/>
            <a:ext cx="11271369" cy="6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col4 &gt; 65)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8955314" y="3091310"/>
            <a:ext cx="3236686" cy="1938992"/>
            <a:chOff x="7894250" y="7461334"/>
            <a:chExt cx="3236686" cy="1938992"/>
          </a:xfrm>
        </p:grpSpPr>
        <p:sp>
          <p:nvSpPr>
            <p:cNvPr id="76" name="TextBox 75"/>
            <p:cNvSpPr txBox="1"/>
            <p:nvPr/>
          </p:nvSpPr>
          <p:spPr>
            <a:xfrm>
              <a:off x="8288930" y="7461334"/>
              <a:ext cx="284200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i="1" dirty="0" smtClean="0"/>
                <a:t>What if we want extra conditions?</a:t>
              </a:r>
              <a:endParaRPr lang="en-US" sz="4000" i="1" dirty="0"/>
            </a:p>
          </p:txBody>
        </p:sp>
        <p:cxnSp>
          <p:nvCxnSpPr>
            <p:cNvPr id="77" name="Straight Arrow Connector 76"/>
            <p:cNvCxnSpPr>
              <a:stCxn id="76" idx="1"/>
            </p:cNvCxnSpPr>
            <p:nvPr/>
          </p:nvCxnSpPr>
          <p:spPr>
            <a:xfrm flipH="1" flipV="1">
              <a:off x="7894250" y="7500012"/>
              <a:ext cx="394680" cy="93081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/>
          <p:cNvSpPr/>
          <p:nvPr/>
        </p:nvSpPr>
        <p:spPr>
          <a:xfrm>
            <a:off x="702242" y="2381133"/>
            <a:ext cx="11271369" cy="1352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sz="48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4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col4 &gt; 65, col6 == “P”)</a:t>
            </a:r>
            <a:endParaRPr lang="en-US" sz="4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  <a:endParaRPr lang="en-US" sz="3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14409" y="4642627"/>
            <a:ext cx="11659206" cy="2227821"/>
            <a:chOff x="322286" y="4349012"/>
            <a:chExt cx="11659206" cy="222782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88260" y="4652441"/>
              <a:ext cx="1693232" cy="120719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286" y="4349012"/>
              <a:ext cx="2828665" cy="1814055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3408169" y="4954565"/>
              <a:ext cx="6622872" cy="602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filter(</a:t>
              </a:r>
              <a:r>
                <a:rPr lang="en-US" sz="2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r>
                <a:rPr lang="en-US" sz="2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col4 &gt; 65, col6 == “P”)</a:t>
              </a:r>
              <a:endPara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5" name="Straight Arrow Connector 64"/>
            <p:cNvCxnSpPr>
              <a:stCxn id="49" idx="3"/>
              <a:endCxn id="53" idx="1"/>
            </p:cNvCxnSpPr>
            <p:nvPr/>
          </p:nvCxnSpPr>
          <p:spPr>
            <a:xfrm flipV="1">
              <a:off x="3150951" y="5256037"/>
              <a:ext cx="257218" cy="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3" idx="3"/>
              <a:endCxn id="8" idx="1"/>
            </p:cNvCxnSpPr>
            <p:nvPr/>
          </p:nvCxnSpPr>
          <p:spPr>
            <a:xfrm>
              <a:off x="10031041" y="5256037"/>
              <a:ext cx="257219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827035" y="6207501"/>
              <a:ext cx="142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some_data</a:t>
              </a:r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0280383" y="6207501"/>
              <a:ext cx="1701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subset_data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2240" y="3446818"/>
            <a:ext cx="7746628" cy="1004064"/>
            <a:chOff x="827031" y="3447504"/>
            <a:chExt cx="7746628" cy="1004064"/>
          </a:xfrm>
        </p:grpSpPr>
        <p:sp>
          <p:nvSpPr>
            <p:cNvPr id="83" name="TextBox 82"/>
            <p:cNvSpPr txBox="1"/>
            <p:nvPr/>
          </p:nvSpPr>
          <p:spPr>
            <a:xfrm>
              <a:off x="827031" y="3743682"/>
              <a:ext cx="77466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 smtClean="0"/>
                <a:t>Multiple conditions: comma-separated</a:t>
              </a:r>
              <a:endParaRPr lang="en-US" sz="4000" i="1" dirty="0"/>
            </a:p>
          </p:txBody>
        </p:sp>
        <p:cxnSp>
          <p:nvCxnSpPr>
            <p:cNvPr id="15" name="Curved Connector 14"/>
            <p:cNvCxnSpPr>
              <a:stCxn id="83" idx="3"/>
            </p:cNvCxnSpPr>
            <p:nvPr/>
          </p:nvCxnSpPr>
          <p:spPr>
            <a:xfrm flipH="1" flipV="1">
              <a:off x="8291038" y="3447504"/>
              <a:ext cx="282621" cy="650121"/>
            </a:xfrm>
            <a:prstGeom prst="curvedConnector4">
              <a:avLst>
                <a:gd name="adj1" fmla="val -80886"/>
                <a:gd name="adj2" fmla="val 77221"/>
              </a:avLst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9" grpId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1" y="204216"/>
            <a:ext cx="1115114" cy="1293896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Sub-setting </a:t>
            </a:r>
            <a:r>
              <a:rPr lang="en-US" b="1" dirty="0" smtClean="0"/>
              <a:t>columns: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24128" y="1531094"/>
            <a:ext cx="56920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filter() </a:t>
            </a:r>
            <a:r>
              <a:rPr lang="en-US" sz="3200" cap="all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Exercises</a:t>
            </a:r>
            <a:endParaRPr lang="en-US" sz="3200" cap="all" spc="1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222" y="2516012"/>
            <a:ext cx="1047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 have some data,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smtClean="0"/>
              <a:t>and want to take a subset where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/>
              <a:t> is at over 65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/>
              <a:t> is 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2800" b="1" dirty="0" smtClean="0"/>
              <a:t>Which line is correct?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408" y="3901299"/>
            <a:ext cx="117102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filter(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select(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  <a:b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filter(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some_data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colD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65,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colE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5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154</TotalTime>
  <Words>1012</Words>
  <Application>Microsoft Office PowerPoint</Application>
  <PresentationFormat>Widescreen</PresentationFormat>
  <Paragraphs>129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Tw Cen MT</vt:lpstr>
      <vt:lpstr>Tw Cen MT Condensed</vt:lpstr>
      <vt:lpstr>Wingdings 3</vt:lpstr>
      <vt:lpstr>Integral</vt:lpstr>
      <vt:lpstr>Data Sub-setting</vt:lpstr>
      <vt:lpstr>Imagine a scenario:</vt:lpstr>
      <vt:lpstr>Imagine a scenario:</vt:lpstr>
      <vt:lpstr>Your options</vt:lpstr>
      <vt:lpstr>Sub-setting with functions</vt:lpstr>
      <vt:lpstr>Sub-setting columns:</vt:lpstr>
      <vt:lpstr>Sub-setting columns:</vt:lpstr>
      <vt:lpstr>Sub-setting rows:</vt:lpstr>
      <vt:lpstr>Sub-setting columns:</vt:lpstr>
    </vt:vector>
  </TitlesOfParts>
  <Company>KPMG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Sub-setting</dc:title>
  <dc:creator>Leach, Jim</dc:creator>
  <cp:lastModifiedBy>Leach, Jim</cp:lastModifiedBy>
  <cp:revision>16</cp:revision>
  <dcterms:created xsi:type="dcterms:W3CDTF">2020-03-29T18:49:38Z</dcterms:created>
  <dcterms:modified xsi:type="dcterms:W3CDTF">2020-03-29T21:24:12Z</dcterms:modified>
</cp:coreProperties>
</file>