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0ECC-D960-4C48-9169-ADE3FA484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221C6-547B-43C8-A76A-B03BD5D4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F47B-9BA7-47F6-93E1-9B3567CC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D8D-D92E-406D-981F-5795D632D6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3B3A-1E76-4A7D-8716-43839957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39CE-EBDA-4AA0-978A-080B6C42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9DA-A426-4271-9642-C21D8028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3132-F99A-42C4-B151-702B575D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6CABE-DB6D-4A8F-9AB3-C157924A6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682F-97F9-4B43-AB61-379CBA9F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D8D-D92E-406D-981F-5795D632D6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44BA0-B79F-4AB5-8810-6E51B92E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40DB5-324F-420F-8190-BAE250DF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9DA-A426-4271-9642-C21D8028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7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EA172-7F5E-4187-9114-52FDF2152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5BDEA-450B-4769-BED5-3C3511533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B538C-E613-42ED-B638-451AC96E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D8D-D92E-406D-981F-5795D632D6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500A-329D-4771-BA70-7A2DAAD2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7A48A-6EB1-4327-844A-28C0F2D3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9DA-A426-4271-9642-C21D8028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3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6D6F-534E-4D63-8786-68D2E0E0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A665-A433-4E42-B09F-6138DC59B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7738-D5BE-44FA-B1AE-4501052E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D8D-D92E-406D-981F-5795D632D6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5519-89D0-44AF-9628-C3A7C470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E09B-D8F2-4469-8FC2-78FF306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9DA-A426-4271-9642-C21D8028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E5E3-9B88-4251-BA98-68B92281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6D9D0-E3CA-470C-BB0F-1D5513DA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DD460-7FB6-4724-A951-8DC4EF56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D8D-D92E-406D-981F-5795D632D6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5461-E7D0-4009-A687-E1FE297B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594-CFB1-48B5-9387-A2E39E6F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9DA-A426-4271-9642-C21D8028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2E2E-DBF0-40F5-96CC-6AE05212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801E-519B-40DA-8768-BE9B60C60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650FA-ABF8-4118-B668-12FBA34F0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2B370-29A6-4804-A933-25D831DF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D8D-D92E-406D-981F-5795D632D6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6BAA-2545-47AD-96EB-77E7D9A6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FFEB7-7160-4386-9FB3-C8937797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9DA-A426-4271-9642-C21D8028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D79E-F1BB-4804-8196-1D952C862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8F613-F291-4F0B-8504-9FBE118CE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3ED6A-9653-425D-AD43-E2EAEC0AE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C08F2-9DCF-4F69-B1D9-74E1FFCA2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C8EB6-B9F7-4E4A-8746-4794879A5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1FCA3-B28A-44E0-8F89-62531AAD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D8D-D92E-406D-981F-5795D632D6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61F12-861A-4291-B56C-37689958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BC05B-1452-4D4C-B742-375151A5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9DA-A426-4271-9642-C21D8028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3501-4CCC-4B63-B6F2-2383A287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90C2C-BB4F-4C38-BF88-8DC48ED1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D8D-D92E-406D-981F-5795D632D6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FBCA7-22FE-4405-9DE7-4C3C0F69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2EAD-BAC0-4D93-BE45-860D31AD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9DA-A426-4271-9642-C21D8028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B0878-C079-48A7-82AF-982B7918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D8D-D92E-406D-981F-5795D632D6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44041-AD24-4B74-8654-05584C9D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4CF4C-6C96-40C1-B625-19EC19F1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9DA-A426-4271-9642-C21D8028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2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E820-DC52-40C0-BA88-681D0FAA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94C2-B64D-47CF-9939-886CC122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A865-9BE1-4E54-87FF-D5B100A47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3F63D-7223-4204-80B0-6F64EBC7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D8D-D92E-406D-981F-5795D632D6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5E52F-9C73-42A7-9F5B-7DF52C82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63090-E2BF-4D4F-9CB3-13DA938A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9DA-A426-4271-9642-C21D8028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3658-64C5-413D-8110-A9079AB3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E1E97-D32F-42E4-8CBE-35AFB1BC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A8FC2-99D6-4731-ADE6-7ADAFEB54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6099F-9898-4347-A119-732E67A0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C6D8D-D92E-406D-981F-5795D632D6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9C2EA-D631-40CC-8437-75FA879B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50611-4BF2-4D91-8B5C-337A64AD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939DA-A426-4271-9642-C21D8028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5D286-9A55-4BD2-9443-FD87ECA2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BA2FC-188A-4462-9929-432899EEB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252D7-BB69-42E4-90FF-BE5431B11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C6D8D-D92E-406D-981F-5795D632D6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76E30-00EF-4B63-9FA6-32F40A1BC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48636-6A54-414A-A6C8-52E29267B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939DA-A426-4271-9642-C21D8028B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oonacular.com/food-api" TargetMode="External"/><Relationship Id="rId2" Type="http://schemas.openxmlformats.org/officeDocument/2006/relationships/hyperlink" Target="https://whattopai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topair.com/%3Ca%20href=" TargetMode="External"/><Relationship Id="rId7" Type="http://schemas.openxmlformats.org/officeDocument/2006/relationships/hyperlink" Target="https://whattopair.com/savennieres-wine-food-pairing/" TargetMode="External"/><Relationship Id="rId2" Type="http://schemas.openxmlformats.org/officeDocument/2006/relationships/hyperlink" Target="https://whattopair.com/chardonnay-wine-pairing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hattopair.com/pairing-food-gruner-veltliner/" TargetMode="External"/><Relationship Id="rId5" Type="http://schemas.openxmlformats.org/officeDocument/2006/relationships/hyperlink" Target="https://whattopair.com/aioli-wine-pairing/" TargetMode="External"/><Relationship Id="rId4" Type="http://schemas.openxmlformats.org/officeDocument/2006/relationships/hyperlink" Target="https://whattopair.com/montepulciano-food-pairing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7966-531B-4874-AFB4-E92F46762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Concept for </a:t>
            </a:r>
            <a:br>
              <a:rPr lang="en-US" dirty="0"/>
            </a:br>
            <a:r>
              <a:rPr lang="en-US" dirty="0"/>
              <a:t>The Wine-</a:t>
            </a:r>
            <a:r>
              <a:rPr lang="en-US" dirty="0" err="1"/>
              <a:t>inator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C8A5-A081-4CAA-BC64-604ECAA7C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1D97-EA6D-4171-B374-AF2DCBBC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F486-CE7B-494E-B5DD-B498C616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pursuing different options for data including</a:t>
            </a:r>
          </a:p>
          <a:p>
            <a:pPr lvl="1"/>
            <a:r>
              <a:rPr lang="en-US" dirty="0"/>
              <a:t>What-to-Pair - </a:t>
            </a:r>
            <a:r>
              <a:rPr lang="en-US" dirty="0">
                <a:hlinkClick r:id="rId2"/>
              </a:rPr>
              <a:t>https://whattopair.com/</a:t>
            </a:r>
            <a:endParaRPr lang="en-US" dirty="0"/>
          </a:p>
          <a:p>
            <a:pPr lvl="1"/>
            <a:r>
              <a:rPr lang="en-US" dirty="0" err="1"/>
              <a:t>Spoonacular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  </a:t>
            </a:r>
            <a:r>
              <a:rPr lang="en-US" dirty="0">
                <a:hlinkClick r:id="rId3"/>
              </a:rPr>
              <a:t>https://spoonacular.com/food-api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What-to-Pair is currently lowest risk approach</a:t>
            </a:r>
          </a:p>
          <a:p>
            <a:pPr lvl="1"/>
            <a:r>
              <a:rPr lang="en-US" dirty="0"/>
              <a:t>Will scrape the web pages for the data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Spoonacular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comes through we can pivot or leverage as another component of the app</a:t>
            </a:r>
          </a:p>
        </p:txBody>
      </p:sp>
    </p:spTree>
    <p:extLst>
      <p:ext uri="{BB962C8B-B14F-4D97-AF65-F5344CB8AC3E}">
        <p14:creationId xmlns:p14="http://schemas.microsoft.com/office/powerpoint/2010/main" val="26920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664F-9689-403D-945A-E1B8C773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What-to-Pair:  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BE50-17C5-4577-B5E1-737C42AC1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4 columns,  Pairs beverage to food choice by 5-star </a:t>
            </a:r>
            <a:r>
              <a:rPr lang="en-US" dirty="0" err="1"/>
              <a:t>raiting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4E4040-A906-41AE-80C7-A47117603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27023"/>
              </p:ext>
            </p:extLst>
          </p:nvPr>
        </p:nvGraphicFramePr>
        <p:xfrm>
          <a:off x="838200" y="2490086"/>
          <a:ext cx="10515600" cy="3335448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2632422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28842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08535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77430703"/>
                    </a:ext>
                  </a:extLst>
                </a:gridCol>
              </a:tblGrid>
              <a:tr h="312921"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effectLst/>
                        </a:rPr>
                        <a:t>Beverage Category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effectLst/>
                        </a:rPr>
                        <a:t>Beverage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effectLst/>
                        </a:rPr>
                        <a:t>Food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b="1" dirty="0">
                          <a:effectLst/>
                        </a:rPr>
                        <a:t>Rating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244647"/>
                  </a:ext>
                </a:extLst>
              </a:tr>
              <a:tr h="312921"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Red Wine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Pomerol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Red Miso </a:t>
                      </a:r>
                      <a:r>
                        <a:rPr lang="en-US" sz="1700" dirty="0" err="1">
                          <a:effectLst/>
                        </a:rPr>
                        <a:t>Okazu</a:t>
                      </a:r>
                      <a:endParaRPr lang="en-US" sz="1700" dirty="0">
                        <a:effectLst/>
                      </a:endParaRP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Rating (stars)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93023"/>
                  </a:ext>
                </a:extLst>
              </a:tr>
              <a:tr h="571891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White Wine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strike="noStrike" dirty="0">
                          <a:solidFill>
                            <a:srgbClr val="2196F3"/>
                          </a:solidFill>
                          <a:effectLst/>
                          <a:hlinkClick r:id="rId2"/>
                        </a:rPr>
                        <a:t>Chardonnay</a:t>
                      </a:r>
                      <a:endParaRPr lang="en-US" sz="1700" dirty="0">
                        <a:effectLst/>
                      </a:endParaRP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strike="noStrike" dirty="0">
                          <a:solidFill>
                            <a:srgbClr val="2196F3"/>
                          </a:solidFill>
                          <a:effectLst/>
                          <a:hlinkClick r:id="rId3"/>
                        </a:rPr>
                        <a:t>Hamburger with Grilled Pineapple</a:t>
                      </a:r>
                      <a:endParaRPr lang="en-US" sz="1700" dirty="0">
                        <a:effectLst/>
                      </a:endParaRP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4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88164"/>
                  </a:ext>
                </a:extLst>
              </a:tr>
              <a:tr h="312921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Red Wine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strike="noStrike">
                          <a:solidFill>
                            <a:srgbClr val="2196F3"/>
                          </a:solidFill>
                          <a:effectLst/>
                          <a:hlinkClick r:id="rId4"/>
                        </a:rPr>
                        <a:t>Montepulciano</a:t>
                      </a:r>
                      <a:endParaRPr lang="en-US" sz="1700">
                        <a:effectLst/>
                      </a:endParaRP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strike="noStrike">
                          <a:solidFill>
                            <a:srgbClr val="2196F3"/>
                          </a:solidFill>
                          <a:effectLst/>
                          <a:hlinkClick r:id="rId3"/>
                        </a:rPr>
                        <a:t>Beef Bolognese</a:t>
                      </a:r>
                      <a:endParaRPr lang="en-US" sz="1700">
                        <a:effectLst/>
                      </a:endParaRP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4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41090"/>
                  </a:ext>
                </a:extLst>
              </a:tr>
              <a:tr h="571891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Dessert Wine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700">
                          <a:effectLst/>
                        </a:rPr>
                        <a:t>Recioto di Soave Classico Spumante (DOCG)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strike="noStrike">
                          <a:solidFill>
                            <a:srgbClr val="2196F3"/>
                          </a:solidFill>
                          <a:effectLst/>
                          <a:hlinkClick r:id="rId5"/>
                        </a:rPr>
                        <a:t>Aioli</a:t>
                      </a:r>
                      <a:endParaRPr lang="en-US" sz="1700">
                        <a:effectLst/>
                      </a:endParaRP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4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720530"/>
                  </a:ext>
                </a:extLst>
              </a:tr>
              <a:tr h="312921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White Wine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Garnacha Blanca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strike="noStrike">
                          <a:solidFill>
                            <a:srgbClr val="2196F3"/>
                          </a:solidFill>
                          <a:effectLst/>
                          <a:hlinkClick r:id="rId5"/>
                        </a:rPr>
                        <a:t>Aioli</a:t>
                      </a:r>
                      <a:endParaRPr lang="en-US" sz="1700">
                        <a:effectLst/>
                      </a:endParaRP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4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27892"/>
                  </a:ext>
                </a:extLst>
              </a:tr>
              <a:tr h="312921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White Wine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strike="noStrike">
                          <a:solidFill>
                            <a:srgbClr val="2196F3"/>
                          </a:solidFill>
                          <a:effectLst/>
                          <a:hlinkClick r:id="rId6"/>
                        </a:rPr>
                        <a:t>Grüner Veltliner</a:t>
                      </a:r>
                      <a:endParaRPr lang="en-US" sz="1700">
                        <a:effectLst/>
                      </a:endParaRP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strike="noStrike">
                          <a:solidFill>
                            <a:srgbClr val="2196F3"/>
                          </a:solidFill>
                          <a:effectLst/>
                          <a:hlinkClick r:id="rId5"/>
                        </a:rPr>
                        <a:t>Aioli</a:t>
                      </a:r>
                      <a:endParaRPr lang="en-US" sz="1700">
                        <a:effectLst/>
                      </a:endParaRP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3.5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36923"/>
                  </a:ext>
                </a:extLst>
              </a:tr>
              <a:tr h="312921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White Wine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strike="noStrike">
                          <a:solidFill>
                            <a:srgbClr val="2196F3"/>
                          </a:solidFill>
                          <a:effectLst/>
                          <a:hlinkClick r:id="rId7"/>
                        </a:rPr>
                        <a:t>Savennières</a:t>
                      </a:r>
                      <a:endParaRPr lang="en-US" sz="1700">
                        <a:effectLst/>
                      </a:endParaRP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strike="noStrike">
                          <a:solidFill>
                            <a:srgbClr val="2196F3"/>
                          </a:solidFill>
                          <a:effectLst/>
                          <a:hlinkClick r:id="rId5"/>
                        </a:rPr>
                        <a:t>Aioli</a:t>
                      </a:r>
                      <a:endParaRPr lang="en-US" sz="1700">
                        <a:effectLst/>
                      </a:endParaRP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3.5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53755"/>
                  </a:ext>
                </a:extLst>
              </a:tr>
              <a:tr h="312921"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White Wine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effectLst/>
                        </a:rPr>
                        <a:t>Verdelho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u="none" strike="noStrike">
                          <a:solidFill>
                            <a:srgbClr val="2196F3"/>
                          </a:solidFill>
                          <a:effectLst/>
                          <a:hlinkClick r:id="rId5"/>
                        </a:rPr>
                        <a:t>Aioli</a:t>
                      </a:r>
                      <a:endParaRPr lang="en-US" sz="1700">
                        <a:effectLst/>
                      </a:endParaRP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 dirty="0">
                          <a:effectLst/>
                        </a:rPr>
                        <a:t>3.5</a:t>
                      </a:r>
                    </a:p>
                  </a:txBody>
                  <a:tcPr marL="89920" marR="89920" marT="26976" marB="26976" anchor="ctr">
                    <a:lnL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1689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FC58A4B-D29A-445F-9C24-17CB480DB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90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06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DBA5-8ABE-4A8E-AD49-72511C02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addressed by ML 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EC2E-B159-4D04-92D3-4069EA7B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What-to-Pair data.</a:t>
            </a:r>
          </a:p>
          <a:p>
            <a:endParaRPr lang="en-US" dirty="0"/>
          </a:p>
          <a:p>
            <a:r>
              <a:rPr lang="en-US" dirty="0"/>
              <a:t>Question being addressed by ML</a:t>
            </a:r>
          </a:p>
          <a:p>
            <a:pPr lvl="1"/>
            <a:r>
              <a:rPr lang="en-US" dirty="0"/>
              <a:t>What wine to pair with a combinations of foods that make up a meal</a:t>
            </a:r>
          </a:p>
          <a:p>
            <a:pPr lvl="1"/>
            <a:r>
              <a:rPr lang="en-US" dirty="0"/>
              <a:t>Prediction / Recommendation</a:t>
            </a:r>
          </a:p>
          <a:p>
            <a:pPr lvl="2"/>
            <a:r>
              <a:rPr lang="en-US" dirty="0"/>
              <a:t>Input:  Select a few foods as input</a:t>
            </a:r>
          </a:p>
          <a:p>
            <a:pPr lvl="2"/>
            <a:r>
              <a:rPr lang="en-US" dirty="0"/>
              <a:t>Output:  1 wine or set of wines recommended for the input foods</a:t>
            </a:r>
          </a:p>
        </p:txBody>
      </p:sp>
    </p:spTree>
    <p:extLst>
      <p:ext uri="{BB962C8B-B14F-4D97-AF65-F5344CB8AC3E}">
        <p14:creationId xmlns:p14="http://schemas.microsoft.com/office/powerpoint/2010/main" val="100612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45D47CF-9296-4031-99E0-F159C6C2FDE9}"/>
              </a:ext>
            </a:extLst>
          </p:cNvPr>
          <p:cNvGrpSpPr/>
          <p:nvPr/>
        </p:nvGrpSpPr>
        <p:grpSpPr>
          <a:xfrm>
            <a:off x="6172201" y="1436702"/>
            <a:ext cx="5855675" cy="4740261"/>
            <a:chOff x="6172201" y="1436702"/>
            <a:chExt cx="5855675" cy="4740261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DD835FFA-AEC8-4C84-B39A-5C2133B5F7DE}"/>
                </a:ext>
              </a:extLst>
            </p:cNvPr>
            <p:cNvSpPr/>
            <p:nvPr/>
          </p:nvSpPr>
          <p:spPr>
            <a:xfrm>
              <a:off x="6172201" y="1436702"/>
              <a:ext cx="5855675" cy="474026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B0CBF152-AF16-4299-B43C-7B3B202CEF09}"/>
                </a:ext>
              </a:extLst>
            </p:cNvPr>
            <p:cNvSpPr/>
            <p:nvPr/>
          </p:nvSpPr>
          <p:spPr>
            <a:xfrm>
              <a:off x="7966968" y="2077551"/>
              <a:ext cx="2108098" cy="3768132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dirty="0"/>
                <a:t>Hidden Layer(s) as Needed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8EB661E-1C57-40BE-B088-2BB20F0CCF98}"/>
                </a:ext>
              </a:extLst>
            </p:cNvPr>
            <p:cNvSpPr txBox="1"/>
            <p:nvPr/>
          </p:nvSpPr>
          <p:spPr>
            <a:xfrm>
              <a:off x="6240066" y="3446640"/>
              <a:ext cx="615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food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F10A63-3BE1-4DC9-A8A7-D08AA7CE1E78}"/>
                </a:ext>
              </a:extLst>
            </p:cNvPr>
            <p:cNvSpPr txBox="1"/>
            <p:nvPr/>
          </p:nvSpPr>
          <p:spPr>
            <a:xfrm>
              <a:off x="10883606" y="2485269"/>
              <a:ext cx="1046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beverage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3F6AAEA-E05E-438D-8EE6-A16EE3D83F71}"/>
                </a:ext>
              </a:extLst>
            </p:cNvPr>
            <p:cNvSpPr txBox="1"/>
            <p:nvPr/>
          </p:nvSpPr>
          <p:spPr>
            <a:xfrm>
              <a:off x="11003626" y="5475384"/>
              <a:ext cx="729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rating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D25DEF82-017D-4FD0-9687-FB2F79B5F67C}"/>
                </a:ext>
              </a:extLst>
            </p:cNvPr>
            <p:cNvGrpSpPr/>
            <p:nvPr/>
          </p:nvGrpSpPr>
          <p:grpSpPr>
            <a:xfrm>
              <a:off x="8351603" y="2978043"/>
              <a:ext cx="1338828" cy="2399809"/>
              <a:chOff x="8300872" y="2978043"/>
              <a:chExt cx="1338828" cy="2399809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ABF68A49-C8EF-4280-B031-A345CCC5344E}"/>
                  </a:ext>
                </a:extLst>
              </p:cNvPr>
              <p:cNvSpPr/>
              <p:nvPr/>
            </p:nvSpPr>
            <p:spPr>
              <a:xfrm>
                <a:off x="8300872" y="2978043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4EF1F8D-4D22-43E7-82A5-46DEE3315DE5}"/>
                  </a:ext>
                </a:extLst>
              </p:cNvPr>
              <p:cNvSpPr/>
              <p:nvPr/>
            </p:nvSpPr>
            <p:spPr>
              <a:xfrm>
                <a:off x="8300872" y="3490072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B44386C-90A0-4D0C-8E93-00FD59A3850D}"/>
                  </a:ext>
                </a:extLst>
              </p:cNvPr>
              <p:cNvSpPr/>
              <p:nvPr/>
            </p:nvSpPr>
            <p:spPr>
              <a:xfrm>
                <a:off x="8300872" y="4002101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1CADD211-5E8D-4971-AA3B-D06733BC1000}"/>
                  </a:ext>
                </a:extLst>
              </p:cNvPr>
              <p:cNvSpPr/>
              <p:nvPr/>
            </p:nvSpPr>
            <p:spPr>
              <a:xfrm>
                <a:off x="8300872" y="4514130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302EC19-08E0-4278-B6A7-A3F1D2DC89DE}"/>
                  </a:ext>
                </a:extLst>
              </p:cNvPr>
              <p:cNvSpPr/>
              <p:nvPr/>
            </p:nvSpPr>
            <p:spPr>
              <a:xfrm>
                <a:off x="8300872" y="5026160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9D67432-FAD5-40C9-BFB8-5F728EA3527F}"/>
                  </a:ext>
                </a:extLst>
              </p:cNvPr>
              <p:cNvSpPr/>
              <p:nvPr/>
            </p:nvSpPr>
            <p:spPr>
              <a:xfrm>
                <a:off x="9288008" y="2978043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497614E-6246-42C8-B8AA-A76755C4942D}"/>
                  </a:ext>
                </a:extLst>
              </p:cNvPr>
              <p:cNvSpPr/>
              <p:nvPr/>
            </p:nvSpPr>
            <p:spPr>
              <a:xfrm>
                <a:off x="9288008" y="3490072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8F2FF18-8015-4D24-BF2C-9C01B113C56C}"/>
                  </a:ext>
                </a:extLst>
              </p:cNvPr>
              <p:cNvSpPr/>
              <p:nvPr/>
            </p:nvSpPr>
            <p:spPr>
              <a:xfrm>
                <a:off x="9288008" y="4002101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1005A91-A875-4245-B101-677EE880B5A4}"/>
                  </a:ext>
                </a:extLst>
              </p:cNvPr>
              <p:cNvSpPr/>
              <p:nvPr/>
            </p:nvSpPr>
            <p:spPr>
              <a:xfrm>
                <a:off x="9288008" y="4514130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D418016-6FFE-4197-8FC0-0E0810CBEC20}"/>
                  </a:ext>
                </a:extLst>
              </p:cNvPr>
              <p:cNvSpPr/>
              <p:nvPr/>
            </p:nvSpPr>
            <p:spPr>
              <a:xfrm>
                <a:off x="9288008" y="5026160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4EE1D6F-AF66-4528-A5C4-EF938E9BC46D}"/>
                  </a:ext>
                </a:extLst>
              </p:cNvPr>
              <p:cNvCxnSpPr>
                <a:cxnSpLocks/>
                <a:stCxn id="135" idx="6"/>
                <a:endCxn id="136" idx="2"/>
              </p:cNvCxnSpPr>
              <p:nvPr/>
            </p:nvCxnSpPr>
            <p:spPr>
              <a:xfrm flipV="1">
                <a:off x="8652564" y="3153889"/>
                <a:ext cx="635444" cy="20481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FAC9314-1EEC-446C-BA03-7705DFF43BE3}"/>
                  </a:ext>
                </a:extLst>
              </p:cNvPr>
              <p:cNvCxnSpPr>
                <a:endCxn id="137" idx="2"/>
              </p:cNvCxnSpPr>
              <p:nvPr/>
            </p:nvCxnSpPr>
            <p:spPr>
              <a:xfrm flipV="1">
                <a:off x="8953013" y="3665918"/>
                <a:ext cx="334995" cy="1575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D03D5C6F-EF87-44E0-BD37-487A364C0F13}"/>
                  </a:ext>
                </a:extLst>
              </p:cNvPr>
              <p:cNvCxnSpPr>
                <a:endCxn id="138" idx="2"/>
              </p:cNvCxnSpPr>
              <p:nvPr/>
            </p:nvCxnSpPr>
            <p:spPr>
              <a:xfrm flipV="1">
                <a:off x="8957725" y="4177947"/>
                <a:ext cx="330283" cy="10755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08DC4C3F-D6CC-4D11-9E0B-C62E1953595E}"/>
                  </a:ext>
                </a:extLst>
              </p:cNvPr>
              <p:cNvCxnSpPr>
                <a:cxnSpLocks/>
                <a:stCxn id="131" idx="6"/>
              </p:cNvCxnSpPr>
              <p:nvPr/>
            </p:nvCxnSpPr>
            <p:spPr>
              <a:xfrm>
                <a:off x="8652564" y="3153889"/>
                <a:ext cx="295801" cy="2043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43B0510-8A82-49B2-91EA-2B81F863761D}"/>
                  </a:ext>
                </a:extLst>
              </p:cNvPr>
              <p:cNvCxnSpPr>
                <a:cxnSpLocks/>
                <a:stCxn id="131" idx="6"/>
                <a:endCxn id="136" idx="2"/>
              </p:cNvCxnSpPr>
              <p:nvPr/>
            </p:nvCxnSpPr>
            <p:spPr>
              <a:xfrm>
                <a:off x="8652564" y="3153889"/>
                <a:ext cx="6354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DA8EFB6-C4E2-498E-8CBD-D8237B541742}"/>
                  </a:ext>
                </a:extLst>
              </p:cNvPr>
              <p:cNvCxnSpPr>
                <a:cxnSpLocks/>
                <a:stCxn id="131" idx="6"/>
                <a:endCxn id="139" idx="2"/>
              </p:cNvCxnSpPr>
              <p:nvPr/>
            </p:nvCxnSpPr>
            <p:spPr>
              <a:xfrm>
                <a:off x="8652564" y="3153889"/>
                <a:ext cx="635444" cy="1536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5537D3C-743C-40E3-B0A2-D7ECE4478E22}"/>
                  </a:ext>
                </a:extLst>
              </p:cNvPr>
              <p:cNvCxnSpPr>
                <a:cxnSpLocks/>
                <a:stCxn id="136" idx="2"/>
                <a:endCxn id="132" idx="6"/>
              </p:cNvCxnSpPr>
              <p:nvPr/>
            </p:nvCxnSpPr>
            <p:spPr>
              <a:xfrm flipH="1">
                <a:off x="8652564" y="3153889"/>
                <a:ext cx="635444" cy="512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A660E02-6406-4765-8FCC-254EBB99BDFA}"/>
                  </a:ext>
                </a:extLst>
              </p:cNvPr>
              <p:cNvCxnSpPr>
                <a:cxnSpLocks/>
                <a:stCxn id="139" idx="1"/>
                <a:endCxn id="132" idx="6"/>
              </p:cNvCxnSpPr>
              <p:nvPr/>
            </p:nvCxnSpPr>
            <p:spPr>
              <a:xfrm flipH="1" flipV="1">
                <a:off x="8652564" y="3665918"/>
                <a:ext cx="686948" cy="8997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064F5AA-4779-4B84-BA88-97318E8DB948}"/>
                  </a:ext>
                </a:extLst>
              </p:cNvPr>
              <p:cNvCxnSpPr>
                <a:cxnSpLocks/>
                <a:stCxn id="140" idx="2"/>
                <a:endCxn id="135" idx="6"/>
              </p:cNvCxnSpPr>
              <p:nvPr/>
            </p:nvCxnSpPr>
            <p:spPr>
              <a:xfrm flipH="1">
                <a:off x="8652564" y="5202006"/>
                <a:ext cx="6354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89C0C9C-3168-4AE5-B6A6-AB4DB5654D6A}"/>
                  </a:ext>
                </a:extLst>
              </p:cNvPr>
              <p:cNvCxnSpPr>
                <a:cxnSpLocks/>
                <a:stCxn id="131" idx="6"/>
                <a:endCxn id="138" idx="2"/>
              </p:cNvCxnSpPr>
              <p:nvPr/>
            </p:nvCxnSpPr>
            <p:spPr>
              <a:xfrm>
                <a:off x="8652564" y="3153889"/>
                <a:ext cx="635444" cy="10240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786644C-696C-4B68-BCBC-1F58E2E8A336}"/>
                  </a:ext>
                </a:extLst>
              </p:cNvPr>
              <p:cNvCxnSpPr>
                <a:cxnSpLocks/>
                <a:endCxn id="135" idx="6"/>
              </p:cNvCxnSpPr>
              <p:nvPr/>
            </p:nvCxnSpPr>
            <p:spPr>
              <a:xfrm flipH="1">
                <a:off x="8652564" y="4565634"/>
                <a:ext cx="648478" cy="636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733A3F7-8E47-4A33-BF24-C7A71D7477FE}"/>
                  </a:ext>
                </a:extLst>
              </p:cNvPr>
              <p:cNvCxnSpPr>
                <a:cxnSpLocks/>
                <a:stCxn id="133" idx="6"/>
                <a:endCxn id="139" idx="2"/>
              </p:cNvCxnSpPr>
              <p:nvPr/>
            </p:nvCxnSpPr>
            <p:spPr>
              <a:xfrm>
                <a:off x="8652564" y="4177947"/>
                <a:ext cx="635444" cy="512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4FD899F-8C52-4E08-9556-E9B266AEDCF4}"/>
                  </a:ext>
                </a:extLst>
              </p:cNvPr>
              <p:cNvCxnSpPr>
                <a:cxnSpLocks/>
                <a:stCxn id="133" idx="6"/>
                <a:endCxn id="138" idx="2"/>
              </p:cNvCxnSpPr>
              <p:nvPr/>
            </p:nvCxnSpPr>
            <p:spPr>
              <a:xfrm>
                <a:off x="8652564" y="4177947"/>
                <a:ext cx="6354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4D7E576-5F72-466F-9E8B-383156AC0106}"/>
                  </a:ext>
                </a:extLst>
              </p:cNvPr>
              <p:cNvCxnSpPr>
                <a:cxnSpLocks/>
                <a:stCxn id="137" idx="2"/>
                <a:endCxn id="133" idx="6"/>
              </p:cNvCxnSpPr>
              <p:nvPr/>
            </p:nvCxnSpPr>
            <p:spPr>
              <a:xfrm flipH="1">
                <a:off x="8652564" y="3665918"/>
                <a:ext cx="635444" cy="512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C4A459E-78CD-4A2F-B48A-09F810CE2FD3}"/>
                  </a:ext>
                </a:extLst>
              </p:cNvPr>
              <p:cNvCxnSpPr>
                <a:cxnSpLocks/>
                <a:stCxn id="136" idx="2"/>
                <a:endCxn id="133" idx="6"/>
              </p:cNvCxnSpPr>
              <p:nvPr/>
            </p:nvCxnSpPr>
            <p:spPr>
              <a:xfrm flipH="1">
                <a:off x="8652564" y="3153889"/>
                <a:ext cx="635444" cy="10240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D441AE4-4642-417B-BAEC-F2DBB8454DA1}"/>
                  </a:ext>
                </a:extLst>
              </p:cNvPr>
              <p:cNvCxnSpPr>
                <a:cxnSpLocks/>
                <a:stCxn id="134" idx="6"/>
                <a:endCxn id="139" idx="2"/>
              </p:cNvCxnSpPr>
              <p:nvPr/>
            </p:nvCxnSpPr>
            <p:spPr>
              <a:xfrm>
                <a:off x="8652564" y="4689976"/>
                <a:ext cx="6354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7201585-456D-4BF7-B1C7-C9B3C7AA01A3}"/>
                  </a:ext>
                </a:extLst>
              </p:cNvPr>
              <p:cNvCxnSpPr>
                <a:cxnSpLocks/>
                <a:stCxn id="138" idx="2"/>
                <a:endCxn id="132" idx="6"/>
              </p:cNvCxnSpPr>
              <p:nvPr/>
            </p:nvCxnSpPr>
            <p:spPr>
              <a:xfrm flipH="1" flipV="1">
                <a:off x="8652564" y="3665918"/>
                <a:ext cx="635444" cy="512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745D4E5-DEB5-4276-8041-00F3FBF82CBA}"/>
                  </a:ext>
                </a:extLst>
              </p:cNvPr>
              <p:cNvCxnSpPr>
                <a:cxnSpLocks/>
                <a:stCxn id="140" idx="2"/>
              </p:cNvCxnSpPr>
              <p:nvPr/>
            </p:nvCxnSpPr>
            <p:spPr>
              <a:xfrm flipH="1" flipV="1">
                <a:off x="8657702" y="3148096"/>
                <a:ext cx="630306" cy="20539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01D8169-4F99-43E7-91E8-D8691C50C8FA}"/>
                  </a:ext>
                </a:extLst>
              </p:cNvPr>
              <p:cNvCxnSpPr>
                <a:cxnSpLocks/>
                <a:stCxn id="137" idx="2"/>
                <a:endCxn id="132" idx="6"/>
              </p:cNvCxnSpPr>
              <p:nvPr/>
            </p:nvCxnSpPr>
            <p:spPr>
              <a:xfrm flipH="1">
                <a:off x="8652564" y="3665918"/>
                <a:ext cx="63544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98B36155-3D37-4F87-A3DD-21DECE8844A2}"/>
                  </a:ext>
                </a:extLst>
              </p:cNvPr>
              <p:cNvCxnSpPr>
                <a:cxnSpLocks/>
                <a:stCxn id="134" idx="6"/>
                <a:endCxn id="140" idx="2"/>
              </p:cNvCxnSpPr>
              <p:nvPr/>
            </p:nvCxnSpPr>
            <p:spPr>
              <a:xfrm>
                <a:off x="8652564" y="4689976"/>
                <a:ext cx="635444" cy="512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AC5311B-D958-4735-8275-AC748F18984D}"/>
                  </a:ext>
                </a:extLst>
              </p:cNvPr>
              <p:cNvCxnSpPr>
                <a:cxnSpLocks/>
                <a:stCxn id="134" idx="6"/>
                <a:endCxn id="137" idx="2"/>
              </p:cNvCxnSpPr>
              <p:nvPr/>
            </p:nvCxnSpPr>
            <p:spPr>
              <a:xfrm flipV="1">
                <a:off x="8652564" y="3665918"/>
                <a:ext cx="635444" cy="10240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ADB1C65-8A8C-42FC-9963-4D8433101112}"/>
                  </a:ext>
                </a:extLst>
              </p:cNvPr>
              <p:cNvCxnSpPr>
                <a:cxnSpLocks/>
                <a:stCxn id="131" idx="6"/>
                <a:endCxn id="137" idx="2"/>
              </p:cNvCxnSpPr>
              <p:nvPr/>
            </p:nvCxnSpPr>
            <p:spPr>
              <a:xfrm>
                <a:off x="8652564" y="3153889"/>
                <a:ext cx="635444" cy="512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D8922566-030A-4594-B069-273AFEF2CDC6}"/>
                  </a:ext>
                </a:extLst>
              </p:cNvPr>
              <p:cNvCxnSpPr>
                <a:cxnSpLocks/>
                <a:stCxn id="134" idx="6"/>
                <a:endCxn id="136" idx="2"/>
              </p:cNvCxnSpPr>
              <p:nvPr/>
            </p:nvCxnSpPr>
            <p:spPr>
              <a:xfrm flipV="1">
                <a:off x="8652564" y="3153889"/>
                <a:ext cx="635444" cy="15360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0F74DEA8-BAAF-48E8-AEC0-777F43314939}"/>
                  </a:ext>
                </a:extLst>
              </p:cNvPr>
              <p:cNvCxnSpPr>
                <a:cxnSpLocks/>
                <a:stCxn id="132" idx="6"/>
                <a:endCxn id="140" idx="2"/>
              </p:cNvCxnSpPr>
              <p:nvPr/>
            </p:nvCxnSpPr>
            <p:spPr>
              <a:xfrm>
                <a:off x="8652564" y="3665918"/>
                <a:ext cx="635444" cy="15360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8EE4428-831B-4C31-B6C7-6094EB862E7A}"/>
                </a:ext>
              </a:extLst>
            </p:cNvPr>
            <p:cNvSpPr/>
            <p:nvPr/>
          </p:nvSpPr>
          <p:spPr>
            <a:xfrm>
              <a:off x="11230010" y="2984907"/>
              <a:ext cx="351692" cy="35169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135F838-3003-4D21-A281-81C40FA9CD92}"/>
                </a:ext>
              </a:extLst>
            </p:cNvPr>
            <p:cNvSpPr/>
            <p:nvPr/>
          </p:nvSpPr>
          <p:spPr>
            <a:xfrm>
              <a:off x="11149161" y="5069606"/>
              <a:ext cx="351692" cy="35169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9C454C1-5CF3-4B25-B6D4-ED637C011C3A}"/>
                </a:ext>
              </a:extLst>
            </p:cNvPr>
            <p:cNvSpPr/>
            <p:nvPr/>
          </p:nvSpPr>
          <p:spPr>
            <a:xfrm>
              <a:off x="6381001" y="3806832"/>
              <a:ext cx="351692" cy="35169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Arrow: Right 168">
              <a:extLst>
                <a:ext uri="{FF2B5EF4-FFF2-40B4-BE49-F238E27FC236}">
                  <a16:creationId xmlns:a16="http://schemas.microsoft.com/office/drawing/2014/main" id="{E81F8788-BE50-4093-9028-6D27EEAEEAEF}"/>
                </a:ext>
              </a:extLst>
            </p:cNvPr>
            <p:cNvSpPr/>
            <p:nvPr/>
          </p:nvSpPr>
          <p:spPr>
            <a:xfrm>
              <a:off x="6812024" y="3364906"/>
              <a:ext cx="1566409" cy="119342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Dense connection</a:t>
              </a:r>
            </a:p>
          </p:txBody>
        </p:sp>
        <p:sp>
          <p:nvSpPr>
            <p:cNvPr id="170" name="Arrow: Right 169">
              <a:extLst>
                <a:ext uri="{FF2B5EF4-FFF2-40B4-BE49-F238E27FC236}">
                  <a16:creationId xmlns:a16="http://schemas.microsoft.com/office/drawing/2014/main" id="{82D83FCB-E007-422C-9541-D78ADEE1C85F}"/>
                </a:ext>
              </a:extLst>
            </p:cNvPr>
            <p:cNvSpPr/>
            <p:nvPr/>
          </p:nvSpPr>
          <p:spPr>
            <a:xfrm rot="19978105">
              <a:off x="9622536" y="2945832"/>
              <a:ext cx="1644796" cy="1083148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Dense connection</a:t>
              </a:r>
            </a:p>
          </p:txBody>
        </p:sp>
        <p:sp>
          <p:nvSpPr>
            <p:cNvPr id="171" name="Arrow: Right 170">
              <a:extLst>
                <a:ext uri="{FF2B5EF4-FFF2-40B4-BE49-F238E27FC236}">
                  <a16:creationId xmlns:a16="http://schemas.microsoft.com/office/drawing/2014/main" id="{395F82B9-8149-46F7-997A-9FF531E43213}"/>
                </a:ext>
              </a:extLst>
            </p:cNvPr>
            <p:cNvSpPr/>
            <p:nvPr/>
          </p:nvSpPr>
          <p:spPr>
            <a:xfrm rot="1635831">
              <a:off x="9517625" y="4304493"/>
              <a:ext cx="1644796" cy="1055719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Dense connection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819780-9358-493A-8168-AEDEBF87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ML Concept #1  Will this work?  What does it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F510-216E-4CED-A9B9-32AA579FEF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Structure</a:t>
            </a:r>
          </a:p>
          <a:p>
            <a:pPr lvl="1"/>
            <a:r>
              <a:rPr lang="en-US" dirty="0"/>
              <a:t>1 Input</a:t>
            </a:r>
          </a:p>
          <a:p>
            <a:pPr lvl="2"/>
            <a:r>
              <a:rPr lang="en-US" dirty="0"/>
              <a:t>Food (category encoded integer from 1 to m (where m = index of food)</a:t>
            </a:r>
          </a:p>
          <a:p>
            <a:pPr lvl="1"/>
            <a:r>
              <a:rPr lang="en-US" dirty="0"/>
              <a:t>2 Outputs = </a:t>
            </a:r>
          </a:p>
          <a:p>
            <a:pPr lvl="2"/>
            <a:r>
              <a:rPr lang="en-US" dirty="0"/>
              <a:t>Beverage (category encoded integer from 1 to n (where n = index of beverage)</a:t>
            </a:r>
          </a:p>
          <a:p>
            <a:pPr lvl="2"/>
            <a:r>
              <a:rPr lang="en-US" dirty="0"/>
              <a:t>Rating (float number from 0 thru 5)</a:t>
            </a:r>
          </a:p>
          <a:p>
            <a:pPr lvl="1"/>
            <a:r>
              <a:rPr lang="en-US" dirty="0"/>
              <a:t>Hidden layer (as needed)</a:t>
            </a:r>
          </a:p>
          <a:p>
            <a:pPr lvl="1"/>
            <a:endParaRPr lang="en-US" dirty="0"/>
          </a:p>
          <a:p>
            <a:r>
              <a:rPr lang="en-US" dirty="0"/>
              <a:t>Questions / Notes</a:t>
            </a:r>
          </a:p>
          <a:p>
            <a:pPr lvl="1"/>
            <a:r>
              <a:rPr lang="en-US" dirty="0"/>
              <a:t>Will this structure work?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do I really know whether if one of the </a:t>
            </a:r>
            <a:r>
              <a:rPr lang="en-US" dirty="0" err="1"/>
              <a:t>ouputs</a:t>
            </a:r>
            <a:r>
              <a:rPr lang="en-US" dirty="0"/>
              <a:t> will be a beverage and the other will be a rating?</a:t>
            </a:r>
          </a:p>
          <a:p>
            <a:pPr lvl="2"/>
            <a:r>
              <a:rPr lang="en-US" dirty="0"/>
              <a:t>I suspect not.</a:t>
            </a:r>
          </a:p>
          <a:p>
            <a:pPr lvl="1"/>
            <a:r>
              <a:rPr lang="en-US" dirty="0"/>
              <a:t>Interesting in terms of information encoding a database</a:t>
            </a:r>
          </a:p>
          <a:p>
            <a:pPr lvl="1"/>
            <a:r>
              <a:rPr lang="en-US" dirty="0"/>
              <a:t>Does this do anything more than filtering the database by a food?</a:t>
            </a:r>
          </a:p>
          <a:p>
            <a:pPr lvl="1"/>
            <a:r>
              <a:rPr lang="en-US" dirty="0"/>
              <a:t>It does not allow combination of food inputs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6109FFC3-3787-4F8E-BA0A-B58F8977FEA0}"/>
              </a:ext>
            </a:extLst>
          </p:cNvPr>
          <p:cNvSpPr/>
          <p:nvPr/>
        </p:nvSpPr>
        <p:spPr>
          <a:xfrm rot="2056039">
            <a:off x="8257682" y="558349"/>
            <a:ext cx="2162114" cy="492765"/>
          </a:xfrm>
          <a:prstGeom prst="roundRect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Concept Rejected</a:t>
            </a:r>
          </a:p>
        </p:txBody>
      </p:sp>
    </p:spTree>
    <p:extLst>
      <p:ext uri="{BB962C8B-B14F-4D97-AF65-F5344CB8AC3E}">
        <p14:creationId xmlns:p14="http://schemas.microsoft.com/office/powerpoint/2010/main" val="118236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8B3BB19-1A54-49B8-A56F-F8DB92D4D2DE}"/>
              </a:ext>
            </a:extLst>
          </p:cNvPr>
          <p:cNvSpPr/>
          <p:nvPr/>
        </p:nvSpPr>
        <p:spPr>
          <a:xfrm>
            <a:off x="6221201" y="1436702"/>
            <a:ext cx="5855675" cy="474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19780-9358-493A-8168-AEDEBF87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ML Concept #2:  Predictor u</a:t>
            </a:r>
            <a:r>
              <a:rPr lang="en-US" sz="3200" dirty="0"/>
              <a:t>sing one hot encoded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F510-216E-4CED-A9B9-32AA579FE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8810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Structure</a:t>
            </a:r>
          </a:p>
          <a:p>
            <a:pPr lvl="1"/>
            <a:r>
              <a:rPr lang="en-US" dirty="0"/>
              <a:t>m Inputs</a:t>
            </a:r>
          </a:p>
          <a:p>
            <a:pPr lvl="2"/>
            <a:r>
              <a:rPr lang="en-US" dirty="0"/>
              <a:t>A node for every food option</a:t>
            </a:r>
          </a:p>
          <a:p>
            <a:pPr lvl="2"/>
            <a:r>
              <a:rPr lang="en-US" dirty="0"/>
              <a:t>Use to-categorical encoded inputs</a:t>
            </a:r>
          </a:p>
          <a:p>
            <a:pPr lvl="1"/>
            <a:r>
              <a:rPr lang="en-US" dirty="0"/>
              <a:t>n Outputs</a:t>
            </a:r>
          </a:p>
          <a:p>
            <a:pPr lvl="2"/>
            <a:r>
              <a:rPr lang="en-US" dirty="0"/>
              <a:t>A node for every beverage option</a:t>
            </a:r>
          </a:p>
          <a:p>
            <a:pPr lvl="2"/>
            <a:r>
              <a:rPr lang="en-US" dirty="0"/>
              <a:t>Use to-categorical encoded outputs</a:t>
            </a:r>
          </a:p>
          <a:p>
            <a:pPr lvl="1"/>
            <a:r>
              <a:rPr lang="en-US" dirty="0"/>
              <a:t>Hidden layer (as needed)</a:t>
            </a:r>
          </a:p>
          <a:p>
            <a:pPr lvl="1"/>
            <a:r>
              <a:rPr lang="en-US" dirty="0"/>
              <a:t>Not sure what to do with Rating data</a:t>
            </a:r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Train the net using food x beverage records </a:t>
            </a:r>
          </a:p>
          <a:p>
            <a:pPr lvl="1"/>
            <a:r>
              <a:rPr lang="en-US" dirty="0"/>
              <a:t>Filter data by rating &gt;= 3 stars </a:t>
            </a:r>
          </a:p>
          <a:p>
            <a:pPr lvl="1"/>
            <a:r>
              <a:rPr lang="en-US" dirty="0"/>
              <a:t>Test using individual foods (1 food at a time)</a:t>
            </a:r>
          </a:p>
          <a:p>
            <a:pPr lvl="1"/>
            <a:r>
              <a:rPr lang="en-US" dirty="0"/>
              <a:t>Predict by turning on multiple foods as inputs</a:t>
            </a:r>
          </a:p>
          <a:p>
            <a:pPr lvl="2"/>
            <a:r>
              <a:rPr lang="en-US" dirty="0"/>
              <a:t>Let the net do the work of combining the data.</a:t>
            </a:r>
          </a:p>
          <a:p>
            <a:pPr lvl="2"/>
            <a:r>
              <a:rPr lang="en-US" dirty="0"/>
              <a:t>Sort wine results by level of activation and present hottest activated wine nodes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Is this concept sound?</a:t>
            </a:r>
          </a:p>
          <a:p>
            <a:pPr lvl="1"/>
            <a:r>
              <a:rPr lang="en-US" dirty="0"/>
              <a:t>Is there a way to use the Rating data to weight the training of the 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5B1839-6B05-4A50-A68D-885F9029BAB5}"/>
              </a:ext>
            </a:extLst>
          </p:cNvPr>
          <p:cNvSpPr txBox="1"/>
          <p:nvPr/>
        </p:nvSpPr>
        <p:spPr>
          <a:xfrm>
            <a:off x="6642467" y="2062772"/>
            <a:ext cx="74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DAF9A6-A2D5-4DEC-AC82-E34D9B936A72}"/>
              </a:ext>
            </a:extLst>
          </p:cNvPr>
          <p:cNvSpPr txBox="1"/>
          <p:nvPr/>
        </p:nvSpPr>
        <p:spPr>
          <a:xfrm>
            <a:off x="10900309" y="1948652"/>
            <a:ext cx="113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Beverages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985A27-C51C-4FE9-94FF-7F0871C92A3A}"/>
              </a:ext>
            </a:extLst>
          </p:cNvPr>
          <p:cNvSpPr txBox="1"/>
          <p:nvPr/>
        </p:nvSpPr>
        <p:spPr>
          <a:xfrm>
            <a:off x="8671526" y="6337300"/>
            <a:ext cx="99367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Rating??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53E8F12-9276-4DA9-B020-587E5FDA8776}"/>
              </a:ext>
            </a:extLst>
          </p:cNvPr>
          <p:cNvSpPr/>
          <p:nvPr/>
        </p:nvSpPr>
        <p:spPr>
          <a:xfrm>
            <a:off x="8296443" y="2077551"/>
            <a:ext cx="1839573" cy="3768132"/>
          </a:xfrm>
          <a:prstGeom prst="roundRect">
            <a:avLst/>
          </a:prstGeom>
          <a:solidFill>
            <a:srgbClr val="ED7D31">
              <a:alpha val="50196"/>
            </a:srgb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Hidden Layer(s) as Needed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57F24E-EBF6-4140-B9D4-57A4776A0B22}"/>
              </a:ext>
            </a:extLst>
          </p:cNvPr>
          <p:cNvGrpSpPr/>
          <p:nvPr/>
        </p:nvGrpSpPr>
        <p:grpSpPr>
          <a:xfrm>
            <a:off x="8546815" y="2978043"/>
            <a:ext cx="1338828" cy="2399809"/>
            <a:chOff x="8300872" y="2978043"/>
            <a:chExt cx="1338828" cy="239980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3FB46EF-EFD1-43F6-85FD-7024F402AE72}"/>
                </a:ext>
              </a:extLst>
            </p:cNvPr>
            <p:cNvSpPr/>
            <p:nvPr/>
          </p:nvSpPr>
          <p:spPr>
            <a:xfrm>
              <a:off x="8300872" y="2978043"/>
              <a:ext cx="351692" cy="3516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075F49-8F36-4EF1-8BD1-5279C93DE40F}"/>
                </a:ext>
              </a:extLst>
            </p:cNvPr>
            <p:cNvSpPr/>
            <p:nvPr/>
          </p:nvSpPr>
          <p:spPr>
            <a:xfrm>
              <a:off x="8300872" y="3490072"/>
              <a:ext cx="351692" cy="3516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FBA2F4D-06B3-4660-A058-4E41BD52DEB1}"/>
                </a:ext>
              </a:extLst>
            </p:cNvPr>
            <p:cNvSpPr/>
            <p:nvPr/>
          </p:nvSpPr>
          <p:spPr>
            <a:xfrm>
              <a:off x="8300872" y="4002101"/>
              <a:ext cx="351692" cy="3516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DC08092-7249-4803-A4DD-6DA1E0939328}"/>
                </a:ext>
              </a:extLst>
            </p:cNvPr>
            <p:cNvSpPr/>
            <p:nvPr/>
          </p:nvSpPr>
          <p:spPr>
            <a:xfrm>
              <a:off x="8300872" y="4514130"/>
              <a:ext cx="351692" cy="3516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85C2314-5976-4C1E-82AC-9609DE03BA2B}"/>
                </a:ext>
              </a:extLst>
            </p:cNvPr>
            <p:cNvSpPr/>
            <p:nvPr/>
          </p:nvSpPr>
          <p:spPr>
            <a:xfrm>
              <a:off x="8300872" y="5026160"/>
              <a:ext cx="351692" cy="3516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6A1643A-B711-4C27-A057-0258C6EE9F70}"/>
                </a:ext>
              </a:extLst>
            </p:cNvPr>
            <p:cNvSpPr/>
            <p:nvPr/>
          </p:nvSpPr>
          <p:spPr>
            <a:xfrm>
              <a:off x="9288008" y="2978043"/>
              <a:ext cx="351692" cy="3516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D20CF41-1113-40D3-B4A3-7E964FEB9725}"/>
                </a:ext>
              </a:extLst>
            </p:cNvPr>
            <p:cNvSpPr/>
            <p:nvPr/>
          </p:nvSpPr>
          <p:spPr>
            <a:xfrm>
              <a:off x="9288008" y="3490072"/>
              <a:ext cx="351692" cy="3516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9C783CC-51A1-4593-8B66-14F615F4EBD6}"/>
                </a:ext>
              </a:extLst>
            </p:cNvPr>
            <p:cNvSpPr/>
            <p:nvPr/>
          </p:nvSpPr>
          <p:spPr>
            <a:xfrm>
              <a:off x="9288008" y="4002101"/>
              <a:ext cx="351692" cy="3516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69B24FE-D02A-41CB-B958-FF963C912473}"/>
                </a:ext>
              </a:extLst>
            </p:cNvPr>
            <p:cNvSpPr/>
            <p:nvPr/>
          </p:nvSpPr>
          <p:spPr>
            <a:xfrm>
              <a:off x="9288008" y="4514130"/>
              <a:ext cx="351692" cy="3516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E02494C-52F3-4E1F-B7E1-AEF6FC0D79A6}"/>
                </a:ext>
              </a:extLst>
            </p:cNvPr>
            <p:cNvSpPr/>
            <p:nvPr/>
          </p:nvSpPr>
          <p:spPr>
            <a:xfrm>
              <a:off x="9288008" y="5026160"/>
              <a:ext cx="351692" cy="35169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376D48-D503-41B4-BF72-36C585582D68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 flipV="1">
              <a:off x="8652564" y="3153889"/>
              <a:ext cx="635444" cy="2048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2551BA-1D98-424E-AACF-A801AA73B7B1}"/>
                </a:ext>
              </a:extLst>
            </p:cNvPr>
            <p:cNvCxnSpPr>
              <a:endCxn id="35" idx="2"/>
            </p:cNvCxnSpPr>
            <p:nvPr/>
          </p:nvCxnSpPr>
          <p:spPr>
            <a:xfrm flipV="1">
              <a:off x="8953013" y="3665918"/>
              <a:ext cx="334995" cy="1575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A1AAD3-E696-480D-B194-E54DDD6BC63A}"/>
                </a:ext>
              </a:extLst>
            </p:cNvPr>
            <p:cNvCxnSpPr>
              <a:endCxn id="36" idx="2"/>
            </p:cNvCxnSpPr>
            <p:nvPr/>
          </p:nvCxnSpPr>
          <p:spPr>
            <a:xfrm flipV="1">
              <a:off x="8957725" y="4177947"/>
              <a:ext cx="330283" cy="1075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8F6A0D3-D6A1-4E30-B1D7-D673132C3E92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8652564" y="3153889"/>
              <a:ext cx="295801" cy="2043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AD72C8-92FE-467A-9D55-BFE4BE139C91}"/>
                </a:ext>
              </a:extLst>
            </p:cNvPr>
            <p:cNvCxnSpPr>
              <a:cxnSpLocks/>
              <a:stCxn id="29" idx="6"/>
              <a:endCxn id="34" idx="2"/>
            </p:cNvCxnSpPr>
            <p:nvPr/>
          </p:nvCxnSpPr>
          <p:spPr>
            <a:xfrm>
              <a:off x="8652564" y="3153889"/>
              <a:ext cx="635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52A411-3D00-40C0-A81F-498A4705E69D}"/>
                </a:ext>
              </a:extLst>
            </p:cNvPr>
            <p:cNvCxnSpPr>
              <a:cxnSpLocks/>
              <a:stCxn id="29" idx="6"/>
              <a:endCxn id="37" idx="2"/>
            </p:cNvCxnSpPr>
            <p:nvPr/>
          </p:nvCxnSpPr>
          <p:spPr>
            <a:xfrm>
              <a:off x="8652564" y="3153889"/>
              <a:ext cx="635444" cy="1536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0B751D4-6C1F-495A-9DCB-F7A2F000C836}"/>
                </a:ext>
              </a:extLst>
            </p:cNvPr>
            <p:cNvCxnSpPr>
              <a:cxnSpLocks/>
              <a:stCxn id="34" idx="2"/>
              <a:endCxn id="30" idx="6"/>
            </p:cNvCxnSpPr>
            <p:nvPr/>
          </p:nvCxnSpPr>
          <p:spPr>
            <a:xfrm flipH="1">
              <a:off x="8652564" y="3153889"/>
              <a:ext cx="635444" cy="512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0988DE-A26C-478C-8608-431C82D67A07}"/>
                </a:ext>
              </a:extLst>
            </p:cNvPr>
            <p:cNvCxnSpPr>
              <a:cxnSpLocks/>
              <a:stCxn id="37" idx="1"/>
              <a:endCxn id="30" idx="6"/>
            </p:cNvCxnSpPr>
            <p:nvPr/>
          </p:nvCxnSpPr>
          <p:spPr>
            <a:xfrm flipH="1" flipV="1">
              <a:off x="8652564" y="3665918"/>
              <a:ext cx="686948" cy="8997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076CB80-46C7-49D9-90E1-5AB3F6A138E3}"/>
                </a:ext>
              </a:extLst>
            </p:cNvPr>
            <p:cNvCxnSpPr>
              <a:cxnSpLocks/>
              <a:stCxn id="38" idx="2"/>
              <a:endCxn id="33" idx="6"/>
            </p:cNvCxnSpPr>
            <p:nvPr/>
          </p:nvCxnSpPr>
          <p:spPr>
            <a:xfrm flipH="1">
              <a:off x="8652564" y="5202006"/>
              <a:ext cx="635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E06C40-1614-4559-BBC3-B80C667741F7}"/>
                </a:ext>
              </a:extLst>
            </p:cNvPr>
            <p:cNvCxnSpPr>
              <a:cxnSpLocks/>
              <a:stCxn id="29" idx="6"/>
              <a:endCxn id="36" idx="2"/>
            </p:cNvCxnSpPr>
            <p:nvPr/>
          </p:nvCxnSpPr>
          <p:spPr>
            <a:xfrm>
              <a:off x="8652564" y="3153889"/>
              <a:ext cx="635444" cy="1024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04AD8DF-7BD6-4BDA-A95E-B715F49E9D91}"/>
                </a:ext>
              </a:extLst>
            </p:cNvPr>
            <p:cNvCxnSpPr>
              <a:cxnSpLocks/>
              <a:endCxn id="33" idx="6"/>
            </p:cNvCxnSpPr>
            <p:nvPr/>
          </p:nvCxnSpPr>
          <p:spPr>
            <a:xfrm flipH="1">
              <a:off x="8652564" y="4565634"/>
              <a:ext cx="648478" cy="636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990D4FE-EF2A-499E-AD11-0887F4588BAC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8652564" y="4177947"/>
              <a:ext cx="635444" cy="512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7295C80-33A3-43B0-ADE6-5EA026B1A80C}"/>
                </a:ext>
              </a:extLst>
            </p:cNvPr>
            <p:cNvCxnSpPr>
              <a:cxnSpLocks/>
              <a:stCxn id="31" idx="6"/>
              <a:endCxn id="36" idx="2"/>
            </p:cNvCxnSpPr>
            <p:nvPr/>
          </p:nvCxnSpPr>
          <p:spPr>
            <a:xfrm>
              <a:off x="8652564" y="4177947"/>
              <a:ext cx="635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FF20C9-E135-4BB5-AAAC-87984C062BAA}"/>
                </a:ext>
              </a:extLst>
            </p:cNvPr>
            <p:cNvCxnSpPr>
              <a:cxnSpLocks/>
              <a:stCxn id="35" idx="2"/>
              <a:endCxn id="31" idx="6"/>
            </p:cNvCxnSpPr>
            <p:nvPr/>
          </p:nvCxnSpPr>
          <p:spPr>
            <a:xfrm flipH="1">
              <a:off x="8652564" y="3665918"/>
              <a:ext cx="635444" cy="512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33C0D7-32F6-4679-BA6A-3B27229B69F8}"/>
                </a:ext>
              </a:extLst>
            </p:cNvPr>
            <p:cNvCxnSpPr>
              <a:cxnSpLocks/>
              <a:stCxn id="34" idx="2"/>
              <a:endCxn id="31" idx="6"/>
            </p:cNvCxnSpPr>
            <p:nvPr/>
          </p:nvCxnSpPr>
          <p:spPr>
            <a:xfrm flipH="1">
              <a:off x="8652564" y="3153889"/>
              <a:ext cx="635444" cy="1024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C0DB63E-F85F-469B-AA2B-15C1FA2F469B}"/>
                </a:ext>
              </a:extLst>
            </p:cNvPr>
            <p:cNvCxnSpPr>
              <a:cxnSpLocks/>
              <a:stCxn id="32" idx="6"/>
              <a:endCxn id="37" idx="2"/>
            </p:cNvCxnSpPr>
            <p:nvPr/>
          </p:nvCxnSpPr>
          <p:spPr>
            <a:xfrm>
              <a:off x="8652564" y="4689976"/>
              <a:ext cx="635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25C5DFD-25D4-40B4-B3B4-27D43B96C292}"/>
                </a:ext>
              </a:extLst>
            </p:cNvPr>
            <p:cNvCxnSpPr>
              <a:cxnSpLocks/>
              <a:stCxn id="36" idx="2"/>
              <a:endCxn id="30" idx="6"/>
            </p:cNvCxnSpPr>
            <p:nvPr/>
          </p:nvCxnSpPr>
          <p:spPr>
            <a:xfrm flipH="1" flipV="1">
              <a:off x="8652564" y="3665918"/>
              <a:ext cx="635444" cy="512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D6E704-E5A3-416E-9309-33A659E447A5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 flipV="1">
              <a:off x="8657702" y="3148096"/>
              <a:ext cx="630306" cy="2053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4602246-B0F9-46C6-90D5-A2710CC2BA6A}"/>
                </a:ext>
              </a:extLst>
            </p:cNvPr>
            <p:cNvCxnSpPr>
              <a:cxnSpLocks/>
              <a:stCxn id="35" idx="2"/>
              <a:endCxn id="30" idx="6"/>
            </p:cNvCxnSpPr>
            <p:nvPr/>
          </p:nvCxnSpPr>
          <p:spPr>
            <a:xfrm flipH="1">
              <a:off x="8652564" y="3665918"/>
              <a:ext cx="635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9F70E8A-1BBE-4F3E-9D8B-9138850A8201}"/>
                </a:ext>
              </a:extLst>
            </p:cNvPr>
            <p:cNvCxnSpPr>
              <a:cxnSpLocks/>
              <a:stCxn id="32" idx="6"/>
              <a:endCxn id="38" idx="2"/>
            </p:cNvCxnSpPr>
            <p:nvPr/>
          </p:nvCxnSpPr>
          <p:spPr>
            <a:xfrm>
              <a:off x="8652564" y="4689976"/>
              <a:ext cx="635444" cy="5120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AF58148-42CE-4FCD-80B2-CA194BDF5C97}"/>
                </a:ext>
              </a:extLst>
            </p:cNvPr>
            <p:cNvCxnSpPr>
              <a:cxnSpLocks/>
              <a:stCxn id="32" idx="6"/>
              <a:endCxn id="35" idx="2"/>
            </p:cNvCxnSpPr>
            <p:nvPr/>
          </p:nvCxnSpPr>
          <p:spPr>
            <a:xfrm flipV="1">
              <a:off x="8652564" y="3665918"/>
              <a:ext cx="635444" cy="1024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9EE9979-BA92-4848-817A-22DBE99E7008}"/>
                </a:ext>
              </a:extLst>
            </p:cNvPr>
            <p:cNvCxnSpPr>
              <a:cxnSpLocks/>
              <a:stCxn id="29" idx="6"/>
              <a:endCxn id="35" idx="2"/>
            </p:cNvCxnSpPr>
            <p:nvPr/>
          </p:nvCxnSpPr>
          <p:spPr>
            <a:xfrm>
              <a:off x="8652564" y="3153889"/>
              <a:ext cx="635444" cy="5120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D13E86E-EA8B-43BE-BF2F-4102975164D7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8652564" y="3153889"/>
              <a:ext cx="635444" cy="1536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AF72687-5B6C-4378-B03A-21D409B46FC1}"/>
                </a:ext>
              </a:extLst>
            </p:cNvPr>
            <p:cNvCxnSpPr>
              <a:cxnSpLocks/>
              <a:stCxn id="30" idx="6"/>
              <a:endCxn id="38" idx="2"/>
            </p:cNvCxnSpPr>
            <p:nvPr/>
          </p:nvCxnSpPr>
          <p:spPr>
            <a:xfrm>
              <a:off x="8652564" y="3665918"/>
              <a:ext cx="635444" cy="1536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61E9A3-B4F1-4A6E-A9B5-9129A9BF7E42}"/>
              </a:ext>
            </a:extLst>
          </p:cNvPr>
          <p:cNvGrpSpPr/>
          <p:nvPr/>
        </p:nvGrpSpPr>
        <p:grpSpPr>
          <a:xfrm>
            <a:off x="11219620" y="2463562"/>
            <a:ext cx="1410453" cy="3075463"/>
            <a:chOff x="6480580" y="2635639"/>
            <a:chExt cx="1410453" cy="307546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15FAB64-8AB2-4A4D-B8CA-3BA41DA02509}"/>
                </a:ext>
              </a:extLst>
            </p:cNvPr>
            <p:cNvSpPr txBox="1"/>
            <p:nvPr/>
          </p:nvSpPr>
          <p:spPr>
            <a:xfrm>
              <a:off x="6784640" y="3507610"/>
              <a:ext cx="1106393" cy="369332"/>
            </a:xfrm>
            <a:prstGeom prst="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Pinot noir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E22EB4A-16CD-48DA-AE78-E58087E2DD28}"/>
                </a:ext>
              </a:extLst>
            </p:cNvPr>
            <p:cNvSpPr txBox="1"/>
            <p:nvPr/>
          </p:nvSpPr>
          <p:spPr>
            <a:xfrm>
              <a:off x="6784640" y="4910962"/>
              <a:ext cx="900375" cy="369332"/>
            </a:xfrm>
            <a:prstGeom prst="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Riesling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1196C7-702F-4B7B-ACFF-2F23771FA06C}"/>
                </a:ext>
              </a:extLst>
            </p:cNvPr>
            <p:cNvSpPr/>
            <p:nvPr/>
          </p:nvSpPr>
          <p:spPr>
            <a:xfrm>
              <a:off x="6480580" y="3089601"/>
              <a:ext cx="351692" cy="35169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ABDF280-AAF2-4B92-99BB-0BC460FA8F9C}"/>
                </a:ext>
              </a:extLst>
            </p:cNvPr>
            <p:cNvSpPr/>
            <p:nvPr/>
          </p:nvSpPr>
          <p:spPr>
            <a:xfrm>
              <a:off x="6480580" y="3543563"/>
              <a:ext cx="351692" cy="351692"/>
            </a:xfrm>
            <a:prstGeom prst="ellipse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843AD4B-7624-4172-A91D-A13A12101B03}"/>
                </a:ext>
              </a:extLst>
            </p:cNvPr>
            <p:cNvSpPr/>
            <p:nvPr/>
          </p:nvSpPr>
          <p:spPr>
            <a:xfrm>
              <a:off x="6480580" y="3997525"/>
              <a:ext cx="351692" cy="35169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0C95C82-9F6B-4C10-A16E-91EB6FC03C01}"/>
                </a:ext>
              </a:extLst>
            </p:cNvPr>
            <p:cNvSpPr/>
            <p:nvPr/>
          </p:nvSpPr>
          <p:spPr>
            <a:xfrm>
              <a:off x="6480580" y="4451487"/>
              <a:ext cx="351692" cy="35169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47EBBD2-C48D-46FD-BA5B-C96B8C634B1F}"/>
                </a:ext>
              </a:extLst>
            </p:cNvPr>
            <p:cNvSpPr/>
            <p:nvPr/>
          </p:nvSpPr>
          <p:spPr>
            <a:xfrm>
              <a:off x="6480580" y="4905449"/>
              <a:ext cx="351692" cy="351692"/>
            </a:xfrm>
            <a:prstGeom prst="ellipse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97681EC-B6DA-4682-9EEF-841790D51DF3}"/>
                </a:ext>
              </a:extLst>
            </p:cNvPr>
            <p:cNvSpPr/>
            <p:nvPr/>
          </p:nvSpPr>
          <p:spPr>
            <a:xfrm>
              <a:off x="6480580" y="2635639"/>
              <a:ext cx="351692" cy="35169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352F38D-5551-4401-9B63-7D002CE1670B}"/>
                </a:ext>
              </a:extLst>
            </p:cNvPr>
            <p:cNvSpPr/>
            <p:nvPr/>
          </p:nvSpPr>
          <p:spPr>
            <a:xfrm>
              <a:off x="6480580" y="5359410"/>
              <a:ext cx="351692" cy="35169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68DD33E-86AD-4AE0-8902-7B7464639020}"/>
              </a:ext>
            </a:extLst>
          </p:cNvPr>
          <p:cNvGrpSpPr/>
          <p:nvPr/>
        </p:nvGrpSpPr>
        <p:grpSpPr>
          <a:xfrm>
            <a:off x="5912302" y="2474275"/>
            <a:ext cx="1237836" cy="3084427"/>
            <a:chOff x="5729422" y="2474275"/>
            <a:chExt cx="1237836" cy="308442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3BF450A-2AD1-45D0-ACDD-1C02671E5367}"/>
                </a:ext>
              </a:extLst>
            </p:cNvPr>
            <p:cNvSpPr txBox="1"/>
            <p:nvPr/>
          </p:nvSpPr>
          <p:spPr>
            <a:xfrm>
              <a:off x="5729422" y="3835903"/>
              <a:ext cx="885050" cy="369332"/>
            </a:xfrm>
            <a:prstGeom prst="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Pecans 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7FE4847-A566-4393-817E-CC531A84DFC0}"/>
                </a:ext>
              </a:extLst>
            </p:cNvPr>
            <p:cNvSpPr txBox="1"/>
            <p:nvPr/>
          </p:nvSpPr>
          <p:spPr>
            <a:xfrm>
              <a:off x="6016232" y="2474275"/>
              <a:ext cx="598241" cy="369332"/>
            </a:xfrm>
            <a:prstGeom prst="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Aioli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9533A5-14FF-451B-9EA5-74287C042100}"/>
                </a:ext>
              </a:extLst>
            </p:cNvPr>
            <p:cNvSpPr txBox="1"/>
            <p:nvPr/>
          </p:nvSpPr>
          <p:spPr>
            <a:xfrm>
              <a:off x="6005460" y="4745434"/>
              <a:ext cx="609013" cy="369332"/>
            </a:xfrm>
            <a:prstGeom prst="rect">
              <a:avLst/>
            </a:prstGeom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Beef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062E5EA-3385-40FB-AFF6-8DF255B81D4B}"/>
                </a:ext>
              </a:extLst>
            </p:cNvPr>
            <p:cNvGrpSpPr/>
            <p:nvPr/>
          </p:nvGrpSpPr>
          <p:grpSpPr>
            <a:xfrm>
              <a:off x="6615566" y="2483239"/>
              <a:ext cx="351692" cy="3075463"/>
              <a:chOff x="6328180" y="2483239"/>
              <a:chExt cx="351692" cy="307546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26B866F-3530-4889-B540-EDC820B899A5}"/>
                  </a:ext>
                </a:extLst>
              </p:cNvPr>
              <p:cNvSpPr/>
              <p:nvPr/>
            </p:nvSpPr>
            <p:spPr>
              <a:xfrm>
                <a:off x="6328180" y="2937201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1309432-B5F5-415C-ACF9-2F3A33E01806}"/>
                  </a:ext>
                </a:extLst>
              </p:cNvPr>
              <p:cNvSpPr/>
              <p:nvPr/>
            </p:nvSpPr>
            <p:spPr>
              <a:xfrm>
                <a:off x="6328180" y="3391163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F1C795D-44DF-4B9C-9C45-E33D7D3FC60B}"/>
                  </a:ext>
                </a:extLst>
              </p:cNvPr>
              <p:cNvSpPr/>
              <p:nvPr/>
            </p:nvSpPr>
            <p:spPr>
              <a:xfrm>
                <a:off x="6328180" y="3845125"/>
                <a:ext cx="351692" cy="351692"/>
              </a:xfrm>
              <a:prstGeom prst="ellipse">
                <a:avLst/>
              </a:prstGeom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65CC102-6720-4EFC-8095-35509834B072}"/>
                  </a:ext>
                </a:extLst>
              </p:cNvPr>
              <p:cNvSpPr/>
              <p:nvPr/>
            </p:nvSpPr>
            <p:spPr>
              <a:xfrm>
                <a:off x="6328180" y="4299087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AE085B7-F671-4B0C-969A-9BE05B6ABD5D}"/>
                  </a:ext>
                </a:extLst>
              </p:cNvPr>
              <p:cNvSpPr/>
              <p:nvPr/>
            </p:nvSpPr>
            <p:spPr>
              <a:xfrm>
                <a:off x="6328180" y="4753049"/>
                <a:ext cx="351692" cy="351692"/>
              </a:xfrm>
              <a:prstGeom prst="ellipse">
                <a:avLst/>
              </a:prstGeom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CE2B84C-CF73-4FCD-AF2D-E76CED65CD57}"/>
                  </a:ext>
                </a:extLst>
              </p:cNvPr>
              <p:cNvSpPr/>
              <p:nvPr/>
            </p:nvSpPr>
            <p:spPr>
              <a:xfrm>
                <a:off x="6328180" y="2483239"/>
                <a:ext cx="351692" cy="351692"/>
              </a:xfrm>
              <a:prstGeom prst="ellipse">
                <a:avLst/>
              </a:prstGeom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8DC1039-3F47-45EF-A39F-A52C7DAF5F45}"/>
                  </a:ext>
                </a:extLst>
              </p:cNvPr>
              <p:cNvSpPr/>
              <p:nvPr/>
            </p:nvSpPr>
            <p:spPr>
              <a:xfrm>
                <a:off x="6328180" y="5207010"/>
                <a:ext cx="351692" cy="351692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9" name="Right Brace 88">
            <a:extLst>
              <a:ext uri="{FF2B5EF4-FFF2-40B4-BE49-F238E27FC236}">
                <a16:creationId xmlns:a16="http://schemas.microsoft.com/office/drawing/2014/main" id="{6D86C529-513F-4CFE-B449-F82A0F0123ED}"/>
              </a:ext>
            </a:extLst>
          </p:cNvPr>
          <p:cNvSpPr/>
          <p:nvPr/>
        </p:nvSpPr>
        <p:spPr>
          <a:xfrm>
            <a:off x="7324605" y="2317984"/>
            <a:ext cx="853986" cy="3240718"/>
          </a:xfrm>
          <a:prstGeom prst="rightBrace">
            <a:avLst>
              <a:gd name="adj1" fmla="val 40884"/>
              <a:gd name="adj2" fmla="val 504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Dense Connections </a:t>
            </a:r>
          </a:p>
        </p:txBody>
      </p:sp>
      <p:sp>
        <p:nvSpPr>
          <p:cNvPr id="91" name="Right Brace 90">
            <a:extLst>
              <a:ext uri="{FF2B5EF4-FFF2-40B4-BE49-F238E27FC236}">
                <a16:creationId xmlns:a16="http://schemas.microsoft.com/office/drawing/2014/main" id="{B310CA51-6BD1-487A-8575-F952B2CE1E36}"/>
              </a:ext>
            </a:extLst>
          </p:cNvPr>
          <p:cNvSpPr/>
          <p:nvPr/>
        </p:nvSpPr>
        <p:spPr>
          <a:xfrm rot="10800000">
            <a:off x="10197485" y="2380935"/>
            <a:ext cx="853986" cy="3240718"/>
          </a:xfrm>
          <a:prstGeom prst="rightBrace">
            <a:avLst>
              <a:gd name="adj1" fmla="val 40884"/>
              <a:gd name="adj2" fmla="val 504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Dense Connections 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0EBDE58-A8B0-4955-AB5C-B1BD7B66B40F}"/>
              </a:ext>
            </a:extLst>
          </p:cNvPr>
          <p:cNvSpPr/>
          <p:nvPr/>
        </p:nvSpPr>
        <p:spPr>
          <a:xfrm>
            <a:off x="8972592" y="5931346"/>
            <a:ext cx="351692" cy="35169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84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504</Words>
  <Application>Microsoft Office PowerPoint</Application>
  <PresentationFormat>Widescreen</PresentationFormat>
  <Paragraphs>111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ML Concept for  The Wine-inator project</vt:lpstr>
      <vt:lpstr>Data extraction approach</vt:lpstr>
      <vt:lpstr>What-to-Pair:  Data exploration</vt:lpstr>
      <vt:lpstr>Question to be addressed by ML predictor</vt:lpstr>
      <vt:lpstr>ML Concept #1  Will this work?  What does it do?</vt:lpstr>
      <vt:lpstr>ML Concept #2:  Predictor using one hot encoded inputs and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Concept for  The Wine-inator project</dc:title>
  <dc:creator>Jim Comas</dc:creator>
  <cp:lastModifiedBy>Jim Comas</cp:lastModifiedBy>
  <cp:revision>13</cp:revision>
  <dcterms:created xsi:type="dcterms:W3CDTF">2020-03-28T20:58:23Z</dcterms:created>
  <dcterms:modified xsi:type="dcterms:W3CDTF">2020-03-28T22:58:01Z</dcterms:modified>
</cp:coreProperties>
</file>