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65" r:id="rId6"/>
    <p:sldId id="261" r:id="rId7"/>
    <p:sldId id="266" r:id="rId8"/>
    <p:sldId id="268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8550D-D73B-438E-9996-788D936F7C4F}" v="585" dt="2023-02-14T03:03:55.714"/>
    <p1510:client id="{7141159F-9B70-430A-97F1-700D924A6945}" v="330" dt="2023-02-14T22:47:10.471"/>
    <p1510:client id="{A3A6EF6C-2324-49D7-8504-C72C3FEBC870}" v="438" dt="2023-02-14T22:46:41.921"/>
    <p1510:client id="{D72E5F2E-C1F0-4222-955E-4BA51C0310AC}" v="63" dt="2023-02-14T22:48:14.994"/>
    <p1510:client id="{E2529793-6A91-4367-8216-DB2F2B4C7B33}" v="246" dt="2023-02-14T22:47:32.765"/>
    <p1510:client id="{F1BC06C2-0173-4ABC-977F-32364DBF5E4A}" v="67" dt="2023-02-14T22:17:0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c21f17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c21f17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c21f176d5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c21f176d5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cb0224249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cb0224249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9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cb0224249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cb0224249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cb022424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cb022424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71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cb0224249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cb0224249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5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cb0224249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cb0224249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cb0224249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cb0224249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2700"/>
            <a:ext cx="8520600" cy="8754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lt1"/>
                </a:solidFill>
              </a:rPr>
              <a:t>Gestión de un banco/cadena de bancos</a:t>
            </a:r>
            <a:endParaRPr sz="68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1" y="948100"/>
            <a:ext cx="7137400" cy="41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43300" y="247900"/>
            <a:ext cx="8060400" cy="7563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20">
                <a:solidFill>
                  <a:schemeClr val="lt1"/>
                </a:solidFill>
              </a:rPr>
              <a:t>¡GRACIAS POR VUESTRA ATENCIÓN! </a:t>
            </a:r>
            <a:endParaRPr sz="3420">
              <a:solidFill>
                <a:schemeClr val="lt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25" y="1004200"/>
            <a:ext cx="3834500" cy="3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31425" y="261275"/>
            <a:ext cx="8600700" cy="7563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>
                <a:solidFill>
                  <a:schemeClr val="lt1"/>
                </a:solidFill>
              </a:rPr>
              <a:t>Índice: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3804" y="1002796"/>
            <a:ext cx="84150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2450" indent="-457200">
              <a:lnSpc>
                <a:spcPct val="150000"/>
              </a:lnSpc>
              <a:buClr>
                <a:schemeClr val="lt1"/>
              </a:buClr>
              <a:buSzPts val="2100"/>
              <a:buAutoNum type="arabicPeriod"/>
            </a:pPr>
            <a:r>
              <a:rPr lang="es" sz="2100">
                <a:solidFill>
                  <a:schemeClr val="lt1"/>
                </a:solidFill>
              </a:rPr>
              <a:t>Estructura de la base de datos.</a:t>
            </a:r>
            <a:endParaRPr lang="es-ES">
              <a:solidFill>
                <a:schemeClr val="lt1"/>
              </a:solidFill>
            </a:endParaRPr>
          </a:p>
          <a:p>
            <a:pPr marL="552450" indent="-457200">
              <a:lnSpc>
                <a:spcPct val="150000"/>
              </a:lnSpc>
              <a:buClr>
                <a:schemeClr val="lt1"/>
              </a:buClr>
              <a:buSzPts val="2100"/>
              <a:buAutoNum type="arabicPeriod"/>
            </a:pPr>
            <a:r>
              <a:rPr lang="es" sz="2100">
                <a:solidFill>
                  <a:schemeClr val="lt1"/>
                </a:solidFill>
              </a:rPr>
              <a:t>Nuevas funcionalidades y métodos</a:t>
            </a:r>
          </a:p>
          <a:p>
            <a:pPr marL="552450" indent="-457200">
              <a:lnSpc>
                <a:spcPct val="150000"/>
              </a:lnSpc>
              <a:buClr>
                <a:srgbClr val="FFFFFF"/>
              </a:buClr>
              <a:buSzPts val="2100"/>
              <a:buAutoNum type="arabicPeriod"/>
            </a:pPr>
            <a:r>
              <a:rPr lang="es" sz="2100">
                <a:solidFill>
                  <a:schemeClr val="lt1"/>
                </a:solidFill>
              </a:rPr>
              <a:t>Seguimiento del flujo del programa y su integración con la base de datos</a:t>
            </a:r>
          </a:p>
          <a:p>
            <a:pPr marL="552450" indent="-457200">
              <a:lnSpc>
                <a:spcPct val="150000"/>
              </a:lnSpc>
              <a:buClr>
                <a:srgbClr val="FFFFFF"/>
              </a:buClr>
              <a:buSzPts val="2100"/>
              <a:buAutoNum type="arabicPeriod"/>
            </a:pPr>
            <a:r>
              <a:rPr lang="es" sz="2100">
                <a:solidFill>
                  <a:schemeClr val="lt1"/>
                </a:solidFill>
              </a:rPr>
              <a:t>Pruebas y errores más importantes </a:t>
            </a:r>
            <a:endParaRPr lang="es">
              <a:solidFill>
                <a:schemeClr val="lt1"/>
              </a:solidFill>
            </a:endParaRPr>
          </a:p>
          <a:p>
            <a:pPr marL="95250" indent="0">
              <a:lnSpc>
                <a:spcPct val="150000"/>
              </a:lnSpc>
              <a:buClr>
                <a:srgbClr val="FFFFFF"/>
              </a:buClr>
              <a:buSzPts val="2100"/>
              <a:buNone/>
            </a:pPr>
            <a:endParaRPr lang="es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25B5AC18-3C66-0026-7193-4556A3FA6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" y="394541"/>
            <a:ext cx="9138556" cy="5148942"/>
          </a:xfrm>
          <a:prstGeom prst="rect">
            <a:avLst/>
          </a:prstGeom>
        </p:spPr>
      </p:pic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5F35393B-3234-94A2-2D32-0090576AC62C}"/>
              </a:ext>
            </a:extLst>
          </p:cNvPr>
          <p:cNvSpPr txBox="1">
            <a:spLocks noGrp="1"/>
          </p:cNvSpPr>
          <p:nvPr/>
        </p:nvSpPr>
        <p:spPr>
          <a:xfrm>
            <a:off x="926218" y="-111761"/>
            <a:ext cx="7290432" cy="55418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" algn="ctr">
              <a:buClr>
                <a:schemeClr val="lt1"/>
              </a:buClr>
              <a:buSzPts val="3420"/>
            </a:pPr>
            <a:r>
              <a:rPr lang="es">
                <a:solidFill>
                  <a:schemeClr val="bg1"/>
                </a:solidFill>
              </a:rPr>
              <a:t>1.Estructura de la base de datos</a:t>
            </a:r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5C9F64D-CD53-2BCA-5673-680B4DAC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6" y="10775"/>
            <a:ext cx="7911987" cy="51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703319" y="70277"/>
            <a:ext cx="8612700" cy="7563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3400">
                <a:solidFill>
                  <a:schemeClr val="lt1"/>
                </a:solidFill>
              </a:rPr>
              <a:t>2. </a:t>
            </a:r>
            <a:r>
              <a:rPr lang="es" sz="3000">
                <a:solidFill>
                  <a:schemeClr val="lt1"/>
                </a:solidFill>
              </a:rPr>
              <a:t> Nuevas funcionalidades y métodos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37A70388-06FF-1A15-0348-5254EEE8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3" y="1409082"/>
            <a:ext cx="1171575" cy="412296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B92F021D-97E1-CEC6-C644-C06D3F41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1" y="2667125"/>
            <a:ext cx="1734910" cy="398689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F1069807-83EF-BAA0-6A6B-CBD437D5A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10" y="2048618"/>
            <a:ext cx="1340303" cy="398689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66C8D12-75BD-7274-D784-8D63D449B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8" y="3320391"/>
            <a:ext cx="1677761" cy="1042307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0C9F9E9E-5DF5-BEAB-4875-C716EA623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049" y="2250746"/>
            <a:ext cx="1869869" cy="23150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A70051-1F28-2AC0-BE9C-60C2B0354A9E}"/>
              </a:ext>
            </a:extLst>
          </p:cNvPr>
          <p:cNvSpPr txBox="1"/>
          <p:nvPr/>
        </p:nvSpPr>
        <p:spPr>
          <a:xfrm>
            <a:off x="547377" y="914153"/>
            <a:ext cx="2013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Nuevas clases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A5D849-D1F0-EEBD-F819-645404B0D05A}"/>
              </a:ext>
            </a:extLst>
          </p:cNvPr>
          <p:cNvSpPr txBox="1"/>
          <p:nvPr/>
        </p:nvSpPr>
        <p:spPr>
          <a:xfrm>
            <a:off x="4426030" y="852301"/>
            <a:ext cx="3626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>
                <a:solidFill>
                  <a:schemeClr val="bg1"/>
                </a:solidFill>
              </a:rPr>
              <a:t>Métodos</a:t>
            </a:r>
            <a:r>
              <a:rPr lang="es-ES" sz="1800" dirty="0">
                <a:solidFill>
                  <a:schemeClr val="bg1"/>
                </a:solidFill>
              </a:rPr>
              <a:t> destacados</a:t>
            </a:r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26D77D31-97D8-B806-A76C-E0F6BDCD6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389" y="1286267"/>
            <a:ext cx="4776849" cy="9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ntalla de celular con imagen de la pantalla de un celular&#10;&#10;Descripción generada automáticamente">
            <a:extLst>
              <a:ext uri="{FF2B5EF4-FFF2-40B4-BE49-F238E27FC236}">
                <a16:creationId xmlns:a16="http://schemas.microsoft.com/office/drawing/2014/main" id="{099C2CDB-CD49-E03B-ABB8-FAAF8307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033462"/>
            <a:ext cx="1713140" cy="3409952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05EB52BD-A329-EA05-FD6C-836F93E32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628" y="2391455"/>
            <a:ext cx="2447925" cy="25241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9114A2-7BD8-DB68-BE4E-34958CC3084D}"/>
              </a:ext>
            </a:extLst>
          </p:cNvPr>
          <p:cNvSpPr txBox="1"/>
          <p:nvPr/>
        </p:nvSpPr>
        <p:spPr>
          <a:xfrm>
            <a:off x="4789713" y="340178"/>
            <a:ext cx="2456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Salida Inicial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10AFC2C1-F062-8B32-E870-F7BFA5092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811" y="739860"/>
            <a:ext cx="3369128" cy="16227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31987E-679D-8C7C-95D9-0087D41598AB}"/>
              </a:ext>
            </a:extLst>
          </p:cNvPr>
          <p:cNvSpPr txBox="1"/>
          <p:nvPr/>
        </p:nvSpPr>
        <p:spPr>
          <a:xfrm>
            <a:off x="381000" y="340178"/>
            <a:ext cx="2843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Estructura del proyecto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213C250C-9A3F-2748-CB73-CA70F0E7D9F5}"/>
              </a:ext>
            </a:extLst>
          </p:cNvPr>
          <p:cNvSpPr txBox="1">
            <a:spLocks/>
          </p:cNvSpPr>
          <p:nvPr/>
        </p:nvSpPr>
        <p:spPr>
          <a:xfrm>
            <a:off x="-213961" y="61981"/>
            <a:ext cx="8614639" cy="10281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algn="just"/>
            <a:r>
              <a:rPr lang="es-ES" sz="3400">
                <a:solidFill>
                  <a:schemeClr val="lt1"/>
                </a:solidFill>
              </a:rPr>
              <a:t>3.Seguimiento del flujo del programa y su integración con la base de datos</a:t>
            </a:r>
            <a:endParaRPr lang="es-ES">
              <a:solidFill>
                <a:schemeClr val="lt1"/>
              </a:solidFill>
            </a:endParaRPr>
          </a:p>
          <a:p>
            <a:pPr algn="ctr"/>
            <a:endParaRPr lang="es-ES" sz="3420">
              <a:solidFill>
                <a:schemeClr val="lt1"/>
              </a:solidFill>
            </a:endParaRPr>
          </a:p>
        </p:txBody>
      </p:sp>
      <p:pic>
        <p:nvPicPr>
          <p:cNvPr id="2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4D8FAB9-8418-AF9A-2F63-8CD0650C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7" y="1394237"/>
            <a:ext cx="2477737" cy="2911681"/>
          </a:xfrm>
          <a:prstGeom prst="rect">
            <a:avLst/>
          </a:prstGeom>
        </p:spPr>
      </p:pic>
      <p:pic>
        <p:nvPicPr>
          <p:cNvPr id="4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DA577B1-D4C6-5F9D-FBE3-8372966F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757" y="1761943"/>
            <a:ext cx="2743200" cy="610211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0BBDC463-3EC1-5DA9-52C7-20E26E075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51" y="1395660"/>
            <a:ext cx="1893372" cy="333375"/>
          </a:xfrm>
          <a:prstGeom prst="rect">
            <a:avLst/>
          </a:prstGeom>
        </p:spPr>
      </p:pic>
      <p:pic>
        <p:nvPicPr>
          <p:cNvPr id="7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562F52-D492-98AD-A559-3DA1E40A8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321" y="1765160"/>
            <a:ext cx="2743200" cy="292052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21D9E597-F44A-02AA-31D2-B6404697F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523" y="1397207"/>
            <a:ext cx="1400175" cy="285750"/>
          </a:xfrm>
          <a:prstGeom prst="rect">
            <a:avLst/>
          </a:prstGeom>
        </p:spPr>
      </p:pic>
      <p:pic>
        <p:nvPicPr>
          <p:cNvPr id="9" name="Imagen 9" descr="Interfaz de usuario gráfica, Aplicación, Sitio web, Teams&#10;&#10;Descripción generada automáticamente">
            <a:extLst>
              <a:ext uri="{FF2B5EF4-FFF2-40B4-BE49-F238E27FC236}">
                <a16:creationId xmlns:a16="http://schemas.microsoft.com/office/drawing/2014/main" id="{6C5521D7-6D19-CF96-D29C-55179758B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543" y="3113620"/>
            <a:ext cx="2743200" cy="311611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3C84E06F-2985-6748-F13D-D5CC2CE48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6618" y="2804742"/>
            <a:ext cx="1876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0358" y="1615"/>
            <a:ext cx="9262802" cy="1292951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/>
            <a:r>
              <a:rPr lang="es" sz="3400">
                <a:solidFill>
                  <a:schemeClr val="lt1"/>
                </a:solidFill>
              </a:rPr>
              <a:t>4. Pruebas y errores más importantes  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C7384C-1DCD-D804-6E9E-87569B1D9473}"/>
              </a:ext>
            </a:extLst>
          </p:cNvPr>
          <p:cNvSpPr txBox="1"/>
          <p:nvPr/>
        </p:nvSpPr>
        <p:spPr>
          <a:xfrm>
            <a:off x="502271" y="796129"/>
            <a:ext cx="81615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dirty="0">
                <a:solidFill>
                  <a:schemeClr val="bg1"/>
                </a:solidFill>
              </a:rPr>
              <a:t>Para </a:t>
            </a:r>
            <a:r>
              <a:rPr lang="es-ES">
                <a:solidFill>
                  <a:schemeClr val="bg1"/>
                </a:solidFill>
              </a:rPr>
              <a:t>transacciones</a:t>
            </a:r>
            <a:r>
              <a:rPr lang="es-ES" dirty="0">
                <a:solidFill>
                  <a:schemeClr val="bg1"/>
                </a:solidFill>
              </a:rPr>
              <a:t>: Validar los números de cuenta (el del usuario y la cuenta objetiva):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DC76F39-A181-BDF1-B793-239A88A4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4" y="1240897"/>
            <a:ext cx="3841250" cy="562631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732FA56E-E01B-64B5-DC25-067CB477F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02" y="1244239"/>
            <a:ext cx="4540315" cy="8765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D3F9DB-15C3-D5D3-5E08-967DED1D33E4}"/>
              </a:ext>
            </a:extLst>
          </p:cNvPr>
          <p:cNvSpPr txBox="1"/>
          <p:nvPr/>
        </p:nvSpPr>
        <p:spPr>
          <a:xfrm>
            <a:off x="501256" y="2226562"/>
            <a:ext cx="71357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dirty="0">
                <a:solidFill>
                  <a:srgbClr val="FFFFFF"/>
                </a:solidFill>
              </a:rPr>
              <a:t>Para cliente Vip: Si ya es cliente vip, no puedes hacerte vip de nuevo: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DD654-F504-A076-33C6-CCD2E607B9EE}"/>
              </a:ext>
            </a:extLst>
          </p:cNvPr>
          <p:cNvSpPr txBox="1"/>
          <p:nvPr/>
        </p:nvSpPr>
        <p:spPr>
          <a:xfrm>
            <a:off x="487629" y="3541449"/>
            <a:ext cx="81881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dirty="0">
                <a:solidFill>
                  <a:schemeClr val="bg1"/>
                </a:solidFill>
              </a:rPr>
              <a:t>Para cliente: No se podrá borrar una cuenta que no pertenezca al cliente que ha iniciado sesión o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que no exista: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89665A73-BB65-B578-B27C-18996184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98" y="2620795"/>
            <a:ext cx="3706401" cy="771764"/>
          </a:xfrm>
          <a:prstGeom prst="rect">
            <a:avLst/>
          </a:prstGeom>
        </p:spPr>
      </p:pic>
      <p:pic>
        <p:nvPicPr>
          <p:cNvPr id="2" name="Imagen 8">
            <a:extLst>
              <a:ext uri="{FF2B5EF4-FFF2-40B4-BE49-F238E27FC236}">
                <a16:creationId xmlns:a16="http://schemas.microsoft.com/office/drawing/2014/main" id="{E13C9AA7-F7E1-D6DE-5634-C0B6AF1CA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929" y="2593010"/>
            <a:ext cx="2422133" cy="883096"/>
          </a:xfrm>
          <a:prstGeom prst="rect">
            <a:avLst/>
          </a:prstGeom>
        </p:spPr>
      </p:pic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9546DB5E-2483-95ED-0A18-7FAB137A0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615" y="3984512"/>
            <a:ext cx="3070689" cy="1013881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C8DBDE19-A655-7373-092C-9620E1106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22" y="4097383"/>
            <a:ext cx="2743200" cy="9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-354014" y="52190"/>
            <a:ext cx="9262802" cy="1292951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/>
            <a:r>
              <a:rPr lang="es" sz="3400">
                <a:solidFill>
                  <a:schemeClr val="lt1"/>
                </a:solidFill>
              </a:rPr>
              <a:t>4. Pruebas y errores más importantes  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E0FDC01B-41F0-DD75-CC28-2AB76485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6" y="914849"/>
            <a:ext cx="4151040" cy="4073479"/>
          </a:xfrm>
          <a:prstGeom prst="rect">
            <a:avLst/>
          </a:prstGeom>
        </p:spPr>
      </p:pic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4DBF3018-9543-9828-F0EA-4D207778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11" y="915122"/>
            <a:ext cx="3990742" cy="1173615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B6BC8951-DFB3-E7E5-4C0C-BA57D29A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347" y="2207941"/>
            <a:ext cx="1728347" cy="2783625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16B0FB69-E34D-74A3-CDC2-1F816C21C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775" y="2207940"/>
            <a:ext cx="1525753" cy="2783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10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Simple Light</vt:lpstr>
      <vt:lpstr>Gestión de un banco/cadena de bancos</vt:lpstr>
      <vt:lpstr>Índice:</vt:lpstr>
      <vt:lpstr>Presentación de PowerPoint</vt:lpstr>
      <vt:lpstr>Presentación de PowerPoint</vt:lpstr>
      <vt:lpstr>2.  Nuevas funcionalidades y métodos</vt:lpstr>
      <vt:lpstr>Presentación de PowerPoint</vt:lpstr>
      <vt:lpstr>Presentación de PowerPoint</vt:lpstr>
      <vt:lpstr>4. Pruebas y errores más importantes    </vt:lpstr>
      <vt:lpstr>4. Pruebas y errores más importantes    </vt:lpstr>
      <vt:lpstr>¡GRACIAS POR VUESTRA 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banco/cadena de bancos</dc:title>
  <cp:revision>196</cp:revision>
  <dcterms:modified xsi:type="dcterms:W3CDTF">2023-02-14T22:48:56Z</dcterms:modified>
</cp:coreProperties>
</file>