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66" r:id="rId3"/>
    <p:sldId id="272" r:id="rId4"/>
    <p:sldId id="270" r:id="rId5"/>
    <p:sldId id="269" r:id="rId6"/>
    <p:sldId id="268" r:id="rId7"/>
    <p:sldId id="267" r:id="rId8"/>
    <p:sldId id="271" r:id="rId9"/>
    <p:sldId id="274" r:id="rId10"/>
    <p:sldId id="273" r:id="rId11"/>
    <p:sldId id="275" r:id="rId12"/>
    <p:sldId id="276" r:id="rId13"/>
    <p:sldId id="277" r:id="rId14"/>
    <p:sldId id="279" r:id="rId15"/>
    <p:sldId id="259" r:id="rId16"/>
    <p:sldId id="260" r:id="rId17"/>
    <p:sldId id="281" r:id="rId18"/>
    <p:sldId id="280" r:id="rId19"/>
    <p:sldId id="28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>
      <p:cViewPr varScale="1">
        <p:scale>
          <a:sx n="107" d="100"/>
          <a:sy n="107" d="100"/>
        </p:scale>
        <p:origin x="84" y="13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8/15/2024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8/15/2024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8/15/2024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osmi/mental-health-in-tech-survey/dat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1, UNC AI Bootcamp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Assessment of Mental Health in Tech</a:t>
            </a:r>
          </a:p>
          <a:p>
            <a:r>
              <a:rPr lang="en-US" dirty="0"/>
              <a:t>Team: </a:t>
            </a:r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Connor McCall, Jim Carson, Lou Canjar, </a:t>
            </a:r>
            <a:r>
              <a:rPr lang="en-US" dirty="0" err="1">
                <a:solidFill>
                  <a:schemeClr val="tx1">
                    <a:alpha val="80000"/>
                  </a:schemeClr>
                </a:solidFill>
              </a:rPr>
              <a:t>Natasia</a:t>
            </a:r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 McLean</a:t>
            </a:r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A61D3-6B0A-9E31-8ACE-66320709F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Investigating absolute value of correlation (both positive and negative)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443C4-2D96-8C71-908A-5384F211C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Determine total correlation for each column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image13.png">
            <a:extLst>
              <a:ext uri="{FF2B5EF4-FFF2-40B4-BE49-F238E27FC236}">
                <a16:creationId xmlns:a16="http://schemas.microsoft.com/office/drawing/2014/main" id="{7FB19016-0A6E-9F07-0E7F-172AC65B7231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143000" y="2590800"/>
            <a:ext cx="9601200" cy="22098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34087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AB537-7FD0-1A60-FDC6-3C0FBA7C3D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7600" y="768350"/>
            <a:ext cx="4191000" cy="4953000"/>
          </a:xfrm>
        </p:spPr>
        <p:txBody>
          <a:bodyPr>
            <a:normAutofit/>
          </a:bodyPr>
          <a:lstStyle/>
          <a:p>
            <a:r>
              <a:rPr lang="en-US" sz="2400" dirty="0"/>
              <a:t>Observation: </a:t>
            </a:r>
          </a:p>
          <a:p>
            <a:pPr lvl="1"/>
            <a:r>
              <a:rPr lang="en-US" sz="2000" dirty="0"/>
              <a:t>Mental health consequences showed strong relationship with trust in employer. </a:t>
            </a:r>
          </a:p>
          <a:p>
            <a:pPr lvl="1"/>
            <a:r>
              <a:rPr lang="en-US" sz="2000" dirty="0"/>
              <a:t>This suggests that while trust in the employer might seem a minor aspect of mental health at work, it significantly impacts various related factors. The "leave" column showed positive correlations with trust factors and negative correlations with distrust factors.</a:t>
            </a:r>
          </a:p>
          <a:p>
            <a:endParaRPr lang="en-US" sz="2400" dirty="0"/>
          </a:p>
        </p:txBody>
      </p:sp>
      <p:pic>
        <p:nvPicPr>
          <p:cNvPr id="4" name="image4.png">
            <a:extLst>
              <a:ext uri="{FF2B5EF4-FFF2-40B4-BE49-F238E27FC236}">
                <a16:creationId xmlns:a16="http://schemas.microsoft.com/office/drawing/2014/main" id="{5077EC7F-A2A5-1C5F-0BA6-8957190FCFF9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28600" y="393700"/>
            <a:ext cx="7086600" cy="57023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560030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ED80B-0B4D-08A9-30A8-807264570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Examination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8CC65-2B07-74B4-D4EC-4C7060051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a cluster approach, examined:</a:t>
            </a:r>
          </a:p>
          <a:p>
            <a:pPr lvl="1"/>
            <a:r>
              <a:rPr lang="en-US" dirty="0"/>
              <a:t>Perceived “good” values (e.g., company support) vs. perceived “bad” values (e.g., fear of punishment)</a:t>
            </a:r>
          </a:p>
          <a:p>
            <a:pPr lvl="1"/>
            <a:r>
              <a:rPr lang="en-US" dirty="0"/>
              <a:t>Calculate mean of each survey question yielding a “good score” and “bad score”</a:t>
            </a:r>
          </a:p>
          <a:p>
            <a:pPr lvl="1"/>
            <a:r>
              <a:rPr lang="en-US" dirty="0"/>
              <a:t>Combined results and ran correlation analysis</a:t>
            </a:r>
          </a:p>
        </p:txBody>
      </p:sp>
      <p:pic>
        <p:nvPicPr>
          <p:cNvPr id="4" name="image6.png">
            <a:extLst>
              <a:ext uri="{FF2B5EF4-FFF2-40B4-BE49-F238E27FC236}">
                <a16:creationId xmlns:a16="http://schemas.microsoft.com/office/drawing/2014/main" id="{5120383C-25E7-485E-34F7-D0B9E0FF4EBF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562100" y="3733800"/>
            <a:ext cx="9067800" cy="2362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49524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F305C-2E46-C388-06EA-B930A7381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28600"/>
            <a:ext cx="9144000" cy="1143000"/>
          </a:xfrm>
        </p:spPr>
        <p:txBody>
          <a:bodyPr>
            <a:noAutofit/>
          </a:bodyPr>
          <a:lstStyle/>
          <a:p>
            <a:r>
              <a:rPr lang="en-US" sz="2400" dirty="0"/>
              <a:t>Observation: .37 correlation suggests companies more likely to punish employees for discussing mental health are less likely to provide support.</a:t>
            </a:r>
          </a:p>
        </p:txBody>
      </p:sp>
      <p:pic>
        <p:nvPicPr>
          <p:cNvPr id="4" name="image2.png">
            <a:extLst>
              <a:ext uri="{FF2B5EF4-FFF2-40B4-BE49-F238E27FC236}">
                <a16:creationId xmlns:a16="http://schemas.microsoft.com/office/drawing/2014/main" id="{0F46F5FA-7A1D-E7BF-FD45-D941D87A65E9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04800" y="3112325"/>
            <a:ext cx="5593556" cy="3657600"/>
          </a:xfrm>
          <a:prstGeom prst="rect">
            <a:avLst/>
          </a:prstGeom>
          <a:ln/>
        </p:spPr>
      </p:pic>
      <p:pic>
        <p:nvPicPr>
          <p:cNvPr id="5" name="image3.png">
            <a:extLst>
              <a:ext uri="{FF2B5EF4-FFF2-40B4-BE49-F238E27FC236}">
                <a16:creationId xmlns:a16="http://schemas.microsoft.com/office/drawing/2014/main" id="{575EEDF9-42D5-0997-A6CB-DE5AF42AB969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096000" y="3124200"/>
            <a:ext cx="5791200" cy="3657600"/>
          </a:xfrm>
          <a:prstGeom prst="rect">
            <a:avLst/>
          </a:prstGeom>
          <a:ln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BAE99A-2AD7-95A2-FFC2-0E990F2EB46A}"/>
              </a:ext>
            </a:extLst>
          </p:cNvPr>
          <p:cNvSpPr txBox="1"/>
          <p:nvPr/>
        </p:nvSpPr>
        <p:spPr>
          <a:xfrm>
            <a:off x="533400" y="1447800"/>
            <a:ext cx="11582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ea typeface="Arial" panose="020B0604020202020204" pitchFamily="34" charset="0"/>
              </a:rPr>
              <a:t>R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elationship between the average of </a:t>
            </a:r>
            <a:r>
              <a:rPr lang="en-US" sz="1800" b="1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GoodMean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and </a:t>
            </a:r>
            <a:r>
              <a:rPr lang="en-US" sz="1800" b="1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BadMean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:</a:t>
            </a:r>
          </a:p>
          <a:p>
            <a:pPr marL="285750" indent="-285750">
              <a:buFontTx/>
              <a:buChar char="-"/>
            </a:pPr>
            <a:r>
              <a:rPr lang="en-US" b="1" dirty="0">
                <a:latin typeface="Arial" panose="020B0604020202020204" pitchFamily="34" charset="0"/>
              </a:rPr>
              <a:t>Box Plot: </a:t>
            </a:r>
            <a:r>
              <a:rPr lang="en-US" dirty="0">
                <a:latin typeface="Arial" panose="020B0604020202020204" pitchFamily="34" charset="0"/>
              </a:rPr>
              <a:t>bad mean score lower; good mean more centrally distributed</a:t>
            </a:r>
          </a:p>
          <a:p>
            <a:pPr marL="285750" indent="-285750">
              <a:buFontTx/>
              <a:buChar char="-"/>
            </a:pPr>
            <a:r>
              <a:rPr lang="en-US" b="1" dirty="0"/>
              <a:t>Scatter Plot: 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Employees expecting punishment are often at companies that do not support mental health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Trendline infers employees anticipating punishment more like to work for companies with inadequate support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5E29DE3-705B-B9C1-9594-6AEA8A873354}"/>
              </a:ext>
            </a:extLst>
          </p:cNvPr>
          <p:cNvCxnSpPr>
            <a:cxnSpLocks/>
          </p:cNvCxnSpPr>
          <p:nvPr/>
        </p:nvCxnSpPr>
        <p:spPr>
          <a:xfrm>
            <a:off x="342900" y="1371600"/>
            <a:ext cx="115062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00809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1E4D23-420D-B7A6-7CA9-C31724A51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Observations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D86629-5A55-B96A-019A-71DA9EF69F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2903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screenshot of a graph&#10;&#10;Description automatically generated">
            <a:extLst>
              <a:ext uri="{FF2B5EF4-FFF2-40B4-BE49-F238E27FC236}">
                <a16:creationId xmlns:a16="http://schemas.microsoft.com/office/drawing/2014/main" id="{7CC2AE31-99BD-EF2F-3C88-1F4A38963C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5790" y="291933"/>
            <a:ext cx="5791200" cy="6274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7C29291-4151-74BC-6D70-35CCE2E6F5DF}"/>
              </a:ext>
            </a:extLst>
          </p:cNvPr>
          <p:cNvSpPr txBox="1"/>
          <p:nvPr/>
        </p:nvSpPr>
        <p:spPr>
          <a:xfrm>
            <a:off x="7132320" y="1801368"/>
            <a:ext cx="447141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Does % of respondents in treatment vary by total population, remote workers and self-employed?  </a:t>
            </a:r>
          </a:p>
          <a:p>
            <a:endParaRPr lang="en-US" dirty="0"/>
          </a:p>
          <a:p>
            <a:r>
              <a:rPr lang="en-US" dirty="0"/>
              <a:t>While now clear indication of causation / correlation, it does imply that remote workers and those self-employed tend to either be less predisposed to counseling or less in need of counseling</a:t>
            </a:r>
          </a:p>
        </p:txBody>
      </p:sp>
    </p:spTree>
    <p:extLst>
      <p:ext uri="{BB962C8B-B14F-4D97-AF65-F5344CB8AC3E}">
        <p14:creationId xmlns:p14="http://schemas.microsoft.com/office/powerpoint/2010/main" val="3664166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aph with a line going up&#10;&#10;Description automatically generated">
            <a:extLst>
              <a:ext uri="{FF2B5EF4-FFF2-40B4-BE49-F238E27FC236}">
                <a16:creationId xmlns:a16="http://schemas.microsoft.com/office/drawing/2014/main" id="{4786E1D6-DAF9-5DC2-8303-B55B8AAA20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01" y="604197"/>
            <a:ext cx="7557804" cy="3086043"/>
          </a:xfrm>
        </p:spPr>
      </p:pic>
      <p:pic>
        <p:nvPicPr>
          <p:cNvPr id="8" name="Picture 7" descr="A blue and orange pie chart&#10;&#10;Description automatically generated">
            <a:extLst>
              <a:ext uri="{FF2B5EF4-FFF2-40B4-BE49-F238E27FC236}">
                <a16:creationId xmlns:a16="http://schemas.microsoft.com/office/drawing/2014/main" id="{4FE569EA-FB40-D601-AB67-D63D82D604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4114800"/>
            <a:ext cx="5890640" cy="216968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7B5EB12-3916-CC7E-77B5-1BD4782F4F1F}"/>
              </a:ext>
            </a:extLst>
          </p:cNvPr>
          <p:cNvSpPr txBox="1"/>
          <p:nvPr/>
        </p:nvSpPr>
        <p:spPr>
          <a:xfrm>
            <a:off x="8394192" y="140855"/>
            <a:ext cx="3348607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What is the relationship between age and gender when seeking treatment?</a:t>
            </a:r>
          </a:p>
          <a:p>
            <a:endParaRPr lang="en-US" b="1" i="1" dirty="0"/>
          </a:p>
          <a:p>
            <a:r>
              <a:rPr lang="en-US" sz="1600" dirty="0"/>
              <a:t>We don't see much differences between the age groups. Majority of individuals experiencing mental health issues fall within the age range of 25 to 35. They are all around 46-60 percents of seeking help so it can be stated ages between 34 to 47 tend to seek help a bit more than others but it's not so distinguished.</a:t>
            </a:r>
          </a:p>
          <a:p>
            <a:endParaRPr lang="en-US" b="1" i="1" dirty="0"/>
          </a:p>
          <a:p>
            <a:r>
              <a:rPr lang="en-US" sz="1600" dirty="0"/>
              <a:t>Those identifying as Trans and Females exhibit a higher tendency to seek treatment for mental health issues in comparison to Males.</a:t>
            </a:r>
          </a:p>
        </p:txBody>
      </p:sp>
    </p:spTree>
    <p:extLst>
      <p:ext uri="{BB962C8B-B14F-4D97-AF65-F5344CB8AC3E}">
        <p14:creationId xmlns:p14="http://schemas.microsoft.com/office/powerpoint/2010/main" val="32185225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A0EEF63-AA04-83D7-27A6-826DC4475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and Q&amp;A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D201AD-69D6-D53D-4EA7-B4E4199A27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0484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8C1B9-0169-3DFB-C0C2-1F4B77665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B3DE0-4D77-EDB8-CB0E-BC847B445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Exercise helped the team employ cleaning and analytics skills learned to-date</a:t>
            </a:r>
          </a:p>
          <a:p>
            <a:r>
              <a:rPr lang="en-US" dirty="0"/>
              <a:t>Limited “high” correlation between survey responses</a:t>
            </a:r>
          </a:p>
          <a:p>
            <a:r>
              <a:rPr lang="en-US" dirty="0"/>
              <a:t>Observations/inferences do not imply causation</a:t>
            </a:r>
          </a:p>
          <a:p>
            <a:r>
              <a:rPr lang="en-US" dirty="0"/>
              <a:t>Teamwork was key to discovering areas of focus and analysis</a:t>
            </a:r>
          </a:p>
        </p:txBody>
      </p:sp>
    </p:spTree>
    <p:extLst>
      <p:ext uri="{BB962C8B-B14F-4D97-AF65-F5344CB8AC3E}">
        <p14:creationId xmlns:p14="http://schemas.microsoft.com/office/powerpoint/2010/main" val="28171651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FF02604-0A35-D5E8-7DE8-EA76D2721E3E}"/>
              </a:ext>
            </a:extLst>
          </p:cNvPr>
          <p:cNvSpPr/>
          <p:nvPr/>
        </p:nvSpPr>
        <p:spPr>
          <a:xfrm>
            <a:off x="4388642" y="2967335"/>
            <a:ext cx="34147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582722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and Data Overview</a:t>
            </a:r>
            <a:endParaRPr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45F0CE-9E82-CF27-09FC-87F9C6153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Overview:  assess attitudes towards mental health in tech</a:t>
            </a:r>
          </a:p>
          <a:p>
            <a:endParaRPr lang="en-US" dirty="0"/>
          </a:p>
          <a:p>
            <a:r>
              <a:rPr lang="en-US" dirty="0"/>
              <a:t>Data source: Mental Health in Tech Survey, 2014</a:t>
            </a:r>
          </a:p>
          <a:p>
            <a:pPr marL="365760" lvl="1" indent="0">
              <a:buNone/>
            </a:pPr>
            <a:r>
              <a:rPr lang="en-US" dirty="0">
                <a:hlinkClick r:id="rId2"/>
              </a:rPr>
              <a:t>Mental Health in Tech Survey (kaggle.com)</a:t>
            </a:r>
            <a:endParaRPr lang="en-US" dirty="0"/>
          </a:p>
          <a:p>
            <a:endParaRPr lang="en-US" dirty="0"/>
          </a:p>
          <a:p>
            <a:r>
              <a:rPr lang="en-US" dirty="0"/>
              <a:t>Preliminary questions:</a:t>
            </a:r>
          </a:p>
          <a:p>
            <a:pPr lvl="1"/>
            <a:r>
              <a:rPr lang="en-US" dirty="0"/>
              <a:t>What are the predictors of mental health issues?</a:t>
            </a:r>
          </a:p>
          <a:p>
            <a:pPr lvl="1"/>
            <a:r>
              <a:rPr lang="en-US" dirty="0"/>
              <a:t>Does the percentage of respondents in treatment vary by total population, remote workers and self-employed?</a:t>
            </a:r>
          </a:p>
          <a:p>
            <a:pPr lvl="1"/>
            <a:r>
              <a:rPr lang="en-US" dirty="0"/>
              <a:t>What is the relationship between age and gender when seeking treatment?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190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B2E5B1C-2DF5-4EC3-467F-D31FD3A65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Cleansing &amp; Correlation Analysis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67CEF6-5529-EFCD-0B54-EB0D4D647F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04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DCE1F-BA28-0E51-3D58-36EBDC9B8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&amp; Formatting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48B6C-10A0-BE05-ED54-0A38375E8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981200"/>
            <a:ext cx="5105400" cy="4595019"/>
          </a:xfrm>
        </p:spPr>
        <p:txBody>
          <a:bodyPr/>
          <a:lstStyle/>
          <a:p>
            <a:r>
              <a:rPr lang="en-US" b="1" dirty="0"/>
              <a:t>Key challenges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Creating uniform values: several responses contained freeform text</a:t>
            </a:r>
          </a:p>
          <a:p>
            <a:pPr lvl="1"/>
            <a:r>
              <a:rPr lang="en-US" dirty="0"/>
              <a:t>Converting Yes, No values to numeric values</a:t>
            </a:r>
          </a:p>
          <a:p>
            <a:pPr lvl="1"/>
            <a:r>
              <a:rPr lang="en-US" dirty="0"/>
              <a:t>Using </a:t>
            </a:r>
            <a:r>
              <a:rPr lang="en-US" dirty="0" err="1"/>
              <a:t>pd.get.dummies</a:t>
            </a:r>
            <a:r>
              <a:rPr lang="en-US" dirty="0"/>
              <a:t> for “gender” column</a:t>
            </a:r>
          </a:p>
          <a:p>
            <a:r>
              <a:rPr lang="en-US" dirty="0"/>
              <a:t>Processed columns stored in “</a:t>
            </a:r>
            <a:r>
              <a:rPr lang="en-US" dirty="0" err="1"/>
              <a:t>my_encoded_df</a:t>
            </a:r>
            <a:r>
              <a:rPr lang="en-US" dirty="0"/>
              <a:t>” for correlation analysis</a:t>
            </a:r>
          </a:p>
          <a:p>
            <a:pPr lvl="1"/>
            <a:endParaRPr lang="en-US" dirty="0"/>
          </a:p>
        </p:txBody>
      </p:sp>
      <p:pic>
        <p:nvPicPr>
          <p:cNvPr id="4" name="image7.png">
            <a:extLst>
              <a:ext uri="{FF2B5EF4-FFF2-40B4-BE49-F238E27FC236}">
                <a16:creationId xmlns:a16="http://schemas.microsoft.com/office/drawing/2014/main" id="{27BE8661-C4A7-24A2-123F-106BEA1052F5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5715000" y="1981201"/>
            <a:ext cx="5943600" cy="1651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image5.png">
            <a:extLst>
              <a:ext uri="{FF2B5EF4-FFF2-40B4-BE49-F238E27FC236}">
                <a16:creationId xmlns:a16="http://schemas.microsoft.com/office/drawing/2014/main" id="{6585C5FA-B264-B904-5DAA-AF19642695E1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724525" y="3962401"/>
            <a:ext cx="5943600" cy="7493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image11.png">
            <a:extLst>
              <a:ext uri="{FF2B5EF4-FFF2-40B4-BE49-F238E27FC236}">
                <a16:creationId xmlns:a16="http://schemas.microsoft.com/office/drawing/2014/main" id="{A1F58233-AE50-3AEB-B801-FB14A98CB926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5729287" y="5039520"/>
            <a:ext cx="5943600" cy="15367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489321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CDEC4-AD34-50BA-84EB-EBD20F3B5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0600" y="1143000"/>
            <a:ext cx="3122613" cy="1828800"/>
          </a:xfrm>
        </p:spPr>
        <p:txBody>
          <a:bodyPr anchor="b">
            <a:normAutofit/>
          </a:bodyPr>
          <a:lstStyle/>
          <a:p>
            <a:r>
              <a:rPr lang="en-US" dirty="0"/>
              <a:t>Correlation Matrix</a:t>
            </a:r>
          </a:p>
        </p:txBody>
      </p:sp>
      <p:pic>
        <p:nvPicPr>
          <p:cNvPr id="4" name="image12.png">
            <a:extLst>
              <a:ext uri="{FF2B5EF4-FFF2-40B4-BE49-F238E27FC236}">
                <a16:creationId xmlns:a16="http://schemas.microsoft.com/office/drawing/2014/main" id="{F41C5119-7976-3D1A-3717-96DEB8F978B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04800" y="228600"/>
            <a:ext cx="8077200" cy="6400800"/>
          </a:xfrm>
          <a:prstGeom prst="rect">
            <a:avLst/>
          </a:prstGeom>
          <a:noFill/>
          <a:ln/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BB3BBE0C-87CF-DADD-71BD-EF5C69DF36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09052" y="2971800"/>
            <a:ext cx="3124161" cy="1828800"/>
          </a:xfrm>
        </p:spPr>
        <p:txBody>
          <a:bodyPr/>
          <a:lstStyle/>
          <a:p>
            <a:r>
              <a:rPr lang="en-US" dirty="0"/>
              <a:t>Heatmap – visualizing results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408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13DCF-77AE-180D-571C-9AA815742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457200"/>
            <a:ext cx="9601200" cy="1143000"/>
          </a:xfrm>
        </p:spPr>
        <p:txBody>
          <a:bodyPr>
            <a:noAutofit/>
          </a:bodyPr>
          <a:lstStyle/>
          <a:p>
            <a:r>
              <a:rPr lang="en-US" sz="2400" dirty="0"/>
              <a:t>Initial Observation: positive correlation of +0.40 suggest those who feel mental health condition interferes with work are more likely to seek treatment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C2C76-648D-40B5-CCA1-6E8609EB2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6600" y="1828800"/>
            <a:ext cx="3581400" cy="4267200"/>
          </a:xfrm>
        </p:spPr>
        <p:txBody>
          <a:bodyPr>
            <a:normAutofit/>
          </a:bodyPr>
          <a:lstStyle/>
          <a:p>
            <a:r>
              <a:rPr lang="en-US" dirty="0"/>
              <a:t>Initial correlation analysis focused on two dimension:</a:t>
            </a:r>
          </a:p>
          <a:p>
            <a:pPr lvl="1"/>
            <a:r>
              <a:rPr lang="en-US" b="1" dirty="0"/>
              <a:t>Work Interfere</a:t>
            </a:r>
            <a:r>
              <a:rPr lang="en-US" dirty="0"/>
              <a:t>: “If you have a mental health condition, do you feel that it interferes with your work?”</a:t>
            </a:r>
          </a:p>
          <a:p>
            <a:pPr lvl="1"/>
            <a:r>
              <a:rPr lang="en-US" b="1" dirty="0"/>
              <a:t>Treatment</a:t>
            </a:r>
            <a:r>
              <a:rPr lang="en-US" dirty="0"/>
              <a:t>: “Have you sought treatment for a mental health condition?”</a:t>
            </a:r>
          </a:p>
          <a:p>
            <a:pPr lvl="1"/>
            <a:r>
              <a:rPr lang="en-US" dirty="0"/>
              <a:t>Observation:</a:t>
            </a:r>
          </a:p>
          <a:p>
            <a:pPr lvl="2"/>
            <a:r>
              <a:rPr lang="en-US" dirty="0"/>
              <a:t>Limited correlation between survey results as predictors  of mental health</a:t>
            </a:r>
          </a:p>
          <a:p>
            <a:pPr lvl="2"/>
            <a:endParaRPr lang="en-US" dirty="0"/>
          </a:p>
        </p:txBody>
      </p:sp>
      <p:pic>
        <p:nvPicPr>
          <p:cNvPr id="4" name="image14.png">
            <a:extLst>
              <a:ext uri="{FF2B5EF4-FFF2-40B4-BE49-F238E27FC236}">
                <a16:creationId xmlns:a16="http://schemas.microsoft.com/office/drawing/2014/main" id="{2E12C8DB-D4F1-3CA6-C27C-0A2964D8288C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533400" y="1905000"/>
            <a:ext cx="5943600" cy="38989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402647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3AE6E-98A0-6346-51A5-3E98D74E7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Keying in on family history and demographics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9805C-0913-A85F-C5A3-49A776136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.38 correlation between family history and work interfere (mental health)</a:t>
            </a:r>
          </a:p>
          <a:p>
            <a:r>
              <a:rPr lang="en-US" dirty="0"/>
              <a:t>Relationship between family history and willingness to talk to coworkers about it, by sex:</a:t>
            </a:r>
          </a:p>
          <a:p>
            <a:pPr lvl="1"/>
            <a:r>
              <a:rPr lang="en-US" dirty="0"/>
              <a:t>No significant correlation, regardless of sex</a:t>
            </a:r>
          </a:p>
        </p:txBody>
      </p:sp>
      <p:pic>
        <p:nvPicPr>
          <p:cNvPr id="4" name="image8.png">
            <a:extLst>
              <a:ext uri="{FF2B5EF4-FFF2-40B4-BE49-F238E27FC236}">
                <a16:creationId xmlns:a16="http://schemas.microsoft.com/office/drawing/2014/main" id="{B2E5F700-A286-09E6-2785-3F6F89CD57C1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46462" y="3733800"/>
            <a:ext cx="5943600" cy="1727200"/>
          </a:xfrm>
          <a:prstGeom prst="rect">
            <a:avLst/>
          </a:prstGeom>
          <a:ln/>
        </p:spPr>
      </p:pic>
      <p:pic>
        <p:nvPicPr>
          <p:cNvPr id="5" name="image9.png">
            <a:extLst>
              <a:ext uri="{FF2B5EF4-FFF2-40B4-BE49-F238E27FC236}">
                <a16:creationId xmlns:a16="http://schemas.microsoft.com/office/drawing/2014/main" id="{C591CCA2-D8DB-B2FD-6845-D84AEDC0977C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197930" y="3733800"/>
            <a:ext cx="5943600" cy="17526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997969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E7F85-6509-CFCF-9F90-992B972FE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Assessing positive correlation between employers, coworkers/supervisors, and mental health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AC578-C150-3CFF-3DF8-7215F4F0A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96200" y="1371600"/>
            <a:ext cx="4343400" cy="4267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Heatmap helped highlight clusters of correlation:</a:t>
            </a:r>
          </a:p>
          <a:p>
            <a:r>
              <a:rPr lang="en-US" sz="2400" dirty="0"/>
              <a:t>Employer benefits, care options, and openness (coworkers/supervisors) showed positive correlation</a:t>
            </a:r>
          </a:p>
          <a:p>
            <a:r>
              <a:rPr lang="en-US" sz="2400" dirty="0"/>
              <a:t>Also, fear of punishment and willingness to talk about condition showed positive correlation</a:t>
            </a:r>
          </a:p>
          <a:p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2402B2-9714-477F-EBBA-43865A7718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911" y="1981200"/>
            <a:ext cx="5816899" cy="24067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7F8A78-550F-352C-D5C5-2AC3A44877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31" y="4819608"/>
            <a:ext cx="7379079" cy="163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257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B2E5B1C-2DF5-4EC3-467F-D31FD3A65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Correlation Patters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67CEF6-5529-EFCD-0B54-EB0D4D647F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814972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89</TotalTime>
  <Words>734</Words>
  <Application>Microsoft Office PowerPoint</Application>
  <PresentationFormat>Widescreen</PresentationFormat>
  <Paragraphs>72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Candara</vt:lpstr>
      <vt:lpstr>Consolas</vt:lpstr>
      <vt:lpstr>Tech Computer 16x9</vt:lpstr>
      <vt:lpstr>Project 1, UNC AI Bootcamp</vt:lpstr>
      <vt:lpstr>Project and Data Overview</vt:lpstr>
      <vt:lpstr>Data Cleansing &amp; Correlation Analysis</vt:lpstr>
      <vt:lpstr>Data Cleaning &amp; Formatting</vt:lpstr>
      <vt:lpstr>Correlation Matrix</vt:lpstr>
      <vt:lpstr>Initial Observation: positive correlation of +0.40 suggest those who feel mental health condition interferes with work are more likely to seek treatment</vt:lpstr>
      <vt:lpstr>Keying in on family history and demographics</vt:lpstr>
      <vt:lpstr>Assessing positive correlation between employers, coworkers/supervisors, and mental health</vt:lpstr>
      <vt:lpstr>Analyzing Correlation Patters</vt:lpstr>
      <vt:lpstr>Investigating absolute value of correlation (both positive and negative)</vt:lpstr>
      <vt:lpstr>PowerPoint Presentation</vt:lpstr>
      <vt:lpstr>Further Examination </vt:lpstr>
      <vt:lpstr>Observation: .37 correlation suggests companies more likely to punish employees for discussing mental health are less likely to provide support.</vt:lpstr>
      <vt:lpstr>Other Observations</vt:lpstr>
      <vt:lpstr>PowerPoint Presentation</vt:lpstr>
      <vt:lpstr>PowerPoint Presentation</vt:lpstr>
      <vt:lpstr>Summary and Q&amp;A</vt:lpstr>
      <vt:lpstr>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Louis Canjar</dc:creator>
  <cp:lastModifiedBy>Louis Canjar</cp:lastModifiedBy>
  <cp:revision>1</cp:revision>
  <dcterms:created xsi:type="dcterms:W3CDTF">2024-08-15T10:53:13Z</dcterms:created>
  <dcterms:modified xsi:type="dcterms:W3CDTF">2024-08-15T12:22:23Z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