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72" r:id="rId4"/>
    <p:sldId id="270" r:id="rId5"/>
    <p:sldId id="283" r:id="rId6"/>
    <p:sldId id="269" r:id="rId7"/>
    <p:sldId id="268" r:id="rId8"/>
    <p:sldId id="267" r:id="rId9"/>
    <p:sldId id="271" r:id="rId10"/>
    <p:sldId id="274" r:id="rId11"/>
    <p:sldId id="273" r:id="rId12"/>
    <p:sldId id="275" r:id="rId13"/>
    <p:sldId id="276" r:id="rId14"/>
    <p:sldId id="277" r:id="rId15"/>
    <p:sldId id="279" r:id="rId16"/>
    <p:sldId id="259" r:id="rId17"/>
    <p:sldId id="281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61" d="100"/>
          <a:sy n="161" d="100"/>
        </p:scale>
        <p:origin x="152" y="1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osmi/mental-health-in-tech-survey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1, UNC AI Bootcamp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Assessment of Mental Health in Tech</a:t>
            </a:r>
          </a:p>
          <a:p>
            <a:r>
              <a:rPr lang="en-US" dirty="0"/>
              <a:t>Team: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Connor McCall, Jim Carson, Lou Canjar,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Natasia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McLean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2E5B1C-2DF5-4EC3-467F-D31FD3A6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Correlation Patterns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7CEF6-5529-EFCD-0B54-EB0D4D647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1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61D3-6B0A-9E31-8ACE-66320709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Investigating absolute value of correlation data points (both positive and negative)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43C4-2D96-8C71-908A-5384F211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total variance for each 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91AFA-60A3-09E7-3425-2AAAAD64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2" y="2362200"/>
            <a:ext cx="9051636" cy="3267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08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B537-7FD0-1A60-FDC6-3C0FBA7C3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0" y="768350"/>
            <a:ext cx="41910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Observation: </a:t>
            </a:r>
          </a:p>
          <a:p>
            <a:pPr lvl="1"/>
            <a:r>
              <a:rPr lang="en-US" sz="2000" dirty="0"/>
              <a:t>Mental health consequences showed strong relationship with trust in employer</a:t>
            </a:r>
          </a:p>
          <a:p>
            <a:pPr lvl="1"/>
            <a:r>
              <a:rPr lang="en-US" sz="2000" dirty="0"/>
              <a:t>This suggests that while trust in the employer might seem a minor aspect of mental health at work, it significantly impacts various related factors </a:t>
            </a:r>
          </a:p>
          <a:p>
            <a:pPr lvl="1"/>
            <a:r>
              <a:rPr lang="en-US" sz="2000" dirty="0"/>
              <a:t>The "leave“* column showed positive correlations with trust factors and negative correlations with distrust factors</a:t>
            </a:r>
          </a:p>
          <a:p>
            <a:pPr lvl="1"/>
            <a:endParaRPr lang="en-US" sz="2000" dirty="0"/>
          </a:p>
          <a:p>
            <a:pPr marL="365760" lvl="1" indent="0">
              <a:buNone/>
            </a:pPr>
            <a:r>
              <a:rPr lang="en-US" sz="2000" dirty="0"/>
              <a:t>* “leave” indicates how easy it is to take vacation</a:t>
            </a:r>
          </a:p>
          <a:p>
            <a:endParaRPr lang="en-US" sz="2400" dirty="0"/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5077EC7F-A2A5-1C5F-0BA6-8957190FCFF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8600" y="393700"/>
            <a:ext cx="7086600" cy="5702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6003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D80B-0B4D-08A9-30A8-80726457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Examination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CC65-2B07-74B4-D4EC-4C706005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cluster approach, examined:</a:t>
            </a:r>
          </a:p>
          <a:p>
            <a:pPr lvl="1"/>
            <a:r>
              <a:rPr lang="en-US" dirty="0"/>
              <a:t>Perceived “good” values (e.g., company support) vs. perceived “bad” values (e.g., fear of punishment)</a:t>
            </a:r>
          </a:p>
          <a:p>
            <a:pPr lvl="1"/>
            <a:r>
              <a:rPr lang="en-US" dirty="0"/>
              <a:t>Calculate mean of each survey participant yielding a “good score” and “bad score”</a:t>
            </a:r>
          </a:p>
          <a:p>
            <a:pPr lvl="1"/>
            <a:r>
              <a:rPr lang="en-US" dirty="0"/>
              <a:t>Combined results and ran correlation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699E5-3D2F-09E2-AE9E-53F5B2EA3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657600"/>
            <a:ext cx="8229600" cy="2970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52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305C-2E46-C388-06EA-B930A738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dirty="0"/>
              <a:t>Observation: .37 correlation suggests companies more likely to punish employees for discussing mental health are less likely to provide support.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0F46F5FA-7A1D-E7BF-FD45-D941D87A65E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800" y="3112325"/>
            <a:ext cx="5593556" cy="3657600"/>
          </a:xfrm>
          <a:prstGeom prst="rect">
            <a:avLst/>
          </a:prstGeom>
          <a:ln/>
        </p:spPr>
      </p:pic>
      <p:pic>
        <p:nvPicPr>
          <p:cNvPr id="5" name="image3.png">
            <a:extLst>
              <a:ext uri="{FF2B5EF4-FFF2-40B4-BE49-F238E27FC236}">
                <a16:creationId xmlns:a16="http://schemas.microsoft.com/office/drawing/2014/main" id="{575EEDF9-42D5-0997-A6CB-DE5AF42AB96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3124200"/>
            <a:ext cx="5791200" cy="3657600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AE99A-2AD7-95A2-FFC2-0E990F2EB46A}"/>
              </a:ext>
            </a:extLst>
          </p:cNvPr>
          <p:cNvSpPr txBox="1"/>
          <p:nvPr/>
        </p:nvSpPr>
        <p:spPr>
          <a:xfrm>
            <a:off x="533400" y="1447800"/>
            <a:ext cx="1158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elationship between the average of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GoodMean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BadMean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Arial" panose="020B0604020202020204" pitchFamily="34" charset="0"/>
              </a:rPr>
              <a:t>Box Plot: </a:t>
            </a:r>
            <a:r>
              <a:rPr lang="en-US" dirty="0">
                <a:latin typeface="Arial" panose="020B0604020202020204" pitchFamily="34" charset="0"/>
              </a:rPr>
              <a:t>bad mean score lower; good mean more centrally distributed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Scatter Plot: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Employees expecting punishment are often at companies that do not support mental health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Trendline infers employees anticipating punishment more like to work for companies with inadequate support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29DE3-705B-B9C1-9594-6AEA8A873354}"/>
              </a:ext>
            </a:extLst>
          </p:cNvPr>
          <p:cNvCxnSpPr>
            <a:cxnSpLocks/>
          </p:cNvCxnSpPr>
          <p:nvPr/>
        </p:nvCxnSpPr>
        <p:spPr>
          <a:xfrm>
            <a:off x="342900" y="1371600"/>
            <a:ext cx="11506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8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1E4D23-420D-B7A6-7CA9-C31724A5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Observations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86629-5A55-B96A-019A-71DA9EF69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9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7CC2AE31-99BD-EF2F-3C88-1F4A38963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790" y="291933"/>
            <a:ext cx="5791200" cy="627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29291-4151-74BC-6D70-35CCE2E6F5DF}"/>
              </a:ext>
            </a:extLst>
          </p:cNvPr>
          <p:cNvSpPr txBox="1"/>
          <p:nvPr/>
        </p:nvSpPr>
        <p:spPr>
          <a:xfrm>
            <a:off x="7132320" y="1801368"/>
            <a:ext cx="4471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Does % of respondents in treatment vary by total population, remote workers and self-employed?  </a:t>
            </a:r>
          </a:p>
          <a:p>
            <a:endParaRPr lang="en-US" dirty="0"/>
          </a:p>
          <a:p>
            <a:r>
              <a:rPr lang="en-US" dirty="0"/>
              <a:t>While no clear indication of causation / correlation, it does imply that remote workers and those self-employed tend to either be less predisposed to counseling or less in need of counseling</a:t>
            </a:r>
          </a:p>
          <a:p>
            <a:endParaRPr lang="en-US" dirty="0"/>
          </a:p>
          <a:p>
            <a:r>
              <a:rPr lang="en-US" dirty="0"/>
              <a:t>And for self employed respondents, benefits may be an issue with a -31 correlation.</a:t>
            </a:r>
          </a:p>
        </p:txBody>
      </p:sp>
    </p:spTree>
    <p:extLst>
      <p:ext uri="{BB962C8B-B14F-4D97-AF65-F5344CB8AC3E}">
        <p14:creationId xmlns:p14="http://schemas.microsoft.com/office/powerpoint/2010/main" val="36641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EEF63-AA04-83D7-27A6-826DC4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201AD-69D6-D53D-4EA7-B4E4199A2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4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C1B9-0169-3DFB-C0C2-1F4B7766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3DE0-4D77-EDB8-CB0E-BC847B44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helped the team employ cleaning and analytics skills learned to-date</a:t>
            </a:r>
          </a:p>
          <a:p>
            <a:r>
              <a:rPr lang="en-US" dirty="0"/>
              <a:t>Limited “high” correlation between survey responses</a:t>
            </a:r>
          </a:p>
          <a:p>
            <a:r>
              <a:rPr lang="en-US" dirty="0"/>
              <a:t>Observations/inferences do not imply causation</a:t>
            </a:r>
          </a:p>
          <a:p>
            <a:r>
              <a:rPr lang="en-US" dirty="0"/>
              <a:t>Teamwork was key to discovering areas of focus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81716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F02604-0A35-D5E8-7DE8-EA76D2721E3E}"/>
              </a:ext>
            </a:extLst>
          </p:cNvPr>
          <p:cNvSpPr/>
          <p:nvPr/>
        </p:nvSpPr>
        <p:spPr>
          <a:xfrm>
            <a:off x="4388642" y="2967335"/>
            <a:ext cx="3414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8272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and Data Overview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5F0CE-9E82-CF27-09FC-87F9C615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Overview:  assess attitudes towards mental health in tech</a:t>
            </a:r>
          </a:p>
          <a:p>
            <a:endParaRPr lang="en-US" dirty="0"/>
          </a:p>
          <a:p>
            <a:r>
              <a:rPr lang="en-US" dirty="0"/>
              <a:t>Data source: Mental Health in Tech Survey, 2014</a:t>
            </a:r>
          </a:p>
          <a:p>
            <a:pPr marL="365760" lvl="1" indent="0">
              <a:buNone/>
            </a:pPr>
            <a:r>
              <a:rPr lang="en-US" dirty="0">
                <a:hlinkClick r:id="rId2"/>
              </a:rPr>
              <a:t>Mental Health in Tech Survey (kaggle.com)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Preliminary questions:</a:t>
            </a:r>
          </a:p>
          <a:p>
            <a:pPr lvl="1"/>
            <a:r>
              <a:rPr lang="en-US" dirty="0"/>
              <a:t>What are the predictors of mental health issues?</a:t>
            </a:r>
          </a:p>
          <a:p>
            <a:pPr lvl="1"/>
            <a:r>
              <a:rPr lang="en-US" dirty="0"/>
              <a:t>What data values have the most variance in terms in terms of responses?</a:t>
            </a:r>
          </a:p>
          <a:p>
            <a:pPr lvl="1"/>
            <a:r>
              <a:rPr lang="en-US" dirty="0"/>
              <a:t>Are companies that offer mental health support more or less likely to support freedom to talk about health issues?</a:t>
            </a:r>
          </a:p>
          <a:p>
            <a:pPr lvl="1"/>
            <a:r>
              <a:rPr lang="en-US" dirty="0"/>
              <a:t>Does the percentage of respondents in treatment vary by total population, remote workers and self-employed?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2E5B1C-2DF5-4EC3-467F-D31FD3A6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&amp; Correlation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7CEF6-5529-EFCD-0B54-EB0D4D647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E1F-BA28-0E51-3D58-36EBDC9B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8B6C-10A0-BE05-ED54-0A38375E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81200"/>
            <a:ext cx="5105400" cy="4595019"/>
          </a:xfrm>
        </p:spPr>
        <p:txBody>
          <a:bodyPr/>
          <a:lstStyle/>
          <a:p>
            <a:r>
              <a:rPr lang="en-US" b="1" dirty="0"/>
              <a:t>Key 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Creating uniform values: several responses contained freeform text</a:t>
            </a:r>
          </a:p>
          <a:p>
            <a:pPr lvl="1"/>
            <a:r>
              <a:rPr lang="en-US" dirty="0"/>
              <a:t>Converting Yes, No values to numeric values</a:t>
            </a:r>
          </a:p>
          <a:p>
            <a:r>
              <a:rPr lang="en-US" dirty="0"/>
              <a:t>Processed columns stored in “</a:t>
            </a:r>
            <a:r>
              <a:rPr lang="en-US" dirty="0" err="1"/>
              <a:t>my_encoded_df</a:t>
            </a:r>
            <a:r>
              <a:rPr lang="en-US" dirty="0"/>
              <a:t>” for correlation analysis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2C0A75-0E1A-0DF2-CA76-40D89454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40205"/>
            <a:ext cx="4724400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A20DF-DD17-FF05-35D4-8A3527AA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4982686"/>
            <a:ext cx="4712243" cy="1722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932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C815-DF2E-7153-9178-87B3EFB1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 for handling Gender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03C07-D18B-FAF0-3A16-11F79729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3048000" cy="42672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pd.get.dummies</a:t>
            </a:r>
            <a:r>
              <a:rPr lang="en-US" dirty="0"/>
              <a:t> for “gender” column</a:t>
            </a:r>
          </a:p>
          <a:p>
            <a:r>
              <a:rPr lang="en-US" dirty="0"/>
              <a:t>Responses provided were unique relative to other data values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421482-EAF5-6D51-74C0-16286849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8" y="1828799"/>
            <a:ext cx="6766560" cy="1299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03CAED-7864-0E24-FF0C-9896A6263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452811"/>
            <a:ext cx="6766560" cy="8657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843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DEC4-AD34-50BA-84EB-EBD20F3B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430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Correlation Matrix</a:t>
            </a:r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F41C5119-7976-3D1A-3717-96DEB8F978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077200" cy="6400800"/>
          </a:xfrm>
          <a:prstGeom prst="rect">
            <a:avLst/>
          </a:prstGeom>
          <a:noFill/>
          <a:ln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B3BBE0C-87CF-DADD-71BD-EF5C69DF3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09052" y="2971800"/>
            <a:ext cx="3124161" cy="1828800"/>
          </a:xfrm>
        </p:spPr>
        <p:txBody>
          <a:bodyPr/>
          <a:lstStyle/>
          <a:p>
            <a:r>
              <a:rPr lang="en-US" dirty="0"/>
              <a:t>Heatmap – visualizing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3DCF-77AE-180D-571C-9AA81574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9601200" cy="1143000"/>
          </a:xfrm>
        </p:spPr>
        <p:txBody>
          <a:bodyPr>
            <a:noAutofit/>
          </a:bodyPr>
          <a:lstStyle/>
          <a:p>
            <a:r>
              <a:rPr lang="en-US" sz="2400" dirty="0"/>
              <a:t>Initial Observation: positive correlation of +0.40 suggest those who feel mental health condition interferes with work are more likely to seek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2C76-648D-40B5-CCA1-6E8609EB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0" y="1828800"/>
            <a:ext cx="3581400" cy="4267200"/>
          </a:xfrm>
        </p:spPr>
        <p:txBody>
          <a:bodyPr>
            <a:normAutofit/>
          </a:bodyPr>
          <a:lstStyle/>
          <a:p>
            <a:r>
              <a:rPr lang="en-US" dirty="0"/>
              <a:t>Initial correlation analysis focused on two dimension:</a:t>
            </a:r>
          </a:p>
          <a:p>
            <a:pPr lvl="1"/>
            <a:r>
              <a:rPr lang="en-US" b="1" dirty="0"/>
              <a:t>Work Interfere</a:t>
            </a:r>
            <a:r>
              <a:rPr lang="en-US" dirty="0"/>
              <a:t>: “If you have a mental health condition, do you feel that it interferes with your work?”</a:t>
            </a:r>
          </a:p>
          <a:p>
            <a:pPr lvl="1"/>
            <a:r>
              <a:rPr lang="en-US" b="1" dirty="0"/>
              <a:t>Treatment</a:t>
            </a:r>
            <a:r>
              <a:rPr lang="en-US" dirty="0"/>
              <a:t>: “Have you sought treatment for a mental health condition?”</a:t>
            </a:r>
          </a:p>
          <a:p>
            <a:pPr lvl="1"/>
            <a:r>
              <a:rPr lang="en-US" dirty="0"/>
              <a:t>Observation:</a:t>
            </a:r>
          </a:p>
          <a:p>
            <a:pPr lvl="2"/>
            <a:r>
              <a:rPr lang="en-US" dirty="0"/>
              <a:t>Limited correlation between survey results as predictors  of mental health</a:t>
            </a:r>
          </a:p>
          <a:p>
            <a:pPr lvl="2"/>
            <a:endParaRPr lang="en-US" dirty="0"/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2E12C8DB-D4F1-3CA6-C27C-0A2964D8288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3400" y="1905000"/>
            <a:ext cx="5943600" cy="3898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0264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AE6E-98A0-6346-51A5-3E98D74E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Keying in on family history and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805C-0913-A85F-C5A3-49A77613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.38 correlation between family history and work interfere (mental health)</a:t>
            </a:r>
          </a:p>
          <a:p>
            <a:r>
              <a:rPr lang="en-US" dirty="0"/>
              <a:t>Relationship between family history and willingness to talk to coworkers about it, by sex:</a:t>
            </a:r>
          </a:p>
          <a:p>
            <a:pPr lvl="1"/>
            <a:r>
              <a:rPr lang="en-US" dirty="0"/>
              <a:t>No significant correlation, regardless of sex</a:t>
            </a:r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B2E5F700-A286-09E6-2785-3F6F89CD57C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462" y="3733800"/>
            <a:ext cx="5943600" cy="1727200"/>
          </a:xfrm>
          <a:prstGeom prst="rect">
            <a:avLst/>
          </a:prstGeom>
          <a:ln/>
        </p:spPr>
      </p:pic>
      <p:pic>
        <p:nvPicPr>
          <p:cNvPr id="5" name="image9.png">
            <a:extLst>
              <a:ext uri="{FF2B5EF4-FFF2-40B4-BE49-F238E27FC236}">
                <a16:creationId xmlns:a16="http://schemas.microsoft.com/office/drawing/2014/main" id="{C591CCA2-D8DB-B2FD-6845-D84AEDC0977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7930" y="3733800"/>
            <a:ext cx="5943600" cy="1752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9796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7F85-6509-CFCF-9F90-992B972F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strong correlation between employers, coworkers/supervisors, and 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C578-C150-3CFF-3DF8-7215F4F0A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00" y="1371600"/>
            <a:ext cx="43434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Heatmap helped highlight clusters of correlation:</a:t>
            </a:r>
          </a:p>
          <a:p>
            <a:r>
              <a:rPr lang="en-US" sz="2400" dirty="0"/>
              <a:t>Employer benefits, care options, and openness (coworkers/supervisors) showed positive correlation</a:t>
            </a:r>
          </a:p>
          <a:p>
            <a:r>
              <a:rPr lang="en-US" sz="2400" dirty="0"/>
              <a:t>Also, fear of punishment and willingness to talk about condition showed positive correlation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402B2-9714-477F-EBBA-43865A77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1" y="1981200"/>
            <a:ext cx="5816899" cy="2406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F8A78-550F-352C-D5C5-2AC3A4487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" y="4819608"/>
            <a:ext cx="7379079" cy="16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5761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522</TotalTime>
  <Words>704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Candara</vt:lpstr>
      <vt:lpstr>Consolas</vt:lpstr>
      <vt:lpstr>Tech Computer 16x9</vt:lpstr>
      <vt:lpstr>Project 1, UNC AI Bootcamp</vt:lpstr>
      <vt:lpstr>Project and Data Overview</vt:lpstr>
      <vt:lpstr>Data Cleansing &amp; Correlation Analysis</vt:lpstr>
      <vt:lpstr>Data Cleaning &amp; Formatting</vt:lpstr>
      <vt:lpstr>Special Case for handling Gender responses</vt:lpstr>
      <vt:lpstr>Correlation Matrix</vt:lpstr>
      <vt:lpstr>Initial Observation: positive correlation of +0.40 suggest those who feel mental health condition interferes with work are more likely to seek treatment</vt:lpstr>
      <vt:lpstr>Keying in on family history and demographics</vt:lpstr>
      <vt:lpstr>Assessing strong correlation between employers, coworkers/supervisors, and mental health</vt:lpstr>
      <vt:lpstr>Analyzing Correlation Patterns</vt:lpstr>
      <vt:lpstr>Investigating absolute value of correlation data points (both positive and negative)</vt:lpstr>
      <vt:lpstr>PowerPoint Presentation</vt:lpstr>
      <vt:lpstr>Further Examination </vt:lpstr>
      <vt:lpstr>Observation: .37 correlation suggests companies more likely to punish employees for discussing mental health are less likely to provide support.</vt:lpstr>
      <vt:lpstr>Other Observations</vt:lpstr>
      <vt:lpstr>PowerPoint Presentation</vt:lpstr>
      <vt:lpstr>Summary and Q&amp;A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Canjar</dc:creator>
  <cp:lastModifiedBy>Louis Canjar</cp:lastModifiedBy>
  <cp:revision>6</cp:revision>
  <cp:lastPrinted>2024-08-15T21:39:58Z</cp:lastPrinted>
  <dcterms:created xsi:type="dcterms:W3CDTF">2024-08-15T10:53:13Z</dcterms:created>
  <dcterms:modified xsi:type="dcterms:W3CDTF">2024-08-15T22:08:25Z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