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3" r:id="rId15"/>
    <p:sldId id="272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78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40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14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4/19/22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9039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4/19/22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885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4/19/22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6463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4/19/22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375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4/19/22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876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4/19/22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524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4/19/22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17066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4/19/22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058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4/19/22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70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4/19/22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185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4/19/22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860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4/19/22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708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3800" b="1" kern="1200" spc="13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None/>
        <a:defRPr sz="2000" b="0" kern="1200" spc="1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None/>
        <a:defRPr sz="1800" kern="1200" spc="1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Char char="–"/>
        <a:defRPr sz="1600" i="1" kern="1200" spc="1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Char char="–"/>
        <a:defRPr sz="1600" kern="1200" spc="1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Char char="–"/>
        <a:defRPr sz="1600" i="1" kern="1200" spc="1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978B845-C115-BE0C-3C29-A583B64515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0045" y="1346200"/>
            <a:ext cx="5624118" cy="3284538"/>
          </a:xfrm>
        </p:spPr>
        <p:txBody>
          <a:bodyPr anchor="b">
            <a:normAutofit/>
          </a:bodyPr>
          <a:lstStyle/>
          <a:p>
            <a:r>
              <a:rPr kumimoji="1" lang="en-US" altLang="zh-CN" sz="4200" dirty="0"/>
              <a:t>COVID-19 Starter Kit: Infection Relevance</a:t>
            </a:r>
            <a:endParaRPr kumimoji="1" lang="zh-CN" altLang="en-US" sz="42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03BE64-4E2E-836B-051E-9146664AE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369" y="4630738"/>
            <a:ext cx="5617794" cy="1150937"/>
          </a:xfrm>
        </p:spPr>
        <p:txBody>
          <a:bodyPr anchor="t">
            <a:normAutofit/>
          </a:bodyPr>
          <a:lstStyle/>
          <a:p>
            <a:r>
              <a:rPr kumimoji="1" lang="en-US" altLang="zh-CN"/>
              <a:t>By Jim Chen</a:t>
            </a:r>
            <a:endParaRPr kumimoji="1" lang="zh-CN" alt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E667A721-F18D-4002-9D70-BC20D791C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7555" y="993913"/>
            <a:ext cx="5224848" cy="4884295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A896E309-9008-4FCF-B20E-4D66A8893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293" y="1074738"/>
            <a:ext cx="4906732" cy="4679812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866FB43D-65CC-47CA-8035-FF8F6B4D1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837" y="850790"/>
            <a:ext cx="5407926" cy="5136542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图片 3" descr="徽标&#10;&#10;描述已自动生成">
            <a:extLst>
              <a:ext uri="{FF2B5EF4-FFF2-40B4-BE49-F238E27FC236}">
                <a16:creationId xmlns:a16="http://schemas.microsoft.com/office/drawing/2014/main" id="{6FE3017E-A5C0-4807-2A6B-E76AFABBAD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91"/>
          <a:stretch/>
        </p:blipFill>
        <p:spPr>
          <a:xfrm>
            <a:off x="1745783" y="2806274"/>
            <a:ext cx="2919266" cy="108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793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35F54-EA79-2EA1-ADD0-A060BE025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0113" y="147999"/>
            <a:ext cx="8770571" cy="1345269"/>
          </a:xfrm>
        </p:spPr>
        <p:txBody>
          <a:bodyPr/>
          <a:lstStyle/>
          <a:p>
            <a:r>
              <a:rPr kumimoji="1" lang="en-US" altLang="zh-CN" dirty="0"/>
              <a:t>Problem III: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2C73F1-31E6-B671-154E-6E752DEDA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0735" y="773919"/>
            <a:ext cx="6015849" cy="726333"/>
          </a:xfrm>
        </p:spPr>
        <p:txBody>
          <a:bodyPr/>
          <a:lstStyle/>
          <a:p>
            <a:r>
              <a:rPr kumimoji="1" lang="en-US" altLang="zh-CN" sz="3000" dirty="0"/>
              <a:t>How to implement this?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68DB57F-6A69-5926-65BE-466B1EEB04D9}"/>
              </a:ext>
            </a:extLst>
          </p:cNvPr>
          <p:cNvSpPr txBox="1"/>
          <p:nvPr/>
        </p:nvSpPr>
        <p:spPr>
          <a:xfrm>
            <a:off x="1885244" y="3921289"/>
            <a:ext cx="100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a = 0.99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DD2AE30-2253-351A-C7F1-70985F70082F}"/>
              </a:ext>
            </a:extLst>
          </p:cNvPr>
          <p:cNvSpPr txBox="1"/>
          <p:nvPr/>
        </p:nvSpPr>
        <p:spPr>
          <a:xfrm>
            <a:off x="4720135" y="3921289"/>
            <a:ext cx="100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b = 0.6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0C01E94-93A2-4C86-79E7-665CAAB600EF}"/>
              </a:ext>
            </a:extLst>
          </p:cNvPr>
          <p:cNvSpPr txBox="1"/>
          <p:nvPr/>
        </p:nvSpPr>
        <p:spPr>
          <a:xfrm>
            <a:off x="8377735" y="3921289"/>
            <a:ext cx="100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c = 0.2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A0387CD-C00F-F815-EDA9-A5671B53ADFB}"/>
              </a:ext>
            </a:extLst>
          </p:cNvPr>
          <p:cNvSpPr txBox="1"/>
          <p:nvPr/>
        </p:nvSpPr>
        <p:spPr>
          <a:xfrm>
            <a:off x="1436258" y="3963244"/>
            <a:ext cx="403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A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246C09C-028D-4CB6-7798-35D9F91B4D21}"/>
              </a:ext>
            </a:extLst>
          </p:cNvPr>
          <p:cNvSpPr txBox="1"/>
          <p:nvPr/>
        </p:nvSpPr>
        <p:spPr>
          <a:xfrm>
            <a:off x="3224357" y="3964087"/>
            <a:ext cx="403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B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72781A7-D6EE-BEA5-1D50-8421660132EE}"/>
              </a:ext>
            </a:extLst>
          </p:cNvPr>
          <p:cNvSpPr txBox="1"/>
          <p:nvPr/>
        </p:nvSpPr>
        <p:spPr>
          <a:xfrm>
            <a:off x="6824541" y="3964087"/>
            <a:ext cx="403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C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36D671F-490A-9911-7140-8A3AE15C9849}"/>
              </a:ext>
            </a:extLst>
          </p:cNvPr>
          <p:cNvSpPr txBox="1"/>
          <p:nvPr/>
        </p:nvSpPr>
        <p:spPr>
          <a:xfrm>
            <a:off x="10492692" y="3963244"/>
            <a:ext cx="403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D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C199E05-0D9C-C91B-EFAD-E7A6121D6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09" y="2333353"/>
            <a:ext cx="11706578" cy="3037703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6222CEC4-467E-B139-64D4-529C27012E2E}"/>
              </a:ext>
            </a:extLst>
          </p:cNvPr>
          <p:cNvSpPr txBox="1"/>
          <p:nvPr/>
        </p:nvSpPr>
        <p:spPr>
          <a:xfrm>
            <a:off x="1214303" y="4667150"/>
            <a:ext cx="403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A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31C820A-93FD-81A5-F4BC-8ECEE9307113}"/>
              </a:ext>
            </a:extLst>
          </p:cNvPr>
          <p:cNvSpPr txBox="1"/>
          <p:nvPr/>
        </p:nvSpPr>
        <p:spPr>
          <a:xfrm>
            <a:off x="3902403" y="3100565"/>
            <a:ext cx="403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B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E738121-8655-342E-3840-5C8BCFBC228E}"/>
              </a:ext>
            </a:extLst>
          </p:cNvPr>
          <p:cNvSpPr txBox="1"/>
          <p:nvPr/>
        </p:nvSpPr>
        <p:spPr>
          <a:xfrm>
            <a:off x="2889956" y="3427950"/>
            <a:ext cx="100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a = 0.99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1882B6E-C0BF-4C4A-8ACD-936C7A5C7F1D}"/>
              </a:ext>
            </a:extLst>
          </p:cNvPr>
          <p:cNvSpPr txBox="1"/>
          <p:nvPr/>
        </p:nvSpPr>
        <p:spPr>
          <a:xfrm>
            <a:off x="6549648" y="3094164"/>
            <a:ext cx="100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b = 0.6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7BF2669-C4B8-E5DF-41B3-022A8BD26362}"/>
              </a:ext>
            </a:extLst>
          </p:cNvPr>
          <p:cNvSpPr txBox="1"/>
          <p:nvPr/>
        </p:nvSpPr>
        <p:spPr>
          <a:xfrm>
            <a:off x="5196974" y="3667539"/>
            <a:ext cx="100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b = 0.6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8A16ACCA-23C7-4B2A-3DEE-95322449774F}"/>
              </a:ext>
            </a:extLst>
          </p:cNvPr>
          <p:cNvSpPr txBox="1">
            <a:spLocks/>
          </p:cNvSpPr>
          <p:nvPr/>
        </p:nvSpPr>
        <p:spPr>
          <a:xfrm>
            <a:off x="1639584" y="5357748"/>
            <a:ext cx="8770571" cy="1347494"/>
          </a:xfrm>
          <a:prstGeom prst="rect">
            <a:avLst/>
          </a:prstGeom>
        </p:spPr>
        <p:txBody>
          <a:bodyPr lIns="109728" tIns="109728" rIns="109728" bIns="9144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b="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3000" dirty="0"/>
              <a:t>Some relevance on edge, some on vertex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3000" dirty="0"/>
              <a:t>Shortest path algorithms find lowest sum</a:t>
            </a:r>
          </a:p>
        </p:txBody>
      </p:sp>
      <p:sp>
        <p:nvSpPr>
          <p:cNvPr id="21" name="内容占位符 2">
            <a:extLst>
              <a:ext uri="{FF2B5EF4-FFF2-40B4-BE49-F238E27FC236}">
                <a16:creationId xmlns:a16="http://schemas.microsoft.com/office/drawing/2014/main" id="{6ACDA863-3024-8859-6B40-860230E51D83}"/>
              </a:ext>
            </a:extLst>
          </p:cNvPr>
          <p:cNvSpPr txBox="1">
            <a:spLocks/>
          </p:cNvSpPr>
          <p:nvPr/>
        </p:nvSpPr>
        <p:spPr>
          <a:xfrm>
            <a:off x="2154326" y="5461108"/>
            <a:ext cx="7883345" cy="1257673"/>
          </a:xfrm>
          <a:prstGeom prst="rect">
            <a:avLst/>
          </a:prstGeom>
        </p:spPr>
        <p:txBody>
          <a:bodyPr lIns="109728" tIns="109728" rIns="109728" bIns="9144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b="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406649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35F54-EA79-2EA1-ADD0-A060BE025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0113" y="147999"/>
            <a:ext cx="8770571" cy="1345269"/>
          </a:xfrm>
        </p:spPr>
        <p:txBody>
          <a:bodyPr/>
          <a:lstStyle/>
          <a:p>
            <a:r>
              <a:rPr kumimoji="1" lang="en-US" altLang="zh-CN" dirty="0"/>
              <a:t>Problem III: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2C73F1-31E6-B671-154E-6E752DEDA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0735" y="773919"/>
            <a:ext cx="6015849" cy="726333"/>
          </a:xfrm>
        </p:spPr>
        <p:txBody>
          <a:bodyPr/>
          <a:lstStyle/>
          <a:p>
            <a:r>
              <a:rPr kumimoji="1" lang="en-US" altLang="zh-CN" sz="3000" dirty="0"/>
              <a:t>How to implement this?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68DB57F-6A69-5926-65BE-466B1EEB04D9}"/>
              </a:ext>
            </a:extLst>
          </p:cNvPr>
          <p:cNvSpPr txBox="1"/>
          <p:nvPr/>
        </p:nvSpPr>
        <p:spPr>
          <a:xfrm>
            <a:off x="1885244" y="3921289"/>
            <a:ext cx="100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a = 0.99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DD2AE30-2253-351A-C7F1-70985F70082F}"/>
              </a:ext>
            </a:extLst>
          </p:cNvPr>
          <p:cNvSpPr txBox="1"/>
          <p:nvPr/>
        </p:nvSpPr>
        <p:spPr>
          <a:xfrm>
            <a:off x="4720135" y="3921289"/>
            <a:ext cx="100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b = 0.6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0C01E94-93A2-4C86-79E7-665CAAB600EF}"/>
              </a:ext>
            </a:extLst>
          </p:cNvPr>
          <p:cNvSpPr txBox="1"/>
          <p:nvPr/>
        </p:nvSpPr>
        <p:spPr>
          <a:xfrm>
            <a:off x="8377735" y="3921289"/>
            <a:ext cx="100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c = 0.2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A0387CD-C00F-F815-EDA9-A5671B53ADFB}"/>
              </a:ext>
            </a:extLst>
          </p:cNvPr>
          <p:cNvSpPr txBox="1"/>
          <p:nvPr/>
        </p:nvSpPr>
        <p:spPr>
          <a:xfrm>
            <a:off x="1436258" y="3963244"/>
            <a:ext cx="403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A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246C09C-028D-4CB6-7798-35D9F91B4D21}"/>
              </a:ext>
            </a:extLst>
          </p:cNvPr>
          <p:cNvSpPr txBox="1"/>
          <p:nvPr/>
        </p:nvSpPr>
        <p:spPr>
          <a:xfrm>
            <a:off x="3224357" y="3964087"/>
            <a:ext cx="403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B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72781A7-D6EE-BEA5-1D50-8421660132EE}"/>
              </a:ext>
            </a:extLst>
          </p:cNvPr>
          <p:cNvSpPr txBox="1"/>
          <p:nvPr/>
        </p:nvSpPr>
        <p:spPr>
          <a:xfrm>
            <a:off x="6824541" y="3964087"/>
            <a:ext cx="403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C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36D671F-490A-9911-7140-8A3AE15C9849}"/>
              </a:ext>
            </a:extLst>
          </p:cNvPr>
          <p:cNvSpPr txBox="1"/>
          <p:nvPr/>
        </p:nvSpPr>
        <p:spPr>
          <a:xfrm>
            <a:off x="10492692" y="3963244"/>
            <a:ext cx="403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D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C199E05-0D9C-C91B-EFAD-E7A6121D6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09" y="2333353"/>
            <a:ext cx="11706578" cy="3037703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6222CEC4-467E-B139-64D4-529C27012E2E}"/>
              </a:ext>
            </a:extLst>
          </p:cNvPr>
          <p:cNvSpPr txBox="1"/>
          <p:nvPr/>
        </p:nvSpPr>
        <p:spPr>
          <a:xfrm>
            <a:off x="1214303" y="4667150"/>
            <a:ext cx="403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A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31C820A-93FD-81A5-F4BC-8ECEE9307113}"/>
              </a:ext>
            </a:extLst>
          </p:cNvPr>
          <p:cNvSpPr txBox="1"/>
          <p:nvPr/>
        </p:nvSpPr>
        <p:spPr>
          <a:xfrm>
            <a:off x="3902403" y="3100565"/>
            <a:ext cx="403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B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E738121-8655-342E-3840-5C8BCFBC228E}"/>
              </a:ext>
            </a:extLst>
          </p:cNvPr>
          <p:cNvSpPr txBox="1"/>
          <p:nvPr/>
        </p:nvSpPr>
        <p:spPr>
          <a:xfrm>
            <a:off x="2889956" y="3427950"/>
            <a:ext cx="100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a = 0.99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1882B6E-C0BF-4C4A-8ACD-936C7A5C7F1D}"/>
              </a:ext>
            </a:extLst>
          </p:cNvPr>
          <p:cNvSpPr txBox="1"/>
          <p:nvPr/>
        </p:nvSpPr>
        <p:spPr>
          <a:xfrm>
            <a:off x="5044290" y="2374163"/>
            <a:ext cx="1361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b’ = sqrt(b)</a:t>
            </a:r>
            <a:endParaRPr kumimoji="1"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7BF2669-C4B8-E5DF-41B3-022A8BD26362}"/>
              </a:ext>
            </a:extLst>
          </p:cNvPr>
          <p:cNvSpPr txBox="1"/>
          <p:nvPr/>
        </p:nvSpPr>
        <p:spPr>
          <a:xfrm>
            <a:off x="5196974" y="3667539"/>
            <a:ext cx="100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b = 0.6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8A16ACCA-23C7-4B2A-3DEE-95322449774F}"/>
              </a:ext>
            </a:extLst>
          </p:cNvPr>
          <p:cNvSpPr txBox="1">
            <a:spLocks/>
          </p:cNvSpPr>
          <p:nvPr/>
        </p:nvSpPr>
        <p:spPr>
          <a:xfrm>
            <a:off x="1816400" y="5565872"/>
            <a:ext cx="8770571" cy="944552"/>
          </a:xfrm>
          <a:prstGeom prst="rect">
            <a:avLst/>
          </a:prstGeom>
        </p:spPr>
        <p:txBody>
          <a:bodyPr lIns="109728" tIns="109728" rIns="109728" bIns="9144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b="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3000" dirty="0"/>
              <a:t>Now, we can multiply only edge values on paths! </a:t>
            </a:r>
          </a:p>
        </p:txBody>
      </p:sp>
      <p:sp>
        <p:nvSpPr>
          <p:cNvPr id="21" name="内容占位符 2">
            <a:extLst>
              <a:ext uri="{FF2B5EF4-FFF2-40B4-BE49-F238E27FC236}">
                <a16:creationId xmlns:a16="http://schemas.microsoft.com/office/drawing/2014/main" id="{6ACDA863-3024-8859-6B40-860230E51D83}"/>
              </a:ext>
            </a:extLst>
          </p:cNvPr>
          <p:cNvSpPr txBox="1">
            <a:spLocks/>
          </p:cNvSpPr>
          <p:nvPr/>
        </p:nvSpPr>
        <p:spPr>
          <a:xfrm>
            <a:off x="2154326" y="5461108"/>
            <a:ext cx="7883345" cy="1257673"/>
          </a:xfrm>
          <a:prstGeom prst="rect">
            <a:avLst/>
          </a:prstGeom>
        </p:spPr>
        <p:txBody>
          <a:bodyPr lIns="109728" tIns="109728" rIns="109728" bIns="9144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b="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sz="1800" dirty="0"/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62950170-5BD8-C572-A8DD-760679A6C04A}"/>
              </a:ext>
            </a:extLst>
          </p:cNvPr>
          <p:cNvSpPr txBox="1">
            <a:spLocks/>
          </p:cNvSpPr>
          <p:nvPr/>
        </p:nvSpPr>
        <p:spPr>
          <a:xfrm>
            <a:off x="2089158" y="1356724"/>
            <a:ext cx="8013679" cy="726333"/>
          </a:xfrm>
          <a:prstGeom prst="rect">
            <a:avLst/>
          </a:prstGeom>
        </p:spPr>
        <p:txBody>
          <a:bodyPr lIns="109728" tIns="109728" rIns="109728" bIns="9144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b="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3000" dirty="0"/>
              <a:t>1. Split the relevance from vertex to edge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C76BFEF-3E80-3BEC-DA51-893C6EB090C5}"/>
              </a:ext>
            </a:extLst>
          </p:cNvPr>
          <p:cNvSpPr txBox="1"/>
          <p:nvPr/>
        </p:nvSpPr>
        <p:spPr>
          <a:xfrm>
            <a:off x="7888659" y="3538418"/>
            <a:ext cx="1361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b’ = sqrt(0.6)</a:t>
            </a:r>
            <a:endParaRPr kumimoji="1"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C5A7949-1C97-4858-5DB4-C33A4D7D0F73}"/>
              </a:ext>
            </a:extLst>
          </p:cNvPr>
          <p:cNvSpPr txBox="1"/>
          <p:nvPr/>
        </p:nvSpPr>
        <p:spPr>
          <a:xfrm>
            <a:off x="2986875" y="4297384"/>
            <a:ext cx="1361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b’ = sqrt(b)</a:t>
            </a:r>
            <a:endParaRPr kumimoji="1"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FED1248-AC9D-09FC-247F-B3AC1328882B}"/>
              </a:ext>
            </a:extLst>
          </p:cNvPr>
          <p:cNvSpPr txBox="1"/>
          <p:nvPr/>
        </p:nvSpPr>
        <p:spPr>
          <a:xfrm>
            <a:off x="7844012" y="4297384"/>
            <a:ext cx="1361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b’ = sqrt(b)</a:t>
            </a:r>
            <a:endParaRPr kumimoji="1"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01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35F54-EA79-2EA1-ADD0-A060BE025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0113" y="147999"/>
            <a:ext cx="8770571" cy="1345269"/>
          </a:xfrm>
        </p:spPr>
        <p:txBody>
          <a:bodyPr/>
          <a:lstStyle/>
          <a:p>
            <a:r>
              <a:rPr kumimoji="1" lang="en-US" altLang="zh-CN" dirty="0"/>
              <a:t>Problem III: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2C73F1-31E6-B671-154E-6E752DEDA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0735" y="773919"/>
            <a:ext cx="6015849" cy="726333"/>
          </a:xfrm>
        </p:spPr>
        <p:txBody>
          <a:bodyPr/>
          <a:lstStyle/>
          <a:p>
            <a:r>
              <a:rPr kumimoji="1" lang="en-US" altLang="zh-CN" sz="3000" dirty="0"/>
              <a:t>How to implement this?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68DB57F-6A69-5926-65BE-466B1EEB04D9}"/>
              </a:ext>
            </a:extLst>
          </p:cNvPr>
          <p:cNvSpPr txBox="1"/>
          <p:nvPr/>
        </p:nvSpPr>
        <p:spPr>
          <a:xfrm>
            <a:off x="1885244" y="3921289"/>
            <a:ext cx="100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a = 0.99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DD2AE30-2253-351A-C7F1-70985F70082F}"/>
              </a:ext>
            </a:extLst>
          </p:cNvPr>
          <p:cNvSpPr txBox="1"/>
          <p:nvPr/>
        </p:nvSpPr>
        <p:spPr>
          <a:xfrm>
            <a:off x="4720135" y="3921289"/>
            <a:ext cx="100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b = 0.6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0C01E94-93A2-4C86-79E7-665CAAB600EF}"/>
              </a:ext>
            </a:extLst>
          </p:cNvPr>
          <p:cNvSpPr txBox="1"/>
          <p:nvPr/>
        </p:nvSpPr>
        <p:spPr>
          <a:xfrm>
            <a:off x="8377735" y="3921289"/>
            <a:ext cx="100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c = 0.2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A0387CD-C00F-F815-EDA9-A5671B53ADFB}"/>
              </a:ext>
            </a:extLst>
          </p:cNvPr>
          <p:cNvSpPr txBox="1"/>
          <p:nvPr/>
        </p:nvSpPr>
        <p:spPr>
          <a:xfrm>
            <a:off x="1436258" y="3963244"/>
            <a:ext cx="403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A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246C09C-028D-4CB6-7798-35D9F91B4D21}"/>
              </a:ext>
            </a:extLst>
          </p:cNvPr>
          <p:cNvSpPr txBox="1"/>
          <p:nvPr/>
        </p:nvSpPr>
        <p:spPr>
          <a:xfrm>
            <a:off x="3224357" y="3964087"/>
            <a:ext cx="403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B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72781A7-D6EE-BEA5-1D50-8421660132EE}"/>
              </a:ext>
            </a:extLst>
          </p:cNvPr>
          <p:cNvSpPr txBox="1"/>
          <p:nvPr/>
        </p:nvSpPr>
        <p:spPr>
          <a:xfrm>
            <a:off x="6824541" y="3964087"/>
            <a:ext cx="403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C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36D671F-490A-9911-7140-8A3AE15C9849}"/>
              </a:ext>
            </a:extLst>
          </p:cNvPr>
          <p:cNvSpPr txBox="1"/>
          <p:nvPr/>
        </p:nvSpPr>
        <p:spPr>
          <a:xfrm>
            <a:off x="10492692" y="3963244"/>
            <a:ext cx="403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D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C199E05-0D9C-C91B-EFAD-E7A6121D6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09" y="2333353"/>
            <a:ext cx="11706578" cy="3037703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6222CEC4-467E-B139-64D4-529C27012E2E}"/>
              </a:ext>
            </a:extLst>
          </p:cNvPr>
          <p:cNvSpPr txBox="1"/>
          <p:nvPr/>
        </p:nvSpPr>
        <p:spPr>
          <a:xfrm>
            <a:off x="1214303" y="4667150"/>
            <a:ext cx="403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A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31C820A-93FD-81A5-F4BC-8ECEE9307113}"/>
              </a:ext>
            </a:extLst>
          </p:cNvPr>
          <p:cNvSpPr txBox="1"/>
          <p:nvPr/>
        </p:nvSpPr>
        <p:spPr>
          <a:xfrm>
            <a:off x="3902403" y="3100565"/>
            <a:ext cx="403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B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E738121-8655-342E-3840-5C8BCFBC228E}"/>
              </a:ext>
            </a:extLst>
          </p:cNvPr>
          <p:cNvSpPr txBox="1"/>
          <p:nvPr/>
        </p:nvSpPr>
        <p:spPr>
          <a:xfrm>
            <a:off x="2889955" y="3427950"/>
            <a:ext cx="1413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w_a = -ln(a)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7BF2669-C4B8-E5DF-41B3-022A8BD26362}"/>
              </a:ext>
            </a:extLst>
          </p:cNvPr>
          <p:cNvSpPr txBox="1"/>
          <p:nvPr/>
        </p:nvSpPr>
        <p:spPr>
          <a:xfrm>
            <a:off x="5196974" y="3667539"/>
            <a:ext cx="100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b = 0.6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8A16ACCA-23C7-4B2A-3DEE-95322449774F}"/>
              </a:ext>
            </a:extLst>
          </p:cNvPr>
          <p:cNvSpPr txBox="1">
            <a:spLocks/>
          </p:cNvSpPr>
          <p:nvPr/>
        </p:nvSpPr>
        <p:spPr>
          <a:xfrm>
            <a:off x="1816400" y="5502169"/>
            <a:ext cx="8770571" cy="944552"/>
          </a:xfrm>
          <a:prstGeom prst="rect">
            <a:avLst/>
          </a:prstGeom>
        </p:spPr>
        <p:txBody>
          <a:bodyPr lIns="109728" tIns="109728" rIns="109728" bIns="9144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b="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3000" dirty="0"/>
              <a:t>Now, we claim the shortest path corresponds to the path with highest product of relevance</a:t>
            </a:r>
          </a:p>
        </p:txBody>
      </p:sp>
      <p:sp>
        <p:nvSpPr>
          <p:cNvPr id="21" name="内容占位符 2">
            <a:extLst>
              <a:ext uri="{FF2B5EF4-FFF2-40B4-BE49-F238E27FC236}">
                <a16:creationId xmlns:a16="http://schemas.microsoft.com/office/drawing/2014/main" id="{6ACDA863-3024-8859-6B40-860230E51D83}"/>
              </a:ext>
            </a:extLst>
          </p:cNvPr>
          <p:cNvSpPr txBox="1">
            <a:spLocks/>
          </p:cNvSpPr>
          <p:nvPr/>
        </p:nvSpPr>
        <p:spPr>
          <a:xfrm>
            <a:off x="2154326" y="5461108"/>
            <a:ext cx="7883345" cy="1257673"/>
          </a:xfrm>
          <a:prstGeom prst="rect">
            <a:avLst/>
          </a:prstGeom>
        </p:spPr>
        <p:txBody>
          <a:bodyPr lIns="109728" tIns="109728" rIns="109728" bIns="9144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b="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sz="1800" dirty="0"/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62950170-5BD8-C572-A8DD-760679A6C04A}"/>
              </a:ext>
            </a:extLst>
          </p:cNvPr>
          <p:cNvSpPr txBox="1">
            <a:spLocks/>
          </p:cNvSpPr>
          <p:nvPr/>
        </p:nvSpPr>
        <p:spPr>
          <a:xfrm>
            <a:off x="1889456" y="1355831"/>
            <a:ext cx="8403534" cy="726333"/>
          </a:xfrm>
          <a:prstGeom prst="rect">
            <a:avLst/>
          </a:prstGeom>
        </p:spPr>
        <p:txBody>
          <a:bodyPr lIns="109728" tIns="109728" rIns="109728" bIns="9144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b="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3000" dirty="0"/>
              <a:t>2. Map edge value x to –ln(x) as edge distance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C5A7949-1C97-4858-5DB4-C33A4D7D0F73}"/>
              </a:ext>
            </a:extLst>
          </p:cNvPr>
          <p:cNvSpPr txBox="1"/>
          <p:nvPr/>
        </p:nvSpPr>
        <p:spPr>
          <a:xfrm>
            <a:off x="2576532" y="4260132"/>
            <a:ext cx="1926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w_b’ = -ln(sqrt(b))</a:t>
            </a:r>
            <a:endParaRPr kumimoji="1"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F6207BC-34CC-E2CC-EFB3-2300AB4B3B85}"/>
              </a:ext>
            </a:extLst>
          </p:cNvPr>
          <p:cNvSpPr txBox="1"/>
          <p:nvPr/>
        </p:nvSpPr>
        <p:spPr>
          <a:xfrm>
            <a:off x="4720135" y="2379924"/>
            <a:ext cx="1926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w_b’ = -ln(sqrt(b))</a:t>
            </a:r>
            <a:endParaRPr kumimoji="1"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BD2C593-81FA-CB79-9F4C-84727CEF352F}"/>
              </a:ext>
            </a:extLst>
          </p:cNvPr>
          <p:cNvSpPr txBox="1"/>
          <p:nvPr/>
        </p:nvSpPr>
        <p:spPr>
          <a:xfrm>
            <a:off x="7279073" y="3482873"/>
            <a:ext cx="1926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w_b’ = -ln(sqrt(b))</a:t>
            </a:r>
            <a:endParaRPr kumimoji="1"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52805C2-2E9E-010C-82CB-38CEE7392891}"/>
              </a:ext>
            </a:extLst>
          </p:cNvPr>
          <p:cNvSpPr txBox="1"/>
          <p:nvPr/>
        </p:nvSpPr>
        <p:spPr>
          <a:xfrm>
            <a:off x="7414709" y="4315974"/>
            <a:ext cx="1926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w_b’ = -ln(sqrt(b))</a:t>
            </a:r>
            <a:endParaRPr kumimoji="1"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380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35F54-EA79-2EA1-ADD0-A060BE025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0113" y="147999"/>
            <a:ext cx="8770571" cy="1345269"/>
          </a:xfrm>
        </p:spPr>
        <p:txBody>
          <a:bodyPr/>
          <a:lstStyle/>
          <a:p>
            <a:r>
              <a:rPr kumimoji="1" lang="en-US" altLang="zh-CN" dirty="0"/>
              <a:t>Prove the claim:</a:t>
            </a:r>
            <a:endParaRPr kumimoji="1" lang="zh-CN" altLang="en-US" dirty="0"/>
          </a:p>
        </p:txBody>
      </p: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8A16ACCA-23C7-4B2A-3DEE-95322449774F}"/>
              </a:ext>
            </a:extLst>
          </p:cNvPr>
          <p:cNvSpPr txBox="1">
            <a:spLocks/>
          </p:cNvSpPr>
          <p:nvPr/>
        </p:nvSpPr>
        <p:spPr>
          <a:xfrm>
            <a:off x="1816400" y="5502169"/>
            <a:ext cx="8770571" cy="944552"/>
          </a:xfrm>
          <a:prstGeom prst="rect">
            <a:avLst/>
          </a:prstGeom>
        </p:spPr>
        <p:txBody>
          <a:bodyPr lIns="109728" tIns="109728" rIns="109728" bIns="9144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b="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3000" dirty="0"/>
              <a:t>Now, we claim the shortest path corresponds to the path with highest product of relevance</a:t>
            </a:r>
          </a:p>
        </p:txBody>
      </p:sp>
      <p:sp>
        <p:nvSpPr>
          <p:cNvPr id="21" name="内容占位符 2">
            <a:extLst>
              <a:ext uri="{FF2B5EF4-FFF2-40B4-BE49-F238E27FC236}">
                <a16:creationId xmlns:a16="http://schemas.microsoft.com/office/drawing/2014/main" id="{6ACDA863-3024-8859-6B40-860230E51D83}"/>
              </a:ext>
            </a:extLst>
          </p:cNvPr>
          <p:cNvSpPr txBox="1">
            <a:spLocks/>
          </p:cNvSpPr>
          <p:nvPr/>
        </p:nvSpPr>
        <p:spPr>
          <a:xfrm>
            <a:off x="2154326" y="5461108"/>
            <a:ext cx="7883345" cy="1257673"/>
          </a:xfrm>
          <a:prstGeom prst="rect">
            <a:avLst/>
          </a:prstGeom>
        </p:spPr>
        <p:txBody>
          <a:bodyPr lIns="109728" tIns="109728" rIns="109728" bIns="9144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b="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sz="1800" dirty="0"/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62950170-5BD8-C572-A8DD-760679A6C04A}"/>
              </a:ext>
            </a:extLst>
          </p:cNvPr>
          <p:cNvSpPr txBox="1">
            <a:spLocks/>
          </p:cNvSpPr>
          <p:nvPr/>
        </p:nvSpPr>
        <p:spPr>
          <a:xfrm>
            <a:off x="0" y="1341444"/>
            <a:ext cx="12578862" cy="726333"/>
          </a:xfrm>
          <a:prstGeom prst="rect">
            <a:avLst/>
          </a:prstGeom>
        </p:spPr>
        <p:txBody>
          <a:bodyPr lIns="109728" tIns="109728" rIns="109728" bIns="9144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b="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400" dirty="0"/>
              <a:t>Want to show: a path is </a:t>
            </a:r>
            <a:r>
              <a:rPr kumimoji="1" lang="en-US" altLang="zh-CN" sz="2400" b="1" dirty="0"/>
              <a:t>shorter</a:t>
            </a:r>
            <a:r>
              <a:rPr kumimoji="1" lang="en-US" altLang="zh-CN" sz="2400" dirty="0"/>
              <a:t>		its </a:t>
            </a:r>
            <a:r>
              <a:rPr kumimoji="1" lang="en-US" altLang="zh-CN" sz="2400" b="1" dirty="0"/>
              <a:t>product of relevance is higher</a:t>
            </a:r>
            <a:r>
              <a:rPr kumimoji="1" lang="en-US" altLang="zh-CN" sz="2400" dirty="0"/>
              <a:t> </a:t>
            </a:r>
          </a:p>
        </p:txBody>
      </p:sp>
      <p:sp>
        <p:nvSpPr>
          <p:cNvPr id="17" name="左右箭头 16">
            <a:extLst>
              <a:ext uri="{FF2B5EF4-FFF2-40B4-BE49-F238E27FC236}">
                <a16:creationId xmlns:a16="http://schemas.microsoft.com/office/drawing/2014/main" id="{AB8D9F99-9908-6EB3-611D-39BEEC97E5D0}"/>
              </a:ext>
            </a:extLst>
          </p:cNvPr>
          <p:cNvSpPr/>
          <p:nvPr/>
        </p:nvSpPr>
        <p:spPr>
          <a:xfrm>
            <a:off x="5750167" y="1576700"/>
            <a:ext cx="691662" cy="21101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0110ADC8-E343-3F18-C5B4-D797A51CA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315" y="2323348"/>
            <a:ext cx="6567365" cy="319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83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89A6CF-7B71-2A2C-BE5B-A02B97702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Result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8AF6B99-9C45-0C4D-EA75-F75EF7092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18" y="2492108"/>
            <a:ext cx="4400190" cy="392367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3D5F3AF-A829-B7AC-C836-761C8E2D8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351" y="3126378"/>
            <a:ext cx="6351492" cy="2655132"/>
          </a:xfrm>
          <a:prstGeom prst="rect">
            <a:avLst/>
          </a:prstGeom>
        </p:spPr>
      </p:pic>
      <p:sp>
        <p:nvSpPr>
          <p:cNvPr id="8" name="左箭头 7">
            <a:extLst>
              <a:ext uri="{FF2B5EF4-FFF2-40B4-BE49-F238E27FC236}">
                <a16:creationId xmlns:a16="http://schemas.microsoft.com/office/drawing/2014/main" id="{9665308A-43AD-0475-E119-CB98ABA1AC90}"/>
              </a:ext>
            </a:extLst>
          </p:cNvPr>
          <p:cNvSpPr/>
          <p:nvPr/>
        </p:nvSpPr>
        <p:spPr>
          <a:xfrm>
            <a:off x="2502040" y="5058788"/>
            <a:ext cx="538843" cy="30158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左箭头 9">
            <a:extLst>
              <a:ext uri="{FF2B5EF4-FFF2-40B4-BE49-F238E27FC236}">
                <a16:creationId xmlns:a16="http://schemas.microsoft.com/office/drawing/2014/main" id="{AA861C4E-54F5-0036-D7DD-A91637C82428}"/>
              </a:ext>
            </a:extLst>
          </p:cNvPr>
          <p:cNvSpPr/>
          <p:nvPr/>
        </p:nvSpPr>
        <p:spPr>
          <a:xfrm>
            <a:off x="1650818" y="2341314"/>
            <a:ext cx="538843" cy="30158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8603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FEFAA3-37EE-7C14-7D10-1D04373BD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Conclusion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6C0178-F9AA-2663-0BF1-8CF84EBCB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propose a model to quantify the relevance of patients’ infection.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code an implementation of the solution.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GitHub: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kumimoji="1" lang="en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github.com</a:t>
            </a:r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/JimChen2002/</a:t>
            </a:r>
            <a:r>
              <a:rPr kumimoji="1" lang="en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TigerGraphDemo.git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370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E5C62C-205A-6E7D-BDDB-420303E9A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COVID-19 is relevant</a:t>
            </a: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C0668D0-A8CD-E5C9-D97F-E5C640D91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111" y="2462667"/>
            <a:ext cx="8775700" cy="40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220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8E403C-6578-F9B5-8561-B17F13F5A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Research Question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6BC5D6-1184-DC87-9E32-FE0010003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8483" y="3153103"/>
            <a:ext cx="10972799" cy="273710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much is Patient A’s infection due to Patient B’s infection?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Could we quantify the relevance?</a:t>
            </a:r>
            <a:endParaRPr kumimoji="1"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191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5A6B7D2-FEE5-CAF3-5064-2390F449E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183986" cy="1639888"/>
          </a:xfrm>
        </p:spPr>
        <p:txBody>
          <a:bodyPr anchor="b">
            <a:normAutofit/>
          </a:bodyPr>
          <a:lstStyle/>
          <a:p>
            <a:r>
              <a:rPr kumimoji="1" lang="en-US" altLang="zh-CN" dirty="0"/>
              <a:t>Dataset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CFDE4E-939F-30FA-899C-DCE57D132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9" y="2312988"/>
            <a:ext cx="5183986" cy="365125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dirty="0"/>
              <a:t>Korean Center of Disease 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dirty="0"/>
              <a:t>~30,000 Patients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dirty="0"/>
              <a:t>Direct/Indirect Infection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dirty="0"/>
              <a:t>Example Data: </a:t>
            </a:r>
            <a:endParaRPr kumimoji="1" lang="zh-CN" alt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0577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9069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447A50F-64F9-C881-F896-6016B81AA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760" y="762557"/>
            <a:ext cx="6367627" cy="531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879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5A6B7D2-FEE5-CAF3-5064-2390F449E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183986" cy="1639888"/>
          </a:xfrm>
        </p:spPr>
        <p:txBody>
          <a:bodyPr anchor="b">
            <a:normAutofit/>
          </a:bodyPr>
          <a:lstStyle/>
          <a:p>
            <a:r>
              <a:rPr kumimoji="1" lang="en-US" altLang="zh-CN" dirty="0"/>
              <a:t>Relevance Model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CFDE4E-939F-30FA-899C-DCE57D132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9" y="2312988"/>
            <a:ext cx="5183986" cy="365125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dirty="0"/>
              <a:t>same_case_relevance = 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dirty="0"/>
              <a:t>close_contact_relevance = 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dirty="0"/>
              <a:t>infected_by_relevance = 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dirty="0"/>
              <a:t>0 &lt; a &lt; b &lt; c &lt; 1</a:t>
            </a:r>
            <a:endParaRPr kumimoji="1" lang="zh-CN" alt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0577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9069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447A50F-64F9-C881-F896-6016B81AA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9181" y="778476"/>
            <a:ext cx="6210495" cy="518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850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35F54-EA79-2EA1-ADD0-A060BE025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018" y="135497"/>
            <a:ext cx="8770571" cy="1345269"/>
          </a:xfrm>
        </p:spPr>
        <p:txBody>
          <a:bodyPr/>
          <a:lstStyle/>
          <a:p>
            <a:r>
              <a:rPr kumimoji="1" lang="en-US" altLang="zh-CN" dirty="0"/>
              <a:t>Problem I: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2C73F1-31E6-B671-154E-6E752DEDA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0135" y="754433"/>
            <a:ext cx="6015849" cy="726333"/>
          </a:xfrm>
        </p:spPr>
        <p:txBody>
          <a:bodyPr/>
          <a:lstStyle/>
          <a:p>
            <a:r>
              <a:rPr kumimoji="1" lang="en-US" altLang="zh-CN" sz="3000" dirty="0"/>
              <a:t>What about indirect relevance?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F1BE1F6-D242-D2B8-2D0A-6393F8A7C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30" y="2343649"/>
            <a:ext cx="12081870" cy="375991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68DB57F-6A69-5926-65BE-466B1EEB04D9}"/>
              </a:ext>
            </a:extLst>
          </p:cNvPr>
          <p:cNvSpPr txBox="1"/>
          <p:nvPr/>
        </p:nvSpPr>
        <p:spPr>
          <a:xfrm>
            <a:off x="1885244" y="3921289"/>
            <a:ext cx="100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a = 0.99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DD2AE30-2253-351A-C7F1-70985F70082F}"/>
              </a:ext>
            </a:extLst>
          </p:cNvPr>
          <p:cNvSpPr txBox="1"/>
          <p:nvPr/>
        </p:nvSpPr>
        <p:spPr>
          <a:xfrm>
            <a:off x="4720135" y="3921289"/>
            <a:ext cx="100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b = 0.6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0C01E94-93A2-4C86-79E7-665CAAB600EF}"/>
              </a:ext>
            </a:extLst>
          </p:cNvPr>
          <p:cNvSpPr txBox="1"/>
          <p:nvPr/>
        </p:nvSpPr>
        <p:spPr>
          <a:xfrm>
            <a:off x="8377735" y="3921289"/>
            <a:ext cx="100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c = 0.2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A0387CD-C00F-F815-EDA9-A5671B53ADFB}"/>
              </a:ext>
            </a:extLst>
          </p:cNvPr>
          <p:cNvSpPr txBox="1"/>
          <p:nvPr/>
        </p:nvSpPr>
        <p:spPr>
          <a:xfrm>
            <a:off x="1436258" y="3963244"/>
            <a:ext cx="403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A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246C09C-028D-4CB6-7798-35D9F91B4D21}"/>
              </a:ext>
            </a:extLst>
          </p:cNvPr>
          <p:cNvSpPr txBox="1"/>
          <p:nvPr/>
        </p:nvSpPr>
        <p:spPr>
          <a:xfrm>
            <a:off x="3224357" y="3964087"/>
            <a:ext cx="403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B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72781A7-D6EE-BEA5-1D50-8421660132EE}"/>
              </a:ext>
            </a:extLst>
          </p:cNvPr>
          <p:cNvSpPr txBox="1"/>
          <p:nvPr/>
        </p:nvSpPr>
        <p:spPr>
          <a:xfrm>
            <a:off x="6824541" y="3964087"/>
            <a:ext cx="403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C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36D671F-490A-9911-7140-8A3AE15C9849}"/>
              </a:ext>
            </a:extLst>
          </p:cNvPr>
          <p:cNvSpPr txBox="1"/>
          <p:nvPr/>
        </p:nvSpPr>
        <p:spPr>
          <a:xfrm>
            <a:off x="10492692" y="3963244"/>
            <a:ext cx="403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D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874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35F54-EA79-2EA1-ADD0-A060BE025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018" y="135497"/>
            <a:ext cx="8770571" cy="1345269"/>
          </a:xfrm>
        </p:spPr>
        <p:txBody>
          <a:bodyPr/>
          <a:lstStyle/>
          <a:p>
            <a:r>
              <a:rPr kumimoji="1" lang="en-US" altLang="zh-CN" dirty="0"/>
              <a:t>Problem I: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2C73F1-31E6-B671-154E-6E752DEDA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0135" y="754433"/>
            <a:ext cx="6015849" cy="726333"/>
          </a:xfrm>
        </p:spPr>
        <p:txBody>
          <a:bodyPr/>
          <a:lstStyle/>
          <a:p>
            <a:r>
              <a:rPr kumimoji="1" lang="en-US" altLang="zh-CN" sz="3000" dirty="0"/>
              <a:t>What about indirect relevance?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F1BE1F6-D242-D2B8-2D0A-6393F8A7C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30" y="2343649"/>
            <a:ext cx="12081870" cy="375991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68DB57F-6A69-5926-65BE-466B1EEB04D9}"/>
              </a:ext>
            </a:extLst>
          </p:cNvPr>
          <p:cNvSpPr txBox="1"/>
          <p:nvPr/>
        </p:nvSpPr>
        <p:spPr>
          <a:xfrm>
            <a:off x="1885244" y="3921289"/>
            <a:ext cx="100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a = 0.99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DD2AE30-2253-351A-C7F1-70985F70082F}"/>
              </a:ext>
            </a:extLst>
          </p:cNvPr>
          <p:cNvSpPr txBox="1"/>
          <p:nvPr/>
        </p:nvSpPr>
        <p:spPr>
          <a:xfrm>
            <a:off x="4720135" y="3921289"/>
            <a:ext cx="100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b = 0.6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0C01E94-93A2-4C86-79E7-665CAAB600EF}"/>
              </a:ext>
            </a:extLst>
          </p:cNvPr>
          <p:cNvSpPr txBox="1"/>
          <p:nvPr/>
        </p:nvSpPr>
        <p:spPr>
          <a:xfrm>
            <a:off x="8377735" y="3921289"/>
            <a:ext cx="100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c = 0.2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A0387CD-C00F-F815-EDA9-A5671B53ADFB}"/>
              </a:ext>
            </a:extLst>
          </p:cNvPr>
          <p:cNvSpPr txBox="1"/>
          <p:nvPr/>
        </p:nvSpPr>
        <p:spPr>
          <a:xfrm>
            <a:off x="1436258" y="3963244"/>
            <a:ext cx="403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A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246C09C-028D-4CB6-7798-35D9F91B4D21}"/>
              </a:ext>
            </a:extLst>
          </p:cNvPr>
          <p:cNvSpPr txBox="1"/>
          <p:nvPr/>
        </p:nvSpPr>
        <p:spPr>
          <a:xfrm>
            <a:off x="3224357" y="3964087"/>
            <a:ext cx="403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B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72781A7-D6EE-BEA5-1D50-8421660132EE}"/>
              </a:ext>
            </a:extLst>
          </p:cNvPr>
          <p:cNvSpPr txBox="1"/>
          <p:nvPr/>
        </p:nvSpPr>
        <p:spPr>
          <a:xfrm>
            <a:off x="6824541" y="3964087"/>
            <a:ext cx="403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C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36D671F-490A-9911-7140-8A3AE15C9849}"/>
              </a:ext>
            </a:extLst>
          </p:cNvPr>
          <p:cNvSpPr txBox="1"/>
          <p:nvPr/>
        </p:nvSpPr>
        <p:spPr>
          <a:xfrm>
            <a:off x="10492692" y="3963244"/>
            <a:ext cx="403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D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0BCB5221-B2D9-2652-F62C-E7905A089E63}"/>
              </a:ext>
            </a:extLst>
          </p:cNvPr>
          <p:cNvSpPr txBox="1">
            <a:spLocks/>
          </p:cNvSpPr>
          <p:nvPr/>
        </p:nvSpPr>
        <p:spPr>
          <a:xfrm>
            <a:off x="3088075" y="1424808"/>
            <a:ext cx="6015849" cy="726333"/>
          </a:xfrm>
          <a:prstGeom prst="rect">
            <a:avLst/>
          </a:prstGeom>
        </p:spPr>
        <p:txBody>
          <a:bodyPr lIns="109728" tIns="109728" rIns="109728" bIns="9144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b="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3000" dirty="0"/>
              <a:t>Multiply them!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A89907A-CD0B-9CE1-3EB6-BAC191DC1020}"/>
              </a:ext>
            </a:extLst>
          </p:cNvPr>
          <p:cNvSpPr txBox="1"/>
          <p:nvPr/>
        </p:nvSpPr>
        <p:spPr>
          <a:xfrm>
            <a:off x="9538326" y="3740668"/>
            <a:ext cx="1986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Relevance: 0.1188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9B5084B6-4134-0F70-47FD-9DD05DFF9827}"/>
              </a:ext>
            </a:extLst>
          </p:cNvPr>
          <p:cNvSpPr txBox="1">
            <a:spLocks/>
          </p:cNvSpPr>
          <p:nvPr/>
        </p:nvSpPr>
        <p:spPr>
          <a:xfrm>
            <a:off x="2209392" y="6048893"/>
            <a:ext cx="7883345" cy="726333"/>
          </a:xfrm>
          <a:prstGeom prst="rect">
            <a:avLst/>
          </a:prstGeom>
        </p:spPr>
        <p:txBody>
          <a:bodyPr lIns="109728" tIns="109728" rIns="109728" bIns="9144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b="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800" dirty="0"/>
              <a:t>Takeaway: The product of relevance on a path from any Patient A To any Patient B can be an indicator of relevance</a:t>
            </a:r>
          </a:p>
        </p:txBody>
      </p:sp>
    </p:spTree>
    <p:extLst>
      <p:ext uri="{BB962C8B-B14F-4D97-AF65-F5344CB8AC3E}">
        <p14:creationId xmlns:p14="http://schemas.microsoft.com/office/powerpoint/2010/main" val="2573958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35F54-EA79-2EA1-ADD0-A060BE025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413" y="135497"/>
            <a:ext cx="8770571" cy="1345269"/>
          </a:xfrm>
        </p:spPr>
        <p:txBody>
          <a:bodyPr/>
          <a:lstStyle/>
          <a:p>
            <a:r>
              <a:rPr kumimoji="1" lang="en-US" altLang="zh-CN" dirty="0"/>
              <a:t>Problem II: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2C73F1-31E6-B671-154E-6E752DEDA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0135" y="754433"/>
            <a:ext cx="6015849" cy="726333"/>
          </a:xfrm>
        </p:spPr>
        <p:txBody>
          <a:bodyPr/>
          <a:lstStyle/>
          <a:p>
            <a:r>
              <a:rPr kumimoji="1" lang="en-US" altLang="zh-CN" sz="3000" dirty="0"/>
              <a:t>What about multiple path?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68DB57F-6A69-5926-65BE-466B1EEB04D9}"/>
              </a:ext>
            </a:extLst>
          </p:cNvPr>
          <p:cNvSpPr txBox="1"/>
          <p:nvPr/>
        </p:nvSpPr>
        <p:spPr>
          <a:xfrm>
            <a:off x="1885244" y="3921289"/>
            <a:ext cx="100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a = 0.99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DD2AE30-2253-351A-C7F1-70985F70082F}"/>
              </a:ext>
            </a:extLst>
          </p:cNvPr>
          <p:cNvSpPr txBox="1"/>
          <p:nvPr/>
        </p:nvSpPr>
        <p:spPr>
          <a:xfrm>
            <a:off x="4720135" y="3921289"/>
            <a:ext cx="100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b = 0.6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0C01E94-93A2-4C86-79E7-665CAAB600EF}"/>
              </a:ext>
            </a:extLst>
          </p:cNvPr>
          <p:cNvSpPr txBox="1"/>
          <p:nvPr/>
        </p:nvSpPr>
        <p:spPr>
          <a:xfrm>
            <a:off x="8377735" y="3921289"/>
            <a:ext cx="100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c = 0.2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A0387CD-C00F-F815-EDA9-A5671B53ADFB}"/>
              </a:ext>
            </a:extLst>
          </p:cNvPr>
          <p:cNvSpPr txBox="1"/>
          <p:nvPr/>
        </p:nvSpPr>
        <p:spPr>
          <a:xfrm>
            <a:off x="1436258" y="3963244"/>
            <a:ext cx="403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A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246C09C-028D-4CB6-7798-35D9F91B4D21}"/>
              </a:ext>
            </a:extLst>
          </p:cNvPr>
          <p:cNvSpPr txBox="1"/>
          <p:nvPr/>
        </p:nvSpPr>
        <p:spPr>
          <a:xfrm>
            <a:off x="3224357" y="3964087"/>
            <a:ext cx="403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B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72781A7-D6EE-BEA5-1D50-8421660132EE}"/>
              </a:ext>
            </a:extLst>
          </p:cNvPr>
          <p:cNvSpPr txBox="1"/>
          <p:nvPr/>
        </p:nvSpPr>
        <p:spPr>
          <a:xfrm>
            <a:off x="6824541" y="3964087"/>
            <a:ext cx="403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C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36D671F-490A-9911-7140-8A3AE15C9849}"/>
              </a:ext>
            </a:extLst>
          </p:cNvPr>
          <p:cNvSpPr txBox="1"/>
          <p:nvPr/>
        </p:nvSpPr>
        <p:spPr>
          <a:xfrm>
            <a:off x="10492692" y="3963244"/>
            <a:ext cx="403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D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C199E05-0D9C-C91B-EFAD-E7A6121D6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11" y="2904036"/>
            <a:ext cx="11706578" cy="3037703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6222CEC4-467E-B139-64D4-529C27012E2E}"/>
              </a:ext>
            </a:extLst>
          </p:cNvPr>
          <p:cNvSpPr txBox="1"/>
          <p:nvPr/>
        </p:nvSpPr>
        <p:spPr>
          <a:xfrm>
            <a:off x="1234312" y="5207118"/>
            <a:ext cx="403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A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31C820A-93FD-81A5-F4BC-8ECEE9307113}"/>
              </a:ext>
            </a:extLst>
          </p:cNvPr>
          <p:cNvSpPr txBox="1"/>
          <p:nvPr/>
        </p:nvSpPr>
        <p:spPr>
          <a:xfrm>
            <a:off x="3970136" y="3722134"/>
            <a:ext cx="403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B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7F841EC-D396-85FB-0D88-4B60730386AE}"/>
              </a:ext>
            </a:extLst>
          </p:cNvPr>
          <p:cNvSpPr txBox="1"/>
          <p:nvPr/>
        </p:nvSpPr>
        <p:spPr>
          <a:xfrm>
            <a:off x="11037458" y="5200717"/>
            <a:ext cx="403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C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E738121-8655-342E-3840-5C8BCFBC228E}"/>
              </a:ext>
            </a:extLst>
          </p:cNvPr>
          <p:cNvSpPr txBox="1"/>
          <p:nvPr/>
        </p:nvSpPr>
        <p:spPr>
          <a:xfrm>
            <a:off x="2792371" y="3968132"/>
            <a:ext cx="100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a = 0.99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1882B6E-C0BF-4C4A-8ACD-936C7A5C7F1D}"/>
              </a:ext>
            </a:extLst>
          </p:cNvPr>
          <p:cNvSpPr txBox="1"/>
          <p:nvPr/>
        </p:nvSpPr>
        <p:spPr>
          <a:xfrm>
            <a:off x="6617381" y="3715733"/>
            <a:ext cx="100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b = 0.6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7BF2669-C4B8-E5DF-41B3-022A8BD26362}"/>
              </a:ext>
            </a:extLst>
          </p:cNvPr>
          <p:cNvSpPr txBox="1"/>
          <p:nvPr/>
        </p:nvSpPr>
        <p:spPr>
          <a:xfrm>
            <a:off x="5264707" y="4289108"/>
            <a:ext cx="100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b = 0.6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768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35F54-EA79-2EA1-ADD0-A060BE025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413" y="135497"/>
            <a:ext cx="8770571" cy="1345269"/>
          </a:xfrm>
        </p:spPr>
        <p:txBody>
          <a:bodyPr/>
          <a:lstStyle/>
          <a:p>
            <a:r>
              <a:rPr kumimoji="1" lang="en-US" altLang="zh-CN" dirty="0"/>
              <a:t>Problem II: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2C73F1-31E6-B671-154E-6E752DEDA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0135" y="754433"/>
            <a:ext cx="6015849" cy="726333"/>
          </a:xfrm>
        </p:spPr>
        <p:txBody>
          <a:bodyPr/>
          <a:lstStyle/>
          <a:p>
            <a:r>
              <a:rPr kumimoji="1" lang="en-US" altLang="zh-CN" sz="3000" dirty="0"/>
              <a:t>What about multiple path?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68DB57F-6A69-5926-65BE-466B1EEB04D9}"/>
              </a:ext>
            </a:extLst>
          </p:cNvPr>
          <p:cNvSpPr txBox="1"/>
          <p:nvPr/>
        </p:nvSpPr>
        <p:spPr>
          <a:xfrm>
            <a:off x="1885244" y="3921289"/>
            <a:ext cx="100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a = 0.99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DD2AE30-2253-351A-C7F1-70985F70082F}"/>
              </a:ext>
            </a:extLst>
          </p:cNvPr>
          <p:cNvSpPr txBox="1"/>
          <p:nvPr/>
        </p:nvSpPr>
        <p:spPr>
          <a:xfrm>
            <a:off x="4720135" y="3921289"/>
            <a:ext cx="100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b = 0.6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0C01E94-93A2-4C86-79E7-665CAAB600EF}"/>
              </a:ext>
            </a:extLst>
          </p:cNvPr>
          <p:cNvSpPr txBox="1"/>
          <p:nvPr/>
        </p:nvSpPr>
        <p:spPr>
          <a:xfrm>
            <a:off x="8377735" y="3921289"/>
            <a:ext cx="100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c = 0.2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A0387CD-C00F-F815-EDA9-A5671B53ADFB}"/>
              </a:ext>
            </a:extLst>
          </p:cNvPr>
          <p:cNvSpPr txBox="1"/>
          <p:nvPr/>
        </p:nvSpPr>
        <p:spPr>
          <a:xfrm>
            <a:off x="1436258" y="3963244"/>
            <a:ext cx="403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A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246C09C-028D-4CB6-7798-35D9F91B4D21}"/>
              </a:ext>
            </a:extLst>
          </p:cNvPr>
          <p:cNvSpPr txBox="1"/>
          <p:nvPr/>
        </p:nvSpPr>
        <p:spPr>
          <a:xfrm>
            <a:off x="3224357" y="3964087"/>
            <a:ext cx="403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B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72781A7-D6EE-BEA5-1D50-8421660132EE}"/>
              </a:ext>
            </a:extLst>
          </p:cNvPr>
          <p:cNvSpPr txBox="1"/>
          <p:nvPr/>
        </p:nvSpPr>
        <p:spPr>
          <a:xfrm>
            <a:off x="6824541" y="3964087"/>
            <a:ext cx="403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C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36D671F-490A-9911-7140-8A3AE15C9849}"/>
              </a:ext>
            </a:extLst>
          </p:cNvPr>
          <p:cNvSpPr txBox="1"/>
          <p:nvPr/>
        </p:nvSpPr>
        <p:spPr>
          <a:xfrm>
            <a:off x="10492692" y="3963244"/>
            <a:ext cx="403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D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C199E05-0D9C-C91B-EFAD-E7A6121D6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11" y="2904036"/>
            <a:ext cx="11706578" cy="3037703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6222CEC4-467E-B139-64D4-529C27012E2E}"/>
              </a:ext>
            </a:extLst>
          </p:cNvPr>
          <p:cNvSpPr txBox="1"/>
          <p:nvPr/>
        </p:nvSpPr>
        <p:spPr>
          <a:xfrm>
            <a:off x="1234312" y="5207118"/>
            <a:ext cx="403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A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31C820A-93FD-81A5-F4BC-8ECEE9307113}"/>
              </a:ext>
            </a:extLst>
          </p:cNvPr>
          <p:cNvSpPr txBox="1"/>
          <p:nvPr/>
        </p:nvSpPr>
        <p:spPr>
          <a:xfrm>
            <a:off x="3970136" y="3722134"/>
            <a:ext cx="403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B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7F841EC-D396-85FB-0D88-4B60730386AE}"/>
              </a:ext>
            </a:extLst>
          </p:cNvPr>
          <p:cNvSpPr txBox="1"/>
          <p:nvPr/>
        </p:nvSpPr>
        <p:spPr>
          <a:xfrm>
            <a:off x="11037458" y="5200717"/>
            <a:ext cx="403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C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E738121-8655-342E-3840-5C8BCFBC228E}"/>
              </a:ext>
            </a:extLst>
          </p:cNvPr>
          <p:cNvSpPr txBox="1"/>
          <p:nvPr/>
        </p:nvSpPr>
        <p:spPr>
          <a:xfrm>
            <a:off x="2792371" y="3968132"/>
            <a:ext cx="100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a = 0.99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1882B6E-C0BF-4C4A-8ACD-936C7A5C7F1D}"/>
              </a:ext>
            </a:extLst>
          </p:cNvPr>
          <p:cNvSpPr txBox="1"/>
          <p:nvPr/>
        </p:nvSpPr>
        <p:spPr>
          <a:xfrm>
            <a:off x="6617381" y="3715733"/>
            <a:ext cx="100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b = 0.6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7BF2669-C4B8-E5DF-41B3-022A8BD26362}"/>
              </a:ext>
            </a:extLst>
          </p:cNvPr>
          <p:cNvSpPr txBox="1"/>
          <p:nvPr/>
        </p:nvSpPr>
        <p:spPr>
          <a:xfrm>
            <a:off x="5264707" y="4289108"/>
            <a:ext cx="100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b = 0.6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8A16ACCA-23C7-4B2A-3DEE-95322449774F}"/>
              </a:ext>
            </a:extLst>
          </p:cNvPr>
          <p:cNvSpPr txBox="1">
            <a:spLocks/>
          </p:cNvSpPr>
          <p:nvPr/>
        </p:nvSpPr>
        <p:spPr>
          <a:xfrm>
            <a:off x="3088075" y="1424808"/>
            <a:ext cx="6015849" cy="726333"/>
          </a:xfrm>
          <a:prstGeom prst="rect">
            <a:avLst/>
          </a:prstGeom>
        </p:spPr>
        <p:txBody>
          <a:bodyPr lIns="109728" tIns="109728" rIns="109728" bIns="9144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b="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3000" dirty="0"/>
              <a:t>Highest Relevance Path!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AE87110-D401-2E0B-A3AE-069953DDDECA}"/>
              </a:ext>
            </a:extLst>
          </p:cNvPr>
          <p:cNvSpPr txBox="1"/>
          <p:nvPr/>
        </p:nvSpPr>
        <p:spPr>
          <a:xfrm>
            <a:off x="10270050" y="4339560"/>
            <a:ext cx="167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Relevance: 0.6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内容占位符 2">
            <a:extLst>
              <a:ext uri="{FF2B5EF4-FFF2-40B4-BE49-F238E27FC236}">
                <a16:creationId xmlns:a16="http://schemas.microsoft.com/office/drawing/2014/main" id="{6ACDA863-3024-8859-6B40-860230E51D83}"/>
              </a:ext>
            </a:extLst>
          </p:cNvPr>
          <p:cNvSpPr txBox="1">
            <a:spLocks/>
          </p:cNvSpPr>
          <p:nvPr/>
        </p:nvSpPr>
        <p:spPr>
          <a:xfrm>
            <a:off x="2154326" y="5992448"/>
            <a:ext cx="7883345" cy="726333"/>
          </a:xfrm>
          <a:prstGeom prst="rect">
            <a:avLst/>
          </a:prstGeom>
        </p:spPr>
        <p:txBody>
          <a:bodyPr lIns="109728" tIns="109728" rIns="109728" bIns="9144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b="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800" dirty="0"/>
              <a:t>Takeaway: The path from any Patient A To any Patient B with the highest product of relevance can be a good indicator of relevance</a:t>
            </a:r>
          </a:p>
        </p:txBody>
      </p:sp>
    </p:spTree>
    <p:extLst>
      <p:ext uri="{BB962C8B-B14F-4D97-AF65-F5344CB8AC3E}">
        <p14:creationId xmlns:p14="http://schemas.microsoft.com/office/powerpoint/2010/main" val="1732265775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DengXian"/>
        <a:ea typeface=""/>
        <a:cs typeface=""/>
      </a:majorFont>
      <a:minorFont>
        <a:latin typeface="DengXian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558</Words>
  <Application>Microsoft Macintosh PowerPoint</Application>
  <PresentationFormat>宽屏</PresentationFormat>
  <Paragraphs>141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DengXian</vt:lpstr>
      <vt:lpstr>Meiryo</vt:lpstr>
      <vt:lpstr>Arial</vt:lpstr>
      <vt:lpstr>Corbel</vt:lpstr>
      <vt:lpstr>Times New Roman</vt:lpstr>
      <vt:lpstr>SketchLinesVTI</vt:lpstr>
      <vt:lpstr>COVID-19 Starter Kit: Infection Relevance</vt:lpstr>
      <vt:lpstr>COVID-19 is relevant</vt:lpstr>
      <vt:lpstr>Research Question</vt:lpstr>
      <vt:lpstr>Dataset</vt:lpstr>
      <vt:lpstr>Relevance Model</vt:lpstr>
      <vt:lpstr>Problem I:</vt:lpstr>
      <vt:lpstr>Problem I:</vt:lpstr>
      <vt:lpstr>Problem II:</vt:lpstr>
      <vt:lpstr>Problem II:</vt:lpstr>
      <vt:lpstr>Problem III:</vt:lpstr>
      <vt:lpstr>Problem III:</vt:lpstr>
      <vt:lpstr>Problem III:</vt:lpstr>
      <vt:lpstr>Prove the claim:</vt:lpstr>
      <vt:lpstr>Result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Yijun Chen</dc:creator>
  <cp:lastModifiedBy>Yijun Chen</cp:lastModifiedBy>
  <cp:revision>15</cp:revision>
  <dcterms:created xsi:type="dcterms:W3CDTF">2022-04-19T05:05:22Z</dcterms:created>
  <dcterms:modified xsi:type="dcterms:W3CDTF">2022-04-19T18:47:52Z</dcterms:modified>
</cp:coreProperties>
</file>