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939" autoAdjust="0"/>
    <p:restoredTop sz="94660"/>
  </p:normalViewPr>
  <p:slideViewPr>
    <p:cSldViewPr snapToGrid="0">
      <p:cViewPr varScale="1">
        <p:scale>
          <a:sx n="56" d="100"/>
          <a:sy n="56" d="100"/>
        </p:scale>
        <p:origin x="90"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61612-8B18-4180-9246-7442FA00E2AB}" type="datetimeFigureOut">
              <a:rPr lang="es-PE" smtClean="0"/>
              <a:t>9/04/2021</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53187-9AB7-4E74-835A-99701560C648}" type="slidenum">
              <a:rPr lang="es-PE" smtClean="0"/>
              <a:t>‹Nº›</a:t>
            </a:fld>
            <a:endParaRPr lang="es-PE"/>
          </a:p>
        </p:txBody>
      </p:sp>
    </p:spTree>
    <p:extLst>
      <p:ext uri="{BB962C8B-B14F-4D97-AF65-F5344CB8AC3E}">
        <p14:creationId xmlns:p14="http://schemas.microsoft.com/office/powerpoint/2010/main" val="4290287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a:lstStyle/>
          <a:p>
            <a:pPr marL="246063" indent="-246063"/>
            <a:endParaRPr lang="es-ES_tradnl" smtClean="0"/>
          </a:p>
        </p:txBody>
      </p:sp>
      <p:sp>
        <p:nvSpPr>
          <p:cNvPr id="36868" name="Slide Number Placeholder 3"/>
          <p:cNvSpPr>
            <a:spLocks noGrp="1"/>
          </p:cNvSpPr>
          <p:nvPr>
            <p:ph type="sldNum" sz="quarter" idx="5"/>
          </p:nvPr>
        </p:nvSpPr>
        <p:spPr bwMode="auto">
          <a:noFill/>
          <a:ln>
            <a:miter lim="800000"/>
            <a:headEnd/>
            <a:tailEnd/>
          </a:ln>
        </p:spPr>
        <p:txBody>
          <a:bodyPr/>
          <a:lstStyle/>
          <a:p>
            <a:fld id="{7B82F5FA-49AC-40B7-92A9-2368111BDC4D}" type="slidenum">
              <a:rPr lang="es-PE" smtClean="0">
                <a:latin typeface="Arial" charset="0"/>
              </a:rPr>
              <a:pPr/>
              <a:t>1</a:t>
            </a:fld>
            <a:endParaRPr lang="es-PE" smtClean="0">
              <a:latin typeface="Arial" charset="0"/>
            </a:endParaRPr>
          </a:p>
        </p:txBody>
      </p:sp>
    </p:spTree>
    <p:extLst>
      <p:ext uri="{BB962C8B-B14F-4D97-AF65-F5344CB8AC3E}">
        <p14:creationId xmlns:p14="http://schemas.microsoft.com/office/powerpoint/2010/main" val="3855514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pPr>
              <a:buFontTx/>
              <a:buNone/>
            </a:pPr>
            <a:endParaRPr lang="es-ES_tradnl" dirty="0" smtClean="0"/>
          </a:p>
        </p:txBody>
      </p:sp>
      <p:sp>
        <p:nvSpPr>
          <p:cNvPr id="38916" name="Slide Number Placeholder 3"/>
          <p:cNvSpPr>
            <a:spLocks noGrp="1"/>
          </p:cNvSpPr>
          <p:nvPr>
            <p:ph type="sldNum" sz="quarter" idx="5"/>
          </p:nvPr>
        </p:nvSpPr>
        <p:spPr bwMode="auto">
          <a:noFill/>
          <a:ln>
            <a:miter lim="800000"/>
            <a:headEnd/>
            <a:tailEnd/>
          </a:ln>
        </p:spPr>
        <p:txBody>
          <a:bodyPr/>
          <a:lstStyle/>
          <a:p>
            <a:fld id="{FB4CB5B0-B6C4-4873-8CFA-1D126C4753AE}" type="slidenum">
              <a:rPr lang="es-PE" smtClean="0">
                <a:latin typeface="Arial" charset="0"/>
              </a:rPr>
              <a:pPr/>
              <a:t>10</a:t>
            </a:fld>
            <a:endParaRPr lang="es-PE" smtClean="0">
              <a:latin typeface="Arial" charset="0"/>
            </a:endParaRPr>
          </a:p>
        </p:txBody>
      </p:sp>
    </p:spTree>
    <p:extLst>
      <p:ext uri="{BB962C8B-B14F-4D97-AF65-F5344CB8AC3E}">
        <p14:creationId xmlns:p14="http://schemas.microsoft.com/office/powerpoint/2010/main" val="1711046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pPr>
              <a:buFontTx/>
              <a:buNone/>
            </a:pPr>
            <a:endParaRPr lang="es-ES_tradnl" dirty="0" smtClean="0"/>
          </a:p>
        </p:txBody>
      </p:sp>
      <p:sp>
        <p:nvSpPr>
          <p:cNvPr id="38916" name="Slide Number Placeholder 3"/>
          <p:cNvSpPr>
            <a:spLocks noGrp="1"/>
          </p:cNvSpPr>
          <p:nvPr>
            <p:ph type="sldNum" sz="quarter" idx="5"/>
          </p:nvPr>
        </p:nvSpPr>
        <p:spPr bwMode="auto">
          <a:noFill/>
          <a:ln>
            <a:miter lim="800000"/>
            <a:headEnd/>
            <a:tailEnd/>
          </a:ln>
        </p:spPr>
        <p:txBody>
          <a:bodyPr/>
          <a:lstStyle/>
          <a:p>
            <a:fld id="{FB4CB5B0-B6C4-4873-8CFA-1D126C4753AE}" type="slidenum">
              <a:rPr lang="es-PE" smtClean="0">
                <a:latin typeface="Arial" charset="0"/>
              </a:rPr>
              <a:pPr/>
              <a:t>11</a:t>
            </a:fld>
            <a:endParaRPr lang="es-PE" smtClean="0">
              <a:latin typeface="Arial" charset="0"/>
            </a:endParaRPr>
          </a:p>
        </p:txBody>
      </p:sp>
    </p:spTree>
    <p:extLst>
      <p:ext uri="{BB962C8B-B14F-4D97-AF65-F5344CB8AC3E}">
        <p14:creationId xmlns:p14="http://schemas.microsoft.com/office/powerpoint/2010/main" val="1291256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pPr>
              <a:buFontTx/>
              <a:buNone/>
            </a:pPr>
            <a:endParaRPr lang="es-ES_tradnl" dirty="0" smtClean="0"/>
          </a:p>
        </p:txBody>
      </p:sp>
      <p:sp>
        <p:nvSpPr>
          <p:cNvPr id="38916" name="Slide Number Placeholder 3"/>
          <p:cNvSpPr>
            <a:spLocks noGrp="1"/>
          </p:cNvSpPr>
          <p:nvPr>
            <p:ph type="sldNum" sz="quarter" idx="5"/>
          </p:nvPr>
        </p:nvSpPr>
        <p:spPr bwMode="auto">
          <a:noFill/>
          <a:ln>
            <a:miter lim="800000"/>
            <a:headEnd/>
            <a:tailEnd/>
          </a:ln>
        </p:spPr>
        <p:txBody>
          <a:bodyPr/>
          <a:lstStyle/>
          <a:p>
            <a:fld id="{FB4CB5B0-B6C4-4873-8CFA-1D126C4753AE}" type="slidenum">
              <a:rPr lang="es-PE" smtClean="0">
                <a:latin typeface="Arial" charset="0"/>
              </a:rPr>
              <a:pPr/>
              <a:t>12</a:t>
            </a:fld>
            <a:endParaRPr lang="es-PE" smtClean="0">
              <a:latin typeface="Arial" charset="0"/>
            </a:endParaRPr>
          </a:p>
        </p:txBody>
      </p:sp>
    </p:spTree>
    <p:extLst>
      <p:ext uri="{BB962C8B-B14F-4D97-AF65-F5344CB8AC3E}">
        <p14:creationId xmlns:p14="http://schemas.microsoft.com/office/powerpoint/2010/main" val="3760418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pPr>
              <a:buFontTx/>
              <a:buNone/>
            </a:pPr>
            <a:endParaRPr lang="es-ES_tradnl" dirty="0" smtClean="0"/>
          </a:p>
        </p:txBody>
      </p:sp>
      <p:sp>
        <p:nvSpPr>
          <p:cNvPr id="38916" name="Slide Number Placeholder 3"/>
          <p:cNvSpPr>
            <a:spLocks noGrp="1"/>
          </p:cNvSpPr>
          <p:nvPr>
            <p:ph type="sldNum" sz="quarter" idx="5"/>
          </p:nvPr>
        </p:nvSpPr>
        <p:spPr bwMode="auto">
          <a:noFill/>
          <a:ln>
            <a:miter lim="800000"/>
            <a:headEnd/>
            <a:tailEnd/>
          </a:ln>
        </p:spPr>
        <p:txBody>
          <a:bodyPr/>
          <a:lstStyle/>
          <a:p>
            <a:fld id="{FB4CB5B0-B6C4-4873-8CFA-1D126C4753AE}" type="slidenum">
              <a:rPr lang="es-PE" smtClean="0">
                <a:latin typeface="Arial" charset="0"/>
              </a:rPr>
              <a:pPr/>
              <a:t>13</a:t>
            </a:fld>
            <a:endParaRPr lang="es-PE" smtClean="0">
              <a:latin typeface="Arial" charset="0"/>
            </a:endParaRPr>
          </a:p>
        </p:txBody>
      </p:sp>
    </p:spTree>
    <p:extLst>
      <p:ext uri="{BB962C8B-B14F-4D97-AF65-F5344CB8AC3E}">
        <p14:creationId xmlns:p14="http://schemas.microsoft.com/office/powerpoint/2010/main" val="2727296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a:lstStyle/>
          <a:p>
            <a:endParaRPr lang="es-ES_tradnl" smtClean="0"/>
          </a:p>
        </p:txBody>
      </p:sp>
      <p:sp>
        <p:nvSpPr>
          <p:cNvPr id="63492" name="Slide Number Placeholder 3"/>
          <p:cNvSpPr>
            <a:spLocks noGrp="1"/>
          </p:cNvSpPr>
          <p:nvPr>
            <p:ph type="sldNum" sz="quarter" idx="5"/>
          </p:nvPr>
        </p:nvSpPr>
        <p:spPr bwMode="auto">
          <a:noFill/>
          <a:ln>
            <a:miter lim="800000"/>
            <a:headEnd/>
            <a:tailEnd/>
          </a:ln>
        </p:spPr>
        <p:txBody>
          <a:bodyPr/>
          <a:lstStyle/>
          <a:p>
            <a:fld id="{87A704AF-013D-489F-9920-9D882A070CA8}" type="slidenum">
              <a:rPr lang="es-PE" smtClean="0">
                <a:latin typeface="Arial" charset="0"/>
              </a:rPr>
              <a:pPr/>
              <a:t>14</a:t>
            </a:fld>
            <a:endParaRPr lang="es-PE" smtClean="0">
              <a:latin typeface="Arial" charset="0"/>
            </a:endParaRPr>
          </a:p>
        </p:txBody>
      </p:sp>
    </p:spTree>
    <p:extLst>
      <p:ext uri="{BB962C8B-B14F-4D97-AF65-F5344CB8AC3E}">
        <p14:creationId xmlns:p14="http://schemas.microsoft.com/office/powerpoint/2010/main" val="374060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a:lstStyle/>
          <a:p>
            <a:pPr marL="246063" indent="-246063"/>
            <a:endParaRPr lang="es-ES_tradnl" smtClean="0"/>
          </a:p>
        </p:txBody>
      </p:sp>
      <p:sp>
        <p:nvSpPr>
          <p:cNvPr id="36868" name="Slide Number Placeholder 3"/>
          <p:cNvSpPr>
            <a:spLocks noGrp="1"/>
          </p:cNvSpPr>
          <p:nvPr>
            <p:ph type="sldNum" sz="quarter" idx="5"/>
          </p:nvPr>
        </p:nvSpPr>
        <p:spPr bwMode="auto">
          <a:noFill/>
          <a:ln>
            <a:miter lim="800000"/>
            <a:headEnd/>
            <a:tailEnd/>
          </a:ln>
        </p:spPr>
        <p:txBody>
          <a:bodyPr/>
          <a:lstStyle/>
          <a:p>
            <a:fld id="{7B82F5FA-49AC-40B7-92A9-2368111BDC4D}" type="slidenum">
              <a:rPr lang="es-PE" smtClean="0">
                <a:latin typeface="Arial" charset="0"/>
              </a:rPr>
              <a:pPr/>
              <a:t>2</a:t>
            </a:fld>
            <a:endParaRPr lang="es-PE" smtClean="0">
              <a:latin typeface="Arial" charset="0"/>
            </a:endParaRPr>
          </a:p>
        </p:txBody>
      </p:sp>
    </p:spTree>
    <p:extLst>
      <p:ext uri="{BB962C8B-B14F-4D97-AF65-F5344CB8AC3E}">
        <p14:creationId xmlns:p14="http://schemas.microsoft.com/office/powerpoint/2010/main" val="3800628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pPr>
              <a:buFontTx/>
              <a:buNone/>
            </a:pPr>
            <a:endParaRPr lang="es-ES_tradnl" dirty="0" smtClean="0"/>
          </a:p>
        </p:txBody>
      </p:sp>
      <p:sp>
        <p:nvSpPr>
          <p:cNvPr id="38916" name="Slide Number Placeholder 3"/>
          <p:cNvSpPr>
            <a:spLocks noGrp="1"/>
          </p:cNvSpPr>
          <p:nvPr>
            <p:ph type="sldNum" sz="quarter" idx="5"/>
          </p:nvPr>
        </p:nvSpPr>
        <p:spPr bwMode="auto">
          <a:noFill/>
          <a:ln>
            <a:miter lim="800000"/>
            <a:headEnd/>
            <a:tailEnd/>
          </a:ln>
        </p:spPr>
        <p:txBody>
          <a:bodyPr/>
          <a:lstStyle/>
          <a:p>
            <a:fld id="{FB4CB5B0-B6C4-4873-8CFA-1D126C4753AE}" type="slidenum">
              <a:rPr lang="es-PE" smtClean="0">
                <a:latin typeface="Arial" charset="0"/>
              </a:rPr>
              <a:pPr/>
              <a:t>3</a:t>
            </a:fld>
            <a:endParaRPr lang="es-PE" smtClean="0">
              <a:latin typeface="Arial" charset="0"/>
            </a:endParaRPr>
          </a:p>
        </p:txBody>
      </p:sp>
    </p:spTree>
    <p:extLst>
      <p:ext uri="{BB962C8B-B14F-4D97-AF65-F5344CB8AC3E}">
        <p14:creationId xmlns:p14="http://schemas.microsoft.com/office/powerpoint/2010/main" val="1530865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pPr>
              <a:buFontTx/>
              <a:buNone/>
            </a:pPr>
            <a:endParaRPr lang="es-ES_tradnl" dirty="0" smtClean="0"/>
          </a:p>
        </p:txBody>
      </p:sp>
      <p:sp>
        <p:nvSpPr>
          <p:cNvPr id="38916" name="Slide Number Placeholder 3"/>
          <p:cNvSpPr>
            <a:spLocks noGrp="1"/>
          </p:cNvSpPr>
          <p:nvPr>
            <p:ph type="sldNum" sz="quarter" idx="5"/>
          </p:nvPr>
        </p:nvSpPr>
        <p:spPr bwMode="auto">
          <a:noFill/>
          <a:ln>
            <a:miter lim="800000"/>
            <a:headEnd/>
            <a:tailEnd/>
          </a:ln>
        </p:spPr>
        <p:txBody>
          <a:bodyPr/>
          <a:lstStyle/>
          <a:p>
            <a:fld id="{FB4CB5B0-B6C4-4873-8CFA-1D126C4753AE}" type="slidenum">
              <a:rPr lang="es-PE" smtClean="0">
                <a:latin typeface="Arial" charset="0"/>
              </a:rPr>
              <a:pPr/>
              <a:t>4</a:t>
            </a:fld>
            <a:endParaRPr lang="es-PE" smtClean="0">
              <a:latin typeface="Arial" charset="0"/>
            </a:endParaRPr>
          </a:p>
        </p:txBody>
      </p:sp>
    </p:spTree>
    <p:extLst>
      <p:ext uri="{BB962C8B-B14F-4D97-AF65-F5344CB8AC3E}">
        <p14:creationId xmlns:p14="http://schemas.microsoft.com/office/powerpoint/2010/main" val="2250495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pPr>
              <a:buFontTx/>
              <a:buNone/>
            </a:pPr>
            <a:endParaRPr lang="es-ES_tradnl" dirty="0" smtClean="0"/>
          </a:p>
        </p:txBody>
      </p:sp>
      <p:sp>
        <p:nvSpPr>
          <p:cNvPr id="38916" name="Slide Number Placeholder 3"/>
          <p:cNvSpPr>
            <a:spLocks noGrp="1"/>
          </p:cNvSpPr>
          <p:nvPr>
            <p:ph type="sldNum" sz="quarter" idx="5"/>
          </p:nvPr>
        </p:nvSpPr>
        <p:spPr bwMode="auto">
          <a:noFill/>
          <a:ln>
            <a:miter lim="800000"/>
            <a:headEnd/>
            <a:tailEnd/>
          </a:ln>
        </p:spPr>
        <p:txBody>
          <a:bodyPr/>
          <a:lstStyle/>
          <a:p>
            <a:fld id="{FB4CB5B0-B6C4-4873-8CFA-1D126C4753AE}" type="slidenum">
              <a:rPr lang="es-PE" smtClean="0">
                <a:latin typeface="Arial" charset="0"/>
              </a:rPr>
              <a:pPr/>
              <a:t>5</a:t>
            </a:fld>
            <a:endParaRPr lang="es-PE" smtClean="0">
              <a:latin typeface="Arial" charset="0"/>
            </a:endParaRPr>
          </a:p>
        </p:txBody>
      </p:sp>
    </p:spTree>
    <p:extLst>
      <p:ext uri="{BB962C8B-B14F-4D97-AF65-F5344CB8AC3E}">
        <p14:creationId xmlns:p14="http://schemas.microsoft.com/office/powerpoint/2010/main" val="32772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a:lstStyle/>
          <a:p>
            <a:pPr marL="246063" indent="-246063"/>
            <a:endParaRPr lang="es-ES_tradnl" smtClean="0"/>
          </a:p>
        </p:txBody>
      </p:sp>
      <p:sp>
        <p:nvSpPr>
          <p:cNvPr id="36868" name="Slide Number Placeholder 3"/>
          <p:cNvSpPr>
            <a:spLocks noGrp="1"/>
          </p:cNvSpPr>
          <p:nvPr>
            <p:ph type="sldNum" sz="quarter" idx="5"/>
          </p:nvPr>
        </p:nvSpPr>
        <p:spPr bwMode="auto">
          <a:noFill/>
          <a:ln>
            <a:miter lim="800000"/>
            <a:headEnd/>
            <a:tailEnd/>
          </a:ln>
        </p:spPr>
        <p:txBody>
          <a:bodyPr/>
          <a:lstStyle/>
          <a:p>
            <a:fld id="{7B82F5FA-49AC-40B7-92A9-2368111BDC4D}" type="slidenum">
              <a:rPr lang="es-PE" smtClean="0">
                <a:latin typeface="Arial" charset="0"/>
              </a:rPr>
              <a:pPr/>
              <a:t>6</a:t>
            </a:fld>
            <a:endParaRPr lang="es-PE" smtClean="0">
              <a:latin typeface="Arial" charset="0"/>
            </a:endParaRPr>
          </a:p>
        </p:txBody>
      </p:sp>
    </p:spTree>
    <p:extLst>
      <p:ext uri="{BB962C8B-B14F-4D97-AF65-F5344CB8AC3E}">
        <p14:creationId xmlns:p14="http://schemas.microsoft.com/office/powerpoint/2010/main" val="3691708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pPr>
              <a:buFontTx/>
              <a:buNone/>
            </a:pPr>
            <a:endParaRPr lang="es-ES_tradnl" dirty="0" smtClean="0"/>
          </a:p>
        </p:txBody>
      </p:sp>
      <p:sp>
        <p:nvSpPr>
          <p:cNvPr id="38916" name="Slide Number Placeholder 3"/>
          <p:cNvSpPr>
            <a:spLocks noGrp="1"/>
          </p:cNvSpPr>
          <p:nvPr>
            <p:ph type="sldNum" sz="quarter" idx="5"/>
          </p:nvPr>
        </p:nvSpPr>
        <p:spPr bwMode="auto">
          <a:noFill/>
          <a:ln>
            <a:miter lim="800000"/>
            <a:headEnd/>
            <a:tailEnd/>
          </a:ln>
        </p:spPr>
        <p:txBody>
          <a:bodyPr/>
          <a:lstStyle/>
          <a:p>
            <a:fld id="{FB4CB5B0-B6C4-4873-8CFA-1D126C4753AE}" type="slidenum">
              <a:rPr lang="es-PE" smtClean="0">
                <a:latin typeface="Arial" charset="0"/>
              </a:rPr>
              <a:pPr/>
              <a:t>7</a:t>
            </a:fld>
            <a:endParaRPr lang="es-PE" smtClean="0">
              <a:latin typeface="Arial" charset="0"/>
            </a:endParaRPr>
          </a:p>
        </p:txBody>
      </p:sp>
    </p:spTree>
    <p:extLst>
      <p:ext uri="{BB962C8B-B14F-4D97-AF65-F5344CB8AC3E}">
        <p14:creationId xmlns:p14="http://schemas.microsoft.com/office/powerpoint/2010/main" val="3358104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pPr>
              <a:buFontTx/>
              <a:buNone/>
            </a:pPr>
            <a:endParaRPr lang="es-ES_tradnl" dirty="0" smtClean="0"/>
          </a:p>
        </p:txBody>
      </p:sp>
      <p:sp>
        <p:nvSpPr>
          <p:cNvPr id="38916" name="Slide Number Placeholder 3"/>
          <p:cNvSpPr>
            <a:spLocks noGrp="1"/>
          </p:cNvSpPr>
          <p:nvPr>
            <p:ph type="sldNum" sz="quarter" idx="5"/>
          </p:nvPr>
        </p:nvSpPr>
        <p:spPr bwMode="auto">
          <a:noFill/>
          <a:ln>
            <a:miter lim="800000"/>
            <a:headEnd/>
            <a:tailEnd/>
          </a:ln>
        </p:spPr>
        <p:txBody>
          <a:bodyPr/>
          <a:lstStyle/>
          <a:p>
            <a:fld id="{FB4CB5B0-B6C4-4873-8CFA-1D126C4753AE}" type="slidenum">
              <a:rPr lang="es-PE" smtClean="0">
                <a:latin typeface="Arial" charset="0"/>
              </a:rPr>
              <a:pPr/>
              <a:t>8</a:t>
            </a:fld>
            <a:endParaRPr lang="es-PE" smtClean="0">
              <a:latin typeface="Arial" charset="0"/>
            </a:endParaRPr>
          </a:p>
        </p:txBody>
      </p:sp>
    </p:spTree>
    <p:extLst>
      <p:ext uri="{BB962C8B-B14F-4D97-AF65-F5344CB8AC3E}">
        <p14:creationId xmlns:p14="http://schemas.microsoft.com/office/powerpoint/2010/main" val="85429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a:lstStyle/>
          <a:p>
            <a:pPr marL="246063" indent="-246063"/>
            <a:endParaRPr lang="es-ES_tradnl" smtClean="0"/>
          </a:p>
        </p:txBody>
      </p:sp>
      <p:sp>
        <p:nvSpPr>
          <p:cNvPr id="36868" name="Slide Number Placeholder 3"/>
          <p:cNvSpPr>
            <a:spLocks noGrp="1"/>
          </p:cNvSpPr>
          <p:nvPr>
            <p:ph type="sldNum" sz="quarter" idx="5"/>
          </p:nvPr>
        </p:nvSpPr>
        <p:spPr bwMode="auto">
          <a:noFill/>
          <a:ln>
            <a:miter lim="800000"/>
            <a:headEnd/>
            <a:tailEnd/>
          </a:ln>
        </p:spPr>
        <p:txBody>
          <a:bodyPr/>
          <a:lstStyle/>
          <a:p>
            <a:fld id="{7B82F5FA-49AC-40B7-92A9-2368111BDC4D}" type="slidenum">
              <a:rPr lang="es-PE" smtClean="0">
                <a:latin typeface="Arial" charset="0"/>
              </a:rPr>
              <a:pPr/>
              <a:t>9</a:t>
            </a:fld>
            <a:endParaRPr lang="es-PE" smtClean="0">
              <a:latin typeface="Arial" charset="0"/>
            </a:endParaRPr>
          </a:p>
        </p:txBody>
      </p:sp>
    </p:spTree>
    <p:extLst>
      <p:ext uri="{BB962C8B-B14F-4D97-AF65-F5344CB8AC3E}">
        <p14:creationId xmlns:p14="http://schemas.microsoft.com/office/powerpoint/2010/main" val="3034433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4/9/2021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4/9/2021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ChangeArrowheads="1"/>
          </p:cNvSpPr>
          <p:nvPr/>
        </p:nvSpPr>
        <p:spPr bwMode="auto">
          <a:xfrm>
            <a:off x="1847529" y="692696"/>
            <a:ext cx="8634413" cy="585418"/>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s-PE" sz="3200" b="1" i="1" dirty="0" smtClean="0">
                <a:solidFill>
                  <a:srgbClr val="C00000"/>
                </a:solidFill>
                <a:effectLst>
                  <a:outerShdw blurRad="38100" dist="38100" dir="2700000" algn="tl">
                    <a:srgbClr val="C0C0C0"/>
                  </a:outerShdw>
                </a:effectLst>
                <a:latin typeface="Arial Black" pitchFamily="34" charset="0"/>
                <a:cs typeface="Arial" pitchFamily="34" charset="0"/>
              </a:rPr>
              <a:t>Programación </a:t>
            </a:r>
            <a:r>
              <a:rPr lang="es-PE" sz="3200" b="1" i="1" dirty="0">
                <a:solidFill>
                  <a:srgbClr val="C00000"/>
                </a:solidFill>
                <a:effectLst>
                  <a:outerShdw blurRad="38100" dist="38100" dir="2700000" algn="tl">
                    <a:srgbClr val="C0C0C0"/>
                  </a:outerShdw>
                </a:effectLst>
                <a:latin typeface="Arial Black" pitchFamily="34" charset="0"/>
                <a:cs typeface="Arial" pitchFamily="34" charset="0"/>
              </a:rPr>
              <a:t>Orientada a Objetos</a:t>
            </a:r>
            <a:endParaRPr lang="es-PE" sz="3200" b="1" i="1" dirty="0">
              <a:solidFill>
                <a:srgbClr val="C00000"/>
              </a:solidFill>
              <a:effectLst>
                <a:outerShdw blurRad="38100" dist="38100" dir="2700000" algn="tl">
                  <a:srgbClr val="C0C0C0"/>
                </a:outerShdw>
              </a:effectLst>
              <a:latin typeface="Arial Black" pitchFamily="34" charset="0"/>
              <a:cs typeface="Arial" pitchFamily="34" charset="0"/>
            </a:endParaRPr>
          </a:p>
        </p:txBody>
      </p:sp>
      <p:pic>
        <p:nvPicPr>
          <p:cNvPr id="9" name="8 Imagen" descr="programacion5.bmp"/>
          <p:cNvPicPr>
            <a:picLocks noChangeAspect="1"/>
          </p:cNvPicPr>
          <p:nvPr/>
        </p:nvPicPr>
        <p:blipFill>
          <a:blip r:embed="rId3" cstate="print"/>
          <a:stretch>
            <a:fillRect/>
          </a:stretch>
        </p:blipFill>
        <p:spPr>
          <a:xfrm>
            <a:off x="8112224" y="3989063"/>
            <a:ext cx="1872208" cy="1768197"/>
          </a:xfrm>
          <a:prstGeom prst="rect">
            <a:avLst/>
          </a:prstGeom>
        </p:spPr>
      </p:pic>
      <p:sp>
        <p:nvSpPr>
          <p:cNvPr id="10" name="Rectangle 4"/>
          <p:cNvSpPr>
            <a:spLocks noChangeArrowheads="1"/>
          </p:cNvSpPr>
          <p:nvPr/>
        </p:nvSpPr>
        <p:spPr bwMode="auto">
          <a:xfrm>
            <a:off x="1847528" y="1988840"/>
            <a:ext cx="8208838" cy="2678298"/>
          </a:xfrm>
          <a:prstGeom prst="rect">
            <a:avLst/>
          </a:prstGeom>
          <a:noFill/>
          <a:ln w="9525">
            <a:noFill/>
            <a:miter lim="800000"/>
            <a:headEnd/>
            <a:tailEnd/>
          </a:ln>
        </p:spPr>
        <p:txBody>
          <a:bodyPr wrap="square" lIns="92075" tIns="46038" rIns="92075" bIns="46038">
            <a:spAutoFit/>
          </a:bodyPr>
          <a:lstStyle/>
          <a:p>
            <a:pPr eaLnBrk="0" hangingPunct="0">
              <a:spcBef>
                <a:spcPct val="50000"/>
              </a:spcBef>
              <a:defRPr/>
            </a:pPr>
            <a:r>
              <a:rPr lang="es-PE" sz="2400" b="1" i="1" dirty="0">
                <a:solidFill>
                  <a:schemeClr val="tx1">
                    <a:lumMod val="65000"/>
                    <a:lumOff val="35000"/>
                  </a:schemeClr>
                </a:solidFill>
                <a:latin typeface="Arial" pitchFamily="34" charset="0"/>
                <a:cs typeface="Arial" pitchFamily="34" charset="0"/>
              </a:rPr>
              <a:t>Temas:</a:t>
            </a:r>
          </a:p>
          <a:p>
            <a:pPr marL="457200" indent="-457200">
              <a:buFont typeface="+mj-lt"/>
              <a:buAutoNum type="arabicPeriod"/>
            </a:pPr>
            <a:r>
              <a:rPr lang="es-ES_tradnl" sz="2400" dirty="0"/>
              <a:t>Introducción a la Programación Orientada a Objetos - POO</a:t>
            </a:r>
            <a:endParaRPr lang="es-PE" sz="2400" dirty="0"/>
          </a:p>
          <a:p>
            <a:pPr marL="457200" indent="-457200">
              <a:buFont typeface="+mj-lt"/>
              <a:buAutoNum type="arabicPeriod"/>
            </a:pPr>
            <a:r>
              <a:rPr lang="es-ES_tradnl" sz="2400" dirty="0"/>
              <a:t>Los Objetos y las Clases</a:t>
            </a:r>
            <a:endParaRPr lang="es-PE" sz="2400" dirty="0"/>
          </a:p>
          <a:p>
            <a:pPr marL="457200" indent="-457200">
              <a:buFont typeface="+mj-lt"/>
              <a:buAutoNum type="arabicPeriod"/>
            </a:pPr>
            <a:r>
              <a:rPr lang="es-ES_tradnl" sz="2400" dirty="0"/>
              <a:t>Conceptos vinculados  a la Programación Orientada a Objetos - POO</a:t>
            </a:r>
            <a:endParaRPr lang="es-PE" sz="2400" dirty="0"/>
          </a:p>
          <a:p>
            <a:pPr marL="457200" indent="-457200"/>
            <a:endParaRPr lang="es-PE" sz="2400" dirty="0" smtClean="0"/>
          </a:p>
          <a:p>
            <a:pPr marL="457200" indent="-457200"/>
            <a:r>
              <a:rPr lang="es-PE" sz="2400" dirty="0" smtClean="0"/>
              <a:t>Instructor: José León </a:t>
            </a:r>
            <a:r>
              <a:rPr lang="es-PE" sz="2400" dirty="0" err="1" smtClean="0"/>
              <a:t>Cabel</a:t>
            </a:r>
            <a:endParaRPr lang="es-PE" sz="2400" dirty="0"/>
          </a:p>
        </p:txBody>
      </p:sp>
    </p:spTree>
    <p:extLst>
      <p:ext uri="{BB962C8B-B14F-4D97-AF65-F5344CB8AC3E}">
        <p14:creationId xmlns:p14="http://schemas.microsoft.com/office/powerpoint/2010/main" val="3893543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 CuadroTexto"/>
          <p:cNvSpPr txBox="1">
            <a:spLocks noChangeArrowheads="1"/>
          </p:cNvSpPr>
          <p:nvPr/>
        </p:nvSpPr>
        <p:spPr bwMode="auto">
          <a:xfrm>
            <a:off x="1524000" y="6165304"/>
            <a:ext cx="8072438" cy="461962"/>
          </a:xfrm>
          <a:prstGeom prst="rect">
            <a:avLst/>
          </a:prstGeom>
          <a:noFill/>
          <a:ln w="9525">
            <a:noFill/>
            <a:miter lim="800000"/>
            <a:headEnd/>
            <a:tailEnd/>
          </a:ln>
        </p:spPr>
        <p:txBody>
          <a:bodyPr>
            <a:spAutoFit/>
          </a:bodyPr>
          <a:lstStyle/>
          <a:p>
            <a:r>
              <a:rPr lang="es-PE" sz="2400" b="1" dirty="0">
                <a:solidFill>
                  <a:srgbClr val="EDF0E9"/>
                </a:solidFill>
                <a:latin typeface="Arial Black" pitchFamily="34" charset="0"/>
                <a:cs typeface="Arial" charset="0"/>
              </a:rPr>
              <a:t> Conceptos vinculados a la POO</a:t>
            </a:r>
            <a:endParaRPr lang="es-PE" sz="2400" b="1" dirty="0">
              <a:solidFill>
                <a:srgbClr val="EDF0E9"/>
              </a:solidFill>
              <a:latin typeface="Arial Black" pitchFamily="34" charset="0"/>
              <a:cs typeface="Arial" charset="0"/>
            </a:endParaRPr>
          </a:p>
        </p:txBody>
      </p:sp>
      <p:sp>
        <p:nvSpPr>
          <p:cNvPr id="20" name="1 CuadroTexto"/>
          <p:cNvSpPr txBox="1">
            <a:spLocks noChangeArrowheads="1"/>
          </p:cNvSpPr>
          <p:nvPr/>
        </p:nvSpPr>
        <p:spPr bwMode="auto">
          <a:xfrm>
            <a:off x="1919536" y="1"/>
            <a:ext cx="8072438" cy="461665"/>
          </a:xfrm>
          <a:prstGeom prst="rect">
            <a:avLst/>
          </a:prstGeom>
          <a:noFill/>
          <a:ln w="9525">
            <a:noFill/>
            <a:miter lim="800000"/>
            <a:headEnd/>
            <a:tailEnd/>
          </a:ln>
        </p:spPr>
        <p:txBody>
          <a:bodyPr>
            <a:spAutoFit/>
          </a:bodyPr>
          <a:lstStyle/>
          <a:p>
            <a:r>
              <a:rPr lang="es-PE" sz="2400" b="1" dirty="0">
                <a:solidFill>
                  <a:srgbClr val="EDF0E9"/>
                </a:solidFill>
                <a:latin typeface="Arial Black" pitchFamily="34" charset="0"/>
                <a:cs typeface="Arial" charset="0"/>
              </a:rPr>
              <a:t>3.1 Principales conceptos vinculados a la POO</a:t>
            </a:r>
            <a:endParaRPr lang="es-PE" sz="2400" b="1" dirty="0">
              <a:solidFill>
                <a:srgbClr val="EDF0E9"/>
              </a:solidFill>
              <a:latin typeface="Arial Black" pitchFamily="34" charset="0"/>
              <a:cs typeface="Arial" charset="0"/>
            </a:endParaRPr>
          </a:p>
        </p:txBody>
      </p:sp>
      <p:sp>
        <p:nvSpPr>
          <p:cNvPr id="26" name="Line 2"/>
          <p:cNvSpPr>
            <a:spLocks noChangeShapeType="1"/>
          </p:cNvSpPr>
          <p:nvPr/>
        </p:nvSpPr>
        <p:spPr bwMode="auto">
          <a:xfrm flipH="1" flipV="1">
            <a:off x="2279576" y="692696"/>
            <a:ext cx="7488832" cy="5472608"/>
          </a:xfrm>
          <a:prstGeom prst="line">
            <a:avLst/>
          </a:prstGeom>
          <a:noFill/>
          <a:ln w="9525">
            <a:solidFill>
              <a:schemeClr val="tx1"/>
            </a:solidFill>
            <a:round/>
            <a:headEnd/>
            <a:tailEnd/>
          </a:ln>
        </p:spPr>
        <p:txBody>
          <a:bodyPr wrap="none" anchor="ctr"/>
          <a:lstStyle/>
          <a:p>
            <a:endParaRPr lang="es-PE"/>
          </a:p>
        </p:txBody>
      </p:sp>
      <p:sp>
        <p:nvSpPr>
          <p:cNvPr id="27" name="Line 3"/>
          <p:cNvSpPr>
            <a:spLocks noChangeShapeType="1"/>
          </p:cNvSpPr>
          <p:nvPr/>
        </p:nvSpPr>
        <p:spPr bwMode="auto">
          <a:xfrm flipV="1">
            <a:off x="2639616" y="836712"/>
            <a:ext cx="7272808" cy="5328592"/>
          </a:xfrm>
          <a:prstGeom prst="line">
            <a:avLst/>
          </a:prstGeom>
          <a:noFill/>
          <a:ln w="9525">
            <a:solidFill>
              <a:schemeClr val="tx1"/>
            </a:solidFill>
            <a:round/>
            <a:headEnd/>
            <a:tailEnd/>
          </a:ln>
        </p:spPr>
        <p:txBody>
          <a:bodyPr wrap="none" anchor="ctr"/>
          <a:lstStyle/>
          <a:p>
            <a:endParaRPr lang="es-PE"/>
          </a:p>
        </p:txBody>
      </p:sp>
      <p:sp>
        <p:nvSpPr>
          <p:cNvPr id="28" name="Line 4"/>
          <p:cNvSpPr>
            <a:spLocks noChangeShapeType="1"/>
          </p:cNvSpPr>
          <p:nvPr/>
        </p:nvSpPr>
        <p:spPr bwMode="auto">
          <a:xfrm>
            <a:off x="1981200" y="3429000"/>
            <a:ext cx="8153400" cy="0"/>
          </a:xfrm>
          <a:prstGeom prst="line">
            <a:avLst/>
          </a:prstGeom>
          <a:noFill/>
          <a:ln w="9525">
            <a:solidFill>
              <a:schemeClr val="tx1"/>
            </a:solidFill>
            <a:round/>
            <a:headEnd/>
            <a:tailEnd/>
          </a:ln>
        </p:spPr>
        <p:txBody>
          <a:bodyPr wrap="none" anchor="ctr"/>
          <a:lstStyle/>
          <a:p>
            <a:endParaRPr lang="es-PE"/>
          </a:p>
        </p:txBody>
      </p:sp>
      <p:sp>
        <p:nvSpPr>
          <p:cNvPr id="29" name="AutoShape 5"/>
          <p:cNvSpPr>
            <a:spLocks noChangeArrowheads="1"/>
          </p:cNvSpPr>
          <p:nvPr/>
        </p:nvSpPr>
        <p:spPr bwMode="auto">
          <a:xfrm rot="2076653">
            <a:off x="2590800" y="1447800"/>
            <a:ext cx="1676400" cy="495300"/>
          </a:xfrm>
          <a:prstGeom prst="flowChartProcess">
            <a:avLst/>
          </a:prstGeom>
          <a:noFill/>
          <a:ln w="9525">
            <a:noFill/>
            <a:miter lim="800000"/>
            <a:headEnd/>
            <a:tailEnd/>
          </a:ln>
        </p:spPr>
        <p:txBody>
          <a:bodyPr wrap="none" anchor="ctr"/>
          <a:lstStyle/>
          <a:p>
            <a:pPr algn="ctr" eaLnBrk="0" hangingPunct="0"/>
            <a:r>
              <a:rPr lang="es-ES_tradnl" sz="2400">
                <a:ea typeface="ＭＳ Ｐゴシック" pitchFamily="52" charset="-128"/>
              </a:rPr>
              <a:t>Abstracción</a:t>
            </a:r>
          </a:p>
        </p:txBody>
      </p:sp>
      <p:sp>
        <p:nvSpPr>
          <p:cNvPr id="30" name="AutoShape 6"/>
          <p:cNvSpPr>
            <a:spLocks noChangeArrowheads="1"/>
          </p:cNvSpPr>
          <p:nvPr/>
        </p:nvSpPr>
        <p:spPr bwMode="auto">
          <a:xfrm rot="2141998">
            <a:off x="7194234" y="5168242"/>
            <a:ext cx="2365375" cy="330200"/>
          </a:xfrm>
          <a:prstGeom prst="flowChartProcess">
            <a:avLst/>
          </a:prstGeom>
          <a:noFill/>
          <a:ln w="9525">
            <a:noFill/>
            <a:miter lim="800000"/>
            <a:headEnd/>
            <a:tailEnd/>
          </a:ln>
        </p:spPr>
        <p:txBody>
          <a:bodyPr wrap="none" anchor="ctr"/>
          <a:lstStyle/>
          <a:p>
            <a:pPr algn="ctr" eaLnBrk="0" hangingPunct="0"/>
            <a:r>
              <a:rPr lang="es-ES_tradnl" sz="2400" dirty="0">
                <a:ea typeface="ＭＳ Ｐゴシック" pitchFamily="52" charset="-128"/>
              </a:rPr>
              <a:t>Encapsulamiento</a:t>
            </a:r>
          </a:p>
        </p:txBody>
      </p:sp>
      <p:sp>
        <p:nvSpPr>
          <p:cNvPr id="31" name="AutoShape 7"/>
          <p:cNvSpPr>
            <a:spLocks noChangeArrowheads="1"/>
          </p:cNvSpPr>
          <p:nvPr/>
        </p:nvSpPr>
        <p:spPr bwMode="auto">
          <a:xfrm rot="-2154261">
            <a:off x="2667000" y="5410200"/>
            <a:ext cx="1676400" cy="495300"/>
          </a:xfrm>
          <a:prstGeom prst="flowChartProcess">
            <a:avLst/>
          </a:prstGeom>
          <a:noFill/>
          <a:ln w="9525">
            <a:noFill/>
            <a:miter lim="800000"/>
            <a:headEnd/>
            <a:tailEnd/>
          </a:ln>
        </p:spPr>
        <p:txBody>
          <a:bodyPr wrap="none" anchor="ctr"/>
          <a:lstStyle/>
          <a:p>
            <a:pPr algn="ctr" eaLnBrk="0" hangingPunct="0"/>
            <a:r>
              <a:rPr lang="es-ES_tradnl" sz="2400">
                <a:ea typeface="ＭＳ Ｐゴシック" pitchFamily="52" charset="-128"/>
              </a:rPr>
              <a:t>Herencia</a:t>
            </a:r>
          </a:p>
        </p:txBody>
      </p:sp>
      <p:sp>
        <p:nvSpPr>
          <p:cNvPr id="32" name="AutoShape 8"/>
          <p:cNvSpPr>
            <a:spLocks noChangeArrowheads="1"/>
          </p:cNvSpPr>
          <p:nvPr/>
        </p:nvSpPr>
        <p:spPr bwMode="auto">
          <a:xfrm>
            <a:off x="5181600" y="2895600"/>
            <a:ext cx="1905000" cy="1143000"/>
          </a:xfrm>
          <a:prstGeom prst="flowChartConnector">
            <a:avLst/>
          </a:prstGeom>
          <a:solidFill>
            <a:srgbClr val="5480C6"/>
          </a:solidFill>
          <a:ln w="9525">
            <a:solidFill>
              <a:schemeClr val="tx1"/>
            </a:solidFill>
            <a:round/>
            <a:headEnd/>
            <a:tailEnd/>
          </a:ln>
        </p:spPr>
        <p:txBody>
          <a:bodyPr wrap="none" anchor="ctr"/>
          <a:lstStyle/>
          <a:p>
            <a:pPr algn="ctr" eaLnBrk="0" hangingPunct="0"/>
            <a:r>
              <a:rPr lang="es-ES_tradnl" sz="1600">
                <a:ea typeface="ＭＳ Ｐゴシック" pitchFamily="52" charset="-128"/>
              </a:rPr>
              <a:t>Programación </a:t>
            </a:r>
          </a:p>
          <a:p>
            <a:pPr algn="ctr" eaLnBrk="0" hangingPunct="0"/>
            <a:r>
              <a:rPr lang="es-ES_tradnl" sz="1600">
                <a:ea typeface="ＭＳ Ｐゴシック" pitchFamily="52" charset="-128"/>
              </a:rPr>
              <a:t>orientada a objetos</a:t>
            </a:r>
            <a:endParaRPr lang="es-ES_tradnl" sz="2400">
              <a:ea typeface="ＭＳ Ｐゴシック" pitchFamily="52" charset="-128"/>
            </a:endParaRPr>
          </a:p>
        </p:txBody>
      </p:sp>
      <p:sp>
        <p:nvSpPr>
          <p:cNvPr id="33" name="Text Box 9"/>
          <p:cNvSpPr txBox="1">
            <a:spLocks noChangeArrowheads="1"/>
          </p:cNvSpPr>
          <p:nvPr/>
        </p:nvSpPr>
        <p:spPr bwMode="auto">
          <a:xfrm>
            <a:off x="4098925" y="4992688"/>
            <a:ext cx="184150" cy="457200"/>
          </a:xfrm>
          <a:prstGeom prst="rect">
            <a:avLst/>
          </a:prstGeom>
          <a:noFill/>
          <a:ln w="9525">
            <a:noFill/>
            <a:miter lim="800000"/>
            <a:headEnd/>
            <a:tailEnd/>
          </a:ln>
        </p:spPr>
        <p:txBody>
          <a:bodyPr wrap="none">
            <a:spAutoFit/>
          </a:bodyPr>
          <a:lstStyle/>
          <a:p>
            <a:pPr eaLnBrk="0" hangingPunct="0"/>
            <a:endParaRPr lang="es-PE" sz="2400">
              <a:ea typeface="ＭＳ Ｐゴシック" pitchFamily="52" charset="-128"/>
            </a:endParaRPr>
          </a:p>
        </p:txBody>
      </p:sp>
      <p:sp>
        <p:nvSpPr>
          <p:cNvPr id="34" name="AutoShape 10"/>
          <p:cNvSpPr>
            <a:spLocks noChangeArrowheads="1"/>
          </p:cNvSpPr>
          <p:nvPr/>
        </p:nvSpPr>
        <p:spPr bwMode="auto">
          <a:xfrm rot="-2212567">
            <a:off x="8001000" y="1524000"/>
            <a:ext cx="1676400" cy="495300"/>
          </a:xfrm>
          <a:prstGeom prst="flowChartProcess">
            <a:avLst/>
          </a:prstGeom>
          <a:noFill/>
          <a:ln w="9525">
            <a:noFill/>
            <a:miter lim="800000"/>
            <a:headEnd/>
            <a:tailEnd/>
          </a:ln>
        </p:spPr>
        <p:txBody>
          <a:bodyPr wrap="none" anchor="ctr"/>
          <a:lstStyle/>
          <a:p>
            <a:pPr algn="ctr" eaLnBrk="0" hangingPunct="0"/>
            <a:r>
              <a:rPr lang="es-ES_tradnl" sz="2400">
                <a:ea typeface="ＭＳ Ｐゴシック" pitchFamily="52" charset="-128"/>
              </a:rPr>
              <a:t>Polimorfismo</a:t>
            </a:r>
          </a:p>
        </p:txBody>
      </p:sp>
      <p:sp>
        <p:nvSpPr>
          <p:cNvPr id="35" name="AutoShape 11"/>
          <p:cNvSpPr>
            <a:spLocks noChangeArrowheads="1"/>
          </p:cNvSpPr>
          <p:nvPr/>
        </p:nvSpPr>
        <p:spPr bwMode="auto">
          <a:xfrm rot="32672">
            <a:off x="8077200" y="3314700"/>
            <a:ext cx="1676400" cy="495300"/>
          </a:xfrm>
          <a:prstGeom prst="flowChartProcess">
            <a:avLst/>
          </a:prstGeom>
          <a:noFill/>
          <a:ln w="9525">
            <a:noFill/>
            <a:miter lim="800000"/>
            <a:headEnd/>
            <a:tailEnd/>
          </a:ln>
        </p:spPr>
        <p:txBody>
          <a:bodyPr wrap="none" anchor="ctr"/>
          <a:lstStyle/>
          <a:p>
            <a:pPr algn="ctr" eaLnBrk="0" hangingPunct="0"/>
            <a:r>
              <a:rPr lang="es-ES_tradnl" sz="2400">
                <a:ea typeface="ＭＳ Ｐゴシック" pitchFamily="52" charset="-128"/>
              </a:rPr>
              <a:t>Acoplamiento</a:t>
            </a:r>
          </a:p>
        </p:txBody>
      </p:sp>
      <p:sp>
        <p:nvSpPr>
          <p:cNvPr id="36" name="AutoShape 12"/>
          <p:cNvSpPr>
            <a:spLocks noChangeArrowheads="1"/>
          </p:cNvSpPr>
          <p:nvPr/>
        </p:nvSpPr>
        <p:spPr bwMode="auto">
          <a:xfrm rot="32672">
            <a:off x="2514600" y="3314700"/>
            <a:ext cx="1676400" cy="495300"/>
          </a:xfrm>
          <a:prstGeom prst="flowChartProcess">
            <a:avLst/>
          </a:prstGeom>
          <a:noFill/>
          <a:ln w="9525">
            <a:noFill/>
            <a:miter lim="800000"/>
            <a:headEnd/>
            <a:tailEnd/>
          </a:ln>
        </p:spPr>
        <p:txBody>
          <a:bodyPr wrap="none" anchor="ctr"/>
          <a:lstStyle/>
          <a:p>
            <a:pPr algn="ctr" eaLnBrk="0" hangingPunct="0"/>
            <a:r>
              <a:rPr lang="es-ES_tradnl" sz="2400">
                <a:ea typeface="ＭＳ Ｐゴシック" pitchFamily="52" charset="-128"/>
              </a:rPr>
              <a:t>Cohesi</a:t>
            </a:r>
            <a:r>
              <a:rPr lang="es-ES_tradnl" altLang="ja-JP" sz="2400">
                <a:ea typeface="ＭＳ Ｐゴシック" pitchFamily="52" charset="-128"/>
              </a:rPr>
              <a:t>ó</a:t>
            </a:r>
            <a:r>
              <a:rPr lang="es-ES_tradnl" sz="2400">
                <a:ea typeface="ＭＳ Ｐゴシック" pitchFamily="52" charset="-128"/>
              </a:rPr>
              <a:t>n</a:t>
            </a:r>
          </a:p>
        </p:txBody>
      </p:sp>
      <p:sp>
        <p:nvSpPr>
          <p:cNvPr id="37" name="Text Box 13"/>
          <p:cNvSpPr txBox="1">
            <a:spLocks noChangeArrowheads="1"/>
          </p:cNvSpPr>
          <p:nvPr/>
        </p:nvSpPr>
        <p:spPr bwMode="auto">
          <a:xfrm>
            <a:off x="7467600" y="4191001"/>
            <a:ext cx="2677336" cy="938719"/>
          </a:xfrm>
          <a:prstGeom prst="rect">
            <a:avLst/>
          </a:prstGeom>
          <a:noFill/>
          <a:ln w="9525">
            <a:noFill/>
            <a:miter lim="800000"/>
            <a:headEnd/>
            <a:tailEnd/>
          </a:ln>
        </p:spPr>
        <p:txBody>
          <a:bodyPr wrap="none">
            <a:spAutoFit/>
          </a:bodyPr>
          <a:lstStyle/>
          <a:p>
            <a:pPr eaLnBrk="0" hangingPunct="0"/>
            <a:r>
              <a:rPr lang="es-ES_tradnl" sz="1100" dirty="0">
                <a:ea typeface="ＭＳ Ｐゴシック" pitchFamily="52" charset="-128"/>
              </a:rPr>
              <a:t>Las propiedades son privadas, </a:t>
            </a:r>
          </a:p>
          <a:p>
            <a:pPr eaLnBrk="0" hangingPunct="0"/>
            <a:r>
              <a:rPr lang="es-ES_tradnl" sz="1100" dirty="0">
                <a:ea typeface="ＭＳ Ｐゴシック" pitchFamily="52" charset="-128"/>
              </a:rPr>
              <a:t>   </a:t>
            </a:r>
            <a:r>
              <a:rPr lang="es-ES_tradnl" sz="1100" dirty="0" err="1">
                <a:ea typeface="ＭＳ Ｐゴシック" pitchFamily="52" charset="-128"/>
              </a:rPr>
              <a:t>accesadas</a:t>
            </a:r>
            <a:r>
              <a:rPr lang="es-ES_tradnl" sz="1100" dirty="0">
                <a:ea typeface="ＭＳ Ｐゴシック" pitchFamily="52" charset="-128"/>
              </a:rPr>
              <a:t> mediante métodos </a:t>
            </a:r>
          </a:p>
          <a:p>
            <a:pPr eaLnBrk="0" hangingPunct="0"/>
            <a:r>
              <a:rPr lang="es-ES_tradnl" sz="1100" dirty="0">
                <a:ea typeface="ＭＳ Ｐゴシック" pitchFamily="52" charset="-128"/>
              </a:rPr>
              <a:t>         públicos o protegidos, permitiendo </a:t>
            </a:r>
          </a:p>
          <a:p>
            <a:pPr eaLnBrk="0" hangingPunct="0"/>
            <a:r>
              <a:rPr lang="es-ES_tradnl" sz="1100" dirty="0">
                <a:ea typeface="ＭＳ Ｐゴシック" pitchFamily="52" charset="-128"/>
              </a:rPr>
              <a:t>             así consistencia en la información y </a:t>
            </a:r>
          </a:p>
          <a:p>
            <a:pPr eaLnBrk="0" hangingPunct="0"/>
            <a:r>
              <a:rPr lang="es-ES_tradnl" sz="1100" dirty="0">
                <a:ea typeface="ＭＳ Ｐゴシック" pitchFamily="52" charset="-128"/>
              </a:rPr>
              <a:t>                    el aumento de la cohesión.</a:t>
            </a:r>
          </a:p>
        </p:txBody>
      </p:sp>
      <p:sp>
        <p:nvSpPr>
          <p:cNvPr id="38" name="Text Box 15"/>
          <p:cNvSpPr txBox="1">
            <a:spLocks noChangeArrowheads="1"/>
          </p:cNvSpPr>
          <p:nvPr/>
        </p:nvSpPr>
        <p:spPr bwMode="auto">
          <a:xfrm>
            <a:off x="6324601" y="762001"/>
            <a:ext cx="3228769" cy="769441"/>
          </a:xfrm>
          <a:prstGeom prst="rect">
            <a:avLst/>
          </a:prstGeom>
          <a:noFill/>
          <a:ln w="9525">
            <a:noFill/>
            <a:miter lim="800000"/>
            <a:headEnd/>
            <a:tailEnd/>
          </a:ln>
        </p:spPr>
        <p:txBody>
          <a:bodyPr wrap="none">
            <a:spAutoFit/>
          </a:bodyPr>
          <a:lstStyle/>
          <a:p>
            <a:pPr eaLnBrk="0" hangingPunct="0"/>
            <a:r>
              <a:rPr lang="es-ES_tradnl" sz="1100" dirty="0">
                <a:ea typeface="ＭＳ Ｐゴシック" pitchFamily="52" charset="-128"/>
              </a:rPr>
              <a:t>                             Es la capacidad de tener métodos</a:t>
            </a:r>
          </a:p>
          <a:p>
            <a:pPr eaLnBrk="0" hangingPunct="0"/>
            <a:r>
              <a:rPr lang="es-ES_tradnl" sz="1100" dirty="0">
                <a:ea typeface="ＭＳ Ｐゴシック" pitchFamily="52" charset="-128"/>
              </a:rPr>
              <a:t>       con el mismo nombre, con comportamientos</a:t>
            </a:r>
          </a:p>
          <a:p>
            <a:pPr eaLnBrk="0" hangingPunct="0"/>
            <a:r>
              <a:rPr lang="es-ES_tradnl" sz="1100" dirty="0">
                <a:ea typeface="ＭＳ Ｐゴシック" pitchFamily="52" charset="-128"/>
              </a:rPr>
              <a:t>  diferentes, conocido como la sobre-escritura </a:t>
            </a:r>
          </a:p>
          <a:p>
            <a:pPr eaLnBrk="0" hangingPunct="0"/>
            <a:r>
              <a:rPr lang="es-ES_tradnl" sz="1100" dirty="0">
                <a:ea typeface="ＭＳ Ｐゴシック" pitchFamily="52" charset="-128"/>
              </a:rPr>
              <a:t>de métodos y la sobrecarga de operadores</a:t>
            </a:r>
            <a:endParaRPr lang="es-ES_tradnl" sz="3200" dirty="0">
              <a:ea typeface="ＭＳ Ｐゴシック" pitchFamily="52" charset="-128"/>
            </a:endParaRPr>
          </a:p>
        </p:txBody>
      </p:sp>
      <p:sp>
        <p:nvSpPr>
          <p:cNvPr id="39" name="Text Box 16"/>
          <p:cNvSpPr txBox="1">
            <a:spLocks noChangeArrowheads="1"/>
          </p:cNvSpPr>
          <p:nvPr/>
        </p:nvSpPr>
        <p:spPr bwMode="auto">
          <a:xfrm>
            <a:off x="6711951" y="1965325"/>
            <a:ext cx="1301959" cy="261610"/>
          </a:xfrm>
          <a:prstGeom prst="rect">
            <a:avLst/>
          </a:prstGeom>
          <a:noFill/>
          <a:ln w="9525">
            <a:noFill/>
            <a:miter lim="800000"/>
            <a:headEnd/>
            <a:tailEnd/>
          </a:ln>
        </p:spPr>
        <p:txBody>
          <a:bodyPr wrap="none">
            <a:spAutoFit/>
          </a:bodyPr>
          <a:lstStyle/>
          <a:p>
            <a:pPr eaLnBrk="0" hangingPunct="0"/>
            <a:r>
              <a:rPr lang="es-ES_tradnl" sz="1100" dirty="0">
                <a:ea typeface="ＭＳ Ｐゴシック" pitchFamily="52" charset="-128"/>
              </a:rPr>
              <a:t>La firma de método</a:t>
            </a:r>
          </a:p>
        </p:txBody>
      </p:sp>
      <p:sp>
        <p:nvSpPr>
          <p:cNvPr id="40" name="Text Box 17"/>
          <p:cNvSpPr txBox="1">
            <a:spLocks noChangeArrowheads="1"/>
          </p:cNvSpPr>
          <p:nvPr/>
        </p:nvSpPr>
        <p:spPr bwMode="auto">
          <a:xfrm>
            <a:off x="3287688" y="764705"/>
            <a:ext cx="2808312" cy="938719"/>
          </a:xfrm>
          <a:prstGeom prst="rect">
            <a:avLst/>
          </a:prstGeom>
          <a:noFill/>
          <a:ln w="9525">
            <a:noFill/>
            <a:miter lim="800000"/>
            <a:headEnd/>
            <a:tailEnd/>
          </a:ln>
        </p:spPr>
        <p:txBody>
          <a:bodyPr wrap="square">
            <a:spAutoFit/>
          </a:bodyPr>
          <a:lstStyle/>
          <a:p>
            <a:pPr eaLnBrk="0" hangingPunct="0"/>
            <a:r>
              <a:rPr lang="es-ES_tradnl" sz="1100" dirty="0">
                <a:ea typeface="ＭＳ Ｐゴシック" pitchFamily="52" charset="-128"/>
              </a:rPr>
              <a:t>Es la capacidad de </a:t>
            </a:r>
            <a:r>
              <a:rPr lang="es-ES_tradnl" sz="1100" b="1" dirty="0">
                <a:ea typeface="ＭＳ Ｐゴシック" pitchFamily="52" charset="-128"/>
              </a:rPr>
              <a:t>concentrar</a:t>
            </a:r>
            <a:r>
              <a:rPr lang="es-ES_tradnl" sz="1100" dirty="0">
                <a:ea typeface="ＭＳ Ｐゴシック" pitchFamily="52" charset="-128"/>
              </a:rPr>
              <a:t> las</a:t>
            </a:r>
          </a:p>
          <a:p>
            <a:pPr eaLnBrk="0" hangingPunct="0"/>
            <a:r>
              <a:rPr lang="es-ES_tradnl" sz="1100" dirty="0">
                <a:ea typeface="ＭＳ Ｐゴシック" pitchFamily="52" charset="-128"/>
              </a:rPr>
              <a:t>     propiedades y comportamientos </a:t>
            </a:r>
          </a:p>
          <a:p>
            <a:pPr eaLnBrk="0" hangingPunct="0"/>
            <a:r>
              <a:rPr lang="es-ES_tradnl" sz="1100" dirty="0">
                <a:ea typeface="ＭＳ Ｐゴシック" pitchFamily="52" charset="-128"/>
              </a:rPr>
              <a:t>          necesarios para la correcta </a:t>
            </a:r>
          </a:p>
          <a:p>
            <a:pPr eaLnBrk="0" hangingPunct="0"/>
            <a:r>
              <a:rPr lang="es-ES_tradnl" sz="1100" dirty="0">
                <a:ea typeface="ＭＳ Ｐゴシック" pitchFamily="52" charset="-128"/>
              </a:rPr>
              <a:t>               representación del objeto dentro</a:t>
            </a:r>
          </a:p>
          <a:p>
            <a:pPr eaLnBrk="0" hangingPunct="0"/>
            <a:r>
              <a:rPr lang="es-ES_tradnl" sz="1100" dirty="0">
                <a:ea typeface="ＭＳ Ｐゴシック" pitchFamily="52" charset="-128"/>
              </a:rPr>
              <a:t>                     del sistema</a:t>
            </a:r>
          </a:p>
        </p:txBody>
      </p:sp>
      <p:sp>
        <p:nvSpPr>
          <p:cNvPr id="41" name="Text Box 18"/>
          <p:cNvSpPr txBox="1">
            <a:spLocks noChangeArrowheads="1"/>
          </p:cNvSpPr>
          <p:nvPr/>
        </p:nvSpPr>
        <p:spPr bwMode="auto">
          <a:xfrm>
            <a:off x="1991544" y="2636913"/>
            <a:ext cx="2601994" cy="769441"/>
          </a:xfrm>
          <a:prstGeom prst="rect">
            <a:avLst/>
          </a:prstGeom>
          <a:noFill/>
          <a:ln w="9525">
            <a:noFill/>
            <a:miter lim="800000"/>
            <a:headEnd/>
            <a:tailEnd/>
          </a:ln>
        </p:spPr>
        <p:txBody>
          <a:bodyPr wrap="none">
            <a:spAutoFit/>
          </a:bodyPr>
          <a:lstStyle/>
          <a:p>
            <a:pPr eaLnBrk="0" hangingPunct="0"/>
            <a:r>
              <a:rPr lang="es-ES_tradnl" sz="1100" dirty="0">
                <a:ea typeface="ＭＳ Ｐゴシック" pitchFamily="52" charset="-128"/>
              </a:rPr>
              <a:t>Es una medida de la especialización con la</a:t>
            </a:r>
          </a:p>
          <a:p>
            <a:pPr eaLnBrk="0" hangingPunct="0"/>
            <a:r>
              <a:rPr lang="es-ES_tradnl" sz="1100" dirty="0">
                <a:ea typeface="ＭＳ Ｐゴシック" pitchFamily="52" charset="-128"/>
              </a:rPr>
              <a:t>que cuenta un objeto dentro de un sistema,</a:t>
            </a:r>
          </a:p>
          <a:p>
            <a:pPr eaLnBrk="0" hangingPunct="0"/>
            <a:r>
              <a:rPr lang="es-ES_tradnl" sz="1100" dirty="0">
                <a:ea typeface="ＭＳ Ｐゴシック" pitchFamily="52" charset="-128"/>
              </a:rPr>
              <a:t>entre mas alta sea esta, es mejor.</a:t>
            </a:r>
          </a:p>
          <a:p>
            <a:pPr eaLnBrk="0" hangingPunct="0"/>
            <a:endParaRPr lang="es-ES_tradnl" sz="1100" dirty="0">
              <a:ea typeface="ＭＳ Ｐゴシック" pitchFamily="52" charset="-128"/>
            </a:endParaRPr>
          </a:p>
        </p:txBody>
      </p:sp>
      <p:sp>
        <p:nvSpPr>
          <p:cNvPr id="42" name="Text Box 19"/>
          <p:cNvSpPr txBox="1">
            <a:spLocks noChangeArrowheads="1"/>
          </p:cNvSpPr>
          <p:nvPr/>
        </p:nvSpPr>
        <p:spPr bwMode="auto">
          <a:xfrm>
            <a:off x="7543800" y="2590801"/>
            <a:ext cx="2547492" cy="769441"/>
          </a:xfrm>
          <a:prstGeom prst="rect">
            <a:avLst/>
          </a:prstGeom>
          <a:noFill/>
          <a:ln w="9525">
            <a:noFill/>
            <a:miter lim="800000"/>
            <a:headEnd/>
            <a:tailEnd/>
          </a:ln>
        </p:spPr>
        <p:txBody>
          <a:bodyPr wrap="none">
            <a:spAutoFit/>
          </a:bodyPr>
          <a:lstStyle/>
          <a:p>
            <a:pPr eaLnBrk="0" hangingPunct="0"/>
            <a:r>
              <a:rPr lang="es-ES_tradnl" sz="1100" dirty="0">
                <a:ea typeface="ＭＳ Ｐゴシック" pitchFamily="52" charset="-128"/>
              </a:rPr>
              <a:t>Es la medida con la que un objeto </a:t>
            </a:r>
          </a:p>
          <a:p>
            <a:pPr eaLnBrk="0" hangingPunct="0"/>
            <a:r>
              <a:rPr lang="es-ES_tradnl" sz="1100" dirty="0">
                <a:ea typeface="ＭＳ Ｐゴシック" pitchFamily="52" charset="-128"/>
              </a:rPr>
              <a:t>depende de otro para funcionar, entre</a:t>
            </a:r>
          </a:p>
          <a:p>
            <a:pPr eaLnBrk="0" hangingPunct="0"/>
            <a:r>
              <a:rPr lang="es-ES_tradnl" sz="1100" dirty="0">
                <a:ea typeface="ＭＳ Ｐゴシック" pitchFamily="52" charset="-128"/>
              </a:rPr>
              <a:t>Menor sea esta, es mejor.</a:t>
            </a:r>
          </a:p>
          <a:p>
            <a:pPr eaLnBrk="0" hangingPunct="0"/>
            <a:r>
              <a:rPr lang="es-ES_tradnl" sz="1100" dirty="0">
                <a:ea typeface="ＭＳ Ｐゴシック" pitchFamily="52" charset="-128"/>
              </a:rPr>
              <a:t>La </a:t>
            </a:r>
            <a:r>
              <a:rPr lang="es-ES_tradnl" sz="1100" dirty="0">
                <a:ea typeface="ＭＳ Ｐゴシック" pitchFamily="52" charset="-128"/>
              </a:rPr>
              <a:t>información fluye a través de mensajes</a:t>
            </a:r>
          </a:p>
        </p:txBody>
      </p:sp>
      <p:sp>
        <p:nvSpPr>
          <p:cNvPr id="43" name="Text Box 14"/>
          <p:cNvSpPr txBox="1">
            <a:spLocks noChangeArrowheads="1"/>
          </p:cNvSpPr>
          <p:nvPr/>
        </p:nvSpPr>
        <p:spPr bwMode="auto">
          <a:xfrm>
            <a:off x="1847529" y="4221089"/>
            <a:ext cx="2832827" cy="938719"/>
          </a:xfrm>
          <a:prstGeom prst="rect">
            <a:avLst/>
          </a:prstGeom>
          <a:noFill/>
          <a:ln w="9525">
            <a:noFill/>
            <a:miter lim="800000"/>
            <a:headEnd/>
            <a:tailEnd/>
          </a:ln>
        </p:spPr>
        <p:txBody>
          <a:bodyPr wrap="none">
            <a:spAutoFit/>
          </a:bodyPr>
          <a:lstStyle/>
          <a:p>
            <a:pPr eaLnBrk="0" hangingPunct="0"/>
            <a:r>
              <a:rPr lang="es-ES_tradnl" sz="1100" dirty="0">
                <a:ea typeface="ＭＳ Ｐゴシック" pitchFamily="52" charset="-128"/>
              </a:rPr>
              <a:t>               Crear nuevos objetos a partir de los </a:t>
            </a:r>
          </a:p>
          <a:p>
            <a:pPr eaLnBrk="0" hangingPunct="0"/>
            <a:r>
              <a:rPr lang="es-ES_tradnl" sz="1100" dirty="0">
                <a:ea typeface="ＭＳ Ｐゴシック" pitchFamily="52" charset="-128"/>
              </a:rPr>
              <a:t>        existentes de forma que heredan las </a:t>
            </a:r>
          </a:p>
          <a:p>
            <a:pPr eaLnBrk="0" hangingPunct="0"/>
            <a:r>
              <a:rPr lang="es-ES_tradnl" sz="1100" dirty="0">
                <a:ea typeface="ＭＳ Ｐゴシック" pitchFamily="52" charset="-128"/>
              </a:rPr>
              <a:t>     propiedades y comportamientos de </a:t>
            </a:r>
          </a:p>
          <a:p>
            <a:pPr eaLnBrk="0" hangingPunct="0"/>
            <a:r>
              <a:rPr lang="es-ES_tradnl" sz="1100" dirty="0">
                <a:ea typeface="ＭＳ Ｐゴシック" pitchFamily="52" charset="-128"/>
              </a:rPr>
              <a:t>   sus ancestros.  Existen dos clases </a:t>
            </a:r>
          </a:p>
          <a:p>
            <a:pPr eaLnBrk="0" hangingPunct="0"/>
            <a:r>
              <a:rPr lang="es-ES_tradnl" sz="1100" dirty="0">
                <a:ea typeface="ＭＳ Ｐゴシック" pitchFamily="52" charset="-128"/>
              </a:rPr>
              <a:t>de herencia:  </a:t>
            </a:r>
            <a:r>
              <a:rPr lang="es-ES_tradnl" sz="1100" b="1" dirty="0">
                <a:ea typeface="ＭＳ Ｐゴシック" pitchFamily="52" charset="-128"/>
              </a:rPr>
              <a:t>simple y múltiple</a:t>
            </a:r>
            <a:r>
              <a:rPr lang="es-ES_tradnl" sz="1100" dirty="0">
                <a:ea typeface="ＭＳ Ｐゴシック" pitchFamily="52" charset="-128"/>
              </a:rPr>
              <a:t>.</a:t>
            </a:r>
          </a:p>
        </p:txBody>
      </p:sp>
    </p:spTree>
    <p:extLst>
      <p:ext uri="{BB962C8B-B14F-4D97-AF65-F5344CB8AC3E}">
        <p14:creationId xmlns:p14="http://schemas.microsoft.com/office/powerpoint/2010/main" val="2342243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 CuadroTexto"/>
          <p:cNvSpPr txBox="1">
            <a:spLocks noChangeArrowheads="1"/>
          </p:cNvSpPr>
          <p:nvPr/>
        </p:nvSpPr>
        <p:spPr bwMode="auto">
          <a:xfrm>
            <a:off x="1524000" y="6165304"/>
            <a:ext cx="8072438" cy="461962"/>
          </a:xfrm>
          <a:prstGeom prst="rect">
            <a:avLst/>
          </a:prstGeom>
          <a:noFill/>
          <a:ln w="9525">
            <a:noFill/>
            <a:miter lim="800000"/>
            <a:headEnd/>
            <a:tailEnd/>
          </a:ln>
        </p:spPr>
        <p:txBody>
          <a:bodyPr>
            <a:spAutoFit/>
          </a:bodyPr>
          <a:lstStyle/>
          <a:p>
            <a:r>
              <a:rPr lang="es-PE" sz="2400" b="1" dirty="0">
                <a:solidFill>
                  <a:srgbClr val="EDF0E9"/>
                </a:solidFill>
                <a:latin typeface="Arial Black" pitchFamily="34" charset="0"/>
                <a:cs typeface="Arial" charset="0"/>
              </a:rPr>
              <a:t> Conceptos vinculados a la POO</a:t>
            </a:r>
            <a:endParaRPr lang="es-PE" sz="2400" b="1" dirty="0">
              <a:solidFill>
                <a:srgbClr val="EDF0E9"/>
              </a:solidFill>
              <a:latin typeface="Arial Black" pitchFamily="34" charset="0"/>
              <a:cs typeface="Arial" charset="0"/>
            </a:endParaRPr>
          </a:p>
        </p:txBody>
      </p:sp>
      <p:sp>
        <p:nvSpPr>
          <p:cNvPr id="20" name="1 CuadroTexto"/>
          <p:cNvSpPr txBox="1">
            <a:spLocks noChangeArrowheads="1"/>
          </p:cNvSpPr>
          <p:nvPr/>
        </p:nvSpPr>
        <p:spPr bwMode="auto">
          <a:xfrm>
            <a:off x="1991544" y="188641"/>
            <a:ext cx="8072438" cy="461665"/>
          </a:xfrm>
          <a:prstGeom prst="rect">
            <a:avLst/>
          </a:prstGeom>
          <a:noFill/>
          <a:ln w="9525">
            <a:noFill/>
            <a:miter lim="800000"/>
            <a:headEnd/>
            <a:tailEnd/>
          </a:ln>
        </p:spPr>
        <p:txBody>
          <a:bodyPr>
            <a:spAutoFit/>
          </a:bodyPr>
          <a:lstStyle/>
          <a:p>
            <a:r>
              <a:rPr lang="es-PE" sz="2400" b="1" dirty="0">
                <a:solidFill>
                  <a:srgbClr val="EDF0E9"/>
                </a:solidFill>
                <a:latin typeface="Arial Black" pitchFamily="34" charset="0"/>
                <a:cs typeface="Arial" charset="0"/>
              </a:rPr>
              <a:t>3.2 Clasificación</a:t>
            </a:r>
            <a:endParaRPr lang="es-PE" sz="2400" b="1" dirty="0">
              <a:solidFill>
                <a:srgbClr val="EDF0E9"/>
              </a:solidFill>
              <a:latin typeface="Arial Black" pitchFamily="34" charset="0"/>
              <a:cs typeface="Arial" charset="0"/>
            </a:endParaRPr>
          </a:p>
        </p:txBody>
      </p:sp>
      <p:pic>
        <p:nvPicPr>
          <p:cNvPr id="1026" name="Picture 2"/>
          <p:cNvPicPr>
            <a:picLocks noChangeAspect="1" noChangeArrowheads="1"/>
          </p:cNvPicPr>
          <p:nvPr/>
        </p:nvPicPr>
        <p:blipFill>
          <a:blip r:embed="rId3" cstate="print"/>
          <a:srcRect/>
          <a:stretch>
            <a:fillRect/>
          </a:stretch>
        </p:blipFill>
        <p:spPr bwMode="auto">
          <a:xfrm>
            <a:off x="1847528" y="980728"/>
            <a:ext cx="8424936" cy="4896544"/>
          </a:xfrm>
          <a:prstGeom prst="rect">
            <a:avLst/>
          </a:prstGeom>
          <a:noFill/>
          <a:ln w="9525">
            <a:noFill/>
            <a:miter lim="800000"/>
            <a:headEnd/>
            <a:tailEnd/>
          </a:ln>
        </p:spPr>
      </p:pic>
    </p:spTree>
    <p:extLst>
      <p:ext uri="{BB962C8B-B14F-4D97-AF65-F5344CB8AC3E}">
        <p14:creationId xmlns:p14="http://schemas.microsoft.com/office/powerpoint/2010/main" val="3712145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 CuadroTexto"/>
          <p:cNvSpPr txBox="1">
            <a:spLocks noChangeArrowheads="1"/>
          </p:cNvSpPr>
          <p:nvPr/>
        </p:nvSpPr>
        <p:spPr bwMode="auto">
          <a:xfrm>
            <a:off x="1524000" y="6165304"/>
            <a:ext cx="8072438" cy="461962"/>
          </a:xfrm>
          <a:prstGeom prst="rect">
            <a:avLst/>
          </a:prstGeom>
          <a:noFill/>
          <a:ln w="9525">
            <a:noFill/>
            <a:miter lim="800000"/>
            <a:headEnd/>
            <a:tailEnd/>
          </a:ln>
        </p:spPr>
        <p:txBody>
          <a:bodyPr>
            <a:spAutoFit/>
          </a:bodyPr>
          <a:lstStyle/>
          <a:p>
            <a:r>
              <a:rPr lang="es-PE" sz="2400" b="1" dirty="0">
                <a:solidFill>
                  <a:srgbClr val="EDF0E9"/>
                </a:solidFill>
                <a:latin typeface="Arial Black" pitchFamily="34" charset="0"/>
                <a:cs typeface="Arial" charset="0"/>
              </a:rPr>
              <a:t> Conceptos vinculados a la POO</a:t>
            </a:r>
            <a:endParaRPr lang="es-PE" sz="2400" b="1" dirty="0">
              <a:solidFill>
                <a:srgbClr val="EDF0E9"/>
              </a:solidFill>
              <a:latin typeface="Arial Black" pitchFamily="34" charset="0"/>
              <a:cs typeface="Arial" charset="0"/>
            </a:endParaRPr>
          </a:p>
        </p:txBody>
      </p:sp>
      <p:sp>
        <p:nvSpPr>
          <p:cNvPr id="20" name="1 CuadroTexto"/>
          <p:cNvSpPr txBox="1">
            <a:spLocks noChangeArrowheads="1"/>
          </p:cNvSpPr>
          <p:nvPr/>
        </p:nvSpPr>
        <p:spPr bwMode="auto">
          <a:xfrm>
            <a:off x="1991544" y="188641"/>
            <a:ext cx="8072438" cy="461665"/>
          </a:xfrm>
          <a:prstGeom prst="rect">
            <a:avLst/>
          </a:prstGeom>
          <a:noFill/>
          <a:ln w="9525">
            <a:noFill/>
            <a:miter lim="800000"/>
            <a:headEnd/>
            <a:tailEnd/>
          </a:ln>
        </p:spPr>
        <p:txBody>
          <a:bodyPr>
            <a:spAutoFit/>
          </a:bodyPr>
          <a:lstStyle/>
          <a:p>
            <a:r>
              <a:rPr lang="es-PE" sz="2400" b="1" dirty="0">
                <a:solidFill>
                  <a:srgbClr val="EDF0E9"/>
                </a:solidFill>
                <a:latin typeface="Arial Black" pitchFamily="34" charset="0"/>
                <a:cs typeface="Arial" charset="0"/>
              </a:rPr>
              <a:t>3.3 Herencia</a:t>
            </a:r>
            <a:endParaRPr lang="es-PE" sz="2400" b="1" dirty="0">
              <a:solidFill>
                <a:srgbClr val="EDF0E9"/>
              </a:solidFill>
              <a:latin typeface="Arial Black" pitchFamily="34" charset="0"/>
              <a:cs typeface="Arial" charset="0"/>
            </a:endParaRPr>
          </a:p>
        </p:txBody>
      </p:sp>
      <p:pic>
        <p:nvPicPr>
          <p:cNvPr id="6" name="Picture 4" descr="tn00332_"/>
          <p:cNvPicPr>
            <a:picLocks noChangeAspect="1" noChangeArrowheads="1"/>
          </p:cNvPicPr>
          <p:nvPr/>
        </p:nvPicPr>
        <p:blipFill>
          <a:blip r:embed="rId3" cstate="print"/>
          <a:srcRect/>
          <a:stretch>
            <a:fillRect/>
          </a:stretch>
        </p:blipFill>
        <p:spPr bwMode="auto">
          <a:xfrm>
            <a:off x="4090392" y="3157737"/>
            <a:ext cx="1524000" cy="757237"/>
          </a:xfrm>
          <a:prstGeom prst="rect">
            <a:avLst/>
          </a:prstGeom>
          <a:noFill/>
          <a:ln w="9525">
            <a:noFill/>
            <a:miter lim="800000"/>
            <a:headEnd/>
            <a:tailEnd/>
          </a:ln>
        </p:spPr>
      </p:pic>
      <p:pic>
        <p:nvPicPr>
          <p:cNvPr id="8" name="Picture 5" descr="tn00561_"/>
          <p:cNvPicPr>
            <a:picLocks noChangeAspect="1" noChangeArrowheads="1"/>
          </p:cNvPicPr>
          <p:nvPr/>
        </p:nvPicPr>
        <p:blipFill>
          <a:blip r:embed="rId4" cstate="print"/>
          <a:srcRect/>
          <a:stretch>
            <a:fillRect/>
          </a:stretch>
        </p:blipFill>
        <p:spPr bwMode="auto">
          <a:xfrm>
            <a:off x="6985992" y="3005337"/>
            <a:ext cx="1371600" cy="1044575"/>
          </a:xfrm>
          <a:prstGeom prst="rect">
            <a:avLst/>
          </a:prstGeom>
          <a:noFill/>
          <a:ln w="9525">
            <a:noFill/>
            <a:miter lim="800000"/>
            <a:headEnd/>
            <a:tailEnd/>
          </a:ln>
        </p:spPr>
      </p:pic>
      <p:sp>
        <p:nvSpPr>
          <p:cNvPr id="9" name="Text Box 6"/>
          <p:cNvSpPr txBox="1">
            <a:spLocks noChangeArrowheads="1"/>
          </p:cNvSpPr>
          <p:nvPr/>
        </p:nvSpPr>
        <p:spPr bwMode="auto">
          <a:xfrm>
            <a:off x="4166592" y="1709937"/>
            <a:ext cx="3810000" cy="1311275"/>
          </a:xfrm>
          <a:prstGeom prst="rect">
            <a:avLst/>
          </a:prstGeom>
          <a:noFill/>
          <a:ln w="9525">
            <a:noFill/>
            <a:miter lim="800000"/>
            <a:headEnd/>
            <a:tailEnd/>
          </a:ln>
        </p:spPr>
        <p:txBody>
          <a:bodyPr>
            <a:spAutoFit/>
          </a:bodyPr>
          <a:lstStyle/>
          <a:p>
            <a:pPr algn="ctr">
              <a:spcBef>
                <a:spcPct val="50000"/>
              </a:spcBef>
            </a:pPr>
            <a:r>
              <a:rPr lang="es-PE" sz="2000" b="1" u="sng">
                <a:latin typeface="Times New Roman" pitchFamily="18" charset="0"/>
              </a:rPr>
              <a:t>Vehículo</a:t>
            </a:r>
          </a:p>
          <a:p>
            <a:pPr algn="ctr">
              <a:spcBef>
                <a:spcPct val="50000"/>
              </a:spcBef>
            </a:pPr>
            <a:r>
              <a:rPr lang="es-PE" sz="2000">
                <a:latin typeface="Times New Roman" pitchFamily="18" charset="0"/>
              </a:rPr>
              <a:t>Año</a:t>
            </a:r>
          </a:p>
          <a:p>
            <a:pPr algn="ctr">
              <a:spcBef>
                <a:spcPct val="50000"/>
              </a:spcBef>
            </a:pPr>
            <a:r>
              <a:rPr lang="es-PE" sz="2000">
                <a:latin typeface="Times New Roman" pitchFamily="18" charset="0"/>
              </a:rPr>
              <a:t>Marca</a:t>
            </a:r>
            <a:endParaRPr lang="en-US" sz="2000">
              <a:latin typeface="Times New Roman" pitchFamily="18" charset="0"/>
            </a:endParaRPr>
          </a:p>
        </p:txBody>
      </p:sp>
      <p:sp>
        <p:nvSpPr>
          <p:cNvPr id="10" name="Text Box 7"/>
          <p:cNvSpPr txBox="1">
            <a:spLocks noChangeArrowheads="1"/>
          </p:cNvSpPr>
          <p:nvPr/>
        </p:nvSpPr>
        <p:spPr bwMode="auto">
          <a:xfrm>
            <a:off x="2490192" y="2837062"/>
            <a:ext cx="2057400" cy="854075"/>
          </a:xfrm>
          <a:prstGeom prst="rect">
            <a:avLst/>
          </a:prstGeom>
          <a:noFill/>
          <a:ln w="9525">
            <a:noFill/>
            <a:miter lim="800000"/>
            <a:headEnd/>
            <a:tailEnd/>
          </a:ln>
        </p:spPr>
        <p:txBody>
          <a:bodyPr>
            <a:spAutoFit/>
          </a:bodyPr>
          <a:lstStyle/>
          <a:p>
            <a:pPr>
              <a:spcBef>
                <a:spcPct val="50000"/>
              </a:spcBef>
            </a:pPr>
            <a:r>
              <a:rPr lang="es-PE" sz="2000" b="1" u="sng">
                <a:latin typeface="Times New Roman" pitchFamily="18" charset="0"/>
              </a:rPr>
              <a:t>Automovil</a:t>
            </a:r>
          </a:p>
          <a:p>
            <a:pPr>
              <a:spcBef>
                <a:spcPct val="50000"/>
              </a:spcBef>
            </a:pPr>
            <a:r>
              <a:rPr lang="es-PE" sz="2000">
                <a:latin typeface="Times New Roman" pitchFamily="18" charset="0"/>
              </a:rPr>
              <a:t>Nro Puertas</a:t>
            </a:r>
            <a:endParaRPr lang="en-US" sz="2000">
              <a:latin typeface="Times New Roman" pitchFamily="18" charset="0"/>
            </a:endParaRPr>
          </a:p>
        </p:txBody>
      </p:sp>
      <p:sp>
        <p:nvSpPr>
          <p:cNvPr id="11" name="Text Box 8"/>
          <p:cNvSpPr txBox="1">
            <a:spLocks noChangeArrowheads="1"/>
          </p:cNvSpPr>
          <p:nvPr/>
        </p:nvSpPr>
        <p:spPr bwMode="auto">
          <a:xfrm>
            <a:off x="7824192" y="2852937"/>
            <a:ext cx="2057400" cy="1311275"/>
          </a:xfrm>
          <a:prstGeom prst="rect">
            <a:avLst/>
          </a:prstGeom>
          <a:noFill/>
          <a:ln w="9525">
            <a:noFill/>
            <a:miter lim="800000"/>
            <a:headEnd/>
            <a:tailEnd/>
          </a:ln>
        </p:spPr>
        <p:txBody>
          <a:bodyPr>
            <a:spAutoFit/>
          </a:bodyPr>
          <a:lstStyle/>
          <a:p>
            <a:pPr algn="r">
              <a:spcBef>
                <a:spcPct val="50000"/>
              </a:spcBef>
            </a:pPr>
            <a:r>
              <a:rPr lang="es-PE" sz="2000" b="1" u="sng">
                <a:latin typeface="Times New Roman" pitchFamily="18" charset="0"/>
              </a:rPr>
              <a:t>Autobus</a:t>
            </a:r>
          </a:p>
          <a:p>
            <a:pPr algn="r">
              <a:spcBef>
                <a:spcPct val="50000"/>
              </a:spcBef>
            </a:pPr>
            <a:r>
              <a:rPr lang="es-PE" sz="2000">
                <a:latin typeface="Times New Roman" pitchFamily="18" charset="0"/>
              </a:rPr>
              <a:t>Nro Asientos</a:t>
            </a:r>
          </a:p>
          <a:p>
            <a:pPr algn="r">
              <a:spcBef>
                <a:spcPct val="50000"/>
              </a:spcBef>
            </a:pPr>
            <a:r>
              <a:rPr lang="es-PE" sz="2000">
                <a:latin typeface="Times New Roman" pitchFamily="18" charset="0"/>
              </a:rPr>
              <a:t>Nro Ejes</a:t>
            </a:r>
            <a:endParaRPr lang="en-US" sz="2000">
              <a:latin typeface="Times New Roman" pitchFamily="18" charset="0"/>
            </a:endParaRPr>
          </a:p>
        </p:txBody>
      </p:sp>
      <p:sp>
        <p:nvSpPr>
          <p:cNvPr id="12" name="Line 9"/>
          <p:cNvSpPr>
            <a:spLocks noChangeShapeType="1"/>
          </p:cNvSpPr>
          <p:nvPr/>
        </p:nvSpPr>
        <p:spPr bwMode="auto">
          <a:xfrm flipH="1">
            <a:off x="3785592" y="1938536"/>
            <a:ext cx="1752600" cy="1066800"/>
          </a:xfrm>
          <a:prstGeom prst="line">
            <a:avLst/>
          </a:prstGeom>
          <a:noFill/>
          <a:ln w="9525">
            <a:solidFill>
              <a:schemeClr val="tx1"/>
            </a:solidFill>
            <a:round/>
            <a:headEnd/>
            <a:tailEnd type="triangle" w="med" len="med"/>
          </a:ln>
        </p:spPr>
        <p:txBody>
          <a:bodyPr/>
          <a:lstStyle/>
          <a:p>
            <a:endParaRPr lang="es-PE"/>
          </a:p>
        </p:txBody>
      </p:sp>
      <p:sp>
        <p:nvSpPr>
          <p:cNvPr id="13" name="Line 10"/>
          <p:cNvSpPr>
            <a:spLocks noChangeShapeType="1"/>
          </p:cNvSpPr>
          <p:nvPr/>
        </p:nvSpPr>
        <p:spPr bwMode="auto">
          <a:xfrm>
            <a:off x="6604992" y="1938536"/>
            <a:ext cx="1981200" cy="1066800"/>
          </a:xfrm>
          <a:prstGeom prst="line">
            <a:avLst/>
          </a:prstGeom>
          <a:noFill/>
          <a:ln w="9525">
            <a:solidFill>
              <a:schemeClr val="tx1"/>
            </a:solidFill>
            <a:round/>
            <a:headEnd/>
            <a:tailEnd type="triangle" w="med" len="med"/>
          </a:ln>
        </p:spPr>
        <p:txBody>
          <a:bodyPr/>
          <a:lstStyle/>
          <a:p>
            <a:endParaRPr lang="es-PE"/>
          </a:p>
        </p:txBody>
      </p:sp>
    </p:spTree>
    <p:extLst>
      <p:ext uri="{BB962C8B-B14F-4D97-AF65-F5344CB8AC3E}">
        <p14:creationId xmlns:p14="http://schemas.microsoft.com/office/powerpoint/2010/main" val="1514443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 CuadroTexto"/>
          <p:cNvSpPr txBox="1">
            <a:spLocks noChangeArrowheads="1"/>
          </p:cNvSpPr>
          <p:nvPr/>
        </p:nvSpPr>
        <p:spPr bwMode="auto">
          <a:xfrm>
            <a:off x="1524000" y="6165304"/>
            <a:ext cx="8072438" cy="461962"/>
          </a:xfrm>
          <a:prstGeom prst="rect">
            <a:avLst/>
          </a:prstGeom>
          <a:noFill/>
          <a:ln w="9525">
            <a:noFill/>
            <a:miter lim="800000"/>
            <a:headEnd/>
            <a:tailEnd/>
          </a:ln>
        </p:spPr>
        <p:txBody>
          <a:bodyPr>
            <a:spAutoFit/>
          </a:bodyPr>
          <a:lstStyle/>
          <a:p>
            <a:r>
              <a:rPr lang="es-PE" sz="2400" b="1" dirty="0">
                <a:solidFill>
                  <a:srgbClr val="EDF0E9"/>
                </a:solidFill>
                <a:latin typeface="Arial Black" pitchFamily="34" charset="0"/>
                <a:cs typeface="Arial" charset="0"/>
              </a:rPr>
              <a:t> Conceptos vinculados a la POO</a:t>
            </a:r>
            <a:endParaRPr lang="es-PE" sz="2400" b="1" dirty="0">
              <a:solidFill>
                <a:srgbClr val="EDF0E9"/>
              </a:solidFill>
              <a:latin typeface="Arial Black" pitchFamily="34" charset="0"/>
              <a:cs typeface="Arial" charset="0"/>
            </a:endParaRPr>
          </a:p>
        </p:txBody>
      </p:sp>
      <p:sp>
        <p:nvSpPr>
          <p:cNvPr id="20" name="1 CuadroTexto"/>
          <p:cNvSpPr txBox="1">
            <a:spLocks noChangeArrowheads="1"/>
          </p:cNvSpPr>
          <p:nvPr/>
        </p:nvSpPr>
        <p:spPr bwMode="auto">
          <a:xfrm>
            <a:off x="1991544" y="188641"/>
            <a:ext cx="8072438" cy="461665"/>
          </a:xfrm>
          <a:prstGeom prst="rect">
            <a:avLst/>
          </a:prstGeom>
          <a:noFill/>
          <a:ln w="9525">
            <a:noFill/>
            <a:miter lim="800000"/>
            <a:headEnd/>
            <a:tailEnd/>
          </a:ln>
        </p:spPr>
        <p:txBody>
          <a:bodyPr>
            <a:spAutoFit/>
          </a:bodyPr>
          <a:lstStyle/>
          <a:p>
            <a:r>
              <a:rPr lang="es-PE" sz="2400" b="1" dirty="0">
                <a:solidFill>
                  <a:srgbClr val="EDF0E9"/>
                </a:solidFill>
                <a:latin typeface="Arial Black" pitchFamily="34" charset="0"/>
                <a:cs typeface="Arial" charset="0"/>
              </a:rPr>
              <a:t>3.4 Polimorfismo</a:t>
            </a:r>
            <a:endParaRPr lang="es-PE" sz="2400" b="1" dirty="0">
              <a:solidFill>
                <a:srgbClr val="EDF0E9"/>
              </a:solidFill>
              <a:latin typeface="Arial Black" pitchFamily="34" charset="0"/>
              <a:cs typeface="Arial" charset="0"/>
            </a:endParaRPr>
          </a:p>
        </p:txBody>
      </p:sp>
      <p:sp>
        <p:nvSpPr>
          <p:cNvPr id="6" name="Rectangle 16"/>
          <p:cNvSpPr txBox="1">
            <a:spLocks noChangeArrowheads="1"/>
          </p:cNvSpPr>
          <p:nvPr/>
        </p:nvSpPr>
        <p:spPr bwMode="auto">
          <a:xfrm>
            <a:off x="2602501" y="760636"/>
            <a:ext cx="7105650" cy="4556125"/>
          </a:xfrm>
          <a:prstGeom prst="rect">
            <a:avLst/>
          </a:prstGeom>
          <a:noFill/>
          <a:ln w="9525">
            <a:noFill/>
            <a:miter lim="800000"/>
            <a:headEnd/>
            <a:tailEnd/>
          </a:ln>
        </p:spPr>
        <p:txBody>
          <a:bodyPr/>
          <a:lstStyle/>
          <a:p>
            <a:pPr marL="469900" indent="-469900" algn="just" eaLnBrk="0" hangingPunct="0">
              <a:spcBef>
                <a:spcPct val="20000"/>
              </a:spcBef>
              <a:spcAft>
                <a:spcPct val="10000"/>
              </a:spcAft>
              <a:buClr>
                <a:srgbClr val="008000"/>
              </a:buClr>
              <a:buSzPct val="80000"/>
              <a:buFont typeface="Wingdings" pitchFamily="2" charset="2"/>
              <a:buChar char="o"/>
              <a:defRPr/>
            </a:pPr>
            <a:r>
              <a:rPr lang="es-ES" sz="2400" kern="0"/>
              <a:t>El nombre del método reside en la clase base</a:t>
            </a:r>
          </a:p>
          <a:p>
            <a:pPr marL="469900" indent="-469900" algn="just" eaLnBrk="0" hangingPunct="0">
              <a:spcBef>
                <a:spcPct val="20000"/>
              </a:spcBef>
              <a:spcAft>
                <a:spcPct val="10000"/>
              </a:spcAft>
              <a:buClr>
                <a:srgbClr val="008000"/>
              </a:buClr>
              <a:buSzPct val="80000"/>
              <a:buFont typeface="Wingdings" pitchFamily="2" charset="2"/>
              <a:buChar char="o"/>
              <a:defRPr/>
            </a:pPr>
            <a:r>
              <a:rPr lang="es-ES" sz="2400" kern="0"/>
              <a:t>Las implementaciones del método residen en las clases derivadas</a:t>
            </a:r>
          </a:p>
        </p:txBody>
      </p:sp>
      <p:sp>
        <p:nvSpPr>
          <p:cNvPr id="8" name="Rectangle 5"/>
          <p:cNvSpPr>
            <a:spLocks noChangeArrowheads="1"/>
          </p:cNvSpPr>
          <p:nvPr/>
        </p:nvSpPr>
        <p:spPr bwMode="auto">
          <a:xfrm>
            <a:off x="4566717" y="2810099"/>
            <a:ext cx="2514600" cy="457200"/>
          </a:xfrm>
          <a:prstGeom prst="rect">
            <a:avLst/>
          </a:prstGeom>
          <a:gradFill rotWithShape="0">
            <a:gsLst>
              <a:gs pos="0">
                <a:srgbClr val="99CCFF">
                  <a:gamma/>
                  <a:tint val="4314"/>
                  <a:invGamma/>
                </a:srgbClr>
              </a:gs>
              <a:gs pos="100000">
                <a:srgbClr val="99CCFF"/>
              </a:gs>
            </a:gsLst>
            <a:lin ang="5400000" scaled="1"/>
          </a:gradFill>
          <a:ln w="28575" algn="ctr">
            <a:solidFill>
              <a:schemeClr val="tx1"/>
            </a:solidFill>
            <a:miter lim="800000"/>
            <a:headEnd/>
            <a:tailEnd/>
          </a:ln>
          <a:effectLst>
            <a:outerShdw dist="53882" dir="2700000" algn="ctr" rotWithShape="0">
              <a:srgbClr val="C0C0C0"/>
            </a:outerShdw>
          </a:effectLst>
        </p:spPr>
        <p:txBody>
          <a:bodyPr tIns="27432" bIns="27432" anchor="ctr"/>
          <a:lstStyle/>
          <a:p>
            <a:pPr algn="ctr">
              <a:defRPr/>
            </a:pPr>
            <a:r>
              <a:rPr lang="en-GB" b="1" dirty="0" err="1">
                <a:solidFill>
                  <a:schemeClr val="bg1"/>
                </a:solidFill>
              </a:rPr>
              <a:t>PrestamoBancario</a:t>
            </a:r>
            <a:endParaRPr lang="en-GB" b="1" dirty="0">
              <a:solidFill>
                <a:schemeClr val="bg1"/>
              </a:solidFill>
            </a:endParaRPr>
          </a:p>
        </p:txBody>
      </p:sp>
      <p:sp>
        <p:nvSpPr>
          <p:cNvPr id="9" name="AutoShape 6"/>
          <p:cNvSpPr>
            <a:spLocks noChangeArrowheads="1"/>
          </p:cNvSpPr>
          <p:nvPr/>
        </p:nvSpPr>
        <p:spPr bwMode="auto">
          <a:xfrm>
            <a:off x="5709717" y="3800699"/>
            <a:ext cx="304800" cy="304800"/>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s-PE">
              <a:solidFill>
                <a:schemeClr val="bg1"/>
              </a:solidFill>
            </a:endParaRPr>
          </a:p>
        </p:txBody>
      </p:sp>
      <p:sp>
        <p:nvSpPr>
          <p:cNvPr id="10" name="Rectangle 7"/>
          <p:cNvSpPr>
            <a:spLocks noChangeArrowheads="1"/>
          </p:cNvSpPr>
          <p:nvPr/>
        </p:nvSpPr>
        <p:spPr bwMode="auto">
          <a:xfrm>
            <a:off x="4566717" y="3267299"/>
            <a:ext cx="2514600" cy="457200"/>
          </a:xfrm>
          <a:prstGeom prst="rect">
            <a:avLst/>
          </a:prstGeom>
          <a:gradFill rotWithShape="0">
            <a:gsLst>
              <a:gs pos="0">
                <a:srgbClr val="99CCFF">
                  <a:gamma/>
                  <a:tint val="4314"/>
                  <a:invGamma/>
                </a:srgbClr>
              </a:gs>
              <a:gs pos="100000">
                <a:srgbClr val="99CCFF"/>
              </a:gs>
            </a:gsLst>
            <a:lin ang="5400000" scaled="1"/>
          </a:gradFill>
          <a:ln w="28575" algn="ctr">
            <a:solidFill>
              <a:schemeClr val="tx1"/>
            </a:solidFill>
            <a:miter lim="800000"/>
            <a:headEnd/>
            <a:tailEnd/>
          </a:ln>
          <a:effectLst>
            <a:outerShdw dist="53882" dir="2700000" algn="ctr" rotWithShape="0">
              <a:srgbClr val="C0C0C0"/>
            </a:outerShdw>
          </a:effectLst>
        </p:spPr>
        <p:txBody>
          <a:bodyPr tIns="27432" bIns="27432" anchor="ctr"/>
          <a:lstStyle/>
          <a:p>
            <a:pPr algn="ctr">
              <a:defRPr/>
            </a:pPr>
            <a:r>
              <a:rPr lang="en-GB" b="1" dirty="0" err="1">
                <a:solidFill>
                  <a:schemeClr val="bg1"/>
                </a:solidFill>
              </a:rPr>
              <a:t>CalcularTasaInteres</a:t>
            </a:r>
            <a:endParaRPr lang="en-GB" b="1" dirty="0">
              <a:solidFill>
                <a:schemeClr val="bg1"/>
              </a:solidFill>
            </a:endParaRPr>
          </a:p>
        </p:txBody>
      </p:sp>
      <p:sp>
        <p:nvSpPr>
          <p:cNvPr id="11" name="Rectangle 8"/>
          <p:cNvSpPr>
            <a:spLocks noChangeArrowheads="1"/>
          </p:cNvSpPr>
          <p:nvPr/>
        </p:nvSpPr>
        <p:spPr bwMode="auto">
          <a:xfrm>
            <a:off x="3118917" y="4715099"/>
            <a:ext cx="2514600" cy="457200"/>
          </a:xfrm>
          <a:prstGeom prst="rect">
            <a:avLst/>
          </a:prstGeom>
          <a:gradFill rotWithShape="0">
            <a:gsLst>
              <a:gs pos="0">
                <a:srgbClr val="99CCFF">
                  <a:gamma/>
                  <a:tint val="4314"/>
                  <a:invGamma/>
                </a:srgbClr>
              </a:gs>
              <a:gs pos="100000">
                <a:srgbClr val="99CCFF"/>
              </a:gs>
            </a:gsLst>
            <a:lin ang="5400000" scaled="1"/>
          </a:gradFill>
          <a:ln w="28575" algn="ctr">
            <a:solidFill>
              <a:schemeClr val="tx1"/>
            </a:solidFill>
            <a:miter lim="800000"/>
            <a:headEnd/>
            <a:tailEnd/>
          </a:ln>
          <a:effectLst>
            <a:outerShdw dist="53882" dir="2700000" algn="ctr" rotWithShape="0">
              <a:srgbClr val="C0C0C0"/>
            </a:outerShdw>
          </a:effectLst>
        </p:spPr>
        <p:txBody>
          <a:bodyPr tIns="27432" bIns="27432" anchor="ctr"/>
          <a:lstStyle/>
          <a:p>
            <a:pPr algn="ctr">
              <a:defRPr/>
            </a:pPr>
            <a:r>
              <a:rPr lang="en-GB" b="1">
                <a:solidFill>
                  <a:schemeClr val="bg1"/>
                </a:solidFill>
              </a:rPr>
              <a:t>PersonaNatural</a:t>
            </a:r>
          </a:p>
        </p:txBody>
      </p:sp>
      <p:sp>
        <p:nvSpPr>
          <p:cNvPr id="12" name="Rectangle 9"/>
          <p:cNvSpPr>
            <a:spLocks noChangeArrowheads="1"/>
          </p:cNvSpPr>
          <p:nvPr/>
        </p:nvSpPr>
        <p:spPr bwMode="auto">
          <a:xfrm>
            <a:off x="3118917" y="5172299"/>
            <a:ext cx="2514600" cy="457200"/>
          </a:xfrm>
          <a:prstGeom prst="rect">
            <a:avLst/>
          </a:prstGeom>
          <a:gradFill rotWithShape="0">
            <a:gsLst>
              <a:gs pos="0">
                <a:srgbClr val="99CCFF">
                  <a:gamma/>
                  <a:tint val="4314"/>
                  <a:invGamma/>
                </a:srgbClr>
              </a:gs>
              <a:gs pos="100000">
                <a:srgbClr val="99CCFF"/>
              </a:gs>
            </a:gsLst>
            <a:lin ang="5400000" scaled="1"/>
          </a:gradFill>
          <a:ln w="28575" algn="ctr">
            <a:solidFill>
              <a:schemeClr val="tx1"/>
            </a:solidFill>
            <a:miter lim="800000"/>
            <a:headEnd/>
            <a:tailEnd/>
          </a:ln>
          <a:effectLst>
            <a:outerShdw dist="53882" dir="2700000" algn="ctr" rotWithShape="0">
              <a:srgbClr val="C0C0C0"/>
            </a:outerShdw>
          </a:effectLst>
        </p:spPr>
        <p:txBody>
          <a:bodyPr tIns="27432" bIns="27432" anchor="ctr"/>
          <a:lstStyle/>
          <a:p>
            <a:pPr algn="ctr">
              <a:defRPr/>
            </a:pPr>
            <a:r>
              <a:rPr lang="en-GB" b="1">
                <a:solidFill>
                  <a:schemeClr val="bg1"/>
                </a:solidFill>
              </a:rPr>
              <a:t>CalcularTasaInteres</a:t>
            </a:r>
          </a:p>
        </p:txBody>
      </p:sp>
      <p:sp>
        <p:nvSpPr>
          <p:cNvPr id="13" name="Rectangle 10"/>
          <p:cNvSpPr>
            <a:spLocks noChangeArrowheads="1"/>
          </p:cNvSpPr>
          <p:nvPr/>
        </p:nvSpPr>
        <p:spPr bwMode="auto">
          <a:xfrm>
            <a:off x="6090717" y="4715099"/>
            <a:ext cx="2438400" cy="457200"/>
          </a:xfrm>
          <a:prstGeom prst="rect">
            <a:avLst/>
          </a:prstGeom>
          <a:gradFill rotWithShape="0">
            <a:gsLst>
              <a:gs pos="0">
                <a:srgbClr val="99CCFF">
                  <a:gamma/>
                  <a:tint val="4314"/>
                  <a:invGamma/>
                </a:srgbClr>
              </a:gs>
              <a:gs pos="100000">
                <a:srgbClr val="99CCFF"/>
              </a:gs>
            </a:gsLst>
            <a:lin ang="5400000" scaled="1"/>
          </a:gradFill>
          <a:ln w="28575" algn="ctr">
            <a:solidFill>
              <a:schemeClr val="tx1"/>
            </a:solidFill>
            <a:miter lim="800000"/>
            <a:headEnd/>
            <a:tailEnd/>
          </a:ln>
          <a:effectLst>
            <a:outerShdw dist="53882" dir="2700000" algn="ctr" rotWithShape="0">
              <a:srgbClr val="C0C0C0"/>
            </a:outerShdw>
          </a:effectLst>
        </p:spPr>
        <p:txBody>
          <a:bodyPr tIns="27432" bIns="27432" anchor="ctr"/>
          <a:lstStyle/>
          <a:p>
            <a:pPr algn="ctr">
              <a:defRPr/>
            </a:pPr>
            <a:r>
              <a:rPr lang="en-GB" b="1">
                <a:solidFill>
                  <a:schemeClr val="bg1"/>
                </a:solidFill>
              </a:rPr>
              <a:t>PersonaJuridica</a:t>
            </a:r>
          </a:p>
        </p:txBody>
      </p:sp>
      <p:sp>
        <p:nvSpPr>
          <p:cNvPr id="14" name="Rectangle 11"/>
          <p:cNvSpPr>
            <a:spLocks noChangeArrowheads="1"/>
          </p:cNvSpPr>
          <p:nvPr/>
        </p:nvSpPr>
        <p:spPr bwMode="auto">
          <a:xfrm>
            <a:off x="6138343" y="5196112"/>
            <a:ext cx="2428875" cy="428625"/>
          </a:xfrm>
          <a:prstGeom prst="rect">
            <a:avLst/>
          </a:prstGeom>
          <a:gradFill rotWithShape="0">
            <a:gsLst>
              <a:gs pos="0">
                <a:srgbClr val="99CCFF">
                  <a:gamma/>
                  <a:tint val="4314"/>
                  <a:invGamma/>
                </a:srgbClr>
              </a:gs>
              <a:gs pos="100000">
                <a:srgbClr val="99CCFF"/>
              </a:gs>
            </a:gsLst>
            <a:lin ang="5400000" scaled="1"/>
          </a:gradFill>
          <a:ln w="28575" algn="ctr">
            <a:solidFill>
              <a:schemeClr val="tx1"/>
            </a:solidFill>
            <a:miter lim="800000"/>
            <a:headEnd/>
            <a:tailEnd/>
          </a:ln>
          <a:effectLst>
            <a:outerShdw dist="53882" dir="2700000" algn="ctr" rotWithShape="0">
              <a:srgbClr val="C0C0C0"/>
            </a:outerShdw>
          </a:effectLst>
        </p:spPr>
        <p:txBody>
          <a:bodyPr tIns="27432" bIns="27432" anchor="ctr"/>
          <a:lstStyle/>
          <a:p>
            <a:pPr algn="ctr">
              <a:defRPr/>
            </a:pPr>
            <a:r>
              <a:rPr lang="en-GB" b="1" dirty="0" err="1">
                <a:solidFill>
                  <a:schemeClr val="bg1"/>
                </a:solidFill>
              </a:rPr>
              <a:t>CalcularTasaInteres</a:t>
            </a:r>
            <a:endParaRPr lang="en-GB" sz="2000" b="1" dirty="0">
              <a:solidFill>
                <a:schemeClr val="bg1"/>
              </a:solidFill>
            </a:endParaRPr>
          </a:p>
        </p:txBody>
      </p:sp>
      <p:cxnSp>
        <p:nvCxnSpPr>
          <p:cNvPr id="15" name="AutoShape 12"/>
          <p:cNvCxnSpPr>
            <a:cxnSpLocks noChangeShapeType="1"/>
            <a:stCxn id="9" idx="3"/>
            <a:endCxn id="11" idx="0"/>
          </p:cNvCxnSpPr>
          <p:nvPr/>
        </p:nvCxnSpPr>
        <p:spPr bwMode="auto">
          <a:xfrm rot="5400000">
            <a:off x="4821511" y="3660205"/>
            <a:ext cx="595312" cy="1485900"/>
          </a:xfrm>
          <a:prstGeom prst="bentConnector3">
            <a:avLst>
              <a:gd name="adj1" fmla="val 51199"/>
            </a:avLst>
          </a:prstGeom>
          <a:noFill/>
          <a:ln w="9525">
            <a:solidFill>
              <a:schemeClr val="tx1"/>
            </a:solidFill>
            <a:miter lim="800000"/>
            <a:headEnd/>
            <a:tailEnd/>
          </a:ln>
        </p:spPr>
      </p:cxnSp>
      <p:cxnSp>
        <p:nvCxnSpPr>
          <p:cNvPr id="16" name="AutoShape 13"/>
          <p:cNvCxnSpPr>
            <a:cxnSpLocks noChangeShapeType="1"/>
            <a:stCxn id="9" idx="3"/>
            <a:endCxn id="13" idx="0"/>
          </p:cNvCxnSpPr>
          <p:nvPr/>
        </p:nvCxnSpPr>
        <p:spPr bwMode="auto">
          <a:xfrm rot="16200000" flipH="1">
            <a:off x="6288361" y="3679255"/>
            <a:ext cx="595312" cy="1447800"/>
          </a:xfrm>
          <a:prstGeom prst="bentConnector3">
            <a:avLst>
              <a:gd name="adj1" fmla="val 51199"/>
            </a:avLst>
          </a:prstGeom>
          <a:noFill/>
          <a:ln w="9525">
            <a:solidFill>
              <a:schemeClr val="tx1"/>
            </a:solidFill>
            <a:miter lim="800000"/>
            <a:headEnd/>
            <a:tailEnd/>
          </a:ln>
        </p:spPr>
      </p:cxnSp>
    </p:spTree>
    <p:extLst>
      <p:ext uri="{BB962C8B-B14F-4D97-AF65-F5344CB8AC3E}">
        <p14:creationId xmlns:p14="http://schemas.microsoft.com/office/powerpoint/2010/main" val="3431551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2" descr="C:\Documents and Settings\ebustama\Local Settings\Temporary Internet Files\Content.IE5\UDN0D8ZM\j0433942[1].png"/>
          <p:cNvPicPr>
            <a:picLocks noChangeAspect="1" noChangeArrowheads="1"/>
          </p:cNvPicPr>
          <p:nvPr/>
        </p:nvPicPr>
        <p:blipFill>
          <a:blip r:embed="rId3" cstate="print"/>
          <a:srcRect/>
          <a:stretch>
            <a:fillRect/>
          </a:stretch>
        </p:blipFill>
        <p:spPr bwMode="auto">
          <a:xfrm>
            <a:off x="8382000" y="1428750"/>
            <a:ext cx="1500188" cy="1500188"/>
          </a:xfrm>
          <a:prstGeom prst="rect">
            <a:avLst/>
          </a:prstGeom>
          <a:noFill/>
          <a:ln w="9525">
            <a:noFill/>
            <a:miter lim="800000"/>
            <a:headEnd/>
            <a:tailEnd/>
          </a:ln>
        </p:spPr>
      </p:pic>
      <p:sp>
        <p:nvSpPr>
          <p:cNvPr id="30723" name="2 CuadroTexto"/>
          <p:cNvSpPr txBox="1">
            <a:spLocks noChangeArrowheads="1"/>
          </p:cNvSpPr>
          <p:nvPr/>
        </p:nvSpPr>
        <p:spPr bwMode="auto">
          <a:xfrm>
            <a:off x="1065885" y="1886744"/>
            <a:ext cx="6120680" cy="584200"/>
          </a:xfrm>
          <a:prstGeom prst="rect">
            <a:avLst/>
          </a:prstGeom>
          <a:noFill/>
          <a:ln w="9525">
            <a:noFill/>
            <a:miter lim="800000"/>
            <a:headEnd/>
            <a:tailEnd/>
          </a:ln>
        </p:spPr>
        <p:txBody>
          <a:bodyPr wrap="square">
            <a:spAutoFit/>
          </a:bodyPr>
          <a:lstStyle/>
          <a:p>
            <a:pPr>
              <a:defRPr/>
            </a:pPr>
            <a:r>
              <a:rPr lang="es-PE" sz="3200" b="1" dirty="0" smtClean="0">
                <a:solidFill>
                  <a:schemeClr val="tx1">
                    <a:lumMod val="50000"/>
                    <a:lumOff val="50000"/>
                  </a:schemeClr>
                </a:solidFill>
                <a:latin typeface="Arial" pitchFamily="34" charset="0"/>
                <a:cs typeface="Arial" pitchFamily="34" charset="0"/>
              </a:rPr>
              <a:t>Conclusión</a:t>
            </a:r>
            <a:endParaRPr lang="es-PE" sz="3200" b="1" dirty="0">
              <a:solidFill>
                <a:schemeClr val="tx1">
                  <a:lumMod val="50000"/>
                  <a:lumOff val="50000"/>
                </a:schemeClr>
              </a:solidFill>
              <a:latin typeface="Arial" pitchFamily="34" charset="0"/>
              <a:cs typeface="Arial" pitchFamily="34" charset="0"/>
            </a:endParaRPr>
          </a:p>
        </p:txBody>
      </p:sp>
      <p:sp>
        <p:nvSpPr>
          <p:cNvPr id="30724" name="4 CuadroTexto"/>
          <p:cNvSpPr txBox="1">
            <a:spLocks noChangeArrowheads="1"/>
          </p:cNvSpPr>
          <p:nvPr/>
        </p:nvSpPr>
        <p:spPr bwMode="auto">
          <a:xfrm>
            <a:off x="1966823" y="3068960"/>
            <a:ext cx="8781690" cy="1938992"/>
          </a:xfrm>
          <a:prstGeom prst="rect">
            <a:avLst/>
          </a:prstGeom>
          <a:noFill/>
          <a:ln w="9525">
            <a:noFill/>
            <a:miter lim="800000"/>
            <a:headEnd/>
            <a:tailEnd/>
          </a:ln>
        </p:spPr>
        <p:txBody>
          <a:bodyPr wrap="square">
            <a:spAutoFit/>
          </a:bodyPr>
          <a:lstStyle/>
          <a:p>
            <a:pPr lvl="0"/>
            <a:r>
              <a:rPr lang="es-PE" sz="2400" dirty="0" smtClean="0"/>
              <a:t>La programación Orientada a Objetos nos permite desarrollar un software tomando como referencia los elementos que conforman el dominio de la aplicación, con sus propiedades (datos) y métodos (operaciones).</a:t>
            </a:r>
            <a:endParaRPr lang="es-PE" sz="2400" dirty="0"/>
          </a:p>
          <a:p>
            <a:r>
              <a:rPr lang="es-ES" sz="2400" dirty="0"/>
              <a:t> </a:t>
            </a:r>
            <a:endParaRPr lang="es-PE" sz="2400" dirty="0"/>
          </a:p>
        </p:txBody>
      </p:sp>
    </p:spTree>
    <p:extLst>
      <p:ext uri="{BB962C8B-B14F-4D97-AF65-F5344CB8AC3E}">
        <p14:creationId xmlns:p14="http://schemas.microsoft.com/office/powerpoint/2010/main" val="2200324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descr="programacion5.bmp"/>
          <p:cNvPicPr>
            <a:picLocks noChangeAspect="1"/>
          </p:cNvPicPr>
          <p:nvPr/>
        </p:nvPicPr>
        <p:blipFill>
          <a:blip r:embed="rId3" cstate="print"/>
          <a:stretch>
            <a:fillRect/>
          </a:stretch>
        </p:blipFill>
        <p:spPr>
          <a:xfrm>
            <a:off x="8472264" y="4261093"/>
            <a:ext cx="1787492" cy="1688187"/>
          </a:xfrm>
          <a:prstGeom prst="rect">
            <a:avLst/>
          </a:prstGeom>
        </p:spPr>
      </p:pic>
      <p:sp>
        <p:nvSpPr>
          <p:cNvPr id="11" name="Rectangle 4"/>
          <p:cNvSpPr>
            <a:spLocks noChangeArrowheads="1"/>
          </p:cNvSpPr>
          <p:nvPr/>
        </p:nvSpPr>
        <p:spPr bwMode="auto">
          <a:xfrm>
            <a:off x="1847528" y="1988840"/>
            <a:ext cx="8208838" cy="2308966"/>
          </a:xfrm>
          <a:prstGeom prst="rect">
            <a:avLst/>
          </a:prstGeom>
          <a:noFill/>
          <a:ln w="9525">
            <a:noFill/>
            <a:miter lim="800000"/>
            <a:headEnd/>
            <a:tailEnd/>
          </a:ln>
        </p:spPr>
        <p:txBody>
          <a:bodyPr wrap="square" lIns="92075" tIns="46038" rIns="92075" bIns="46038">
            <a:spAutoFit/>
          </a:bodyPr>
          <a:lstStyle/>
          <a:p>
            <a:pPr eaLnBrk="0" hangingPunct="0">
              <a:spcBef>
                <a:spcPct val="50000"/>
              </a:spcBef>
              <a:defRPr/>
            </a:pPr>
            <a:r>
              <a:rPr lang="es-PE" sz="2400" b="1" i="1" dirty="0">
                <a:solidFill>
                  <a:schemeClr val="tx1">
                    <a:lumMod val="65000"/>
                    <a:lumOff val="35000"/>
                  </a:schemeClr>
                </a:solidFill>
                <a:latin typeface="Arial" pitchFamily="34" charset="0"/>
                <a:cs typeface="Arial" pitchFamily="34" charset="0"/>
              </a:rPr>
              <a:t>Temas:</a:t>
            </a:r>
          </a:p>
          <a:p>
            <a:pPr marL="457200" indent="-457200">
              <a:buFont typeface="+mj-lt"/>
              <a:buAutoNum type="arabicPeriod"/>
            </a:pPr>
            <a:r>
              <a:rPr lang="es-ES_tradnl" sz="2400" b="1" dirty="0"/>
              <a:t>Introducción a la Programación Orientada a Objetos - POO</a:t>
            </a:r>
            <a:endParaRPr lang="es-PE" sz="2400" b="1" dirty="0"/>
          </a:p>
          <a:p>
            <a:pPr marL="457200" indent="-457200">
              <a:buFont typeface="+mj-lt"/>
              <a:buAutoNum type="arabicPeriod"/>
            </a:pPr>
            <a:r>
              <a:rPr lang="es-ES_tradnl" sz="2400" dirty="0">
                <a:solidFill>
                  <a:schemeClr val="bg1">
                    <a:lumMod val="75000"/>
                  </a:schemeClr>
                </a:solidFill>
              </a:rPr>
              <a:t>Los Objetos y las Clases</a:t>
            </a:r>
            <a:endParaRPr lang="es-PE" sz="2400" dirty="0">
              <a:solidFill>
                <a:schemeClr val="bg1">
                  <a:lumMod val="75000"/>
                </a:schemeClr>
              </a:solidFill>
            </a:endParaRPr>
          </a:p>
          <a:p>
            <a:pPr marL="457200" indent="-457200">
              <a:buFont typeface="+mj-lt"/>
              <a:buAutoNum type="arabicPeriod"/>
            </a:pPr>
            <a:r>
              <a:rPr lang="es-ES_tradnl" sz="2400" dirty="0">
                <a:solidFill>
                  <a:schemeClr val="bg1">
                    <a:lumMod val="75000"/>
                  </a:schemeClr>
                </a:solidFill>
              </a:rPr>
              <a:t>Conceptos vinculados  a la Programación Orientada a Objetos - POO</a:t>
            </a:r>
            <a:endParaRPr lang="es-PE" sz="2400" dirty="0">
              <a:solidFill>
                <a:schemeClr val="bg1">
                  <a:lumMod val="75000"/>
                </a:schemeClr>
              </a:solidFill>
            </a:endParaRPr>
          </a:p>
          <a:p>
            <a:pPr marL="457200" indent="-457200"/>
            <a:endParaRPr lang="es-PE" sz="2400" dirty="0"/>
          </a:p>
        </p:txBody>
      </p:sp>
      <p:sp>
        <p:nvSpPr>
          <p:cNvPr id="13" name="Rectangle 5"/>
          <p:cNvSpPr>
            <a:spLocks noChangeArrowheads="1"/>
          </p:cNvSpPr>
          <p:nvPr/>
        </p:nvSpPr>
        <p:spPr bwMode="auto">
          <a:xfrm>
            <a:off x="1847529" y="692696"/>
            <a:ext cx="8634413" cy="585418"/>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s-PE" sz="3200" b="1" i="1" dirty="0" smtClean="0">
                <a:solidFill>
                  <a:srgbClr val="C00000"/>
                </a:solidFill>
                <a:effectLst>
                  <a:outerShdw blurRad="38100" dist="38100" dir="2700000" algn="tl">
                    <a:srgbClr val="C0C0C0"/>
                  </a:outerShdw>
                </a:effectLst>
                <a:latin typeface="Arial Black" pitchFamily="34" charset="0"/>
                <a:cs typeface="Arial" pitchFamily="34" charset="0"/>
              </a:rPr>
              <a:t>Programación </a:t>
            </a:r>
            <a:r>
              <a:rPr lang="es-PE" sz="3200" b="1" i="1" dirty="0">
                <a:solidFill>
                  <a:srgbClr val="C00000"/>
                </a:solidFill>
                <a:effectLst>
                  <a:outerShdw blurRad="38100" dist="38100" dir="2700000" algn="tl">
                    <a:srgbClr val="C0C0C0"/>
                  </a:outerShdw>
                </a:effectLst>
                <a:latin typeface="Arial Black" pitchFamily="34" charset="0"/>
                <a:cs typeface="Arial" pitchFamily="34" charset="0"/>
              </a:rPr>
              <a:t>Orientada a Objetos</a:t>
            </a:r>
            <a:endParaRPr lang="es-PE" sz="3200" b="1" i="1" dirty="0">
              <a:solidFill>
                <a:srgbClr val="C00000"/>
              </a:solidFill>
              <a:effectLst>
                <a:outerShdw blurRad="38100" dist="38100" dir="2700000" algn="tl">
                  <a:srgbClr val="C0C0C0"/>
                </a:outerShdw>
              </a:effectLst>
              <a:latin typeface="Arial Black" pitchFamily="34" charset="0"/>
              <a:cs typeface="Arial" pitchFamily="34" charset="0"/>
            </a:endParaRPr>
          </a:p>
        </p:txBody>
      </p:sp>
    </p:spTree>
    <p:extLst>
      <p:ext uri="{BB962C8B-B14F-4D97-AF65-F5344CB8AC3E}">
        <p14:creationId xmlns:p14="http://schemas.microsoft.com/office/powerpoint/2010/main" val="826615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1 CuadroTexto"/>
          <p:cNvSpPr txBox="1">
            <a:spLocks noChangeArrowheads="1"/>
          </p:cNvSpPr>
          <p:nvPr/>
        </p:nvSpPr>
        <p:spPr bwMode="auto">
          <a:xfrm>
            <a:off x="1703512" y="188641"/>
            <a:ext cx="8964488" cy="461665"/>
          </a:xfrm>
          <a:prstGeom prst="rect">
            <a:avLst/>
          </a:prstGeom>
          <a:noFill/>
          <a:ln w="9525">
            <a:noFill/>
            <a:miter lim="800000"/>
            <a:headEnd/>
            <a:tailEnd/>
          </a:ln>
        </p:spPr>
        <p:txBody>
          <a:bodyPr wrap="square">
            <a:spAutoFit/>
          </a:bodyPr>
          <a:lstStyle/>
          <a:p>
            <a:r>
              <a:rPr lang="es-PE" sz="2400" b="1" dirty="0">
                <a:solidFill>
                  <a:srgbClr val="EDF0E9"/>
                </a:solidFill>
                <a:latin typeface="Arial Black" pitchFamily="34" charset="0"/>
                <a:cs typeface="Arial" charset="0"/>
              </a:rPr>
              <a:t>1.1 Antecedentes</a:t>
            </a:r>
            <a:endParaRPr lang="es-PE" sz="2400" b="1" dirty="0">
              <a:solidFill>
                <a:srgbClr val="EDF0E9"/>
              </a:solidFill>
              <a:latin typeface="Arial Black" pitchFamily="34" charset="0"/>
              <a:cs typeface="Arial" charset="0"/>
            </a:endParaRPr>
          </a:p>
        </p:txBody>
      </p:sp>
      <p:sp>
        <p:nvSpPr>
          <p:cNvPr id="22" name="21 CuadroTexto"/>
          <p:cNvSpPr txBox="1"/>
          <p:nvPr/>
        </p:nvSpPr>
        <p:spPr>
          <a:xfrm>
            <a:off x="1775520" y="836712"/>
            <a:ext cx="5112568" cy="3785652"/>
          </a:xfrm>
          <a:prstGeom prst="rect">
            <a:avLst/>
          </a:prstGeom>
          <a:noFill/>
        </p:spPr>
        <p:txBody>
          <a:bodyPr wrap="square" rtlCol="0">
            <a:spAutoFit/>
          </a:bodyPr>
          <a:lstStyle/>
          <a:p>
            <a:pPr lvl="0"/>
            <a:r>
              <a:rPr lang="es-ES" sz="2400" dirty="0"/>
              <a:t>Todo lo que nos rodea puede ser definido con base en “objetos”. Los objetos poseen ciertas características y pueden realizar determinadas acciones. Por ejemplo, el objeto “automóvil” tiene una serie de características, como el color, el modelo o la marca. Además, puede realizar ciertas acciones, como ponerse en marcha, parar, aparcar, etc. </a:t>
            </a:r>
            <a:endParaRPr lang="es-PE" sz="2400" dirty="0"/>
          </a:p>
          <a:p>
            <a:endParaRPr lang="es-PE" sz="2400" dirty="0"/>
          </a:p>
        </p:txBody>
      </p:sp>
      <p:pic>
        <p:nvPicPr>
          <p:cNvPr id="8" name="28 Imagen" descr="poo.gif"/>
          <p:cNvPicPr>
            <a:picLocks noChangeAspect="1"/>
          </p:cNvPicPr>
          <p:nvPr/>
        </p:nvPicPr>
        <p:blipFill>
          <a:blip r:embed="rId3" cstate="print"/>
          <a:srcRect/>
          <a:stretch>
            <a:fillRect/>
          </a:stretch>
        </p:blipFill>
        <p:spPr bwMode="auto">
          <a:xfrm>
            <a:off x="7320137" y="1916832"/>
            <a:ext cx="2928937" cy="2811462"/>
          </a:xfrm>
          <a:prstGeom prst="rect">
            <a:avLst/>
          </a:prstGeom>
          <a:noFill/>
          <a:ln w="9525">
            <a:noFill/>
            <a:miter lim="800000"/>
            <a:headEnd/>
            <a:tailEnd/>
          </a:ln>
        </p:spPr>
      </p:pic>
    </p:spTree>
    <p:extLst>
      <p:ext uri="{BB962C8B-B14F-4D97-AF65-F5344CB8AC3E}">
        <p14:creationId xmlns:p14="http://schemas.microsoft.com/office/powerpoint/2010/main" val="2041260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 CuadroTexto"/>
          <p:cNvSpPr txBox="1">
            <a:spLocks noChangeArrowheads="1"/>
          </p:cNvSpPr>
          <p:nvPr/>
        </p:nvSpPr>
        <p:spPr bwMode="auto">
          <a:xfrm>
            <a:off x="1524000" y="6165304"/>
            <a:ext cx="8072438" cy="461962"/>
          </a:xfrm>
          <a:prstGeom prst="rect">
            <a:avLst/>
          </a:prstGeom>
          <a:noFill/>
          <a:ln w="9525">
            <a:noFill/>
            <a:miter lim="800000"/>
            <a:headEnd/>
            <a:tailEnd/>
          </a:ln>
        </p:spPr>
        <p:txBody>
          <a:bodyPr>
            <a:spAutoFit/>
          </a:bodyPr>
          <a:lstStyle/>
          <a:p>
            <a:r>
              <a:rPr lang="es-PE" sz="2400" b="1" dirty="0">
                <a:solidFill>
                  <a:srgbClr val="EDF0E9"/>
                </a:solidFill>
                <a:latin typeface="Arial Black" pitchFamily="34" charset="0"/>
                <a:cs typeface="Arial" charset="0"/>
              </a:rPr>
              <a:t>Introducción a la Programación O.O. </a:t>
            </a:r>
            <a:endParaRPr lang="es-PE" sz="2400" b="1" dirty="0">
              <a:solidFill>
                <a:srgbClr val="EDF0E9"/>
              </a:solidFill>
              <a:latin typeface="Arial Black" pitchFamily="34" charset="0"/>
              <a:cs typeface="Arial" charset="0"/>
            </a:endParaRPr>
          </a:p>
        </p:txBody>
      </p:sp>
      <p:sp>
        <p:nvSpPr>
          <p:cNvPr id="20" name="1 CuadroTexto"/>
          <p:cNvSpPr txBox="1">
            <a:spLocks noChangeArrowheads="1"/>
          </p:cNvSpPr>
          <p:nvPr/>
        </p:nvSpPr>
        <p:spPr bwMode="auto">
          <a:xfrm>
            <a:off x="1703512" y="188641"/>
            <a:ext cx="8964488" cy="461665"/>
          </a:xfrm>
          <a:prstGeom prst="rect">
            <a:avLst/>
          </a:prstGeom>
          <a:noFill/>
          <a:ln w="9525">
            <a:noFill/>
            <a:miter lim="800000"/>
            <a:headEnd/>
            <a:tailEnd/>
          </a:ln>
        </p:spPr>
        <p:txBody>
          <a:bodyPr wrap="square">
            <a:spAutoFit/>
          </a:bodyPr>
          <a:lstStyle/>
          <a:p>
            <a:r>
              <a:rPr lang="es-PE" sz="2400" b="1" dirty="0">
                <a:solidFill>
                  <a:srgbClr val="EDF0E9"/>
                </a:solidFill>
                <a:latin typeface="Arial Black" pitchFamily="34" charset="0"/>
                <a:cs typeface="Arial" charset="0"/>
              </a:rPr>
              <a:t>1.2 ¿Qué es la POO?</a:t>
            </a:r>
            <a:endParaRPr lang="es-PE" sz="2400" b="1" dirty="0">
              <a:solidFill>
                <a:srgbClr val="EDF0E9"/>
              </a:solidFill>
              <a:latin typeface="Arial Black" pitchFamily="34" charset="0"/>
              <a:cs typeface="Arial" charset="0"/>
            </a:endParaRPr>
          </a:p>
        </p:txBody>
      </p:sp>
      <p:sp>
        <p:nvSpPr>
          <p:cNvPr id="22" name="21 CuadroTexto"/>
          <p:cNvSpPr txBox="1"/>
          <p:nvPr/>
        </p:nvSpPr>
        <p:spPr>
          <a:xfrm>
            <a:off x="1775520" y="836713"/>
            <a:ext cx="5400600" cy="4893647"/>
          </a:xfrm>
          <a:prstGeom prst="rect">
            <a:avLst/>
          </a:prstGeom>
          <a:noFill/>
        </p:spPr>
        <p:txBody>
          <a:bodyPr wrap="square" rtlCol="0">
            <a:spAutoFit/>
          </a:bodyPr>
          <a:lstStyle/>
          <a:p>
            <a:r>
              <a:rPr lang="es-ES" sz="2400" dirty="0"/>
              <a:t>La programación Orientada a objetos (POO) es una forma especial de programar, más cercana a como expresaríamos las cosas en la vida real que otros tipos de programación. </a:t>
            </a:r>
            <a:endParaRPr lang="es-PE" sz="2400" dirty="0"/>
          </a:p>
          <a:p>
            <a:r>
              <a:rPr lang="es-ES" sz="2400" dirty="0"/>
              <a:t>Con la POO tenemos que aprender a pensar las cosas de una manera distinta, para escribir nuestros programas en términos de objetos, propiedades, métodos, mensajes, eventos y otros elementos que ya explicaremos en este capítulo. </a:t>
            </a:r>
            <a:endParaRPr lang="es-PE" sz="2400" dirty="0"/>
          </a:p>
          <a:p>
            <a:endParaRPr lang="es-PE" sz="2400" dirty="0"/>
          </a:p>
        </p:txBody>
      </p:sp>
      <p:pic>
        <p:nvPicPr>
          <p:cNvPr id="8" name="28 Imagen" descr="poo.gif"/>
          <p:cNvPicPr>
            <a:picLocks noChangeAspect="1"/>
          </p:cNvPicPr>
          <p:nvPr/>
        </p:nvPicPr>
        <p:blipFill>
          <a:blip r:embed="rId3" cstate="print"/>
          <a:srcRect/>
          <a:stretch>
            <a:fillRect/>
          </a:stretch>
        </p:blipFill>
        <p:spPr bwMode="auto">
          <a:xfrm>
            <a:off x="7320137" y="1916832"/>
            <a:ext cx="2928937" cy="2811462"/>
          </a:xfrm>
          <a:prstGeom prst="rect">
            <a:avLst/>
          </a:prstGeom>
          <a:noFill/>
          <a:ln w="9525">
            <a:noFill/>
            <a:miter lim="800000"/>
            <a:headEnd/>
            <a:tailEnd/>
          </a:ln>
        </p:spPr>
      </p:pic>
    </p:spTree>
    <p:extLst>
      <p:ext uri="{BB962C8B-B14F-4D97-AF65-F5344CB8AC3E}">
        <p14:creationId xmlns:p14="http://schemas.microsoft.com/office/powerpoint/2010/main" val="3842482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1 CuadroTexto"/>
          <p:cNvSpPr txBox="1">
            <a:spLocks noChangeArrowheads="1"/>
          </p:cNvSpPr>
          <p:nvPr/>
        </p:nvSpPr>
        <p:spPr bwMode="auto">
          <a:xfrm>
            <a:off x="1703512" y="188641"/>
            <a:ext cx="8964488" cy="461665"/>
          </a:xfrm>
          <a:prstGeom prst="rect">
            <a:avLst/>
          </a:prstGeom>
          <a:noFill/>
          <a:ln w="9525">
            <a:noFill/>
            <a:miter lim="800000"/>
            <a:headEnd/>
            <a:tailEnd/>
          </a:ln>
        </p:spPr>
        <p:txBody>
          <a:bodyPr wrap="square">
            <a:spAutoFit/>
          </a:bodyPr>
          <a:lstStyle/>
          <a:p>
            <a:r>
              <a:rPr lang="es-PE" sz="2400" b="1" dirty="0">
                <a:solidFill>
                  <a:srgbClr val="EDF0E9"/>
                </a:solidFill>
                <a:latin typeface="Arial Black" pitchFamily="34" charset="0"/>
                <a:cs typeface="Arial" charset="0"/>
              </a:rPr>
              <a:t>1.3 ¿Cómo se piensa en objetos?</a:t>
            </a:r>
            <a:endParaRPr lang="es-PE" sz="2400" b="1" dirty="0">
              <a:solidFill>
                <a:srgbClr val="EDF0E9"/>
              </a:solidFill>
              <a:latin typeface="Arial Black" pitchFamily="34" charset="0"/>
              <a:cs typeface="Arial" charset="0"/>
            </a:endParaRPr>
          </a:p>
        </p:txBody>
      </p:sp>
      <p:sp>
        <p:nvSpPr>
          <p:cNvPr id="22" name="21 CuadroTexto"/>
          <p:cNvSpPr txBox="1"/>
          <p:nvPr/>
        </p:nvSpPr>
        <p:spPr>
          <a:xfrm>
            <a:off x="1775520" y="836712"/>
            <a:ext cx="5112568" cy="4154984"/>
          </a:xfrm>
          <a:prstGeom prst="rect">
            <a:avLst/>
          </a:prstGeom>
          <a:noFill/>
        </p:spPr>
        <p:txBody>
          <a:bodyPr wrap="square" rtlCol="0">
            <a:spAutoFit/>
          </a:bodyPr>
          <a:lstStyle/>
          <a:p>
            <a:pPr lvl="0"/>
            <a:r>
              <a:rPr lang="es-ES" sz="2400" dirty="0"/>
              <a:t>Pongamos un ejemplo. Si deseamos elaborar un sistema de información para una factoría automotriz, al auto seria una de las clases más importantes del sistema. Enfocando el auto en un esquema POO, cada auto sería el objeto, donde las propiedades serían las características como el color, marca, modelo y año, y los métodos serían las funcionalidades asociadas como “poner en marcha”, “parar” o “acelerar”. </a:t>
            </a:r>
            <a:endParaRPr lang="es-PE" sz="2400" dirty="0"/>
          </a:p>
        </p:txBody>
      </p:sp>
      <p:pic>
        <p:nvPicPr>
          <p:cNvPr id="8" name="28 Imagen" descr="poo.gif"/>
          <p:cNvPicPr>
            <a:picLocks noChangeAspect="1"/>
          </p:cNvPicPr>
          <p:nvPr/>
        </p:nvPicPr>
        <p:blipFill>
          <a:blip r:embed="rId3" cstate="print"/>
          <a:srcRect/>
          <a:stretch>
            <a:fillRect/>
          </a:stretch>
        </p:blipFill>
        <p:spPr bwMode="auto">
          <a:xfrm>
            <a:off x="7320137" y="1916832"/>
            <a:ext cx="2928937" cy="2811462"/>
          </a:xfrm>
          <a:prstGeom prst="rect">
            <a:avLst/>
          </a:prstGeom>
          <a:noFill/>
          <a:ln w="9525">
            <a:noFill/>
            <a:miter lim="800000"/>
            <a:headEnd/>
            <a:tailEnd/>
          </a:ln>
        </p:spPr>
      </p:pic>
    </p:spTree>
    <p:extLst>
      <p:ext uri="{BB962C8B-B14F-4D97-AF65-F5344CB8AC3E}">
        <p14:creationId xmlns:p14="http://schemas.microsoft.com/office/powerpoint/2010/main" val="3183109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descr="programacion5.bmp"/>
          <p:cNvPicPr>
            <a:picLocks noChangeAspect="1"/>
          </p:cNvPicPr>
          <p:nvPr/>
        </p:nvPicPr>
        <p:blipFill>
          <a:blip r:embed="rId3" cstate="print"/>
          <a:stretch>
            <a:fillRect/>
          </a:stretch>
        </p:blipFill>
        <p:spPr>
          <a:xfrm>
            <a:off x="8472264" y="4261093"/>
            <a:ext cx="1787492" cy="1688187"/>
          </a:xfrm>
          <a:prstGeom prst="rect">
            <a:avLst/>
          </a:prstGeom>
        </p:spPr>
      </p:pic>
      <p:sp>
        <p:nvSpPr>
          <p:cNvPr id="11" name="Rectangle 4"/>
          <p:cNvSpPr>
            <a:spLocks noChangeArrowheads="1"/>
          </p:cNvSpPr>
          <p:nvPr/>
        </p:nvSpPr>
        <p:spPr bwMode="auto">
          <a:xfrm>
            <a:off x="1847528" y="1988840"/>
            <a:ext cx="8208838" cy="2308966"/>
          </a:xfrm>
          <a:prstGeom prst="rect">
            <a:avLst/>
          </a:prstGeom>
          <a:noFill/>
          <a:ln w="9525">
            <a:noFill/>
            <a:miter lim="800000"/>
            <a:headEnd/>
            <a:tailEnd/>
          </a:ln>
        </p:spPr>
        <p:txBody>
          <a:bodyPr wrap="square" lIns="92075" tIns="46038" rIns="92075" bIns="46038">
            <a:spAutoFit/>
          </a:bodyPr>
          <a:lstStyle/>
          <a:p>
            <a:pPr eaLnBrk="0" hangingPunct="0">
              <a:spcBef>
                <a:spcPct val="50000"/>
              </a:spcBef>
              <a:defRPr/>
            </a:pPr>
            <a:r>
              <a:rPr lang="es-PE" sz="2400" b="1" i="1" dirty="0">
                <a:solidFill>
                  <a:schemeClr val="tx1">
                    <a:lumMod val="65000"/>
                    <a:lumOff val="35000"/>
                  </a:schemeClr>
                </a:solidFill>
                <a:latin typeface="Arial" pitchFamily="34" charset="0"/>
                <a:cs typeface="Arial" pitchFamily="34" charset="0"/>
              </a:rPr>
              <a:t>Temas:</a:t>
            </a:r>
          </a:p>
          <a:p>
            <a:pPr marL="457200" indent="-457200">
              <a:buFont typeface="+mj-lt"/>
              <a:buAutoNum type="arabicPeriod"/>
            </a:pPr>
            <a:r>
              <a:rPr lang="es-ES_tradnl" sz="2400" b="1" dirty="0">
                <a:solidFill>
                  <a:schemeClr val="bg1">
                    <a:lumMod val="75000"/>
                  </a:schemeClr>
                </a:solidFill>
              </a:rPr>
              <a:t>Introducción a la Programación Orientada a Objetos - POO</a:t>
            </a:r>
            <a:endParaRPr lang="es-PE" sz="2400" b="1" dirty="0">
              <a:solidFill>
                <a:schemeClr val="bg1">
                  <a:lumMod val="75000"/>
                </a:schemeClr>
              </a:solidFill>
            </a:endParaRPr>
          </a:p>
          <a:p>
            <a:pPr marL="457200" indent="-457200">
              <a:buFont typeface="+mj-lt"/>
              <a:buAutoNum type="arabicPeriod"/>
            </a:pPr>
            <a:r>
              <a:rPr lang="es-ES_tradnl" sz="2400" b="1" dirty="0"/>
              <a:t>Los Objetos y las Clases</a:t>
            </a:r>
            <a:endParaRPr lang="es-PE" sz="2400" b="1" dirty="0"/>
          </a:p>
          <a:p>
            <a:pPr marL="457200" indent="-457200">
              <a:buFont typeface="+mj-lt"/>
              <a:buAutoNum type="arabicPeriod"/>
            </a:pPr>
            <a:r>
              <a:rPr lang="es-ES_tradnl" sz="2400" dirty="0">
                <a:solidFill>
                  <a:schemeClr val="bg1">
                    <a:lumMod val="75000"/>
                  </a:schemeClr>
                </a:solidFill>
              </a:rPr>
              <a:t>Conceptos vinculados  a la Programación Orientada a Objetos - POO</a:t>
            </a:r>
            <a:endParaRPr lang="es-PE" sz="2400" dirty="0">
              <a:solidFill>
                <a:schemeClr val="bg1">
                  <a:lumMod val="75000"/>
                </a:schemeClr>
              </a:solidFill>
            </a:endParaRPr>
          </a:p>
          <a:p>
            <a:pPr marL="457200" indent="-457200"/>
            <a:endParaRPr lang="es-PE" sz="2400" dirty="0"/>
          </a:p>
        </p:txBody>
      </p:sp>
      <p:sp>
        <p:nvSpPr>
          <p:cNvPr id="13" name="Rectangle 5"/>
          <p:cNvSpPr>
            <a:spLocks noChangeArrowheads="1"/>
          </p:cNvSpPr>
          <p:nvPr/>
        </p:nvSpPr>
        <p:spPr bwMode="auto">
          <a:xfrm>
            <a:off x="1847529" y="692696"/>
            <a:ext cx="8634413" cy="585418"/>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s-PE" sz="3200" b="1" i="1" dirty="0" smtClean="0">
                <a:solidFill>
                  <a:srgbClr val="C00000"/>
                </a:solidFill>
                <a:effectLst>
                  <a:outerShdw blurRad="38100" dist="38100" dir="2700000" algn="tl">
                    <a:srgbClr val="C0C0C0"/>
                  </a:outerShdw>
                </a:effectLst>
                <a:latin typeface="Arial Black" pitchFamily="34" charset="0"/>
                <a:cs typeface="Arial" pitchFamily="34" charset="0"/>
              </a:rPr>
              <a:t>Programación </a:t>
            </a:r>
            <a:r>
              <a:rPr lang="es-PE" sz="3200" b="1" i="1" dirty="0">
                <a:solidFill>
                  <a:srgbClr val="C00000"/>
                </a:solidFill>
                <a:effectLst>
                  <a:outerShdw blurRad="38100" dist="38100" dir="2700000" algn="tl">
                    <a:srgbClr val="C0C0C0"/>
                  </a:outerShdw>
                </a:effectLst>
                <a:latin typeface="Arial Black" pitchFamily="34" charset="0"/>
                <a:cs typeface="Arial" pitchFamily="34" charset="0"/>
              </a:rPr>
              <a:t>Orientada a Objetos</a:t>
            </a:r>
            <a:endParaRPr lang="es-PE" sz="3200" b="1" i="1" dirty="0">
              <a:solidFill>
                <a:srgbClr val="C00000"/>
              </a:solidFill>
              <a:effectLst>
                <a:outerShdw blurRad="38100" dist="38100" dir="2700000" algn="tl">
                  <a:srgbClr val="C0C0C0"/>
                </a:outerShdw>
              </a:effectLst>
              <a:latin typeface="Arial Black" pitchFamily="34" charset="0"/>
              <a:cs typeface="Arial" pitchFamily="34" charset="0"/>
            </a:endParaRPr>
          </a:p>
        </p:txBody>
      </p:sp>
    </p:spTree>
    <p:extLst>
      <p:ext uri="{BB962C8B-B14F-4D97-AF65-F5344CB8AC3E}">
        <p14:creationId xmlns:p14="http://schemas.microsoft.com/office/powerpoint/2010/main" val="3114243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1 CuadroTexto"/>
          <p:cNvSpPr txBox="1">
            <a:spLocks noChangeArrowheads="1"/>
          </p:cNvSpPr>
          <p:nvPr/>
        </p:nvSpPr>
        <p:spPr bwMode="auto">
          <a:xfrm>
            <a:off x="1703512" y="188640"/>
            <a:ext cx="8072438" cy="461962"/>
          </a:xfrm>
          <a:prstGeom prst="rect">
            <a:avLst/>
          </a:prstGeom>
          <a:noFill/>
          <a:ln w="9525">
            <a:noFill/>
            <a:miter lim="800000"/>
            <a:headEnd/>
            <a:tailEnd/>
          </a:ln>
        </p:spPr>
        <p:txBody>
          <a:bodyPr>
            <a:spAutoFit/>
          </a:bodyPr>
          <a:lstStyle/>
          <a:p>
            <a:r>
              <a:rPr lang="es-PE" sz="2400" b="1" dirty="0">
                <a:solidFill>
                  <a:srgbClr val="EDF0E9"/>
                </a:solidFill>
                <a:latin typeface="Arial Black" pitchFamily="34" charset="0"/>
                <a:cs typeface="Arial" charset="0"/>
              </a:rPr>
              <a:t>2.1  Los Objetos</a:t>
            </a:r>
            <a:endParaRPr lang="es-PE" sz="2400" b="1" dirty="0">
              <a:solidFill>
                <a:srgbClr val="EDF0E9"/>
              </a:solidFill>
              <a:latin typeface="Arial Black" pitchFamily="34" charset="0"/>
              <a:cs typeface="Arial" charset="0"/>
            </a:endParaRPr>
          </a:p>
        </p:txBody>
      </p:sp>
      <p:sp>
        <p:nvSpPr>
          <p:cNvPr id="22" name="21 CuadroTexto"/>
          <p:cNvSpPr txBox="1"/>
          <p:nvPr/>
        </p:nvSpPr>
        <p:spPr>
          <a:xfrm>
            <a:off x="1775520" y="1196752"/>
            <a:ext cx="5112568" cy="4154984"/>
          </a:xfrm>
          <a:prstGeom prst="rect">
            <a:avLst/>
          </a:prstGeom>
          <a:noFill/>
        </p:spPr>
        <p:txBody>
          <a:bodyPr wrap="square" rtlCol="0">
            <a:spAutoFit/>
          </a:bodyPr>
          <a:lstStyle/>
          <a:p>
            <a:pPr marL="457200" indent="-457200">
              <a:buFont typeface="Arial" pitchFamily="34" charset="0"/>
              <a:buChar char="•"/>
            </a:pPr>
            <a:r>
              <a:rPr lang="es-ES_tradnl" sz="2400" dirty="0"/>
              <a:t>Un objeto es una unidad atómica que puede representar una entidad física (Auto, Computadora, Televisor) o un concepto (ecuación matemática). </a:t>
            </a:r>
            <a:endParaRPr lang="es-PE" sz="2400" dirty="0"/>
          </a:p>
          <a:p>
            <a:pPr marL="457200" indent="-457200">
              <a:buFont typeface="Arial" pitchFamily="34" charset="0"/>
              <a:buChar char="•"/>
            </a:pPr>
            <a:r>
              <a:rPr lang="es-ES_tradnl" sz="2400" dirty="0"/>
              <a:t>Los objetos tienen ciertas características o propiedades. Por ejemplo, un automóvil tiene como características su número de placa, color, marca, etc. </a:t>
            </a:r>
            <a:endParaRPr lang="es-PE" sz="2400" dirty="0"/>
          </a:p>
          <a:p>
            <a:pPr marL="457200" indent="-457200">
              <a:buFont typeface="Arial" pitchFamily="34" charset="0"/>
              <a:buChar char="•"/>
            </a:pPr>
            <a:endParaRPr lang="es-PE" sz="2400" dirty="0"/>
          </a:p>
        </p:txBody>
      </p:sp>
      <p:pic>
        <p:nvPicPr>
          <p:cNvPr id="8" name="Picture 36" descr="TN00332_"/>
          <p:cNvPicPr>
            <a:picLocks noChangeAspect="1" noChangeArrowheads="1"/>
          </p:cNvPicPr>
          <p:nvPr/>
        </p:nvPicPr>
        <p:blipFill>
          <a:blip r:embed="rId3" cstate="print"/>
          <a:srcRect/>
          <a:stretch>
            <a:fillRect/>
          </a:stretch>
        </p:blipFill>
        <p:spPr bwMode="auto">
          <a:xfrm>
            <a:off x="7490049" y="3920332"/>
            <a:ext cx="2293937" cy="1139825"/>
          </a:xfrm>
          <a:prstGeom prst="rect">
            <a:avLst/>
          </a:prstGeom>
          <a:noFill/>
          <a:ln w="9525">
            <a:noFill/>
            <a:miter lim="800000"/>
            <a:headEnd/>
            <a:tailEnd/>
          </a:ln>
        </p:spPr>
      </p:pic>
      <p:pic>
        <p:nvPicPr>
          <p:cNvPr id="9" name="Picture 38" descr="TN00332_"/>
          <p:cNvPicPr>
            <a:picLocks noChangeAspect="1" noChangeArrowheads="1"/>
          </p:cNvPicPr>
          <p:nvPr/>
        </p:nvPicPr>
        <p:blipFill>
          <a:blip r:embed="rId3" cstate="print"/>
          <a:srcRect/>
          <a:stretch>
            <a:fillRect/>
          </a:stretch>
        </p:blipFill>
        <p:spPr bwMode="auto">
          <a:xfrm>
            <a:off x="7547199" y="1534320"/>
            <a:ext cx="2293937" cy="1139825"/>
          </a:xfrm>
          <a:prstGeom prst="rect">
            <a:avLst/>
          </a:prstGeom>
          <a:noFill/>
          <a:ln w="9525">
            <a:noFill/>
            <a:miter lim="800000"/>
            <a:headEnd/>
            <a:tailEnd/>
          </a:ln>
        </p:spPr>
      </p:pic>
      <p:sp>
        <p:nvSpPr>
          <p:cNvPr id="10" name="Rectangle 40"/>
          <p:cNvSpPr>
            <a:spLocks noChangeArrowheads="1"/>
          </p:cNvSpPr>
          <p:nvPr/>
        </p:nvSpPr>
        <p:spPr bwMode="auto">
          <a:xfrm>
            <a:off x="8328248" y="1124744"/>
            <a:ext cx="1014412" cy="387350"/>
          </a:xfrm>
          <a:prstGeom prst="rect">
            <a:avLst/>
          </a:prstGeom>
          <a:gradFill rotWithShape="0">
            <a:gsLst>
              <a:gs pos="0">
                <a:srgbClr val="99CCFF">
                  <a:gamma/>
                  <a:tint val="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tIns="27432" bIns="27432" anchor="ctr"/>
          <a:lstStyle/>
          <a:p>
            <a:pPr algn="ctr">
              <a:defRPr/>
            </a:pPr>
            <a:r>
              <a:rPr lang="es-ES" b="1" dirty="0"/>
              <a:t>Objeto</a:t>
            </a:r>
          </a:p>
        </p:txBody>
      </p:sp>
      <p:sp>
        <p:nvSpPr>
          <p:cNvPr id="11" name="Rectangle 41"/>
          <p:cNvSpPr>
            <a:spLocks noChangeArrowheads="1"/>
          </p:cNvSpPr>
          <p:nvPr/>
        </p:nvSpPr>
        <p:spPr bwMode="auto">
          <a:xfrm>
            <a:off x="8404448" y="3463131"/>
            <a:ext cx="1085850" cy="387350"/>
          </a:xfrm>
          <a:prstGeom prst="rect">
            <a:avLst/>
          </a:prstGeom>
          <a:gradFill rotWithShape="0">
            <a:gsLst>
              <a:gs pos="0">
                <a:srgbClr val="99CCFF">
                  <a:gamma/>
                  <a:tint val="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tIns="27432" bIns="27432" anchor="ctr"/>
          <a:lstStyle/>
          <a:p>
            <a:pPr algn="ctr">
              <a:defRPr/>
            </a:pPr>
            <a:r>
              <a:rPr lang="es-ES" b="1" dirty="0"/>
              <a:t>Objeto</a:t>
            </a:r>
          </a:p>
        </p:txBody>
      </p:sp>
      <p:sp>
        <p:nvSpPr>
          <p:cNvPr id="12" name="42 CuadroTexto"/>
          <p:cNvSpPr txBox="1">
            <a:spLocks noChangeArrowheads="1"/>
          </p:cNvSpPr>
          <p:nvPr/>
        </p:nvSpPr>
        <p:spPr bwMode="auto">
          <a:xfrm>
            <a:off x="8118698" y="2748756"/>
            <a:ext cx="1643062" cy="369888"/>
          </a:xfrm>
          <a:prstGeom prst="rect">
            <a:avLst/>
          </a:prstGeom>
          <a:noFill/>
          <a:ln w="9525">
            <a:noFill/>
            <a:miter lim="800000"/>
            <a:headEnd/>
            <a:tailEnd/>
          </a:ln>
        </p:spPr>
        <p:txBody>
          <a:bodyPr>
            <a:spAutoFit/>
          </a:bodyPr>
          <a:lstStyle/>
          <a:p>
            <a:r>
              <a:rPr lang="es-PE"/>
              <a:t>Nissan - Rojo</a:t>
            </a:r>
          </a:p>
        </p:txBody>
      </p:sp>
      <p:sp>
        <p:nvSpPr>
          <p:cNvPr id="13" name="43 CuadroTexto"/>
          <p:cNvSpPr txBox="1">
            <a:spLocks noChangeArrowheads="1"/>
          </p:cNvSpPr>
          <p:nvPr/>
        </p:nvSpPr>
        <p:spPr bwMode="auto">
          <a:xfrm>
            <a:off x="8261573" y="5106195"/>
            <a:ext cx="1928812" cy="369887"/>
          </a:xfrm>
          <a:prstGeom prst="rect">
            <a:avLst/>
          </a:prstGeom>
          <a:noFill/>
          <a:ln w="9525">
            <a:noFill/>
            <a:miter lim="800000"/>
            <a:headEnd/>
            <a:tailEnd/>
          </a:ln>
        </p:spPr>
        <p:txBody>
          <a:bodyPr>
            <a:spAutoFit/>
          </a:bodyPr>
          <a:lstStyle/>
          <a:p>
            <a:r>
              <a:rPr lang="es-PE"/>
              <a:t>Toyota - Negro</a:t>
            </a:r>
          </a:p>
        </p:txBody>
      </p:sp>
    </p:spTree>
    <p:extLst>
      <p:ext uri="{BB962C8B-B14F-4D97-AF65-F5344CB8AC3E}">
        <p14:creationId xmlns:p14="http://schemas.microsoft.com/office/powerpoint/2010/main" val="1625769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1 CuadroTexto"/>
          <p:cNvSpPr txBox="1">
            <a:spLocks noChangeArrowheads="1"/>
          </p:cNvSpPr>
          <p:nvPr/>
        </p:nvSpPr>
        <p:spPr bwMode="auto">
          <a:xfrm>
            <a:off x="1703512" y="188640"/>
            <a:ext cx="8072438" cy="461962"/>
          </a:xfrm>
          <a:prstGeom prst="rect">
            <a:avLst/>
          </a:prstGeom>
          <a:noFill/>
          <a:ln w="9525">
            <a:noFill/>
            <a:miter lim="800000"/>
            <a:headEnd/>
            <a:tailEnd/>
          </a:ln>
        </p:spPr>
        <p:txBody>
          <a:bodyPr>
            <a:spAutoFit/>
          </a:bodyPr>
          <a:lstStyle/>
          <a:p>
            <a:r>
              <a:rPr lang="es-PE" sz="2400" b="1" dirty="0">
                <a:solidFill>
                  <a:srgbClr val="EDF0E9"/>
                </a:solidFill>
                <a:latin typeface="Arial Black" pitchFamily="34" charset="0"/>
                <a:cs typeface="Arial" charset="0"/>
              </a:rPr>
              <a:t>2.2  Las Clases</a:t>
            </a:r>
            <a:endParaRPr lang="es-PE" sz="2400" b="1" dirty="0">
              <a:solidFill>
                <a:srgbClr val="EDF0E9"/>
              </a:solidFill>
              <a:latin typeface="Arial Black" pitchFamily="34" charset="0"/>
              <a:cs typeface="Arial" charset="0"/>
            </a:endParaRPr>
          </a:p>
        </p:txBody>
      </p:sp>
      <p:sp>
        <p:nvSpPr>
          <p:cNvPr id="22" name="21 CuadroTexto"/>
          <p:cNvSpPr txBox="1"/>
          <p:nvPr/>
        </p:nvSpPr>
        <p:spPr>
          <a:xfrm>
            <a:off x="1775520" y="1196752"/>
            <a:ext cx="5112568" cy="4154984"/>
          </a:xfrm>
          <a:prstGeom prst="rect">
            <a:avLst/>
          </a:prstGeom>
          <a:noFill/>
        </p:spPr>
        <p:txBody>
          <a:bodyPr wrap="square" rtlCol="0">
            <a:spAutoFit/>
          </a:bodyPr>
          <a:lstStyle/>
          <a:p>
            <a:pPr lvl="0"/>
            <a:r>
              <a:rPr lang="es-ES_tradnl" sz="2400" dirty="0"/>
              <a:t>Una clase es una plantilla que define la estructura de un objeto. </a:t>
            </a:r>
            <a:endParaRPr lang="es-PE" sz="2400" dirty="0"/>
          </a:p>
          <a:p>
            <a:pPr lvl="0"/>
            <a:r>
              <a:rPr lang="es-ES_tradnl" sz="2400" dirty="0"/>
              <a:t>Podríamos afirmar que una clase es una colección de objetos que tienen las mismas características y comportamiento.</a:t>
            </a:r>
          </a:p>
          <a:p>
            <a:r>
              <a:rPr lang="es-ES_tradnl" sz="2400" dirty="0"/>
              <a:t>Por ejemplo los autos de placa “FH-7784” y “CI-5239” son dos objetos creados a partir de la clase Automóvil.</a:t>
            </a:r>
            <a:endParaRPr lang="es-PE" sz="2400" dirty="0"/>
          </a:p>
          <a:p>
            <a:pPr lvl="0"/>
            <a:endParaRPr lang="es-PE" sz="2400" dirty="0"/>
          </a:p>
          <a:p>
            <a:pPr marL="457200" indent="-457200">
              <a:buFont typeface="Arial" pitchFamily="34" charset="0"/>
              <a:buChar char="•"/>
            </a:pPr>
            <a:endParaRPr lang="es-PE" sz="2400" dirty="0"/>
          </a:p>
        </p:txBody>
      </p:sp>
      <p:grpSp>
        <p:nvGrpSpPr>
          <p:cNvPr id="14" name="Group 43"/>
          <p:cNvGrpSpPr>
            <a:grpSpLocks noChangeAspect="1"/>
          </p:cNvGrpSpPr>
          <p:nvPr/>
        </p:nvGrpSpPr>
        <p:grpSpPr bwMode="auto">
          <a:xfrm>
            <a:off x="7758460" y="2057996"/>
            <a:ext cx="2595562" cy="1946275"/>
            <a:chOff x="720" y="2496"/>
            <a:chExt cx="1920" cy="1440"/>
          </a:xfrm>
        </p:grpSpPr>
        <p:sp>
          <p:nvSpPr>
            <p:cNvPr id="15" name="AutoShape 7"/>
            <p:cNvSpPr>
              <a:spLocks noChangeAspect="1" noChangeArrowheads="1"/>
            </p:cNvSpPr>
            <p:nvPr/>
          </p:nvSpPr>
          <p:spPr bwMode="auto">
            <a:xfrm>
              <a:off x="720" y="2496"/>
              <a:ext cx="1920" cy="1440"/>
            </a:xfrm>
            <a:prstGeom prst="horizontalScroll">
              <a:avLst>
                <a:gd name="adj" fmla="val 8579"/>
              </a:avLst>
            </a:prstGeom>
            <a:pattFill prst="smGrid">
              <a:fgClr>
                <a:schemeClr val="hlink">
                  <a:alpha val="50195"/>
                </a:schemeClr>
              </a:fgClr>
              <a:bgClr>
                <a:srgbClr val="FFFFFF">
                  <a:alpha val="50195"/>
                </a:srgbClr>
              </a:bgClr>
            </a:pattFill>
            <a:ln w="9525">
              <a:solidFill>
                <a:schemeClr val="tx1"/>
              </a:solidFill>
              <a:round/>
              <a:headEnd/>
              <a:tailEnd/>
            </a:ln>
          </p:spPr>
          <p:txBody>
            <a:bodyPr wrap="none" anchor="ctr"/>
            <a:lstStyle/>
            <a:p>
              <a:endParaRPr lang="es-PE"/>
            </a:p>
          </p:txBody>
        </p:sp>
        <p:sp>
          <p:nvSpPr>
            <p:cNvPr id="16" name="Line 8"/>
            <p:cNvSpPr>
              <a:spLocks noChangeAspect="1" noChangeShapeType="1"/>
            </p:cNvSpPr>
            <p:nvPr/>
          </p:nvSpPr>
          <p:spPr bwMode="auto">
            <a:xfrm>
              <a:off x="960" y="2971"/>
              <a:ext cx="0" cy="624"/>
            </a:xfrm>
            <a:prstGeom prst="line">
              <a:avLst/>
            </a:prstGeom>
            <a:noFill/>
            <a:ln w="12700">
              <a:solidFill>
                <a:schemeClr val="tx1"/>
              </a:solidFill>
              <a:prstDash val="dash"/>
              <a:round/>
              <a:headEnd/>
              <a:tailEnd/>
            </a:ln>
          </p:spPr>
          <p:txBody>
            <a:bodyPr wrap="none" anchor="ctr"/>
            <a:lstStyle/>
            <a:p>
              <a:endParaRPr lang="es-PE"/>
            </a:p>
          </p:txBody>
        </p:sp>
        <p:sp>
          <p:nvSpPr>
            <p:cNvPr id="17" name="Line 9"/>
            <p:cNvSpPr>
              <a:spLocks noChangeAspect="1" noChangeShapeType="1"/>
            </p:cNvSpPr>
            <p:nvPr/>
          </p:nvSpPr>
          <p:spPr bwMode="auto">
            <a:xfrm flipH="1">
              <a:off x="960" y="2971"/>
              <a:ext cx="48" cy="0"/>
            </a:xfrm>
            <a:prstGeom prst="line">
              <a:avLst/>
            </a:prstGeom>
            <a:noFill/>
            <a:ln w="9525">
              <a:solidFill>
                <a:schemeClr val="tx1"/>
              </a:solidFill>
              <a:round/>
              <a:headEnd/>
              <a:tailEnd/>
            </a:ln>
          </p:spPr>
          <p:txBody>
            <a:bodyPr wrap="none" anchor="ctr"/>
            <a:lstStyle/>
            <a:p>
              <a:endParaRPr lang="es-PE"/>
            </a:p>
          </p:txBody>
        </p:sp>
        <p:sp>
          <p:nvSpPr>
            <p:cNvPr id="18" name="Line 10"/>
            <p:cNvSpPr>
              <a:spLocks noChangeAspect="1" noChangeShapeType="1"/>
            </p:cNvSpPr>
            <p:nvPr/>
          </p:nvSpPr>
          <p:spPr bwMode="auto">
            <a:xfrm flipH="1">
              <a:off x="960" y="3595"/>
              <a:ext cx="48" cy="0"/>
            </a:xfrm>
            <a:prstGeom prst="line">
              <a:avLst/>
            </a:prstGeom>
            <a:noFill/>
            <a:ln w="9525">
              <a:solidFill>
                <a:schemeClr val="tx1"/>
              </a:solidFill>
              <a:round/>
              <a:headEnd/>
              <a:tailEnd/>
            </a:ln>
          </p:spPr>
          <p:txBody>
            <a:bodyPr wrap="none" anchor="ctr"/>
            <a:lstStyle/>
            <a:p>
              <a:endParaRPr lang="es-PE"/>
            </a:p>
          </p:txBody>
        </p:sp>
        <p:sp>
          <p:nvSpPr>
            <p:cNvPr id="21" name="Text Box 11"/>
            <p:cNvSpPr txBox="1">
              <a:spLocks noChangeAspect="1" noChangeArrowheads="1"/>
            </p:cNvSpPr>
            <p:nvPr/>
          </p:nvSpPr>
          <p:spPr bwMode="auto">
            <a:xfrm>
              <a:off x="812" y="3211"/>
              <a:ext cx="201" cy="114"/>
            </a:xfrm>
            <a:prstGeom prst="rect">
              <a:avLst/>
            </a:prstGeom>
            <a:noFill/>
            <a:ln w="9525">
              <a:noFill/>
              <a:miter lim="800000"/>
              <a:headEnd/>
              <a:tailEnd/>
            </a:ln>
          </p:spPr>
          <p:txBody>
            <a:bodyPr wrap="none">
              <a:spAutoFit/>
            </a:bodyPr>
            <a:lstStyle/>
            <a:p>
              <a:pPr algn="ctr"/>
              <a:r>
                <a:rPr lang="es-ES" sz="400"/>
                <a:t>123</a:t>
              </a:r>
            </a:p>
          </p:txBody>
        </p:sp>
        <p:sp>
          <p:nvSpPr>
            <p:cNvPr id="23" name="Line 12"/>
            <p:cNvSpPr>
              <a:spLocks noChangeAspect="1" noChangeShapeType="1"/>
            </p:cNvSpPr>
            <p:nvPr/>
          </p:nvSpPr>
          <p:spPr bwMode="auto">
            <a:xfrm flipH="1">
              <a:off x="1056" y="3691"/>
              <a:ext cx="1152" cy="0"/>
            </a:xfrm>
            <a:prstGeom prst="line">
              <a:avLst/>
            </a:prstGeom>
            <a:noFill/>
            <a:ln w="12700">
              <a:solidFill>
                <a:schemeClr val="tx1"/>
              </a:solidFill>
              <a:prstDash val="dash"/>
              <a:round/>
              <a:headEnd/>
              <a:tailEnd/>
            </a:ln>
          </p:spPr>
          <p:txBody>
            <a:bodyPr wrap="none" anchor="ctr"/>
            <a:lstStyle/>
            <a:p>
              <a:endParaRPr lang="es-PE"/>
            </a:p>
          </p:txBody>
        </p:sp>
        <p:sp>
          <p:nvSpPr>
            <p:cNvPr id="24" name="Line 13"/>
            <p:cNvSpPr>
              <a:spLocks noChangeAspect="1" noChangeShapeType="1"/>
            </p:cNvSpPr>
            <p:nvPr/>
          </p:nvSpPr>
          <p:spPr bwMode="auto">
            <a:xfrm flipV="1">
              <a:off x="1056" y="3643"/>
              <a:ext cx="0" cy="48"/>
            </a:xfrm>
            <a:prstGeom prst="line">
              <a:avLst/>
            </a:prstGeom>
            <a:noFill/>
            <a:ln w="9525">
              <a:solidFill>
                <a:schemeClr val="tx1"/>
              </a:solidFill>
              <a:round/>
              <a:headEnd/>
              <a:tailEnd/>
            </a:ln>
          </p:spPr>
          <p:txBody>
            <a:bodyPr wrap="none" anchor="ctr"/>
            <a:lstStyle/>
            <a:p>
              <a:endParaRPr lang="es-PE"/>
            </a:p>
          </p:txBody>
        </p:sp>
        <p:sp>
          <p:nvSpPr>
            <p:cNvPr id="25" name="Line 14"/>
            <p:cNvSpPr>
              <a:spLocks noChangeAspect="1" noChangeShapeType="1"/>
            </p:cNvSpPr>
            <p:nvPr/>
          </p:nvSpPr>
          <p:spPr bwMode="auto">
            <a:xfrm flipV="1">
              <a:off x="2208" y="3643"/>
              <a:ext cx="0" cy="48"/>
            </a:xfrm>
            <a:prstGeom prst="line">
              <a:avLst/>
            </a:prstGeom>
            <a:noFill/>
            <a:ln w="9525">
              <a:solidFill>
                <a:schemeClr val="tx1"/>
              </a:solidFill>
              <a:round/>
              <a:headEnd/>
              <a:tailEnd/>
            </a:ln>
          </p:spPr>
          <p:txBody>
            <a:bodyPr wrap="none" anchor="ctr"/>
            <a:lstStyle/>
            <a:p>
              <a:endParaRPr lang="es-PE"/>
            </a:p>
          </p:txBody>
        </p:sp>
        <p:sp>
          <p:nvSpPr>
            <p:cNvPr id="26" name="Text Box 15"/>
            <p:cNvSpPr txBox="1">
              <a:spLocks noChangeAspect="1" noChangeArrowheads="1"/>
            </p:cNvSpPr>
            <p:nvPr/>
          </p:nvSpPr>
          <p:spPr bwMode="auto">
            <a:xfrm>
              <a:off x="1548" y="3683"/>
              <a:ext cx="201" cy="114"/>
            </a:xfrm>
            <a:prstGeom prst="rect">
              <a:avLst/>
            </a:prstGeom>
            <a:noFill/>
            <a:ln w="9525">
              <a:noFill/>
              <a:miter lim="800000"/>
              <a:headEnd/>
              <a:tailEnd/>
            </a:ln>
          </p:spPr>
          <p:txBody>
            <a:bodyPr wrap="none">
              <a:spAutoFit/>
            </a:bodyPr>
            <a:lstStyle/>
            <a:p>
              <a:pPr algn="ctr"/>
              <a:r>
                <a:rPr lang="es-ES" sz="400"/>
                <a:t>245</a:t>
              </a:r>
            </a:p>
          </p:txBody>
        </p:sp>
        <p:sp>
          <p:nvSpPr>
            <p:cNvPr id="27" name="Line 16"/>
            <p:cNvSpPr>
              <a:spLocks noChangeAspect="1" noChangeShapeType="1"/>
            </p:cNvSpPr>
            <p:nvPr/>
          </p:nvSpPr>
          <p:spPr bwMode="auto">
            <a:xfrm>
              <a:off x="960" y="2731"/>
              <a:ext cx="0" cy="240"/>
            </a:xfrm>
            <a:prstGeom prst="line">
              <a:avLst/>
            </a:prstGeom>
            <a:noFill/>
            <a:ln w="12700">
              <a:solidFill>
                <a:schemeClr val="tx1"/>
              </a:solidFill>
              <a:prstDash val="dash"/>
              <a:round/>
              <a:headEnd/>
              <a:tailEnd/>
            </a:ln>
          </p:spPr>
          <p:txBody>
            <a:bodyPr wrap="none" anchor="ctr"/>
            <a:lstStyle/>
            <a:p>
              <a:endParaRPr lang="es-PE"/>
            </a:p>
          </p:txBody>
        </p:sp>
        <p:sp>
          <p:nvSpPr>
            <p:cNvPr id="28" name="Line 17"/>
            <p:cNvSpPr>
              <a:spLocks noChangeAspect="1" noChangeShapeType="1"/>
            </p:cNvSpPr>
            <p:nvPr/>
          </p:nvSpPr>
          <p:spPr bwMode="auto">
            <a:xfrm flipH="1">
              <a:off x="960" y="2731"/>
              <a:ext cx="48" cy="0"/>
            </a:xfrm>
            <a:prstGeom prst="line">
              <a:avLst/>
            </a:prstGeom>
            <a:noFill/>
            <a:ln w="9525">
              <a:solidFill>
                <a:schemeClr val="tx1"/>
              </a:solidFill>
              <a:round/>
              <a:headEnd/>
              <a:tailEnd/>
            </a:ln>
          </p:spPr>
          <p:txBody>
            <a:bodyPr wrap="none" anchor="ctr"/>
            <a:lstStyle/>
            <a:p>
              <a:endParaRPr lang="es-PE"/>
            </a:p>
          </p:txBody>
        </p:sp>
        <p:sp>
          <p:nvSpPr>
            <p:cNvPr id="29" name="Line 18"/>
            <p:cNvSpPr>
              <a:spLocks noChangeAspect="1" noChangeShapeType="1"/>
            </p:cNvSpPr>
            <p:nvPr/>
          </p:nvSpPr>
          <p:spPr bwMode="auto">
            <a:xfrm flipH="1">
              <a:off x="960" y="2971"/>
              <a:ext cx="48" cy="0"/>
            </a:xfrm>
            <a:prstGeom prst="line">
              <a:avLst/>
            </a:prstGeom>
            <a:noFill/>
            <a:ln w="9525">
              <a:solidFill>
                <a:schemeClr val="tx1"/>
              </a:solidFill>
              <a:round/>
              <a:headEnd/>
              <a:tailEnd/>
            </a:ln>
          </p:spPr>
          <p:txBody>
            <a:bodyPr wrap="none" anchor="ctr"/>
            <a:lstStyle/>
            <a:p>
              <a:endParaRPr lang="es-PE"/>
            </a:p>
          </p:txBody>
        </p:sp>
        <p:sp>
          <p:nvSpPr>
            <p:cNvPr id="30" name="Text Box 19"/>
            <p:cNvSpPr txBox="1">
              <a:spLocks noChangeAspect="1" noChangeArrowheads="1"/>
            </p:cNvSpPr>
            <p:nvPr/>
          </p:nvSpPr>
          <p:spPr bwMode="auto">
            <a:xfrm>
              <a:off x="823" y="2779"/>
              <a:ext cx="179" cy="114"/>
            </a:xfrm>
            <a:prstGeom prst="rect">
              <a:avLst/>
            </a:prstGeom>
            <a:noFill/>
            <a:ln w="9525">
              <a:noFill/>
              <a:miter lim="800000"/>
              <a:headEnd/>
              <a:tailEnd/>
            </a:ln>
          </p:spPr>
          <p:txBody>
            <a:bodyPr wrap="none">
              <a:spAutoFit/>
            </a:bodyPr>
            <a:lstStyle/>
            <a:p>
              <a:pPr algn="ctr"/>
              <a:r>
                <a:rPr lang="es-ES" sz="400"/>
                <a:t>12</a:t>
              </a:r>
            </a:p>
          </p:txBody>
        </p:sp>
        <p:sp>
          <p:nvSpPr>
            <p:cNvPr id="31" name="Line 20"/>
            <p:cNvSpPr>
              <a:spLocks noChangeAspect="1" noChangeShapeType="1"/>
            </p:cNvSpPr>
            <p:nvPr/>
          </p:nvSpPr>
          <p:spPr bwMode="auto">
            <a:xfrm flipV="1">
              <a:off x="2208" y="3643"/>
              <a:ext cx="240" cy="48"/>
            </a:xfrm>
            <a:prstGeom prst="line">
              <a:avLst/>
            </a:prstGeom>
            <a:noFill/>
            <a:ln w="12700">
              <a:solidFill>
                <a:schemeClr val="tx1"/>
              </a:solidFill>
              <a:prstDash val="dash"/>
              <a:round/>
              <a:headEnd/>
              <a:tailEnd/>
            </a:ln>
          </p:spPr>
          <p:txBody>
            <a:bodyPr wrap="none" anchor="ctr"/>
            <a:lstStyle/>
            <a:p>
              <a:endParaRPr lang="es-PE"/>
            </a:p>
          </p:txBody>
        </p:sp>
        <p:sp>
          <p:nvSpPr>
            <p:cNvPr id="32" name="Line 21"/>
            <p:cNvSpPr>
              <a:spLocks noChangeAspect="1" noChangeShapeType="1"/>
            </p:cNvSpPr>
            <p:nvPr/>
          </p:nvSpPr>
          <p:spPr bwMode="auto">
            <a:xfrm flipV="1">
              <a:off x="2448" y="3595"/>
              <a:ext cx="0" cy="48"/>
            </a:xfrm>
            <a:prstGeom prst="line">
              <a:avLst/>
            </a:prstGeom>
            <a:noFill/>
            <a:ln w="9525">
              <a:solidFill>
                <a:schemeClr val="tx1"/>
              </a:solidFill>
              <a:round/>
              <a:headEnd/>
              <a:tailEnd/>
            </a:ln>
          </p:spPr>
          <p:txBody>
            <a:bodyPr wrap="none" anchor="ctr"/>
            <a:lstStyle/>
            <a:p>
              <a:endParaRPr lang="es-PE"/>
            </a:p>
          </p:txBody>
        </p:sp>
        <p:sp>
          <p:nvSpPr>
            <p:cNvPr id="33" name="Text Box 22"/>
            <p:cNvSpPr txBox="1">
              <a:spLocks noChangeAspect="1" noChangeArrowheads="1"/>
            </p:cNvSpPr>
            <p:nvPr/>
          </p:nvSpPr>
          <p:spPr bwMode="auto">
            <a:xfrm>
              <a:off x="2268" y="3644"/>
              <a:ext cx="201" cy="114"/>
            </a:xfrm>
            <a:prstGeom prst="rect">
              <a:avLst/>
            </a:prstGeom>
            <a:noFill/>
            <a:ln w="9525">
              <a:noFill/>
              <a:miter lim="800000"/>
              <a:headEnd/>
              <a:tailEnd/>
            </a:ln>
          </p:spPr>
          <p:txBody>
            <a:bodyPr wrap="none">
              <a:spAutoFit/>
            </a:bodyPr>
            <a:lstStyle/>
            <a:p>
              <a:pPr algn="ctr"/>
              <a:r>
                <a:rPr lang="es-ES" sz="400"/>
                <a:t>245</a:t>
              </a:r>
            </a:p>
          </p:txBody>
        </p:sp>
        <p:sp>
          <p:nvSpPr>
            <p:cNvPr id="34" name="Line 23"/>
            <p:cNvSpPr>
              <a:spLocks noChangeAspect="1" noChangeShapeType="1"/>
            </p:cNvSpPr>
            <p:nvPr/>
          </p:nvSpPr>
          <p:spPr bwMode="auto">
            <a:xfrm>
              <a:off x="976" y="2731"/>
              <a:ext cx="0" cy="864"/>
            </a:xfrm>
            <a:prstGeom prst="line">
              <a:avLst/>
            </a:prstGeom>
            <a:noFill/>
            <a:ln w="57150">
              <a:solidFill>
                <a:schemeClr val="tx1"/>
              </a:solidFill>
              <a:prstDash val="sysDot"/>
              <a:round/>
              <a:headEnd/>
              <a:tailEnd/>
            </a:ln>
          </p:spPr>
          <p:txBody>
            <a:bodyPr wrap="none" anchor="ctr"/>
            <a:lstStyle/>
            <a:p>
              <a:endParaRPr lang="es-PE"/>
            </a:p>
          </p:txBody>
        </p:sp>
        <p:sp>
          <p:nvSpPr>
            <p:cNvPr id="35" name="Line 24"/>
            <p:cNvSpPr>
              <a:spLocks noChangeAspect="1" noChangeShapeType="1"/>
            </p:cNvSpPr>
            <p:nvPr/>
          </p:nvSpPr>
          <p:spPr bwMode="auto">
            <a:xfrm rot="-5400000">
              <a:off x="1504" y="3259"/>
              <a:ext cx="0" cy="864"/>
            </a:xfrm>
            <a:prstGeom prst="line">
              <a:avLst/>
            </a:prstGeom>
            <a:noFill/>
            <a:ln w="57150">
              <a:solidFill>
                <a:schemeClr val="tx1"/>
              </a:solidFill>
              <a:prstDash val="sysDot"/>
              <a:round/>
              <a:headEnd/>
              <a:tailEnd/>
            </a:ln>
          </p:spPr>
          <p:txBody>
            <a:bodyPr wrap="none" anchor="ctr"/>
            <a:lstStyle/>
            <a:p>
              <a:endParaRPr lang="es-PE"/>
            </a:p>
          </p:txBody>
        </p:sp>
        <p:grpSp>
          <p:nvGrpSpPr>
            <p:cNvPr id="36" name="Group 25"/>
            <p:cNvGrpSpPr>
              <a:grpSpLocks noChangeAspect="1"/>
            </p:cNvGrpSpPr>
            <p:nvPr/>
          </p:nvGrpSpPr>
          <p:grpSpPr bwMode="auto">
            <a:xfrm>
              <a:off x="1056" y="2834"/>
              <a:ext cx="1445" cy="718"/>
              <a:chOff x="3216" y="2976"/>
              <a:chExt cx="1445" cy="718"/>
            </a:xfrm>
          </p:grpSpPr>
          <p:sp>
            <p:nvSpPr>
              <p:cNvPr id="37" name="Freeform 26"/>
              <p:cNvSpPr>
                <a:spLocks noChangeAspect="1"/>
              </p:cNvSpPr>
              <p:nvPr/>
            </p:nvSpPr>
            <p:spPr bwMode="auto">
              <a:xfrm>
                <a:off x="3378" y="3128"/>
                <a:ext cx="438" cy="325"/>
              </a:xfrm>
              <a:custGeom>
                <a:avLst/>
                <a:gdLst>
                  <a:gd name="T0" fmla="*/ 199 w 876"/>
                  <a:gd name="T1" fmla="*/ 0 h 649"/>
                  <a:gd name="T2" fmla="*/ 41 w 876"/>
                  <a:gd name="T3" fmla="*/ 15 h 649"/>
                  <a:gd name="T4" fmla="*/ 0 w 876"/>
                  <a:gd name="T5" fmla="*/ 52 h 649"/>
                  <a:gd name="T6" fmla="*/ 2 w 876"/>
                  <a:gd name="T7" fmla="*/ 163 h 649"/>
                  <a:gd name="T8" fmla="*/ 27 w 876"/>
                  <a:gd name="T9" fmla="*/ 162 h 649"/>
                  <a:gd name="T10" fmla="*/ 31 w 876"/>
                  <a:gd name="T11" fmla="*/ 52 h 649"/>
                  <a:gd name="T12" fmla="*/ 76 w 876"/>
                  <a:gd name="T13" fmla="*/ 59 h 649"/>
                  <a:gd name="T14" fmla="*/ 48 w 876"/>
                  <a:gd name="T15" fmla="*/ 26 h 649"/>
                  <a:gd name="T16" fmla="*/ 219 w 876"/>
                  <a:gd name="T17" fmla="*/ 8 h 649"/>
                  <a:gd name="T18" fmla="*/ 199 w 876"/>
                  <a:gd name="T19" fmla="*/ 0 h 649"/>
                  <a:gd name="T20" fmla="*/ 199 w 876"/>
                  <a:gd name="T21" fmla="*/ 0 h 6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6"/>
                  <a:gd name="T34" fmla="*/ 0 h 649"/>
                  <a:gd name="T35" fmla="*/ 876 w 876"/>
                  <a:gd name="T36" fmla="*/ 649 h 6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6" h="649">
                    <a:moveTo>
                      <a:pt x="796" y="0"/>
                    </a:moveTo>
                    <a:lnTo>
                      <a:pt x="164" y="59"/>
                    </a:lnTo>
                    <a:lnTo>
                      <a:pt x="0" y="206"/>
                    </a:lnTo>
                    <a:lnTo>
                      <a:pt x="5" y="649"/>
                    </a:lnTo>
                    <a:lnTo>
                      <a:pt x="108" y="647"/>
                    </a:lnTo>
                    <a:lnTo>
                      <a:pt x="124" y="208"/>
                    </a:lnTo>
                    <a:lnTo>
                      <a:pt x="301" y="236"/>
                    </a:lnTo>
                    <a:lnTo>
                      <a:pt x="189" y="101"/>
                    </a:lnTo>
                    <a:lnTo>
                      <a:pt x="876" y="31"/>
                    </a:lnTo>
                    <a:lnTo>
                      <a:pt x="796" y="0"/>
                    </a:lnTo>
                    <a:close/>
                  </a:path>
                </a:pathLst>
              </a:custGeom>
              <a:solidFill>
                <a:srgbClr val="000000"/>
              </a:solidFill>
              <a:ln w="9525">
                <a:noFill/>
                <a:round/>
                <a:headEnd/>
                <a:tailEnd/>
              </a:ln>
            </p:spPr>
            <p:txBody>
              <a:bodyPr/>
              <a:lstStyle/>
              <a:p>
                <a:endParaRPr lang="es-PE"/>
              </a:p>
            </p:txBody>
          </p:sp>
          <p:sp>
            <p:nvSpPr>
              <p:cNvPr id="38" name="Freeform 27"/>
              <p:cNvSpPr>
                <a:spLocks noChangeAspect="1"/>
              </p:cNvSpPr>
              <p:nvPr/>
            </p:nvSpPr>
            <p:spPr bwMode="auto">
              <a:xfrm>
                <a:off x="3219" y="3438"/>
                <a:ext cx="489" cy="110"/>
              </a:xfrm>
              <a:custGeom>
                <a:avLst/>
                <a:gdLst>
                  <a:gd name="T0" fmla="*/ 8 w 977"/>
                  <a:gd name="T1" fmla="*/ 3 h 221"/>
                  <a:gd name="T2" fmla="*/ 2 w 977"/>
                  <a:gd name="T3" fmla="*/ 11 h 221"/>
                  <a:gd name="T4" fmla="*/ 1 w 977"/>
                  <a:gd name="T5" fmla="*/ 25 h 221"/>
                  <a:gd name="T6" fmla="*/ 4 w 977"/>
                  <a:gd name="T7" fmla="*/ 32 h 221"/>
                  <a:gd name="T8" fmla="*/ 7 w 977"/>
                  <a:gd name="T9" fmla="*/ 35 h 221"/>
                  <a:gd name="T10" fmla="*/ 12 w 977"/>
                  <a:gd name="T11" fmla="*/ 38 h 221"/>
                  <a:gd name="T12" fmla="*/ 21 w 977"/>
                  <a:gd name="T13" fmla="*/ 40 h 221"/>
                  <a:gd name="T14" fmla="*/ 32 w 977"/>
                  <a:gd name="T15" fmla="*/ 43 h 221"/>
                  <a:gd name="T16" fmla="*/ 47 w 977"/>
                  <a:gd name="T17" fmla="*/ 45 h 221"/>
                  <a:gd name="T18" fmla="*/ 64 w 977"/>
                  <a:gd name="T19" fmla="*/ 48 h 221"/>
                  <a:gd name="T20" fmla="*/ 82 w 977"/>
                  <a:gd name="T21" fmla="*/ 49 h 221"/>
                  <a:gd name="T22" fmla="*/ 101 w 977"/>
                  <a:gd name="T23" fmla="*/ 51 h 221"/>
                  <a:gd name="T24" fmla="*/ 141 w 977"/>
                  <a:gd name="T25" fmla="*/ 54 h 221"/>
                  <a:gd name="T26" fmla="*/ 195 w 977"/>
                  <a:gd name="T27" fmla="*/ 55 h 221"/>
                  <a:gd name="T28" fmla="*/ 229 w 977"/>
                  <a:gd name="T29" fmla="*/ 53 h 221"/>
                  <a:gd name="T30" fmla="*/ 240 w 977"/>
                  <a:gd name="T31" fmla="*/ 43 h 221"/>
                  <a:gd name="T32" fmla="*/ 245 w 977"/>
                  <a:gd name="T33" fmla="*/ 19 h 221"/>
                  <a:gd name="T34" fmla="*/ 241 w 977"/>
                  <a:gd name="T35" fmla="*/ 23 h 221"/>
                  <a:gd name="T36" fmla="*/ 237 w 977"/>
                  <a:gd name="T37" fmla="*/ 25 h 221"/>
                  <a:gd name="T38" fmla="*/ 232 w 977"/>
                  <a:gd name="T39" fmla="*/ 28 h 221"/>
                  <a:gd name="T40" fmla="*/ 225 w 977"/>
                  <a:gd name="T41" fmla="*/ 30 h 221"/>
                  <a:gd name="T42" fmla="*/ 216 w 977"/>
                  <a:gd name="T43" fmla="*/ 33 h 221"/>
                  <a:gd name="T44" fmla="*/ 206 w 977"/>
                  <a:gd name="T45" fmla="*/ 35 h 221"/>
                  <a:gd name="T46" fmla="*/ 183 w 977"/>
                  <a:gd name="T47" fmla="*/ 36 h 221"/>
                  <a:gd name="T48" fmla="*/ 98 w 977"/>
                  <a:gd name="T49" fmla="*/ 35 h 221"/>
                  <a:gd name="T50" fmla="*/ 55 w 977"/>
                  <a:gd name="T51" fmla="*/ 32 h 221"/>
                  <a:gd name="T52" fmla="*/ 31 w 977"/>
                  <a:gd name="T53" fmla="*/ 29 h 221"/>
                  <a:gd name="T54" fmla="*/ 16 w 977"/>
                  <a:gd name="T55" fmla="*/ 25 h 221"/>
                  <a:gd name="T56" fmla="*/ 10 w 977"/>
                  <a:gd name="T57" fmla="*/ 18 h 221"/>
                  <a:gd name="T58" fmla="*/ 10 w 977"/>
                  <a:gd name="T59" fmla="*/ 10 h 221"/>
                  <a:gd name="T60" fmla="*/ 13 w 977"/>
                  <a:gd name="T61" fmla="*/ 4 h 221"/>
                  <a:gd name="T62" fmla="*/ 17 w 977"/>
                  <a:gd name="T63" fmla="*/ 0 h 221"/>
                  <a:gd name="T64" fmla="*/ 10 w 977"/>
                  <a:gd name="T65" fmla="*/ 0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77"/>
                  <a:gd name="T100" fmla="*/ 0 h 221"/>
                  <a:gd name="T101" fmla="*/ 977 w 977"/>
                  <a:gd name="T102" fmla="*/ 221 h 2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77" h="221">
                    <a:moveTo>
                      <a:pt x="40" y="0"/>
                    </a:moveTo>
                    <a:lnTo>
                      <a:pt x="29" y="13"/>
                    </a:lnTo>
                    <a:lnTo>
                      <a:pt x="18" y="27"/>
                    </a:lnTo>
                    <a:lnTo>
                      <a:pt x="8" y="46"/>
                    </a:lnTo>
                    <a:lnTo>
                      <a:pt x="0" y="91"/>
                    </a:lnTo>
                    <a:lnTo>
                      <a:pt x="1" y="103"/>
                    </a:lnTo>
                    <a:lnTo>
                      <a:pt x="7" y="116"/>
                    </a:lnTo>
                    <a:lnTo>
                      <a:pt x="13" y="129"/>
                    </a:lnTo>
                    <a:lnTo>
                      <a:pt x="24" y="140"/>
                    </a:lnTo>
                    <a:lnTo>
                      <a:pt x="28" y="142"/>
                    </a:lnTo>
                    <a:lnTo>
                      <a:pt x="32" y="147"/>
                    </a:lnTo>
                    <a:lnTo>
                      <a:pt x="45" y="152"/>
                    </a:lnTo>
                    <a:lnTo>
                      <a:pt x="60" y="157"/>
                    </a:lnTo>
                    <a:lnTo>
                      <a:pt x="81" y="163"/>
                    </a:lnTo>
                    <a:lnTo>
                      <a:pt x="102" y="168"/>
                    </a:lnTo>
                    <a:lnTo>
                      <a:pt x="128" y="173"/>
                    </a:lnTo>
                    <a:lnTo>
                      <a:pt x="155" y="178"/>
                    </a:lnTo>
                    <a:lnTo>
                      <a:pt x="187" y="183"/>
                    </a:lnTo>
                    <a:lnTo>
                      <a:pt x="219" y="187"/>
                    </a:lnTo>
                    <a:lnTo>
                      <a:pt x="253" y="192"/>
                    </a:lnTo>
                    <a:lnTo>
                      <a:pt x="289" y="195"/>
                    </a:lnTo>
                    <a:lnTo>
                      <a:pt x="327" y="199"/>
                    </a:lnTo>
                    <a:lnTo>
                      <a:pt x="365" y="203"/>
                    </a:lnTo>
                    <a:lnTo>
                      <a:pt x="404" y="206"/>
                    </a:lnTo>
                    <a:lnTo>
                      <a:pt x="484" y="211"/>
                    </a:lnTo>
                    <a:lnTo>
                      <a:pt x="562" y="216"/>
                    </a:lnTo>
                    <a:lnTo>
                      <a:pt x="639" y="218"/>
                    </a:lnTo>
                    <a:lnTo>
                      <a:pt x="778" y="221"/>
                    </a:lnTo>
                    <a:lnTo>
                      <a:pt x="881" y="218"/>
                    </a:lnTo>
                    <a:lnTo>
                      <a:pt x="914" y="213"/>
                    </a:lnTo>
                    <a:lnTo>
                      <a:pt x="931" y="207"/>
                    </a:lnTo>
                    <a:lnTo>
                      <a:pt x="959" y="173"/>
                    </a:lnTo>
                    <a:lnTo>
                      <a:pt x="972" y="130"/>
                    </a:lnTo>
                    <a:lnTo>
                      <a:pt x="977" y="79"/>
                    </a:lnTo>
                    <a:lnTo>
                      <a:pt x="967" y="87"/>
                    </a:lnTo>
                    <a:lnTo>
                      <a:pt x="961" y="92"/>
                    </a:lnTo>
                    <a:lnTo>
                      <a:pt x="955" y="96"/>
                    </a:lnTo>
                    <a:lnTo>
                      <a:pt x="946" y="102"/>
                    </a:lnTo>
                    <a:lnTo>
                      <a:pt x="937" y="107"/>
                    </a:lnTo>
                    <a:lnTo>
                      <a:pt x="925" y="112"/>
                    </a:lnTo>
                    <a:lnTo>
                      <a:pt x="911" y="118"/>
                    </a:lnTo>
                    <a:lnTo>
                      <a:pt x="898" y="123"/>
                    </a:lnTo>
                    <a:lnTo>
                      <a:pt x="881" y="129"/>
                    </a:lnTo>
                    <a:lnTo>
                      <a:pt x="863" y="133"/>
                    </a:lnTo>
                    <a:lnTo>
                      <a:pt x="843" y="137"/>
                    </a:lnTo>
                    <a:lnTo>
                      <a:pt x="822" y="141"/>
                    </a:lnTo>
                    <a:lnTo>
                      <a:pt x="798" y="143"/>
                    </a:lnTo>
                    <a:lnTo>
                      <a:pt x="732" y="147"/>
                    </a:lnTo>
                    <a:lnTo>
                      <a:pt x="634" y="148"/>
                    </a:lnTo>
                    <a:lnTo>
                      <a:pt x="392" y="141"/>
                    </a:lnTo>
                    <a:lnTo>
                      <a:pt x="272" y="134"/>
                    </a:lnTo>
                    <a:lnTo>
                      <a:pt x="217" y="129"/>
                    </a:lnTo>
                    <a:lnTo>
                      <a:pt x="166" y="123"/>
                    </a:lnTo>
                    <a:lnTo>
                      <a:pt x="123" y="117"/>
                    </a:lnTo>
                    <a:lnTo>
                      <a:pt x="89" y="110"/>
                    </a:lnTo>
                    <a:lnTo>
                      <a:pt x="63" y="102"/>
                    </a:lnTo>
                    <a:lnTo>
                      <a:pt x="49" y="93"/>
                    </a:lnTo>
                    <a:lnTo>
                      <a:pt x="38" y="74"/>
                    </a:lnTo>
                    <a:lnTo>
                      <a:pt x="36" y="58"/>
                    </a:lnTo>
                    <a:lnTo>
                      <a:pt x="37" y="42"/>
                    </a:lnTo>
                    <a:lnTo>
                      <a:pt x="43" y="28"/>
                    </a:lnTo>
                    <a:lnTo>
                      <a:pt x="51" y="17"/>
                    </a:lnTo>
                    <a:lnTo>
                      <a:pt x="58" y="8"/>
                    </a:lnTo>
                    <a:lnTo>
                      <a:pt x="67" y="1"/>
                    </a:lnTo>
                    <a:lnTo>
                      <a:pt x="40" y="0"/>
                    </a:lnTo>
                    <a:close/>
                  </a:path>
                </a:pathLst>
              </a:custGeom>
              <a:solidFill>
                <a:srgbClr val="000000"/>
              </a:solidFill>
              <a:ln w="9525">
                <a:noFill/>
                <a:round/>
                <a:headEnd/>
                <a:tailEnd/>
              </a:ln>
            </p:spPr>
            <p:txBody>
              <a:bodyPr/>
              <a:lstStyle/>
              <a:p>
                <a:endParaRPr lang="es-PE"/>
              </a:p>
            </p:txBody>
          </p:sp>
          <p:sp>
            <p:nvSpPr>
              <p:cNvPr id="39" name="Freeform 28"/>
              <p:cNvSpPr>
                <a:spLocks noChangeAspect="1"/>
              </p:cNvSpPr>
              <p:nvPr/>
            </p:nvSpPr>
            <p:spPr bwMode="auto">
              <a:xfrm>
                <a:off x="3334" y="3521"/>
                <a:ext cx="208" cy="90"/>
              </a:xfrm>
              <a:custGeom>
                <a:avLst/>
                <a:gdLst>
                  <a:gd name="T0" fmla="*/ 0 w 417"/>
                  <a:gd name="T1" fmla="*/ 0 h 179"/>
                  <a:gd name="T2" fmla="*/ 1 w 417"/>
                  <a:gd name="T3" fmla="*/ 4 h 179"/>
                  <a:gd name="T4" fmla="*/ 1 w 417"/>
                  <a:gd name="T5" fmla="*/ 9 h 179"/>
                  <a:gd name="T6" fmla="*/ 3 w 417"/>
                  <a:gd name="T7" fmla="*/ 15 h 179"/>
                  <a:gd name="T8" fmla="*/ 5 w 417"/>
                  <a:gd name="T9" fmla="*/ 18 h 179"/>
                  <a:gd name="T10" fmla="*/ 7 w 417"/>
                  <a:gd name="T11" fmla="*/ 21 h 179"/>
                  <a:gd name="T12" fmla="*/ 8 w 417"/>
                  <a:gd name="T13" fmla="*/ 24 h 179"/>
                  <a:gd name="T14" fmla="*/ 11 w 417"/>
                  <a:gd name="T15" fmla="*/ 27 h 179"/>
                  <a:gd name="T16" fmla="*/ 13 w 417"/>
                  <a:gd name="T17" fmla="*/ 30 h 179"/>
                  <a:gd name="T18" fmla="*/ 17 w 417"/>
                  <a:gd name="T19" fmla="*/ 33 h 179"/>
                  <a:gd name="T20" fmla="*/ 18 w 417"/>
                  <a:gd name="T21" fmla="*/ 35 h 179"/>
                  <a:gd name="T22" fmla="*/ 20 w 417"/>
                  <a:gd name="T23" fmla="*/ 36 h 179"/>
                  <a:gd name="T24" fmla="*/ 22 w 417"/>
                  <a:gd name="T25" fmla="*/ 37 h 179"/>
                  <a:gd name="T26" fmla="*/ 24 w 417"/>
                  <a:gd name="T27" fmla="*/ 38 h 179"/>
                  <a:gd name="T28" fmla="*/ 26 w 417"/>
                  <a:gd name="T29" fmla="*/ 39 h 179"/>
                  <a:gd name="T30" fmla="*/ 29 w 417"/>
                  <a:gd name="T31" fmla="*/ 40 h 179"/>
                  <a:gd name="T32" fmla="*/ 31 w 417"/>
                  <a:gd name="T33" fmla="*/ 41 h 179"/>
                  <a:gd name="T34" fmla="*/ 33 w 417"/>
                  <a:gd name="T35" fmla="*/ 42 h 179"/>
                  <a:gd name="T36" fmla="*/ 38 w 417"/>
                  <a:gd name="T37" fmla="*/ 43 h 179"/>
                  <a:gd name="T38" fmla="*/ 42 w 417"/>
                  <a:gd name="T39" fmla="*/ 44 h 179"/>
                  <a:gd name="T40" fmla="*/ 51 w 417"/>
                  <a:gd name="T41" fmla="*/ 45 h 179"/>
                  <a:gd name="T42" fmla="*/ 59 w 417"/>
                  <a:gd name="T43" fmla="*/ 45 h 179"/>
                  <a:gd name="T44" fmla="*/ 67 w 417"/>
                  <a:gd name="T45" fmla="*/ 44 h 179"/>
                  <a:gd name="T46" fmla="*/ 74 w 417"/>
                  <a:gd name="T47" fmla="*/ 42 h 179"/>
                  <a:gd name="T48" fmla="*/ 77 w 417"/>
                  <a:gd name="T49" fmla="*/ 41 h 179"/>
                  <a:gd name="T50" fmla="*/ 80 w 417"/>
                  <a:gd name="T51" fmla="*/ 40 h 179"/>
                  <a:gd name="T52" fmla="*/ 83 w 417"/>
                  <a:gd name="T53" fmla="*/ 39 h 179"/>
                  <a:gd name="T54" fmla="*/ 85 w 417"/>
                  <a:gd name="T55" fmla="*/ 37 h 179"/>
                  <a:gd name="T56" fmla="*/ 89 w 417"/>
                  <a:gd name="T57" fmla="*/ 34 h 179"/>
                  <a:gd name="T58" fmla="*/ 92 w 417"/>
                  <a:gd name="T59" fmla="*/ 30 h 179"/>
                  <a:gd name="T60" fmla="*/ 96 w 417"/>
                  <a:gd name="T61" fmla="*/ 25 h 179"/>
                  <a:gd name="T62" fmla="*/ 98 w 417"/>
                  <a:gd name="T63" fmla="*/ 20 h 179"/>
                  <a:gd name="T64" fmla="*/ 101 w 417"/>
                  <a:gd name="T65" fmla="*/ 15 h 179"/>
                  <a:gd name="T66" fmla="*/ 102 w 417"/>
                  <a:gd name="T67" fmla="*/ 11 h 179"/>
                  <a:gd name="T68" fmla="*/ 104 w 417"/>
                  <a:gd name="T69" fmla="*/ 7 h 179"/>
                  <a:gd name="T70" fmla="*/ 0 w 417"/>
                  <a:gd name="T71" fmla="*/ 0 h 179"/>
                  <a:gd name="T72" fmla="*/ 0 w 417"/>
                  <a:gd name="T73" fmla="*/ 0 h 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7"/>
                  <a:gd name="T112" fmla="*/ 0 h 179"/>
                  <a:gd name="T113" fmla="*/ 417 w 417"/>
                  <a:gd name="T114" fmla="*/ 179 h 17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7" h="179">
                    <a:moveTo>
                      <a:pt x="0" y="0"/>
                    </a:moveTo>
                    <a:lnTo>
                      <a:pt x="4" y="16"/>
                    </a:lnTo>
                    <a:lnTo>
                      <a:pt x="7" y="34"/>
                    </a:lnTo>
                    <a:lnTo>
                      <a:pt x="15" y="57"/>
                    </a:lnTo>
                    <a:lnTo>
                      <a:pt x="21" y="70"/>
                    </a:lnTo>
                    <a:lnTo>
                      <a:pt x="28" y="82"/>
                    </a:lnTo>
                    <a:lnTo>
                      <a:pt x="35" y="95"/>
                    </a:lnTo>
                    <a:lnTo>
                      <a:pt x="45" y="108"/>
                    </a:lnTo>
                    <a:lnTo>
                      <a:pt x="55" y="119"/>
                    </a:lnTo>
                    <a:lnTo>
                      <a:pt x="68" y="131"/>
                    </a:lnTo>
                    <a:lnTo>
                      <a:pt x="75" y="137"/>
                    </a:lnTo>
                    <a:lnTo>
                      <a:pt x="83" y="141"/>
                    </a:lnTo>
                    <a:lnTo>
                      <a:pt x="90" y="147"/>
                    </a:lnTo>
                    <a:lnTo>
                      <a:pt x="99" y="152"/>
                    </a:lnTo>
                    <a:lnTo>
                      <a:pt x="107" y="156"/>
                    </a:lnTo>
                    <a:lnTo>
                      <a:pt x="116" y="160"/>
                    </a:lnTo>
                    <a:lnTo>
                      <a:pt x="125" y="163"/>
                    </a:lnTo>
                    <a:lnTo>
                      <a:pt x="134" y="167"/>
                    </a:lnTo>
                    <a:lnTo>
                      <a:pt x="152" y="172"/>
                    </a:lnTo>
                    <a:lnTo>
                      <a:pt x="169" y="176"/>
                    </a:lnTo>
                    <a:lnTo>
                      <a:pt x="205" y="179"/>
                    </a:lnTo>
                    <a:lnTo>
                      <a:pt x="239" y="179"/>
                    </a:lnTo>
                    <a:lnTo>
                      <a:pt x="271" y="175"/>
                    </a:lnTo>
                    <a:lnTo>
                      <a:pt x="299" y="168"/>
                    </a:lnTo>
                    <a:lnTo>
                      <a:pt x="311" y="164"/>
                    </a:lnTo>
                    <a:lnTo>
                      <a:pt x="323" y="160"/>
                    </a:lnTo>
                    <a:lnTo>
                      <a:pt x="332" y="154"/>
                    </a:lnTo>
                    <a:lnTo>
                      <a:pt x="341" y="148"/>
                    </a:lnTo>
                    <a:lnTo>
                      <a:pt x="356" y="134"/>
                    </a:lnTo>
                    <a:lnTo>
                      <a:pt x="371" y="117"/>
                    </a:lnTo>
                    <a:lnTo>
                      <a:pt x="384" y="97"/>
                    </a:lnTo>
                    <a:lnTo>
                      <a:pt x="394" y="77"/>
                    </a:lnTo>
                    <a:lnTo>
                      <a:pt x="405" y="58"/>
                    </a:lnTo>
                    <a:lnTo>
                      <a:pt x="411" y="43"/>
                    </a:lnTo>
                    <a:lnTo>
                      <a:pt x="417" y="28"/>
                    </a:lnTo>
                    <a:lnTo>
                      <a:pt x="0" y="0"/>
                    </a:lnTo>
                    <a:close/>
                  </a:path>
                </a:pathLst>
              </a:custGeom>
              <a:solidFill>
                <a:srgbClr val="000000"/>
              </a:solidFill>
              <a:ln w="9525">
                <a:noFill/>
                <a:round/>
                <a:headEnd/>
                <a:tailEnd/>
              </a:ln>
            </p:spPr>
            <p:txBody>
              <a:bodyPr/>
              <a:lstStyle/>
              <a:p>
                <a:endParaRPr lang="es-PE"/>
              </a:p>
            </p:txBody>
          </p:sp>
          <p:sp>
            <p:nvSpPr>
              <p:cNvPr id="40" name="Freeform 29"/>
              <p:cNvSpPr>
                <a:spLocks noChangeAspect="1"/>
              </p:cNvSpPr>
              <p:nvPr/>
            </p:nvSpPr>
            <p:spPr bwMode="auto">
              <a:xfrm>
                <a:off x="3285" y="3287"/>
                <a:ext cx="100" cy="106"/>
              </a:xfrm>
              <a:custGeom>
                <a:avLst/>
                <a:gdLst>
                  <a:gd name="T0" fmla="*/ 9 w 201"/>
                  <a:gd name="T1" fmla="*/ 49 h 213"/>
                  <a:gd name="T2" fmla="*/ 7 w 201"/>
                  <a:gd name="T3" fmla="*/ 47 h 213"/>
                  <a:gd name="T4" fmla="*/ 4 w 201"/>
                  <a:gd name="T5" fmla="*/ 42 h 213"/>
                  <a:gd name="T6" fmla="*/ 1 w 201"/>
                  <a:gd name="T7" fmla="*/ 35 h 213"/>
                  <a:gd name="T8" fmla="*/ 0 w 201"/>
                  <a:gd name="T9" fmla="*/ 25 h 213"/>
                  <a:gd name="T10" fmla="*/ 1 w 201"/>
                  <a:gd name="T11" fmla="*/ 20 h 213"/>
                  <a:gd name="T12" fmla="*/ 2 w 201"/>
                  <a:gd name="T13" fmla="*/ 15 h 213"/>
                  <a:gd name="T14" fmla="*/ 4 w 201"/>
                  <a:gd name="T15" fmla="*/ 13 h 213"/>
                  <a:gd name="T16" fmla="*/ 5 w 201"/>
                  <a:gd name="T17" fmla="*/ 11 h 213"/>
                  <a:gd name="T18" fmla="*/ 8 w 201"/>
                  <a:gd name="T19" fmla="*/ 6 h 213"/>
                  <a:gd name="T20" fmla="*/ 12 w 201"/>
                  <a:gd name="T21" fmla="*/ 3 h 213"/>
                  <a:gd name="T22" fmla="*/ 14 w 201"/>
                  <a:gd name="T23" fmla="*/ 2 h 213"/>
                  <a:gd name="T24" fmla="*/ 17 w 201"/>
                  <a:gd name="T25" fmla="*/ 1 h 213"/>
                  <a:gd name="T26" fmla="*/ 19 w 201"/>
                  <a:gd name="T27" fmla="*/ 0 h 213"/>
                  <a:gd name="T28" fmla="*/ 22 w 201"/>
                  <a:gd name="T29" fmla="*/ 0 h 213"/>
                  <a:gd name="T30" fmla="*/ 26 w 201"/>
                  <a:gd name="T31" fmla="*/ 0 h 213"/>
                  <a:gd name="T32" fmla="*/ 36 w 201"/>
                  <a:gd name="T33" fmla="*/ 1 h 213"/>
                  <a:gd name="T34" fmla="*/ 40 w 201"/>
                  <a:gd name="T35" fmla="*/ 3 h 213"/>
                  <a:gd name="T36" fmla="*/ 42 w 201"/>
                  <a:gd name="T37" fmla="*/ 4 h 213"/>
                  <a:gd name="T38" fmla="*/ 43 w 201"/>
                  <a:gd name="T39" fmla="*/ 6 h 213"/>
                  <a:gd name="T40" fmla="*/ 48 w 201"/>
                  <a:gd name="T41" fmla="*/ 11 h 213"/>
                  <a:gd name="T42" fmla="*/ 50 w 201"/>
                  <a:gd name="T43" fmla="*/ 16 h 213"/>
                  <a:gd name="T44" fmla="*/ 50 w 201"/>
                  <a:gd name="T45" fmla="*/ 31 h 213"/>
                  <a:gd name="T46" fmla="*/ 50 w 201"/>
                  <a:gd name="T47" fmla="*/ 41 h 213"/>
                  <a:gd name="T48" fmla="*/ 48 w 201"/>
                  <a:gd name="T49" fmla="*/ 43 h 213"/>
                  <a:gd name="T50" fmla="*/ 43 w 201"/>
                  <a:gd name="T51" fmla="*/ 47 h 213"/>
                  <a:gd name="T52" fmla="*/ 41 w 201"/>
                  <a:gd name="T53" fmla="*/ 48 h 213"/>
                  <a:gd name="T54" fmla="*/ 39 w 201"/>
                  <a:gd name="T55" fmla="*/ 49 h 213"/>
                  <a:gd name="T56" fmla="*/ 38 w 201"/>
                  <a:gd name="T57" fmla="*/ 50 h 213"/>
                  <a:gd name="T58" fmla="*/ 36 w 201"/>
                  <a:gd name="T59" fmla="*/ 51 h 213"/>
                  <a:gd name="T60" fmla="*/ 34 w 201"/>
                  <a:gd name="T61" fmla="*/ 52 h 213"/>
                  <a:gd name="T62" fmla="*/ 31 w 201"/>
                  <a:gd name="T63" fmla="*/ 53 h 213"/>
                  <a:gd name="T64" fmla="*/ 21 w 201"/>
                  <a:gd name="T65" fmla="*/ 53 h 213"/>
                  <a:gd name="T66" fmla="*/ 16 w 201"/>
                  <a:gd name="T67" fmla="*/ 52 h 213"/>
                  <a:gd name="T68" fmla="*/ 17 w 201"/>
                  <a:gd name="T69" fmla="*/ 47 h 213"/>
                  <a:gd name="T70" fmla="*/ 34 w 201"/>
                  <a:gd name="T71" fmla="*/ 34 h 213"/>
                  <a:gd name="T72" fmla="*/ 36 w 201"/>
                  <a:gd name="T73" fmla="*/ 25 h 213"/>
                  <a:gd name="T74" fmla="*/ 36 w 201"/>
                  <a:gd name="T75" fmla="*/ 17 h 213"/>
                  <a:gd name="T76" fmla="*/ 35 w 201"/>
                  <a:gd name="T77" fmla="*/ 14 h 213"/>
                  <a:gd name="T78" fmla="*/ 33 w 201"/>
                  <a:gd name="T79" fmla="*/ 12 h 213"/>
                  <a:gd name="T80" fmla="*/ 32 w 201"/>
                  <a:gd name="T81" fmla="*/ 11 h 213"/>
                  <a:gd name="T82" fmla="*/ 31 w 201"/>
                  <a:gd name="T83" fmla="*/ 10 h 213"/>
                  <a:gd name="T84" fmla="*/ 27 w 201"/>
                  <a:gd name="T85" fmla="*/ 9 h 213"/>
                  <a:gd name="T86" fmla="*/ 21 w 201"/>
                  <a:gd name="T87" fmla="*/ 9 h 213"/>
                  <a:gd name="T88" fmla="*/ 15 w 201"/>
                  <a:gd name="T89" fmla="*/ 9 h 213"/>
                  <a:gd name="T90" fmla="*/ 11 w 201"/>
                  <a:gd name="T91" fmla="*/ 13 h 213"/>
                  <a:gd name="T92" fmla="*/ 7 w 201"/>
                  <a:gd name="T93" fmla="*/ 17 h 213"/>
                  <a:gd name="T94" fmla="*/ 7 w 201"/>
                  <a:gd name="T95" fmla="*/ 24 h 213"/>
                  <a:gd name="T96" fmla="*/ 7 w 201"/>
                  <a:gd name="T97" fmla="*/ 28 h 213"/>
                  <a:gd name="T98" fmla="*/ 8 w 201"/>
                  <a:gd name="T99" fmla="*/ 32 h 213"/>
                  <a:gd name="T100" fmla="*/ 10 w 201"/>
                  <a:gd name="T101" fmla="*/ 35 h 213"/>
                  <a:gd name="T102" fmla="*/ 11 w 201"/>
                  <a:gd name="T103" fmla="*/ 38 h 213"/>
                  <a:gd name="T104" fmla="*/ 12 w 201"/>
                  <a:gd name="T105" fmla="*/ 40 h 213"/>
                  <a:gd name="T106" fmla="*/ 9 w 201"/>
                  <a:gd name="T107" fmla="*/ 49 h 213"/>
                  <a:gd name="T108" fmla="*/ 9 w 201"/>
                  <a:gd name="T109" fmla="*/ 49 h 21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213"/>
                  <a:gd name="T167" fmla="*/ 201 w 201"/>
                  <a:gd name="T168" fmla="*/ 213 h 21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213">
                    <a:moveTo>
                      <a:pt x="36" y="198"/>
                    </a:moveTo>
                    <a:lnTo>
                      <a:pt x="30" y="191"/>
                    </a:lnTo>
                    <a:lnTo>
                      <a:pt x="18" y="170"/>
                    </a:lnTo>
                    <a:lnTo>
                      <a:pt x="6" y="140"/>
                    </a:lnTo>
                    <a:lnTo>
                      <a:pt x="0" y="101"/>
                    </a:lnTo>
                    <a:lnTo>
                      <a:pt x="4" y="80"/>
                    </a:lnTo>
                    <a:lnTo>
                      <a:pt x="11" y="61"/>
                    </a:lnTo>
                    <a:lnTo>
                      <a:pt x="16" y="52"/>
                    </a:lnTo>
                    <a:lnTo>
                      <a:pt x="21" y="44"/>
                    </a:lnTo>
                    <a:lnTo>
                      <a:pt x="34" y="27"/>
                    </a:lnTo>
                    <a:lnTo>
                      <a:pt x="51" y="15"/>
                    </a:lnTo>
                    <a:lnTo>
                      <a:pt x="59" y="10"/>
                    </a:lnTo>
                    <a:lnTo>
                      <a:pt x="68" y="7"/>
                    </a:lnTo>
                    <a:lnTo>
                      <a:pt x="77" y="2"/>
                    </a:lnTo>
                    <a:lnTo>
                      <a:pt x="88" y="0"/>
                    </a:lnTo>
                    <a:lnTo>
                      <a:pt x="107" y="0"/>
                    </a:lnTo>
                    <a:lnTo>
                      <a:pt x="147" y="7"/>
                    </a:lnTo>
                    <a:lnTo>
                      <a:pt x="162" y="15"/>
                    </a:lnTo>
                    <a:lnTo>
                      <a:pt x="169" y="19"/>
                    </a:lnTo>
                    <a:lnTo>
                      <a:pt x="174" y="24"/>
                    </a:lnTo>
                    <a:lnTo>
                      <a:pt x="193" y="45"/>
                    </a:lnTo>
                    <a:lnTo>
                      <a:pt x="200" y="64"/>
                    </a:lnTo>
                    <a:lnTo>
                      <a:pt x="201" y="124"/>
                    </a:lnTo>
                    <a:lnTo>
                      <a:pt x="200" y="166"/>
                    </a:lnTo>
                    <a:lnTo>
                      <a:pt x="193" y="173"/>
                    </a:lnTo>
                    <a:lnTo>
                      <a:pt x="172" y="188"/>
                    </a:lnTo>
                    <a:lnTo>
                      <a:pt x="165" y="192"/>
                    </a:lnTo>
                    <a:lnTo>
                      <a:pt x="159" y="197"/>
                    </a:lnTo>
                    <a:lnTo>
                      <a:pt x="152" y="200"/>
                    </a:lnTo>
                    <a:lnTo>
                      <a:pt x="147" y="205"/>
                    </a:lnTo>
                    <a:lnTo>
                      <a:pt x="136" y="211"/>
                    </a:lnTo>
                    <a:lnTo>
                      <a:pt x="125" y="213"/>
                    </a:lnTo>
                    <a:lnTo>
                      <a:pt x="86" y="212"/>
                    </a:lnTo>
                    <a:lnTo>
                      <a:pt x="66" y="208"/>
                    </a:lnTo>
                    <a:lnTo>
                      <a:pt x="68" y="188"/>
                    </a:lnTo>
                    <a:lnTo>
                      <a:pt x="139" y="138"/>
                    </a:lnTo>
                    <a:lnTo>
                      <a:pt x="147" y="102"/>
                    </a:lnTo>
                    <a:lnTo>
                      <a:pt x="145" y="70"/>
                    </a:lnTo>
                    <a:lnTo>
                      <a:pt x="141" y="59"/>
                    </a:lnTo>
                    <a:lnTo>
                      <a:pt x="133" y="48"/>
                    </a:lnTo>
                    <a:lnTo>
                      <a:pt x="128" y="45"/>
                    </a:lnTo>
                    <a:lnTo>
                      <a:pt x="124" y="41"/>
                    </a:lnTo>
                    <a:lnTo>
                      <a:pt x="111" y="38"/>
                    </a:lnTo>
                    <a:lnTo>
                      <a:pt x="84" y="36"/>
                    </a:lnTo>
                    <a:lnTo>
                      <a:pt x="63" y="39"/>
                    </a:lnTo>
                    <a:lnTo>
                      <a:pt x="44" y="52"/>
                    </a:lnTo>
                    <a:lnTo>
                      <a:pt x="30" y="70"/>
                    </a:lnTo>
                    <a:lnTo>
                      <a:pt x="28" y="98"/>
                    </a:lnTo>
                    <a:lnTo>
                      <a:pt x="30" y="113"/>
                    </a:lnTo>
                    <a:lnTo>
                      <a:pt x="35" y="128"/>
                    </a:lnTo>
                    <a:lnTo>
                      <a:pt x="41" y="140"/>
                    </a:lnTo>
                    <a:lnTo>
                      <a:pt x="46" y="152"/>
                    </a:lnTo>
                    <a:lnTo>
                      <a:pt x="51" y="161"/>
                    </a:lnTo>
                    <a:lnTo>
                      <a:pt x="36" y="198"/>
                    </a:lnTo>
                    <a:close/>
                  </a:path>
                </a:pathLst>
              </a:custGeom>
              <a:solidFill>
                <a:srgbClr val="000000"/>
              </a:solidFill>
              <a:ln w="9525">
                <a:noFill/>
                <a:round/>
                <a:headEnd/>
                <a:tailEnd/>
              </a:ln>
            </p:spPr>
            <p:txBody>
              <a:bodyPr/>
              <a:lstStyle/>
              <a:p>
                <a:endParaRPr lang="es-PE"/>
              </a:p>
            </p:txBody>
          </p:sp>
          <p:sp>
            <p:nvSpPr>
              <p:cNvPr id="41" name="Freeform 30"/>
              <p:cNvSpPr>
                <a:spLocks noChangeAspect="1"/>
              </p:cNvSpPr>
              <p:nvPr/>
            </p:nvSpPr>
            <p:spPr bwMode="auto">
              <a:xfrm>
                <a:off x="3299" y="3362"/>
                <a:ext cx="35" cy="33"/>
              </a:xfrm>
              <a:custGeom>
                <a:avLst/>
                <a:gdLst>
                  <a:gd name="T0" fmla="*/ 1 w 70"/>
                  <a:gd name="T1" fmla="*/ 0 h 65"/>
                  <a:gd name="T2" fmla="*/ 18 w 70"/>
                  <a:gd name="T3" fmla="*/ 10 h 65"/>
                  <a:gd name="T4" fmla="*/ 13 w 70"/>
                  <a:gd name="T5" fmla="*/ 17 h 65"/>
                  <a:gd name="T6" fmla="*/ 0 w 70"/>
                  <a:gd name="T7" fmla="*/ 10 h 65"/>
                  <a:gd name="T8" fmla="*/ 1 w 70"/>
                  <a:gd name="T9" fmla="*/ 0 h 65"/>
                  <a:gd name="T10" fmla="*/ 1 w 70"/>
                  <a:gd name="T11" fmla="*/ 0 h 65"/>
                  <a:gd name="T12" fmla="*/ 0 60000 65536"/>
                  <a:gd name="T13" fmla="*/ 0 60000 65536"/>
                  <a:gd name="T14" fmla="*/ 0 60000 65536"/>
                  <a:gd name="T15" fmla="*/ 0 60000 65536"/>
                  <a:gd name="T16" fmla="*/ 0 60000 65536"/>
                  <a:gd name="T17" fmla="*/ 0 60000 65536"/>
                  <a:gd name="T18" fmla="*/ 0 w 70"/>
                  <a:gd name="T19" fmla="*/ 0 h 65"/>
                  <a:gd name="T20" fmla="*/ 70 w 70"/>
                  <a:gd name="T21" fmla="*/ 65 h 65"/>
                </a:gdLst>
                <a:ahLst/>
                <a:cxnLst>
                  <a:cxn ang="T12">
                    <a:pos x="T0" y="T1"/>
                  </a:cxn>
                  <a:cxn ang="T13">
                    <a:pos x="T2" y="T3"/>
                  </a:cxn>
                  <a:cxn ang="T14">
                    <a:pos x="T4" y="T5"/>
                  </a:cxn>
                  <a:cxn ang="T15">
                    <a:pos x="T6" y="T7"/>
                  </a:cxn>
                  <a:cxn ang="T16">
                    <a:pos x="T8" y="T9"/>
                  </a:cxn>
                  <a:cxn ang="T17">
                    <a:pos x="T10" y="T11"/>
                  </a:cxn>
                </a:cxnLst>
                <a:rect l="T18" t="T19" r="T20" b="T21"/>
                <a:pathLst>
                  <a:path w="70" h="65">
                    <a:moveTo>
                      <a:pt x="3" y="0"/>
                    </a:moveTo>
                    <a:lnTo>
                      <a:pt x="70" y="40"/>
                    </a:lnTo>
                    <a:lnTo>
                      <a:pt x="52" y="65"/>
                    </a:lnTo>
                    <a:lnTo>
                      <a:pt x="0" y="40"/>
                    </a:lnTo>
                    <a:lnTo>
                      <a:pt x="3" y="0"/>
                    </a:lnTo>
                    <a:close/>
                  </a:path>
                </a:pathLst>
              </a:custGeom>
              <a:solidFill>
                <a:srgbClr val="000000"/>
              </a:solidFill>
              <a:ln w="9525">
                <a:noFill/>
                <a:round/>
                <a:headEnd/>
                <a:tailEnd/>
              </a:ln>
            </p:spPr>
            <p:txBody>
              <a:bodyPr/>
              <a:lstStyle/>
              <a:p>
                <a:endParaRPr lang="es-PE"/>
              </a:p>
            </p:txBody>
          </p:sp>
          <p:sp>
            <p:nvSpPr>
              <p:cNvPr id="42" name="Freeform 31"/>
              <p:cNvSpPr>
                <a:spLocks noChangeAspect="1"/>
              </p:cNvSpPr>
              <p:nvPr/>
            </p:nvSpPr>
            <p:spPr bwMode="auto">
              <a:xfrm>
                <a:off x="3692" y="2976"/>
                <a:ext cx="748" cy="263"/>
              </a:xfrm>
              <a:custGeom>
                <a:avLst/>
                <a:gdLst>
                  <a:gd name="T0" fmla="*/ 10 w 1496"/>
                  <a:gd name="T1" fmla="*/ 76 h 526"/>
                  <a:gd name="T2" fmla="*/ 15 w 1496"/>
                  <a:gd name="T3" fmla="*/ 65 h 526"/>
                  <a:gd name="T4" fmla="*/ 19 w 1496"/>
                  <a:gd name="T5" fmla="*/ 56 h 526"/>
                  <a:gd name="T6" fmla="*/ 23 w 1496"/>
                  <a:gd name="T7" fmla="*/ 48 h 526"/>
                  <a:gd name="T8" fmla="*/ 26 w 1496"/>
                  <a:gd name="T9" fmla="*/ 40 h 526"/>
                  <a:gd name="T10" fmla="*/ 33 w 1496"/>
                  <a:gd name="T11" fmla="*/ 27 h 526"/>
                  <a:gd name="T12" fmla="*/ 38 w 1496"/>
                  <a:gd name="T13" fmla="*/ 22 h 526"/>
                  <a:gd name="T14" fmla="*/ 47 w 1496"/>
                  <a:gd name="T15" fmla="*/ 19 h 526"/>
                  <a:gd name="T16" fmla="*/ 72 w 1496"/>
                  <a:gd name="T17" fmla="*/ 15 h 526"/>
                  <a:gd name="T18" fmla="*/ 320 w 1496"/>
                  <a:gd name="T19" fmla="*/ 21 h 526"/>
                  <a:gd name="T20" fmla="*/ 330 w 1496"/>
                  <a:gd name="T21" fmla="*/ 25 h 526"/>
                  <a:gd name="T22" fmla="*/ 336 w 1496"/>
                  <a:gd name="T23" fmla="*/ 29 h 526"/>
                  <a:gd name="T24" fmla="*/ 349 w 1496"/>
                  <a:gd name="T25" fmla="*/ 41 h 526"/>
                  <a:gd name="T26" fmla="*/ 356 w 1496"/>
                  <a:gd name="T27" fmla="*/ 51 h 526"/>
                  <a:gd name="T28" fmla="*/ 360 w 1496"/>
                  <a:gd name="T29" fmla="*/ 70 h 526"/>
                  <a:gd name="T30" fmla="*/ 356 w 1496"/>
                  <a:gd name="T31" fmla="*/ 79 h 526"/>
                  <a:gd name="T32" fmla="*/ 353 w 1496"/>
                  <a:gd name="T33" fmla="*/ 72 h 526"/>
                  <a:gd name="T34" fmla="*/ 347 w 1496"/>
                  <a:gd name="T35" fmla="*/ 63 h 526"/>
                  <a:gd name="T36" fmla="*/ 339 w 1496"/>
                  <a:gd name="T37" fmla="*/ 53 h 526"/>
                  <a:gd name="T38" fmla="*/ 330 w 1496"/>
                  <a:gd name="T39" fmla="*/ 46 h 526"/>
                  <a:gd name="T40" fmla="*/ 323 w 1496"/>
                  <a:gd name="T41" fmla="*/ 43 h 526"/>
                  <a:gd name="T42" fmla="*/ 313 w 1496"/>
                  <a:gd name="T43" fmla="*/ 39 h 526"/>
                  <a:gd name="T44" fmla="*/ 295 w 1496"/>
                  <a:gd name="T45" fmla="*/ 35 h 526"/>
                  <a:gd name="T46" fmla="*/ 267 w 1496"/>
                  <a:gd name="T47" fmla="*/ 33 h 526"/>
                  <a:gd name="T48" fmla="*/ 222 w 1496"/>
                  <a:gd name="T49" fmla="*/ 33 h 526"/>
                  <a:gd name="T50" fmla="*/ 203 w 1496"/>
                  <a:gd name="T51" fmla="*/ 36 h 526"/>
                  <a:gd name="T52" fmla="*/ 188 w 1496"/>
                  <a:gd name="T53" fmla="*/ 39 h 526"/>
                  <a:gd name="T54" fmla="*/ 204 w 1496"/>
                  <a:gd name="T55" fmla="*/ 51 h 526"/>
                  <a:gd name="T56" fmla="*/ 232 w 1496"/>
                  <a:gd name="T57" fmla="*/ 48 h 526"/>
                  <a:gd name="T58" fmla="*/ 286 w 1496"/>
                  <a:gd name="T59" fmla="*/ 48 h 526"/>
                  <a:gd name="T60" fmla="*/ 310 w 1496"/>
                  <a:gd name="T61" fmla="*/ 53 h 526"/>
                  <a:gd name="T62" fmla="*/ 316 w 1496"/>
                  <a:gd name="T63" fmla="*/ 57 h 526"/>
                  <a:gd name="T64" fmla="*/ 325 w 1496"/>
                  <a:gd name="T65" fmla="*/ 65 h 526"/>
                  <a:gd name="T66" fmla="*/ 336 w 1496"/>
                  <a:gd name="T67" fmla="*/ 81 h 526"/>
                  <a:gd name="T68" fmla="*/ 334 w 1496"/>
                  <a:gd name="T69" fmla="*/ 120 h 526"/>
                  <a:gd name="T70" fmla="*/ 374 w 1496"/>
                  <a:gd name="T71" fmla="*/ 79 h 526"/>
                  <a:gd name="T72" fmla="*/ 369 w 1496"/>
                  <a:gd name="T73" fmla="*/ 55 h 526"/>
                  <a:gd name="T74" fmla="*/ 363 w 1496"/>
                  <a:gd name="T75" fmla="*/ 44 h 526"/>
                  <a:gd name="T76" fmla="*/ 354 w 1496"/>
                  <a:gd name="T77" fmla="*/ 34 h 526"/>
                  <a:gd name="T78" fmla="*/ 345 w 1496"/>
                  <a:gd name="T79" fmla="*/ 28 h 526"/>
                  <a:gd name="T80" fmla="*/ 339 w 1496"/>
                  <a:gd name="T81" fmla="*/ 24 h 526"/>
                  <a:gd name="T82" fmla="*/ 334 w 1496"/>
                  <a:gd name="T83" fmla="*/ 20 h 526"/>
                  <a:gd name="T84" fmla="*/ 328 w 1496"/>
                  <a:gd name="T85" fmla="*/ 18 h 526"/>
                  <a:gd name="T86" fmla="*/ 318 w 1496"/>
                  <a:gd name="T87" fmla="*/ 14 h 526"/>
                  <a:gd name="T88" fmla="*/ 295 w 1496"/>
                  <a:gd name="T89" fmla="*/ 10 h 526"/>
                  <a:gd name="T90" fmla="*/ 263 w 1496"/>
                  <a:gd name="T91" fmla="*/ 6 h 526"/>
                  <a:gd name="T92" fmla="*/ 225 w 1496"/>
                  <a:gd name="T93" fmla="*/ 3 h 526"/>
                  <a:gd name="T94" fmla="*/ 180 w 1496"/>
                  <a:gd name="T95" fmla="*/ 1 h 526"/>
                  <a:gd name="T96" fmla="*/ 95 w 1496"/>
                  <a:gd name="T97" fmla="*/ 3 h 526"/>
                  <a:gd name="T98" fmla="*/ 52 w 1496"/>
                  <a:gd name="T99" fmla="*/ 7 h 526"/>
                  <a:gd name="T100" fmla="*/ 38 w 1496"/>
                  <a:gd name="T101" fmla="*/ 12 h 526"/>
                  <a:gd name="T102" fmla="*/ 26 w 1496"/>
                  <a:gd name="T103" fmla="*/ 19 h 526"/>
                  <a:gd name="T104" fmla="*/ 18 w 1496"/>
                  <a:gd name="T105" fmla="*/ 29 h 526"/>
                  <a:gd name="T106" fmla="*/ 6 w 1496"/>
                  <a:gd name="T107" fmla="*/ 85 h 5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496"/>
                  <a:gd name="T163" fmla="*/ 0 h 526"/>
                  <a:gd name="T164" fmla="*/ 1496 w 1496"/>
                  <a:gd name="T165" fmla="*/ 526 h 5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496" h="526">
                    <a:moveTo>
                      <a:pt x="26" y="341"/>
                    </a:moveTo>
                    <a:lnTo>
                      <a:pt x="30" y="332"/>
                    </a:lnTo>
                    <a:lnTo>
                      <a:pt x="40" y="306"/>
                    </a:lnTo>
                    <a:lnTo>
                      <a:pt x="48" y="289"/>
                    </a:lnTo>
                    <a:lnTo>
                      <a:pt x="56" y="269"/>
                    </a:lnTo>
                    <a:lnTo>
                      <a:pt x="61" y="258"/>
                    </a:lnTo>
                    <a:lnTo>
                      <a:pt x="66" y="248"/>
                    </a:lnTo>
                    <a:lnTo>
                      <a:pt x="70" y="237"/>
                    </a:lnTo>
                    <a:lnTo>
                      <a:pt x="75" y="226"/>
                    </a:lnTo>
                    <a:lnTo>
                      <a:pt x="81" y="214"/>
                    </a:lnTo>
                    <a:lnTo>
                      <a:pt x="85" y="203"/>
                    </a:lnTo>
                    <a:lnTo>
                      <a:pt x="90" y="192"/>
                    </a:lnTo>
                    <a:lnTo>
                      <a:pt x="94" y="182"/>
                    </a:lnTo>
                    <a:lnTo>
                      <a:pt x="100" y="170"/>
                    </a:lnTo>
                    <a:lnTo>
                      <a:pt x="106" y="160"/>
                    </a:lnTo>
                    <a:lnTo>
                      <a:pt x="115" y="142"/>
                    </a:lnTo>
                    <a:lnTo>
                      <a:pt x="123" y="124"/>
                    </a:lnTo>
                    <a:lnTo>
                      <a:pt x="131" y="109"/>
                    </a:lnTo>
                    <a:lnTo>
                      <a:pt x="139" y="99"/>
                    </a:lnTo>
                    <a:lnTo>
                      <a:pt x="145" y="92"/>
                    </a:lnTo>
                    <a:lnTo>
                      <a:pt x="151" y="88"/>
                    </a:lnTo>
                    <a:lnTo>
                      <a:pt x="161" y="84"/>
                    </a:lnTo>
                    <a:lnTo>
                      <a:pt x="173" y="79"/>
                    </a:lnTo>
                    <a:lnTo>
                      <a:pt x="187" y="77"/>
                    </a:lnTo>
                    <a:lnTo>
                      <a:pt x="219" y="71"/>
                    </a:lnTo>
                    <a:lnTo>
                      <a:pt x="252" y="67"/>
                    </a:lnTo>
                    <a:lnTo>
                      <a:pt x="287" y="62"/>
                    </a:lnTo>
                    <a:lnTo>
                      <a:pt x="315" y="60"/>
                    </a:lnTo>
                    <a:lnTo>
                      <a:pt x="342" y="58"/>
                    </a:lnTo>
                    <a:lnTo>
                      <a:pt x="1277" y="85"/>
                    </a:lnTo>
                    <a:lnTo>
                      <a:pt x="1294" y="91"/>
                    </a:lnTo>
                    <a:lnTo>
                      <a:pt x="1310" y="99"/>
                    </a:lnTo>
                    <a:lnTo>
                      <a:pt x="1319" y="102"/>
                    </a:lnTo>
                    <a:lnTo>
                      <a:pt x="1327" y="107"/>
                    </a:lnTo>
                    <a:lnTo>
                      <a:pt x="1334" y="112"/>
                    </a:lnTo>
                    <a:lnTo>
                      <a:pt x="1341" y="117"/>
                    </a:lnTo>
                    <a:lnTo>
                      <a:pt x="1370" y="140"/>
                    </a:lnTo>
                    <a:lnTo>
                      <a:pt x="1383" y="153"/>
                    </a:lnTo>
                    <a:lnTo>
                      <a:pt x="1394" y="166"/>
                    </a:lnTo>
                    <a:lnTo>
                      <a:pt x="1405" y="178"/>
                    </a:lnTo>
                    <a:lnTo>
                      <a:pt x="1414" y="191"/>
                    </a:lnTo>
                    <a:lnTo>
                      <a:pt x="1423" y="204"/>
                    </a:lnTo>
                    <a:lnTo>
                      <a:pt x="1429" y="216"/>
                    </a:lnTo>
                    <a:lnTo>
                      <a:pt x="1443" y="254"/>
                    </a:lnTo>
                    <a:lnTo>
                      <a:pt x="1440" y="280"/>
                    </a:lnTo>
                    <a:lnTo>
                      <a:pt x="1435" y="301"/>
                    </a:lnTo>
                    <a:lnTo>
                      <a:pt x="1428" y="313"/>
                    </a:lnTo>
                    <a:lnTo>
                      <a:pt x="1424" y="318"/>
                    </a:lnTo>
                    <a:lnTo>
                      <a:pt x="1423" y="312"/>
                    </a:lnTo>
                    <a:lnTo>
                      <a:pt x="1416" y="298"/>
                    </a:lnTo>
                    <a:lnTo>
                      <a:pt x="1412" y="289"/>
                    </a:lnTo>
                    <a:lnTo>
                      <a:pt x="1405" y="278"/>
                    </a:lnTo>
                    <a:lnTo>
                      <a:pt x="1397" y="266"/>
                    </a:lnTo>
                    <a:lnTo>
                      <a:pt x="1388" y="253"/>
                    </a:lnTo>
                    <a:lnTo>
                      <a:pt x="1378" y="241"/>
                    </a:lnTo>
                    <a:lnTo>
                      <a:pt x="1367" y="228"/>
                    </a:lnTo>
                    <a:lnTo>
                      <a:pt x="1355" y="215"/>
                    </a:lnTo>
                    <a:lnTo>
                      <a:pt x="1340" y="203"/>
                    </a:lnTo>
                    <a:lnTo>
                      <a:pt x="1326" y="191"/>
                    </a:lnTo>
                    <a:lnTo>
                      <a:pt x="1317" y="187"/>
                    </a:lnTo>
                    <a:lnTo>
                      <a:pt x="1309" y="181"/>
                    </a:lnTo>
                    <a:lnTo>
                      <a:pt x="1300" y="175"/>
                    </a:lnTo>
                    <a:lnTo>
                      <a:pt x="1292" y="172"/>
                    </a:lnTo>
                    <a:lnTo>
                      <a:pt x="1282" y="168"/>
                    </a:lnTo>
                    <a:lnTo>
                      <a:pt x="1272" y="164"/>
                    </a:lnTo>
                    <a:lnTo>
                      <a:pt x="1251" y="157"/>
                    </a:lnTo>
                    <a:lnTo>
                      <a:pt x="1228" y="152"/>
                    </a:lnTo>
                    <a:lnTo>
                      <a:pt x="1203" y="146"/>
                    </a:lnTo>
                    <a:lnTo>
                      <a:pt x="1178" y="143"/>
                    </a:lnTo>
                    <a:lnTo>
                      <a:pt x="1152" y="138"/>
                    </a:lnTo>
                    <a:lnTo>
                      <a:pt x="1125" y="135"/>
                    </a:lnTo>
                    <a:lnTo>
                      <a:pt x="1068" y="130"/>
                    </a:lnTo>
                    <a:lnTo>
                      <a:pt x="1015" y="127"/>
                    </a:lnTo>
                    <a:lnTo>
                      <a:pt x="967" y="126"/>
                    </a:lnTo>
                    <a:lnTo>
                      <a:pt x="890" y="130"/>
                    </a:lnTo>
                    <a:lnTo>
                      <a:pt x="863" y="136"/>
                    </a:lnTo>
                    <a:lnTo>
                      <a:pt x="838" y="140"/>
                    </a:lnTo>
                    <a:lnTo>
                      <a:pt x="815" y="145"/>
                    </a:lnTo>
                    <a:lnTo>
                      <a:pt x="794" y="150"/>
                    </a:lnTo>
                    <a:lnTo>
                      <a:pt x="765" y="157"/>
                    </a:lnTo>
                    <a:lnTo>
                      <a:pt x="754" y="159"/>
                    </a:lnTo>
                    <a:lnTo>
                      <a:pt x="740" y="494"/>
                    </a:lnTo>
                    <a:lnTo>
                      <a:pt x="811" y="484"/>
                    </a:lnTo>
                    <a:lnTo>
                      <a:pt x="816" y="206"/>
                    </a:lnTo>
                    <a:lnTo>
                      <a:pt x="831" y="204"/>
                    </a:lnTo>
                    <a:lnTo>
                      <a:pt x="870" y="199"/>
                    </a:lnTo>
                    <a:lnTo>
                      <a:pt x="929" y="195"/>
                    </a:lnTo>
                    <a:lnTo>
                      <a:pt x="998" y="190"/>
                    </a:lnTo>
                    <a:lnTo>
                      <a:pt x="1070" y="189"/>
                    </a:lnTo>
                    <a:lnTo>
                      <a:pt x="1141" y="192"/>
                    </a:lnTo>
                    <a:lnTo>
                      <a:pt x="1202" y="202"/>
                    </a:lnTo>
                    <a:lnTo>
                      <a:pt x="1226" y="208"/>
                    </a:lnTo>
                    <a:lnTo>
                      <a:pt x="1238" y="213"/>
                    </a:lnTo>
                    <a:lnTo>
                      <a:pt x="1247" y="220"/>
                    </a:lnTo>
                    <a:lnTo>
                      <a:pt x="1254" y="225"/>
                    </a:lnTo>
                    <a:lnTo>
                      <a:pt x="1262" y="229"/>
                    </a:lnTo>
                    <a:lnTo>
                      <a:pt x="1270" y="235"/>
                    </a:lnTo>
                    <a:lnTo>
                      <a:pt x="1277" y="240"/>
                    </a:lnTo>
                    <a:lnTo>
                      <a:pt x="1300" y="258"/>
                    </a:lnTo>
                    <a:lnTo>
                      <a:pt x="1317" y="276"/>
                    </a:lnTo>
                    <a:lnTo>
                      <a:pt x="1329" y="292"/>
                    </a:lnTo>
                    <a:lnTo>
                      <a:pt x="1341" y="327"/>
                    </a:lnTo>
                    <a:lnTo>
                      <a:pt x="1344" y="367"/>
                    </a:lnTo>
                    <a:lnTo>
                      <a:pt x="1338" y="447"/>
                    </a:lnTo>
                    <a:lnTo>
                      <a:pt x="1333" y="483"/>
                    </a:lnTo>
                    <a:lnTo>
                      <a:pt x="1489" y="526"/>
                    </a:lnTo>
                    <a:lnTo>
                      <a:pt x="1496" y="411"/>
                    </a:lnTo>
                    <a:lnTo>
                      <a:pt x="1495" y="316"/>
                    </a:lnTo>
                    <a:lnTo>
                      <a:pt x="1490" y="272"/>
                    </a:lnTo>
                    <a:lnTo>
                      <a:pt x="1482" y="237"/>
                    </a:lnTo>
                    <a:lnTo>
                      <a:pt x="1476" y="222"/>
                    </a:lnTo>
                    <a:lnTo>
                      <a:pt x="1469" y="207"/>
                    </a:lnTo>
                    <a:lnTo>
                      <a:pt x="1460" y="193"/>
                    </a:lnTo>
                    <a:lnTo>
                      <a:pt x="1450" y="178"/>
                    </a:lnTo>
                    <a:lnTo>
                      <a:pt x="1438" y="165"/>
                    </a:lnTo>
                    <a:lnTo>
                      <a:pt x="1425" y="152"/>
                    </a:lnTo>
                    <a:lnTo>
                      <a:pt x="1413" y="139"/>
                    </a:lnTo>
                    <a:lnTo>
                      <a:pt x="1398" y="128"/>
                    </a:lnTo>
                    <a:lnTo>
                      <a:pt x="1384" y="116"/>
                    </a:lnTo>
                    <a:lnTo>
                      <a:pt x="1377" y="112"/>
                    </a:lnTo>
                    <a:lnTo>
                      <a:pt x="1369" y="105"/>
                    </a:lnTo>
                    <a:lnTo>
                      <a:pt x="1362" y="100"/>
                    </a:lnTo>
                    <a:lnTo>
                      <a:pt x="1355" y="96"/>
                    </a:lnTo>
                    <a:lnTo>
                      <a:pt x="1347" y="92"/>
                    </a:lnTo>
                    <a:lnTo>
                      <a:pt x="1339" y="86"/>
                    </a:lnTo>
                    <a:lnTo>
                      <a:pt x="1333" y="83"/>
                    </a:lnTo>
                    <a:lnTo>
                      <a:pt x="1325" y="79"/>
                    </a:lnTo>
                    <a:lnTo>
                      <a:pt x="1318" y="75"/>
                    </a:lnTo>
                    <a:lnTo>
                      <a:pt x="1311" y="73"/>
                    </a:lnTo>
                    <a:lnTo>
                      <a:pt x="1299" y="67"/>
                    </a:lnTo>
                    <a:lnTo>
                      <a:pt x="1285" y="61"/>
                    </a:lnTo>
                    <a:lnTo>
                      <a:pt x="1269" y="56"/>
                    </a:lnTo>
                    <a:lnTo>
                      <a:pt x="1246" y="52"/>
                    </a:lnTo>
                    <a:lnTo>
                      <a:pt x="1215" y="47"/>
                    </a:lnTo>
                    <a:lnTo>
                      <a:pt x="1180" y="41"/>
                    </a:lnTo>
                    <a:lnTo>
                      <a:pt x="1140" y="36"/>
                    </a:lnTo>
                    <a:lnTo>
                      <a:pt x="1096" y="31"/>
                    </a:lnTo>
                    <a:lnTo>
                      <a:pt x="1050" y="26"/>
                    </a:lnTo>
                    <a:lnTo>
                      <a:pt x="1000" y="21"/>
                    </a:lnTo>
                    <a:lnTo>
                      <a:pt x="951" y="16"/>
                    </a:lnTo>
                    <a:lnTo>
                      <a:pt x="901" y="12"/>
                    </a:lnTo>
                    <a:lnTo>
                      <a:pt x="853" y="8"/>
                    </a:lnTo>
                    <a:lnTo>
                      <a:pt x="804" y="5"/>
                    </a:lnTo>
                    <a:lnTo>
                      <a:pt x="718" y="1"/>
                    </a:lnTo>
                    <a:lnTo>
                      <a:pt x="649" y="0"/>
                    </a:lnTo>
                    <a:lnTo>
                      <a:pt x="520" y="5"/>
                    </a:lnTo>
                    <a:lnTo>
                      <a:pt x="381" y="14"/>
                    </a:lnTo>
                    <a:lnTo>
                      <a:pt x="316" y="18"/>
                    </a:lnTo>
                    <a:lnTo>
                      <a:pt x="258" y="24"/>
                    </a:lnTo>
                    <a:lnTo>
                      <a:pt x="210" y="31"/>
                    </a:lnTo>
                    <a:lnTo>
                      <a:pt x="174" y="39"/>
                    </a:lnTo>
                    <a:lnTo>
                      <a:pt x="161" y="43"/>
                    </a:lnTo>
                    <a:lnTo>
                      <a:pt x="149" y="48"/>
                    </a:lnTo>
                    <a:lnTo>
                      <a:pt x="137" y="54"/>
                    </a:lnTo>
                    <a:lnTo>
                      <a:pt x="126" y="61"/>
                    </a:lnTo>
                    <a:lnTo>
                      <a:pt x="106" y="76"/>
                    </a:lnTo>
                    <a:lnTo>
                      <a:pt x="91" y="92"/>
                    </a:lnTo>
                    <a:lnTo>
                      <a:pt x="78" y="105"/>
                    </a:lnTo>
                    <a:lnTo>
                      <a:pt x="70" y="117"/>
                    </a:lnTo>
                    <a:lnTo>
                      <a:pt x="63" y="129"/>
                    </a:lnTo>
                    <a:lnTo>
                      <a:pt x="0" y="348"/>
                    </a:lnTo>
                    <a:lnTo>
                      <a:pt x="26" y="341"/>
                    </a:lnTo>
                    <a:close/>
                  </a:path>
                </a:pathLst>
              </a:custGeom>
              <a:solidFill>
                <a:srgbClr val="000000"/>
              </a:solidFill>
              <a:ln w="9525">
                <a:noFill/>
                <a:round/>
                <a:headEnd/>
                <a:tailEnd/>
              </a:ln>
            </p:spPr>
            <p:txBody>
              <a:bodyPr/>
              <a:lstStyle/>
              <a:p>
                <a:endParaRPr lang="es-PE"/>
              </a:p>
            </p:txBody>
          </p:sp>
          <p:sp>
            <p:nvSpPr>
              <p:cNvPr id="43" name="Freeform 32"/>
              <p:cNvSpPr>
                <a:spLocks noChangeAspect="1"/>
              </p:cNvSpPr>
              <p:nvPr/>
            </p:nvSpPr>
            <p:spPr bwMode="auto">
              <a:xfrm>
                <a:off x="4403" y="3233"/>
                <a:ext cx="258" cy="201"/>
              </a:xfrm>
              <a:custGeom>
                <a:avLst/>
                <a:gdLst>
                  <a:gd name="T0" fmla="*/ 23 w 516"/>
                  <a:gd name="T1" fmla="*/ 2 h 401"/>
                  <a:gd name="T2" fmla="*/ 28 w 516"/>
                  <a:gd name="T3" fmla="*/ 5 h 401"/>
                  <a:gd name="T4" fmla="*/ 34 w 516"/>
                  <a:gd name="T5" fmla="*/ 8 h 401"/>
                  <a:gd name="T6" fmla="*/ 38 w 516"/>
                  <a:gd name="T7" fmla="*/ 10 h 401"/>
                  <a:gd name="T8" fmla="*/ 42 w 516"/>
                  <a:gd name="T9" fmla="*/ 12 h 401"/>
                  <a:gd name="T10" fmla="*/ 45 w 516"/>
                  <a:gd name="T11" fmla="*/ 14 h 401"/>
                  <a:gd name="T12" fmla="*/ 49 w 516"/>
                  <a:gd name="T13" fmla="*/ 17 h 401"/>
                  <a:gd name="T14" fmla="*/ 53 w 516"/>
                  <a:gd name="T15" fmla="*/ 20 h 401"/>
                  <a:gd name="T16" fmla="*/ 61 w 516"/>
                  <a:gd name="T17" fmla="*/ 27 h 401"/>
                  <a:gd name="T18" fmla="*/ 68 w 516"/>
                  <a:gd name="T19" fmla="*/ 34 h 401"/>
                  <a:gd name="T20" fmla="*/ 74 w 516"/>
                  <a:gd name="T21" fmla="*/ 41 h 401"/>
                  <a:gd name="T22" fmla="*/ 78 w 516"/>
                  <a:gd name="T23" fmla="*/ 47 h 401"/>
                  <a:gd name="T24" fmla="*/ 84 w 516"/>
                  <a:gd name="T25" fmla="*/ 54 h 401"/>
                  <a:gd name="T26" fmla="*/ 89 w 516"/>
                  <a:gd name="T27" fmla="*/ 60 h 401"/>
                  <a:gd name="T28" fmla="*/ 94 w 516"/>
                  <a:gd name="T29" fmla="*/ 62 h 401"/>
                  <a:gd name="T30" fmla="*/ 114 w 516"/>
                  <a:gd name="T31" fmla="*/ 63 h 401"/>
                  <a:gd name="T32" fmla="*/ 126 w 516"/>
                  <a:gd name="T33" fmla="*/ 75 h 401"/>
                  <a:gd name="T34" fmla="*/ 129 w 516"/>
                  <a:gd name="T35" fmla="*/ 88 h 401"/>
                  <a:gd name="T36" fmla="*/ 127 w 516"/>
                  <a:gd name="T37" fmla="*/ 93 h 401"/>
                  <a:gd name="T38" fmla="*/ 123 w 516"/>
                  <a:gd name="T39" fmla="*/ 96 h 401"/>
                  <a:gd name="T40" fmla="*/ 118 w 516"/>
                  <a:gd name="T41" fmla="*/ 98 h 401"/>
                  <a:gd name="T42" fmla="*/ 105 w 516"/>
                  <a:gd name="T43" fmla="*/ 100 h 401"/>
                  <a:gd name="T44" fmla="*/ 96 w 516"/>
                  <a:gd name="T45" fmla="*/ 96 h 401"/>
                  <a:gd name="T46" fmla="*/ 106 w 516"/>
                  <a:gd name="T47" fmla="*/ 97 h 401"/>
                  <a:gd name="T48" fmla="*/ 117 w 516"/>
                  <a:gd name="T49" fmla="*/ 91 h 401"/>
                  <a:gd name="T50" fmla="*/ 117 w 516"/>
                  <a:gd name="T51" fmla="*/ 81 h 401"/>
                  <a:gd name="T52" fmla="*/ 113 w 516"/>
                  <a:gd name="T53" fmla="*/ 75 h 401"/>
                  <a:gd name="T54" fmla="*/ 110 w 516"/>
                  <a:gd name="T55" fmla="*/ 73 h 401"/>
                  <a:gd name="T56" fmla="*/ 103 w 516"/>
                  <a:gd name="T57" fmla="*/ 72 h 401"/>
                  <a:gd name="T58" fmla="*/ 93 w 516"/>
                  <a:gd name="T59" fmla="*/ 76 h 401"/>
                  <a:gd name="T60" fmla="*/ 86 w 516"/>
                  <a:gd name="T61" fmla="*/ 82 h 401"/>
                  <a:gd name="T62" fmla="*/ 83 w 516"/>
                  <a:gd name="T63" fmla="*/ 73 h 401"/>
                  <a:gd name="T64" fmla="*/ 80 w 516"/>
                  <a:gd name="T65" fmla="*/ 65 h 401"/>
                  <a:gd name="T66" fmla="*/ 76 w 516"/>
                  <a:gd name="T67" fmla="*/ 60 h 401"/>
                  <a:gd name="T68" fmla="*/ 72 w 516"/>
                  <a:gd name="T69" fmla="*/ 53 h 401"/>
                  <a:gd name="T70" fmla="*/ 68 w 516"/>
                  <a:gd name="T71" fmla="*/ 47 h 401"/>
                  <a:gd name="T72" fmla="*/ 62 w 516"/>
                  <a:gd name="T73" fmla="*/ 40 h 401"/>
                  <a:gd name="T74" fmla="*/ 57 w 516"/>
                  <a:gd name="T75" fmla="*/ 34 h 401"/>
                  <a:gd name="T76" fmla="*/ 50 w 516"/>
                  <a:gd name="T77" fmla="*/ 26 h 401"/>
                  <a:gd name="T78" fmla="*/ 41 w 516"/>
                  <a:gd name="T79" fmla="*/ 18 h 401"/>
                  <a:gd name="T80" fmla="*/ 36 w 516"/>
                  <a:gd name="T81" fmla="*/ 15 h 401"/>
                  <a:gd name="T82" fmla="*/ 32 w 516"/>
                  <a:gd name="T83" fmla="*/ 13 h 401"/>
                  <a:gd name="T84" fmla="*/ 27 w 516"/>
                  <a:gd name="T85" fmla="*/ 11 h 401"/>
                  <a:gd name="T86" fmla="*/ 22 w 516"/>
                  <a:gd name="T87" fmla="*/ 9 h 401"/>
                  <a:gd name="T88" fmla="*/ 16 w 516"/>
                  <a:gd name="T89" fmla="*/ 7 h 401"/>
                  <a:gd name="T90" fmla="*/ 6 w 516"/>
                  <a:gd name="T91" fmla="*/ 4 h 401"/>
                  <a:gd name="T92" fmla="*/ 0 w 516"/>
                  <a:gd name="T93" fmla="*/ 2 h 401"/>
                  <a:gd name="T94" fmla="*/ 18 w 516"/>
                  <a:gd name="T95" fmla="*/ 0 h 40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6"/>
                  <a:gd name="T145" fmla="*/ 0 h 401"/>
                  <a:gd name="T146" fmla="*/ 516 w 516"/>
                  <a:gd name="T147" fmla="*/ 401 h 40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6" h="401">
                    <a:moveTo>
                      <a:pt x="72" y="0"/>
                    </a:moveTo>
                    <a:lnTo>
                      <a:pt x="92" y="7"/>
                    </a:lnTo>
                    <a:lnTo>
                      <a:pt x="101" y="12"/>
                    </a:lnTo>
                    <a:lnTo>
                      <a:pt x="113" y="17"/>
                    </a:lnTo>
                    <a:lnTo>
                      <a:pt x="125" y="23"/>
                    </a:lnTo>
                    <a:lnTo>
                      <a:pt x="138" y="30"/>
                    </a:lnTo>
                    <a:lnTo>
                      <a:pt x="145" y="33"/>
                    </a:lnTo>
                    <a:lnTo>
                      <a:pt x="153" y="38"/>
                    </a:lnTo>
                    <a:lnTo>
                      <a:pt x="161" y="41"/>
                    </a:lnTo>
                    <a:lnTo>
                      <a:pt x="168" y="46"/>
                    </a:lnTo>
                    <a:lnTo>
                      <a:pt x="176" y="50"/>
                    </a:lnTo>
                    <a:lnTo>
                      <a:pt x="183" y="56"/>
                    </a:lnTo>
                    <a:lnTo>
                      <a:pt x="191" y="61"/>
                    </a:lnTo>
                    <a:lnTo>
                      <a:pt x="199" y="66"/>
                    </a:lnTo>
                    <a:lnTo>
                      <a:pt x="207" y="72"/>
                    </a:lnTo>
                    <a:lnTo>
                      <a:pt x="214" y="78"/>
                    </a:lnTo>
                    <a:lnTo>
                      <a:pt x="230" y="92"/>
                    </a:lnTo>
                    <a:lnTo>
                      <a:pt x="245" y="106"/>
                    </a:lnTo>
                    <a:lnTo>
                      <a:pt x="259" y="121"/>
                    </a:lnTo>
                    <a:lnTo>
                      <a:pt x="273" y="134"/>
                    </a:lnTo>
                    <a:lnTo>
                      <a:pt x="284" y="149"/>
                    </a:lnTo>
                    <a:lnTo>
                      <a:pt x="296" y="162"/>
                    </a:lnTo>
                    <a:lnTo>
                      <a:pt x="307" y="175"/>
                    </a:lnTo>
                    <a:lnTo>
                      <a:pt x="315" y="186"/>
                    </a:lnTo>
                    <a:lnTo>
                      <a:pt x="325" y="197"/>
                    </a:lnTo>
                    <a:lnTo>
                      <a:pt x="339" y="215"/>
                    </a:lnTo>
                    <a:lnTo>
                      <a:pt x="349" y="230"/>
                    </a:lnTo>
                    <a:lnTo>
                      <a:pt x="356" y="239"/>
                    </a:lnTo>
                    <a:lnTo>
                      <a:pt x="362" y="248"/>
                    </a:lnTo>
                    <a:lnTo>
                      <a:pt x="377" y="245"/>
                    </a:lnTo>
                    <a:lnTo>
                      <a:pt x="415" y="243"/>
                    </a:lnTo>
                    <a:lnTo>
                      <a:pt x="457" y="252"/>
                    </a:lnTo>
                    <a:lnTo>
                      <a:pt x="494" y="281"/>
                    </a:lnTo>
                    <a:lnTo>
                      <a:pt x="506" y="300"/>
                    </a:lnTo>
                    <a:lnTo>
                      <a:pt x="513" y="317"/>
                    </a:lnTo>
                    <a:lnTo>
                      <a:pt x="516" y="349"/>
                    </a:lnTo>
                    <a:lnTo>
                      <a:pt x="514" y="361"/>
                    </a:lnTo>
                    <a:lnTo>
                      <a:pt x="508" y="372"/>
                    </a:lnTo>
                    <a:lnTo>
                      <a:pt x="499" y="381"/>
                    </a:lnTo>
                    <a:lnTo>
                      <a:pt x="494" y="384"/>
                    </a:lnTo>
                    <a:lnTo>
                      <a:pt x="487" y="388"/>
                    </a:lnTo>
                    <a:lnTo>
                      <a:pt x="472" y="391"/>
                    </a:lnTo>
                    <a:lnTo>
                      <a:pt x="456" y="396"/>
                    </a:lnTo>
                    <a:lnTo>
                      <a:pt x="423" y="399"/>
                    </a:lnTo>
                    <a:lnTo>
                      <a:pt x="386" y="401"/>
                    </a:lnTo>
                    <a:lnTo>
                      <a:pt x="386" y="381"/>
                    </a:lnTo>
                    <a:lnTo>
                      <a:pt x="397" y="383"/>
                    </a:lnTo>
                    <a:lnTo>
                      <a:pt x="424" y="385"/>
                    </a:lnTo>
                    <a:lnTo>
                      <a:pt x="453" y="382"/>
                    </a:lnTo>
                    <a:lnTo>
                      <a:pt x="471" y="363"/>
                    </a:lnTo>
                    <a:lnTo>
                      <a:pt x="472" y="337"/>
                    </a:lnTo>
                    <a:lnTo>
                      <a:pt x="469" y="323"/>
                    </a:lnTo>
                    <a:lnTo>
                      <a:pt x="461" y="311"/>
                    </a:lnTo>
                    <a:lnTo>
                      <a:pt x="453" y="300"/>
                    </a:lnTo>
                    <a:lnTo>
                      <a:pt x="447" y="294"/>
                    </a:lnTo>
                    <a:lnTo>
                      <a:pt x="441" y="292"/>
                    </a:lnTo>
                    <a:lnTo>
                      <a:pt x="427" y="287"/>
                    </a:lnTo>
                    <a:lnTo>
                      <a:pt x="413" y="287"/>
                    </a:lnTo>
                    <a:lnTo>
                      <a:pt x="387" y="296"/>
                    </a:lnTo>
                    <a:lnTo>
                      <a:pt x="375" y="302"/>
                    </a:lnTo>
                    <a:lnTo>
                      <a:pt x="364" y="309"/>
                    </a:lnTo>
                    <a:lnTo>
                      <a:pt x="345" y="325"/>
                    </a:lnTo>
                    <a:lnTo>
                      <a:pt x="343" y="316"/>
                    </a:lnTo>
                    <a:lnTo>
                      <a:pt x="334" y="289"/>
                    </a:lnTo>
                    <a:lnTo>
                      <a:pt x="326" y="270"/>
                    </a:lnTo>
                    <a:lnTo>
                      <a:pt x="321" y="260"/>
                    </a:lnTo>
                    <a:lnTo>
                      <a:pt x="314" y="248"/>
                    </a:lnTo>
                    <a:lnTo>
                      <a:pt x="307" y="237"/>
                    </a:lnTo>
                    <a:lnTo>
                      <a:pt x="301" y="224"/>
                    </a:lnTo>
                    <a:lnTo>
                      <a:pt x="291" y="210"/>
                    </a:lnTo>
                    <a:lnTo>
                      <a:pt x="282" y="198"/>
                    </a:lnTo>
                    <a:lnTo>
                      <a:pt x="272" y="185"/>
                    </a:lnTo>
                    <a:lnTo>
                      <a:pt x="261" y="172"/>
                    </a:lnTo>
                    <a:lnTo>
                      <a:pt x="251" y="160"/>
                    </a:lnTo>
                    <a:lnTo>
                      <a:pt x="242" y="147"/>
                    </a:lnTo>
                    <a:lnTo>
                      <a:pt x="231" y="135"/>
                    </a:lnTo>
                    <a:lnTo>
                      <a:pt x="222" y="124"/>
                    </a:lnTo>
                    <a:lnTo>
                      <a:pt x="203" y="104"/>
                    </a:lnTo>
                    <a:lnTo>
                      <a:pt x="184" y="86"/>
                    </a:lnTo>
                    <a:lnTo>
                      <a:pt x="166" y="71"/>
                    </a:lnTo>
                    <a:lnTo>
                      <a:pt x="156" y="64"/>
                    </a:lnTo>
                    <a:lnTo>
                      <a:pt x="147" y="58"/>
                    </a:lnTo>
                    <a:lnTo>
                      <a:pt x="138" y="53"/>
                    </a:lnTo>
                    <a:lnTo>
                      <a:pt x="129" y="49"/>
                    </a:lnTo>
                    <a:lnTo>
                      <a:pt x="120" y="45"/>
                    </a:lnTo>
                    <a:lnTo>
                      <a:pt x="110" y="41"/>
                    </a:lnTo>
                    <a:lnTo>
                      <a:pt x="99" y="38"/>
                    </a:lnTo>
                    <a:lnTo>
                      <a:pt x="88" y="33"/>
                    </a:lnTo>
                    <a:lnTo>
                      <a:pt x="77" y="30"/>
                    </a:lnTo>
                    <a:lnTo>
                      <a:pt x="67" y="26"/>
                    </a:lnTo>
                    <a:lnTo>
                      <a:pt x="46" y="19"/>
                    </a:lnTo>
                    <a:lnTo>
                      <a:pt x="27" y="15"/>
                    </a:lnTo>
                    <a:lnTo>
                      <a:pt x="14" y="11"/>
                    </a:lnTo>
                    <a:lnTo>
                      <a:pt x="0" y="8"/>
                    </a:lnTo>
                    <a:lnTo>
                      <a:pt x="72" y="0"/>
                    </a:lnTo>
                    <a:close/>
                  </a:path>
                </a:pathLst>
              </a:custGeom>
              <a:solidFill>
                <a:srgbClr val="000000"/>
              </a:solidFill>
              <a:ln w="9525">
                <a:noFill/>
                <a:round/>
                <a:headEnd/>
                <a:tailEnd/>
              </a:ln>
            </p:spPr>
            <p:txBody>
              <a:bodyPr/>
              <a:lstStyle/>
              <a:p>
                <a:endParaRPr lang="es-PE"/>
              </a:p>
            </p:txBody>
          </p:sp>
          <p:sp>
            <p:nvSpPr>
              <p:cNvPr id="44" name="Freeform 33"/>
              <p:cNvSpPr>
                <a:spLocks noChangeAspect="1"/>
              </p:cNvSpPr>
              <p:nvPr/>
            </p:nvSpPr>
            <p:spPr bwMode="auto">
              <a:xfrm>
                <a:off x="4323" y="3402"/>
                <a:ext cx="291" cy="165"/>
              </a:xfrm>
              <a:custGeom>
                <a:avLst/>
                <a:gdLst>
                  <a:gd name="T0" fmla="*/ 0 w 582"/>
                  <a:gd name="T1" fmla="*/ 42 h 331"/>
                  <a:gd name="T2" fmla="*/ 2 w 582"/>
                  <a:gd name="T3" fmla="*/ 53 h 331"/>
                  <a:gd name="T4" fmla="*/ 6 w 582"/>
                  <a:gd name="T5" fmla="*/ 61 h 331"/>
                  <a:gd name="T6" fmla="*/ 12 w 582"/>
                  <a:gd name="T7" fmla="*/ 68 h 331"/>
                  <a:gd name="T8" fmla="*/ 18 w 582"/>
                  <a:gd name="T9" fmla="*/ 73 h 331"/>
                  <a:gd name="T10" fmla="*/ 22 w 582"/>
                  <a:gd name="T11" fmla="*/ 76 h 331"/>
                  <a:gd name="T12" fmla="*/ 26 w 582"/>
                  <a:gd name="T13" fmla="*/ 78 h 331"/>
                  <a:gd name="T14" fmla="*/ 34 w 582"/>
                  <a:gd name="T15" fmla="*/ 80 h 331"/>
                  <a:gd name="T16" fmla="*/ 42 w 582"/>
                  <a:gd name="T17" fmla="*/ 82 h 331"/>
                  <a:gd name="T18" fmla="*/ 58 w 582"/>
                  <a:gd name="T19" fmla="*/ 82 h 331"/>
                  <a:gd name="T20" fmla="*/ 69 w 582"/>
                  <a:gd name="T21" fmla="*/ 79 h 331"/>
                  <a:gd name="T22" fmla="*/ 74 w 582"/>
                  <a:gd name="T23" fmla="*/ 76 h 331"/>
                  <a:gd name="T24" fmla="*/ 78 w 582"/>
                  <a:gd name="T25" fmla="*/ 74 h 331"/>
                  <a:gd name="T26" fmla="*/ 83 w 582"/>
                  <a:gd name="T27" fmla="*/ 69 h 331"/>
                  <a:gd name="T28" fmla="*/ 90 w 582"/>
                  <a:gd name="T29" fmla="*/ 64 h 331"/>
                  <a:gd name="T30" fmla="*/ 96 w 582"/>
                  <a:gd name="T31" fmla="*/ 58 h 331"/>
                  <a:gd name="T32" fmla="*/ 103 w 582"/>
                  <a:gd name="T33" fmla="*/ 60 h 331"/>
                  <a:gd name="T34" fmla="*/ 118 w 582"/>
                  <a:gd name="T35" fmla="*/ 61 h 331"/>
                  <a:gd name="T36" fmla="*/ 133 w 582"/>
                  <a:gd name="T37" fmla="*/ 58 h 331"/>
                  <a:gd name="T38" fmla="*/ 136 w 582"/>
                  <a:gd name="T39" fmla="*/ 55 h 331"/>
                  <a:gd name="T40" fmla="*/ 145 w 582"/>
                  <a:gd name="T41" fmla="*/ 43 h 331"/>
                  <a:gd name="T42" fmla="*/ 98 w 582"/>
                  <a:gd name="T43" fmla="*/ 39 h 331"/>
                  <a:gd name="T44" fmla="*/ 87 w 582"/>
                  <a:gd name="T45" fmla="*/ 0 h 331"/>
                  <a:gd name="T46" fmla="*/ 85 w 582"/>
                  <a:gd name="T47" fmla="*/ 33 h 331"/>
                  <a:gd name="T48" fmla="*/ 82 w 582"/>
                  <a:gd name="T49" fmla="*/ 47 h 331"/>
                  <a:gd name="T50" fmla="*/ 78 w 582"/>
                  <a:gd name="T51" fmla="*/ 54 h 331"/>
                  <a:gd name="T52" fmla="*/ 74 w 582"/>
                  <a:gd name="T53" fmla="*/ 59 h 331"/>
                  <a:gd name="T54" fmla="*/ 70 w 582"/>
                  <a:gd name="T55" fmla="*/ 63 h 331"/>
                  <a:gd name="T56" fmla="*/ 67 w 582"/>
                  <a:gd name="T57" fmla="*/ 65 h 331"/>
                  <a:gd name="T58" fmla="*/ 63 w 582"/>
                  <a:gd name="T59" fmla="*/ 66 h 331"/>
                  <a:gd name="T60" fmla="*/ 58 w 582"/>
                  <a:gd name="T61" fmla="*/ 69 h 331"/>
                  <a:gd name="T62" fmla="*/ 51 w 582"/>
                  <a:gd name="T63" fmla="*/ 70 h 331"/>
                  <a:gd name="T64" fmla="*/ 39 w 582"/>
                  <a:gd name="T65" fmla="*/ 70 h 331"/>
                  <a:gd name="T66" fmla="*/ 34 w 582"/>
                  <a:gd name="T67" fmla="*/ 67 h 331"/>
                  <a:gd name="T68" fmla="*/ 27 w 582"/>
                  <a:gd name="T69" fmla="*/ 58 h 331"/>
                  <a:gd name="T70" fmla="*/ 24 w 582"/>
                  <a:gd name="T71" fmla="*/ 52 h 331"/>
                  <a:gd name="T72" fmla="*/ 21 w 582"/>
                  <a:gd name="T73" fmla="*/ 46 h 331"/>
                  <a:gd name="T74" fmla="*/ 18 w 582"/>
                  <a:gd name="T75" fmla="*/ 39 h 331"/>
                  <a:gd name="T76" fmla="*/ 14 w 582"/>
                  <a:gd name="T77" fmla="*/ 29 h 331"/>
                  <a:gd name="T78" fmla="*/ 1 w 582"/>
                  <a:gd name="T79" fmla="*/ 26 h 3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82"/>
                  <a:gd name="T121" fmla="*/ 0 h 331"/>
                  <a:gd name="T122" fmla="*/ 582 w 582"/>
                  <a:gd name="T123" fmla="*/ 331 h 3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82" h="331">
                    <a:moveTo>
                      <a:pt x="1" y="104"/>
                    </a:moveTo>
                    <a:lnTo>
                      <a:pt x="0" y="171"/>
                    </a:lnTo>
                    <a:lnTo>
                      <a:pt x="5" y="201"/>
                    </a:lnTo>
                    <a:lnTo>
                      <a:pt x="11" y="215"/>
                    </a:lnTo>
                    <a:lnTo>
                      <a:pt x="18" y="232"/>
                    </a:lnTo>
                    <a:lnTo>
                      <a:pt x="27" y="245"/>
                    </a:lnTo>
                    <a:lnTo>
                      <a:pt x="36" y="262"/>
                    </a:lnTo>
                    <a:lnTo>
                      <a:pt x="49" y="275"/>
                    </a:lnTo>
                    <a:lnTo>
                      <a:pt x="65" y="289"/>
                    </a:lnTo>
                    <a:lnTo>
                      <a:pt x="72" y="295"/>
                    </a:lnTo>
                    <a:lnTo>
                      <a:pt x="81" y="301"/>
                    </a:lnTo>
                    <a:lnTo>
                      <a:pt x="89" y="305"/>
                    </a:lnTo>
                    <a:lnTo>
                      <a:pt x="99" y="310"/>
                    </a:lnTo>
                    <a:lnTo>
                      <a:pt x="107" y="313"/>
                    </a:lnTo>
                    <a:lnTo>
                      <a:pt x="116" y="317"/>
                    </a:lnTo>
                    <a:lnTo>
                      <a:pt x="133" y="323"/>
                    </a:lnTo>
                    <a:lnTo>
                      <a:pt x="152" y="327"/>
                    </a:lnTo>
                    <a:lnTo>
                      <a:pt x="168" y="330"/>
                    </a:lnTo>
                    <a:lnTo>
                      <a:pt x="202" y="331"/>
                    </a:lnTo>
                    <a:lnTo>
                      <a:pt x="235" y="328"/>
                    </a:lnTo>
                    <a:lnTo>
                      <a:pt x="263" y="321"/>
                    </a:lnTo>
                    <a:lnTo>
                      <a:pt x="275" y="317"/>
                    </a:lnTo>
                    <a:lnTo>
                      <a:pt x="287" y="312"/>
                    </a:lnTo>
                    <a:lnTo>
                      <a:pt x="297" y="306"/>
                    </a:lnTo>
                    <a:lnTo>
                      <a:pt x="305" y="302"/>
                    </a:lnTo>
                    <a:lnTo>
                      <a:pt x="313" y="296"/>
                    </a:lnTo>
                    <a:lnTo>
                      <a:pt x="320" y="290"/>
                    </a:lnTo>
                    <a:lnTo>
                      <a:pt x="334" y="279"/>
                    </a:lnTo>
                    <a:lnTo>
                      <a:pt x="348" y="267"/>
                    </a:lnTo>
                    <a:lnTo>
                      <a:pt x="360" y="257"/>
                    </a:lnTo>
                    <a:lnTo>
                      <a:pt x="378" y="241"/>
                    </a:lnTo>
                    <a:lnTo>
                      <a:pt x="386" y="234"/>
                    </a:lnTo>
                    <a:lnTo>
                      <a:pt x="398" y="239"/>
                    </a:lnTo>
                    <a:lnTo>
                      <a:pt x="412" y="241"/>
                    </a:lnTo>
                    <a:lnTo>
                      <a:pt x="431" y="244"/>
                    </a:lnTo>
                    <a:lnTo>
                      <a:pt x="472" y="247"/>
                    </a:lnTo>
                    <a:lnTo>
                      <a:pt x="512" y="240"/>
                    </a:lnTo>
                    <a:lnTo>
                      <a:pt x="529" y="233"/>
                    </a:lnTo>
                    <a:lnTo>
                      <a:pt x="535" y="226"/>
                    </a:lnTo>
                    <a:lnTo>
                      <a:pt x="543" y="220"/>
                    </a:lnTo>
                    <a:lnTo>
                      <a:pt x="564" y="195"/>
                    </a:lnTo>
                    <a:lnTo>
                      <a:pt x="578" y="174"/>
                    </a:lnTo>
                    <a:lnTo>
                      <a:pt x="582" y="164"/>
                    </a:lnTo>
                    <a:lnTo>
                      <a:pt x="393" y="158"/>
                    </a:lnTo>
                    <a:lnTo>
                      <a:pt x="406" y="77"/>
                    </a:lnTo>
                    <a:lnTo>
                      <a:pt x="350" y="0"/>
                    </a:lnTo>
                    <a:lnTo>
                      <a:pt x="348" y="95"/>
                    </a:lnTo>
                    <a:lnTo>
                      <a:pt x="343" y="134"/>
                    </a:lnTo>
                    <a:lnTo>
                      <a:pt x="335" y="171"/>
                    </a:lnTo>
                    <a:lnTo>
                      <a:pt x="329" y="188"/>
                    </a:lnTo>
                    <a:lnTo>
                      <a:pt x="322" y="204"/>
                    </a:lnTo>
                    <a:lnTo>
                      <a:pt x="315" y="218"/>
                    </a:lnTo>
                    <a:lnTo>
                      <a:pt x="306" y="228"/>
                    </a:lnTo>
                    <a:lnTo>
                      <a:pt x="296" y="239"/>
                    </a:lnTo>
                    <a:lnTo>
                      <a:pt x="284" y="248"/>
                    </a:lnTo>
                    <a:lnTo>
                      <a:pt x="278" y="252"/>
                    </a:lnTo>
                    <a:lnTo>
                      <a:pt x="273" y="256"/>
                    </a:lnTo>
                    <a:lnTo>
                      <a:pt x="266" y="260"/>
                    </a:lnTo>
                    <a:lnTo>
                      <a:pt x="260" y="264"/>
                    </a:lnTo>
                    <a:lnTo>
                      <a:pt x="253" y="267"/>
                    </a:lnTo>
                    <a:lnTo>
                      <a:pt x="247" y="271"/>
                    </a:lnTo>
                    <a:lnTo>
                      <a:pt x="234" y="277"/>
                    </a:lnTo>
                    <a:lnTo>
                      <a:pt x="220" y="280"/>
                    </a:lnTo>
                    <a:lnTo>
                      <a:pt x="207" y="283"/>
                    </a:lnTo>
                    <a:lnTo>
                      <a:pt x="181" y="286"/>
                    </a:lnTo>
                    <a:lnTo>
                      <a:pt x="156" y="281"/>
                    </a:lnTo>
                    <a:lnTo>
                      <a:pt x="146" y="275"/>
                    </a:lnTo>
                    <a:lnTo>
                      <a:pt x="134" y="268"/>
                    </a:lnTo>
                    <a:lnTo>
                      <a:pt x="117" y="247"/>
                    </a:lnTo>
                    <a:lnTo>
                      <a:pt x="111" y="234"/>
                    </a:lnTo>
                    <a:lnTo>
                      <a:pt x="104" y="221"/>
                    </a:lnTo>
                    <a:lnTo>
                      <a:pt x="99" y="209"/>
                    </a:lnTo>
                    <a:lnTo>
                      <a:pt x="93" y="197"/>
                    </a:lnTo>
                    <a:lnTo>
                      <a:pt x="87" y="186"/>
                    </a:lnTo>
                    <a:lnTo>
                      <a:pt x="83" y="175"/>
                    </a:lnTo>
                    <a:lnTo>
                      <a:pt x="74" y="156"/>
                    </a:lnTo>
                    <a:lnTo>
                      <a:pt x="63" y="128"/>
                    </a:lnTo>
                    <a:lnTo>
                      <a:pt x="58" y="118"/>
                    </a:lnTo>
                    <a:lnTo>
                      <a:pt x="1" y="104"/>
                    </a:lnTo>
                    <a:close/>
                  </a:path>
                </a:pathLst>
              </a:custGeom>
              <a:solidFill>
                <a:srgbClr val="000000"/>
              </a:solidFill>
              <a:ln w="9525">
                <a:noFill/>
                <a:round/>
                <a:headEnd/>
                <a:tailEnd/>
              </a:ln>
            </p:spPr>
            <p:txBody>
              <a:bodyPr/>
              <a:lstStyle/>
              <a:p>
                <a:endParaRPr lang="es-PE"/>
              </a:p>
            </p:txBody>
          </p:sp>
          <p:sp>
            <p:nvSpPr>
              <p:cNvPr id="45" name="Freeform 34"/>
              <p:cNvSpPr>
                <a:spLocks noChangeAspect="1"/>
              </p:cNvSpPr>
              <p:nvPr/>
            </p:nvSpPr>
            <p:spPr bwMode="auto">
              <a:xfrm>
                <a:off x="3677" y="3409"/>
                <a:ext cx="669" cy="243"/>
              </a:xfrm>
              <a:custGeom>
                <a:avLst/>
                <a:gdLst>
                  <a:gd name="T0" fmla="*/ 0 w 1339"/>
                  <a:gd name="T1" fmla="*/ 63 h 486"/>
                  <a:gd name="T2" fmla="*/ 2 w 1339"/>
                  <a:gd name="T3" fmla="*/ 78 h 486"/>
                  <a:gd name="T4" fmla="*/ 5 w 1339"/>
                  <a:gd name="T5" fmla="*/ 86 h 486"/>
                  <a:gd name="T6" fmla="*/ 10 w 1339"/>
                  <a:gd name="T7" fmla="*/ 95 h 486"/>
                  <a:gd name="T8" fmla="*/ 17 w 1339"/>
                  <a:gd name="T9" fmla="*/ 103 h 486"/>
                  <a:gd name="T10" fmla="*/ 23 w 1339"/>
                  <a:gd name="T11" fmla="*/ 107 h 486"/>
                  <a:gd name="T12" fmla="*/ 27 w 1339"/>
                  <a:gd name="T13" fmla="*/ 109 h 486"/>
                  <a:gd name="T14" fmla="*/ 32 w 1339"/>
                  <a:gd name="T15" fmla="*/ 113 h 486"/>
                  <a:gd name="T16" fmla="*/ 38 w 1339"/>
                  <a:gd name="T17" fmla="*/ 115 h 486"/>
                  <a:gd name="T18" fmla="*/ 43 w 1339"/>
                  <a:gd name="T19" fmla="*/ 117 h 486"/>
                  <a:gd name="T20" fmla="*/ 48 w 1339"/>
                  <a:gd name="T21" fmla="*/ 119 h 486"/>
                  <a:gd name="T22" fmla="*/ 57 w 1339"/>
                  <a:gd name="T23" fmla="*/ 121 h 486"/>
                  <a:gd name="T24" fmla="*/ 74 w 1339"/>
                  <a:gd name="T25" fmla="*/ 122 h 486"/>
                  <a:gd name="T26" fmla="*/ 88 w 1339"/>
                  <a:gd name="T27" fmla="*/ 119 h 486"/>
                  <a:gd name="T28" fmla="*/ 94 w 1339"/>
                  <a:gd name="T29" fmla="*/ 116 h 486"/>
                  <a:gd name="T30" fmla="*/ 100 w 1339"/>
                  <a:gd name="T31" fmla="*/ 113 h 486"/>
                  <a:gd name="T32" fmla="*/ 104 w 1339"/>
                  <a:gd name="T33" fmla="*/ 110 h 486"/>
                  <a:gd name="T34" fmla="*/ 110 w 1339"/>
                  <a:gd name="T35" fmla="*/ 105 h 486"/>
                  <a:gd name="T36" fmla="*/ 118 w 1339"/>
                  <a:gd name="T37" fmla="*/ 98 h 486"/>
                  <a:gd name="T38" fmla="*/ 123 w 1339"/>
                  <a:gd name="T39" fmla="*/ 92 h 486"/>
                  <a:gd name="T40" fmla="*/ 334 w 1339"/>
                  <a:gd name="T41" fmla="*/ 59 h 486"/>
                  <a:gd name="T42" fmla="*/ 127 w 1339"/>
                  <a:gd name="T43" fmla="*/ 61 h 486"/>
                  <a:gd name="T44" fmla="*/ 121 w 1339"/>
                  <a:gd name="T45" fmla="*/ 19 h 486"/>
                  <a:gd name="T46" fmla="*/ 120 w 1339"/>
                  <a:gd name="T47" fmla="*/ 59 h 486"/>
                  <a:gd name="T48" fmla="*/ 117 w 1339"/>
                  <a:gd name="T49" fmla="*/ 76 h 486"/>
                  <a:gd name="T50" fmla="*/ 113 w 1339"/>
                  <a:gd name="T51" fmla="*/ 85 h 486"/>
                  <a:gd name="T52" fmla="*/ 108 w 1339"/>
                  <a:gd name="T53" fmla="*/ 92 h 486"/>
                  <a:gd name="T54" fmla="*/ 103 w 1339"/>
                  <a:gd name="T55" fmla="*/ 98 h 486"/>
                  <a:gd name="T56" fmla="*/ 98 w 1339"/>
                  <a:gd name="T57" fmla="*/ 101 h 486"/>
                  <a:gd name="T58" fmla="*/ 95 w 1339"/>
                  <a:gd name="T59" fmla="*/ 103 h 486"/>
                  <a:gd name="T60" fmla="*/ 90 w 1339"/>
                  <a:gd name="T61" fmla="*/ 106 h 486"/>
                  <a:gd name="T62" fmla="*/ 83 w 1339"/>
                  <a:gd name="T63" fmla="*/ 108 h 486"/>
                  <a:gd name="T64" fmla="*/ 73 w 1339"/>
                  <a:gd name="T65" fmla="*/ 109 h 486"/>
                  <a:gd name="T66" fmla="*/ 61 w 1339"/>
                  <a:gd name="T67" fmla="*/ 105 h 486"/>
                  <a:gd name="T68" fmla="*/ 55 w 1339"/>
                  <a:gd name="T69" fmla="*/ 102 h 486"/>
                  <a:gd name="T70" fmla="*/ 50 w 1339"/>
                  <a:gd name="T71" fmla="*/ 100 h 486"/>
                  <a:gd name="T72" fmla="*/ 42 w 1339"/>
                  <a:gd name="T73" fmla="*/ 97 h 486"/>
                  <a:gd name="T74" fmla="*/ 32 w 1339"/>
                  <a:gd name="T75" fmla="*/ 79 h 486"/>
                  <a:gd name="T76" fmla="*/ 29 w 1339"/>
                  <a:gd name="T77" fmla="*/ 63 h 486"/>
                  <a:gd name="T78" fmla="*/ 27 w 1339"/>
                  <a:gd name="T79" fmla="*/ 36 h 486"/>
                  <a:gd name="T80" fmla="*/ 31 w 1339"/>
                  <a:gd name="T81" fmla="*/ 17 h 486"/>
                  <a:gd name="T82" fmla="*/ 35 w 1339"/>
                  <a:gd name="T83" fmla="*/ 0 h 486"/>
                  <a:gd name="T84" fmla="*/ 0 w 1339"/>
                  <a:gd name="T85" fmla="*/ 58 h 48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39"/>
                  <a:gd name="T130" fmla="*/ 0 h 486"/>
                  <a:gd name="T131" fmla="*/ 1339 w 1339"/>
                  <a:gd name="T132" fmla="*/ 486 h 48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39" h="486">
                    <a:moveTo>
                      <a:pt x="0" y="230"/>
                    </a:moveTo>
                    <a:lnTo>
                      <a:pt x="1" y="253"/>
                    </a:lnTo>
                    <a:lnTo>
                      <a:pt x="3" y="279"/>
                    </a:lnTo>
                    <a:lnTo>
                      <a:pt x="10" y="309"/>
                    </a:lnTo>
                    <a:lnTo>
                      <a:pt x="16" y="326"/>
                    </a:lnTo>
                    <a:lnTo>
                      <a:pt x="23" y="343"/>
                    </a:lnTo>
                    <a:lnTo>
                      <a:pt x="31" y="360"/>
                    </a:lnTo>
                    <a:lnTo>
                      <a:pt x="42" y="378"/>
                    </a:lnTo>
                    <a:lnTo>
                      <a:pt x="55" y="394"/>
                    </a:lnTo>
                    <a:lnTo>
                      <a:pt x="70" y="410"/>
                    </a:lnTo>
                    <a:lnTo>
                      <a:pt x="89" y="424"/>
                    </a:lnTo>
                    <a:lnTo>
                      <a:pt x="93" y="427"/>
                    </a:lnTo>
                    <a:lnTo>
                      <a:pt x="98" y="431"/>
                    </a:lnTo>
                    <a:lnTo>
                      <a:pt x="108" y="436"/>
                    </a:lnTo>
                    <a:lnTo>
                      <a:pt x="120" y="442"/>
                    </a:lnTo>
                    <a:lnTo>
                      <a:pt x="131" y="449"/>
                    </a:lnTo>
                    <a:lnTo>
                      <a:pt x="142" y="454"/>
                    </a:lnTo>
                    <a:lnTo>
                      <a:pt x="152" y="457"/>
                    </a:lnTo>
                    <a:lnTo>
                      <a:pt x="162" y="462"/>
                    </a:lnTo>
                    <a:lnTo>
                      <a:pt x="172" y="466"/>
                    </a:lnTo>
                    <a:lnTo>
                      <a:pt x="182" y="469"/>
                    </a:lnTo>
                    <a:lnTo>
                      <a:pt x="192" y="473"/>
                    </a:lnTo>
                    <a:lnTo>
                      <a:pt x="211" y="478"/>
                    </a:lnTo>
                    <a:lnTo>
                      <a:pt x="229" y="481"/>
                    </a:lnTo>
                    <a:lnTo>
                      <a:pt x="265" y="486"/>
                    </a:lnTo>
                    <a:lnTo>
                      <a:pt x="296" y="486"/>
                    </a:lnTo>
                    <a:lnTo>
                      <a:pt x="327" y="481"/>
                    </a:lnTo>
                    <a:lnTo>
                      <a:pt x="354" y="474"/>
                    </a:lnTo>
                    <a:lnTo>
                      <a:pt x="367" y="470"/>
                    </a:lnTo>
                    <a:lnTo>
                      <a:pt x="379" y="464"/>
                    </a:lnTo>
                    <a:lnTo>
                      <a:pt x="390" y="458"/>
                    </a:lnTo>
                    <a:lnTo>
                      <a:pt x="402" y="451"/>
                    </a:lnTo>
                    <a:lnTo>
                      <a:pt x="414" y="443"/>
                    </a:lnTo>
                    <a:lnTo>
                      <a:pt x="419" y="440"/>
                    </a:lnTo>
                    <a:lnTo>
                      <a:pt x="424" y="436"/>
                    </a:lnTo>
                    <a:lnTo>
                      <a:pt x="443" y="420"/>
                    </a:lnTo>
                    <a:lnTo>
                      <a:pt x="461" y="404"/>
                    </a:lnTo>
                    <a:lnTo>
                      <a:pt x="475" y="389"/>
                    </a:lnTo>
                    <a:lnTo>
                      <a:pt x="485" y="378"/>
                    </a:lnTo>
                    <a:lnTo>
                      <a:pt x="494" y="366"/>
                    </a:lnTo>
                    <a:lnTo>
                      <a:pt x="986" y="257"/>
                    </a:lnTo>
                    <a:lnTo>
                      <a:pt x="1339" y="234"/>
                    </a:lnTo>
                    <a:lnTo>
                      <a:pt x="1333" y="161"/>
                    </a:lnTo>
                    <a:lnTo>
                      <a:pt x="511" y="246"/>
                    </a:lnTo>
                    <a:lnTo>
                      <a:pt x="517" y="138"/>
                    </a:lnTo>
                    <a:lnTo>
                      <a:pt x="484" y="76"/>
                    </a:lnTo>
                    <a:lnTo>
                      <a:pt x="484" y="188"/>
                    </a:lnTo>
                    <a:lnTo>
                      <a:pt x="480" y="235"/>
                    </a:lnTo>
                    <a:lnTo>
                      <a:pt x="473" y="281"/>
                    </a:lnTo>
                    <a:lnTo>
                      <a:pt x="469" y="302"/>
                    </a:lnTo>
                    <a:lnTo>
                      <a:pt x="463" y="322"/>
                    </a:lnTo>
                    <a:lnTo>
                      <a:pt x="455" y="340"/>
                    </a:lnTo>
                    <a:lnTo>
                      <a:pt x="446" y="355"/>
                    </a:lnTo>
                    <a:lnTo>
                      <a:pt x="435" y="368"/>
                    </a:lnTo>
                    <a:lnTo>
                      <a:pt x="425" y="380"/>
                    </a:lnTo>
                    <a:lnTo>
                      <a:pt x="414" y="392"/>
                    </a:lnTo>
                    <a:lnTo>
                      <a:pt x="402" y="401"/>
                    </a:lnTo>
                    <a:lnTo>
                      <a:pt x="395" y="404"/>
                    </a:lnTo>
                    <a:lnTo>
                      <a:pt x="389" y="409"/>
                    </a:lnTo>
                    <a:lnTo>
                      <a:pt x="382" y="412"/>
                    </a:lnTo>
                    <a:lnTo>
                      <a:pt x="376" y="416"/>
                    </a:lnTo>
                    <a:lnTo>
                      <a:pt x="363" y="423"/>
                    </a:lnTo>
                    <a:lnTo>
                      <a:pt x="349" y="427"/>
                    </a:lnTo>
                    <a:lnTo>
                      <a:pt x="335" y="430"/>
                    </a:lnTo>
                    <a:lnTo>
                      <a:pt x="322" y="432"/>
                    </a:lnTo>
                    <a:lnTo>
                      <a:pt x="295" y="433"/>
                    </a:lnTo>
                    <a:lnTo>
                      <a:pt x="268" y="428"/>
                    </a:lnTo>
                    <a:lnTo>
                      <a:pt x="244" y="418"/>
                    </a:lnTo>
                    <a:lnTo>
                      <a:pt x="231" y="413"/>
                    </a:lnTo>
                    <a:lnTo>
                      <a:pt x="221" y="408"/>
                    </a:lnTo>
                    <a:lnTo>
                      <a:pt x="210" y="404"/>
                    </a:lnTo>
                    <a:lnTo>
                      <a:pt x="202" y="400"/>
                    </a:lnTo>
                    <a:lnTo>
                      <a:pt x="184" y="392"/>
                    </a:lnTo>
                    <a:lnTo>
                      <a:pt x="170" y="385"/>
                    </a:lnTo>
                    <a:lnTo>
                      <a:pt x="148" y="359"/>
                    </a:lnTo>
                    <a:lnTo>
                      <a:pt x="131" y="314"/>
                    </a:lnTo>
                    <a:lnTo>
                      <a:pt x="124" y="284"/>
                    </a:lnTo>
                    <a:lnTo>
                      <a:pt x="119" y="253"/>
                    </a:lnTo>
                    <a:lnTo>
                      <a:pt x="110" y="193"/>
                    </a:lnTo>
                    <a:lnTo>
                      <a:pt x="108" y="142"/>
                    </a:lnTo>
                    <a:lnTo>
                      <a:pt x="114" y="101"/>
                    </a:lnTo>
                    <a:lnTo>
                      <a:pt x="124" y="67"/>
                    </a:lnTo>
                    <a:lnTo>
                      <a:pt x="134" y="35"/>
                    </a:lnTo>
                    <a:lnTo>
                      <a:pt x="143" y="0"/>
                    </a:lnTo>
                    <a:lnTo>
                      <a:pt x="57" y="98"/>
                    </a:lnTo>
                    <a:lnTo>
                      <a:pt x="0" y="230"/>
                    </a:lnTo>
                    <a:close/>
                  </a:path>
                </a:pathLst>
              </a:custGeom>
              <a:solidFill>
                <a:srgbClr val="000000"/>
              </a:solidFill>
              <a:ln w="9525">
                <a:noFill/>
                <a:round/>
                <a:headEnd/>
                <a:tailEnd/>
              </a:ln>
            </p:spPr>
            <p:txBody>
              <a:bodyPr/>
              <a:lstStyle/>
              <a:p>
                <a:endParaRPr lang="es-PE"/>
              </a:p>
            </p:txBody>
          </p:sp>
          <p:sp>
            <p:nvSpPr>
              <p:cNvPr id="46" name="Freeform 35"/>
              <p:cNvSpPr>
                <a:spLocks noChangeAspect="1"/>
              </p:cNvSpPr>
              <p:nvPr/>
            </p:nvSpPr>
            <p:spPr bwMode="auto">
              <a:xfrm>
                <a:off x="3216" y="3569"/>
                <a:ext cx="556" cy="125"/>
              </a:xfrm>
              <a:custGeom>
                <a:avLst/>
                <a:gdLst>
                  <a:gd name="T0" fmla="*/ 238 w 1112"/>
                  <a:gd name="T1" fmla="*/ 0 h 250"/>
                  <a:gd name="T2" fmla="*/ 126 w 1112"/>
                  <a:gd name="T3" fmla="*/ 10 h 250"/>
                  <a:gd name="T4" fmla="*/ 0 w 1112"/>
                  <a:gd name="T5" fmla="*/ 41 h 250"/>
                  <a:gd name="T6" fmla="*/ 90 w 1112"/>
                  <a:gd name="T7" fmla="*/ 33 h 250"/>
                  <a:gd name="T8" fmla="*/ 28 w 1112"/>
                  <a:gd name="T9" fmla="*/ 57 h 250"/>
                  <a:gd name="T10" fmla="*/ 150 w 1112"/>
                  <a:gd name="T11" fmla="*/ 37 h 250"/>
                  <a:gd name="T12" fmla="*/ 92 w 1112"/>
                  <a:gd name="T13" fmla="*/ 63 h 250"/>
                  <a:gd name="T14" fmla="*/ 197 w 1112"/>
                  <a:gd name="T15" fmla="*/ 42 h 250"/>
                  <a:gd name="T16" fmla="*/ 169 w 1112"/>
                  <a:gd name="T17" fmla="*/ 59 h 250"/>
                  <a:gd name="T18" fmla="*/ 278 w 1112"/>
                  <a:gd name="T19" fmla="*/ 34 h 250"/>
                  <a:gd name="T20" fmla="*/ 238 w 1112"/>
                  <a:gd name="T21" fmla="*/ 0 h 250"/>
                  <a:gd name="T22" fmla="*/ 238 w 1112"/>
                  <a:gd name="T23" fmla="*/ 0 h 2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2"/>
                  <a:gd name="T37" fmla="*/ 0 h 250"/>
                  <a:gd name="T38" fmla="*/ 1112 w 1112"/>
                  <a:gd name="T39" fmla="*/ 250 h 2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2" h="250">
                    <a:moveTo>
                      <a:pt x="954" y="0"/>
                    </a:moveTo>
                    <a:lnTo>
                      <a:pt x="507" y="40"/>
                    </a:lnTo>
                    <a:lnTo>
                      <a:pt x="0" y="161"/>
                    </a:lnTo>
                    <a:lnTo>
                      <a:pt x="362" y="129"/>
                    </a:lnTo>
                    <a:lnTo>
                      <a:pt x="112" y="226"/>
                    </a:lnTo>
                    <a:lnTo>
                      <a:pt x="600" y="146"/>
                    </a:lnTo>
                    <a:lnTo>
                      <a:pt x="371" y="250"/>
                    </a:lnTo>
                    <a:lnTo>
                      <a:pt x="790" y="166"/>
                    </a:lnTo>
                    <a:lnTo>
                      <a:pt x="678" y="233"/>
                    </a:lnTo>
                    <a:lnTo>
                      <a:pt x="1112" y="134"/>
                    </a:lnTo>
                    <a:lnTo>
                      <a:pt x="954" y="0"/>
                    </a:lnTo>
                    <a:close/>
                  </a:path>
                </a:pathLst>
              </a:custGeom>
              <a:solidFill>
                <a:srgbClr val="000000"/>
              </a:solidFill>
              <a:ln w="9525">
                <a:noFill/>
                <a:round/>
                <a:headEnd/>
                <a:tailEnd/>
              </a:ln>
            </p:spPr>
            <p:txBody>
              <a:bodyPr/>
              <a:lstStyle/>
              <a:p>
                <a:endParaRPr lang="es-PE"/>
              </a:p>
            </p:txBody>
          </p:sp>
        </p:grpSp>
      </p:grpSp>
      <p:sp>
        <p:nvSpPr>
          <p:cNvPr id="47" name="Rectangle 42"/>
          <p:cNvSpPr>
            <a:spLocks noChangeArrowheads="1"/>
          </p:cNvSpPr>
          <p:nvPr/>
        </p:nvSpPr>
        <p:spPr bwMode="auto">
          <a:xfrm>
            <a:off x="8544272" y="1700808"/>
            <a:ext cx="812800" cy="387350"/>
          </a:xfrm>
          <a:prstGeom prst="rect">
            <a:avLst/>
          </a:prstGeom>
          <a:gradFill rotWithShape="0">
            <a:gsLst>
              <a:gs pos="0">
                <a:srgbClr val="99CCFF">
                  <a:gamma/>
                  <a:tint val="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tIns="27432" bIns="27432" anchor="ctr"/>
          <a:lstStyle/>
          <a:p>
            <a:pPr algn="ctr">
              <a:defRPr/>
            </a:pPr>
            <a:r>
              <a:rPr lang="es-ES" b="1" dirty="0"/>
              <a:t>Clase</a:t>
            </a:r>
          </a:p>
        </p:txBody>
      </p:sp>
      <p:sp>
        <p:nvSpPr>
          <p:cNvPr id="48" name="Rectangle 42"/>
          <p:cNvSpPr>
            <a:spLocks noChangeArrowheads="1"/>
          </p:cNvSpPr>
          <p:nvPr/>
        </p:nvSpPr>
        <p:spPr bwMode="auto">
          <a:xfrm>
            <a:off x="8148986" y="4029670"/>
            <a:ext cx="1857375" cy="387350"/>
          </a:xfrm>
          <a:prstGeom prst="rect">
            <a:avLst/>
          </a:prstGeom>
          <a:gradFill rotWithShape="0">
            <a:gsLst>
              <a:gs pos="0">
                <a:srgbClr val="99CCFF">
                  <a:gamma/>
                  <a:tint val="4314"/>
                  <a:invGamma/>
                </a:srgbClr>
              </a:gs>
              <a:gs pos="100000">
                <a:srgbClr val="99CCFF"/>
              </a:gs>
            </a:gsLst>
            <a:lin ang="5400000" scaled="1"/>
          </a:gradFill>
          <a:ln w="9525">
            <a:solidFill>
              <a:srgbClr val="0033CC"/>
            </a:solidFill>
            <a:miter lim="800000"/>
            <a:headEnd/>
            <a:tailEnd/>
          </a:ln>
          <a:effectLst>
            <a:outerShdw dist="53882" dir="2700000" algn="ctr" rotWithShape="0">
              <a:srgbClr val="C0C0C0"/>
            </a:outerShdw>
          </a:effectLst>
        </p:spPr>
        <p:txBody>
          <a:bodyPr tIns="27432" bIns="27432" anchor="ctr"/>
          <a:lstStyle/>
          <a:p>
            <a:pPr algn="ctr">
              <a:defRPr/>
            </a:pPr>
            <a:r>
              <a:rPr lang="es-ES" b="1" dirty="0"/>
              <a:t>Marca y Color </a:t>
            </a:r>
          </a:p>
        </p:txBody>
      </p:sp>
    </p:spTree>
    <p:extLst>
      <p:ext uri="{BB962C8B-B14F-4D97-AF65-F5344CB8AC3E}">
        <p14:creationId xmlns:p14="http://schemas.microsoft.com/office/powerpoint/2010/main" val="2890836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descr="programacion5.bmp"/>
          <p:cNvPicPr>
            <a:picLocks noChangeAspect="1"/>
          </p:cNvPicPr>
          <p:nvPr/>
        </p:nvPicPr>
        <p:blipFill>
          <a:blip r:embed="rId3" cstate="print"/>
          <a:stretch>
            <a:fillRect/>
          </a:stretch>
        </p:blipFill>
        <p:spPr>
          <a:xfrm>
            <a:off x="8472264" y="4261093"/>
            <a:ext cx="1787492" cy="1688187"/>
          </a:xfrm>
          <a:prstGeom prst="rect">
            <a:avLst/>
          </a:prstGeom>
        </p:spPr>
      </p:pic>
      <p:sp>
        <p:nvSpPr>
          <p:cNvPr id="11" name="Rectangle 4"/>
          <p:cNvSpPr>
            <a:spLocks noChangeArrowheads="1"/>
          </p:cNvSpPr>
          <p:nvPr/>
        </p:nvSpPr>
        <p:spPr bwMode="auto">
          <a:xfrm>
            <a:off x="1847528" y="1988840"/>
            <a:ext cx="8208838" cy="2308966"/>
          </a:xfrm>
          <a:prstGeom prst="rect">
            <a:avLst/>
          </a:prstGeom>
          <a:noFill/>
          <a:ln w="9525">
            <a:noFill/>
            <a:miter lim="800000"/>
            <a:headEnd/>
            <a:tailEnd/>
          </a:ln>
        </p:spPr>
        <p:txBody>
          <a:bodyPr wrap="square" lIns="92075" tIns="46038" rIns="92075" bIns="46038">
            <a:spAutoFit/>
          </a:bodyPr>
          <a:lstStyle/>
          <a:p>
            <a:pPr eaLnBrk="0" hangingPunct="0">
              <a:spcBef>
                <a:spcPct val="50000"/>
              </a:spcBef>
              <a:defRPr/>
            </a:pPr>
            <a:r>
              <a:rPr lang="es-PE" sz="2400" b="1" i="1" dirty="0">
                <a:solidFill>
                  <a:schemeClr val="tx1">
                    <a:lumMod val="65000"/>
                    <a:lumOff val="35000"/>
                  </a:schemeClr>
                </a:solidFill>
                <a:latin typeface="Arial" pitchFamily="34" charset="0"/>
                <a:cs typeface="Arial" pitchFamily="34" charset="0"/>
              </a:rPr>
              <a:t>Temas:</a:t>
            </a:r>
          </a:p>
          <a:p>
            <a:pPr marL="457200" indent="-457200">
              <a:buFont typeface="+mj-lt"/>
              <a:buAutoNum type="arabicPeriod"/>
            </a:pPr>
            <a:r>
              <a:rPr lang="es-ES_tradnl" sz="2400" b="1" dirty="0">
                <a:solidFill>
                  <a:schemeClr val="bg1">
                    <a:lumMod val="75000"/>
                  </a:schemeClr>
                </a:solidFill>
              </a:rPr>
              <a:t>Introducción a la Programación Orientada a Objetos - POO</a:t>
            </a:r>
            <a:endParaRPr lang="es-PE" sz="2400" b="1" dirty="0">
              <a:solidFill>
                <a:schemeClr val="bg1">
                  <a:lumMod val="75000"/>
                </a:schemeClr>
              </a:solidFill>
            </a:endParaRPr>
          </a:p>
          <a:p>
            <a:pPr marL="457200" indent="-457200">
              <a:buFont typeface="+mj-lt"/>
              <a:buAutoNum type="arabicPeriod"/>
            </a:pPr>
            <a:r>
              <a:rPr lang="es-ES_tradnl" sz="2400" b="1" dirty="0">
                <a:solidFill>
                  <a:schemeClr val="bg1">
                    <a:lumMod val="75000"/>
                  </a:schemeClr>
                </a:solidFill>
              </a:rPr>
              <a:t>Los Objetos y las Clases</a:t>
            </a:r>
            <a:endParaRPr lang="es-PE" sz="2400" b="1" dirty="0">
              <a:solidFill>
                <a:schemeClr val="bg1">
                  <a:lumMod val="75000"/>
                </a:schemeClr>
              </a:solidFill>
            </a:endParaRPr>
          </a:p>
          <a:p>
            <a:pPr marL="457200" indent="-457200">
              <a:buFont typeface="+mj-lt"/>
              <a:buAutoNum type="arabicPeriod"/>
            </a:pPr>
            <a:r>
              <a:rPr lang="es-ES_tradnl" sz="2400" b="1" dirty="0"/>
              <a:t>Conceptos vinculados  a la Programación Orientada a Objetos - POO</a:t>
            </a:r>
            <a:endParaRPr lang="es-PE" sz="2400" b="1" dirty="0"/>
          </a:p>
          <a:p>
            <a:pPr marL="457200" indent="-457200"/>
            <a:endParaRPr lang="es-PE" sz="2400" dirty="0"/>
          </a:p>
        </p:txBody>
      </p:sp>
      <p:sp>
        <p:nvSpPr>
          <p:cNvPr id="13" name="Rectangle 5"/>
          <p:cNvSpPr>
            <a:spLocks noChangeArrowheads="1"/>
          </p:cNvSpPr>
          <p:nvPr/>
        </p:nvSpPr>
        <p:spPr bwMode="auto">
          <a:xfrm>
            <a:off x="1847529" y="692696"/>
            <a:ext cx="8634413" cy="585418"/>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s-PE" sz="3200" b="1" i="1" dirty="0" smtClean="0">
                <a:solidFill>
                  <a:srgbClr val="C00000"/>
                </a:solidFill>
                <a:effectLst>
                  <a:outerShdw blurRad="38100" dist="38100" dir="2700000" algn="tl">
                    <a:srgbClr val="C0C0C0"/>
                  </a:outerShdw>
                </a:effectLst>
                <a:latin typeface="Arial Black" pitchFamily="34" charset="0"/>
                <a:cs typeface="Arial" pitchFamily="34" charset="0"/>
              </a:rPr>
              <a:t>Programación </a:t>
            </a:r>
            <a:r>
              <a:rPr lang="es-PE" sz="3200" b="1" i="1" dirty="0">
                <a:solidFill>
                  <a:srgbClr val="C00000"/>
                </a:solidFill>
                <a:effectLst>
                  <a:outerShdw blurRad="38100" dist="38100" dir="2700000" algn="tl">
                    <a:srgbClr val="C0C0C0"/>
                  </a:outerShdw>
                </a:effectLst>
                <a:latin typeface="Arial Black" pitchFamily="34" charset="0"/>
                <a:cs typeface="Arial" pitchFamily="34" charset="0"/>
              </a:rPr>
              <a:t>Orientada a Objetos</a:t>
            </a:r>
            <a:endParaRPr lang="es-PE" sz="3200" b="1" i="1" dirty="0">
              <a:solidFill>
                <a:srgbClr val="C00000"/>
              </a:solidFill>
              <a:effectLst>
                <a:outerShdw blurRad="38100" dist="38100" dir="2700000" algn="tl">
                  <a:srgbClr val="C0C0C0"/>
                </a:outerShdw>
              </a:effectLst>
              <a:latin typeface="Arial Black" pitchFamily="34" charset="0"/>
              <a:cs typeface="Arial" pitchFamily="34" charset="0"/>
            </a:endParaRPr>
          </a:p>
        </p:txBody>
      </p:sp>
    </p:spTree>
    <p:extLst>
      <p:ext uri="{BB962C8B-B14F-4D97-AF65-F5344CB8AC3E}">
        <p14:creationId xmlns:p14="http://schemas.microsoft.com/office/powerpoint/2010/main" val="10837037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13</TotalTime>
  <Words>802</Words>
  <Application>Microsoft Office PowerPoint</Application>
  <PresentationFormat>Panorámica</PresentationFormat>
  <Paragraphs>123</Paragraphs>
  <Slides>14</Slides>
  <Notes>14</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14</vt:i4>
      </vt:variant>
    </vt:vector>
  </HeadingPairs>
  <TitlesOfParts>
    <vt:vector size="23" baseType="lpstr">
      <vt:lpstr>ＭＳ Ｐゴシック</vt:lpstr>
      <vt:lpstr>Arial</vt:lpstr>
      <vt:lpstr>Arial Black</vt:lpstr>
      <vt:lpstr>Calibri</vt:lpstr>
      <vt:lpstr>Times New Roman</vt:lpstr>
      <vt:lpstr>Trebuchet MS</vt:lpstr>
      <vt:lpstr>Tw Cen MT</vt:lpstr>
      <vt:lpstr>Wingdings</vt:lpstr>
      <vt:lpstr>Circuito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JLEON</dc:creator>
  <cp:lastModifiedBy>JLEON</cp:lastModifiedBy>
  <cp:revision>3</cp:revision>
  <dcterms:created xsi:type="dcterms:W3CDTF">2021-04-09T18:22:22Z</dcterms:created>
  <dcterms:modified xsi:type="dcterms:W3CDTF">2021-04-09T18:35:26Z</dcterms:modified>
</cp:coreProperties>
</file>