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9" r:id="rId2"/>
    <p:sldId id="261" r:id="rId3"/>
    <p:sldId id="256" r:id="rId4"/>
    <p:sldId id="258" r:id="rId5"/>
    <p:sldId id="262" r:id="rId6"/>
    <p:sldId id="263" r:id="rId7"/>
    <p:sldId id="265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023FD-9CD1-48B8-8C29-5861B31367C3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7F517-425A-45A2-97BF-2F6D18BAC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1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https://www.vis4.net/blog/2011/10/mapping-internet-and-population/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7F517-425A-45A2-97BF-2F6D18BACC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9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8D57-6C6A-4A63-BF48-149B9FB2A87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EA2F36F-69ED-4770-9431-4FEFA017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0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8D57-6C6A-4A63-BF48-149B9FB2A87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F36F-69ED-4770-9431-4FEFA017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5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8D57-6C6A-4A63-BF48-149B9FB2A87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F36F-69ED-4770-9431-4FEFA017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6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8D57-6C6A-4A63-BF48-149B9FB2A87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F36F-69ED-4770-9431-4FEFA017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6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A1E8D57-6C6A-4A63-BF48-149B9FB2A87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EA2F36F-69ED-4770-9431-4FEFA017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1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8D57-6C6A-4A63-BF48-149B9FB2A87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F36F-69ED-4770-9431-4FEFA017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1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8D57-6C6A-4A63-BF48-149B9FB2A87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F36F-69ED-4770-9431-4FEFA017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1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8D57-6C6A-4A63-BF48-149B9FB2A87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F36F-69ED-4770-9431-4FEFA017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5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8D57-6C6A-4A63-BF48-149B9FB2A87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F36F-69ED-4770-9431-4FEFA017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1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8D57-6C6A-4A63-BF48-149B9FB2A87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F36F-69ED-4770-9431-4FEFA017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2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8D57-6C6A-4A63-BF48-149B9FB2A872}" type="datetimeFigureOut">
              <a:rPr lang="en-US" smtClean="0"/>
              <a:t>2/12/2019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F36F-69ED-4770-9431-4FEFA017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00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A1E8D57-6C6A-4A63-BF48-149B9FB2A872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EA2F36F-69ED-4770-9431-4FEFA017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9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hydrology.usu.edu/taudem/taudem5/help/D8FlowDirection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E6BC-C17E-4DB6-A76B-0089523674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18CCEE-DCC9-45D8-A8FD-4E592D2F7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driven-by-data.net/vis/internet_and_population_hires.png">
            <a:extLst>
              <a:ext uri="{FF2B5EF4-FFF2-40B4-BE49-F238E27FC236}">
                <a16:creationId xmlns:a16="http://schemas.microsoft.com/office/drawing/2014/main" id="{BC40C196-EA2F-4B9E-BC2C-4B5F598E5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0"/>
            <a:ext cx="115220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62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0A51F-1CD5-4E2D-84D1-AD79901DA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Plan for 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C2E57-C184-4724-B513-A09EC0985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b="1" u="sng" dirty="0"/>
              <a:t>Tuesday:</a:t>
            </a:r>
          </a:p>
          <a:p>
            <a:r>
              <a:rPr lang="en-US" dirty="0"/>
              <a:t>Focal Operations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b="1" u="sng" dirty="0"/>
              <a:t>Thursday:</a:t>
            </a:r>
          </a:p>
          <a:p>
            <a:r>
              <a:rPr lang="en-US" dirty="0"/>
              <a:t>Focal Operations (Cont.)</a:t>
            </a:r>
          </a:p>
          <a:p>
            <a:pPr lvl="1"/>
            <a:r>
              <a:rPr lang="en-US" dirty="0"/>
              <a:t>Slope</a:t>
            </a:r>
          </a:p>
          <a:p>
            <a:pPr lvl="1"/>
            <a:r>
              <a:rPr lang="en-US" dirty="0"/>
              <a:t>Aspect</a:t>
            </a:r>
          </a:p>
        </p:txBody>
      </p:sp>
    </p:spTree>
    <p:extLst>
      <p:ext uri="{BB962C8B-B14F-4D97-AF65-F5344CB8AC3E}">
        <p14:creationId xmlns:p14="http://schemas.microsoft.com/office/powerpoint/2010/main" val="127305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ADE60-9479-440E-BEEE-50BF24BF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Slope/Aspect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56606-CCD6-422A-B021-395AE4FAA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they mean?</a:t>
            </a:r>
          </a:p>
          <a:p>
            <a:pPr lvl="1"/>
            <a:r>
              <a:rPr lang="en-US" dirty="0"/>
              <a:t>Slope: Maximum rate of change</a:t>
            </a:r>
          </a:p>
          <a:p>
            <a:pPr lvl="1"/>
            <a:r>
              <a:rPr lang="en-US" dirty="0"/>
              <a:t>Aspect: The direction of that change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65FB0-38CB-4ED4-8F76-81284D6C0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88099"/>
            <a:ext cx="12192000" cy="29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022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4B3B3-A186-4236-B0F0-9D3E36B7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Terrain/Modeling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6657D-6189-46E9-BA3E-F84448156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480114"/>
          </a:xfrm>
        </p:spPr>
        <p:txBody>
          <a:bodyPr>
            <a:normAutofit/>
          </a:bodyPr>
          <a:lstStyle/>
          <a:p>
            <a:r>
              <a:rPr lang="en-US" dirty="0"/>
              <a:t>Continuity – A value is implied at every point</a:t>
            </a:r>
          </a:p>
          <a:p>
            <a:pPr lvl="1"/>
            <a:r>
              <a:rPr lang="en-US" dirty="0"/>
              <a:t>Falls on a continuum, and where that surface falls can dictate the mathematical functions we can perform on it.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dirty="0"/>
              <a:t>These definitions are meaningful, although f(x) is defined everywhere, f’(x) may not be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D28F7-396D-4427-93D0-B7ACF4AEBA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078"/>
          <a:stretch/>
        </p:blipFill>
        <p:spPr>
          <a:xfrm>
            <a:off x="1215715" y="3153487"/>
            <a:ext cx="9760570" cy="275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7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8E5C-1708-447E-AD3E-14E96619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Definitions: Slope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F819-2875-44DC-8106-B2B9B1F8F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Slope is formally described by a plane tangent to the surface</a:t>
            </a:r>
          </a:p>
          <a:p>
            <a:r>
              <a:rPr lang="en-US" dirty="0"/>
              <a:t>Slope therefore has two components</a:t>
            </a:r>
          </a:p>
          <a:p>
            <a:pPr lvl="1"/>
            <a:r>
              <a:rPr lang="en-US" dirty="0"/>
              <a:t>Gradient: The maximum rate of change of the plane</a:t>
            </a:r>
          </a:p>
          <a:p>
            <a:pPr lvl="1"/>
            <a:r>
              <a:rPr lang="en-US" dirty="0"/>
              <a:t>Aspect: the direction of the plane with respect to some arbitrary 0 (usually north)</a:t>
            </a:r>
          </a:p>
          <a:p>
            <a:r>
              <a:rPr lang="en-US" dirty="0"/>
              <a:t>Note that slope is a vector, we (the GIS people) generally conflate slope and gradient.  See paper.</a:t>
            </a:r>
          </a:p>
          <a:p>
            <a:r>
              <a:rPr lang="en-US" dirty="0"/>
              <a:t>http://desktop.arcgis.com/en/arcmap/latest/tools/spatial-analyst-toolbox/how-slope-works.htm</a:t>
            </a:r>
          </a:p>
        </p:txBody>
      </p:sp>
    </p:spTree>
    <p:extLst>
      <p:ext uri="{BB962C8B-B14F-4D97-AF65-F5344CB8AC3E}">
        <p14:creationId xmlns:p14="http://schemas.microsoft.com/office/powerpoint/2010/main" val="391659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E33B-16A0-4FC3-983A-10EC7A1E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D511F-81F7-4F54-975F-81C2058F7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EC5AC5-43FC-468E-8CFD-161A604A7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722" y="0"/>
            <a:ext cx="83745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9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E33B-16A0-4FC3-983A-10EC7A1E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6D511F-81F7-4F54-975F-81C2058F7E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𝑆𝑙𝑜𝑝𝑒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𝑅𝑖𝑠𝑒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𝑅𝑢𝑛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𝐴𝑧𝑖𝑚𝑢𝑡h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=820462.32−819470.95=991.37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6D511F-81F7-4F54-975F-81C2058F7E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0EC5AC5-43FC-468E-8CFD-161A604A7D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4715"/>
          <a:stretch/>
        </p:blipFill>
        <p:spPr>
          <a:xfrm>
            <a:off x="1908722" y="0"/>
            <a:ext cx="8374556" cy="1048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96F1C2-6F6D-41B7-966C-8A5C01625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150" y="4146804"/>
            <a:ext cx="67437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48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475B1-C85F-4ACC-BDAA-F85F588E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FB540E-427D-441A-ADE9-A44575E6B4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121408"/>
                <a:ext cx="10058400" cy="449275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How do we get the length?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𝑙𝑒𝑛𝑔h𝑡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  <a:p>
                <a:pPr lvl="1"/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𝑙𝑒𝑛𝑔h𝑡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991.37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−68.96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31.36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=994.26</m:t>
                    </m:r>
                  </m:oMath>
                </a14:m>
                <a:r>
                  <a:rPr lang="en-US" dirty="0"/>
                  <a:t> feet</a:t>
                </a:r>
              </a:p>
              <a:p>
                <a:r>
                  <a:rPr lang="en-US" dirty="0"/>
                  <a:t>Slope?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𝑆𝑙𝑜𝑝𝑒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𝑅𝑖𝑠𝑒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𝑅𝑢𝑛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𝑟𝑢𝑛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=993.77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𝑓𝑒𝑒𝑡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Engravers MT" panose="02090707080505020304" pitchFamily="18" charset="0"/>
                        <a:sym typeface="Symbol" panose="05050102010706020507" pitchFamily="18" charset="2"/>
                      </a:rPr>
                      <m:t></m:t>
                    </m:r>
                    <m:r>
                      <m:rPr>
                        <m:nor/>
                      </m:rPr>
                      <a:rPr lang="en-US" b="0" i="0" dirty="0" smtClean="0">
                        <a:latin typeface="Engravers MT" panose="020907070805050203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𝑆𝑙𝑜𝑝𝑒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𝑅𝑖𝑠𝑒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𝑅𝑢𝑛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−31.36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993.77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=−0.0316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Azimuth?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𝐴𝑧𝑖𝑚𝑢𝑡h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180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−0.0316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=−1.807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</m:oMath>
                </a14:m>
                <a:endParaRPr lang="en-US" baseline="30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FB540E-427D-441A-ADE9-A44575E6B4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121408"/>
                <a:ext cx="10058400" cy="4492752"/>
              </a:xfrm>
              <a:blipFill>
                <a:blip r:embed="rId2"/>
                <a:stretch>
                  <a:fillRect l="-303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 result for pythagorean theorem">
            <a:extLst>
              <a:ext uri="{FF2B5EF4-FFF2-40B4-BE49-F238E27FC236}">
                <a16:creationId xmlns:a16="http://schemas.microsoft.com/office/drawing/2014/main" id="{64FC48A7-29A0-4C95-AFDD-87134E862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313" y="484632"/>
            <a:ext cx="38862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2D0363-9A0C-4987-9F02-604BE3E2E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379" y="2867466"/>
            <a:ext cx="4512991" cy="83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7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C9B1-8A50-4CA7-B971-9027699D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598CD-5345-46BF-BEB6-F8226A736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Flow Types</a:t>
            </a:r>
          </a:p>
          <a:p>
            <a:r>
              <a:rPr lang="en-US" dirty="0"/>
              <a:t>http://hydrology.usu.edu/dtarb/</a:t>
            </a:r>
          </a:p>
          <a:p>
            <a:r>
              <a:rPr lang="en-US" dirty="0">
                <a:hlinkClick r:id="rId2"/>
              </a:rPr>
              <a:t>http://hydrology.usu.edu/taudem/taudem5/help/D8FlowDirections.html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ArcMap</a:t>
            </a:r>
          </a:p>
          <a:p>
            <a:r>
              <a:rPr lang="en-US" dirty="0"/>
              <a:t>http://desktop.arcgis.com/en/arcmap/latest/tools/spatial-analyst-toolbox/how-slope-works.htm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/>
              <a:t>class </a:t>
            </a:r>
            <a:r>
              <a:rPr lang="en-US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99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2895</TotalTime>
  <Words>196</Words>
  <Application>Microsoft Office PowerPoint</Application>
  <PresentationFormat>Widescreen</PresentationFormat>
  <Paragraphs>57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Calibri</vt:lpstr>
      <vt:lpstr>Cambria Math</vt:lpstr>
      <vt:lpstr>Engravers MT</vt:lpstr>
      <vt:lpstr>Rockwell</vt:lpstr>
      <vt:lpstr>Rockwell Condensed</vt:lpstr>
      <vt:lpstr>Symbol</vt:lpstr>
      <vt:lpstr>Wingdings</vt:lpstr>
      <vt:lpstr>Wood Type</vt:lpstr>
      <vt:lpstr>PowerPoint Presentation</vt:lpstr>
      <vt:lpstr>Plan for this week</vt:lpstr>
      <vt:lpstr>Slope/Aspect Calculations</vt:lpstr>
      <vt:lpstr>Terrain/Modeling surface</vt:lpstr>
      <vt:lpstr>Definitions: Slope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Slope/Aspect Calculations</dc:title>
  <dc:creator>Jim Coll</dc:creator>
  <cp:lastModifiedBy>Coll, James Matthew</cp:lastModifiedBy>
  <cp:revision>18</cp:revision>
  <dcterms:created xsi:type="dcterms:W3CDTF">2018-02-06T16:30:12Z</dcterms:created>
  <dcterms:modified xsi:type="dcterms:W3CDTF">2019-02-13T03:44:13Z</dcterms:modified>
</cp:coreProperties>
</file>