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6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9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1" r:id="rId19"/>
    <p:sldId id="275" r:id="rId20"/>
    <p:sldId id="272" r:id="rId21"/>
    <p:sldId id="277" r:id="rId22"/>
    <p:sldId id="278" r:id="rId23"/>
    <p:sldId id="279" r:id="rId24"/>
    <p:sldId id="280" r:id="rId25"/>
    <p:sldId id="284" r:id="rId26"/>
    <p:sldId id="285" r:id="rId27"/>
    <p:sldId id="283" r:id="rId28"/>
    <p:sldId id="282" r:id="rId29"/>
    <p:sldId id="286" r:id="rId30"/>
    <p:sldId id="288" r:id="rId31"/>
    <p:sldId id="289" r:id="rId32"/>
    <p:sldId id="290" r:id="rId33"/>
    <p:sldId id="287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94660"/>
  </p:normalViewPr>
  <p:slideViewPr>
    <p:cSldViewPr snapToGrid="0">
      <p:cViewPr varScale="1">
        <p:scale>
          <a:sx n="46" d="100"/>
          <a:sy n="46" d="100"/>
        </p:scale>
        <p:origin x="58" y="1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1T10:55:39.561"/>
    </inkml:context>
    <inkml:brush xml:id="br0">
      <inkml:brushProperty name="width" value="0.35" units="cm"/>
      <inkml:brushProperty name="height" value="0.35" units="cm"/>
      <inkml:brushProperty name="color" value="#0070C0"/>
      <inkml:brushProperty name="ignorePressure" value="1"/>
    </inkml:brush>
  </inkml:definitions>
  <inkml:trace contextRef="#ctx0" brushRef="#br0">72 22,'-4'1,"-1"0,0 0,0 0,0 0,1-1,-1 0,0 0,0 0,0-1,0 1,0-1,-3-1,8 2,0 0,0 0,0 0,-1 0,1 0,0 0,0 0,0 0,0 0,-1 0,1 0,0 0,0 0,0-1,-1 1,1 0,0 0,0 0,0 0,0 0,-1 0,1 0,0-1,0 1,0 0,0 0,0 0,0 0,-1-1,1 1,0 0,0 0,0 0,0 0,0-1,0 1,0 0,0 0,0 0,0-1,0 1,0 0,0 0,0 0,0-1,0 1,0 0,0 0,0 0,0-1,1 1,-1 0,0 0,0 0,0 0,0-1,0 1,0 0,0 0,1 0,-1 0,0 0,0 0,0-1,0 1,1 0,-1 0,0 0,0 0,0 0,18-6,1 3,0 1,0 0,0 2,1 0,-1 1,0 1,4 1,28 7,-1 1,9 6,1 3,0 4,-2 1,-1 4,-1 1,-2 3,-1 3,-1 2,-3 1,25 28,-6 0,-3 3,-4 2,-2 3,-4 3,-4 2,2 11,-20-30,-4 1,11 36,-25-58,-3 2,-1 0,-2 0,2 26,-10-54,0-1,0 1,-3 13,2-23,0-1,-1 0,1 0,-1 0,0 0,0 0,0 0,0 0,0 0,-1 0,1-1,-1 1,0-1,0 1,0-1,0 1,0-1,-1 0,0 1,2-3,1 0,-1 1,0-1,1 0,-1 0,0 0,1 0,-1 0,0 0,1 0,-1 0,0 0,1 0,-1 0,0 0,1-1,-1 1,0 0,1 0,-1-1,1 1,-1 0,0-1,1 1,-1-1,1 1,-1-1,1 1,-1-1,1 1,0-1,-1 1,1-1,0 0,-1 1,1-1,0 1,0-1,0 0,-1 1,1-1,0 0,0 1,-11-39,9 29,-4-10,2 7,1 0,0 0,1 0,0 0,0-3,2 16,0 0,0-1,0 1,0 0,0-1,0 1,0 0,0-1,0 1,0 0,0-1,0 1,0 0,0 0,0-1,1 1,-1 0,0-1,0 1,0 0,0 0,1-1,-1 1,0 0,0 0,0-1,1 1,-1 0,0 0,0 0,1-1,-1 1,0 0,0 0,1 0,-1 0,0 0,1 0,-1 0,0 0,1 0,12 7,12 19,-18-17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3-01T10:55:55.634"/>
    </inkml:context>
    <inkml:brush xml:id="br0">
      <inkml:brushProperty name="width" value="0.35" units="cm"/>
      <inkml:brushProperty name="height" value="0.35" units="cm"/>
      <inkml:brushProperty name="color" value="#E71224"/>
      <inkml:brushProperty name="ignorePressure" value="1"/>
    </inkml:brush>
  </inkml:definitions>
  <inkml:trace contextRef="#ctx0" brushRef="#br0">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3126DB-E33E-4F69-A7F9-6011521EF531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C0145-4EE7-498D-8633-F50F163E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420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https://blog.nature.org/science/2016/08/19/migration-in-motion-visualizing-species-movements-due-to-climate-change/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0145-4EE7-498D-8633-F50F163EB12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957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http://www.innovativegis.com/basis/mapanalysis/topic25/Topic25_files/image007.png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FC0145-4EE7-498D-8633-F50F163EB12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2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30356-7006-4377-843E-9E78CE9F1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92399C-5C90-4EEC-8B31-C2226732B3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5313E-635D-4258-8550-157C64CA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D883-7035-4B1D-9FEE-B83813A6D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EFEB5-4034-4633-B8A8-061B36B8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89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07B2-F795-4CA2-AEC5-7497EC17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77A7A3-2977-47E2-9070-01B2D0E911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5B89F-2763-4459-A10A-215CB2A5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8B9B8-4128-4817-A5CE-D96075B3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DC4D7-9854-4C56-A1D8-F78C60F88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47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53B8E-BCF5-4131-89B5-E96F820601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3378A6-0271-49E9-AA7F-41E357EC87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451D1-611E-45CD-8129-1A96AFD45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0028-E3C7-4B14-A385-9D421108D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C1321B-60DD-4442-8740-178BB9D2B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523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85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07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5775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70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7597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206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5475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667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F30F3-1871-47AC-9C62-C03F8391D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D2BC5-15AD-4ACF-9A63-346C05877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BB3B5-F2AF-48D5-9624-5E5D6105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DC483-926D-45C7-91E3-0FB41141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DF880-B772-432F-A4AD-7F1B80FD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638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82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2116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387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9C989-CD3D-4E49-BDAA-5AC8C99B7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13D51-2A1E-4CC2-9429-02AC064C5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C248C-0379-436B-B44F-F10507A4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8AFD0-B086-4D48-BA9B-63728FC8C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1FE01-17F0-486F-9066-B93BBF777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321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A168-2EF0-4FA7-8F55-58AC39C20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A51D7-A961-4074-934A-C94C13A1AA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7FF86-2E31-49DC-983B-D0DC6692DC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5EA20-0C8B-4DEF-BDD3-AD94F59A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9A009-2A36-41CD-96CB-170BB9CD1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A97FD3-9FF2-4468-90CB-0A6005A06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23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38BD4-D1AD-4895-94E7-E0D9E3414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CF756A-B90A-4D9A-9F3F-21AF8C4C43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E2F77-B417-4F0D-9CFE-FBE1F39F4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BF7391-6312-4FF0-808B-97FEECC558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FAA1FB-AAD8-4E5C-A777-DCC041FFA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49B785-A37F-4285-A5D6-0F9C49213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BD9194-E351-4B54-BA18-1437332B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04CA6B-3073-42C1-A2CB-B4417711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3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3666-25B1-4C2B-A540-5C57A51C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06AF69-C653-4211-82D6-BB40C7B56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2257A3-6F51-4203-ADB9-3BCA3099F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A7D4A4-E30B-46D3-B51C-78B4F5798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61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24AA2-8B07-4138-BE11-E436770EF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C62E72-088B-42C3-AA23-B0D417C9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9EAA6-2D9D-497F-841D-14F24DD39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7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214CF-A161-4F19-B880-68DD4A3F3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A3708-96BC-41D2-AFD5-0725B038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660F2B-289F-40F4-9F65-EF93559DBF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7A666-6032-4DAE-B9E9-799BCE0BF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4DC5C8-A74D-4693-9EDC-DDC2F1B3B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8EC1B7-94C7-4DCE-935B-F67C4B99A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7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853CA-80F8-4107-BC24-CD6818144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E774-2272-4466-9CBF-791746187E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6930F-E808-44B4-BA83-86C27B2DA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259CEE-74BB-4366-9B34-F5245BC7F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B85869-BADC-4BB0-A332-C270E151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AB301-C08E-4DF9-B6C7-4A264B87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956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44606A-88F0-409F-917B-CF138D161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E4F2-05F3-4DF2-A38E-061526127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D18A2-E1FD-463B-B33E-EA7848F314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4C06-C51E-4346-BE76-A9AA34C77516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19FB-5E40-4658-BB0F-E9C8D8761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EDA0-F434-4484-9D7B-86BE67B7E3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57EC-05E9-490C-BB88-BB11B40F3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544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A1E8D57-6C6A-4A63-BF48-149B9FB2A872}" type="datetimeFigureOut">
              <a:rPr lang="en-US" smtClean="0"/>
              <a:t>3/1/2018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EA2F36F-69ED-4770-9431-4FEFA0177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767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2.xml"/><Relationship Id="rId5" Type="http://schemas.openxmlformats.org/officeDocument/2006/relationships/image" Target="../media/image30.png"/><Relationship Id="rId4" Type="http://schemas.openxmlformats.org/officeDocument/2006/relationships/customXml" Target="../ink/ink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86DC6-9235-4618-949C-A3D569412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72D52-3B19-49E0-BCC1-0BD499BDA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 descr="Image result for cool science map">
            <a:extLst>
              <a:ext uri="{FF2B5EF4-FFF2-40B4-BE49-F238E27FC236}">
                <a16:creationId xmlns:a16="http://schemas.microsoft.com/office/drawing/2014/main" id="{0AF1E8FC-4FD1-4A49-B660-1601F66B8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3" y="38100"/>
            <a:ext cx="12068175" cy="678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6547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64569-8643-4E9A-A161-428916A33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Distance Operations in Raster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61CA6-75B1-4C07-8471-C373F11EA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584952" cy="4050792"/>
          </a:xfrm>
        </p:spPr>
        <p:txBody>
          <a:bodyPr/>
          <a:lstStyle/>
          <a:p>
            <a:r>
              <a:rPr lang="en-US" dirty="0"/>
              <a:t>Characterize the relationships between each cell and some feature cells (source cells) in space</a:t>
            </a:r>
          </a:p>
          <a:p>
            <a:pPr lvl="1"/>
            <a:r>
              <a:rPr lang="en-US" dirty="0"/>
              <a:t>Nearest feature cell </a:t>
            </a:r>
          </a:p>
          <a:p>
            <a:pPr lvl="1"/>
            <a:r>
              <a:rPr lang="en-US" dirty="0"/>
              <a:t>Distance to nearest feature cell </a:t>
            </a:r>
          </a:p>
          <a:p>
            <a:pPr lvl="1"/>
            <a:r>
              <a:rPr lang="en-US" dirty="0"/>
              <a:t>Direction to nearest feature cell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244A45-A4B7-4822-AF2C-E456D3C0F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7525" y="1563243"/>
            <a:ext cx="48577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817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0D17-553E-4579-ACD8-971469298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C3901-D902-4DC5-8F4C-A6B3932F1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://www.innovativegis.com/basis/mapanalysis/topic25/Topic25_files/image007.png">
            <a:extLst>
              <a:ext uri="{FF2B5EF4-FFF2-40B4-BE49-F238E27FC236}">
                <a16:creationId xmlns:a16="http://schemas.microsoft.com/office/drawing/2014/main" id="{2AFCEFE1-45CE-441B-8304-6018D1095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0" y="381000"/>
            <a:ext cx="96774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5493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104B7-0D5F-4DB6-B329-AE594447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Euclidean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C66C1-8FDC-43A9-9091-16B8FE10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EucDistance</a:t>
            </a:r>
            <a:r>
              <a:rPr lang="en-US" dirty="0"/>
              <a:t>(in ArcGIS) operation calculates the shortest distance from each cell to source cells. </a:t>
            </a:r>
          </a:p>
          <a:p>
            <a:pPr lvl="1"/>
            <a:r>
              <a:rPr lang="en-US" dirty="0"/>
              <a:t>Pythagorean theorem: distance between the center of a cell  and the center of a source cell.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1BC416-2107-44AB-8727-1D95E0BD9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5520" y="3357562"/>
            <a:ext cx="7152640" cy="330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11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742-F02D-4060-9395-D904CE9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AB1E-BDCA-47FF-ADDB-15F6664C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618DD-3D9C-4234-A9AB-07D469AB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728662"/>
            <a:ext cx="5381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10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BF56-E795-4999-8CC6-2978056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5D89-135C-4031-8FAA-5F581718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28534-757F-4285-9DD9-B52C1543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714375"/>
            <a:ext cx="5476875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735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BF56-E795-4999-8CC6-2978056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95D89-135C-4031-8FAA-5F5817187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328534-757F-4285-9DD9-B52C1543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714375"/>
            <a:ext cx="5476875" cy="54292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0850263-3489-4805-ACE3-9202CD0EAC01}"/>
              </a:ext>
            </a:extLst>
          </p:cNvPr>
          <p:cNvSpPr/>
          <p:nvPr/>
        </p:nvSpPr>
        <p:spPr>
          <a:xfrm>
            <a:off x="5836849" y="1530742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44C8EE-B265-48B3-9420-65FC2BBDA65E}"/>
              </a:ext>
            </a:extLst>
          </p:cNvPr>
          <p:cNvSpPr/>
          <p:nvPr/>
        </p:nvSpPr>
        <p:spPr>
          <a:xfrm>
            <a:off x="5022812" y="2356023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32A6AB-E718-4682-9B2E-3AFEB275F698}"/>
              </a:ext>
            </a:extLst>
          </p:cNvPr>
          <p:cNvSpPr/>
          <p:nvPr/>
        </p:nvSpPr>
        <p:spPr>
          <a:xfrm>
            <a:off x="5882980" y="685800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072B9F-8CFA-4D25-842B-95A62F2611D3}"/>
              </a:ext>
            </a:extLst>
          </p:cNvPr>
          <p:cNvSpPr/>
          <p:nvPr/>
        </p:nvSpPr>
        <p:spPr>
          <a:xfrm>
            <a:off x="3509962" y="866775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281109-56FB-4B9D-A569-8337077EB74D}"/>
              </a:ext>
            </a:extLst>
          </p:cNvPr>
          <p:cNvSpPr/>
          <p:nvPr/>
        </p:nvSpPr>
        <p:spPr>
          <a:xfrm>
            <a:off x="4190187" y="4904478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5D65887-4739-4299-B4A4-59B227A3C695}"/>
              </a:ext>
            </a:extLst>
          </p:cNvPr>
          <p:cNvSpPr/>
          <p:nvPr/>
        </p:nvSpPr>
        <p:spPr>
          <a:xfrm>
            <a:off x="3274118" y="4198941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08C8CA-6232-40BB-ACEB-F1DFD9C89C51}"/>
              </a:ext>
            </a:extLst>
          </p:cNvPr>
          <p:cNvSpPr/>
          <p:nvPr/>
        </p:nvSpPr>
        <p:spPr>
          <a:xfrm>
            <a:off x="4176121" y="1618181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750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BF56-E795-4999-8CC6-2978056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95D89-135C-4031-8FAA-5F581718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620" y="2121408"/>
                <a:ext cx="10058400" cy="40507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95D89-135C-4031-8FAA-5F581718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620" y="2121408"/>
                <a:ext cx="10058400" cy="4050792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D328534-757F-4285-9DD9-B52C15431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714375"/>
            <a:ext cx="5476875" cy="542925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3FAFB-A8A0-4210-A78E-98848B92B7AD}"/>
              </a:ext>
            </a:extLst>
          </p:cNvPr>
          <p:cNvCxnSpPr/>
          <p:nvPr/>
        </p:nvCxnSpPr>
        <p:spPr>
          <a:xfrm flipH="1">
            <a:off x="3914078" y="1304693"/>
            <a:ext cx="8474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000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BEDB-4A0F-4336-9DBE-F38E0E9D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EF67-92DD-47D4-A738-6A37D28F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B70A-0471-4006-990F-18335DAA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671512"/>
            <a:ext cx="5476875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69154BB-B29A-4AAA-961A-6BBED30D975F}"/>
              </a:ext>
            </a:extLst>
          </p:cNvPr>
          <p:cNvSpPr/>
          <p:nvPr/>
        </p:nvSpPr>
        <p:spPr>
          <a:xfrm>
            <a:off x="4593771" y="1915886"/>
            <a:ext cx="397329" cy="48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680028-C8EA-4134-BAE8-5B2E54B6B000}"/>
              </a:ext>
            </a:extLst>
          </p:cNvPr>
          <p:cNvSpPr/>
          <p:nvPr/>
        </p:nvSpPr>
        <p:spPr>
          <a:xfrm>
            <a:off x="5415642" y="2754086"/>
            <a:ext cx="397329" cy="48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FBDE6-8FCA-4ED8-8434-79526EACDE67}"/>
              </a:ext>
            </a:extLst>
          </p:cNvPr>
          <p:cNvSpPr/>
          <p:nvPr/>
        </p:nvSpPr>
        <p:spPr>
          <a:xfrm>
            <a:off x="6243638" y="1921628"/>
            <a:ext cx="397329" cy="48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02E56A-AA8C-4B23-9FB4-88187935FB8E}"/>
              </a:ext>
            </a:extLst>
          </p:cNvPr>
          <p:cNvSpPr/>
          <p:nvPr/>
        </p:nvSpPr>
        <p:spPr>
          <a:xfrm>
            <a:off x="6319157" y="1129080"/>
            <a:ext cx="397329" cy="48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1EE449-D5E2-4C03-BD3D-6AF72CDB4C9A}"/>
              </a:ext>
            </a:extLst>
          </p:cNvPr>
          <p:cNvSpPr/>
          <p:nvPr/>
        </p:nvSpPr>
        <p:spPr>
          <a:xfrm>
            <a:off x="3853543" y="4463143"/>
            <a:ext cx="397329" cy="48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C1714C-0EBC-44C2-8E71-7548774D5996}"/>
              </a:ext>
            </a:extLst>
          </p:cNvPr>
          <p:cNvSpPr/>
          <p:nvPr/>
        </p:nvSpPr>
        <p:spPr>
          <a:xfrm>
            <a:off x="4669971" y="5268686"/>
            <a:ext cx="397329" cy="4844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41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BEDB-4A0F-4336-9DBE-F38E0E9D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EF67-92DD-47D4-A738-6A37D28F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B70A-0471-4006-990F-18335DAA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671512"/>
            <a:ext cx="54768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673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FBEDB-4A0F-4336-9DBE-F38E0E9D8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CEF67-92DD-47D4-A738-6A37D28F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BFB70A-0471-4006-990F-18335DAA7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562" y="671512"/>
            <a:ext cx="5476875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B59D28E-0C91-4D80-BA06-E970302387C9}"/>
              </a:ext>
            </a:extLst>
          </p:cNvPr>
          <p:cNvSpPr/>
          <p:nvPr/>
        </p:nvSpPr>
        <p:spPr>
          <a:xfrm>
            <a:off x="3357562" y="1530742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625C4F-69BA-441B-A9BE-C3E9F6D2EA88}"/>
              </a:ext>
            </a:extLst>
          </p:cNvPr>
          <p:cNvSpPr/>
          <p:nvPr/>
        </p:nvSpPr>
        <p:spPr>
          <a:xfrm>
            <a:off x="4266576" y="2389972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CF15AB1-EE52-4343-9754-A38A7979F990}"/>
              </a:ext>
            </a:extLst>
          </p:cNvPr>
          <p:cNvSpPr/>
          <p:nvPr/>
        </p:nvSpPr>
        <p:spPr>
          <a:xfrm>
            <a:off x="5959369" y="2470502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C1541D0-20A9-440D-86A2-CADF64AF5640}"/>
              </a:ext>
            </a:extLst>
          </p:cNvPr>
          <p:cNvSpPr/>
          <p:nvPr/>
        </p:nvSpPr>
        <p:spPr>
          <a:xfrm>
            <a:off x="4266575" y="4145926"/>
            <a:ext cx="1091775" cy="1181332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4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A51F-1CD5-4E2D-84D1-AD79901D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058400" cy="1609344"/>
          </a:xfrm>
        </p:spPr>
        <p:txBody>
          <a:bodyPr/>
          <a:lstStyle/>
          <a:p>
            <a:r>
              <a:rPr lang="en-US" b="1" dirty="0"/>
              <a:t>Plan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BEFA54-2A9C-45B0-88EC-D23B4B3E33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2593"/>
            <a:ext cx="11907520" cy="58081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1DB9C9C-3DC6-4402-9EE2-79FCFA5E364B}"/>
              </a:ext>
            </a:extLst>
          </p:cNvPr>
          <p:cNvSpPr txBox="1"/>
          <p:nvPr/>
        </p:nvSpPr>
        <p:spPr>
          <a:xfrm>
            <a:off x="3413760" y="2302605"/>
            <a:ext cx="2364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Geoprocessing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66217C-E15D-4FEE-BD96-1A8C5D8B0EA1}"/>
              </a:ext>
            </a:extLst>
          </p:cNvPr>
          <p:cNvSpPr txBox="1"/>
          <p:nvPr/>
        </p:nvSpPr>
        <p:spPr>
          <a:xfrm>
            <a:off x="6959600" y="2133600"/>
            <a:ext cx="391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&amp; </a:t>
            </a:r>
          </a:p>
          <a:p>
            <a:r>
              <a:rPr lang="en-US" dirty="0"/>
              <a:t>Euclidian </a:t>
            </a:r>
          </a:p>
          <a:p>
            <a:r>
              <a:rPr lang="en-US" dirty="0"/>
              <a:t>Distance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B5E83D-EB4E-4C1E-A39F-2C9437EA9220}"/>
              </a:ext>
            </a:extLst>
          </p:cNvPr>
          <p:cNvSpPr txBox="1"/>
          <p:nvPr/>
        </p:nvSpPr>
        <p:spPr>
          <a:xfrm>
            <a:off x="3495040" y="3939607"/>
            <a:ext cx="385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 Distance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F04DE6-C547-45F7-BD15-F47B5E24641D}"/>
              </a:ext>
            </a:extLst>
          </p:cNvPr>
          <p:cNvSpPr txBox="1"/>
          <p:nvPr/>
        </p:nvSpPr>
        <p:spPr>
          <a:xfrm>
            <a:off x="6807200" y="4024654"/>
            <a:ext cx="45618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Site Suitability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3AB3B9-8EA7-48DD-AA48-B3223A9DDC80}"/>
              </a:ext>
            </a:extLst>
          </p:cNvPr>
          <p:cNvSpPr txBox="1"/>
          <p:nvPr/>
        </p:nvSpPr>
        <p:spPr>
          <a:xfrm>
            <a:off x="3857752" y="5726990"/>
            <a:ext cx="3840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Review                                       Exam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6ECF89C-5578-4679-8743-12D46ECA2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510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BF56-E795-4999-8CC6-2978056BD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95D89-135C-4031-8FAA-5F58171873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620" y="2121408"/>
                <a:ext cx="10058400" cy="40507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795D89-135C-4031-8FAA-5F58171873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620" y="2121408"/>
                <a:ext cx="10058400" cy="4050792"/>
              </a:xfrm>
              <a:blipFill>
                <a:blip r:embed="rId2"/>
                <a:stretch>
                  <a:fillRect l="-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663FAFB-A8A0-4210-A78E-98848B92B7AD}"/>
              </a:ext>
            </a:extLst>
          </p:cNvPr>
          <p:cNvCxnSpPr/>
          <p:nvPr/>
        </p:nvCxnSpPr>
        <p:spPr>
          <a:xfrm flipH="1">
            <a:off x="3914078" y="1304693"/>
            <a:ext cx="847493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F212DE4-BBD8-4E70-97C9-CFE74EFF1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7562" y="671512"/>
            <a:ext cx="5476875" cy="551497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3EBB3D-E4C2-401C-B53B-A4EEE96A2269}"/>
              </a:ext>
            </a:extLst>
          </p:cNvPr>
          <p:cNvCxnSpPr/>
          <p:nvPr/>
        </p:nvCxnSpPr>
        <p:spPr>
          <a:xfrm flipH="1">
            <a:off x="3914078" y="1304693"/>
            <a:ext cx="847493" cy="8748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8CE33B2-55CD-427A-AE0A-539764407659}"/>
              </a:ext>
            </a:extLst>
          </p:cNvPr>
          <p:cNvCxnSpPr>
            <a:cxnSpLocks/>
          </p:cNvCxnSpPr>
          <p:nvPr/>
        </p:nvCxnSpPr>
        <p:spPr>
          <a:xfrm>
            <a:off x="4838700" y="1304693"/>
            <a:ext cx="0" cy="87483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3680172-A2A9-4303-AECA-51498AD2E477}"/>
              </a:ext>
            </a:extLst>
          </p:cNvPr>
          <p:cNvCxnSpPr>
            <a:cxnSpLocks/>
          </p:cNvCxnSpPr>
          <p:nvPr/>
        </p:nvCxnSpPr>
        <p:spPr>
          <a:xfrm flipH="1">
            <a:off x="3914078" y="2179529"/>
            <a:ext cx="9246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29B651-7E1A-47AA-9125-FCDED30C7B4B}"/>
              </a:ext>
            </a:extLst>
          </p:cNvPr>
          <p:cNvSpPr txBox="1"/>
          <p:nvPr/>
        </p:nvSpPr>
        <p:spPr>
          <a:xfrm>
            <a:off x="4979320" y="1547122"/>
            <a:ext cx="92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3A63EA-C708-47A9-B387-67B075A0C7E0}"/>
              </a:ext>
            </a:extLst>
          </p:cNvPr>
          <p:cNvSpPr txBox="1"/>
          <p:nvPr/>
        </p:nvSpPr>
        <p:spPr>
          <a:xfrm>
            <a:off x="4174930" y="2225819"/>
            <a:ext cx="92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D2254A-A463-4AFE-9B3E-1D9498D44686}"/>
              </a:ext>
            </a:extLst>
          </p:cNvPr>
          <p:cNvSpPr txBox="1"/>
          <p:nvPr/>
        </p:nvSpPr>
        <p:spPr>
          <a:xfrm>
            <a:off x="3914094" y="1177813"/>
            <a:ext cx="9246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4779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43FE-E2DB-4284-8325-75FE6F66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58D-0AB4-40E8-9449-3E2C37D41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987" y="386080"/>
                <a:ext cx="10769261" cy="578612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</a:rPr>
                  <a:t>Triangle 1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ra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3.16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pt-BR" i="1" dirty="0">
                    <a:latin typeface="Cambria Math" panose="02040503050406030204" pitchFamily="18" charset="0"/>
                  </a:rPr>
                  <a:t>Triangle 2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e>
                    </m:ra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2.8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“Triangle” 3</a:t>
                </a:r>
              </a:p>
              <a:p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2…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45C58D-0AB4-40E8-9449-3E2C37D41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987" y="386080"/>
                <a:ext cx="10769261" cy="5786120"/>
              </a:xfrm>
              <a:blipFill>
                <a:blip r:embed="rId2"/>
                <a:stretch>
                  <a:fillRect l="-340" t="-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A518285-872D-4962-9CF8-72DE6ACCE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2325" y="652462"/>
            <a:ext cx="5467350" cy="55530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A1FC06B-C764-43B7-916D-9C6DDF0D7976}"/>
              </a:ext>
            </a:extLst>
          </p:cNvPr>
          <p:cNvSpPr/>
          <p:nvPr/>
        </p:nvSpPr>
        <p:spPr>
          <a:xfrm>
            <a:off x="4555671" y="2751364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20D7EF-BCE6-4FA0-A6B1-A26C65461124}"/>
              </a:ext>
            </a:extLst>
          </p:cNvPr>
          <p:cNvSpPr/>
          <p:nvPr/>
        </p:nvSpPr>
        <p:spPr>
          <a:xfrm>
            <a:off x="6327321" y="2751364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0673C3-7836-4765-B7D3-5704EB050B10}"/>
              </a:ext>
            </a:extLst>
          </p:cNvPr>
          <p:cNvSpPr/>
          <p:nvPr/>
        </p:nvSpPr>
        <p:spPr>
          <a:xfrm>
            <a:off x="7152179" y="1839060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C64277-9AC2-4906-B36B-8454BFA9B59B}"/>
              </a:ext>
            </a:extLst>
          </p:cNvPr>
          <p:cNvSpPr/>
          <p:nvPr/>
        </p:nvSpPr>
        <p:spPr>
          <a:xfrm>
            <a:off x="7188405" y="1089468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46C39F-9581-4315-B3DE-B5223FD81A86}"/>
              </a:ext>
            </a:extLst>
          </p:cNvPr>
          <p:cNvSpPr/>
          <p:nvPr/>
        </p:nvSpPr>
        <p:spPr>
          <a:xfrm>
            <a:off x="7857671" y="1089468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C573F26-47BC-4C4C-BC21-78526028D05D}"/>
              </a:ext>
            </a:extLst>
          </p:cNvPr>
          <p:cNvSpPr/>
          <p:nvPr/>
        </p:nvSpPr>
        <p:spPr>
          <a:xfrm>
            <a:off x="7938951" y="1849197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123A6A-6EB4-461F-8DC7-71BFFA1239B1}"/>
              </a:ext>
            </a:extLst>
          </p:cNvPr>
          <p:cNvSpPr/>
          <p:nvPr/>
        </p:nvSpPr>
        <p:spPr>
          <a:xfrm>
            <a:off x="3671751" y="3703018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60FE678-E6B5-49B7-9F2E-000DB5C5F80C}"/>
              </a:ext>
            </a:extLst>
          </p:cNvPr>
          <p:cNvSpPr/>
          <p:nvPr/>
        </p:nvSpPr>
        <p:spPr>
          <a:xfrm>
            <a:off x="4555671" y="4461782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6A8EA5-B852-4942-BF64-3269632D1A0A}"/>
              </a:ext>
            </a:extLst>
          </p:cNvPr>
          <p:cNvSpPr/>
          <p:nvPr/>
        </p:nvSpPr>
        <p:spPr>
          <a:xfrm>
            <a:off x="5487004" y="5301524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63E05A-84C4-4CC3-A66E-803FFD30513F}"/>
              </a:ext>
            </a:extLst>
          </p:cNvPr>
          <p:cNvSpPr/>
          <p:nvPr/>
        </p:nvSpPr>
        <p:spPr>
          <a:xfrm>
            <a:off x="6252391" y="5348938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4A79C7-69D5-432B-8F60-9F00CEA2B583}"/>
              </a:ext>
            </a:extLst>
          </p:cNvPr>
          <p:cNvSpPr/>
          <p:nvPr/>
        </p:nvSpPr>
        <p:spPr>
          <a:xfrm>
            <a:off x="7017778" y="5348938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33851F6-C455-479A-9944-6B0DBB2DA501}"/>
              </a:ext>
            </a:extLst>
          </p:cNvPr>
          <p:cNvSpPr/>
          <p:nvPr/>
        </p:nvSpPr>
        <p:spPr>
          <a:xfrm>
            <a:off x="8052985" y="5394537"/>
            <a:ext cx="547008" cy="4980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C412C6-D0EF-43D8-B7C2-98AEDC6DAD51}"/>
              </a:ext>
            </a:extLst>
          </p:cNvPr>
          <p:cNvSpPr/>
          <p:nvPr/>
        </p:nvSpPr>
        <p:spPr>
          <a:xfrm>
            <a:off x="6799399" y="738292"/>
            <a:ext cx="1978841" cy="1979735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6FB288-96C9-41F4-9697-8F234AD87566}"/>
              </a:ext>
            </a:extLst>
          </p:cNvPr>
          <p:cNvSpPr/>
          <p:nvPr/>
        </p:nvSpPr>
        <p:spPr>
          <a:xfrm>
            <a:off x="5091031" y="4987236"/>
            <a:ext cx="3687209" cy="109714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1F44A9-9030-43B7-ACC3-298D662F5F27}"/>
              </a:ext>
            </a:extLst>
          </p:cNvPr>
          <p:cNvSpPr/>
          <p:nvPr/>
        </p:nvSpPr>
        <p:spPr>
          <a:xfrm>
            <a:off x="3362325" y="3249386"/>
            <a:ext cx="1193346" cy="1212396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1B70F63-DFCB-4A53-9D78-C3E250C15F22}"/>
              </a:ext>
            </a:extLst>
          </p:cNvPr>
          <p:cNvCxnSpPr>
            <a:cxnSpLocks/>
          </p:cNvCxnSpPr>
          <p:nvPr/>
        </p:nvCxnSpPr>
        <p:spPr>
          <a:xfrm flipH="1">
            <a:off x="3914078" y="1304693"/>
            <a:ext cx="847494" cy="26223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BC2F02-0637-48AD-9DA1-F48852651755}"/>
              </a:ext>
            </a:extLst>
          </p:cNvPr>
          <p:cNvCxnSpPr>
            <a:cxnSpLocks/>
          </p:cNvCxnSpPr>
          <p:nvPr/>
        </p:nvCxnSpPr>
        <p:spPr>
          <a:xfrm>
            <a:off x="4838700" y="1304693"/>
            <a:ext cx="0" cy="2622356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7B39F70-93E3-4E1B-B78A-408E1D82902C}"/>
              </a:ext>
            </a:extLst>
          </p:cNvPr>
          <p:cNvCxnSpPr>
            <a:cxnSpLocks/>
          </p:cNvCxnSpPr>
          <p:nvPr/>
        </p:nvCxnSpPr>
        <p:spPr>
          <a:xfrm flipH="1">
            <a:off x="3914078" y="3927049"/>
            <a:ext cx="92462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660CEF3-2178-40E0-AB08-702B1B7123AD}"/>
              </a:ext>
            </a:extLst>
          </p:cNvPr>
          <p:cNvSpPr txBox="1"/>
          <p:nvPr/>
        </p:nvSpPr>
        <p:spPr>
          <a:xfrm>
            <a:off x="4859850" y="2468111"/>
            <a:ext cx="92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83C777-41B6-40C4-9588-C9C53ACE7B5F}"/>
              </a:ext>
            </a:extLst>
          </p:cNvPr>
          <p:cNvSpPr txBox="1"/>
          <p:nvPr/>
        </p:nvSpPr>
        <p:spPr>
          <a:xfrm>
            <a:off x="4555671" y="3902028"/>
            <a:ext cx="92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5A18BC2-5ACB-4F45-894D-E0E51AB7ED3D}"/>
              </a:ext>
            </a:extLst>
          </p:cNvPr>
          <p:cNvSpPr txBox="1"/>
          <p:nvPr/>
        </p:nvSpPr>
        <p:spPr>
          <a:xfrm>
            <a:off x="3711243" y="1962833"/>
            <a:ext cx="92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C1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FFE6E62-802C-438F-8D0C-E79C8EF7A207}"/>
              </a:ext>
            </a:extLst>
          </p:cNvPr>
          <p:cNvCxnSpPr>
            <a:cxnSpLocks/>
          </p:cNvCxnSpPr>
          <p:nvPr/>
        </p:nvCxnSpPr>
        <p:spPr>
          <a:xfrm flipH="1">
            <a:off x="3945255" y="2118997"/>
            <a:ext cx="1700274" cy="175559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550941C-893C-42B9-ACD3-AD489F6B405D}"/>
              </a:ext>
            </a:extLst>
          </p:cNvPr>
          <p:cNvCxnSpPr>
            <a:cxnSpLocks/>
          </p:cNvCxnSpPr>
          <p:nvPr/>
        </p:nvCxnSpPr>
        <p:spPr>
          <a:xfrm>
            <a:off x="5639724" y="2117821"/>
            <a:ext cx="5805" cy="1784207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4AF7BBDD-9829-4936-80CB-5E28A8847EE9}"/>
              </a:ext>
            </a:extLst>
          </p:cNvPr>
          <p:cNvCxnSpPr>
            <a:cxnSpLocks/>
          </p:cNvCxnSpPr>
          <p:nvPr/>
        </p:nvCxnSpPr>
        <p:spPr>
          <a:xfrm flipH="1">
            <a:off x="3914078" y="3915021"/>
            <a:ext cx="1725646" cy="3700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98467EC-FDEC-484E-B5EC-CECEEC2EE380}"/>
              </a:ext>
            </a:extLst>
          </p:cNvPr>
          <p:cNvSpPr txBox="1"/>
          <p:nvPr/>
        </p:nvSpPr>
        <p:spPr>
          <a:xfrm>
            <a:off x="5760508" y="2829813"/>
            <a:ext cx="92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A2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DE5F2BF-3105-428F-BA70-0AA80E01E493}"/>
              </a:ext>
            </a:extLst>
          </p:cNvPr>
          <p:cNvSpPr txBox="1"/>
          <p:nvPr/>
        </p:nvSpPr>
        <p:spPr>
          <a:xfrm>
            <a:off x="4847091" y="3875772"/>
            <a:ext cx="92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B2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21D990B-12C3-42D6-A650-F1D1C985C692}"/>
              </a:ext>
            </a:extLst>
          </p:cNvPr>
          <p:cNvSpPr txBox="1"/>
          <p:nvPr/>
        </p:nvSpPr>
        <p:spPr>
          <a:xfrm>
            <a:off x="4234245" y="2300521"/>
            <a:ext cx="9246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C2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C060ED6-6717-4B7A-8587-B87AB1970A7D}"/>
              </a:ext>
            </a:extLst>
          </p:cNvPr>
          <p:cNvCxnSpPr>
            <a:cxnSpLocks/>
          </p:cNvCxnSpPr>
          <p:nvPr/>
        </p:nvCxnSpPr>
        <p:spPr>
          <a:xfrm>
            <a:off x="3914078" y="3874596"/>
            <a:ext cx="16980" cy="1723353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3026DD6B-E114-41BA-9EB7-86EA1ABD3CC6}"/>
              </a:ext>
            </a:extLst>
          </p:cNvPr>
          <p:cNvSpPr/>
          <p:nvPr/>
        </p:nvSpPr>
        <p:spPr>
          <a:xfrm>
            <a:off x="277706" y="5394537"/>
            <a:ext cx="1490133" cy="68983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9" grpId="1" animBg="1"/>
      <p:bldP spid="20" grpId="0" animBg="1"/>
      <p:bldP spid="20" grpId="1" animBg="1"/>
      <p:bldP spid="22" grpId="0" animBg="1"/>
      <p:bldP spid="26" grpId="0"/>
      <p:bldP spid="26" grpId="1"/>
      <p:bldP spid="27" grpId="0"/>
      <p:bldP spid="27" grpId="1"/>
      <p:bldP spid="28" grpId="0"/>
      <p:bldP spid="28" grpId="1"/>
      <p:bldP spid="36" grpId="0"/>
      <p:bldP spid="37" grpId="0"/>
      <p:bldP spid="38" grpId="0"/>
      <p:bldP spid="4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43FE-E2DB-4284-8325-75FE6F66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5C58D-0AB4-40E8-9449-3E2C37D41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518285-872D-4962-9CF8-72DE6ACCE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652462"/>
            <a:ext cx="5467350" cy="555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235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F271-D3B1-4780-B406-9885D7F27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76D4F-9411-4F92-AD28-7B9F4BCE8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85E6D7-9B20-4DAA-AFE3-3BB0DCDA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2" y="747712"/>
            <a:ext cx="5286375" cy="536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6180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397A-DAD1-4036-BD64-3DBD7F81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EucAllocation</a:t>
            </a:r>
            <a:r>
              <a:rPr lang="en-US" dirty="0"/>
              <a:t>: Proximal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6C056-A62C-456B-8CF3-CA997634C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Assigns each cell the value of the nearest source cell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DF7B6-64D2-4D11-9F18-D48A28AF2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200"/>
          <a:stretch/>
        </p:blipFill>
        <p:spPr>
          <a:xfrm>
            <a:off x="1015629" y="2602992"/>
            <a:ext cx="5909427" cy="3954692"/>
          </a:xfrm>
          <a:prstGeom prst="rect">
            <a:avLst/>
          </a:prstGeom>
        </p:spPr>
      </p:pic>
      <p:pic>
        <p:nvPicPr>
          <p:cNvPr id="12290" name="Picture 2" descr="Image result for thiessen polygon">
            <a:extLst>
              <a:ext uri="{FF2B5EF4-FFF2-40B4-BE49-F238E27FC236}">
                <a16:creationId xmlns:a16="http://schemas.microsoft.com/office/drawing/2014/main" id="{679BFDB3-2D20-458D-A219-42B6C9CBE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0062" y="3607455"/>
            <a:ext cx="4248150" cy="1838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89390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4228C-714D-4010-92E8-2B2739AD5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32604-95A0-47EA-97B8-3266AE82C6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 descr="Image result for thiessen polygon rainfall">
            <a:extLst>
              <a:ext uri="{FF2B5EF4-FFF2-40B4-BE49-F238E27FC236}">
                <a16:creationId xmlns:a16="http://schemas.microsoft.com/office/drawing/2014/main" id="{327DF5A6-DF18-461C-A6B9-C5426D62B6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913" y="0"/>
            <a:ext cx="49545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8374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742-F02D-4060-9395-D904CE9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AB1E-BDCA-47FF-ADDB-15F6664C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618DD-3D9C-4234-A9AB-07D469AB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728662"/>
            <a:ext cx="5381625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337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7152E-EFA8-439A-85A3-F510E880F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66775-222F-4410-B102-7C70564DD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264340-2ECE-4A89-8F4A-DD1DA083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681037"/>
            <a:ext cx="5391150" cy="54959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F7FF0CA-5E1E-497A-9E3B-DBDF6AB4C69C}"/>
              </a:ext>
            </a:extLst>
          </p:cNvPr>
          <p:cNvSpPr/>
          <p:nvPr/>
        </p:nvSpPr>
        <p:spPr>
          <a:xfrm>
            <a:off x="4474814" y="3551464"/>
            <a:ext cx="661307" cy="65314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A70B4-8D55-4D2B-B737-D311ED1A8758}"/>
              </a:ext>
            </a:extLst>
          </p:cNvPr>
          <p:cNvSpPr/>
          <p:nvPr/>
        </p:nvSpPr>
        <p:spPr>
          <a:xfrm>
            <a:off x="6191854" y="4401517"/>
            <a:ext cx="661307" cy="65314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7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3E64-F2A6-4B05-94EB-C3D582A47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1B0E4-7A57-439D-B5E6-D50B73749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939BC-B2F8-410D-A449-1A98EE2B5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3365" y="0"/>
            <a:ext cx="948526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3F105A6-B6C3-43AE-AA7B-ED2BABAA73E5}"/>
              </a:ext>
            </a:extLst>
          </p:cNvPr>
          <p:cNvSpPr/>
          <p:nvPr/>
        </p:nvSpPr>
        <p:spPr>
          <a:xfrm>
            <a:off x="3840480" y="3586480"/>
            <a:ext cx="6878320" cy="31902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0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5A742-F02D-4060-9395-D904CE97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6AB1E-BDCA-47FF-ADDB-15F6664CA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F618DD-3D9C-4234-A9AB-07D469ABB5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5187" y="728662"/>
            <a:ext cx="5381625" cy="5400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B6B9B8-F4B9-4601-A94F-D910605DE871}"/>
              </a:ext>
            </a:extLst>
          </p:cNvPr>
          <p:cNvSpPr/>
          <p:nvPr/>
        </p:nvSpPr>
        <p:spPr>
          <a:xfrm>
            <a:off x="3621374" y="2677704"/>
            <a:ext cx="661307" cy="653143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1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45627F7-08D3-485C-9524-8A1609D4D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3735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F913-9698-4DE5-8171-B439B7792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D101A-E0CF-4E07-8BB2-F7564FFB2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38442-39E4-4A20-BCC3-C00075BCB8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5974" b="46126"/>
          <a:stretch/>
        </p:blipFill>
        <p:spPr>
          <a:xfrm>
            <a:off x="2826067" y="322262"/>
            <a:ext cx="6124893" cy="6129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12949B-E2BC-4094-8CA7-620D571A9BA2}"/>
              </a:ext>
            </a:extLst>
          </p:cNvPr>
          <p:cNvCxnSpPr/>
          <p:nvPr/>
        </p:nvCxnSpPr>
        <p:spPr>
          <a:xfrm flipV="1">
            <a:off x="3860800" y="1647952"/>
            <a:ext cx="1818640" cy="34848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9F9D32-DA7B-47F2-B8EA-980EF08322EA}"/>
              </a:ext>
            </a:extLst>
          </p:cNvPr>
          <p:cNvCxnSpPr>
            <a:cxnSpLocks/>
          </p:cNvCxnSpPr>
          <p:nvPr/>
        </p:nvCxnSpPr>
        <p:spPr>
          <a:xfrm flipV="1">
            <a:off x="3860800" y="3417824"/>
            <a:ext cx="3698240" cy="1750568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E7E7F027-3B33-42B4-BDB2-52F50F51C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631" y="768793"/>
            <a:ext cx="2499577" cy="2975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5615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D101A-E0CF-4E07-8BB2-F7564FFB2B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520" y="379489"/>
                <a:ext cx="2481559" cy="585695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Only Hippies Are Happy On Acid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)=0.45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0,45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=27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BD101A-E0CF-4E07-8BB2-F7564FFB2B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520" y="379489"/>
                <a:ext cx="2481559" cy="5856950"/>
              </a:xfrm>
              <a:blipFill>
                <a:blip r:embed="rId2"/>
                <a:stretch>
                  <a:fillRect l="-2703" t="-1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D838442-39E4-4A20-BCC3-C00075BCB8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5974" b="46126"/>
          <a:stretch/>
        </p:blipFill>
        <p:spPr>
          <a:xfrm>
            <a:off x="2826067" y="322262"/>
            <a:ext cx="6124893" cy="612933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12949B-E2BC-4094-8CA7-620D571A9BA2}"/>
              </a:ext>
            </a:extLst>
          </p:cNvPr>
          <p:cNvCxnSpPr/>
          <p:nvPr/>
        </p:nvCxnSpPr>
        <p:spPr>
          <a:xfrm flipV="1">
            <a:off x="3860800" y="1647952"/>
            <a:ext cx="1818640" cy="348488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9F9D32-DA7B-47F2-B8EA-980EF08322EA}"/>
              </a:ext>
            </a:extLst>
          </p:cNvPr>
          <p:cNvCxnSpPr>
            <a:cxnSpLocks/>
          </p:cNvCxnSpPr>
          <p:nvPr/>
        </p:nvCxnSpPr>
        <p:spPr>
          <a:xfrm flipV="1">
            <a:off x="3891279" y="1576832"/>
            <a:ext cx="1818640" cy="3556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3A1A48A-D466-4CB2-839D-37AF5A05DB27}"/>
              </a:ext>
            </a:extLst>
          </p:cNvPr>
          <p:cNvCxnSpPr>
            <a:cxnSpLocks/>
          </p:cNvCxnSpPr>
          <p:nvPr/>
        </p:nvCxnSpPr>
        <p:spPr>
          <a:xfrm>
            <a:off x="3860800" y="1620545"/>
            <a:ext cx="0" cy="352044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13EBDCE-00DD-4DFB-A0CE-4BFE5194F7DA}"/>
                  </a:ext>
                </a:extLst>
              </p14:cNvPr>
              <p14:cNvContentPartPr/>
              <p14:nvPr/>
            </p14:nvContentPartPr>
            <p14:xfrm>
              <a:off x="3752198" y="4251478"/>
              <a:ext cx="535320" cy="539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13EBDCE-00DD-4DFB-A0CE-4BFE5194F7D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689558" y="4188838"/>
                <a:ext cx="660960" cy="66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88534C2-25F3-4C29-80AE-81F3CD26D9C2}"/>
                  </a:ext>
                </a:extLst>
              </p14:cNvPr>
              <p14:cNvContentPartPr/>
              <p14:nvPr/>
            </p14:nvContentPartPr>
            <p14:xfrm>
              <a:off x="650040" y="-2347240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88534C2-25F3-4C29-80AE-81F3CD26D9C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7400" y="-2409880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A405EFBE-D264-4F0C-9D03-9894D4633505}"/>
              </a:ext>
            </a:extLst>
          </p:cNvPr>
          <p:cNvSpPr txBox="1"/>
          <p:nvPr/>
        </p:nvSpPr>
        <p:spPr>
          <a:xfrm>
            <a:off x="2968334" y="2413337"/>
            <a:ext cx="8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7809520-A9C9-4772-9D33-A56FF93E934D}"/>
              </a:ext>
            </a:extLst>
          </p:cNvPr>
          <p:cNvSpPr txBox="1"/>
          <p:nvPr/>
        </p:nvSpPr>
        <p:spPr>
          <a:xfrm>
            <a:off x="5110320" y="3016332"/>
            <a:ext cx="13802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27F93-8FDF-4E6E-A3B8-FB49039A7B63}"/>
              </a:ext>
            </a:extLst>
          </p:cNvPr>
          <p:cNvSpPr txBox="1"/>
          <p:nvPr/>
        </p:nvSpPr>
        <p:spPr>
          <a:xfrm>
            <a:off x="4427540" y="475995"/>
            <a:ext cx="8256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698A0DD-A40E-44B0-B481-DC6A28E5BA8D}"/>
              </a:ext>
            </a:extLst>
          </p:cNvPr>
          <p:cNvSpPr/>
          <p:nvPr/>
        </p:nvSpPr>
        <p:spPr>
          <a:xfrm>
            <a:off x="3860799" y="1612392"/>
            <a:ext cx="426719" cy="454491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45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65E24-91E8-4A9E-B76A-F8F61D673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718553-C812-49F2-AB1F-FEC485DAE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AC0BA3-9C3E-4CCE-81D9-309ABC7BF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0900" y="723900"/>
            <a:ext cx="5410200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749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97E30-CDF7-4793-A82F-C3D31625C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FDAFCB-A6B4-409A-9FA4-A6C0E85E93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alternative means of calculating distance in raster format.</a:t>
            </a:r>
          </a:p>
        </p:txBody>
      </p:sp>
    </p:spTree>
    <p:extLst>
      <p:ext uri="{BB962C8B-B14F-4D97-AF65-F5344CB8AC3E}">
        <p14:creationId xmlns:p14="http://schemas.microsoft.com/office/powerpoint/2010/main" val="761610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E54C3C-C5B3-4BA1-AFFF-3C0AB8F74E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3280" y="336391"/>
            <a:ext cx="5645440" cy="618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63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4BB3-0414-4ED9-B41B-F717FE25A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7EE31-EEE6-454F-80E6-7BE175210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F8DAB1-B6F3-4250-8706-BDC6EFD818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579" y="0"/>
            <a:ext cx="8278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3A7E-AEE5-4914-A04F-00A31F4DE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CD291-FD58-40B4-8E20-7CC5FDE42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The ModelBuilder window">
            <a:extLst>
              <a:ext uri="{FF2B5EF4-FFF2-40B4-BE49-F238E27FC236}">
                <a16:creationId xmlns:a16="http://schemas.microsoft.com/office/drawing/2014/main" id="{C3BBB881-0E3B-470E-A3FE-B97902E2C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7688" y="2066925"/>
            <a:ext cx="34766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9506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D29C-F93B-476B-8AC0-B04EDA080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CC283-980F-4CCA-91B6-7FF327266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Model Builder - For Iterator">
            <a:extLst>
              <a:ext uri="{FF2B5EF4-FFF2-40B4-BE49-F238E27FC236}">
                <a16:creationId xmlns:a16="http://schemas.microsoft.com/office/drawing/2014/main" id="{ED57E4C0-E153-4D9F-99A6-AB78F3399F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2313" y="1719263"/>
            <a:ext cx="5667375" cy="341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372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1DBD-CC42-445E-8593-54396621F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EAE97-C21D-44DE-B8BB-4EAB6933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1977" y="2120900"/>
            <a:ext cx="4894396" cy="4051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FF17DE-4EA5-4113-AF9A-E6E7908388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407" y="0"/>
            <a:ext cx="82851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D302-0A5D-4039-A05C-BFD14A06B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Spatial Analysis in Raster Data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4FE38-BF39-424E-9871-0DE2BA99CD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Spatialize point calculations/operations </a:t>
            </a:r>
          </a:p>
          <a:p>
            <a:pPr lvl="1"/>
            <a:r>
              <a:rPr lang="en-US" dirty="0"/>
              <a:t>Mapping (or performing) ‘calculations’ in space </a:t>
            </a:r>
          </a:p>
          <a:p>
            <a:r>
              <a:rPr lang="en-US" dirty="0"/>
              <a:t>Link data by location </a:t>
            </a:r>
          </a:p>
          <a:p>
            <a:pPr lvl="1"/>
            <a:r>
              <a:rPr lang="en-US" dirty="0"/>
              <a:t>At the same location or within a neighborhood</a:t>
            </a:r>
          </a:p>
          <a:p>
            <a:r>
              <a:rPr lang="en-US" dirty="0"/>
              <a:t>Characterize fundamental spatial relationships </a:t>
            </a:r>
          </a:p>
          <a:p>
            <a:pPr lvl="1"/>
            <a:r>
              <a:rPr lang="en-US" dirty="0"/>
              <a:t>Spatial connectivity </a:t>
            </a:r>
          </a:p>
          <a:p>
            <a:pPr lvl="2"/>
            <a:r>
              <a:rPr lang="en-US" dirty="0"/>
              <a:t>Region group </a:t>
            </a:r>
          </a:p>
          <a:p>
            <a:pPr lvl="1"/>
            <a:r>
              <a:rPr lang="en-US" dirty="0"/>
              <a:t>Distance </a:t>
            </a:r>
          </a:p>
          <a:p>
            <a:pPr lvl="2"/>
            <a:r>
              <a:rPr lang="en-US" dirty="0"/>
              <a:t>Basis for define neighborhoods (distance &amp; direction)</a:t>
            </a:r>
          </a:p>
        </p:txBody>
      </p:sp>
    </p:spTree>
    <p:extLst>
      <p:ext uri="{BB962C8B-B14F-4D97-AF65-F5344CB8AC3E}">
        <p14:creationId xmlns:p14="http://schemas.microsoft.com/office/powerpoint/2010/main" val="33229497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311</Words>
  <Application>Microsoft Office PowerPoint</Application>
  <PresentationFormat>Widescreen</PresentationFormat>
  <Paragraphs>83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Rockwell</vt:lpstr>
      <vt:lpstr>Rockwell Condensed</vt:lpstr>
      <vt:lpstr>Wingdings</vt:lpstr>
      <vt:lpstr>Office Theme</vt:lpstr>
      <vt:lpstr>Wood Type</vt:lpstr>
      <vt:lpstr>PowerPoint Presentation</vt:lpstr>
      <vt:lpstr>Plan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Spatial Analysis in Raster Data Model</vt:lpstr>
      <vt:lpstr>Distance Operations in Raster Data Model</vt:lpstr>
      <vt:lpstr>PowerPoint Presentation</vt:lpstr>
      <vt:lpstr>Euclidean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EucAllocation: Proximal 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 Coll</dc:creator>
  <cp:lastModifiedBy>Jim Coll</cp:lastModifiedBy>
  <cp:revision>21</cp:revision>
  <dcterms:created xsi:type="dcterms:W3CDTF">2018-03-01T07:54:38Z</dcterms:created>
  <dcterms:modified xsi:type="dcterms:W3CDTF">2018-03-01T16:02:32Z</dcterms:modified>
</cp:coreProperties>
</file>