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B4F-2B16-8F1E-1F0E-B2275091A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1ED37-3131-F271-99BC-04F4594CE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9B9093-25BE-A0F5-96E9-7BF24AC47F92}"/>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5" name="Footer Placeholder 4">
            <a:extLst>
              <a:ext uri="{FF2B5EF4-FFF2-40B4-BE49-F238E27FC236}">
                <a16:creationId xmlns:a16="http://schemas.microsoft.com/office/drawing/2014/main" id="{04C2B683-37A0-0A6F-5398-717FA9B24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611A2-C4E4-8B0B-4176-3E694C32F88E}"/>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249992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DC72-2E19-B5EB-BAC1-83D2094769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CD2FCF-BAFC-7BC7-4BDB-7D6D693C4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B60B8-5556-AAB5-F1F9-C43732510545}"/>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5" name="Footer Placeholder 4">
            <a:extLst>
              <a:ext uri="{FF2B5EF4-FFF2-40B4-BE49-F238E27FC236}">
                <a16:creationId xmlns:a16="http://schemas.microsoft.com/office/drawing/2014/main" id="{6D28915C-1D60-870F-C492-0C71A9759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B6BA2-F800-2C70-0056-2120241A53C2}"/>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40418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B3597-4AC3-9412-FD73-0089BF9187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C9CC08-BFD5-C05B-62B1-95BC12FA17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5A5CA-9E22-5C40-9F58-CB57D275019F}"/>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5" name="Footer Placeholder 4">
            <a:extLst>
              <a:ext uri="{FF2B5EF4-FFF2-40B4-BE49-F238E27FC236}">
                <a16:creationId xmlns:a16="http://schemas.microsoft.com/office/drawing/2014/main" id="{D80055C3-EA69-EA48-7E54-D38A2D386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CF034-5134-C491-8815-6DBC26B1530F}"/>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329664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500C-0850-DBFA-BDE5-F6CD928A6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3FA50-6F05-7544-26F5-7681CD291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24231-6654-CA23-29E0-02B9A8431820}"/>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5" name="Footer Placeholder 4">
            <a:extLst>
              <a:ext uri="{FF2B5EF4-FFF2-40B4-BE49-F238E27FC236}">
                <a16:creationId xmlns:a16="http://schemas.microsoft.com/office/drawing/2014/main" id="{2A11110F-5AD0-7439-246B-18FEF561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90B19-57F3-0BB6-A3BA-9A9009F94936}"/>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237846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EDDE-1781-7443-BFBE-9C3A13179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F01EED-8FDB-E240-0DCA-76159465EF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378E5-BF6F-471E-59A4-CF436FEB1A60}"/>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5" name="Footer Placeholder 4">
            <a:extLst>
              <a:ext uri="{FF2B5EF4-FFF2-40B4-BE49-F238E27FC236}">
                <a16:creationId xmlns:a16="http://schemas.microsoft.com/office/drawing/2014/main" id="{84F5DFBD-A55F-96E8-3323-4ED88E36D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CAD95-1B4C-50DB-283D-AA02B842C9DC}"/>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306279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C034-D9E2-5CCB-462C-429863959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495EA-A824-A267-9DA2-40EFC81A1B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170EAA-FEC7-FD53-DC43-534EB836D9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7C6F09-7819-B0B5-4756-9BC883484EF4}"/>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6" name="Footer Placeholder 5">
            <a:extLst>
              <a:ext uri="{FF2B5EF4-FFF2-40B4-BE49-F238E27FC236}">
                <a16:creationId xmlns:a16="http://schemas.microsoft.com/office/drawing/2014/main" id="{DDF7F0DE-0A72-995F-A417-137A641B8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CFA42-74C0-4FF3-5491-56746737660C}"/>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226022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EA49-5477-203D-7176-7DCE08064A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060DA-C6F1-C30E-147F-857BCA91F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172D6-854E-6F34-1D05-506960E763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6D6233-FE9E-F47A-2B9F-DCDEE5C6E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CA2CA7-27A2-4644-84FC-49993B910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323EB0-22DE-FF85-6D33-C2FDFECB7167}"/>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8" name="Footer Placeholder 7">
            <a:extLst>
              <a:ext uri="{FF2B5EF4-FFF2-40B4-BE49-F238E27FC236}">
                <a16:creationId xmlns:a16="http://schemas.microsoft.com/office/drawing/2014/main" id="{AD7E82A6-ACCD-4390-C209-6D8964E04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DB6B0A-B9CA-92EE-77E7-6D0B713217FA}"/>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205857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7E28-9C6B-FC16-91DF-9C5D1ED2D7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596A9-FDD9-53AC-BAAD-95DAD6F1ACF0}"/>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4" name="Footer Placeholder 3">
            <a:extLst>
              <a:ext uri="{FF2B5EF4-FFF2-40B4-BE49-F238E27FC236}">
                <a16:creationId xmlns:a16="http://schemas.microsoft.com/office/drawing/2014/main" id="{C2B7D030-352D-A188-3B09-593DEE6520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EA505-1237-2100-591B-246CF0F6274E}"/>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255189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2B0FC-2AA0-8D67-999F-A5DF08475045}"/>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3" name="Footer Placeholder 2">
            <a:extLst>
              <a:ext uri="{FF2B5EF4-FFF2-40B4-BE49-F238E27FC236}">
                <a16:creationId xmlns:a16="http://schemas.microsoft.com/office/drawing/2014/main" id="{CE69C682-1AEE-8FED-D6D3-88128E901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7AAD6-F0E8-BD3A-3C32-D67E76BD46B4}"/>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147280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EF96-D65A-AA37-60EF-31478334B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B4A8FD-AD9E-66A3-1ED8-6190CCDB7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4E097A-9486-9C43-D7C4-EE15BA139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A5960-EA72-F51A-9394-E710D5FFC81D}"/>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6" name="Footer Placeholder 5">
            <a:extLst>
              <a:ext uri="{FF2B5EF4-FFF2-40B4-BE49-F238E27FC236}">
                <a16:creationId xmlns:a16="http://schemas.microsoft.com/office/drawing/2014/main" id="{880C6CB3-2719-FD48-060E-1215CB36B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B652A-B44B-580A-34DD-CDF18506DECB}"/>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235553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068F-FE5E-8127-B513-DEF90DC79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EFD4D4-B840-3E19-C1BE-E5DAF3A26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FD7EA5-4E9D-BC0F-D7E9-2FF0D8617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540B8-847D-571C-4B2B-F67470870A0B}"/>
              </a:ext>
            </a:extLst>
          </p:cNvPr>
          <p:cNvSpPr>
            <a:spLocks noGrp="1"/>
          </p:cNvSpPr>
          <p:nvPr>
            <p:ph type="dt" sz="half" idx="10"/>
          </p:nvPr>
        </p:nvSpPr>
        <p:spPr/>
        <p:txBody>
          <a:bodyPr/>
          <a:lstStyle/>
          <a:p>
            <a:fld id="{36BB9784-FFFA-4BB6-BC7B-671C7EA47FB7}" type="datetimeFigureOut">
              <a:rPr lang="en-US" smtClean="0"/>
              <a:t>8/18/2024</a:t>
            </a:fld>
            <a:endParaRPr lang="en-US"/>
          </a:p>
        </p:txBody>
      </p:sp>
      <p:sp>
        <p:nvSpPr>
          <p:cNvPr id="6" name="Footer Placeholder 5">
            <a:extLst>
              <a:ext uri="{FF2B5EF4-FFF2-40B4-BE49-F238E27FC236}">
                <a16:creationId xmlns:a16="http://schemas.microsoft.com/office/drawing/2014/main" id="{02EFB20C-396E-86ED-4BEF-862038416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3E739-F815-77CE-BA3B-23B9FE3E598C}"/>
              </a:ext>
            </a:extLst>
          </p:cNvPr>
          <p:cNvSpPr>
            <a:spLocks noGrp="1"/>
          </p:cNvSpPr>
          <p:nvPr>
            <p:ph type="sldNum" sz="quarter" idx="12"/>
          </p:nvPr>
        </p:nvSpPr>
        <p:spPr/>
        <p:txBody>
          <a:bodyPr/>
          <a:lstStyle/>
          <a:p>
            <a:fld id="{D2868775-3883-4648-8C48-5A2F36F7AE7E}" type="slidenum">
              <a:rPr lang="en-US" smtClean="0"/>
              <a:t>‹#›</a:t>
            </a:fld>
            <a:endParaRPr lang="en-US"/>
          </a:p>
        </p:txBody>
      </p:sp>
    </p:spTree>
    <p:extLst>
      <p:ext uri="{BB962C8B-B14F-4D97-AF65-F5344CB8AC3E}">
        <p14:creationId xmlns:p14="http://schemas.microsoft.com/office/powerpoint/2010/main" val="364677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2CC91B-CF01-18F6-099C-6F8D34876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2A168D-F166-B706-38E1-77FD03B74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A4B03-93C2-496B-70A5-890D8EC16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BB9784-FFFA-4BB6-BC7B-671C7EA47FB7}" type="datetimeFigureOut">
              <a:rPr lang="en-US" smtClean="0"/>
              <a:t>8/18/2024</a:t>
            </a:fld>
            <a:endParaRPr lang="en-US"/>
          </a:p>
        </p:txBody>
      </p:sp>
      <p:sp>
        <p:nvSpPr>
          <p:cNvPr id="5" name="Footer Placeholder 4">
            <a:extLst>
              <a:ext uri="{FF2B5EF4-FFF2-40B4-BE49-F238E27FC236}">
                <a16:creationId xmlns:a16="http://schemas.microsoft.com/office/drawing/2014/main" id="{188F4438-588F-2915-368B-E47D5C1B8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D4B15-FF34-CECA-6FB0-024443C43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868775-3883-4648-8C48-5A2F36F7AE7E}" type="slidenum">
              <a:rPr lang="en-US" smtClean="0"/>
              <a:t>‹#›</a:t>
            </a:fld>
            <a:endParaRPr lang="en-US"/>
          </a:p>
        </p:txBody>
      </p:sp>
    </p:spTree>
    <p:extLst>
      <p:ext uri="{BB962C8B-B14F-4D97-AF65-F5344CB8AC3E}">
        <p14:creationId xmlns:p14="http://schemas.microsoft.com/office/powerpoint/2010/main" val="342703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levant.software/blog/agile-software-development-lifecycle-phases-explained/" TargetMode="External"/><Relationship Id="rId2" Type="http://schemas.openxmlformats.org/officeDocument/2006/relationships/hyperlink" Target="https://www.gao.gov/products/gao-20-713sp" TargetMode="External"/><Relationship Id="rId1" Type="http://schemas.openxmlformats.org/officeDocument/2006/relationships/slideLayout" Target="../slideLayouts/slideLayout2.xml"/><Relationship Id="rId5" Type="http://schemas.openxmlformats.org/officeDocument/2006/relationships/hyperlink" Target="https://thedigitalprojectmanager.com/projects/pm-methodology/agile-vs-waterfall/" TargetMode="External"/><Relationship Id="rId4" Type="http://schemas.openxmlformats.org/officeDocument/2006/relationships/hyperlink" Target="https://hbr.org/2023/10/its-time-to-end-the-battle-between-waterfall-and-agi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EEFF-FCB1-506A-8425-210E7CB9E964}"/>
              </a:ext>
            </a:extLst>
          </p:cNvPr>
          <p:cNvSpPr>
            <a:spLocks noGrp="1"/>
          </p:cNvSpPr>
          <p:nvPr>
            <p:ph type="title"/>
          </p:nvPr>
        </p:nvSpPr>
        <p:spPr>
          <a:xfrm>
            <a:off x="838200" y="365125"/>
            <a:ext cx="10515600" cy="4554116"/>
          </a:xfrm>
        </p:spPr>
        <p:txBody>
          <a:bodyPr>
            <a:normAutofit/>
          </a:bodyPr>
          <a:lstStyle/>
          <a:p>
            <a:pPr algn="ctr"/>
            <a:r>
              <a:rPr lang="en-US" dirty="0"/>
              <a:t>Agile </a:t>
            </a:r>
            <a:br>
              <a:rPr lang="en-US" dirty="0"/>
            </a:br>
            <a:r>
              <a:rPr lang="en-US" dirty="0"/>
              <a:t>and</a:t>
            </a:r>
            <a:br>
              <a:rPr lang="en-US" dirty="0"/>
            </a:br>
            <a:r>
              <a:rPr lang="en-US" dirty="0"/>
              <a:t> Waterfall </a:t>
            </a:r>
            <a:br>
              <a:rPr lang="en-US" dirty="0"/>
            </a:br>
            <a:r>
              <a:rPr lang="en-US" dirty="0"/>
              <a:t>Methodologies for Project Managers</a:t>
            </a:r>
            <a:br>
              <a:rPr lang="en-US" dirty="0"/>
            </a:br>
            <a:endParaRPr lang="en-US" dirty="0"/>
          </a:p>
        </p:txBody>
      </p:sp>
      <p:sp>
        <p:nvSpPr>
          <p:cNvPr id="3" name="Content Placeholder 2">
            <a:extLst>
              <a:ext uri="{FF2B5EF4-FFF2-40B4-BE49-F238E27FC236}">
                <a16:creationId xmlns:a16="http://schemas.microsoft.com/office/drawing/2014/main" id="{42645BF6-6F94-43AF-7D08-2BA132D250B8}"/>
              </a:ext>
            </a:extLst>
          </p:cNvPr>
          <p:cNvSpPr>
            <a:spLocks noGrp="1"/>
          </p:cNvSpPr>
          <p:nvPr>
            <p:ph idx="1"/>
          </p:nvPr>
        </p:nvSpPr>
        <p:spPr>
          <a:xfrm>
            <a:off x="838200" y="5312779"/>
            <a:ext cx="10515600" cy="864183"/>
          </a:xfrm>
        </p:spPr>
        <p:txBody>
          <a:bodyPr>
            <a:normAutofit fontScale="92500" lnSpcReduction="10000"/>
          </a:bodyPr>
          <a:lstStyle/>
          <a:p>
            <a:pPr marL="0" indent="0" algn="ctr">
              <a:buNone/>
            </a:pPr>
            <a:r>
              <a:rPr lang="en-US" dirty="0"/>
              <a:t>James D. Webb</a:t>
            </a:r>
          </a:p>
          <a:p>
            <a:pPr marL="0" indent="0" algn="ctr">
              <a:buNone/>
            </a:pPr>
            <a:r>
              <a:rPr lang="en-US" dirty="0"/>
              <a:t>August 18, 2024</a:t>
            </a:r>
          </a:p>
          <a:p>
            <a:pPr marL="0" indent="0">
              <a:buNone/>
            </a:pPr>
            <a:endParaRPr lang="en-US" dirty="0"/>
          </a:p>
        </p:txBody>
      </p:sp>
    </p:spTree>
    <p:extLst>
      <p:ext uri="{BB962C8B-B14F-4D97-AF65-F5344CB8AC3E}">
        <p14:creationId xmlns:p14="http://schemas.microsoft.com/office/powerpoint/2010/main" val="240051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6F1A-C8E3-B3EB-A0DB-8F4C4980ABA5}"/>
              </a:ext>
            </a:extLst>
          </p:cNvPr>
          <p:cNvSpPr>
            <a:spLocks noGrp="1"/>
          </p:cNvSpPr>
          <p:nvPr>
            <p:ph type="title"/>
          </p:nvPr>
        </p:nvSpPr>
        <p:spPr>
          <a:xfrm>
            <a:off x="838199" y="365125"/>
            <a:ext cx="10991127" cy="1325563"/>
          </a:xfrm>
        </p:spPr>
        <p:txBody>
          <a:bodyPr>
            <a:noAutofit/>
          </a:bodyPr>
          <a:lstStyle/>
          <a:p>
            <a:pPr algn="ctr"/>
            <a:r>
              <a:rPr lang="en-US" sz="3500" dirty="0"/>
              <a:t>Agile methodology roles importance and how they attribute to an end goal while making changes along the way. </a:t>
            </a:r>
            <a:r>
              <a:rPr lang="en-US" sz="3500" i="0" dirty="0">
                <a:solidFill>
                  <a:srgbClr val="333333"/>
                </a:solidFill>
                <a:effectLst/>
                <a:highlight>
                  <a:srgbClr val="F7F7ED"/>
                </a:highlight>
              </a:rPr>
              <a:t>(GAO, 2020)</a:t>
            </a:r>
            <a:endParaRPr lang="en-US" sz="3500" dirty="0"/>
          </a:p>
        </p:txBody>
      </p:sp>
      <p:sp>
        <p:nvSpPr>
          <p:cNvPr id="3" name="Content Placeholder 2">
            <a:extLst>
              <a:ext uri="{FF2B5EF4-FFF2-40B4-BE49-F238E27FC236}">
                <a16:creationId xmlns:a16="http://schemas.microsoft.com/office/drawing/2014/main" id="{1BCE88F9-9A08-1007-7C3C-3C621CBB9981}"/>
              </a:ext>
            </a:extLst>
          </p:cNvPr>
          <p:cNvSpPr>
            <a:spLocks noGrp="1"/>
          </p:cNvSpPr>
          <p:nvPr>
            <p:ph idx="1"/>
          </p:nvPr>
        </p:nvSpPr>
        <p:spPr/>
        <p:txBody>
          <a:bodyPr>
            <a:noAutofit/>
          </a:bodyPr>
          <a:lstStyle/>
          <a:p>
            <a:r>
              <a:rPr lang="en-US" sz="2200" dirty="0"/>
              <a:t>Product Owner – The product owner has several responsibilities such as communicating with the stakeholders for requirements of the project, managing the backlog for the requirements and changing requirements and making that impact the direction the project is going.</a:t>
            </a:r>
          </a:p>
          <a:p>
            <a:r>
              <a:rPr lang="en-US" sz="2200" dirty="0"/>
              <a:t>Scrum Master – This role is considered a facilitator of the team. From tracking progress for the product owner and stakeholders, removing impediments for the development team and mentoring and scheduling meetings. The scrum master is the coach, mentor and coordinator</a:t>
            </a:r>
          </a:p>
          <a:p>
            <a:r>
              <a:rPr lang="en-US" sz="2200" dirty="0"/>
              <a:t>Development Team – The core of the project consists of developers who code the software, implement backlogs into the software, participate in daily standups and are responsible of the Kanban boards. The development team is also responsible for creating user stories as a guideline for how the program should function.</a:t>
            </a:r>
          </a:p>
          <a:p>
            <a:r>
              <a:rPr lang="en-US" sz="2200" dirty="0"/>
              <a:t>Testers - Ensure the quality of the code and find bugs or inadequate qualities among the criteria of the application. The most important process of ensuring the program works as intended is making a test case based off of user stories.</a:t>
            </a:r>
          </a:p>
        </p:txBody>
      </p:sp>
    </p:spTree>
    <p:extLst>
      <p:ext uri="{BB962C8B-B14F-4D97-AF65-F5344CB8AC3E}">
        <p14:creationId xmlns:p14="http://schemas.microsoft.com/office/powerpoint/2010/main" val="103463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21A-FAC3-A6DD-88A1-5FA162D47942}"/>
              </a:ext>
            </a:extLst>
          </p:cNvPr>
          <p:cNvSpPr>
            <a:spLocks noGrp="1"/>
          </p:cNvSpPr>
          <p:nvPr>
            <p:ph type="title"/>
          </p:nvPr>
        </p:nvSpPr>
        <p:spPr>
          <a:xfrm>
            <a:off x="838200" y="365125"/>
            <a:ext cx="10515600" cy="1460500"/>
          </a:xfrm>
        </p:spPr>
        <p:txBody>
          <a:bodyPr>
            <a:noAutofit/>
          </a:bodyPr>
          <a:lstStyle/>
          <a:p>
            <a:pPr algn="ctr"/>
            <a:r>
              <a:rPr lang="en-US" sz="3500" dirty="0"/>
              <a:t>Agile phases consist of 6 stages as described in this article, “</a:t>
            </a:r>
            <a:r>
              <a:rPr lang="en-US" sz="3500" b="0" i="0" dirty="0">
                <a:solidFill>
                  <a:srgbClr val="000000"/>
                </a:solidFill>
                <a:effectLst/>
                <a:highlight>
                  <a:srgbClr val="F8F9FB"/>
                </a:highlight>
              </a:rPr>
              <a:t>In the Agile lifecycle, a product moves through a structured series of stages typically involving six SDLC phases or agile iterations” </a:t>
            </a:r>
            <a:r>
              <a:rPr lang="en-US" sz="3500" b="0" i="0" dirty="0">
                <a:effectLst/>
              </a:rPr>
              <a:t>(</a:t>
            </a:r>
            <a:r>
              <a:rPr lang="en-US" sz="3500" b="0" i="0" dirty="0" err="1">
                <a:effectLst/>
              </a:rPr>
              <a:t>Dziuba</a:t>
            </a:r>
            <a:r>
              <a:rPr lang="en-US" sz="3500" b="0" i="0" dirty="0">
                <a:effectLst/>
              </a:rPr>
              <a:t>, 2023</a:t>
            </a:r>
            <a:r>
              <a:rPr lang="en-US" sz="3500" b="0" i="0" dirty="0">
                <a:effectLst/>
                <a:highlight>
                  <a:srgbClr val="F7F7ED"/>
                </a:highlight>
              </a:rPr>
              <a:t>)</a:t>
            </a:r>
            <a:endParaRPr lang="en-US" sz="3500" dirty="0"/>
          </a:p>
        </p:txBody>
      </p:sp>
      <p:sp>
        <p:nvSpPr>
          <p:cNvPr id="3" name="Content Placeholder 2">
            <a:extLst>
              <a:ext uri="{FF2B5EF4-FFF2-40B4-BE49-F238E27FC236}">
                <a16:creationId xmlns:a16="http://schemas.microsoft.com/office/drawing/2014/main" id="{BD9A2286-FB59-8C2B-0B2D-F58EE20F6274}"/>
              </a:ext>
            </a:extLst>
          </p:cNvPr>
          <p:cNvSpPr>
            <a:spLocks noGrp="1"/>
          </p:cNvSpPr>
          <p:nvPr>
            <p:ph idx="1"/>
          </p:nvPr>
        </p:nvSpPr>
        <p:spPr>
          <a:xfrm>
            <a:off x="544010" y="2048717"/>
            <a:ext cx="11239018" cy="4444157"/>
          </a:xfrm>
        </p:spPr>
        <p:txBody>
          <a:bodyPr>
            <a:noAutofit/>
          </a:bodyPr>
          <a:lstStyle/>
          <a:p>
            <a:r>
              <a:rPr lang="en-US" sz="2200" dirty="0"/>
              <a:t>1. Concept – This is the stage where information is gathered from the stakeholders</a:t>
            </a:r>
          </a:p>
          <a:p>
            <a:r>
              <a:rPr lang="en-US" sz="2200" dirty="0"/>
              <a:t>2. Inception- This is the process where user stories are created along with test cases. The product owner will also update backlogs at this stage and throughout the project.</a:t>
            </a:r>
          </a:p>
          <a:p>
            <a:r>
              <a:rPr lang="en-US" sz="2200" dirty="0"/>
              <a:t>3. Iteration - The stage where everyone works on the project within the sprint timeframe.</a:t>
            </a:r>
          </a:p>
          <a:p>
            <a:r>
              <a:rPr lang="en-US" sz="2200" dirty="0"/>
              <a:t>4. Testing - Testing of the product must take place to ensure the criteria of the stakeholders is meet. The testcases that are created by the tester are used at this stage.</a:t>
            </a:r>
          </a:p>
          <a:p>
            <a:r>
              <a:rPr lang="en-US" sz="2200" dirty="0"/>
              <a:t>5. Release - Once the backlogs have been met, clear communication from the stakeholders on requirements of the product are achieved and the product has been thoroughly tested, it is deployed.</a:t>
            </a:r>
          </a:p>
          <a:p>
            <a:r>
              <a:rPr lang="en-US" sz="2200" dirty="0"/>
              <a:t>6. Review – This stage transitions from development to long term support for the product created through continuous feedback and changing technologies. </a:t>
            </a:r>
          </a:p>
        </p:txBody>
      </p:sp>
    </p:spTree>
    <p:extLst>
      <p:ext uri="{BB962C8B-B14F-4D97-AF65-F5344CB8AC3E}">
        <p14:creationId xmlns:p14="http://schemas.microsoft.com/office/powerpoint/2010/main" val="259716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E026-7134-8A45-4AA7-5594079E9008}"/>
              </a:ext>
            </a:extLst>
          </p:cNvPr>
          <p:cNvSpPr>
            <a:spLocks noGrp="1"/>
          </p:cNvSpPr>
          <p:nvPr>
            <p:ph type="title"/>
          </p:nvPr>
        </p:nvSpPr>
        <p:spPr>
          <a:xfrm>
            <a:off x="381965" y="365125"/>
            <a:ext cx="11539959" cy="1460500"/>
          </a:xfrm>
        </p:spPr>
        <p:txBody>
          <a:bodyPr>
            <a:noAutofit/>
          </a:bodyPr>
          <a:lstStyle/>
          <a:p>
            <a:pPr algn="ctr"/>
            <a:r>
              <a:rPr lang="en-US" sz="3500" dirty="0"/>
              <a:t>Waterfall Methodology is a planned-out approach as explained here, “s</a:t>
            </a:r>
            <a:r>
              <a:rPr lang="en-US" sz="3500" b="0" i="0" dirty="0">
                <a:solidFill>
                  <a:srgbClr val="282828"/>
                </a:solidFill>
                <a:effectLst/>
                <a:highlight>
                  <a:srgbClr val="FFFFFF"/>
                </a:highlight>
              </a:rPr>
              <a:t>tructured and sequential, where progress “flows” downward through distinct phases” </a:t>
            </a:r>
            <a:r>
              <a:rPr lang="en-US" sz="3500" b="0" i="0" dirty="0">
                <a:solidFill>
                  <a:srgbClr val="333333"/>
                </a:solidFill>
                <a:effectLst/>
                <a:highlight>
                  <a:srgbClr val="F7F7ED"/>
                </a:highlight>
              </a:rPr>
              <a:t>(</a:t>
            </a:r>
            <a:r>
              <a:rPr lang="en-US" sz="3500" b="0" i="0" dirty="0">
                <a:solidFill>
                  <a:srgbClr val="333333"/>
                </a:solidFill>
                <a:effectLst/>
              </a:rPr>
              <a:t>Nieto-Rodriguez, 2023</a:t>
            </a:r>
            <a:r>
              <a:rPr lang="en-US" sz="3500" b="0" i="0" dirty="0">
                <a:solidFill>
                  <a:srgbClr val="333333"/>
                </a:solidFill>
                <a:effectLst/>
                <a:highlight>
                  <a:srgbClr val="F7F7ED"/>
                </a:highlight>
              </a:rPr>
              <a:t>)</a:t>
            </a:r>
            <a:endParaRPr lang="en-US" sz="3500" dirty="0"/>
          </a:p>
        </p:txBody>
      </p:sp>
      <p:sp>
        <p:nvSpPr>
          <p:cNvPr id="3" name="Content Placeholder 2">
            <a:extLst>
              <a:ext uri="{FF2B5EF4-FFF2-40B4-BE49-F238E27FC236}">
                <a16:creationId xmlns:a16="http://schemas.microsoft.com/office/drawing/2014/main" id="{996A23B0-B58A-FF8F-1C58-EFDA7276C890}"/>
              </a:ext>
            </a:extLst>
          </p:cNvPr>
          <p:cNvSpPr>
            <a:spLocks noGrp="1"/>
          </p:cNvSpPr>
          <p:nvPr>
            <p:ph idx="1"/>
          </p:nvPr>
        </p:nvSpPr>
        <p:spPr>
          <a:xfrm>
            <a:off x="567159" y="2106591"/>
            <a:ext cx="11100122" cy="4386284"/>
          </a:xfrm>
        </p:spPr>
        <p:txBody>
          <a:bodyPr>
            <a:normAutofit/>
          </a:bodyPr>
          <a:lstStyle/>
          <a:p>
            <a:r>
              <a:rPr lang="en-US" sz="2200" dirty="0"/>
              <a:t>These phases include conception, analysis, design, planning, construction, testing, implementation, handover and maintenance.</a:t>
            </a:r>
          </a:p>
          <a:p>
            <a:r>
              <a:rPr lang="en-US" sz="2200" dirty="0"/>
              <a:t>Phases are planned out before the project even begins and there is no intention to change anything throughout the project's life cycle.</a:t>
            </a:r>
          </a:p>
          <a:p>
            <a:r>
              <a:rPr lang="en-US" sz="2200" dirty="0"/>
              <a:t>There is no backlogs for continuous changes and there is no team communication such as utilizing the Kanban board.</a:t>
            </a:r>
          </a:p>
          <a:p>
            <a:r>
              <a:rPr lang="en-US" sz="2200" dirty="0"/>
              <a:t>Plans would have already been thought-out thoroughly and there would be no communication between the team members and stakeholders for these changes to happen. </a:t>
            </a:r>
          </a:p>
          <a:p>
            <a:r>
              <a:rPr lang="en-US" sz="2200" dirty="0"/>
              <a:t>Lastly, for example when the stakeholders wanted to change the criteria of travel packages and layout of the display of travel packages would not have happened with a waterfall methodology. </a:t>
            </a:r>
          </a:p>
          <a:p>
            <a:endParaRPr lang="en-US" sz="2200" dirty="0"/>
          </a:p>
        </p:txBody>
      </p:sp>
    </p:spTree>
    <p:extLst>
      <p:ext uri="{BB962C8B-B14F-4D97-AF65-F5344CB8AC3E}">
        <p14:creationId xmlns:p14="http://schemas.microsoft.com/office/powerpoint/2010/main" val="116314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D8B7-0C26-7D7E-36AC-45167D75FB33}"/>
              </a:ext>
            </a:extLst>
          </p:cNvPr>
          <p:cNvSpPr>
            <a:spLocks noGrp="1"/>
          </p:cNvSpPr>
          <p:nvPr>
            <p:ph type="title"/>
          </p:nvPr>
        </p:nvSpPr>
        <p:spPr/>
        <p:txBody>
          <a:bodyPr>
            <a:normAutofit/>
          </a:bodyPr>
          <a:lstStyle/>
          <a:p>
            <a:pPr algn="ctr"/>
            <a:r>
              <a:rPr lang="en-US" sz="3500" dirty="0"/>
              <a:t>Waterfall or Agile which one should you choose and why?</a:t>
            </a:r>
          </a:p>
        </p:txBody>
      </p:sp>
      <p:sp>
        <p:nvSpPr>
          <p:cNvPr id="3" name="Content Placeholder 2">
            <a:extLst>
              <a:ext uri="{FF2B5EF4-FFF2-40B4-BE49-F238E27FC236}">
                <a16:creationId xmlns:a16="http://schemas.microsoft.com/office/drawing/2014/main" id="{678882E2-DD73-4DCC-F64E-ACC81DD88411}"/>
              </a:ext>
            </a:extLst>
          </p:cNvPr>
          <p:cNvSpPr>
            <a:spLocks noGrp="1"/>
          </p:cNvSpPr>
          <p:nvPr>
            <p:ph idx="1"/>
          </p:nvPr>
        </p:nvSpPr>
        <p:spPr>
          <a:xfrm>
            <a:off x="451413" y="1825625"/>
            <a:ext cx="11181143" cy="4351338"/>
          </a:xfrm>
        </p:spPr>
        <p:txBody>
          <a:bodyPr>
            <a:normAutofit lnSpcReduction="10000"/>
          </a:bodyPr>
          <a:lstStyle/>
          <a:p>
            <a:r>
              <a:rPr lang="en-US" sz="2200" dirty="0">
                <a:latin typeface="+mj-lt"/>
              </a:rPr>
              <a:t>Agile is a better consideration when it comes to software as explained, “</a:t>
            </a:r>
            <a:r>
              <a:rPr lang="en-US" sz="2200" b="0" i="0" dirty="0">
                <a:solidFill>
                  <a:srgbClr val="000000"/>
                </a:solidFill>
                <a:effectLst/>
                <a:highlight>
                  <a:srgbClr val="FFFFFF"/>
                </a:highlight>
                <a:latin typeface="+mj-lt"/>
              </a:rPr>
              <a:t>if we’re living in an ideal world, the </a:t>
            </a:r>
            <a:r>
              <a:rPr lang="en-US" sz="2200" i="0" dirty="0">
                <a:solidFill>
                  <a:srgbClr val="000000"/>
                </a:solidFill>
                <a:effectLst/>
                <a:highlight>
                  <a:srgbClr val="FFFFFF"/>
                </a:highlight>
                <a:latin typeface="+mj-lt"/>
              </a:rPr>
              <a:t>agile approach is better suited to digital projects.” </a:t>
            </a:r>
            <a:r>
              <a:rPr lang="en-US" sz="2200" b="0" i="0" dirty="0">
                <a:solidFill>
                  <a:srgbClr val="333333"/>
                </a:solidFill>
                <a:effectLst/>
                <a:latin typeface="+mj-lt"/>
              </a:rPr>
              <a:t>(Haworth &amp; Hoban, 2024). This is because digital products are ever changing and complex in nature.</a:t>
            </a:r>
          </a:p>
          <a:p>
            <a:r>
              <a:rPr lang="en-US" sz="2200" dirty="0">
                <a:solidFill>
                  <a:srgbClr val="333333"/>
                </a:solidFill>
                <a:latin typeface="+mj-lt"/>
              </a:rPr>
              <a:t>During the SDLC of the SNHU travel package program, we ran into several impediments that with a waterfall methodology, the project team would not be able to overcome.</a:t>
            </a:r>
          </a:p>
          <a:p>
            <a:r>
              <a:rPr lang="en-US" sz="2200" b="0" i="0" dirty="0">
                <a:solidFill>
                  <a:srgbClr val="333333"/>
                </a:solidFill>
                <a:effectLst/>
                <a:latin typeface="+mj-lt"/>
              </a:rPr>
              <a:t>This included constant feedback from the stakeholders, wanting changes despite writing user stories beforehand. The </a:t>
            </a:r>
            <a:r>
              <a:rPr lang="en-US" sz="2200" dirty="0">
                <a:solidFill>
                  <a:srgbClr val="333333"/>
                </a:solidFill>
                <a:latin typeface="+mj-lt"/>
              </a:rPr>
              <a:t>Agile methodology allowed the team through communication and backlogs to adapt and pivot for the changes needed.</a:t>
            </a:r>
          </a:p>
          <a:p>
            <a:r>
              <a:rPr lang="en-US" sz="2200" dirty="0">
                <a:solidFill>
                  <a:srgbClr val="333333"/>
                </a:solidFill>
                <a:latin typeface="+mj-lt"/>
              </a:rPr>
              <a:t>If considering the Waterfall methodology, it is worth considering that it is more structured form the beginning and throughout the project, more suited for smaller noncomplex projects and there is limited stakeholder involvement. </a:t>
            </a:r>
          </a:p>
          <a:p>
            <a:r>
              <a:rPr lang="en-US" sz="2200" dirty="0">
                <a:solidFill>
                  <a:srgbClr val="333333"/>
                </a:solidFill>
                <a:latin typeface="+mj-lt"/>
              </a:rPr>
              <a:t>However, this could cause an inadequate product at the end of the project, extending the time schedule and costing the project more money and resources.</a:t>
            </a:r>
          </a:p>
          <a:p>
            <a:endParaRPr lang="en-US" sz="2200" b="0" i="0" dirty="0">
              <a:solidFill>
                <a:srgbClr val="333333"/>
              </a:solidFill>
              <a:effectLst/>
              <a:latin typeface="+mj-lt"/>
            </a:endParaRPr>
          </a:p>
          <a:p>
            <a:endParaRPr lang="en-US" dirty="0"/>
          </a:p>
        </p:txBody>
      </p:sp>
    </p:spTree>
    <p:extLst>
      <p:ext uri="{BB962C8B-B14F-4D97-AF65-F5344CB8AC3E}">
        <p14:creationId xmlns:p14="http://schemas.microsoft.com/office/powerpoint/2010/main" val="132073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9A37-B8AA-82CF-3E91-AD8A2750B8C6}"/>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F89309A3-A500-6C84-8025-B0CE2F0703E2}"/>
              </a:ext>
            </a:extLst>
          </p:cNvPr>
          <p:cNvSpPr>
            <a:spLocks noGrp="1"/>
          </p:cNvSpPr>
          <p:nvPr>
            <p:ph idx="1"/>
          </p:nvPr>
        </p:nvSpPr>
        <p:spPr/>
        <p:txBody>
          <a:bodyPr>
            <a:normAutofit/>
          </a:bodyPr>
          <a:lstStyle/>
          <a:p>
            <a:r>
              <a:rPr lang="en-US" sz="2000" b="0" i="0" dirty="0">
                <a:solidFill>
                  <a:srgbClr val="000000"/>
                </a:solidFill>
                <a:effectLst/>
                <a:highlight>
                  <a:srgbClr val="FFFFFF"/>
                </a:highlight>
                <a:latin typeface="+mj-lt"/>
              </a:rPr>
              <a:t>GAO. (2020, September 29). </a:t>
            </a:r>
            <a:r>
              <a:rPr lang="en-US" sz="2000" b="0" i="1" dirty="0">
                <a:solidFill>
                  <a:srgbClr val="000000"/>
                </a:solidFill>
                <a:effectLst/>
                <a:highlight>
                  <a:srgbClr val="FFFFFF"/>
                </a:highlight>
                <a:latin typeface="+mj-lt"/>
              </a:rPr>
              <a:t>Science &amp; tech spotlight: Agile software development</a:t>
            </a:r>
            <a:r>
              <a:rPr lang="en-US" sz="2000" b="0" i="0" dirty="0">
                <a:solidFill>
                  <a:srgbClr val="000000"/>
                </a:solidFill>
                <a:effectLst/>
                <a:highlight>
                  <a:srgbClr val="FFFFFF"/>
                </a:highlight>
                <a:latin typeface="+mj-lt"/>
              </a:rPr>
              <a:t>. U.S. Government Accountability Office (U.S. GAO). </a:t>
            </a:r>
            <a:r>
              <a:rPr lang="en-US" sz="2000" b="0" i="0" u="none" strike="noStrike" dirty="0">
                <a:solidFill>
                  <a:srgbClr val="000000"/>
                </a:solidFill>
                <a:effectLst/>
                <a:highlight>
                  <a:srgbClr val="FFFFFF"/>
                </a:highlight>
                <a:latin typeface="+mj-lt"/>
                <a:hlinkClick r:id="rId2"/>
              </a:rPr>
              <a:t>https://www.gao.gov/products/gao-20-713sp</a:t>
            </a:r>
            <a:endParaRPr lang="en-US" sz="2000" b="0" i="0" u="none" strike="noStrike" dirty="0">
              <a:solidFill>
                <a:srgbClr val="000000"/>
              </a:solidFill>
              <a:effectLst/>
              <a:highlight>
                <a:srgbClr val="FFFFFF"/>
              </a:highlight>
              <a:latin typeface="+mj-lt"/>
            </a:endParaRPr>
          </a:p>
          <a:p>
            <a:r>
              <a:rPr lang="en-US" sz="2000" b="0" i="0" dirty="0" err="1">
                <a:solidFill>
                  <a:srgbClr val="000000"/>
                </a:solidFill>
                <a:effectLst/>
                <a:highlight>
                  <a:srgbClr val="FFFFFF"/>
                </a:highlight>
                <a:latin typeface="+mj-lt"/>
              </a:rPr>
              <a:t>Dziuba</a:t>
            </a:r>
            <a:r>
              <a:rPr lang="en-US" sz="2000" b="0" i="0" dirty="0">
                <a:solidFill>
                  <a:srgbClr val="000000"/>
                </a:solidFill>
                <a:effectLst/>
                <a:highlight>
                  <a:srgbClr val="FFFFFF"/>
                </a:highlight>
                <a:latin typeface="+mj-lt"/>
              </a:rPr>
              <a:t>, A. (2023, April 6). </a:t>
            </a:r>
            <a:r>
              <a:rPr lang="en-US" sz="2000" b="0" i="1" dirty="0">
                <a:solidFill>
                  <a:srgbClr val="000000"/>
                </a:solidFill>
                <a:effectLst/>
                <a:highlight>
                  <a:srgbClr val="FFFFFF"/>
                </a:highlight>
                <a:latin typeface="+mj-lt"/>
              </a:rPr>
              <a:t>Navigating the Agile software development life cycle: Phases, tools, roadmap</a:t>
            </a:r>
            <a:r>
              <a:rPr lang="en-US" sz="2000" b="0" i="0" dirty="0">
                <a:solidFill>
                  <a:srgbClr val="000000"/>
                </a:solidFill>
                <a:effectLst/>
                <a:highlight>
                  <a:srgbClr val="FFFFFF"/>
                </a:highlight>
                <a:latin typeface="+mj-lt"/>
              </a:rPr>
              <a:t>. Relevant Software. </a:t>
            </a:r>
            <a:r>
              <a:rPr lang="en-US" sz="2000" b="0" i="0" u="none" strike="noStrike" dirty="0">
                <a:solidFill>
                  <a:srgbClr val="000000"/>
                </a:solidFill>
                <a:effectLst/>
                <a:highlight>
                  <a:srgbClr val="FFFFFF"/>
                </a:highlight>
                <a:latin typeface="+mj-lt"/>
                <a:hlinkClick r:id="rId3"/>
              </a:rPr>
              <a:t>https://relevant.software/blog/agile-software-development-lifecycle-phases-explained/</a:t>
            </a:r>
            <a:endParaRPr lang="en-US" sz="2000" b="0" i="0" u="none" strike="noStrike" dirty="0">
              <a:solidFill>
                <a:srgbClr val="000000"/>
              </a:solidFill>
              <a:effectLst/>
              <a:highlight>
                <a:srgbClr val="FFFFFF"/>
              </a:highlight>
              <a:latin typeface="+mj-lt"/>
            </a:endParaRPr>
          </a:p>
          <a:p>
            <a:r>
              <a:rPr lang="en-US" sz="2000" b="0" i="0" dirty="0">
                <a:solidFill>
                  <a:srgbClr val="000000"/>
                </a:solidFill>
                <a:effectLst/>
                <a:highlight>
                  <a:srgbClr val="FFFFFF"/>
                </a:highlight>
                <a:latin typeface="+mj-lt"/>
              </a:rPr>
              <a:t>Nieto-Rodriguez, A. (2023, October 10). </a:t>
            </a:r>
            <a:r>
              <a:rPr lang="en-US" sz="2000" b="0" i="1" dirty="0">
                <a:solidFill>
                  <a:srgbClr val="000000"/>
                </a:solidFill>
                <a:effectLst/>
                <a:highlight>
                  <a:srgbClr val="FFFFFF"/>
                </a:highlight>
                <a:latin typeface="+mj-lt"/>
              </a:rPr>
              <a:t>It’s time to end the battle between waterfall and Agile</a:t>
            </a:r>
            <a:r>
              <a:rPr lang="en-US" sz="2000" b="0" i="0" dirty="0">
                <a:solidFill>
                  <a:srgbClr val="000000"/>
                </a:solidFill>
                <a:effectLst/>
                <a:highlight>
                  <a:srgbClr val="FFFFFF"/>
                </a:highlight>
                <a:latin typeface="+mj-lt"/>
              </a:rPr>
              <a:t>. Harvard Business Review. </a:t>
            </a:r>
            <a:r>
              <a:rPr lang="en-US" sz="2000" b="0" i="0" u="none" strike="noStrike" dirty="0">
                <a:solidFill>
                  <a:srgbClr val="000000"/>
                </a:solidFill>
                <a:effectLst/>
                <a:highlight>
                  <a:srgbClr val="FFFFFF"/>
                </a:highlight>
                <a:latin typeface="+mj-lt"/>
                <a:hlinkClick r:id="rId4"/>
              </a:rPr>
              <a:t>https://hbr.org/2023/10/its-time-to-end-the-battle-between-waterfall-and-agile</a:t>
            </a:r>
            <a:endParaRPr lang="en-US" sz="2000" b="0" i="0" u="none" strike="noStrike" dirty="0">
              <a:solidFill>
                <a:srgbClr val="000000"/>
              </a:solidFill>
              <a:effectLst/>
              <a:highlight>
                <a:srgbClr val="FFFFFF"/>
              </a:highlight>
              <a:latin typeface="+mj-lt"/>
            </a:endParaRPr>
          </a:p>
          <a:p>
            <a:r>
              <a:rPr lang="en-US" sz="2000" b="0" i="0" dirty="0">
                <a:solidFill>
                  <a:srgbClr val="000000"/>
                </a:solidFill>
                <a:effectLst/>
                <a:highlight>
                  <a:srgbClr val="FFFFFF"/>
                </a:highlight>
                <a:latin typeface="+mj-lt"/>
              </a:rPr>
              <a:t>Haworth, S., &amp; Hoban, S. (2024, April 17). </a:t>
            </a:r>
            <a:r>
              <a:rPr lang="en-US" sz="2000" b="0" i="1" dirty="0">
                <a:solidFill>
                  <a:srgbClr val="000000"/>
                </a:solidFill>
                <a:effectLst/>
                <a:highlight>
                  <a:srgbClr val="FFFFFF"/>
                </a:highlight>
                <a:latin typeface="+mj-lt"/>
              </a:rPr>
              <a:t>Agile vs Waterfall: Which Methodology To Choose?</a:t>
            </a:r>
            <a:r>
              <a:rPr lang="en-US" sz="2000" b="0" i="0" dirty="0">
                <a:solidFill>
                  <a:srgbClr val="000000"/>
                </a:solidFill>
                <a:effectLst/>
                <a:highlight>
                  <a:srgbClr val="FFFFFF"/>
                </a:highlight>
                <a:latin typeface="+mj-lt"/>
              </a:rPr>
              <a:t> DPM. </a:t>
            </a:r>
            <a:r>
              <a:rPr lang="en-US" sz="2000" b="0" i="0" u="none" strike="noStrike" dirty="0">
                <a:solidFill>
                  <a:srgbClr val="000000"/>
                </a:solidFill>
                <a:effectLst/>
                <a:highlight>
                  <a:srgbClr val="FFFFFF"/>
                </a:highlight>
                <a:latin typeface="+mj-lt"/>
                <a:hlinkClick r:id="rId5"/>
              </a:rPr>
              <a:t>https://thedigitalprojectmanager.com/projects/pm-methodology/agile-vs-waterfall/</a:t>
            </a:r>
            <a:endParaRPr lang="en-US" sz="2000" dirty="0">
              <a:latin typeface="+mj-lt"/>
            </a:endParaRPr>
          </a:p>
        </p:txBody>
      </p:sp>
    </p:spTree>
    <p:extLst>
      <p:ext uri="{BB962C8B-B14F-4D97-AF65-F5344CB8AC3E}">
        <p14:creationId xmlns:p14="http://schemas.microsoft.com/office/powerpoint/2010/main" val="20239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1108</TotalTime>
  <Words>922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Agile  and  Waterfall  Methodologies for Project Managers </vt:lpstr>
      <vt:lpstr>Agile methodology roles importance and how they attribute to an end goal while making changes along the way. (GAO, 2020)</vt:lpstr>
      <vt:lpstr>Agile phases consist of 6 stages as described in this article, “In the Agile lifecycle, a product moves through a structured series of stages typically involving six SDLC phases or agile iterations” (Dziuba, 2023)</vt:lpstr>
      <vt:lpstr>Waterfall Methodology is a planned-out approach as explained here, “structured and sequential, where progress “flows” downward through distinct phases” (Nieto-Rodriguez, 2023)</vt:lpstr>
      <vt:lpstr>Waterfall or Agile which one should you choose and why?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webb</dc:creator>
  <cp:lastModifiedBy>james webb</cp:lastModifiedBy>
  <cp:revision>8</cp:revision>
  <dcterms:created xsi:type="dcterms:W3CDTF">2024-08-17T14:22:49Z</dcterms:created>
  <dcterms:modified xsi:type="dcterms:W3CDTF">2024-08-18T21:42:24Z</dcterms:modified>
</cp:coreProperties>
</file>