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2"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EF52A2-974C-4F69-9147-F97347013EC9}"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BEE94-6BAE-47C6-A872-A9DD6E2C5C0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F52A2-974C-4F69-9147-F97347013EC9}"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EF52A2-974C-4F69-9147-F97347013EC9}"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F52A2-974C-4F69-9147-F97347013EC9}"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F52A2-974C-4F69-9147-F97347013EC9}"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BEE94-6BAE-47C6-A872-A9DD6E2C5C0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EF52A2-974C-4F69-9147-F97347013EC9}"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EF52A2-974C-4F69-9147-F97347013EC9}"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BEE94-6BAE-47C6-A872-A9DD6E2C5C0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F52A2-974C-4F69-9147-F97347013EC9}"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F52A2-974C-4F69-9147-F97347013EC9}"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F52A2-974C-4F69-9147-F97347013EC9}"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BEE94-6BAE-47C6-A872-A9DD6E2C5C0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F52A2-974C-4F69-9147-F97347013EC9}"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BEE94-6BAE-47C6-A872-A9DD6E2C5C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EF52A2-974C-4F69-9147-F97347013EC9}" type="datetimeFigureOut">
              <a:rPr lang="en-US" smtClean="0"/>
              <a:t>6/24/2020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0FBEE94-6BAE-47C6-A872-A9DD6E2C5C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ensus/us-population-by-zip-code?select=population_by_zip_2010.csv" TargetMode="External"/><Relationship Id="rId2" Type="http://schemas.openxmlformats.org/officeDocument/2006/relationships/hyperlink" Target="https://public.opendatasoft.com/explore/dataset/us-zip-code-latitude-and-longitude/table/" TargetMode="External"/><Relationship Id="rId1" Type="http://schemas.openxmlformats.org/officeDocument/2006/relationships/slideLayout" Target="../slideLayouts/slideLayout2.xml"/><Relationship Id="rId5" Type="http://schemas.openxmlformats.org/officeDocument/2006/relationships/hyperlink" Target="https://developer.foursquare.com/places" TargetMode="External"/><Relationship Id="rId4" Type="http://schemas.openxmlformats.org/officeDocument/2006/relationships/hyperlink" Target="https://www.irs.gov/statistics/soi-tax-stats-individual-income-tax-statistics-2017-zip-code-data-so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Examining clusters of Chicago restaurants by Zip Code, population and income</a:t>
            </a:r>
          </a:p>
        </p:txBody>
      </p:sp>
      <p:sp>
        <p:nvSpPr>
          <p:cNvPr id="3" name="Subtitle 2"/>
          <p:cNvSpPr>
            <a:spLocks noGrp="1"/>
          </p:cNvSpPr>
          <p:nvPr>
            <p:ph type="subTitle" idx="1"/>
          </p:nvPr>
        </p:nvSpPr>
        <p:spPr>
          <a:xfrm>
            <a:off x="685800" y="3505200"/>
            <a:ext cx="6400800" cy="1981200"/>
          </a:xfrm>
        </p:spPr>
        <p:txBody>
          <a:bodyPr>
            <a:normAutofit fontScale="92500" lnSpcReduction="10000"/>
          </a:bodyPr>
          <a:lstStyle/>
          <a:p>
            <a:r>
              <a:rPr lang="en-US" dirty="0" smtClean="0"/>
              <a:t>Capstone Project</a:t>
            </a:r>
          </a:p>
          <a:p>
            <a:r>
              <a:rPr lang="en-US" dirty="0" smtClean="0"/>
              <a:t>IBM Data Science Professional Certification</a:t>
            </a:r>
          </a:p>
          <a:p>
            <a:endParaRPr lang="en-US" dirty="0"/>
          </a:p>
          <a:p>
            <a:r>
              <a:rPr lang="en-US" dirty="0" smtClean="0"/>
              <a:t>Jim Kaczkowski</a:t>
            </a:r>
          </a:p>
          <a:p>
            <a:r>
              <a:rPr lang="en-US" dirty="0" smtClean="0"/>
              <a:t>June, 2020</a:t>
            </a:r>
            <a:endParaRPr lang="en-US" dirty="0"/>
          </a:p>
        </p:txBody>
      </p:sp>
    </p:spTree>
    <p:extLst>
      <p:ext uri="{BB962C8B-B14F-4D97-AF65-F5344CB8AC3E}">
        <p14:creationId xmlns:p14="http://schemas.microsoft.com/office/powerpoint/2010/main" val="36995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by Zip Code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90800" y="1828800"/>
            <a:ext cx="3505200" cy="4495800"/>
          </a:xfrm>
          <a:prstGeom prst="rect">
            <a:avLst/>
          </a:prstGeom>
          <a:ln>
            <a:solidFill>
              <a:schemeClr val="bg2">
                <a:lumMod val="25000"/>
              </a:schemeClr>
            </a:solidFill>
          </a:ln>
        </p:spPr>
      </p:pic>
    </p:spTree>
    <p:extLst>
      <p:ext uri="{BB962C8B-B14F-4D97-AF65-F5344CB8AC3E}">
        <p14:creationId xmlns:p14="http://schemas.microsoft.com/office/powerpoint/2010/main" val="330111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Venue Clusters in Chicago</a:t>
            </a:r>
          </a:p>
        </p:txBody>
      </p:sp>
      <p:sp>
        <p:nvSpPr>
          <p:cNvPr id="3" name="Content Placeholder 2"/>
          <p:cNvSpPr>
            <a:spLocks noGrp="1"/>
          </p:cNvSpPr>
          <p:nvPr>
            <p:ph idx="1"/>
          </p:nvPr>
        </p:nvSpPr>
        <p:spPr/>
        <p:txBody>
          <a:bodyPr/>
          <a:lstStyle/>
          <a:p>
            <a:r>
              <a:rPr lang="en-US" dirty="0"/>
              <a:t>Foursquare data was downloaded for each and clustered using K-Means clustering.  The clusters were visualized via a folium map</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24200" y="2590800"/>
            <a:ext cx="2971800" cy="4015863"/>
          </a:xfrm>
          <a:prstGeom prst="rect">
            <a:avLst/>
          </a:prstGeom>
          <a:ln>
            <a:solidFill>
              <a:schemeClr val="bg2">
                <a:lumMod val="25000"/>
              </a:schemeClr>
            </a:solidFill>
          </a:ln>
        </p:spPr>
      </p:pic>
    </p:spTree>
    <p:extLst>
      <p:ext uri="{BB962C8B-B14F-4D97-AF65-F5344CB8AC3E}">
        <p14:creationId xmlns:p14="http://schemas.microsoft.com/office/powerpoint/2010/main" val="363098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Foursquare Date</a:t>
            </a:r>
            <a:endParaRPr lang="en-US" dirty="0"/>
          </a:p>
        </p:txBody>
      </p:sp>
      <p:sp>
        <p:nvSpPr>
          <p:cNvPr id="3" name="Content Placeholder 2"/>
          <p:cNvSpPr>
            <a:spLocks noGrp="1"/>
          </p:cNvSpPr>
          <p:nvPr>
            <p:ph idx="1"/>
          </p:nvPr>
        </p:nvSpPr>
        <p:spPr/>
        <p:txBody>
          <a:bodyPr/>
          <a:lstStyle/>
          <a:p>
            <a:r>
              <a:rPr lang="en-US" dirty="0"/>
              <a:t>One of the challenges of the venue clustering may have been the inclusion of numerous non-food venues in the Foursquare results. </a:t>
            </a:r>
            <a:endParaRPr lang="en-US" dirty="0"/>
          </a:p>
        </p:txBody>
      </p:sp>
      <p:pic>
        <p:nvPicPr>
          <p:cNvPr id="4" name="Picture 3"/>
          <p:cNvPicPr/>
          <p:nvPr/>
        </p:nvPicPr>
        <p:blipFill>
          <a:blip r:embed="rId2"/>
          <a:stretch>
            <a:fillRect/>
          </a:stretch>
        </p:blipFill>
        <p:spPr>
          <a:xfrm>
            <a:off x="990600" y="2819400"/>
            <a:ext cx="6705600" cy="3763010"/>
          </a:xfrm>
          <a:prstGeom prst="rect">
            <a:avLst/>
          </a:prstGeom>
        </p:spPr>
      </p:pic>
    </p:spTree>
    <p:extLst>
      <p:ext uri="{BB962C8B-B14F-4D97-AF65-F5344CB8AC3E}">
        <p14:creationId xmlns:p14="http://schemas.microsoft.com/office/powerpoint/2010/main" val="159825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“Mostly Food” Venue Clusters in </a:t>
            </a:r>
            <a:r>
              <a:rPr lang="en-US" dirty="0" smtClean="0"/>
              <a:t>Chicago</a:t>
            </a:r>
            <a:endParaRPr lang="en-US" dirty="0"/>
          </a:p>
        </p:txBody>
      </p:sp>
      <p:sp>
        <p:nvSpPr>
          <p:cNvPr id="3" name="Content Placeholder 2"/>
          <p:cNvSpPr>
            <a:spLocks noGrp="1"/>
          </p:cNvSpPr>
          <p:nvPr>
            <p:ph sz="half" idx="1"/>
          </p:nvPr>
        </p:nvSpPr>
        <p:spPr/>
        <p:txBody>
          <a:bodyPr>
            <a:normAutofit lnSpcReduction="10000"/>
          </a:bodyPr>
          <a:lstStyle/>
          <a:p>
            <a:pPr lvl="0"/>
            <a:r>
              <a:rPr lang="en-US" dirty="0"/>
              <a:t>In order to refine the analysis, non-food venues were removed from the Foursquare results to determine if clustering was more defined.  K-Means clustering was then used. The results do not appear to have improved the definition of the clusters.</a:t>
            </a:r>
          </a:p>
          <a:p>
            <a:endParaRPr lang="en-US" dirty="0"/>
          </a:p>
        </p:txBody>
      </p:sp>
      <p:pic>
        <p:nvPicPr>
          <p:cNvPr id="6" name="Content Placeholder 5"/>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205412" y="1828800"/>
            <a:ext cx="3328988" cy="3917950"/>
          </a:xfrm>
          <a:prstGeom prst="rect">
            <a:avLst/>
          </a:prstGeom>
          <a:ln>
            <a:solidFill>
              <a:schemeClr val="bg2">
                <a:lumMod val="25000"/>
              </a:schemeClr>
            </a:solidFill>
          </a:ln>
        </p:spPr>
      </p:pic>
    </p:spTree>
    <p:extLst>
      <p:ext uri="{BB962C8B-B14F-4D97-AF65-F5344CB8AC3E}">
        <p14:creationId xmlns:p14="http://schemas.microsoft.com/office/powerpoint/2010/main" val="293306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“Mostly Food” Venues with Population and Income </a:t>
            </a:r>
            <a:r>
              <a:rPr lang="en-US" dirty="0" smtClean="0"/>
              <a:t>Data</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A third component was then the addition of population and income data to the Foursquare venue data by zip code.  Due to the large ranges of both income and population, those variables were normalized, using </a:t>
            </a:r>
            <a:r>
              <a:rPr lang="en-US" dirty="0" err="1"/>
              <a:t>MinMax</a:t>
            </a:r>
            <a:r>
              <a:rPr lang="en-US" dirty="0"/>
              <a:t> Scaling from the </a:t>
            </a:r>
            <a:r>
              <a:rPr lang="en-US" dirty="0" err="1"/>
              <a:t>SkLearn</a:t>
            </a:r>
            <a:r>
              <a:rPr lang="en-US" dirty="0"/>
              <a:t> library, so as not to skew the clustering.  </a:t>
            </a:r>
          </a:p>
          <a:p>
            <a:r>
              <a:rPr lang="en-US" dirty="0"/>
              <a:t>Unfortunately, the addition of income and population data has not improved the segmentation across zip codes in Chicago neighborhoods.  This may be explained by the relatively flat levels of income and population across </a:t>
            </a:r>
            <a:r>
              <a:rPr lang="en-US" dirty="0" err="1"/>
              <a:t>across</a:t>
            </a:r>
            <a:r>
              <a:rPr lang="en-US" dirty="0"/>
              <a:t> 34 out of the 56 Chicago Zip Codes.</a:t>
            </a:r>
            <a:endParaRPr lang="en-US"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838700" y="1770062"/>
            <a:ext cx="3657600" cy="4524375"/>
          </a:xfrm>
          <a:prstGeom prst="rect">
            <a:avLst/>
          </a:prstGeom>
          <a:ln>
            <a:solidFill>
              <a:schemeClr val="bg2">
                <a:lumMod val="25000"/>
              </a:schemeClr>
            </a:solidFill>
          </a:ln>
        </p:spPr>
      </p:pic>
    </p:spTree>
    <p:extLst>
      <p:ext uri="{BB962C8B-B14F-4D97-AF65-F5344CB8AC3E}">
        <p14:creationId xmlns:p14="http://schemas.microsoft.com/office/powerpoint/2010/main" val="13110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a:t>The objective for this analysis was to determine if population and income data provided more granularity into clustering of food venues in Chicago.  Based on available data, the answer is that population and income don’t improve the clustering of food venues in Chicago.  </a:t>
            </a:r>
          </a:p>
          <a:p>
            <a:pPr lvl="1"/>
            <a:r>
              <a:rPr lang="en-US" dirty="0"/>
              <a:t>The general uniformity of population in the zip codes outside the city center provides little illumination on specific opportunities for new restaurant location.</a:t>
            </a:r>
          </a:p>
          <a:p>
            <a:pPr lvl="1"/>
            <a:r>
              <a:rPr lang="en-US" dirty="0"/>
              <a:t>The extreme high income of the two downtown zip codes appears to be offset by their sparse population.  Elsewhere, income is generally uniform and thus provides little illumination on specific opportunities for new restaurant location</a:t>
            </a:r>
            <a:r>
              <a:rPr lang="en-US" dirty="0" smtClean="0"/>
              <a:t>.</a:t>
            </a:r>
            <a:endParaRPr lang="en-US" dirty="0"/>
          </a:p>
        </p:txBody>
      </p:sp>
    </p:spTree>
    <p:extLst>
      <p:ext uri="{BB962C8B-B14F-4D97-AF65-F5344CB8AC3E}">
        <p14:creationId xmlns:p14="http://schemas.microsoft.com/office/powerpoint/2010/main" val="154491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lnSpcReduction="10000"/>
          </a:bodyPr>
          <a:lstStyle/>
          <a:p>
            <a:r>
              <a:rPr lang="en-US" dirty="0"/>
              <a:t>Additional data may help to improve this analysis, such as the following:</a:t>
            </a:r>
          </a:p>
          <a:p>
            <a:pPr lvl="1"/>
            <a:r>
              <a:rPr lang="en-US" dirty="0"/>
              <a:t>Data on commercial real estate costs by zip code to calculate potential return on investment for a new restaurant.</a:t>
            </a:r>
          </a:p>
          <a:p>
            <a:pPr lvl="1"/>
            <a:r>
              <a:rPr lang="en-US" dirty="0"/>
              <a:t>Data on automobile and pedestrian traffic by zip code to assess viability of drive-through and “take-out” opportunities for new establishments</a:t>
            </a:r>
            <a:r>
              <a:rPr lang="en-US" dirty="0" smtClean="0"/>
              <a:t>.</a:t>
            </a:r>
          </a:p>
          <a:p>
            <a:pPr lvl="1"/>
            <a:r>
              <a:rPr lang="en-US" dirty="0"/>
              <a:t>More detailed data on “restaurant type” and cuisine to assess more local opportunities for new establishments.  (The Foursquare type information appears to consist of user supplied verbiage on restaurant type and thus leads to inconsistency of classification.)</a:t>
            </a:r>
          </a:p>
          <a:p>
            <a:r>
              <a:rPr lang="en-US" dirty="0"/>
              <a:t>It also must be considered if Zip Code is too large a designation to provide meaningful segmentation in a city like Chicago.</a:t>
            </a:r>
          </a:p>
          <a:p>
            <a:pPr lvl="1"/>
            <a:endParaRPr lang="en-US" dirty="0"/>
          </a:p>
        </p:txBody>
      </p:sp>
    </p:spTree>
    <p:extLst>
      <p:ext uri="{BB962C8B-B14F-4D97-AF65-F5344CB8AC3E}">
        <p14:creationId xmlns:p14="http://schemas.microsoft.com/office/powerpoint/2010/main" val="255703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a:t>
            </a:r>
            <a:r>
              <a:rPr lang="en-US" dirty="0"/>
              <a:t>n</a:t>
            </a:r>
          </a:p>
        </p:txBody>
      </p:sp>
      <p:sp>
        <p:nvSpPr>
          <p:cNvPr id="3" name="Content Placeholder 2"/>
          <p:cNvSpPr>
            <a:spLocks noGrp="1"/>
          </p:cNvSpPr>
          <p:nvPr>
            <p:ph idx="1"/>
          </p:nvPr>
        </p:nvSpPr>
        <p:spPr/>
        <p:txBody>
          <a:bodyPr>
            <a:normAutofit fontScale="70000" lnSpcReduction="20000"/>
          </a:bodyPr>
          <a:lstStyle/>
          <a:p>
            <a:r>
              <a:rPr lang="en-US" dirty="0"/>
              <a:t>This analysis is a capstone project to demonstrate my mastery and use of skills taught in 8 previous courses in the IBM Data Science Professional Certification.  In this analysis I have employed the following tools and techniques:</a:t>
            </a:r>
          </a:p>
          <a:p>
            <a:pPr lvl="2"/>
            <a:r>
              <a:rPr lang="en-US" dirty="0" err="1"/>
              <a:t>Jupyter</a:t>
            </a:r>
            <a:r>
              <a:rPr lang="en-US" dirty="0"/>
              <a:t> Notebooks</a:t>
            </a:r>
          </a:p>
          <a:p>
            <a:pPr lvl="2"/>
            <a:r>
              <a:rPr lang="en-US" dirty="0"/>
              <a:t>Watson Data Studio</a:t>
            </a:r>
          </a:p>
          <a:p>
            <a:pPr lvl="2"/>
            <a:r>
              <a:rPr lang="en-US" dirty="0"/>
              <a:t>Downloading and scraping web data from various sources such as government data portals and </a:t>
            </a:r>
            <a:r>
              <a:rPr lang="en-US" dirty="0" err="1"/>
              <a:t>Kaggle</a:t>
            </a:r>
            <a:r>
              <a:rPr lang="en-US" dirty="0"/>
              <a:t>.</a:t>
            </a:r>
          </a:p>
          <a:p>
            <a:pPr lvl="2"/>
            <a:r>
              <a:rPr lang="en-US" dirty="0"/>
              <a:t>Data Hygiene and Clean up</a:t>
            </a:r>
          </a:p>
          <a:p>
            <a:pPr lvl="2"/>
            <a:r>
              <a:rPr lang="en-US" dirty="0"/>
              <a:t>Creating SQL databases and performing SQL queries</a:t>
            </a:r>
          </a:p>
          <a:p>
            <a:pPr lvl="2"/>
            <a:r>
              <a:rPr lang="en-US" dirty="0"/>
              <a:t>Manipulating JSON and </a:t>
            </a:r>
            <a:r>
              <a:rPr lang="en-US" dirty="0" err="1"/>
              <a:t>GeoJSON</a:t>
            </a:r>
            <a:r>
              <a:rPr lang="en-US" dirty="0"/>
              <a:t> files for both data analysis and geo-spatial data visualization</a:t>
            </a:r>
          </a:p>
          <a:p>
            <a:pPr lvl="2"/>
            <a:r>
              <a:rPr lang="en-US" dirty="0"/>
              <a:t>Downloading venue and location data via API calls from the Foursquare database</a:t>
            </a:r>
          </a:p>
          <a:p>
            <a:pPr lvl="2"/>
            <a:r>
              <a:rPr lang="en-US" dirty="0"/>
              <a:t>Use of Folium and </a:t>
            </a:r>
            <a:r>
              <a:rPr lang="en-US" dirty="0" err="1"/>
              <a:t>MatPlotLib</a:t>
            </a:r>
            <a:r>
              <a:rPr lang="en-US" dirty="0"/>
              <a:t> for data visualization, namely:</a:t>
            </a:r>
          </a:p>
          <a:p>
            <a:pPr lvl="3"/>
            <a:r>
              <a:rPr lang="en-US" dirty="0"/>
              <a:t>Histograms</a:t>
            </a:r>
          </a:p>
          <a:p>
            <a:pPr lvl="3"/>
            <a:r>
              <a:rPr lang="en-US" dirty="0"/>
              <a:t>Choropleth maps</a:t>
            </a:r>
          </a:p>
          <a:p>
            <a:pPr lvl="3"/>
            <a:r>
              <a:rPr lang="en-US" dirty="0"/>
              <a:t>Geo-location maps</a:t>
            </a:r>
          </a:p>
          <a:p>
            <a:pPr lvl="2"/>
            <a:r>
              <a:rPr lang="en-US" dirty="0"/>
              <a:t>Use of K-Means Clustering and data normalization</a:t>
            </a:r>
          </a:p>
          <a:p>
            <a:pPr lvl="2"/>
            <a:r>
              <a:rPr lang="en-US" dirty="0"/>
              <a:t>Sharing of work via the </a:t>
            </a:r>
            <a:r>
              <a:rPr lang="en-US" dirty="0" err="1"/>
              <a:t>Github</a:t>
            </a:r>
            <a:r>
              <a:rPr lang="en-US" dirty="0"/>
              <a:t> community</a:t>
            </a:r>
          </a:p>
          <a:p>
            <a:r>
              <a:rPr lang="en-US" dirty="0"/>
              <a:t>This project and this course sequence have provided me with the basic understanding of the tools of Data Science so that I can develop my skills further with more complex data.  The skills and opportunities that I have acquired in this course sequence have ignited a curiosity for me to explore more complex analytical techniques and more complex data sets.  I truly appreciate this first step in my journey to a career in Data Science.</a:t>
            </a:r>
          </a:p>
          <a:p>
            <a:endParaRPr lang="en-US" dirty="0"/>
          </a:p>
        </p:txBody>
      </p:sp>
    </p:spTree>
    <p:extLst>
      <p:ext uri="{BB962C8B-B14F-4D97-AF65-F5344CB8AC3E}">
        <p14:creationId xmlns:p14="http://schemas.microsoft.com/office/powerpoint/2010/main" val="202683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Business </a:t>
            </a:r>
            <a:r>
              <a:rPr lang="en-US" b="1" dirty="0" smtClean="0"/>
              <a:t>Problem</a:t>
            </a:r>
            <a:endParaRPr lang="en-US" dirty="0"/>
          </a:p>
        </p:txBody>
      </p:sp>
      <p:sp>
        <p:nvSpPr>
          <p:cNvPr id="3" name="Content Placeholder 2"/>
          <p:cNvSpPr>
            <a:spLocks noGrp="1"/>
          </p:cNvSpPr>
          <p:nvPr>
            <p:ph idx="1"/>
          </p:nvPr>
        </p:nvSpPr>
        <p:spPr/>
        <p:txBody>
          <a:bodyPr/>
          <a:lstStyle/>
          <a:p>
            <a:r>
              <a:rPr lang="en-US" dirty="0"/>
              <a:t>With the advent of the Covid-19 pandemic, restaurants face increasing challenges with business closures, employee lay-offs and, upon re-opening, maintaining </a:t>
            </a:r>
            <a:r>
              <a:rPr lang="en-US" dirty="0" smtClean="0"/>
              <a:t>profitability</a:t>
            </a:r>
          </a:p>
          <a:p>
            <a:r>
              <a:rPr lang="en-US" dirty="0"/>
              <a:t>One hypothesis for successful restaurants in a post-Covid-19 world is that they will need to find more customers with more income </a:t>
            </a:r>
            <a:endParaRPr lang="en-US" dirty="0" smtClean="0"/>
          </a:p>
          <a:p>
            <a:r>
              <a:rPr lang="en-US" dirty="0"/>
              <a:t>This analysis will examine whether restaurant cluster data from Fousquare, combined with income and population data by zip code can define new opportunities for opening restaurants by existing restaurateurs and new restaurant investors.</a:t>
            </a:r>
          </a:p>
          <a:p>
            <a:endParaRPr lang="en-US" dirty="0"/>
          </a:p>
        </p:txBody>
      </p:sp>
    </p:spTree>
    <p:extLst>
      <p:ext uri="{BB962C8B-B14F-4D97-AF65-F5344CB8AC3E}">
        <p14:creationId xmlns:p14="http://schemas.microsoft.com/office/powerpoint/2010/main" val="366295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analysis will use the Foursquare Places API as well as publicly available data to rank Chicago zip codes by population density, average income, and the number of competing restaurants. The following data sets will be used:</a:t>
            </a:r>
          </a:p>
          <a:p>
            <a:pPr lvl="0"/>
            <a:r>
              <a:rPr lang="en-US" u="sng" dirty="0">
                <a:hlinkClick r:id="rId2"/>
              </a:rPr>
              <a:t>US Zip Codes with Latitude and Longitude</a:t>
            </a:r>
            <a:r>
              <a:rPr lang="en-US" dirty="0"/>
              <a:t> This national data set supplies zip codes with geospatial coordinates. Latitude and Longitude from Chicago zip codes, beginning with "606", will be extracted to form the foundation of later API calls, using Foursquare.</a:t>
            </a:r>
          </a:p>
          <a:p>
            <a:pPr lvl="0"/>
            <a:r>
              <a:rPr lang="en-US" u="sng" dirty="0">
                <a:hlinkClick r:id="rId3"/>
              </a:rPr>
              <a:t>Population by US Zip Code</a:t>
            </a:r>
            <a:r>
              <a:rPr lang="en-US" dirty="0"/>
              <a:t> This is a </a:t>
            </a:r>
            <a:r>
              <a:rPr lang="en-US" dirty="0" err="1"/>
              <a:t>Kaggle</a:t>
            </a:r>
            <a:r>
              <a:rPr lang="en-US" dirty="0"/>
              <a:t> data set that shows population by zip code, as of 2010.</a:t>
            </a:r>
          </a:p>
          <a:p>
            <a:pPr lvl="0"/>
            <a:r>
              <a:rPr lang="en-US" u="sng" dirty="0">
                <a:hlinkClick r:id="rId4"/>
              </a:rPr>
              <a:t>Income by US Zip Code</a:t>
            </a:r>
            <a:r>
              <a:rPr lang="en-US" dirty="0"/>
              <a:t> This is a large data set from the IRS, from which median income by zip code can be extracted.</a:t>
            </a:r>
          </a:p>
          <a:p>
            <a:pPr lvl="0"/>
            <a:r>
              <a:rPr lang="en-US" u="sng" dirty="0">
                <a:hlinkClick r:id="rId5"/>
              </a:rPr>
              <a:t>The Foursquare Places API</a:t>
            </a:r>
            <a:r>
              <a:rPr lang="en-US" dirty="0"/>
              <a:t> Foursquare data will be used to specify the number of restaurant venues by zip code</a:t>
            </a:r>
            <a:r>
              <a:rPr lang="en-US" dirty="0" smtClean="0"/>
              <a:t>.</a:t>
            </a:r>
            <a:endParaRPr lang="en-US" dirty="0"/>
          </a:p>
        </p:txBody>
      </p:sp>
    </p:spTree>
    <p:extLst>
      <p:ext uri="{BB962C8B-B14F-4D97-AF65-F5344CB8AC3E}">
        <p14:creationId xmlns:p14="http://schemas.microsoft.com/office/powerpoint/2010/main" val="30832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Methodology</a:t>
            </a:r>
            <a:endParaRPr lang="en-US" dirty="0"/>
          </a:p>
        </p:txBody>
      </p:sp>
      <p:sp>
        <p:nvSpPr>
          <p:cNvPr id="3" name="Content Placeholder 2"/>
          <p:cNvSpPr>
            <a:spLocks noGrp="1"/>
          </p:cNvSpPr>
          <p:nvPr>
            <p:ph idx="1"/>
          </p:nvPr>
        </p:nvSpPr>
        <p:spPr/>
        <p:txBody>
          <a:bodyPr/>
          <a:lstStyle/>
          <a:p>
            <a:r>
              <a:rPr lang="en-US" dirty="0"/>
              <a:t>The approach will be to develop stratified maps showing Chicago zip codes, separated into tiers, based on population density and median income. </a:t>
            </a:r>
            <a:endParaRPr lang="en-US" dirty="0" smtClean="0"/>
          </a:p>
          <a:p>
            <a:r>
              <a:rPr lang="en-US" dirty="0" smtClean="0"/>
              <a:t>Foursquare </a:t>
            </a:r>
            <a:r>
              <a:rPr lang="en-US" dirty="0"/>
              <a:t>venue data will then be overlaid to show clustering of venues by zip code. </a:t>
            </a:r>
            <a:endParaRPr lang="en-US" dirty="0" smtClean="0"/>
          </a:p>
          <a:p>
            <a:r>
              <a:rPr lang="en-US" dirty="0" smtClean="0"/>
              <a:t>This </a:t>
            </a:r>
            <a:r>
              <a:rPr lang="en-US" dirty="0"/>
              <a:t>analysis will then aim to enhance any clustering by examining primarily food venues while excluding businesses such as facial salons and yoga studios. </a:t>
            </a:r>
            <a:endParaRPr lang="en-US" dirty="0" smtClean="0"/>
          </a:p>
          <a:p>
            <a:r>
              <a:rPr lang="en-US" dirty="0" smtClean="0"/>
              <a:t>Lastly </a:t>
            </a:r>
            <a:r>
              <a:rPr lang="en-US" dirty="0"/>
              <a:t>the </a:t>
            </a:r>
            <a:r>
              <a:rPr lang="en-US" dirty="0" smtClean="0"/>
              <a:t>analysis </a:t>
            </a:r>
            <a:r>
              <a:rPr lang="en-US" dirty="0"/>
              <a:t>will incorporate income and population by zip code to test whether more well defined clusters emerge.</a:t>
            </a:r>
          </a:p>
          <a:p>
            <a:endParaRPr lang="en-US" dirty="0"/>
          </a:p>
        </p:txBody>
      </p:sp>
    </p:spTree>
    <p:extLst>
      <p:ext uri="{BB962C8B-B14F-4D97-AF65-F5344CB8AC3E}">
        <p14:creationId xmlns:p14="http://schemas.microsoft.com/office/powerpoint/2010/main" val="102697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 -- Income</a:t>
            </a:r>
            <a:endParaRPr lang="en-US" dirty="0"/>
          </a:p>
        </p:txBody>
      </p:sp>
      <p:sp>
        <p:nvSpPr>
          <p:cNvPr id="3" name="Content Placeholder 2"/>
          <p:cNvSpPr>
            <a:spLocks noGrp="1"/>
          </p:cNvSpPr>
          <p:nvPr>
            <p:ph idx="1"/>
          </p:nvPr>
        </p:nvSpPr>
        <p:spPr/>
        <p:txBody>
          <a:bodyPr/>
          <a:lstStyle/>
          <a:p>
            <a:r>
              <a:rPr lang="en-US" dirty="0"/>
              <a:t>Average Individual Income is highly skewed toward the central downtown area of Chicago (two zip codes).  Income in 2 zip codes is roughly five times that of 34 other zip codes in the city</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33600" y="3220065"/>
            <a:ext cx="5149534" cy="3486150"/>
          </a:xfrm>
          <a:prstGeom prst="rect">
            <a:avLst/>
          </a:prstGeom>
        </p:spPr>
      </p:pic>
      <p:sp>
        <p:nvSpPr>
          <p:cNvPr id="5" name="Oval 4"/>
          <p:cNvSpPr/>
          <p:nvPr/>
        </p:nvSpPr>
        <p:spPr>
          <a:xfrm>
            <a:off x="6172200" y="5867400"/>
            <a:ext cx="914400" cy="838815"/>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68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 -- Income</a:t>
            </a:r>
            <a:endParaRPr lang="en-US" dirty="0"/>
          </a:p>
        </p:txBody>
      </p:sp>
      <p:sp>
        <p:nvSpPr>
          <p:cNvPr id="3" name="Content Placeholder 2"/>
          <p:cNvSpPr>
            <a:spLocks noGrp="1"/>
          </p:cNvSpPr>
          <p:nvPr>
            <p:ph idx="1"/>
          </p:nvPr>
        </p:nvSpPr>
        <p:spPr/>
        <p:txBody>
          <a:bodyPr/>
          <a:lstStyle/>
          <a:p>
            <a:r>
              <a:rPr lang="en-US" dirty="0"/>
              <a:t>Average Individual Income is highly skewed toward the central downtown area of Chicago (two zip codes).  Income in 2 zip codes is roughly five times that of 34 other zip codes in the city</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05000" y="3124200"/>
            <a:ext cx="5105400" cy="3511550"/>
          </a:xfrm>
          <a:prstGeom prst="rect">
            <a:avLst/>
          </a:prstGeom>
          <a:ln>
            <a:solidFill>
              <a:schemeClr val="accent1"/>
            </a:solidFill>
          </a:ln>
        </p:spPr>
      </p:pic>
    </p:spTree>
    <p:extLst>
      <p:ext uri="{BB962C8B-B14F-4D97-AF65-F5344CB8AC3E}">
        <p14:creationId xmlns:p14="http://schemas.microsoft.com/office/powerpoint/2010/main" val="373137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Results -- Population</a:t>
            </a:r>
            <a:endParaRPr lang="en-US" dirty="0"/>
          </a:p>
        </p:txBody>
      </p:sp>
      <p:sp>
        <p:nvSpPr>
          <p:cNvPr id="3" name="Content Placeholder 2"/>
          <p:cNvSpPr>
            <a:spLocks noGrp="1"/>
          </p:cNvSpPr>
          <p:nvPr>
            <p:ph idx="1"/>
          </p:nvPr>
        </p:nvSpPr>
        <p:spPr/>
        <p:txBody>
          <a:bodyPr/>
          <a:lstStyle/>
          <a:p>
            <a:r>
              <a:rPr lang="en-US" dirty="0"/>
              <a:t>Population, on the other hand, is highly skewed away from the city center of Chicago (the three zip codes on the left of the histogram).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4000" y="2895600"/>
            <a:ext cx="6248400" cy="3810000"/>
          </a:xfrm>
          <a:prstGeom prst="rect">
            <a:avLst/>
          </a:prstGeom>
        </p:spPr>
      </p:pic>
      <p:sp>
        <p:nvSpPr>
          <p:cNvPr id="5" name="Oval 4"/>
          <p:cNvSpPr/>
          <p:nvPr/>
        </p:nvSpPr>
        <p:spPr>
          <a:xfrm>
            <a:off x="2133600" y="5638800"/>
            <a:ext cx="838200" cy="686415"/>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32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t>
            </a:r>
            <a:r>
              <a:rPr lang="en-US" b="1" dirty="0" smtClean="0"/>
              <a:t>– Population &amp; Income</a:t>
            </a:r>
            <a:endParaRPr lang="en-US" dirty="0"/>
          </a:p>
        </p:txBody>
      </p:sp>
      <p:sp>
        <p:nvSpPr>
          <p:cNvPr id="3" name="Content Placeholder 2"/>
          <p:cNvSpPr>
            <a:spLocks noGrp="1"/>
          </p:cNvSpPr>
          <p:nvPr>
            <p:ph idx="1"/>
          </p:nvPr>
        </p:nvSpPr>
        <p:spPr/>
        <p:txBody>
          <a:bodyPr/>
          <a:lstStyle/>
          <a:p>
            <a:r>
              <a:rPr lang="en-US" dirty="0"/>
              <a:t>A histogram of both income and population shows the least populated zip codes in the city center have significantly higher income.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00200" y="2743200"/>
            <a:ext cx="5840669" cy="3957320"/>
          </a:xfrm>
          <a:prstGeom prst="rect">
            <a:avLst/>
          </a:prstGeom>
        </p:spPr>
      </p:pic>
    </p:spTree>
    <p:extLst>
      <p:ext uri="{BB962C8B-B14F-4D97-AF65-F5344CB8AC3E}">
        <p14:creationId xmlns:p14="http://schemas.microsoft.com/office/powerpoint/2010/main" val="42484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by Zip Code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4600" y="1828801"/>
            <a:ext cx="3962400" cy="4419600"/>
          </a:xfrm>
          <a:prstGeom prst="rect">
            <a:avLst/>
          </a:prstGeom>
          <a:ln>
            <a:solidFill>
              <a:schemeClr val="bg2">
                <a:lumMod val="25000"/>
              </a:schemeClr>
            </a:solidFill>
          </a:ln>
        </p:spPr>
      </p:pic>
    </p:spTree>
    <p:extLst>
      <p:ext uri="{BB962C8B-B14F-4D97-AF65-F5344CB8AC3E}">
        <p14:creationId xmlns:p14="http://schemas.microsoft.com/office/powerpoint/2010/main" val="3694653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TotalTime>
  <Words>1037</Words>
  <Application>Microsoft Office PowerPoint</Application>
  <PresentationFormat>On-screen Show (4:3)</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Examining clusters of Chicago restaurants by Zip Code, population and income</vt:lpstr>
      <vt:lpstr>Introduction/ Business Problem</vt:lpstr>
      <vt:lpstr>Data</vt:lpstr>
      <vt:lpstr>Methodology</vt:lpstr>
      <vt:lpstr>Results -- Income</vt:lpstr>
      <vt:lpstr>Results -- Income</vt:lpstr>
      <vt:lpstr>Results -- Population</vt:lpstr>
      <vt:lpstr>Results – Population &amp; Income</vt:lpstr>
      <vt:lpstr>Income by Zip Code</vt:lpstr>
      <vt:lpstr>Population by Zip Code</vt:lpstr>
      <vt:lpstr>Venue Clusters in Chicago</vt:lpstr>
      <vt:lpstr>Challenges with Foursquare Date</vt:lpstr>
      <vt:lpstr>“Mostly Food” Venue Clusters in Chicago</vt:lpstr>
      <vt:lpstr>“Mostly Food” Venues with Population and Income Data</vt:lpstr>
      <vt:lpstr>Discussion</vt:lpstr>
      <vt:lpstr>Discussion</vt:lpstr>
      <vt:lpstr>Conclusion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clusters of Chicago restaurants by Zip Code, population and income</dc:title>
  <dc:creator>jimkaczkowski@gmail.com</dc:creator>
  <cp:lastModifiedBy>jimkaczkowski@gmail.com</cp:lastModifiedBy>
  <cp:revision>3</cp:revision>
  <dcterms:created xsi:type="dcterms:W3CDTF">2020-06-24T19:25:31Z</dcterms:created>
  <dcterms:modified xsi:type="dcterms:W3CDTF">2020-06-24T19:54:23Z</dcterms:modified>
</cp:coreProperties>
</file>