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12" r:id="rId3"/>
    <p:sldId id="513" r:id="rId4"/>
    <p:sldId id="515" r:id="rId5"/>
    <p:sldId id="516" r:id="rId6"/>
    <p:sldId id="517" r:id="rId7"/>
    <p:sldId id="518" r:id="rId8"/>
    <p:sldId id="520" r:id="rId9"/>
    <p:sldId id="514" r:id="rId10"/>
    <p:sldId id="519" r:id="rId11"/>
    <p:sldId id="521" r:id="rId12"/>
    <p:sldId id="522" r:id="rId13"/>
    <p:sldId id="523" r:id="rId14"/>
    <p:sldId id="524" r:id="rId15"/>
    <p:sldId id="526" r:id="rId16"/>
    <p:sldId id="52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FA43"/>
    <a:srgbClr val="CCD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42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2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8428" y="6434750"/>
            <a:ext cx="3758656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6110"/>
            <a:ext cx="376272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9144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11161" y="651866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Lecture 12 – Integrating R with Python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606" y="6499692"/>
            <a:ext cx="1098877" cy="32399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230255" y="6550223"/>
            <a:ext cx="3456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Programming for Data Analytics – J. Duggan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Duggan/CT510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rstudio.com/2018/03/26/reticulate-r-interface-to-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CT5102/tree/master/code/course/12%20reticulate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studio.github.io/reticu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822"/>
            <a:ext cx="7772400" cy="3550176"/>
          </a:xfrm>
        </p:spPr>
        <p:txBody>
          <a:bodyPr>
            <a:normAutofit/>
          </a:bodyPr>
          <a:lstStyle/>
          <a:p>
            <a:r>
              <a:rPr lang="en-US" dirty="0"/>
              <a:t>CT5102: Programming for Data 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12: Calling Python from R using reticulate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6983"/>
            <a:ext cx="6400800" cy="1441430"/>
          </a:xfrm>
        </p:spPr>
        <p:txBody>
          <a:bodyPr>
            <a:normAutofit/>
          </a:bodyPr>
          <a:lstStyle/>
          <a:p>
            <a:r>
              <a:rPr lang="en-US" sz="2400" dirty="0"/>
              <a:t>Dr. Jim Duggan,</a:t>
            </a:r>
          </a:p>
          <a:p>
            <a:r>
              <a:rPr lang="en-US" sz="2400" dirty="0"/>
              <a:t>School of Engineering &amp; Informatics</a:t>
            </a:r>
          </a:p>
          <a:p>
            <a:r>
              <a:rPr lang="en-US" sz="2400" dirty="0"/>
              <a:t>National University of Ireland Galway.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7128" y="5529822"/>
            <a:ext cx="388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https://github.com/JimDuggan/CT5102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DA3-5D1A-AE47-BED9-1A5EEDD8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2879-0301-C046-ADA8-53FC1E6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4" y="1315995"/>
            <a:ext cx="8229600" cy="13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https://blog.rstudio.com/2018/03/26/reticulate-r-interface-to-python/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A6E2-863A-BF4A-BCA9-6E9BA46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DFA20-1D91-2844-BB56-1B7FB632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002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8C6-D410-CA44-A5D1-BB900601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046D-DA54-854F-991F-743DD353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function calls from R to Python</a:t>
            </a:r>
          </a:p>
          <a:p>
            <a:r>
              <a:rPr lang="en-US" dirty="0"/>
              <a:t>Many objects automatically translated</a:t>
            </a:r>
          </a:p>
          <a:p>
            <a:r>
              <a:rPr lang="en-US" dirty="0"/>
              <a:t>Provide mechanism for also integrating Python with </a:t>
            </a:r>
            <a:r>
              <a:rPr lang="en-US" dirty="0" err="1"/>
              <a:t>RShiny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E45AE-4D6A-A84E-9F19-BB1CB131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3B4D-402E-904F-92D7-9B231291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1" y="4062455"/>
            <a:ext cx="8401548" cy="1374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749BE-4E95-124B-8662-0DA0590CFAA3}"/>
              </a:ext>
            </a:extLst>
          </p:cNvPr>
          <p:cNvSpPr/>
          <p:nvPr/>
        </p:nvSpPr>
        <p:spPr>
          <a:xfrm>
            <a:off x="704335" y="5799608"/>
            <a:ext cx="8439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https://github.com/JimDuggan/CT5102/tree/master/code/course/12%20reticulate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38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 - </a:t>
            </a:r>
            <a:r>
              <a:rPr lang="en-US" i="1" dirty="0"/>
              <a:t>Base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A2B3B3F3-B41D-FF45-BF1E-F8D45A9E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415"/>
            <a:ext cx="9000000" cy="111428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827C173-FF60-3943-B98E-4D43B8C9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5902"/>
            <a:ext cx="9000000" cy="111783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D5A3EF5-0950-F54E-84F0-2E882450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6939"/>
            <a:ext cx="9000000" cy="11686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08F4220-E37D-3E40-89AE-95645E532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68775"/>
            <a:ext cx="9000000" cy="11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II – </a:t>
            </a:r>
            <a:r>
              <a:rPr lang="en-US" i="1" dirty="0" err="1"/>
              <a:t>tidyverse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C07327A-182B-EF42-91FB-99E3D09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895676"/>
            <a:ext cx="9000000" cy="119300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33AD2B4-EBFE-9F44-9256-1019D61D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3223110"/>
            <a:ext cx="9000000" cy="122857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B9BE2-0EF4-184A-8524-E441E1983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" y="4586115"/>
            <a:ext cx="9000000" cy="17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III – </a:t>
            </a:r>
            <a:r>
              <a:rPr lang="en-US" i="1" dirty="0"/>
              <a:t>Advanced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01E8E01-72CB-3346-92C8-C8792F4D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3" y="1884313"/>
            <a:ext cx="9000000" cy="124072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6590963-069D-BE44-88D3-3BD3893E7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73" y="3317997"/>
            <a:ext cx="9000000" cy="114752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F054768-7307-BA4A-9342-F71325CEA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73" y="4658483"/>
            <a:ext cx="9000000" cy="12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729-7746-F846-B8F2-48DA07D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4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Summary</a:t>
            </a:r>
            <a:br>
              <a:rPr lang="en-US" dirty="0"/>
            </a:br>
            <a:r>
              <a:rPr lang="en-US" dirty="0"/>
              <a:t>Part IV – </a:t>
            </a:r>
            <a:r>
              <a:rPr lang="en-US" i="1" dirty="0"/>
              <a:t>Developing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4B020-49C9-C249-AC07-3D8A48F6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26CEE80-09DC-BD46-869D-AB695B51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5" y="2355760"/>
            <a:ext cx="9000000" cy="120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E54F40-8125-1143-A51F-C234F61E7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5" y="4175879"/>
            <a:ext cx="9000000" cy="11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CE99-3C70-BB4D-A620-EE053058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2E84-B4C3-C949-8E78-A7B282BE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6070A-6599-8E48-A22D-8149784F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7D8-73DC-C846-8041-8FDEC0F9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4965-4DBB-884A-A562-98CCE92F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  <a:p>
            <a:r>
              <a:rPr lang="en-US" dirty="0"/>
              <a:t>Creating a package in Python</a:t>
            </a:r>
          </a:p>
          <a:p>
            <a:r>
              <a:rPr lang="en-US" dirty="0"/>
              <a:t>Loading into R</a:t>
            </a:r>
          </a:p>
          <a:p>
            <a:r>
              <a:rPr lang="en-US" dirty="0"/>
              <a:t>Running the Python functions &amp;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C63E4-60C2-AA4C-B1A1-EB5AEE50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1E70-C2FC-D049-B239-2053643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https://rstudio.github.io/reticulate/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DAA9-C05F-0C4D-B0EC-587284D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3583-B453-2342-B1BF-9FA72044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10" y="1767017"/>
            <a:ext cx="8382460" cy="41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90E4-3B95-8F4D-A64A-A998BFE3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2EAD-883A-4A4B-82B2-0EFEE80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5319FA-32F8-8640-9EAD-CB8D7DDD711F}"/>
              </a:ext>
            </a:extLst>
          </p:cNvPr>
          <p:cNvSpPr/>
          <p:nvPr/>
        </p:nvSpPr>
        <p:spPr>
          <a:xfrm>
            <a:off x="6314301" y="2003854"/>
            <a:ext cx="1643449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49D34-5C66-9C4E-B3BC-2636998A62C3}"/>
              </a:ext>
            </a:extLst>
          </p:cNvPr>
          <p:cNvSpPr/>
          <p:nvPr/>
        </p:nvSpPr>
        <p:spPr>
          <a:xfrm>
            <a:off x="3739977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reticulate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1CD71-DE38-D046-8C47-BB9F71ED0BAE}"/>
              </a:ext>
            </a:extLst>
          </p:cNvPr>
          <p:cNvSpPr/>
          <p:nvPr/>
        </p:nvSpPr>
        <p:spPr>
          <a:xfrm>
            <a:off x="1165653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B988B-22F8-9A4C-B873-46AFFA007C2A}"/>
              </a:ext>
            </a:extLst>
          </p:cNvPr>
          <p:cNvCxnSpPr/>
          <p:nvPr/>
        </p:nvCxnSpPr>
        <p:spPr>
          <a:xfrm>
            <a:off x="2648464" y="2461054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C7E9B-2880-B244-82D7-C3076BFFFBC3}"/>
              </a:ext>
            </a:extLst>
          </p:cNvPr>
          <p:cNvCxnSpPr/>
          <p:nvPr/>
        </p:nvCxnSpPr>
        <p:spPr>
          <a:xfrm>
            <a:off x="5235145" y="2465173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A10FF-FB20-EF4C-BD97-F532E9C3EDF4}"/>
              </a:ext>
            </a:extLst>
          </p:cNvPr>
          <p:cNvSpPr/>
          <p:nvPr/>
        </p:nvSpPr>
        <p:spPr>
          <a:xfrm>
            <a:off x="6536725" y="4028302"/>
            <a:ext cx="1285102" cy="69197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mystats</a:t>
            </a:r>
            <a:endParaRPr lang="en-US" dirty="0"/>
          </a:p>
          <a:p>
            <a:pPr algn="ctr"/>
            <a:r>
              <a:rPr lang="en-US" dirty="0"/>
              <a:t>folder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88183-B60C-0C4B-864D-72F54D65BB74}"/>
              </a:ext>
            </a:extLst>
          </p:cNvPr>
          <p:cNvSpPr/>
          <p:nvPr/>
        </p:nvSpPr>
        <p:spPr>
          <a:xfrm>
            <a:off x="5090984" y="5329880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functions.py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92414-A115-EF45-ADEA-AFA9B2A8E463}"/>
              </a:ext>
            </a:extLst>
          </p:cNvPr>
          <p:cNvSpPr/>
          <p:nvPr/>
        </p:nvSpPr>
        <p:spPr>
          <a:xfrm>
            <a:off x="7059827" y="5321642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__init__.py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1A644-A431-4F4D-B775-4E5A1F9D15DC}"/>
              </a:ext>
            </a:extLst>
          </p:cNvPr>
          <p:cNvSpPr/>
          <p:nvPr/>
        </p:nvSpPr>
        <p:spPr>
          <a:xfrm>
            <a:off x="4303227" y="4065604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setup.py</a:t>
            </a:r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C184F18-FB26-754A-B9A7-B5964D9AE3C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63848" y="4414451"/>
            <a:ext cx="609599" cy="1221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57C69E-51F2-5347-9FE8-9F9DF3EFCA7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52388" y="4647169"/>
            <a:ext cx="601361" cy="7475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2C2897-5CEE-C447-9565-F029E150A13D}"/>
              </a:ext>
            </a:extLst>
          </p:cNvPr>
          <p:cNvSpPr/>
          <p:nvPr/>
        </p:nvSpPr>
        <p:spPr>
          <a:xfrm>
            <a:off x="3633349" y="3611565"/>
            <a:ext cx="5420499" cy="2596051"/>
          </a:xfrm>
          <a:prstGeom prst="round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431BD8-F554-E34E-9601-282039A3B3EB}"/>
              </a:ext>
            </a:extLst>
          </p:cNvPr>
          <p:cNvCxnSpPr>
            <a:stCxn id="5" idx="2"/>
          </p:cNvCxnSpPr>
          <p:nvPr/>
        </p:nvCxnSpPr>
        <p:spPr>
          <a:xfrm flipH="1">
            <a:off x="3954162" y="2918254"/>
            <a:ext cx="3181864" cy="7146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03BA26-8ABD-CB4C-94D2-3BC8B0F5F329}"/>
              </a:ext>
            </a:extLst>
          </p:cNvPr>
          <p:cNvCxnSpPr>
            <a:stCxn id="5" idx="2"/>
          </p:cNvCxnSpPr>
          <p:nvPr/>
        </p:nvCxnSpPr>
        <p:spPr>
          <a:xfrm>
            <a:off x="7136026" y="2918254"/>
            <a:ext cx="1649628" cy="7269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5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83E9-F46E-004E-B23C-5C0B92E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Sample Python Package </a:t>
            </a:r>
            <a:r>
              <a:rPr lang="en-US" dirty="0" err="1"/>
              <a:t>mystats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471B-B696-C241-A581-5AB0BA9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C7B2C-398D-674D-B2A1-8641AB5A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16"/>
          <a:stretch/>
        </p:blipFill>
        <p:spPr>
          <a:xfrm>
            <a:off x="4722204" y="3249826"/>
            <a:ext cx="4026380" cy="74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90D83-29A2-4F48-8117-1A712261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93971"/>
            <a:ext cx="3880708" cy="18958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EDD8-70BF-844E-AB2E-F12B13E6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055" y="4234420"/>
            <a:ext cx="4292600" cy="21209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6F8E6-AA59-7947-A887-9552D13D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63" y="3242962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11C-7109-7F45-A3BD-E33019B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the package for system-wide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62E1-D8EA-D348-9D1A-ED6FBA84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AB3DC460-A7E7-0E42-8EAE-195A33DD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7" y="4339982"/>
            <a:ext cx="8705338" cy="150476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0" name="Picture 9" descr="A close up of a newspaper&#10;&#10;Description automatically generated">
            <a:extLst>
              <a:ext uri="{FF2B5EF4-FFF2-40B4-BE49-F238E27FC236}">
                <a16:creationId xmlns:a16="http://schemas.microsoft.com/office/drawing/2014/main" id="{8F608DDD-6901-264F-8698-614AF314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322"/>
          <a:stretch/>
        </p:blipFill>
        <p:spPr>
          <a:xfrm>
            <a:off x="241111" y="1717587"/>
            <a:ext cx="8705181" cy="185351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5BA0-A72E-6C48-8E30-CCB9D13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644"/>
            <a:ext cx="8229600" cy="1143000"/>
          </a:xfrm>
        </p:spPr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E1B9-C016-EE4C-8817-618E36EE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FE12D-1EEA-BB4D-AAB9-138CF18C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8" y="1132531"/>
            <a:ext cx="8426588" cy="51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673F-0644-6A4A-8E1A-733C6AD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9F0FB-1684-3745-92D0-8C907E43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5B23DDA-561E-3542-9C31-3758618B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6" y="1965753"/>
            <a:ext cx="3027062" cy="3709217"/>
          </a:xfrm>
          <a:prstGeom prst="rect">
            <a:avLst/>
          </a:prstGeom>
        </p:spPr>
      </p:pic>
      <p:pic>
        <p:nvPicPr>
          <p:cNvPr id="7" name="Picture 6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797CD5E2-4142-B341-9578-F6FBDB01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86" y="1991496"/>
            <a:ext cx="2877751" cy="35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D61D-42A3-D24C-92F3-B54E10D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A819-9C6A-484E-BBF0-E7FF6365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49578"/>
            <a:ext cx="8229600" cy="19400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calling into Python, R data types are automatically converted to their equivalent Python types</a:t>
            </a:r>
          </a:p>
          <a:p>
            <a:r>
              <a:rPr lang="en-US" dirty="0"/>
              <a:t>When values are returned from Python, they are converted back to R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7193-C2F8-0349-9DEA-C929C9BD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953ED5-C0EE-7741-A622-02EC7146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949"/>
              </p:ext>
            </p:extLst>
          </p:nvPr>
        </p:nvGraphicFramePr>
        <p:xfrm>
          <a:off x="716692" y="1397000"/>
          <a:ext cx="7611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54">
                  <a:extLst>
                    <a:ext uri="{9D8B030D-6E8A-4147-A177-3AD203B41FA5}">
                      <a16:colId xmlns:a16="http://schemas.microsoft.com/office/drawing/2014/main" val="1936507710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1616517204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308868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2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Single-element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1L,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9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Multi-element vector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c(1.0,2.0,3.0)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multiple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list(1L,TRUE,”foo”)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7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List(a=1,b=2)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6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Matrix/array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NumPy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matrix(1:4,nrow=2)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4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17705</TotalTime>
  <Words>303</Words>
  <Application>Microsoft Macintosh PowerPoint</Application>
  <PresentationFormat>On-screen Show (4:3)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CT5102: Programming for Data Analytics  Lecture 12: Calling Python from R using reticulate</vt:lpstr>
      <vt:lpstr>Overview</vt:lpstr>
      <vt:lpstr>https://rstudio.github.io/reticulate/ </vt:lpstr>
      <vt:lpstr>Overall Approach</vt:lpstr>
      <vt:lpstr>Sample Python Package mystats</vt:lpstr>
      <vt:lpstr>Building the package for system-wide use</vt:lpstr>
      <vt:lpstr>R Code</vt:lpstr>
      <vt:lpstr>Comparing Output</vt:lpstr>
      <vt:lpstr>Type Conversions</vt:lpstr>
      <vt:lpstr>Further information</vt:lpstr>
      <vt:lpstr>Summary</vt:lpstr>
      <vt:lpstr>Course Summary Part I - Base R</vt:lpstr>
      <vt:lpstr>Course Summary Part II – tidyverse</vt:lpstr>
      <vt:lpstr>Course Summary Part III – Advanced R</vt:lpstr>
      <vt:lpstr>Course Summary Part IV – Developing Apps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568</cp:revision>
  <cp:lastPrinted>2019-11-19T22:23:13Z</cp:lastPrinted>
  <dcterms:created xsi:type="dcterms:W3CDTF">2016-06-27T07:49:28Z</dcterms:created>
  <dcterms:modified xsi:type="dcterms:W3CDTF">2019-11-25T14:22:55Z</dcterms:modified>
</cp:coreProperties>
</file>