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60" r:id="rId3"/>
    <p:sldId id="262" r:id="rId4"/>
    <p:sldId id="261" r:id="rId5"/>
    <p:sldId id="263" r:id="rId6"/>
    <p:sldId id="264" r:id="rId7"/>
    <p:sldId id="265" r:id="rId8"/>
    <p:sldId id="266" r:id="rId9"/>
    <p:sldId id="269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3" r:id="rId22"/>
    <p:sldId id="284" r:id="rId23"/>
    <p:sldId id="285" r:id="rId24"/>
    <p:sldId id="286" r:id="rId25"/>
    <p:sldId id="279" r:id="rId26"/>
    <p:sldId id="280" r:id="rId27"/>
    <p:sldId id="281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0717" autoAdjust="0"/>
  </p:normalViewPr>
  <p:slideViewPr>
    <p:cSldViewPr snapToGrid="0" snapToObjects="1">
      <p:cViewPr>
        <p:scale>
          <a:sx n="68" d="100"/>
          <a:sy n="68" d="100"/>
        </p:scale>
        <p:origin x="-54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53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00FBC-C078-9945-9549-6AEEDA4D6806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83B88-24BD-5848-84C4-C2D16EF34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71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D9DC-ADBE-8D4E-9EC8-4B90A43CF22F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A364-FB31-344F-BF32-C7390D6E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1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D9DC-ADBE-8D4E-9EC8-4B90A43CF22F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A364-FB31-344F-BF32-C7390D6E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5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D9DC-ADBE-8D4E-9EC8-4B90A43CF22F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A364-FB31-344F-BF32-C7390D6E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3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D9DC-ADBE-8D4E-9EC8-4B90A43CF22F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A364-FB31-344F-BF32-C7390D6E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0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D9DC-ADBE-8D4E-9EC8-4B90A43CF22F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A364-FB31-344F-BF32-C7390D6E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D9DC-ADBE-8D4E-9EC8-4B90A43CF22F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A364-FB31-344F-BF32-C7390D6E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2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D9DC-ADBE-8D4E-9EC8-4B90A43CF22F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A364-FB31-344F-BF32-C7390D6E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D9DC-ADBE-8D4E-9EC8-4B90A43CF22F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A364-FB31-344F-BF32-C7390D6E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1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D9DC-ADBE-8D4E-9EC8-4B90A43CF22F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A364-FB31-344F-BF32-C7390D6E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3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D9DC-ADBE-8D4E-9EC8-4B90A43CF22F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A364-FB31-344F-BF32-C7390D6E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4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D9DC-ADBE-8D4E-9EC8-4B90A43CF22F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A364-FB31-344F-BF32-C7390D6E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7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2D9DC-ADBE-8D4E-9EC8-4B90A43CF22F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BA364-FB31-344F-BF32-C7390D6E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9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JimDuggan/CT5102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hyperlink" Target="http://www.cookbook-r.com/Graphs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93004"/>
            <a:ext cx="7772400" cy="28032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CT5102: Programming for Data Analytics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Week 11:</a:t>
            </a:r>
            <a:br>
              <a:rPr lang="en-US" dirty="0" smtClean="0"/>
            </a:br>
            <a:r>
              <a:rPr lang="en-US" dirty="0" smtClean="0"/>
              <a:t>Introduction to </a:t>
            </a:r>
            <a:r>
              <a:rPr lang="en-US" dirty="0" err="1" smtClean="0"/>
              <a:t>ggplot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45419"/>
            <a:ext cx="6400800" cy="1752600"/>
          </a:xfrm>
        </p:spPr>
        <p:txBody>
          <a:bodyPr/>
          <a:lstStyle/>
          <a:p>
            <a:pPr lvl="0"/>
            <a:r>
              <a:rPr lang="en-US" sz="2400" dirty="0">
                <a:solidFill>
                  <a:prstClr val="black">
                    <a:tint val="75000"/>
                  </a:prstClr>
                </a:solidFill>
              </a:rPr>
              <a:t>Dr. Jim Duggan,</a:t>
            </a:r>
          </a:p>
          <a:p>
            <a:pPr lvl="0"/>
            <a:r>
              <a:rPr lang="en-US" sz="2400" dirty="0">
                <a:solidFill>
                  <a:prstClr val="black">
                    <a:tint val="75000"/>
                  </a:prstClr>
                </a:solidFill>
              </a:rPr>
              <a:t>Information Technology,</a:t>
            </a:r>
          </a:p>
          <a:p>
            <a:pPr lvl="0"/>
            <a:r>
              <a:rPr lang="en-US" sz="2400" dirty="0">
                <a:solidFill>
                  <a:prstClr val="black">
                    <a:tint val="75000"/>
                  </a:prstClr>
                </a:solidFill>
              </a:rPr>
              <a:t>School of Engineering &amp; Informatics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6039" y="4222123"/>
            <a:ext cx="5103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2"/>
              </a:rPr>
              <a:t>https://github.com/JimDuggan/</a:t>
            </a:r>
            <a:r>
              <a:rPr lang="en-US" sz="2400" dirty="0" smtClean="0">
                <a:hlinkClick r:id="rId2"/>
              </a:rPr>
              <a:t>CT5102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2925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Colouring</a:t>
            </a:r>
            <a:r>
              <a:rPr lang="en-US" dirty="0" smtClean="0"/>
              <a:t> points by group.</a:t>
            </a:r>
            <a:endParaRPr lang="en-US" dirty="0"/>
          </a:p>
        </p:txBody>
      </p:sp>
      <p:pic>
        <p:nvPicPr>
          <p:cNvPr id="3" name="Picture 2" descr="Screen Shot 2015-11-15 at 4.34.34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38" y="1417638"/>
            <a:ext cx="7577432" cy="11596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743" y="2577244"/>
            <a:ext cx="5605594" cy="410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98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different palette</a:t>
            </a:r>
            <a:endParaRPr lang="en-US" dirty="0"/>
          </a:p>
        </p:txBody>
      </p:sp>
      <p:pic>
        <p:nvPicPr>
          <p:cNvPr id="3" name="Picture 2" descr="Screen Shot 2015-11-15 at 4.38.52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89" y="1417638"/>
            <a:ext cx="7338316" cy="13359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060700"/>
            <a:ext cx="51816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39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(2) Exploring more detailed plots </a:t>
            </a:r>
            <a:br>
              <a:rPr lang="en-US" dirty="0" smtClean="0"/>
            </a:br>
            <a:r>
              <a:rPr lang="en-US" dirty="0" smtClean="0"/>
              <a:t>library(</a:t>
            </a:r>
            <a:r>
              <a:rPr lang="en-US" dirty="0" err="1" smtClean="0"/>
              <a:t>gcookbook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 descr="Screen Shot 2015-11-15 at 5.17.16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93" y="1623051"/>
            <a:ext cx="6129416" cy="503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04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473" y="1225914"/>
            <a:ext cx="5513424" cy="4651556"/>
          </a:xfrm>
          <a:prstGeom prst="rect">
            <a:avLst/>
          </a:prstGeom>
        </p:spPr>
      </p:pic>
      <p:pic>
        <p:nvPicPr>
          <p:cNvPr id="6" name="Picture 5" descr="Screen Shot 2015-11-15 at 8.24.01 p.m.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82" y="5887940"/>
            <a:ext cx="8748443" cy="89536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scatter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42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751" y="1269826"/>
            <a:ext cx="5128073" cy="4326443"/>
          </a:xfrm>
          <a:prstGeom prst="rect">
            <a:avLst/>
          </a:prstGeom>
        </p:spPr>
      </p:pic>
      <p:pic>
        <p:nvPicPr>
          <p:cNvPr id="5" name="Picture 4" descr="Screen Shot 2015-11-15 at 7.45.10 p.m.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750" y="5473354"/>
            <a:ext cx="5649504" cy="134262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Plots by male/female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208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114" y="1398421"/>
            <a:ext cx="5173118" cy="4364447"/>
          </a:xfrm>
          <a:prstGeom prst="rect">
            <a:avLst/>
          </a:prstGeom>
        </p:spPr>
      </p:pic>
      <p:pic>
        <p:nvPicPr>
          <p:cNvPr id="3" name="Picture 2" descr="Screen Shot 2015-11-15 at 7.49.15 p.m.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22" y="5483476"/>
            <a:ext cx="7742137" cy="115706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using </a:t>
            </a:r>
            <a:r>
              <a:rPr lang="en-US" dirty="0" err="1" smtClean="0"/>
              <a:t>colour</a:t>
            </a:r>
            <a:r>
              <a:rPr lang="en-US" dirty="0" smtClean="0"/>
              <a:t> and size, points scaled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69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543" y="1260265"/>
            <a:ext cx="5461725" cy="4607939"/>
          </a:xfrm>
          <a:prstGeom prst="rect">
            <a:avLst/>
          </a:prstGeom>
        </p:spPr>
      </p:pic>
      <p:pic>
        <p:nvPicPr>
          <p:cNvPr id="3" name="Picture 2" descr="Screen Shot 2015-11-15 at 7.56.23 p.m.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65" y="5868204"/>
            <a:ext cx="8479107" cy="84975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gender using </a:t>
            </a:r>
            <a:r>
              <a:rPr lang="en-US" dirty="0" err="1" smtClean="0"/>
              <a:t>facet_grid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46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333" y="1203153"/>
            <a:ext cx="5452309" cy="4599994"/>
          </a:xfrm>
          <a:prstGeom prst="rect">
            <a:avLst/>
          </a:prstGeom>
        </p:spPr>
      </p:pic>
      <p:pic>
        <p:nvPicPr>
          <p:cNvPr id="3" name="Picture 2" descr="Screen Shot 2015-11-15 at 7.58.04 p.m.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44" y="5803147"/>
            <a:ext cx="8187554" cy="94746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facet_grid</a:t>
            </a:r>
            <a:r>
              <a:rPr lang="en-US" dirty="0" smtClean="0"/>
              <a:t>(), with continuous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26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35" y="1027065"/>
            <a:ext cx="6723187" cy="4992159"/>
          </a:xfrm>
          <a:prstGeom prst="rect">
            <a:avLst/>
          </a:prstGeom>
        </p:spPr>
      </p:pic>
      <p:pic>
        <p:nvPicPr>
          <p:cNvPr id="3" name="Picture 2" descr="Screen Shot 2015-11-15 at 8.10.28 p.m.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33" y="5885837"/>
            <a:ext cx="9021967" cy="83677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Layering on a statistical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673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743" y="1184858"/>
            <a:ext cx="6341458" cy="4676463"/>
          </a:xfrm>
          <a:prstGeom prst="rect">
            <a:avLst/>
          </a:prstGeom>
        </p:spPr>
      </p:pic>
      <p:pic>
        <p:nvPicPr>
          <p:cNvPr id="3" name="Picture 2" descr="Screen Shot 2015-11-15 at 8.13.34 p.m.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1" y="5645723"/>
            <a:ext cx="7566341" cy="124293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two linear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80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170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Name based on Leland Wilkinson’s </a:t>
            </a:r>
            <a:r>
              <a:rPr lang="en-US" i="1" dirty="0" smtClean="0"/>
              <a:t>grammar of graphics, </a:t>
            </a:r>
            <a:r>
              <a:rPr lang="en-US" dirty="0" smtClean="0"/>
              <a:t>which provides a formal, structured perspective on how to describe data graphics</a:t>
            </a:r>
          </a:p>
          <a:p>
            <a:r>
              <a:rPr lang="en-US" dirty="0" err="1" smtClean="0"/>
              <a:t>ggplot</a:t>
            </a:r>
            <a:r>
              <a:rPr lang="en-US" dirty="0" smtClean="0"/>
              <a:t> package developed by Hadley Wickham</a:t>
            </a:r>
          </a:p>
          <a:p>
            <a:r>
              <a:rPr lang="en-US" i="1" dirty="0" smtClean="0"/>
              <a:t>Data must be stored in data frames</a:t>
            </a:r>
            <a:endParaRPr lang="en-US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930400"/>
            <a:ext cx="2286000" cy="2997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37056" y="5597249"/>
            <a:ext cx="3749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http://www.cookbook-r.com/Graphs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98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515" y="1259555"/>
            <a:ext cx="6183746" cy="4560160"/>
          </a:xfrm>
          <a:prstGeom prst="rect">
            <a:avLst/>
          </a:prstGeom>
        </p:spPr>
      </p:pic>
      <p:pic>
        <p:nvPicPr>
          <p:cNvPr id="3" name="Picture 2" descr="Screen Shot 2015-11-15 at 8.18.15 p.m.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796" y="5729047"/>
            <a:ext cx="6120327" cy="114107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density curve from continuous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46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Measures of Association</a:t>
            </a:r>
            <a:br>
              <a:rPr lang="en-US" dirty="0" smtClean="0"/>
            </a:br>
            <a:r>
              <a:rPr lang="en-US" i="1" dirty="0" smtClean="0"/>
              <a:t>Sample</a:t>
            </a:r>
            <a:r>
              <a:rPr lang="en-US" dirty="0" smtClean="0"/>
              <a:t> </a:t>
            </a:r>
            <a:r>
              <a:rPr lang="en-US" i="1" dirty="0" smtClean="0"/>
              <a:t>Pearson</a:t>
            </a:r>
            <a:r>
              <a:rPr lang="en-US" dirty="0" smtClean="0"/>
              <a:t> </a:t>
            </a:r>
            <a:r>
              <a:rPr lang="en-US" i="1" dirty="0" smtClean="0"/>
              <a:t>Correlation Coefficient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50873"/>
            <a:ext cx="8229600" cy="332686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quantitative measure of the strength in the linear relationship between two variables</a:t>
            </a:r>
          </a:p>
          <a:p>
            <a:r>
              <a:rPr lang="en-US" dirty="0" smtClean="0"/>
              <a:t>The values of </a:t>
            </a:r>
            <a:r>
              <a:rPr lang="en-US" i="1" dirty="0" smtClean="0"/>
              <a:t>r </a:t>
            </a:r>
            <a:r>
              <a:rPr lang="en-US" dirty="0" smtClean="0"/>
              <a:t>can range from a perfect positive correlation of 1, to a perfect negative correlation of -1</a:t>
            </a:r>
          </a:p>
          <a:p>
            <a:r>
              <a:rPr lang="en-US" dirty="0" smtClean="0"/>
              <a:t>Care should be taken when interpreting results, just because two variables are correlated does not guarantee a cause and effect situation</a:t>
            </a:r>
          </a:p>
          <a:p>
            <a:r>
              <a:rPr lang="en-US" dirty="0" smtClean="0"/>
              <a:t>Assumption that data follows a normal distribution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5194" t="-9431" r="25032"/>
          <a:stretch/>
        </p:blipFill>
        <p:spPr>
          <a:xfrm>
            <a:off x="1687608" y="5411700"/>
            <a:ext cx="5357775" cy="99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52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(where r should be = 1)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5194" t="-9431" r="25032"/>
          <a:stretch/>
        </p:blipFill>
        <p:spPr>
          <a:xfrm>
            <a:off x="1888116" y="1279323"/>
            <a:ext cx="5357775" cy="993445"/>
          </a:xfrm>
          <a:prstGeom prst="rect">
            <a:avLst/>
          </a:prstGeom>
        </p:spPr>
      </p:pic>
      <p:pic>
        <p:nvPicPr>
          <p:cNvPr id="7" name="Picture 6" descr="Screen Shot 2015-11-08 at 10.15.11 a.m.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50" y="2787992"/>
            <a:ext cx="3441700" cy="1549400"/>
          </a:xfrm>
          <a:prstGeom prst="rect">
            <a:avLst/>
          </a:prstGeom>
        </p:spPr>
      </p:pic>
      <p:pic>
        <p:nvPicPr>
          <p:cNvPr id="8" name="Picture 7" descr="Screen Shot 2015-11-08 at 10.16.57 a.m.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465" y="2620876"/>
            <a:ext cx="3719818" cy="1942739"/>
          </a:xfrm>
          <a:prstGeom prst="rect">
            <a:avLst/>
          </a:prstGeom>
        </p:spPr>
      </p:pic>
      <p:pic>
        <p:nvPicPr>
          <p:cNvPr id="9" name="Picture 8" descr="Screen Shot 2015-11-08 at 10.17.50 a.m.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15" y="4979181"/>
            <a:ext cx="8020700" cy="9868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1525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5-11-08 at 10.44.21 a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64" y="2306191"/>
            <a:ext cx="2994817" cy="4051811"/>
          </a:xfrm>
          <a:prstGeom prst="rect">
            <a:avLst/>
          </a:prstGeom>
        </p:spPr>
      </p:pic>
      <p:pic>
        <p:nvPicPr>
          <p:cNvPr id="10" name="Picture 9" descr="Screen Shot 2015-11-08 at 10.45.35 a.m.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64" y="233142"/>
            <a:ext cx="6870700" cy="1866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9832"/>
          <a:stretch/>
        </p:blipFill>
        <p:spPr>
          <a:xfrm>
            <a:off x="4177249" y="2219523"/>
            <a:ext cx="4966751" cy="413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41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4626" r="10771"/>
          <a:stretch/>
        </p:blipFill>
        <p:spPr>
          <a:xfrm>
            <a:off x="4210668" y="1171874"/>
            <a:ext cx="4310922" cy="3644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Robust correlation</a:t>
            </a:r>
            <a:br>
              <a:rPr lang="en-US" dirty="0" smtClean="0"/>
            </a:br>
            <a:r>
              <a:rPr lang="en-US" sz="4000" i="1" dirty="0" smtClean="0"/>
              <a:t>Spearman’s rank correlation coefficient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0874"/>
            <a:ext cx="3486124" cy="2598246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 non-normally distributed data, preferable to use robust measures of association (ranking)</a:t>
            </a:r>
            <a:endParaRPr lang="en-US" dirty="0"/>
          </a:p>
        </p:txBody>
      </p:sp>
      <p:pic>
        <p:nvPicPr>
          <p:cNvPr id="4" name="Picture 3" descr="Screen Shot 2015-11-08 at 10.56.33 a.m.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21" y="5000602"/>
            <a:ext cx="6765227" cy="17945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16256" y="6049579"/>
            <a:ext cx="1501892" cy="484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48391" y="6285539"/>
            <a:ext cx="1501892" cy="484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72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Graphs</a:t>
            </a:r>
            <a:endParaRPr lang="en-US" dirty="0"/>
          </a:p>
        </p:txBody>
      </p:sp>
      <p:pic>
        <p:nvPicPr>
          <p:cNvPr id="3" name="Picture 2" descr="Screen Shot 2015-11-15 at 8.33.58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417638"/>
            <a:ext cx="8559800" cy="1676400"/>
          </a:xfrm>
          <a:prstGeom prst="rect">
            <a:avLst/>
          </a:prstGeom>
        </p:spPr>
      </p:pic>
      <p:pic>
        <p:nvPicPr>
          <p:cNvPr id="4" name="Picture 3" descr="Screen Shot 2015-11-15 at 8.34.49 p.m.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3688048"/>
            <a:ext cx="3608558" cy="2586391"/>
          </a:xfrm>
          <a:prstGeom prst="rect">
            <a:avLst/>
          </a:prstGeom>
        </p:spPr>
      </p:pic>
      <p:pic>
        <p:nvPicPr>
          <p:cNvPr id="5" name="Picture 4" descr="Screen Shot 2015-11-15 at 8.35.26 p.m.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243" y="3688047"/>
            <a:ext cx="3879587" cy="258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97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geom_area</a:t>
            </a:r>
            <a:r>
              <a:rPr lang="en-US" dirty="0" smtClean="0"/>
              <a:t>() </a:t>
            </a:r>
            <a:endParaRPr lang="en-US" dirty="0"/>
          </a:p>
        </p:txBody>
      </p:sp>
      <p:pic>
        <p:nvPicPr>
          <p:cNvPr id="3" name="Picture 2" descr="Screen Shot 2015-11-15 at 8.41.12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98" y="1277553"/>
            <a:ext cx="7766769" cy="841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11" y="2118557"/>
            <a:ext cx="6224281" cy="45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01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42433"/>
          </a:xfrm>
        </p:spPr>
        <p:txBody>
          <a:bodyPr/>
          <a:lstStyle/>
          <a:p>
            <a:r>
              <a:rPr lang="en-US" dirty="0" smtClean="0"/>
              <a:t>Create a stacked area graph of the Irish population, based on the following data from the CSO website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3342633"/>
            <a:ext cx="58801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71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088"/>
            <a:ext cx="9044097" cy="633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56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rgbClr val="3366FF"/>
                </a:solidFill>
              </a:rPr>
              <a:t>data</a:t>
            </a:r>
            <a:r>
              <a:rPr lang="en-US" i="1" dirty="0" smtClean="0"/>
              <a:t> </a:t>
            </a:r>
            <a:r>
              <a:rPr lang="en-US" dirty="0" smtClean="0"/>
              <a:t>is what we want to </a:t>
            </a:r>
            <a:r>
              <a:rPr lang="en-US" dirty="0" err="1" smtClean="0"/>
              <a:t>visualise</a:t>
            </a:r>
            <a:r>
              <a:rPr lang="en-US" dirty="0" smtClean="0"/>
              <a:t>. It consists of variables, which are stored as columns in the data frame. </a:t>
            </a:r>
            <a:r>
              <a:rPr lang="en-US" i="1" dirty="0" smtClean="0"/>
              <a:t>The data should be in tidy data format.</a:t>
            </a:r>
          </a:p>
          <a:p>
            <a:r>
              <a:rPr lang="en-US" i="1" dirty="0" err="1" smtClean="0">
                <a:solidFill>
                  <a:srgbClr val="3366FF"/>
                </a:solidFill>
              </a:rPr>
              <a:t>Geoms</a:t>
            </a:r>
            <a:r>
              <a:rPr lang="en-US" dirty="0" smtClean="0"/>
              <a:t> are the geometric objects that are drawn to represent the data, such as bars, lines and points</a:t>
            </a:r>
          </a:p>
          <a:p>
            <a:r>
              <a:rPr lang="en-US" i="1" dirty="0" smtClean="0">
                <a:solidFill>
                  <a:srgbClr val="3366FF"/>
                </a:solidFill>
              </a:rPr>
              <a:t>Aesthetic attributes </a:t>
            </a:r>
            <a:r>
              <a:rPr lang="en-US" dirty="0" smtClean="0"/>
              <a:t>are visual properties of </a:t>
            </a:r>
            <a:r>
              <a:rPr lang="en-US" dirty="0" err="1" smtClean="0"/>
              <a:t>geoms</a:t>
            </a:r>
            <a:r>
              <a:rPr lang="en-US" dirty="0" smtClean="0"/>
              <a:t>, such as x and y position, line </a:t>
            </a:r>
            <a:r>
              <a:rPr lang="en-US" dirty="0" err="1" smtClean="0"/>
              <a:t>colour</a:t>
            </a:r>
            <a:r>
              <a:rPr lang="en-US" dirty="0" smtClean="0"/>
              <a:t>, point shapes etc.</a:t>
            </a:r>
          </a:p>
          <a:p>
            <a:r>
              <a:rPr lang="en-US" i="1" dirty="0" smtClean="0">
                <a:solidFill>
                  <a:srgbClr val="3366FF"/>
                </a:solidFill>
              </a:rPr>
              <a:t>Mappings</a:t>
            </a:r>
            <a:r>
              <a:rPr lang="en-US" dirty="0" smtClean="0"/>
              <a:t> from data values to aesthetics</a:t>
            </a:r>
          </a:p>
          <a:p>
            <a:r>
              <a:rPr lang="en-US" i="1" dirty="0" smtClean="0">
                <a:solidFill>
                  <a:srgbClr val="3366FF"/>
                </a:solidFill>
              </a:rPr>
              <a:t>Scales</a:t>
            </a:r>
            <a:r>
              <a:rPr lang="en-US" dirty="0" smtClean="0"/>
              <a:t> that control the mappings from values in the data space to values in the aesthetic space.</a:t>
            </a:r>
          </a:p>
          <a:p>
            <a:r>
              <a:rPr lang="en-US" i="1" dirty="0" smtClean="0">
                <a:solidFill>
                  <a:srgbClr val="3366FF"/>
                </a:solidFill>
              </a:rPr>
              <a:t>Guides</a:t>
            </a:r>
            <a:r>
              <a:rPr lang="en-US" dirty="0" smtClean="0"/>
              <a:t>, for example, tick marks and labels on an axis.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839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(1) A simple example</a:t>
            </a:r>
            <a:endParaRPr lang="en-US" dirty="0"/>
          </a:p>
        </p:txBody>
      </p:sp>
      <p:pic>
        <p:nvPicPr>
          <p:cNvPr id="5" name="Picture 4" descr="Screen Shot 2015-11-15 at 2.41.05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68" y="1417638"/>
            <a:ext cx="7045192" cy="2690626"/>
          </a:xfrm>
          <a:prstGeom prst="rect">
            <a:avLst/>
          </a:prstGeom>
        </p:spPr>
      </p:pic>
      <p:pic>
        <p:nvPicPr>
          <p:cNvPr id="7" name="Picture 6" descr="Screen Shot 2015-11-15 at 2.41.49 p.m.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940" y="3884176"/>
            <a:ext cx="3484034" cy="257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8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scatter plot</a:t>
            </a:r>
            <a:endParaRPr lang="en-US" dirty="0"/>
          </a:p>
        </p:txBody>
      </p:sp>
      <p:pic>
        <p:nvPicPr>
          <p:cNvPr id="3" name="Picture 2" descr="Screen Shot 2015-11-15 at 4.21.11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6175"/>
            <a:ext cx="7757309" cy="5836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609" y="2546595"/>
            <a:ext cx="5570973" cy="408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66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Altering point size</a:t>
            </a:r>
            <a:endParaRPr lang="en-US" dirty="0"/>
          </a:p>
        </p:txBody>
      </p:sp>
      <p:pic>
        <p:nvPicPr>
          <p:cNvPr id="3" name="Picture 2" descr="Screen Shot 2015-11-15 at 4.22.46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16"/>
          <a:stretch/>
        </p:blipFill>
        <p:spPr>
          <a:xfrm>
            <a:off x="294643" y="1792697"/>
            <a:ext cx="8849357" cy="4481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607087"/>
            <a:ext cx="51816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78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Altering point </a:t>
            </a:r>
            <a:r>
              <a:rPr lang="en-US" dirty="0" err="1" smtClean="0"/>
              <a:t>colour</a:t>
            </a:r>
            <a:endParaRPr lang="en-US" dirty="0"/>
          </a:p>
        </p:txBody>
      </p:sp>
      <p:pic>
        <p:nvPicPr>
          <p:cNvPr id="5" name="Picture 4" descr="Screen Shot 2015-11-15 at 4.26.40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39" y="1417637"/>
            <a:ext cx="6918628" cy="11894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961" y="2607086"/>
            <a:ext cx="5564874" cy="407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580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Scales</a:t>
            </a:r>
            <a:endParaRPr lang="en-US" dirty="0"/>
          </a:p>
        </p:txBody>
      </p:sp>
      <p:pic>
        <p:nvPicPr>
          <p:cNvPr id="4" name="Picture 3" descr="Screen Shot 2015-11-15 at 4.31.16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21" y="1417638"/>
            <a:ext cx="8533479" cy="12597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677342"/>
            <a:ext cx="51816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04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Showing points and lines</a:t>
            </a:r>
            <a:endParaRPr lang="en-US" dirty="0"/>
          </a:p>
        </p:txBody>
      </p:sp>
      <p:pic>
        <p:nvPicPr>
          <p:cNvPr id="3" name="Picture 2" descr="Screen Shot 2015-11-15 at 4.50.13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174" y="1320739"/>
            <a:ext cx="5537979" cy="15664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286" y="2775152"/>
            <a:ext cx="5418355" cy="397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25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33598</TotalTime>
  <Words>391</Words>
  <Application>Microsoft Macintosh PowerPoint</Application>
  <PresentationFormat>On-screen Show (4:3)</PresentationFormat>
  <Paragraphs>46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CT5102: Programming for Data Analytics  Week 11: Introduction to ggplot</vt:lpstr>
      <vt:lpstr>Overview</vt:lpstr>
      <vt:lpstr>Terminology</vt:lpstr>
      <vt:lpstr>(1) A simple example</vt:lpstr>
      <vt:lpstr>A simple scatter plot</vt:lpstr>
      <vt:lpstr>Altering point size</vt:lpstr>
      <vt:lpstr>Altering point colour</vt:lpstr>
      <vt:lpstr>Changing Scales</vt:lpstr>
      <vt:lpstr>Showing points and lines</vt:lpstr>
      <vt:lpstr>Colouring points by group.</vt:lpstr>
      <vt:lpstr>Choosing a different palette</vt:lpstr>
      <vt:lpstr>(2) Exploring more detailed plots  library(gcookbook)</vt:lpstr>
      <vt:lpstr>Plotting scatter plot</vt:lpstr>
      <vt:lpstr>Plots by male/female</vt:lpstr>
      <vt:lpstr>Data using colour and size, points scaled</vt:lpstr>
      <vt:lpstr>Comparing gender using facet_grid()</vt:lpstr>
      <vt:lpstr>facet_grid(), with continuous variable</vt:lpstr>
      <vt:lpstr>Layering on a statistical model</vt:lpstr>
      <vt:lpstr>Comparing two linear models</vt:lpstr>
      <vt:lpstr>Creating a density curve from continuous data</vt:lpstr>
      <vt:lpstr>Measures of Association Sample Pearson Correlation Coefficient</vt:lpstr>
      <vt:lpstr>Example (where r should be = 1)</vt:lpstr>
      <vt:lpstr>PowerPoint Presentation</vt:lpstr>
      <vt:lpstr>Robust correlation Spearman’s rank correlation coefficient</vt:lpstr>
      <vt:lpstr>Area Graphs</vt:lpstr>
      <vt:lpstr>geom_area() </vt:lpstr>
      <vt:lpstr>Challenge 11.1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Introduction to Model Building to Support Policy Design</dc:title>
  <dc:creator>Jim Duggan</dc:creator>
  <cp:lastModifiedBy>Jim Duggan</cp:lastModifiedBy>
  <cp:revision>777</cp:revision>
  <cp:lastPrinted>2015-11-09T21:59:20Z</cp:lastPrinted>
  <dcterms:created xsi:type="dcterms:W3CDTF">2013-09-01T22:00:11Z</dcterms:created>
  <dcterms:modified xsi:type="dcterms:W3CDTF">2015-11-17T13:12:24Z</dcterms:modified>
</cp:coreProperties>
</file>