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9" r:id="rId3"/>
    <p:sldId id="288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5" d="100"/>
          <a:sy n="105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8428" y="6434750"/>
            <a:ext cx="3758656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66110"/>
            <a:ext cx="376272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9144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11161" y="6518666"/>
            <a:ext cx="371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Lecture 1 – Introduction to Data Science with 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6606" y="6499692"/>
            <a:ext cx="1098877" cy="32399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517697" y="6507801"/>
            <a:ext cx="1169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CT474/CT549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EnergyAnalytics" TargetMode="External"/><Relationship Id="rId2" Type="http://schemas.openxmlformats.org/officeDocument/2006/relationships/hyperlink" Target="https://twitter.com/_jimdugga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5487"/>
            <a:ext cx="7772400" cy="3550176"/>
          </a:xfrm>
        </p:spPr>
        <p:txBody>
          <a:bodyPr>
            <a:normAutofit/>
          </a:bodyPr>
          <a:lstStyle/>
          <a:p>
            <a:r>
              <a:rPr lang="en-US" dirty="0"/>
              <a:t>CT474: Smart Grid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1: Introduction to Data Science with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6983"/>
            <a:ext cx="6400800" cy="1441430"/>
          </a:xfrm>
        </p:spPr>
        <p:txBody>
          <a:bodyPr>
            <a:normAutofit/>
          </a:bodyPr>
          <a:lstStyle/>
          <a:p>
            <a:r>
              <a:rPr lang="en-US" sz="2400" dirty="0"/>
              <a:t>Dr. Jim Duggan,</a:t>
            </a:r>
          </a:p>
          <a:p>
            <a:r>
              <a:rPr lang="en-US" sz="2400" dirty="0"/>
              <a:t>School of Engineering &amp; Informatics</a:t>
            </a:r>
          </a:p>
          <a:p>
            <a:r>
              <a:rPr lang="en-US" sz="2400" dirty="0"/>
              <a:t>National University of Ireland Galway.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6269" y="5907066"/>
            <a:ext cx="3191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https://twitter.com/_jimduggan</a:t>
            </a:r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7128" y="5529822"/>
            <a:ext cx="480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https://github.com/JimDuggan/EnergyAnalytics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plot shows a negative relationship between engine size (</a:t>
            </a:r>
            <a:r>
              <a:rPr lang="en-US" dirty="0" err="1"/>
              <a:t>displ</a:t>
            </a:r>
            <a:r>
              <a:rPr lang="en-US" dirty="0"/>
              <a:t>) and fuel efficiency (</a:t>
            </a:r>
            <a:r>
              <a:rPr lang="en-US" dirty="0" err="1"/>
              <a:t>hwy</a:t>
            </a:r>
            <a:r>
              <a:rPr lang="en-US" dirty="0"/>
              <a:t>)</a:t>
            </a:r>
          </a:p>
          <a:p>
            <a:r>
              <a:rPr lang="en-US" dirty="0"/>
              <a:t>Cars with big engines use more fuel</a:t>
            </a:r>
          </a:p>
          <a:p>
            <a:r>
              <a:rPr lang="en-US" dirty="0"/>
              <a:t>Does this confirm or refute your hypothesis about fuel efficiency and engine size?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53" y="1744132"/>
            <a:ext cx="4769219" cy="45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9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Graphing Template in 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777067"/>
            <a:ext cx="8229600" cy="3349096"/>
          </a:xfrm>
        </p:spPr>
        <p:txBody>
          <a:bodyPr/>
          <a:lstStyle/>
          <a:p>
            <a:r>
              <a:rPr lang="en-US" dirty="0"/>
              <a:t>Turn the code into a reusable template for making graphs with ggplot2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ggplot</a:t>
            </a:r>
            <a:r>
              <a:rPr lang="en-US" sz="2400" dirty="0"/>
              <a:t>(data = &lt;DATA&gt;) +</a:t>
            </a:r>
          </a:p>
          <a:p>
            <a:pPr marL="400050" lvl="1" indent="0">
              <a:buNone/>
            </a:pPr>
            <a:r>
              <a:rPr lang="en-US" sz="2400" dirty="0"/>
              <a:t>		&lt;GEOM_FUNCTION&gt;(mapping = </a:t>
            </a:r>
            <a:r>
              <a:rPr lang="en-US" sz="2400" dirty="0" err="1"/>
              <a:t>aes</a:t>
            </a:r>
            <a:r>
              <a:rPr lang="en-US" sz="2400" dirty="0"/>
              <a:t>(&lt;MAPPINGS&gt;))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Screenshot 2017-02-27 21.5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0" y="1600200"/>
            <a:ext cx="5947339" cy="9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471333"/>
            <a:ext cx="8229600" cy="2844800"/>
          </a:xfrm>
        </p:spPr>
        <p:txBody>
          <a:bodyPr>
            <a:normAutofit fontScale="92500"/>
          </a:bodyPr>
          <a:lstStyle/>
          <a:p>
            <a:r>
              <a:rPr lang="en-US" dirty="0"/>
              <a:t>A third variable can be added to a 2-D plot by mapping it to an aesthetic.</a:t>
            </a:r>
          </a:p>
          <a:p>
            <a:r>
              <a:rPr lang="en-US" dirty="0"/>
              <a:t>An aesthetic is a visual property of the plot’s objects.</a:t>
            </a:r>
          </a:p>
          <a:p>
            <a:r>
              <a:rPr lang="en-US" dirty="0"/>
              <a:t>An </a:t>
            </a:r>
            <a:r>
              <a:rPr lang="en-US" dirty="0" err="1"/>
              <a:t>aesthetic’s</a:t>
            </a:r>
            <a:r>
              <a:rPr lang="en-US" dirty="0"/>
              <a:t> </a:t>
            </a:r>
            <a:r>
              <a:rPr lang="en-US" i="1" dirty="0"/>
              <a:t>level</a:t>
            </a:r>
            <a:r>
              <a:rPr lang="en-US" dirty="0"/>
              <a:t> could be </a:t>
            </a:r>
            <a:r>
              <a:rPr lang="en-US" dirty="0" err="1"/>
              <a:t>colour</a:t>
            </a:r>
            <a:r>
              <a:rPr lang="en-US" dirty="0"/>
              <a:t>, size or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 descr="Screenshot 2017-02-27 22.17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0783"/>
            <a:ext cx="8225822" cy="10450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6666" y="1379697"/>
            <a:ext cx="760306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“The greatest value of a picture is when it forces us to notice what we never expected to see” – John </a:t>
            </a:r>
            <a:r>
              <a:rPr lang="en-US" sz="2400" dirty="0" err="1">
                <a:solidFill>
                  <a:srgbClr val="0000FF"/>
                </a:solidFill>
              </a:rPr>
              <a:t>Tukey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6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3" y="1233710"/>
            <a:ext cx="8839200" cy="5232400"/>
          </a:xfrm>
          <a:prstGeom prst="rect">
            <a:avLst/>
          </a:prstGeom>
        </p:spPr>
      </p:pic>
      <p:pic>
        <p:nvPicPr>
          <p:cNvPr id="7" name="Picture 6" descr="Screenshot 2017-02-27 22.22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" y="75587"/>
            <a:ext cx="7989086" cy="11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2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add categorical variables is to split a plot into facets, subplots that display one subset of the data.</a:t>
            </a:r>
          </a:p>
          <a:p>
            <a:r>
              <a:rPr lang="en-US" dirty="0"/>
              <a:t>To facet your plot by a single variable, use </a:t>
            </a:r>
            <a:r>
              <a:rPr lang="en-US" dirty="0" err="1"/>
              <a:t>facet_wrap</a:t>
            </a:r>
            <a:r>
              <a:rPr lang="en-US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1159348"/>
            <a:ext cx="8483599" cy="5306762"/>
          </a:xfrm>
          <a:prstGeom prst="rect">
            <a:avLst/>
          </a:prstGeom>
        </p:spPr>
      </p:pic>
      <p:pic>
        <p:nvPicPr>
          <p:cNvPr id="7" name="Picture 6" descr="Screenshot 2017-02-27 22.44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07432"/>
            <a:ext cx="8243888" cy="7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2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4" y="1032934"/>
            <a:ext cx="8631550" cy="5399310"/>
          </a:xfrm>
          <a:prstGeom prst="rect">
            <a:avLst/>
          </a:prstGeom>
        </p:spPr>
      </p:pic>
      <p:pic>
        <p:nvPicPr>
          <p:cNvPr id="5" name="Picture 4" descr="Screenshot 2017-02-27 22.49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-11551"/>
            <a:ext cx="70615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4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E9EDC1-7AF3-2041-A6E5-A64564DA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1.1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E1DBA-4F4A-8841-942E-626B3EC9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faithful data set</a:t>
            </a:r>
          </a:p>
          <a:p>
            <a:r>
              <a:rPr lang="en-US" dirty="0"/>
              <a:t>x = waiting time</a:t>
            </a:r>
          </a:p>
          <a:p>
            <a:r>
              <a:rPr lang="en-US" dirty="0"/>
              <a:t>y = eruption time</a:t>
            </a:r>
          </a:p>
          <a:p>
            <a:r>
              <a:rPr lang="en-US" dirty="0"/>
              <a:t>Add a linear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F4D26B-A921-C44C-BB9A-D69F0393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Data Science and R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Visualisation</a:t>
            </a:r>
            <a:endParaRPr lang="en-US" dirty="0"/>
          </a:p>
          <a:p>
            <a:pPr lvl="1"/>
            <a:r>
              <a:rPr lang="en-US" dirty="0"/>
              <a:t>Data Transformation</a:t>
            </a:r>
          </a:p>
          <a:p>
            <a:pPr lvl="1"/>
            <a:r>
              <a:rPr lang="en-US" dirty="0"/>
              <a:t>Data Modeling</a:t>
            </a:r>
          </a:p>
          <a:p>
            <a:r>
              <a:rPr lang="en-US" dirty="0"/>
              <a:t>R Aspects</a:t>
            </a:r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/>
              <a:t>lm</a:t>
            </a:r>
          </a:p>
          <a:p>
            <a:r>
              <a:rPr lang="en-US" dirty="0"/>
              <a:t>Energy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1600200"/>
            <a:ext cx="2963334" cy="44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1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 Project for Statistical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080" y="1600200"/>
            <a:ext cx="432772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R’s </a:t>
            </a:r>
            <a:r>
              <a:rPr lang="en-US" i="1" dirty="0"/>
              <a:t>mission </a:t>
            </a:r>
            <a:r>
              <a:rPr lang="en-US" dirty="0"/>
              <a:t>is to enable the best and most thorough exploration of data possible (Chambers 2008). </a:t>
            </a:r>
          </a:p>
          <a:p>
            <a:r>
              <a:rPr lang="en-US" dirty="0"/>
              <a:t>It is a dialect of the S language, developed at Bell Laboratories</a:t>
            </a:r>
          </a:p>
          <a:p>
            <a:r>
              <a:rPr lang="en-US" dirty="0"/>
              <a:t>ACM noted that </a:t>
            </a:r>
            <a:r>
              <a:rPr lang="en-US" i="1" dirty="0"/>
              <a:t>S</a:t>
            </a:r>
            <a:r>
              <a:rPr lang="en-US" dirty="0"/>
              <a:t> “</a:t>
            </a:r>
            <a:r>
              <a:rPr lang="en-US" i="1" dirty="0"/>
              <a:t>will forever alter the way people analyze, visualize, and manipulate data”</a:t>
            </a:r>
            <a:r>
              <a:rPr lang="en-IE" dirty="0"/>
              <a:t> </a:t>
            </a:r>
            <a:endParaRPr lang="en-US" dirty="0"/>
          </a:p>
        </p:txBody>
      </p:sp>
      <p:pic>
        <p:nvPicPr>
          <p:cNvPr id="7" name="Picture 6" descr="Screen Shot 2015-09-02 at 12.57.3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3"/>
          <a:stretch/>
        </p:blipFill>
        <p:spPr>
          <a:xfrm>
            <a:off x="4656410" y="1417638"/>
            <a:ext cx="4286014" cy="2389957"/>
          </a:xfrm>
          <a:prstGeom prst="rect">
            <a:avLst/>
          </a:prstGeom>
        </p:spPr>
      </p:pic>
      <p:pic>
        <p:nvPicPr>
          <p:cNvPr id="8" name="Picture 7" descr="FigA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51" y="3990157"/>
            <a:ext cx="3983649" cy="22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2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2472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FF"/>
                </a:solidFill>
              </a:rPr>
              <a:t>“Data exploration is the art of looking at your data, rapidly generating hypotheses, quickly testing them, then repeating again and again and again.” (Wickham and </a:t>
            </a:r>
            <a:r>
              <a:rPr lang="en-US" dirty="0" err="1">
                <a:solidFill>
                  <a:srgbClr val="0000FF"/>
                </a:solidFill>
              </a:rPr>
              <a:t>Grolemund</a:t>
            </a:r>
            <a:r>
              <a:rPr lang="en-US" dirty="0">
                <a:solidFill>
                  <a:srgbClr val="0000FF"/>
                </a:solidFill>
              </a:rPr>
              <a:t> 2017).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data-science-expl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8122"/>
            <a:ext cx="8082217" cy="29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with </a:t>
            </a:r>
            <a:r>
              <a:rPr lang="en-US" b="1" dirty="0">
                <a:solidFill>
                  <a:srgbClr val="0000FF"/>
                </a:solidFill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9397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“The simple graph has brought more information to the data analyst’s mind that any other device.” – John </a:t>
            </a:r>
            <a:r>
              <a:rPr lang="en-US" sz="2400" dirty="0" err="1">
                <a:solidFill>
                  <a:srgbClr val="0000FF"/>
                </a:solidFill>
              </a:rPr>
              <a:t>Tukey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Screenshot 2017-02-27 21.10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/>
        </p:blipFill>
        <p:spPr>
          <a:xfrm>
            <a:off x="457200" y="2425169"/>
            <a:ext cx="8153400" cy="37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Fuel Economy Data Set (ggplot2::mpg)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95950"/>
              </p:ext>
            </p:extLst>
          </p:nvPr>
        </p:nvGraphicFramePr>
        <p:xfrm>
          <a:off x="457200" y="2582334"/>
          <a:ext cx="7975602" cy="33178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3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411">
                <a:tc>
                  <a:txBody>
                    <a:bodyPr/>
                    <a:lstStyle/>
                    <a:p>
                      <a:r>
                        <a:rPr lang="en-US" b="1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drv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 = front-wheel drive, r = rear wheel drive, 4 = 4wd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11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city miles per gallon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11">
                <a:tc>
                  <a:txBody>
                    <a:bodyPr/>
                    <a:lstStyle/>
                    <a:p>
                      <a:r>
                        <a:rPr lang="en-US" b="1" dirty="0" err="1"/>
                        <a:t>displ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 displacement, 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litres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hwy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highway miles per gallon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11">
                <a:tc>
                  <a:txBody>
                    <a:bodyPr/>
                    <a:lstStyle/>
                    <a:p>
                      <a:r>
                        <a:rPr lang="en-US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 of manufacture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fl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fuel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11">
                <a:tc>
                  <a:txBody>
                    <a:bodyPr/>
                    <a:lstStyle/>
                    <a:p>
                      <a:r>
                        <a:rPr lang="en-US" b="1" dirty="0" err="1"/>
                        <a:t>cyl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cylinders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“type” of 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411">
                <a:tc>
                  <a:txBody>
                    <a:bodyPr/>
                    <a:lstStyle/>
                    <a:p>
                      <a:r>
                        <a:rPr lang="en-US" b="1" dirty="0"/>
                        <a:t>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of transmission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1304933"/>
            <a:ext cx="822959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This dataset contains a subset of the fuel economy data that the EPA makes available on http://</a:t>
            </a:r>
            <a:r>
              <a:rPr lang="en-US" dirty="0" err="1">
                <a:solidFill>
                  <a:srgbClr val="0000FF"/>
                </a:solidFill>
              </a:rPr>
              <a:t>fueleconomy.gov</a:t>
            </a:r>
            <a:r>
              <a:rPr lang="en-US" dirty="0">
                <a:solidFill>
                  <a:srgbClr val="0000FF"/>
                </a:solidFill>
              </a:rPr>
              <a:t>. It contains only models which had a new release every year between 1999 and 2008 - this was used as a proxy for the popularity of the car.</a:t>
            </a:r>
          </a:p>
        </p:txBody>
      </p:sp>
    </p:spTree>
    <p:extLst>
      <p:ext uri="{BB962C8B-B14F-4D97-AF65-F5344CB8AC3E}">
        <p14:creationId xmlns:p14="http://schemas.microsoft.com/office/powerpoint/2010/main" val="4274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 first graph to help answer the following question: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Do cars with big engines use more fuel than cars with small engines</a:t>
            </a:r>
          </a:p>
          <a:p>
            <a:r>
              <a:rPr lang="en-US" dirty="0"/>
              <a:t>What might the relationship between </a:t>
            </a:r>
            <a:r>
              <a:rPr lang="en-US" dirty="0">
                <a:solidFill>
                  <a:srgbClr val="0000FF"/>
                </a:solidFill>
              </a:rPr>
              <a:t>engine size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fuel efficiency </a:t>
            </a:r>
            <a:r>
              <a:rPr lang="en-US" dirty="0"/>
              <a:t>look like?</a:t>
            </a:r>
          </a:p>
          <a:p>
            <a:pPr lvl="1"/>
            <a:r>
              <a:rPr lang="en-US" dirty="0"/>
              <a:t>Positive or negative?</a:t>
            </a:r>
          </a:p>
          <a:p>
            <a:pPr lvl="1"/>
            <a:r>
              <a:rPr lang="en-US" dirty="0"/>
              <a:t>Linear or non-linear?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31733"/>
            <a:ext cx="8229600" cy="1672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Among the variables are: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</a:rPr>
              <a:t>displ</a:t>
            </a:r>
            <a:r>
              <a:rPr lang="en-US" dirty="0"/>
              <a:t>, a car’s engine size in </a:t>
            </a:r>
            <a:r>
              <a:rPr lang="en-US" dirty="0" err="1"/>
              <a:t>litres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0000FF"/>
                </a:solidFill>
              </a:rPr>
              <a:t>hwy</a:t>
            </a:r>
            <a:r>
              <a:rPr lang="en-US" dirty="0"/>
              <a:t>, a car’s fuel efficiency on the highway in miles per gallon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shot 2017-02-27 21.10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9" b="34343"/>
          <a:stretch/>
        </p:blipFill>
        <p:spPr>
          <a:xfrm>
            <a:off x="338666" y="1693334"/>
            <a:ext cx="8153400" cy="1930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27867" y="1845733"/>
            <a:ext cx="778933" cy="20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04000" y="1845733"/>
            <a:ext cx="778933" cy="20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0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3120"/>
            <a:ext cx="7962404" cy="5070341"/>
          </a:xfrm>
          <a:prstGeom prst="rect">
            <a:avLst/>
          </a:prstGeom>
        </p:spPr>
      </p:pic>
      <p:pic>
        <p:nvPicPr>
          <p:cNvPr id="7" name="Picture 6" descr="Screenshot 2017-02-27 21.50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6" y="1417638"/>
            <a:ext cx="5947339" cy="9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4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</TotalTime>
  <Words>598</Words>
  <Application>Microsoft Macintosh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CT474: Smart Grid  Lecture 1: Introduction to Data Science with R</vt:lpstr>
      <vt:lpstr>Topic Structure</vt:lpstr>
      <vt:lpstr>The R Project for Statistical Computing</vt:lpstr>
      <vt:lpstr>Data Exploration</vt:lpstr>
      <vt:lpstr>Data Visualisation with ggplot2</vt:lpstr>
      <vt:lpstr>Fuel Economy Data Set (ggplot2::mpg)</vt:lpstr>
      <vt:lpstr>First Steps</vt:lpstr>
      <vt:lpstr>Selecting data</vt:lpstr>
      <vt:lpstr>Creating a ggplot</vt:lpstr>
      <vt:lpstr>Interpreting the plot</vt:lpstr>
      <vt:lpstr>A Graphing Template in R</vt:lpstr>
      <vt:lpstr>Aesthetic Mappings</vt:lpstr>
      <vt:lpstr>PowerPoint Presentation</vt:lpstr>
      <vt:lpstr>Facets</vt:lpstr>
      <vt:lpstr>PowerPoint Presentation</vt:lpstr>
      <vt:lpstr>PowerPoint Presentation</vt:lpstr>
      <vt:lpstr>Challenge 1.1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275</cp:revision>
  <cp:lastPrinted>2016-08-31T16:05:06Z</cp:lastPrinted>
  <dcterms:created xsi:type="dcterms:W3CDTF">2016-06-27T07:49:28Z</dcterms:created>
  <dcterms:modified xsi:type="dcterms:W3CDTF">2020-03-17T09:33:51Z</dcterms:modified>
</cp:coreProperties>
</file>