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6" r:id="rId3"/>
    <p:sldId id="360" r:id="rId4"/>
    <p:sldId id="488" r:id="rId5"/>
    <p:sldId id="361" r:id="rId6"/>
    <p:sldId id="363" r:id="rId7"/>
    <p:sldId id="364" r:id="rId8"/>
    <p:sldId id="365" r:id="rId9"/>
    <p:sldId id="492" r:id="rId10"/>
    <p:sldId id="494" r:id="rId11"/>
    <p:sldId id="495" r:id="rId12"/>
    <p:sldId id="496" r:id="rId13"/>
    <p:sldId id="497" r:id="rId14"/>
    <p:sldId id="498" r:id="rId15"/>
    <p:sldId id="500" r:id="rId16"/>
    <p:sldId id="400" r:id="rId17"/>
    <p:sldId id="502" r:id="rId18"/>
    <p:sldId id="503" r:id="rId19"/>
    <p:sldId id="409" r:id="rId20"/>
    <p:sldId id="510" r:id="rId21"/>
    <p:sldId id="511" r:id="rId22"/>
    <p:sldId id="514" r:id="rId23"/>
    <p:sldId id="524" r:id="rId24"/>
    <p:sldId id="525" r:id="rId25"/>
    <p:sldId id="52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03 – ggplot2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03 – ggplot2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8" name="Picture 7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3DB422B-A654-1060-2FE9-7CC56739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835" y="445012"/>
            <a:ext cx="6931716" cy="18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9C4-2156-8A31-AB92-C23281DF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Customising</a:t>
            </a:r>
            <a:r>
              <a:rPr lang="en-US" dirty="0"/>
              <a:t> Plot Appearance with </a:t>
            </a:r>
            <a:r>
              <a:rPr lang="en-US" dirty="0">
                <a:solidFill>
                  <a:srgbClr val="0432FF"/>
                </a:solidFill>
              </a:rPr>
              <a:t>lab()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656C-FE62-361A-2ABB-D18EBDD5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070372-E68D-EA78-58B9-BAB34D9392C0}"/>
              </a:ext>
            </a:extLst>
          </p:cNvPr>
          <p:cNvGraphicFramePr>
            <a:graphicFrameLocks noGrp="1"/>
          </p:cNvGraphicFramePr>
          <p:nvPr/>
        </p:nvGraphicFramePr>
        <p:xfrm>
          <a:off x="770757" y="1634066"/>
          <a:ext cx="989724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18">
                  <a:extLst>
                    <a:ext uri="{9D8B030D-6E8A-4147-A177-3AD203B41FA5}">
                      <a16:colId xmlns:a16="http://schemas.microsoft.com/office/drawing/2014/main" val="1976413549"/>
                    </a:ext>
                  </a:extLst>
                </a:gridCol>
                <a:gridCol w="8050923">
                  <a:extLst>
                    <a:ext uri="{9D8B030D-6E8A-4147-A177-3AD203B41FA5}">
                      <a16:colId xmlns:a16="http://schemas.microsoft.com/office/drawing/2014/main" val="3573002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5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provides an overall title text for the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8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subtitle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adds a subtitle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colour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allows you to specify the legend name for the </a:t>
                      </a:r>
                      <a:r>
                        <a:rPr lang="en-US" sz="2400" dirty="0" err="1"/>
                        <a:t>colour</a:t>
                      </a:r>
                      <a:r>
                        <a:rPr lang="en-US" sz="2400" dirty="0"/>
                        <a:t>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4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inserts text on the lower right hand side of your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5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allows you to name the size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the 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1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the y-axis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 for tag label for top-left of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2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2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2C94D1-2EDE-B38A-9EAE-D7CE5180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F1538D-8E3C-C38E-D866-2CF1EB94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8" y="682734"/>
            <a:ext cx="11300512" cy="54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3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489C0-1B40-C462-C370-7658B217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7A1E72E4-1054-1145-363B-35F2BFE7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53" y="273269"/>
            <a:ext cx="9489035" cy="59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976-6802-59C8-280C-3D51104F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Subplots with Facets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4A161-9D0A-0CC5-EBC6-073B32B3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6F234EB0-4F14-2D63-A309-BD4E8C4D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8" y="4739816"/>
            <a:ext cx="10145645" cy="1430666"/>
          </a:xfrm>
          <a:prstGeom prst="rect">
            <a:avLst/>
          </a:prstGeom>
        </p:spPr>
      </p:pic>
      <p:pic>
        <p:nvPicPr>
          <p:cNvPr id="7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966E4408-3E96-AC81-2C34-7ED814E6C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66"/>
          <a:stretch/>
        </p:blipFill>
        <p:spPr>
          <a:xfrm>
            <a:off x="3015413" y="1544925"/>
            <a:ext cx="5634313" cy="30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8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0DC68-74E6-37DD-9DEE-69E20C49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9A6C6DC-1E2B-A96A-BF02-F61AA68E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6" y="301475"/>
            <a:ext cx="9971216" cy="6164636"/>
          </a:xfrm>
          <a:prstGeom prst="rect">
            <a:avLst/>
          </a:prstGeom>
        </p:spPr>
      </p:pic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B50A52C-5673-9176-8533-5A3EF2C8F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75"/>
          <a:stretch/>
        </p:blipFill>
        <p:spPr>
          <a:xfrm>
            <a:off x="6482861" y="4507314"/>
            <a:ext cx="4818185" cy="12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FB81-0315-77BC-8094-648E585E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63C2-E0AD-EFD4-A167-44A2A3AF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363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Generate the following scatter plot (</a:t>
            </a:r>
            <a:r>
              <a:rPr lang="en-US" dirty="0" err="1"/>
              <a:t>displ</a:t>
            </a:r>
            <a:r>
              <a:rPr lang="en-US" dirty="0"/>
              <a:t> v </a:t>
            </a:r>
            <a:r>
              <a:rPr lang="en-US" dirty="0" err="1"/>
              <a:t>hwy</a:t>
            </a:r>
            <a:r>
              <a:rPr lang="en-US" dirty="0"/>
              <a:t>) from the </a:t>
            </a:r>
            <a:r>
              <a:rPr lang="en-US" dirty="0" err="1"/>
              <a:t>tibble</a:t>
            </a:r>
            <a:r>
              <a:rPr lang="en-US" dirty="0"/>
              <a:t> mpg (ggplot2 library)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BC0C4-C547-853E-E149-394FB37D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3534C-2725-6E12-43AD-014622AA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39" y="2100649"/>
            <a:ext cx="8630121" cy="4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5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Transformations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graphs, like scatterplots, plot the raw values of the dataset</a:t>
            </a:r>
          </a:p>
          <a:p>
            <a:r>
              <a:rPr lang="en-US" dirty="0"/>
              <a:t>However, other graphs (e.g. bar charts) </a:t>
            </a:r>
            <a:r>
              <a:rPr lang="en-US" i="1" dirty="0">
                <a:solidFill>
                  <a:srgbClr val="00B050"/>
                </a:solidFill>
              </a:rPr>
              <a:t>calculate new values to plot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Bar charts, histograms and frequency polygons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bin your data and plot bin counts, the number of points that fall in each bin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Smoothers</a:t>
            </a:r>
            <a:r>
              <a:rPr lang="en-US" dirty="0"/>
              <a:t> fit a model to your data and the plot predictions from the model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Boxplots</a:t>
            </a:r>
            <a:r>
              <a:rPr lang="en-US" dirty="0"/>
              <a:t> compute a robust summary of the distribution and display a specially formatted 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A picture containing text, receipt, number, font&#10;&#10;Description automatically generated">
            <a:extLst>
              <a:ext uri="{FF2B5EF4-FFF2-40B4-BE49-F238E27FC236}">
                <a16:creationId xmlns:a16="http://schemas.microsoft.com/office/drawing/2014/main" id="{888D91A4-6EFD-930F-C118-D8D22EFD1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37" b="9216"/>
          <a:stretch/>
        </p:blipFill>
        <p:spPr>
          <a:xfrm>
            <a:off x="7135868" y="1175608"/>
            <a:ext cx="5056132" cy="51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, diagram, text, rectangle&#10;&#10;Description automatically generated">
            <a:extLst>
              <a:ext uri="{FF2B5EF4-FFF2-40B4-BE49-F238E27FC236}">
                <a16:creationId xmlns:a16="http://schemas.microsoft.com/office/drawing/2014/main" id="{FFED4A68-872E-AE04-A529-9C256BF3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45" y="1063219"/>
            <a:ext cx="8214903" cy="50989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E42BF-4484-30C3-C4A1-39010B39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760C0-0F7C-7E6B-60A2-0A1867BE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40" y="210814"/>
            <a:ext cx="9130044" cy="9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97020-168D-E1F8-72D1-B6F644F5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A picture containing screenshot, text, diagram, colorfulness&#10;&#10;Description automatically generated">
            <a:extLst>
              <a:ext uri="{FF2B5EF4-FFF2-40B4-BE49-F238E27FC236}">
                <a16:creationId xmlns:a16="http://schemas.microsoft.com/office/drawing/2014/main" id="{CC3462D3-B810-B4A5-C59D-5194AC33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7" y="304800"/>
            <a:ext cx="8663734" cy="59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Display the distribution of a continuous variable broken down by a categorical variable</a:t>
            </a:r>
          </a:p>
          <a:p>
            <a:r>
              <a:rPr lang="en-US" dirty="0"/>
              <a:t>Box that stretches from the 25</a:t>
            </a:r>
            <a:r>
              <a:rPr lang="en-US" baseline="30000" dirty="0"/>
              <a:t>th</a:t>
            </a:r>
            <a:r>
              <a:rPr lang="en-US" dirty="0"/>
              <a:t> to 75</a:t>
            </a:r>
            <a:r>
              <a:rPr lang="en-US" baseline="30000" dirty="0"/>
              <a:t>th</a:t>
            </a:r>
            <a:r>
              <a:rPr lang="en-US" dirty="0"/>
              <a:t> percentile a distance known as the interquartile range (IRQ)</a:t>
            </a:r>
          </a:p>
          <a:p>
            <a:r>
              <a:rPr lang="en-US" dirty="0"/>
              <a:t>Median in the middle of box</a:t>
            </a:r>
          </a:p>
          <a:p>
            <a:r>
              <a:rPr lang="en-US" dirty="0"/>
              <a:t>Points outside more that 1.5 times the IQR from either edge of the box are displayed (outliers)</a:t>
            </a:r>
          </a:p>
          <a:p>
            <a:r>
              <a:rPr lang="en-US" dirty="0"/>
              <a:t>Whisker extends to the farthest non-outlier point in the distribution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96" y="1640110"/>
            <a:ext cx="412140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FB4FFB9-3378-33B1-423F-513C8E05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40547"/>
              </p:ext>
            </p:extLst>
          </p:nvPr>
        </p:nvGraphicFramePr>
        <p:xfrm>
          <a:off x="1860331" y="1752710"/>
          <a:ext cx="8027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Using R with OR – Four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creenshot, plan, technical drawing&#10;&#10;Description automatically generated">
            <a:extLst>
              <a:ext uri="{FF2B5EF4-FFF2-40B4-BE49-F238E27FC236}">
                <a16:creationId xmlns:a16="http://schemas.microsoft.com/office/drawing/2014/main" id="{F0D0C870-2A92-FBC1-5A22-067F79B5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1459740"/>
            <a:ext cx="7948248" cy="4848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DF1F5-85DF-6BEB-090F-3556274A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61A3D-339A-681F-FF06-12D71BABF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21"/>
          <a:stretch/>
        </p:blipFill>
        <p:spPr>
          <a:xfrm>
            <a:off x="2392985" y="180795"/>
            <a:ext cx="7208215" cy="10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FEA8-FC64-72EA-7856-9D59AA61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Covariation with </a:t>
            </a:r>
            <a:r>
              <a:rPr lang="en-US" dirty="0" err="1">
                <a:solidFill>
                  <a:srgbClr val="0432FF"/>
                </a:solidFill>
              </a:rPr>
              <a:t>ggpairs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71BC8-1C79-DF4C-B225-E39F5FF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A0B4FFE7-3896-DCC1-C0DB-C942FB6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1" y="1417638"/>
            <a:ext cx="7332785" cy="1013178"/>
          </a:xfrm>
          <a:prstGeom prst="rect">
            <a:avLst/>
          </a:prstGeom>
        </p:spPr>
      </p:pic>
      <p:pic>
        <p:nvPicPr>
          <p:cNvPr id="7" name="Picture 6" descr="A picture containing diagram, plot, text, screenshot&#10;&#10;Description automatically generated">
            <a:extLst>
              <a:ext uri="{FF2B5EF4-FFF2-40B4-BE49-F238E27FC236}">
                <a16:creationId xmlns:a16="http://schemas.microsoft.com/office/drawing/2014/main" id="{DF60129E-7009-F574-3D7F-030A4F71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34" y="2559858"/>
            <a:ext cx="6299587" cy="37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703D-4421-7C75-91F1-536BB37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use themes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6548F-9F3C-D91D-7316-116533EE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9EFE3291-AB46-C271-A9D4-7E1D0BCC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19" y="1220665"/>
            <a:ext cx="7772400" cy="1187333"/>
          </a:xfrm>
          <a:prstGeom prst="rect">
            <a:avLst/>
          </a:prstGeom>
        </p:spPr>
      </p:pic>
      <p:pic>
        <p:nvPicPr>
          <p:cNvPr id="7" name="Picture 6" descr="A picture containing text, diagram, screenshot, number&#10;&#10;Description automatically generated">
            <a:extLst>
              <a:ext uri="{FF2B5EF4-FFF2-40B4-BE49-F238E27FC236}">
                <a16:creationId xmlns:a16="http://schemas.microsoft.com/office/drawing/2014/main" id="{815F47B4-50F2-2F53-BFBC-E8159202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04" y="2583245"/>
            <a:ext cx="6210830" cy="37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8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362-1541-E7BB-CDA1-A0BFA184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2482A-2337-F79A-97A8-C954BF64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9E80E5-CCE9-D8DC-E4D5-52BF5B2A5C43}"/>
              </a:ext>
            </a:extLst>
          </p:cNvPr>
          <p:cNvGraphicFramePr>
            <a:graphicFrameLocks noGrp="1"/>
          </p:cNvGraphicFramePr>
          <p:nvPr/>
        </p:nvGraphicFramePr>
        <p:xfrm>
          <a:off x="1848556" y="1485206"/>
          <a:ext cx="8362244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2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geom_smooth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Fits a smoother to data and displays</a:t>
                      </a:r>
                      <a:r>
                        <a:rPr lang="en-US" sz="1600" baseline="0" dirty="0"/>
                        <a:t> the smooth and its standard error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geom_boxplot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Produces a box-and-whisker plot to </a:t>
                      </a:r>
                      <a:r>
                        <a:rPr lang="en-US" sz="1600" dirty="0" err="1"/>
                        <a:t>summarise</a:t>
                      </a:r>
                      <a:r>
                        <a:rPr lang="en-US" sz="1600" dirty="0"/>
                        <a:t> the distribution of a set of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geom_histogram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geom_freqpoly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Shows the distribution of continuous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geom_bar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Shows the distribution of categorical</a:t>
                      </a:r>
                      <a:r>
                        <a:rPr lang="en-US" sz="1600" baseline="0" dirty="0"/>
                        <a:t> variables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geom_path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geom_line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Draws lines between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geom_area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Draws an area plot,</a:t>
                      </a:r>
                      <a:r>
                        <a:rPr lang="en-US" sz="1600" baseline="0" dirty="0"/>
                        <a:t> which is a line plot filled to the y-axis. Multiple groups will be stacked upon each 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geom_rect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geom_tile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geom_raster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 rectangles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geom_polygon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Draws polygons, which</a:t>
                      </a:r>
                      <a:r>
                        <a:rPr lang="en-US" sz="1600" baseline="0" dirty="0"/>
                        <a:t> are filled paths.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3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FB81-0315-77BC-8094-648E585E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63C2-E0AD-EFD4-A167-44A2A3AF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36372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Generate the following box plot (</a:t>
            </a:r>
            <a:r>
              <a:rPr lang="en-US" dirty="0" err="1"/>
              <a:t>hwy</a:t>
            </a:r>
            <a:r>
              <a:rPr lang="en-US" dirty="0"/>
              <a:t> by manufacturer) from mpg.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BC0C4-C547-853E-E149-394FB37D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8E5C2-6DDD-F19E-2105-19F78062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74" y="2327856"/>
            <a:ext cx="8222933" cy="40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6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382A-3AB4-FEEF-F12F-AF56C1AC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940F-999A-FE1F-31DC-F1BC52FEA7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Layered grammar of graphics, enables us to concisely describe the components of a graphic.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plots can be designed in a layered manner (+ operator)</a:t>
            </a:r>
          </a:p>
          <a:p>
            <a:pPr lvl="1"/>
            <a:r>
              <a:rPr lang="en-US" dirty="0"/>
              <a:t>a wide range of plots can be generated to support decision analysis, including scatterplots, histograms and time series charts </a:t>
            </a:r>
          </a:p>
          <a:p>
            <a:pPr lvl="1"/>
            <a:r>
              <a:rPr lang="en-US" dirty="0"/>
              <a:t>charts can be developed rapidly, and this support an iterative process of decision support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D9A96-D93A-C999-EA88-C76D2EB5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418D7D2-C556-286D-4B87-33989826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16" y="412116"/>
            <a:ext cx="4151067" cy="2846900"/>
          </a:xfrm>
          <a:prstGeom prst="rect">
            <a:avLst/>
          </a:prstGeom>
        </p:spPr>
      </p:pic>
      <p:pic>
        <p:nvPicPr>
          <p:cNvPr id="9" name="Picture 8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6B0B23E1-1F48-99C8-7885-4BEA5E0A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16" y="3429000"/>
            <a:ext cx="4377045" cy="27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644" y="1504790"/>
            <a:ext cx="9775902" cy="162472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</a:rPr>
              <a:t>“Data exploration is the art of looking at your data, rapidly generating hypotheses, quickly testing them, then repeating again and again and again.” (Wickham and </a:t>
            </a:r>
            <a:r>
              <a:rPr lang="en-US" dirty="0" err="1">
                <a:solidFill>
                  <a:srgbClr val="0000FF"/>
                </a:solidFill>
              </a:rPr>
              <a:t>Grolemund</a:t>
            </a:r>
            <a:r>
              <a:rPr lang="en-US" dirty="0">
                <a:solidFill>
                  <a:srgbClr val="0000FF"/>
                </a:solidFill>
              </a:rPr>
              <a:t> 2017).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data-science-expl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3428122"/>
            <a:ext cx="8082217" cy="29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382A-3AB4-FEEF-F12F-AF56C1AC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940F-999A-FE1F-31DC-F1BC52FEA7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Layered grammar of graphics, enables us to concisely describe the components of a graphic.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plots can be designed in a layered manner (+ operator)</a:t>
            </a:r>
          </a:p>
          <a:p>
            <a:pPr lvl="1"/>
            <a:r>
              <a:rPr lang="en-US" dirty="0"/>
              <a:t>a wide range of plots can be generated to support decision analysis, including scatterplots, histograms and time series charts </a:t>
            </a:r>
          </a:p>
          <a:p>
            <a:pPr lvl="1"/>
            <a:r>
              <a:rPr lang="en-US" dirty="0"/>
              <a:t>charts can be developed rapidly, and this support an iterative process of decision support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D9A96-D93A-C999-EA88-C76D2EB5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picture containing text, receipt, number, font&#10;&#10;Description automatically generated">
            <a:extLst>
              <a:ext uri="{FF2B5EF4-FFF2-40B4-BE49-F238E27FC236}">
                <a16:creationId xmlns:a16="http://schemas.microsoft.com/office/drawing/2014/main" id="{80623E1B-8F9E-9AC1-FF36-F72598A51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48"/>
          <a:stretch/>
        </p:blipFill>
        <p:spPr>
          <a:xfrm>
            <a:off x="6417571" y="691739"/>
            <a:ext cx="5164829" cy="54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with </a:t>
            </a:r>
            <a:r>
              <a:rPr lang="en-US" b="1" dirty="0">
                <a:solidFill>
                  <a:srgbClr val="0000FF"/>
                </a:solidFill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9397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“The simple graph has brought more information to the data analyst’s mind that any other device.” – John </a:t>
            </a:r>
            <a:r>
              <a:rPr lang="en-US" sz="2400" dirty="0" err="1">
                <a:solidFill>
                  <a:srgbClr val="0000FF"/>
                </a:solidFill>
              </a:rPr>
              <a:t>Tukey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334B5BC-D10A-CE40-985A-5A517818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41" y="2490821"/>
            <a:ext cx="7764966" cy="37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a  first graph to help answer the following question: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Do cars with big engines use more fuel than cars with small engines</a:t>
            </a:r>
          </a:p>
          <a:p>
            <a:r>
              <a:rPr lang="en-US" dirty="0"/>
              <a:t>What might the relationship between </a:t>
            </a:r>
            <a:r>
              <a:rPr lang="en-US" dirty="0">
                <a:solidFill>
                  <a:srgbClr val="0000FF"/>
                </a:solidFill>
              </a:rPr>
              <a:t>engine size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fuel efficiency </a:t>
            </a:r>
            <a:r>
              <a:rPr lang="en-US" dirty="0"/>
              <a:t>look like?</a:t>
            </a:r>
          </a:p>
          <a:p>
            <a:r>
              <a:rPr lang="en-US" dirty="0"/>
              <a:t>Need to draw a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49F1A42-1440-EB27-C7E1-28A1142B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67829"/>
            <a:ext cx="5450794" cy="26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FD33BC1-FCB6-13C1-5D61-948892587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37"/>
          <a:stretch/>
        </p:blipFill>
        <p:spPr>
          <a:xfrm>
            <a:off x="2230243" y="1098382"/>
            <a:ext cx="6936059" cy="2972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131733"/>
            <a:ext cx="8229600" cy="1672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Among the variables are: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displ</a:t>
            </a:r>
            <a:r>
              <a:rPr lang="en-US" dirty="0"/>
              <a:t>, a car’s engine size in </a:t>
            </a:r>
            <a:r>
              <a:rPr lang="en-US" dirty="0" err="1"/>
              <a:t>litres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hwy</a:t>
            </a:r>
            <a:r>
              <a:rPr lang="en-US" dirty="0"/>
              <a:t>, a car’s fuel efficiency on the highway in miles per gallon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07263" y="1370336"/>
            <a:ext cx="554669" cy="2446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82828" y="1356293"/>
            <a:ext cx="423747" cy="2446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63121"/>
            <a:ext cx="7962404" cy="507034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89D03C-D7F3-0A9E-1ADC-8A75F9D6A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5"/>
          <a:stretch/>
        </p:blipFill>
        <p:spPr>
          <a:xfrm>
            <a:off x="5151863" y="1417638"/>
            <a:ext cx="4500550" cy="7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7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65E62-C447-D0A1-618C-600102F9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6B2D9B47-CAB0-B443-6399-B8F25820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72" y="0"/>
            <a:ext cx="9254065" cy="63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18771</TotalTime>
  <Words>765</Words>
  <Application>Microsoft Macintosh PowerPoint</Application>
  <PresentationFormat>Widescreen</PresentationFormat>
  <Paragraphs>141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Exploring Operations Research with R: A Workshop</vt:lpstr>
      <vt:lpstr>Topics Overview</vt:lpstr>
      <vt:lpstr>Data Exploration</vt:lpstr>
      <vt:lpstr>ggplot2</vt:lpstr>
      <vt:lpstr>Data Visualisation with ggplot2</vt:lpstr>
      <vt:lpstr>First Steps</vt:lpstr>
      <vt:lpstr>Selecting data</vt:lpstr>
      <vt:lpstr>Creating a ggplot</vt:lpstr>
      <vt:lpstr>PowerPoint Presentation</vt:lpstr>
      <vt:lpstr>Customising Plot Appearance with lab()</vt:lpstr>
      <vt:lpstr>PowerPoint Presentation</vt:lpstr>
      <vt:lpstr>PowerPoint Presentation</vt:lpstr>
      <vt:lpstr>Subplots with Facets</vt:lpstr>
      <vt:lpstr>PowerPoint Presentation</vt:lpstr>
      <vt:lpstr>Challenge</vt:lpstr>
      <vt:lpstr>Statistical Transformations</vt:lpstr>
      <vt:lpstr>PowerPoint Presentation</vt:lpstr>
      <vt:lpstr>PowerPoint Presentation</vt:lpstr>
      <vt:lpstr>Boxplot</vt:lpstr>
      <vt:lpstr>PowerPoint Presentation</vt:lpstr>
      <vt:lpstr>Covariation with ggpairs()</vt:lpstr>
      <vt:lpstr>Ready to use themes</vt:lpstr>
      <vt:lpstr>Useful geoms</vt:lpstr>
      <vt:lpstr>Challenge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485</cp:revision>
  <cp:lastPrinted>2020-11-24T11:26:30Z</cp:lastPrinted>
  <dcterms:created xsi:type="dcterms:W3CDTF">2016-06-27T07:49:28Z</dcterms:created>
  <dcterms:modified xsi:type="dcterms:W3CDTF">2023-08-21T08:52:18Z</dcterms:modified>
</cp:coreProperties>
</file>