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86" r:id="rId3"/>
    <p:sldId id="552" r:id="rId4"/>
    <p:sldId id="553" r:id="rId5"/>
    <p:sldId id="423" r:id="rId6"/>
    <p:sldId id="430" r:id="rId7"/>
    <p:sldId id="432" r:id="rId8"/>
    <p:sldId id="466" r:id="rId9"/>
    <p:sldId id="464" r:id="rId10"/>
    <p:sldId id="467" r:id="rId11"/>
    <p:sldId id="465" r:id="rId12"/>
    <p:sldId id="437" r:id="rId13"/>
    <p:sldId id="468" r:id="rId14"/>
    <p:sldId id="472" r:id="rId15"/>
    <p:sldId id="438" r:id="rId16"/>
    <p:sldId id="473" r:id="rId17"/>
    <p:sldId id="440" r:id="rId18"/>
    <p:sldId id="441" r:id="rId19"/>
    <p:sldId id="442" r:id="rId20"/>
    <p:sldId id="474" r:id="rId21"/>
    <p:sldId id="443" r:id="rId22"/>
    <p:sldId id="444" r:id="rId23"/>
    <p:sldId id="554" r:id="rId24"/>
    <p:sldId id="448" r:id="rId25"/>
    <p:sldId id="555" r:id="rId26"/>
    <p:sldId id="450" r:id="rId27"/>
    <p:sldId id="451" r:id="rId28"/>
    <p:sldId id="556" r:id="rId29"/>
    <p:sldId id="454" r:id="rId30"/>
    <p:sldId id="460" r:id="rId31"/>
    <p:sldId id="557" r:id="rId32"/>
    <p:sldId id="55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0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6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5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2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8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3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4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54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3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8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80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06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8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5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1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1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9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0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819367" y="6492185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04 – </a:t>
            </a:r>
            <a:r>
              <a:rPr lang="en-US" sz="1400" i="1" dirty="0" err="1">
                <a:solidFill>
                  <a:srgbClr val="0000FF"/>
                </a:solidFill>
              </a:rPr>
              <a:t>dplyr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8921810" y="6503727"/>
            <a:ext cx="291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Exploring Operations Research with R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0A1E35-728C-329B-769E-8309CB984C8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04" y="6477615"/>
            <a:ext cx="14545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Exploring-OR-with-R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grittr.tidyvers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3041761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Exploring Operations Research with R: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i="1" dirty="0">
                <a:solidFill>
                  <a:srgbClr val="0432FF"/>
                </a:solidFill>
              </a:rPr>
              <a:t>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705246"/>
            <a:ext cx="8534400" cy="1752600"/>
          </a:xfrm>
        </p:spPr>
        <p:txBody>
          <a:bodyPr/>
          <a:lstStyle/>
          <a:p>
            <a:r>
              <a:rPr lang="en-US" dirty="0"/>
              <a:t>04 –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221521" y="576342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https://github.com/JimDuggan/Exploring-OR-with-R-Workshop</a:t>
            </a:r>
            <a:r>
              <a:rPr lang="en-US" dirty="0"/>
              <a:t> </a:t>
            </a:r>
          </a:p>
        </p:txBody>
      </p:sp>
      <p:pic>
        <p:nvPicPr>
          <p:cNvPr id="9" name="Picture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E3F18854-1FF4-9122-774A-F61E0F320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044" y="797579"/>
            <a:ext cx="7249911" cy="19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3C26-BBD6-F347-B3A7-F3EE634A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approaches for filtering more than one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5842-1FD7-6244-8819-216947829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36372"/>
          </a:xfrm>
        </p:spPr>
        <p:txBody>
          <a:bodyPr/>
          <a:lstStyle/>
          <a:p>
            <a:r>
              <a:rPr lang="en-US" dirty="0"/>
              <a:t>%in% operator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3777-B87A-6246-B19D-A302FD06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C50025C-216B-D744-A5B1-2AC3468E9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7" y="2236573"/>
            <a:ext cx="11258868" cy="38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B144-FF1B-C647-B85C-D455234C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Challenge 5.1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A167-D0D2-7E48-8E97-5289FCE5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weather for “ROCHES POINT” on October 16</a:t>
            </a:r>
            <a:r>
              <a:rPr lang="en-US" baseline="30000" dirty="0"/>
              <a:t>th</a:t>
            </a:r>
            <a:r>
              <a:rPr lang="en-US" dirty="0"/>
              <a:t> at 12 midday. This should return just one observation.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5B2A7-EDCB-B943-ABBF-323931FB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2. arrange()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542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Changes the order of rows.</a:t>
            </a:r>
          </a:p>
          <a:p>
            <a:r>
              <a:rPr lang="en-US" dirty="0"/>
              <a:t> Used for sorting values</a:t>
            </a:r>
          </a:p>
          <a:p>
            <a:r>
              <a:rPr lang="en-US" dirty="0"/>
              <a:t>Takes a </a:t>
            </a:r>
            <a:r>
              <a:rPr lang="en-US" dirty="0" err="1"/>
              <a:t>tibble</a:t>
            </a:r>
            <a:r>
              <a:rPr lang="en-US" dirty="0"/>
              <a:t> and a set of column names to order by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B2A69C-DF8A-3E4C-8A05-6649D4035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6"/>
          <a:stretch/>
        </p:blipFill>
        <p:spPr>
          <a:xfrm>
            <a:off x="1334530" y="3036973"/>
            <a:ext cx="8816718" cy="3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6CF75C-67D3-744C-B634-32A761FB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Sea Level Pressure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C4A39-4904-1740-B9AE-21B250C0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395B51E-41CA-F245-A16D-7E1DE8056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046245"/>
            <a:ext cx="11684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5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D0F1-EFAD-3747-B199-2DBB50F8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0A99B-CEED-8D47-9251-FFE7587D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973A59C-B596-FB4E-A0CE-17FA50EB6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09700"/>
            <a:ext cx="1061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2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descending order -  desc()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D070132-C2FD-4A47-91AA-750B29EC8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0" y="1767278"/>
            <a:ext cx="11763940" cy="43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1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B144-FF1B-C647-B85C-D455234C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Challenge 5.2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A167-D0D2-7E48-8E97-5289FCE5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203459" cy="4525963"/>
          </a:xfrm>
        </p:spPr>
        <p:txBody>
          <a:bodyPr/>
          <a:lstStyle/>
          <a:p>
            <a:r>
              <a:rPr lang="en-US" dirty="0"/>
              <a:t>Arrange the observations by month and by highest temperature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5B2A7-EDCB-B943-ABBF-323931FB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3. select()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86354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not uncommon to get datasets with hundreds, or even thousands, of variables</a:t>
            </a:r>
          </a:p>
          <a:p>
            <a:r>
              <a:rPr lang="en-US" dirty="0"/>
              <a:t>A challenge is to narrow down on the variables of you’re interested in</a:t>
            </a:r>
          </a:p>
          <a:p>
            <a:r>
              <a:rPr lang="en-US" dirty="0">
                <a:solidFill>
                  <a:srgbClr val="0000FF"/>
                </a:solidFill>
              </a:rPr>
              <a:t>select() </a:t>
            </a:r>
            <a:r>
              <a:rPr lang="en-US" dirty="0"/>
              <a:t>allows you to rapidly zoom in on a useful subset using operations based on the variable names</a:t>
            </a:r>
          </a:p>
          <a:p>
            <a:r>
              <a:rPr lang="en-US" dirty="0"/>
              <a:t>Number of rows does not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EF65696-43FE-AA4D-812D-66A301DC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46" y="1600201"/>
            <a:ext cx="7493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8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options with select()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59807AE-6D04-8744-BB9A-91E50DF8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0" y="1786327"/>
            <a:ext cx="6295253" cy="3657897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32AC8F-B31F-9543-8372-2EB8AAB8A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146" y="1786327"/>
            <a:ext cx="4465254" cy="39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6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functions with select()</a:t>
            </a:r>
          </a:p>
        </p:txBody>
      </p:sp>
      <p:pic>
        <p:nvPicPr>
          <p:cNvPr id="4" name="Picture 3" descr="Screen Shot 2015-10-28 at 08.31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417638"/>
            <a:ext cx="8636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FB4FFB9-3378-33B1-423F-513C8E05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99079"/>
              </p:ext>
            </p:extLst>
          </p:nvPr>
        </p:nvGraphicFramePr>
        <p:xfrm>
          <a:off x="1860331" y="1752710"/>
          <a:ext cx="80272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7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4907206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  <a:gridCol w="2300264">
                  <a:extLst>
                    <a:ext uri="{9D8B030D-6E8A-4147-A177-3AD203B41FA5}">
                      <a16:colId xmlns:a16="http://schemas.microsoft.com/office/drawing/2014/main" val="228687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Introduction to R and Posit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Storing data using data frames 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tibbles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Visualisation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with 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 transformation with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dplyr</a:t>
                      </a:r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Using R with OR – Four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7DAB-51BE-A545-8EE6-2C2A04D5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09D8-F575-8744-A82C-94D3EACB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898595-CD66-D44A-A516-A60072FA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9" y="1817816"/>
            <a:ext cx="4483100" cy="40132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39A1329-92AB-894F-BF1D-1C514CA7A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06" y="1798938"/>
            <a:ext cx="42799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8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2971"/>
            <a:ext cx="8229600" cy="1143000"/>
          </a:xfrm>
        </p:spPr>
        <p:txBody>
          <a:bodyPr/>
          <a:lstStyle/>
          <a:p>
            <a:r>
              <a:rPr lang="en-US" dirty="0"/>
              <a:t>everything()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658472-2004-294A-AA5A-B2EBB1AB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8" y="1440749"/>
            <a:ext cx="11590450" cy="45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2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 mutate()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often useful to add new columns that are functions of existing columns</a:t>
            </a:r>
          </a:p>
          <a:p>
            <a:r>
              <a:rPr lang="en-US" dirty="0"/>
              <a:t>mutate() always adds new columns at the end of your data set.</a:t>
            </a:r>
          </a:p>
          <a:p>
            <a:r>
              <a:rPr lang="en-US" dirty="0"/>
              <a:t>For example, convert the mph wind speed in observations to a new column, kph. </a:t>
            </a:r>
          </a:p>
          <a:p>
            <a:r>
              <a:rPr lang="en-US" dirty="0"/>
              <a:t>Use a simplified observations </a:t>
            </a:r>
            <a:r>
              <a:rPr lang="en-US" dirty="0" err="1"/>
              <a:t>tibble</a:t>
            </a:r>
            <a:r>
              <a:rPr lang="en-US" dirty="0"/>
              <a:t> with day, month, station, </a:t>
            </a:r>
            <a:r>
              <a:rPr lang="en-US" dirty="0" err="1"/>
              <a:t>wdsp</a:t>
            </a:r>
            <a:r>
              <a:rPr lang="en-US" dirty="0"/>
              <a:t> as columns, and for “ROCHES POINT” on October 16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Assume 1 mi = 1.609344 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FE79C0-91F2-9C45-88D0-197E2668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B9D6-1A54-9043-A95C-18624DBF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E92D541-A138-C846-88F9-6391234F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31" y="1245799"/>
            <a:ext cx="7069137" cy="2426477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5ED1450-8C16-2740-B72A-56942D38A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219"/>
          <a:stretch/>
        </p:blipFill>
        <p:spPr>
          <a:xfrm>
            <a:off x="2561431" y="3672276"/>
            <a:ext cx="5658001" cy="262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Creation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/>
              <a:t>There are many functions for creating new variables that can be used with mutate()</a:t>
            </a:r>
          </a:p>
          <a:p>
            <a:r>
              <a:rPr lang="en-US" dirty="0"/>
              <a:t>The key property is that the function </a:t>
            </a:r>
            <a:r>
              <a:rPr lang="en-US" b="1" dirty="0">
                <a:solidFill>
                  <a:srgbClr val="0000FF"/>
                </a:solidFill>
              </a:rPr>
              <a:t>must be </a:t>
            </a:r>
            <a:r>
              <a:rPr lang="en-US" b="1" dirty="0" err="1">
                <a:solidFill>
                  <a:srgbClr val="0000FF"/>
                </a:solidFill>
              </a:rPr>
              <a:t>vectorised</a:t>
            </a:r>
            <a:r>
              <a:rPr lang="en-US" b="1" dirty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dirty="0"/>
              <a:t>It must take a vector of values as input, and,</a:t>
            </a:r>
          </a:p>
          <a:p>
            <a:pPr lvl="1"/>
            <a:r>
              <a:rPr lang="en-US" dirty="0"/>
              <a:t>Return a vector with the same number of values as output</a:t>
            </a:r>
            <a:endParaRPr lang="en-US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BE214-5AC7-044B-88EF-4372373A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4090264"/>
            <a:ext cx="6707187" cy="240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7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96DF-1190-3641-ACDA-CC1A257C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0A7C-91AA-5E4E-A898-F367D5FB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</a:t>
            </a:r>
            <a:r>
              <a:rPr lang="en-US" dirty="0" err="1">
                <a:solidFill>
                  <a:srgbClr val="0432FF"/>
                </a:solidFill>
              </a:rPr>
              <a:t>rain_in</a:t>
            </a:r>
            <a:r>
              <a:rPr lang="en-US" dirty="0"/>
              <a:t>, which measures the hourly rainfall in inches</a:t>
            </a:r>
          </a:p>
          <a:p>
            <a:r>
              <a:rPr lang="en-US" dirty="0"/>
              <a:t>Assume a conversion constant of 1 mm = 0.0393701 inches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F119A-EC37-834A-A48D-2CD14BB1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 </a:t>
            </a:r>
            <a:r>
              <a:rPr lang="en-US" dirty="0" err="1">
                <a:solidFill>
                  <a:srgbClr val="0000FF"/>
                </a:solidFill>
              </a:rPr>
              <a:t>summarise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key verb is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  <a:p>
            <a:r>
              <a:rPr lang="en-US" dirty="0"/>
              <a:t>It collapses a data frame into a single row</a:t>
            </a:r>
          </a:p>
          <a:p>
            <a:r>
              <a:rPr lang="en-US" dirty="0"/>
              <a:t>Not very useful unless paired with </a:t>
            </a:r>
            <a:r>
              <a:rPr lang="en-US" dirty="0" err="1"/>
              <a:t>group_by</a:t>
            </a:r>
            <a:r>
              <a:rPr lang="en-US" dirty="0"/>
              <a:t>() (it will just perform a summary of the whole data set)</a:t>
            </a:r>
          </a:p>
          <a:p>
            <a:r>
              <a:rPr lang="en-US" dirty="0"/>
              <a:t>Very useful to combine with the pipe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896"/>
            <a:ext cx="10972800" cy="20242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data operations are useful done on groups defined by variables in the the dataset.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00FF"/>
                </a:solidFill>
              </a:rPr>
              <a:t>group_by</a:t>
            </a:r>
            <a:r>
              <a:rPr lang="en-US" dirty="0"/>
              <a:t> function takes an existing </a:t>
            </a:r>
            <a:r>
              <a:rPr lang="en-US" dirty="0" err="1"/>
              <a:t>tbl</a:t>
            </a:r>
            <a:r>
              <a:rPr lang="en-US" dirty="0"/>
              <a:t> and converts it into a grouped </a:t>
            </a:r>
            <a:r>
              <a:rPr lang="en-US" dirty="0" err="1"/>
              <a:t>tbl</a:t>
            </a:r>
            <a:r>
              <a:rPr lang="en-US" dirty="0"/>
              <a:t> where operations are performed "by group”.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D2845F03-291C-964C-A90F-D55C389A9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01"/>
          <a:stretch/>
        </p:blipFill>
        <p:spPr>
          <a:xfrm>
            <a:off x="782637" y="3186114"/>
            <a:ext cx="10626725" cy="29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06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2C92-D427-9E48-817A-DE621176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3F10-67A7-9E4A-8CFD-1DAE209C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728662"/>
          </a:xfrm>
        </p:spPr>
        <p:txBody>
          <a:bodyPr/>
          <a:lstStyle/>
          <a:p>
            <a:r>
              <a:rPr lang="en-US" dirty="0"/>
              <a:t>This grouping can then be exploited by </a:t>
            </a:r>
            <a:r>
              <a:rPr lang="en-US" dirty="0" err="1"/>
              <a:t>summarise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51A63-CAA2-F849-95F2-06F5CEE8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DDC91F3-FC72-444C-AC01-765EF89A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2146299"/>
            <a:ext cx="6292287" cy="43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05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-7582"/>
            <a:ext cx="8229600" cy="1143000"/>
          </a:xfrm>
        </p:spPr>
        <p:txBody>
          <a:bodyPr/>
          <a:lstStyle/>
          <a:p>
            <a:r>
              <a:rPr lang="en-US" dirty="0"/>
              <a:t>Overall idea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142067" y="1480265"/>
            <a:ext cx="2540000" cy="296334"/>
            <a:chOff x="310444" y="1490133"/>
            <a:chExt cx="2540000" cy="296334"/>
          </a:xfrm>
        </p:grpSpPr>
        <p:sp>
          <p:nvSpPr>
            <p:cNvPr id="4" name="Rectangle 3"/>
            <p:cNvSpPr/>
            <p:nvPr/>
          </p:nvSpPr>
          <p:spPr>
            <a:xfrm>
              <a:off x="310444" y="1490133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1333" y="1490133"/>
              <a:ext cx="649111" cy="296334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42067" y="1847155"/>
            <a:ext cx="2540000" cy="296334"/>
            <a:chOff x="310444" y="1813279"/>
            <a:chExt cx="2540000" cy="296334"/>
          </a:xfrm>
        </p:grpSpPr>
        <p:sp>
          <p:nvSpPr>
            <p:cNvPr id="6" name="Rectangle 5"/>
            <p:cNvSpPr/>
            <p:nvPr/>
          </p:nvSpPr>
          <p:spPr>
            <a:xfrm>
              <a:off x="310444" y="1813279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1333" y="1813279"/>
              <a:ext cx="649111" cy="296334"/>
            </a:xfrm>
            <a:prstGeom prst="rect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42067" y="2214045"/>
            <a:ext cx="2540000" cy="296334"/>
            <a:chOff x="310444" y="2113848"/>
            <a:chExt cx="2540000" cy="296334"/>
          </a:xfrm>
        </p:grpSpPr>
        <p:sp>
          <p:nvSpPr>
            <p:cNvPr id="8" name="Rectangle 7"/>
            <p:cNvSpPr/>
            <p:nvPr/>
          </p:nvSpPr>
          <p:spPr>
            <a:xfrm>
              <a:off x="310444" y="2113848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1333" y="2113848"/>
              <a:ext cx="649111" cy="296334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42067" y="2580935"/>
            <a:ext cx="2540000" cy="296334"/>
            <a:chOff x="310444" y="1490133"/>
            <a:chExt cx="2540000" cy="296334"/>
          </a:xfrm>
        </p:grpSpPr>
        <p:sp>
          <p:nvSpPr>
            <p:cNvPr id="16" name="Rectangle 15"/>
            <p:cNvSpPr/>
            <p:nvPr/>
          </p:nvSpPr>
          <p:spPr>
            <a:xfrm>
              <a:off x="310444" y="1490133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1333" y="1490133"/>
              <a:ext cx="649111" cy="296334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42067" y="2947825"/>
            <a:ext cx="2540000" cy="296334"/>
            <a:chOff x="310444" y="1813279"/>
            <a:chExt cx="2540000" cy="296334"/>
          </a:xfrm>
        </p:grpSpPr>
        <p:sp>
          <p:nvSpPr>
            <p:cNvPr id="19" name="Rectangle 18"/>
            <p:cNvSpPr/>
            <p:nvPr/>
          </p:nvSpPr>
          <p:spPr>
            <a:xfrm>
              <a:off x="310444" y="1813279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1333" y="1813279"/>
              <a:ext cx="649111" cy="296334"/>
            </a:xfrm>
            <a:prstGeom prst="rect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42067" y="3314715"/>
            <a:ext cx="2540000" cy="296334"/>
            <a:chOff x="310444" y="2113848"/>
            <a:chExt cx="2540000" cy="296334"/>
          </a:xfrm>
        </p:grpSpPr>
        <p:sp>
          <p:nvSpPr>
            <p:cNvPr id="22" name="Rectangle 21"/>
            <p:cNvSpPr/>
            <p:nvPr/>
          </p:nvSpPr>
          <p:spPr>
            <a:xfrm>
              <a:off x="310444" y="2113848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1333" y="2113848"/>
              <a:ext cx="649111" cy="296334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42067" y="3681605"/>
            <a:ext cx="2540000" cy="296334"/>
            <a:chOff x="310444" y="1490133"/>
            <a:chExt cx="2540000" cy="296334"/>
          </a:xfrm>
        </p:grpSpPr>
        <p:sp>
          <p:nvSpPr>
            <p:cNvPr id="25" name="Rectangle 24"/>
            <p:cNvSpPr/>
            <p:nvPr/>
          </p:nvSpPr>
          <p:spPr>
            <a:xfrm>
              <a:off x="310444" y="1490133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01333" y="1490133"/>
              <a:ext cx="649111" cy="296334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42067" y="4048495"/>
            <a:ext cx="2540000" cy="296334"/>
            <a:chOff x="310444" y="1813279"/>
            <a:chExt cx="2540000" cy="296334"/>
          </a:xfrm>
        </p:grpSpPr>
        <p:sp>
          <p:nvSpPr>
            <p:cNvPr id="28" name="Rectangle 27"/>
            <p:cNvSpPr/>
            <p:nvPr/>
          </p:nvSpPr>
          <p:spPr>
            <a:xfrm>
              <a:off x="310444" y="1813279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01333" y="1813279"/>
              <a:ext cx="649111" cy="296334"/>
            </a:xfrm>
            <a:prstGeom prst="rect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42067" y="4415381"/>
            <a:ext cx="2540000" cy="296334"/>
            <a:chOff x="310444" y="2113848"/>
            <a:chExt cx="2540000" cy="296334"/>
          </a:xfrm>
        </p:grpSpPr>
        <p:sp>
          <p:nvSpPr>
            <p:cNvPr id="31" name="Rectangle 30"/>
            <p:cNvSpPr/>
            <p:nvPr/>
          </p:nvSpPr>
          <p:spPr>
            <a:xfrm>
              <a:off x="310444" y="2113848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01333" y="2113848"/>
              <a:ext cx="649111" cy="296334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781801" y="148449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72690" y="1484498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1" y="185138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72690" y="1851388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81801" y="221827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672690" y="2218278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781801" y="258516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72690" y="2585168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781801" y="295205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72690" y="2952058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81801" y="331894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672690" y="3318948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81801" y="368583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672690" y="3685838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81801" y="405272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672690" y="4052728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81801" y="4419614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72690" y="4419614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81691" y="5245110"/>
            <a:ext cx="1890889" cy="296334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72580" y="5245110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81691" y="5612000"/>
            <a:ext cx="1890889" cy="296334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372580" y="5612000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81691" y="5978890"/>
            <a:ext cx="1890889" cy="296334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72580" y="5978890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/>
          <p:cNvSpPr/>
          <p:nvPr/>
        </p:nvSpPr>
        <p:spPr>
          <a:xfrm>
            <a:off x="9468556" y="1484499"/>
            <a:ext cx="254000" cy="1025881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9468556" y="2611992"/>
            <a:ext cx="254000" cy="1025881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Brace 79"/>
          <p:cNvSpPr/>
          <p:nvPr/>
        </p:nvSpPr>
        <p:spPr>
          <a:xfrm>
            <a:off x="9468556" y="3681606"/>
            <a:ext cx="254000" cy="1025881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4919135" y="2877269"/>
            <a:ext cx="1552222" cy="594064"/>
          </a:xfrm>
          <a:prstGeom prst="righ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group_by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3" name="Elbow Connector 82"/>
          <p:cNvCxnSpPr>
            <a:stCxn id="69" idx="1"/>
            <a:endCxn id="62" idx="3"/>
          </p:cNvCxnSpPr>
          <p:nvPr/>
        </p:nvCxnSpPr>
        <p:spPr>
          <a:xfrm rot="10800000" flipV="1">
            <a:off x="7021690" y="1997439"/>
            <a:ext cx="2700866" cy="3395838"/>
          </a:xfrm>
          <a:prstGeom prst="bentConnector3">
            <a:avLst>
              <a:gd name="adj1" fmla="val -9039"/>
            </a:avLst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9" idx="1"/>
            <a:endCxn id="65" idx="3"/>
          </p:cNvCxnSpPr>
          <p:nvPr/>
        </p:nvCxnSpPr>
        <p:spPr>
          <a:xfrm rot="10800000" flipV="1">
            <a:off x="7021690" y="3124932"/>
            <a:ext cx="2700866" cy="2635235"/>
          </a:xfrm>
          <a:prstGeom prst="bentConnector3">
            <a:avLst>
              <a:gd name="adj1" fmla="val -15831"/>
            </a:avLst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48223" y="4967112"/>
            <a:ext cx="135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cxnSp>
        <p:nvCxnSpPr>
          <p:cNvPr id="92" name="Elbow Connector 91"/>
          <p:cNvCxnSpPr>
            <a:endCxn id="68" idx="3"/>
          </p:cNvCxnSpPr>
          <p:nvPr/>
        </p:nvCxnSpPr>
        <p:spPr>
          <a:xfrm rot="10800000" flipV="1">
            <a:off x="7021692" y="4197381"/>
            <a:ext cx="2700865" cy="1929676"/>
          </a:xfrm>
          <a:prstGeom prst="bentConnector3">
            <a:avLst>
              <a:gd name="adj1" fmla="val -25758"/>
            </a:avLst>
          </a:prstGeom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074335" y="1044224"/>
            <a:ext cx="200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frame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68912" y="1055515"/>
            <a:ext cx="20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Grouped data frame</a:t>
            </a:r>
          </a:p>
        </p:txBody>
      </p:sp>
    </p:spTree>
    <p:extLst>
      <p:ext uri="{BB962C8B-B14F-4D97-AF65-F5344CB8AC3E}">
        <p14:creationId xmlns:p14="http://schemas.microsoft.com/office/powerpoint/2010/main" val="48689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Combining operations with the 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556" y="1267218"/>
            <a:ext cx="4889211" cy="4839065"/>
          </a:xfrm>
        </p:spPr>
        <p:txBody>
          <a:bodyPr/>
          <a:lstStyle/>
          <a:p>
            <a:r>
              <a:rPr lang="en-US" dirty="0"/>
              <a:t>The pipe %&gt;% comes from the </a:t>
            </a:r>
            <a:r>
              <a:rPr lang="en-US" dirty="0" err="1"/>
              <a:t>magrittr</a:t>
            </a:r>
            <a:r>
              <a:rPr lang="en-US" dirty="0"/>
              <a:t> package (Stefan Milton Bache)</a:t>
            </a:r>
          </a:p>
          <a:p>
            <a:r>
              <a:rPr lang="en-US" dirty="0"/>
              <a:t>Helps to write code that is easier to read and understand</a:t>
            </a:r>
          </a:p>
          <a:p>
            <a:r>
              <a:rPr lang="es-ES_tradnl" dirty="0">
                <a:solidFill>
                  <a:srgbClr val="0000FF"/>
                </a:solidFill>
              </a:rPr>
              <a:t>x %&gt;% f(y)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turns</a:t>
            </a:r>
            <a:r>
              <a:rPr lang="es-ES_tradnl" sz="22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into</a:t>
            </a:r>
            <a:r>
              <a:rPr lang="es-ES_tradnl" dirty="0">
                <a:solidFill>
                  <a:srgbClr val="0000FF"/>
                </a:solidFill>
              </a:rPr>
              <a:t> f(x, y)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s-ES_tradnl" dirty="0">
                <a:solidFill>
                  <a:srgbClr val="0000FF"/>
                </a:solidFill>
              </a:rPr>
              <a:t>x %&gt;% f(y) %&gt;% g(z) 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turns</a:t>
            </a:r>
            <a:r>
              <a:rPr lang="es-ES_tradnl" sz="22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into</a:t>
            </a:r>
            <a:r>
              <a:rPr lang="es-ES_tradnl" dirty="0">
                <a:solidFill>
                  <a:srgbClr val="0000FF"/>
                </a:solidFill>
              </a:rPr>
              <a:t> g(f(x, y),z)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E4F95-FB2A-2C44-8CEB-AEA66D3606E8}"/>
              </a:ext>
            </a:extLst>
          </p:cNvPr>
          <p:cNvSpPr/>
          <p:nvPr/>
        </p:nvSpPr>
        <p:spPr>
          <a:xfrm>
            <a:off x="7152212" y="4199861"/>
            <a:ext cx="29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https://magrittr.tidyverse.org</a:t>
            </a:r>
            <a:r>
              <a:rPr lang="en-US" dirty="0"/>
              <a:t> 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5368DA-317D-0443-A7C0-ACB52E160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563" y="1330492"/>
            <a:ext cx="5775685" cy="2611382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C848168-2E44-1141-BDB5-87383DF29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766" y="4986160"/>
            <a:ext cx="5662418" cy="11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23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Summary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05755" y="1566333"/>
          <a:ext cx="790504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 of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mean(), median()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 of 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sd</a:t>
                      </a:r>
                      <a:r>
                        <a:rPr lang="en-US" sz="2400" dirty="0"/>
                        <a:t>(),</a:t>
                      </a:r>
                      <a:r>
                        <a:rPr lang="en-US" sz="2400" baseline="0" dirty="0"/>
                        <a:t> IQR(),mad()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 of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min((), </a:t>
                      </a:r>
                      <a:r>
                        <a:rPr lang="en-US" sz="2400" dirty="0" err="1"/>
                        <a:t>quantile</a:t>
                      </a:r>
                      <a:r>
                        <a:rPr lang="en-US" sz="2400" dirty="0"/>
                        <a:t>(),</a:t>
                      </a:r>
                      <a:r>
                        <a:rPr lang="en-US" sz="2400" baseline="0" dirty="0"/>
                        <a:t> max()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</a:t>
                      </a:r>
                      <a:r>
                        <a:rPr lang="en-US" sz="2400" b="1" baseline="0" dirty="0"/>
                        <a:t> of position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first(), nth(), last()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n(), </a:t>
                      </a:r>
                      <a:r>
                        <a:rPr lang="en-US" sz="2400" dirty="0" err="1"/>
                        <a:t>n_distinct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Counts and proportions of logical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sum(x&gt;0) when used with numeric</a:t>
                      </a:r>
                      <a:r>
                        <a:rPr lang="en-US" sz="2400" baseline="0" dirty="0"/>
                        <a:t> functions, (T,F) converted to (1,0)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176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96DF-1190-3641-ACDA-CC1A257C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0A7C-91AA-5E4E-A898-F367D5FB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“BELMULLET” calculate the total daily rainfall for October, and show using </a:t>
            </a:r>
            <a:r>
              <a:rPr lang="en-US" dirty="0" err="1"/>
              <a:t>ggplot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F119A-EC37-834A-A48D-2CD14BB1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3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Summary: 5 key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4250724"/>
            <a:ext cx="10972800" cy="19866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”A grammar of data manipulation”</a:t>
            </a:r>
          </a:p>
          <a:p>
            <a:r>
              <a:rPr lang="en-US" dirty="0"/>
              <a:t>All verbs (functions) work similarly</a:t>
            </a:r>
          </a:p>
          <a:p>
            <a:pPr lvl="1"/>
            <a:r>
              <a:rPr lang="en-US" dirty="0"/>
              <a:t>The first argument is a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subsequent arguments decide what to do with the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result (data frame/</a:t>
            </a:r>
            <a:r>
              <a:rPr lang="en-US" dirty="0" err="1"/>
              <a:t>tibble</a:t>
            </a:r>
            <a:r>
              <a:rPr lang="en-US" dirty="0"/>
              <a:t>) supports chaining of steps – NOTE the “pipe operator” which we will cover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22839" y="1340108"/>
          <a:ext cx="760306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observations by their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Reorder the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variables by their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/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Create new variables with functions of</a:t>
                      </a:r>
                      <a:r>
                        <a:rPr lang="en-US" sz="2000" i="0" baseline="0" dirty="0"/>
                        <a:t> existing variables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 err="1"/>
                        <a:t>summarise</a:t>
                      </a:r>
                      <a:r>
                        <a:rPr lang="en-US" sz="2000" b="1" i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Collapse many values down to a single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A6FC08B-429D-6741-A916-591795DA8D76}"/>
              </a:ext>
            </a:extLst>
          </p:cNvPr>
          <p:cNvSpPr/>
          <p:nvPr/>
        </p:nvSpPr>
        <p:spPr>
          <a:xfrm>
            <a:off x="8683481" y="4250724"/>
            <a:ext cx="268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https://dplyr.tidyverse.org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41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9DBB6-F23E-50E5-A82A-3F1925F2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6D94914-30A2-5D93-7F1A-E6E2D907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33" y="219794"/>
            <a:ext cx="9164392" cy="2943820"/>
          </a:xfrm>
          <a:prstGeom prst="rect">
            <a:avLst/>
          </a:prstGeom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C7D1EE0-EE56-73AC-0261-F3AFBCC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32" y="3780706"/>
            <a:ext cx="9175361" cy="19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8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B79-322D-CB86-AB46-DD5D7F0F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Visualisation</a:t>
            </a:r>
            <a:r>
              <a:rPr lang="en-US" dirty="0"/>
              <a:t> is an important tool for insight generation, but it</a:t>
            </a:r>
            <a:r>
              <a:rPr lang="uk-UA" dirty="0"/>
              <a:t>’</a:t>
            </a:r>
            <a:r>
              <a:rPr lang="en-US" dirty="0"/>
              <a:t>s rare that you get the data in exactly the right form you need (Wickham and </a:t>
            </a:r>
            <a:r>
              <a:rPr lang="en-US" dirty="0" err="1"/>
              <a:t>Grolemund</a:t>
            </a:r>
            <a:r>
              <a:rPr lang="en-US" dirty="0"/>
              <a:t> 2017)</a:t>
            </a:r>
          </a:p>
          <a:p>
            <a:pPr lvl="1"/>
            <a:r>
              <a:rPr lang="en-US" dirty="0"/>
              <a:t>Create new variables</a:t>
            </a:r>
          </a:p>
          <a:p>
            <a:pPr lvl="1"/>
            <a:r>
              <a:rPr lang="en-US" dirty="0"/>
              <a:t>Create summaries</a:t>
            </a:r>
          </a:p>
          <a:p>
            <a:pPr lvl="1"/>
            <a:r>
              <a:rPr lang="en-US" dirty="0"/>
              <a:t>Order data</a:t>
            </a:r>
          </a:p>
          <a:p>
            <a:r>
              <a:rPr lang="en-US" b="1" dirty="0" err="1">
                <a:solidFill>
                  <a:srgbClr val="000090"/>
                </a:solidFill>
              </a:rPr>
              <a:t>dplyr</a:t>
            </a:r>
            <a:r>
              <a:rPr lang="en-US" dirty="0"/>
              <a:t> package is designed for data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8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Basics: 5 key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4250724"/>
            <a:ext cx="10972800" cy="19866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”A grammar of data manipulation”</a:t>
            </a:r>
          </a:p>
          <a:p>
            <a:r>
              <a:rPr lang="en-US" dirty="0"/>
              <a:t>All verbs (functions) work similarly</a:t>
            </a:r>
          </a:p>
          <a:p>
            <a:pPr lvl="1"/>
            <a:r>
              <a:rPr lang="en-US" dirty="0"/>
              <a:t>The first argument is a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subsequent arguments decide what to do with the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result (data frame/</a:t>
            </a:r>
            <a:r>
              <a:rPr lang="en-US" dirty="0" err="1"/>
              <a:t>tibble</a:t>
            </a:r>
            <a:r>
              <a:rPr lang="en-US" dirty="0"/>
              <a:t>) supports chaining of steps – NOTE the “pipe operator” which we will cover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22839" y="1340108"/>
          <a:ext cx="760306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observations by their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Reorder the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variables by their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Create new variables with functions of</a:t>
                      </a:r>
                      <a:r>
                        <a:rPr lang="en-US" sz="2000" i="1" baseline="0" dirty="0"/>
                        <a:t> existing variables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 err="1"/>
                        <a:t>summarise</a:t>
                      </a:r>
                      <a:r>
                        <a:rPr lang="en-US" sz="2000" b="1" i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Collapse many values down to a single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A6FC08B-429D-6741-A916-591795DA8D76}"/>
              </a:ext>
            </a:extLst>
          </p:cNvPr>
          <p:cNvSpPr/>
          <p:nvPr/>
        </p:nvSpPr>
        <p:spPr>
          <a:xfrm>
            <a:off x="8683481" y="4250724"/>
            <a:ext cx="268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https://dplyr.tidyverse.org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61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1. filter() </a:t>
            </a:r>
            <a:r>
              <a:rPr lang="en-US" dirty="0"/>
              <a:t>aimsir17 </a:t>
            </a:r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argument the name of the data frame</a:t>
            </a:r>
          </a:p>
          <a:p>
            <a:r>
              <a:rPr lang="en-US" dirty="0"/>
              <a:t>Subsequent arguments are expressions that filter the data frame</a:t>
            </a:r>
          </a:p>
          <a:p>
            <a:r>
              <a:rPr lang="en-US" dirty="0"/>
              <a:t>Subsequent arguments can be viewed as a succession of “and” statements</a:t>
            </a:r>
          </a:p>
          <a:p>
            <a:r>
              <a:rPr lang="en-US" dirty="0"/>
              <a:t>Number of columns does not change</a:t>
            </a:r>
          </a:p>
          <a:p>
            <a:r>
              <a:rPr lang="en-US" dirty="0"/>
              <a:t>Number of rows reduced (filtered)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14B67A0-5C79-3445-A785-2A48413E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85" y="1703753"/>
            <a:ext cx="6244511" cy="41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BF34-C6D5-9746-9B56-907365D2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19232-51CA-F146-ABF0-E96204C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6F0B27-40FD-A94B-A380-DE81A1F5276C}"/>
              </a:ext>
            </a:extLst>
          </p:cNvPr>
          <p:cNvGraphicFramePr>
            <a:graphicFrameLocks noGrp="1"/>
          </p:cNvGraphicFramePr>
          <p:nvPr/>
        </p:nvGraphicFramePr>
        <p:xfrm>
          <a:off x="1326291" y="1578022"/>
          <a:ext cx="3423824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exactly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|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&amp; 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090AA93-833B-6946-9657-EE7687EC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76" y="1506690"/>
            <a:ext cx="6733620" cy="44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23C9-9A0D-174C-A179-65EEB970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rows for “MACE HEAD” in January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20B9-155F-1842-A15F-F43FE149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close up of a receipt&#10;&#10;Description automatically generated">
            <a:extLst>
              <a:ext uri="{FF2B5EF4-FFF2-40B4-BE49-F238E27FC236}">
                <a16:creationId xmlns:a16="http://schemas.microsoft.com/office/drawing/2014/main" id="{904DE14D-5C13-0B4B-A71B-FAE4695D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4" y="1306427"/>
            <a:ext cx="11210996" cy="49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18800</TotalTime>
  <Words>1123</Words>
  <Application>Microsoft Macintosh PowerPoint</Application>
  <PresentationFormat>Widescreen</PresentationFormat>
  <Paragraphs>230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Exploring Operations Research with R: A Workshop</vt:lpstr>
      <vt:lpstr>Topics Overview</vt:lpstr>
      <vt:lpstr>Combining operations with the Pipe</vt:lpstr>
      <vt:lpstr>PowerPoint Presentation</vt:lpstr>
      <vt:lpstr>Need for dplyr</vt:lpstr>
      <vt:lpstr>dplyr Basics: 5 key functions</vt:lpstr>
      <vt:lpstr>1. filter() aimsir17 tibble observations</vt:lpstr>
      <vt:lpstr>Relational operators in R</vt:lpstr>
      <vt:lpstr>Show rows for “MACE HEAD” in January</vt:lpstr>
      <vt:lpstr>Useful approaches for filtering more than one value</vt:lpstr>
      <vt:lpstr>Challenge 5.1</vt:lpstr>
      <vt:lpstr>2. arrange()</vt:lpstr>
      <vt:lpstr>Mean Sea Level Pressure</vt:lpstr>
      <vt:lpstr>More than one value</vt:lpstr>
      <vt:lpstr>In descending order -  desc()</vt:lpstr>
      <vt:lpstr>Challenge 5.2</vt:lpstr>
      <vt:lpstr>3. select()</vt:lpstr>
      <vt:lpstr>Useful options with select()</vt:lpstr>
      <vt:lpstr>Special functions with select()</vt:lpstr>
      <vt:lpstr>Examples</vt:lpstr>
      <vt:lpstr>everything()</vt:lpstr>
      <vt:lpstr>4. mutate()</vt:lpstr>
      <vt:lpstr>Example of mutate</vt:lpstr>
      <vt:lpstr>Useful Creation Functions</vt:lpstr>
      <vt:lpstr>Challenge</vt:lpstr>
      <vt:lpstr>5. summarise()</vt:lpstr>
      <vt:lpstr>group_by()</vt:lpstr>
      <vt:lpstr>Key idea</vt:lpstr>
      <vt:lpstr>Overall idea…</vt:lpstr>
      <vt:lpstr>Useful Summary Functions</vt:lpstr>
      <vt:lpstr>Challenge</vt:lpstr>
      <vt:lpstr>dplyr Summary: 5 key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493</cp:revision>
  <cp:lastPrinted>2020-11-24T11:26:30Z</cp:lastPrinted>
  <dcterms:created xsi:type="dcterms:W3CDTF">2016-06-27T07:49:28Z</dcterms:created>
  <dcterms:modified xsi:type="dcterms:W3CDTF">2023-08-21T08:24:41Z</dcterms:modified>
</cp:coreProperties>
</file>