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handoutMasterIdLst>
    <p:handoutMasterId r:id="rId24"/>
  </p:handoutMasterIdLst>
  <p:sldIdLst>
    <p:sldId id="256" r:id="rId2"/>
    <p:sldId id="486" r:id="rId3"/>
    <p:sldId id="487" r:id="rId4"/>
    <p:sldId id="488" r:id="rId5"/>
    <p:sldId id="489" r:id="rId6"/>
    <p:sldId id="490" r:id="rId7"/>
    <p:sldId id="491" r:id="rId8"/>
    <p:sldId id="492" r:id="rId9"/>
    <p:sldId id="493" r:id="rId10"/>
    <p:sldId id="494" r:id="rId11"/>
    <p:sldId id="495" r:id="rId12"/>
    <p:sldId id="496" r:id="rId13"/>
    <p:sldId id="497" r:id="rId14"/>
    <p:sldId id="498" r:id="rId15"/>
    <p:sldId id="499" r:id="rId16"/>
    <p:sldId id="500" r:id="rId17"/>
    <p:sldId id="501" r:id="rId18"/>
    <p:sldId id="502" r:id="rId19"/>
    <p:sldId id="503" r:id="rId20"/>
    <p:sldId id="504" r:id="rId21"/>
    <p:sldId id="50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84"/>
    <p:restoredTop sz="94694"/>
  </p:normalViewPr>
  <p:slideViewPr>
    <p:cSldViewPr snapToGrid="0" snapToObjects="1">
      <p:cViewPr varScale="1">
        <p:scale>
          <a:sx n="104" d="100"/>
          <a:sy n="104" d="100"/>
        </p:scale>
        <p:origin x="232" y="568"/>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05845AE-ACE1-EC44-8625-84E41CDD46BF}" type="datetimeFigureOut">
              <a:rPr lang="en-US" smtClean="0"/>
              <a:t>8/21/23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439650B-C0B8-7C4E-B61C-B8EF4072FA7D}" type="slidenum">
              <a:rPr lang="en-US" smtClean="0"/>
              <a:t>‹#›</a:t>
            </a:fld>
            <a:endParaRPr lang="en-US"/>
          </a:p>
        </p:txBody>
      </p:sp>
    </p:spTree>
    <p:extLst>
      <p:ext uri="{BB962C8B-B14F-4D97-AF65-F5344CB8AC3E}">
        <p14:creationId xmlns:p14="http://schemas.microsoft.com/office/powerpoint/2010/main" val="196284453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BB7B6E1-B344-C444-840E-5BCE257718B4}" type="datetimeFigureOut">
              <a:rPr lang="en-US" smtClean="0"/>
              <a:t>8/21/23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ga-IE"/>
              <a:t>Click to edit Master text styles</a:t>
            </a:r>
          </a:p>
          <a:p>
            <a:pPr lvl="1"/>
            <a:r>
              <a:rPr lang="ga-IE"/>
              <a:t>Second level</a:t>
            </a:r>
          </a:p>
          <a:p>
            <a:pPr lvl="2"/>
            <a:r>
              <a:rPr lang="ga-IE"/>
              <a:t>Third level</a:t>
            </a:r>
          </a:p>
          <a:p>
            <a:pPr lvl="3"/>
            <a:r>
              <a:rPr lang="ga-IE"/>
              <a:t>Fourth level</a:t>
            </a:r>
          </a:p>
          <a:p>
            <a:pPr lvl="4"/>
            <a:r>
              <a:rPr lang="ga-IE"/>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818D25-F9F0-6E43-9906-4FDAFD99D1F5}" type="slidenum">
              <a:rPr lang="en-US" smtClean="0"/>
              <a:t>‹#›</a:t>
            </a:fld>
            <a:endParaRPr lang="en-US"/>
          </a:p>
        </p:txBody>
      </p:sp>
    </p:spTree>
    <p:extLst>
      <p:ext uri="{BB962C8B-B14F-4D97-AF65-F5344CB8AC3E}">
        <p14:creationId xmlns:p14="http://schemas.microsoft.com/office/powerpoint/2010/main" val="350272010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6818D25-F9F0-6E43-9906-4FDAFD99D1F5}" type="slidenum">
              <a:rPr lang="en-US" smtClean="0"/>
              <a:t>1</a:t>
            </a:fld>
            <a:endParaRPr lang="en-US"/>
          </a:p>
        </p:txBody>
      </p:sp>
    </p:spTree>
    <p:extLst>
      <p:ext uri="{BB962C8B-B14F-4D97-AF65-F5344CB8AC3E}">
        <p14:creationId xmlns:p14="http://schemas.microsoft.com/office/powerpoint/2010/main" val="3339567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ga-IE"/>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ga-IE"/>
              <a:t>Click to edit Master subtitle style</a:t>
            </a:r>
            <a:endParaRPr lang="en-US"/>
          </a:p>
        </p:txBody>
      </p:sp>
      <p:sp>
        <p:nvSpPr>
          <p:cNvPr id="5" name="Footer Placeholder 4"/>
          <p:cNvSpPr>
            <a:spLocks noGrp="1"/>
          </p:cNvSpPr>
          <p:nvPr>
            <p:ph type="ftr" sz="quarter" idx="11"/>
          </p:nvPr>
        </p:nvSpPr>
        <p:spPr>
          <a:xfrm>
            <a:off x="3997904" y="6434750"/>
            <a:ext cx="5011541" cy="501650"/>
          </a:xfrm>
          <a:prstGeom prst="rect">
            <a:avLst/>
          </a:prstGeom>
        </p:spPr>
        <p:txBody>
          <a:bodyPr/>
          <a:lstStyle>
            <a:lvl1pPr>
              <a:defRPr sz="1600" i="1"/>
            </a:lvl1pPr>
          </a:lstStyle>
          <a:p>
            <a:endParaRPr lang="en-US"/>
          </a:p>
        </p:txBody>
      </p:sp>
      <p:sp>
        <p:nvSpPr>
          <p:cNvPr id="6" name="Slide Number Placeholder 5"/>
          <p:cNvSpPr>
            <a:spLocks noGrp="1"/>
          </p:cNvSpPr>
          <p:nvPr>
            <p:ph type="sldNum" sz="quarter" idx="12"/>
          </p:nvPr>
        </p:nvSpPr>
        <p:spPr/>
        <p:txBody>
          <a:bodyPr/>
          <a:lstStyle/>
          <a:p>
            <a:fld id="{85C893B6-8239-B544-860F-8E6624F3670C}" type="slidenum">
              <a:rPr lang="en-US" smtClean="0"/>
              <a:t>‹#›</a:t>
            </a:fld>
            <a:endParaRPr lang="en-US"/>
          </a:p>
        </p:txBody>
      </p:sp>
    </p:spTree>
    <p:extLst>
      <p:ext uri="{BB962C8B-B14F-4D97-AF65-F5344CB8AC3E}">
        <p14:creationId xmlns:p14="http://schemas.microsoft.com/office/powerpoint/2010/main" val="1189332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ga-IE"/>
              <a:t>Click to edit Master text styles</a:t>
            </a:r>
          </a:p>
          <a:p>
            <a:pPr lvl="1"/>
            <a:r>
              <a:rPr lang="ga-IE"/>
              <a:t>Second level</a:t>
            </a:r>
          </a:p>
          <a:p>
            <a:pPr lvl="2"/>
            <a:r>
              <a:rPr lang="ga-IE"/>
              <a:t>Third level</a:t>
            </a:r>
          </a:p>
          <a:p>
            <a:pPr lvl="3"/>
            <a:r>
              <a:rPr lang="ga-IE"/>
              <a:t>Fourth level</a:t>
            </a:r>
          </a:p>
          <a:p>
            <a:pPr lvl="4"/>
            <a:r>
              <a:rPr lang="ga-IE"/>
              <a:t>Fifth level</a:t>
            </a:r>
            <a:endParaRPr lang="en-US"/>
          </a:p>
        </p:txBody>
      </p:sp>
      <p:sp>
        <p:nvSpPr>
          <p:cNvPr id="4" name="Date Placeholder 3"/>
          <p:cNvSpPr>
            <a:spLocks noGrp="1"/>
          </p:cNvSpPr>
          <p:nvPr>
            <p:ph type="dt" sz="half" idx="10"/>
          </p:nvPr>
        </p:nvSpPr>
        <p:spPr>
          <a:xfrm>
            <a:off x="609600" y="6356351"/>
            <a:ext cx="2844800" cy="365125"/>
          </a:xfrm>
          <a:prstGeom prst="rect">
            <a:avLst/>
          </a:prstGeom>
        </p:spPr>
        <p:txBody>
          <a:bodyPr/>
          <a:lstStyle/>
          <a:p>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85C893B6-8239-B544-860F-8E6624F3670C}" type="slidenum">
              <a:rPr lang="en-US" smtClean="0"/>
              <a:t>‹#›</a:t>
            </a:fld>
            <a:endParaRPr lang="en-US"/>
          </a:p>
        </p:txBody>
      </p:sp>
    </p:spTree>
    <p:extLst>
      <p:ext uri="{BB962C8B-B14F-4D97-AF65-F5344CB8AC3E}">
        <p14:creationId xmlns:p14="http://schemas.microsoft.com/office/powerpoint/2010/main" val="2103765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ga-IE"/>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ga-IE"/>
              <a:t>Click to edit Master text styles</a:t>
            </a:r>
          </a:p>
          <a:p>
            <a:pPr lvl="1"/>
            <a:r>
              <a:rPr lang="ga-IE"/>
              <a:t>Second level</a:t>
            </a:r>
          </a:p>
          <a:p>
            <a:pPr lvl="2"/>
            <a:r>
              <a:rPr lang="ga-IE"/>
              <a:t>Third level</a:t>
            </a:r>
          </a:p>
          <a:p>
            <a:pPr lvl="3"/>
            <a:r>
              <a:rPr lang="ga-IE"/>
              <a:t>Fourth level</a:t>
            </a:r>
          </a:p>
          <a:p>
            <a:pPr lvl="4"/>
            <a:r>
              <a:rPr lang="ga-IE"/>
              <a:t>Fifth level</a:t>
            </a:r>
            <a:endParaRPr lang="en-US"/>
          </a:p>
        </p:txBody>
      </p:sp>
      <p:sp>
        <p:nvSpPr>
          <p:cNvPr id="4" name="Date Placeholder 3"/>
          <p:cNvSpPr>
            <a:spLocks noGrp="1"/>
          </p:cNvSpPr>
          <p:nvPr>
            <p:ph type="dt" sz="half" idx="10"/>
          </p:nvPr>
        </p:nvSpPr>
        <p:spPr>
          <a:xfrm>
            <a:off x="609600" y="6356351"/>
            <a:ext cx="2844800" cy="365125"/>
          </a:xfrm>
          <a:prstGeom prst="rect">
            <a:avLst/>
          </a:prstGeom>
        </p:spPr>
        <p:txBody>
          <a:bodyPr/>
          <a:lstStyle/>
          <a:p>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85C893B6-8239-B544-860F-8E6624F3670C}" type="slidenum">
              <a:rPr lang="en-US" smtClean="0"/>
              <a:t>‹#›</a:t>
            </a:fld>
            <a:endParaRPr lang="en-US"/>
          </a:p>
        </p:txBody>
      </p:sp>
    </p:spTree>
    <p:extLst>
      <p:ext uri="{BB962C8B-B14F-4D97-AF65-F5344CB8AC3E}">
        <p14:creationId xmlns:p14="http://schemas.microsoft.com/office/powerpoint/2010/main" val="329003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a:t>Click to edit Master title style</a:t>
            </a:r>
            <a:endParaRPr lang="en-US"/>
          </a:p>
        </p:txBody>
      </p:sp>
      <p:sp>
        <p:nvSpPr>
          <p:cNvPr id="3" name="Content Placeholder 2"/>
          <p:cNvSpPr>
            <a:spLocks noGrp="1"/>
          </p:cNvSpPr>
          <p:nvPr>
            <p:ph idx="1"/>
          </p:nvPr>
        </p:nvSpPr>
        <p:spPr/>
        <p:txBody>
          <a:bodyPr/>
          <a:lstStyle/>
          <a:p>
            <a:pPr lvl="0"/>
            <a:r>
              <a:rPr lang="ga-IE"/>
              <a:t>Click to edit Master text styles</a:t>
            </a:r>
          </a:p>
          <a:p>
            <a:pPr lvl="1"/>
            <a:r>
              <a:rPr lang="ga-IE"/>
              <a:t>Second level</a:t>
            </a:r>
          </a:p>
          <a:p>
            <a:pPr lvl="2"/>
            <a:r>
              <a:rPr lang="ga-IE"/>
              <a:t>Third level</a:t>
            </a:r>
          </a:p>
          <a:p>
            <a:pPr lvl="3"/>
            <a:r>
              <a:rPr lang="ga-IE"/>
              <a:t>Fourth level</a:t>
            </a:r>
          </a:p>
          <a:p>
            <a:pPr lvl="4"/>
            <a:r>
              <a:rPr lang="ga-IE"/>
              <a:t>Fifth level</a:t>
            </a:r>
            <a:endParaRPr lang="en-US"/>
          </a:p>
        </p:txBody>
      </p:sp>
      <p:sp>
        <p:nvSpPr>
          <p:cNvPr id="4" name="Date Placeholder 3"/>
          <p:cNvSpPr>
            <a:spLocks noGrp="1"/>
          </p:cNvSpPr>
          <p:nvPr>
            <p:ph type="dt" sz="half" idx="10"/>
          </p:nvPr>
        </p:nvSpPr>
        <p:spPr>
          <a:xfrm>
            <a:off x="609600" y="6356351"/>
            <a:ext cx="28448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85C893B6-8239-B544-860F-8E6624F3670C}" type="slidenum">
              <a:rPr lang="en-US" smtClean="0"/>
              <a:t>‹#›</a:t>
            </a:fld>
            <a:endParaRPr lang="en-US"/>
          </a:p>
        </p:txBody>
      </p:sp>
    </p:spTree>
    <p:extLst>
      <p:ext uri="{BB962C8B-B14F-4D97-AF65-F5344CB8AC3E}">
        <p14:creationId xmlns:p14="http://schemas.microsoft.com/office/powerpoint/2010/main" val="2448461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ga-IE"/>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ga-IE"/>
              <a:t>Click to edit Master text styles</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85C893B6-8239-B544-860F-8E6624F3670C}" type="slidenum">
              <a:rPr lang="en-US" smtClean="0"/>
              <a:t>‹#›</a:t>
            </a:fld>
            <a:endParaRPr lang="en-US"/>
          </a:p>
        </p:txBody>
      </p:sp>
    </p:spTree>
    <p:extLst>
      <p:ext uri="{BB962C8B-B14F-4D97-AF65-F5344CB8AC3E}">
        <p14:creationId xmlns:p14="http://schemas.microsoft.com/office/powerpoint/2010/main" val="1986212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ga-IE"/>
              <a:t>Click to edit Master text styles</a:t>
            </a:r>
          </a:p>
          <a:p>
            <a:pPr lvl="1"/>
            <a:r>
              <a:rPr lang="ga-IE"/>
              <a:t>Second level</a:t>
            </a:r>
          </a:p>
          <a:p>
            <a:pPr lvl="2"/>
            <a:r>
              <a:rPr lang="ga-IE"/>
              <a:t>Third level</a:t>
            </a:r>
          </a:p>
          <a:p>
            <a:pPr lvl="3"/>
            <a:r>
              <a:rPr lang="ga-IE"/>
              <a:t>Fourth level</a:t>
            </a:r>
          </a:p>
          <a:p>
            <a:pPr lvl="4"/>
            <a:r>
              <a:rPr lang="ga-IE"/>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ga-IE"/>
              <a:t>Click to edit Master text styles</a:t>
            </a:r>
          </a:p>
          <a:p>
            <a:pPr lvl="1"/>
            <a:r>
              <a:rPr lang="ga-IE"/>
              <a:t>Second level</a:t>
            </a:r>
          </a:p>
          <a:p>
            <a:pPr lvl="2"/>
            <a:r>
              <a:rPr lang="ga-IE"/>
              <a:t>Third level</a:t>
            </a:r>
          </a:p>
          <a:p>
            <a:pPr lvl="3"/>
            <a:r>
              <a:rPr lang="ga-IE"/>
              <a:t>Fourth level</a:t>
            </a:r>
          </a:p>
          <a:p>
            <a:pPr lvl="4"/>
            <a:r>
              <a:rPr lang="ga-IE"/>
              <a:t>Fifth level</a:t>
            </a:r>
            <a:endParaRPr lang="en-US"/>
          </a:p>
        </p:txBody>
      </p:sp>
      <p:sp>
        <p:nvSpPr>
          <p:cNvPr id="5" name="Date Placeholder 4"/>
          <p:cNvSpPr>
            <a:spLocks noGrp="1"/>
          </p:cNvSpPr>
          <p:nvPr>
            <p:ph type="dt" sz="half" idx="10"/>
          </p:nvPr>
        </p:nvSpPr>
        <p:spPr>
          <a:xfrm>
            <a:off x="609600" y="6356351"/>
            <a:ext cx="2844800" cy="365125"/>
          </a:xfrm>
          <a:prstGeom prst="rect">
            <a:avLst/>
          </a:prstGeom>
        </p:spPr>
        <p:txBody>
          <a:bodyPr/>
          <a:lstStyle/>
          <a:p>
            <a:endParaRPr lang="en-US"/>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85C893B6-8239-B544-860F-8E6624F3670C}" type="slidenum">
              <a:rPr lang="en-US" smtClean="0"/>
              <a:t>‹#›</a:t>
            </a:fld>
            <a:endParaRPr lang="en-US"/>
          </a:p>
        </p:txBody>
      </p:sp>
    </p:spTree>
    <p:extLst>
      <p:ext uri="{BB962C8B-B14F-4D97-AF65-F5344CB8AC3E}">
        <p14:creationId xmlns:p14="http://schemas.microsoft.com/office/powerpoint/2010/main" val="176795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ga-IE"/>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ga-IE"/>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ga-IE"/>
              <a:t>Click to edit Master text styles</a:t>
            </a:r>
          </a:p>
          <a:p>
            <a:pPr lvl="1"/>
            <a:r>
              <a:rPr lang="ga-IE"/>
              <a:t>Second level</a:t>
            </a:r>
          </a:p>
          <a:p>
            <a:pPr lvl="2"/>
            <a:r>
              <a:rPr lang="ga-IE"/>
              <a:t>Third level</a:t>
            </a:r>
          </a:p>
          <a:p>
            <a:pPr lvl="3"/>
            <a:r>
              <a:rPr lang="ga-IE"/>
              <a:t>Fourth level</a:t>
            </a:r>
          </a:p>
          <a:p>
            <a:pPr lvl="4"/>
            <a:r>
              <a:rPr lang="ga-IE"/>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ga-IE"/>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ga-IE"/>
              <a:t>Click to edit Master text styles</a:t>
            </a:r>
          </a:p>
          <a:p>
            <a:pPr lvl="1"/>
            <a:r>
              <a:rPr lang="ga-IE"/>
              <a:t>Second level</a:t>
            </a:r>
          </a:p>
          <a:p>
            <a:pPr lvl="2"/>
            <a:r>
              <a:rPr lang="ga-IE"/>
              <a:t>Third level</a:t>
            </a:r>
          </a:p>
          <a:p>
            <a:pPr lvl="3"/>
            <a:r>
              <a:rPr lang="ga-IE"/>
              <a:t>Fourth level</a:t>
            </a:r>
          </a:p>
          <a:p>
            <a:pPr lvl="4"/>
            <a:r>
              <a:rPr lang="ga-IE"/>
              <a:t>Fifth level</a:t>
            </a:r>
            <a:endParaRPr lang="en-US"/>
          </a:p>
        </p:txBody>
      </p:sp>
      <p:sp>
        <p:nvSpPr>
          <p:cNvPr id="7" name="Date Placeholder 6"/>
          <p:cNvSpPr>
            <a:spLocks noGrp="1"/>
          </p:cNvSpPr>
          <p:nvPr>
            <p:ph type="dt" sz="half" idx="10"/>
          </p:nvPr>
        </p:nvSpPr>
        <p:spPr>
          <a:xfrm>
            <a:off x="609600" y="6356351"/>
            <a:ext cx="2844800" cy="365125"/>
          </a:xfrm>
          <a:prstGeom prst="rect">
            <a:avLst/>
          </a:prstGeom>
        </p:spPr>
        <p:txBody>
          <a:bodyPr/>
          <a:lstStyle/>
          <a:p>
            <a:endParaRPr lang="en-US"/>
          </a:p>
        </p:txBody>
      </p:sp>
      <p:sp>
        <p:nvSpPr>
          <p:cNvPr id="8" name="Footer Placeholder 7"/>
          <p:cNvSpPr>
            <a:spLocks noGrp="1"/>
          </p:cNvSpPr>
          <p:nvPr>
            <p:ph type="ftr" sz="quarter" idx="11"/>
          </p:nvPr>
        </p:nvSpPr>
        <p:spPr>
          <a:xfrm>
            <a:off x="4165600" y="6356351"/>
            <a:ext cx="38608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85C893B6-8239-B544-860F-8E6624F3670C}" type="slidenum">
              <a:rPr lang="en-US" smtClean="0"/>
              <a:t>‹#›</a:t>
            </a:fld>
            <a:endParaRPr lang="en-US"/>
          </a:p>
        </p:txBody>
      </p:sp>
    </p:spTree>
    <p:extLst>
      <p:ext uri="{BB962C8B-B14F-4D97-AF65-F5344CB8AC3E}">
        <p14:creationId xmlns:p14="http://schemas.microsoft.com/office/powerpoint/2010/main" val="2177568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ga-IE"/>
              <a:t>Click to edit Master title style</a:t>
            </a:r>
            <a:endParaRPr lang="en-US"/>
          </a:p>
        </p:txBody>
      </p:sp>
      <p:sp>
        <p:nvSpPr>
          <p:cNvPr id="3" name="Date Placeholder 2"/>
          <p:cNvSpPr>
            <a:spLocks noGrp="1"/>
          </p:cNvSpPr>
          <p:nvPr>
            <p:ph type="dt" sz="half" idx="10"/>
          </p:nvPr>
        </p:nvSpPr>
        <p:spPr>
          <a:xfrm>
            <a:off x="609600" y="6356351"/>
            <a:ext cx="2844800" cy="365125"/>
          </a:xfrm>
          <a:prstGeom prst="rect">
            <a:avLst/>
          </a:prstGeom>
        </p:spPr>
        <p:txBody>
          <a:bodyPr/>
          <a:lstStyle/>
          <a:p>
            <a:endParaRPr lang="en-US"/>
          </a:p>
        </p:txBody>
      </p:sp>
      <p:sp>
        <p:nvSpPr>
          <p:cNvPr id="4" name="Footer Placeholder 3"/>
          <p:cNvSpPr>
            <a:spLocks noGrp="1"/>
          </p:cNvSpPr>
          <p:nvPr>
            <p:ph type="ftr" sz="quarter" idx="11"/>
          </p:nvPr>
        </p:nvSpPr>
        <p:spPr>
          <a:xfrm>
            <a:off x="4165600" y="6356351"/>
            <a:ext cx="38608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85C893B6-8239-B544-860F-8E6624F3670C}" type="slidenum">
              <a:rPr lang="en-US" smtClean="0"/>
              <a:t>‹#›</a:t>
            </a:fld>
            <a:endParaRPr lang="en-US"/>
          </a:p>
        </p:txBody>
      </p:sp>
    </p:spTree>
    <p:extLst>
      <p:ext uri="{BB962C8B-B14F-4D97-AF65-F5344CB8AC3E}">
        <p14:creationId xmlns:p14="http://schemas.microsoft.com/office/powerpoint/2010/main" val="1663180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356351"/>
            <a:ext cx="2844800" cy="365125"/>
          </a:xfrm>
          <a:prstGeom prst="rect">
            <a:avLst/>
          </a:prstGeom>
        </p:spPr>
        <p:txBody>
          <a:bodyPr/>
          <a:lstStyle/>
          <a:p>
            <a:endParaRPr lang="en-US"/>
          </a:p>
        </p:txBody>
      </p:sp>
      <p:sp>
        <p:nvSpPr>
          <p:cNvPr id="3" name="Footer Placeholder 2"/>
          <p:cNvSpPr>
            <a:spLocks noGrp="1"/>
          </p:cNvSpPr>
          <p:nvPr>
            <p:ph type="ftr" sz="quarter" idx="11"/>
          </p:nvPr>
        </p:nvSpPr>
        <p:spPr>
          <a:xfrm>
            <a:off x="4165600" y="6356351"/>
            <a:ext cx="38608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85C893B6-8239-B544-860F-8E6624F3670C}" type="slidenum">
              <a:rPr lang="en-US" smtClean="0"/>
              <a:t>‹#›</a:t>
            </a:fld>
            <a:endParaRPr lang="en-US"/>
          </a:p>
        </p:txBody>
      </p:sp>
    </p:spTree>
    <p:extLst>
      <p:ext uri="{BB962C8B-B14F-4D97-AF65-F5344CB8AC3E}">
        <p14:creationId xmlns:p14="http://schemas.microsoft.com/office/powerpoint/2010/main" val="602105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ga-IE"/>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ga-IE"/>
              <a:t>Click to edit Master text styles</a:t>
            </a:r>
          </a:p>
          <a:p>
            <a:pPr lvl="1"/>
            <a:r>
              <a:rPr lang="ga-IE"/>
              <a:t>Second level</a:t>
            </a:r>
          </a:p>
          <a:p>
            <a:pPr lvl="2"/>
            <a:r>
              <a:rPr lang="ga-IE"/>
              <a:t>Third level</a:t>
            </a:r>
          </a:p>
          <a:p>
            <a:pPr lvl="3"/>
            <a:r>
              <a:rPr lang="ga-IE"/>
              <a:t>Fourth level</a:t>
            </a:r>
          </a:p>
          <a:p>
            <a:pPr lvl="4"/>
            <a:r>
              <a:rPr lang="ga-IE"/>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ga-IE"/>
              <a:t>Click to edit Master text styles</a:t>
            </a:r>
          </a:p>
        </p:txBody>
      </p:sp>
      <p:sp>
        <p:nvSpPr>
          <p:cNvPr id="5" name="Date Placeholder 4"/>
          <p:cNvSpPr>
            <a:spLocks noGrp="1"/>
          </p:cNvSpPr>
          <p:nvPr>
            <p:ph type="dt" sz="half" idx="10"/>
          </p:nvPr>
        </p:nvSpPr>
        <p:spPr>
          <a:xfrm>
            <a:off x="609600" y="6356351"/>
            <a:ext cx="2844800" cy="365125"/>
          </a:xfrm>
          <a:prstGeom prst="rect">
            <a:avLst/>
          </a:prstGeom>
        </p:spPr>
        <p:txBody>
          <a:bodyPr/>
          <a:lstStyle/>
          <a:p>
            <a:endParaRPr lang="en-US"/>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85C893B6-8239-B544-860F-8E6624F3670C}" type="slidenum">
              <a:rPr lang="en-US" smtClean="0"/>
              <a:t>‹#›</a:t>
            </a:fld>
            <a:endParaRPr lang="en-US"/>
          </a:p>
        </p:txBody>
      </p:sp>
    </p:spTree>
    <p:extLst>
      <p:ext uri="{BB962C8B-B14F-4D97-AF65-F5344CB8AC3E}">
        <p14:creationId xmlns:p14="http://schemas.microsoft.com/office/powerpoint/2010/main" val="3706085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ga-IE"/>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ga-IE"/>
              <a:t>Click to edit Master text styles</a:t>
            </a:r>
          </a:p>
        </p:txBody>
      </p:sp>
      <p:sp>
        <p:nvSpPr>
          <p:cNvPr id="5" name="Date Placeholder 4"/>
          <p:cNvSpPr>
            <a:spLocks noGrp="1"/>
          </p:cNvSpPr>
          <p:nvPr>
            <p:ph type="dt" sz="half" idx="10"/>
          </p:nvPr>
        </p:nvSpPr>
        <p:spPr>
          <a:xfrm>
            <a:off x="609600" y="6356351"/>
            <a:ext cx="2844800" cy="365125"/>
          </a:xfrm>
          <a:prstGeom prst="rect">
            <a:avLst/>
          </a:prstGeom>
        </p:spPr>
        <p:txBody>
          <a:bodyPr/>
          <a:lstStyle/>
          <a:p>
            <a:endParaRPr lang="en-US"/>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85C893B6-8239-B544-860F-8E6624F3670C}" type="slidenum">
              <a:rPr lang="en-US" smtClean="0"/>
              <a:t>‹#›</a:t>
            </a:fld>
            <a:endParaRPr lang="en-US"/>
          </a:p>
        </p:txBody>
      </p:sp>
    </p:spTree>
    <p:extLst>
      <p:ext uri="{BB962C8B-B14F-4D97-AF65-F5344CB8AC3E}">
        <p14:creationId xmlns:p14="http://schemas.microsoft.com/office/powerpoint/2010/main" val="3200191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ga-IE"/>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ga-IE"/>
              <a:t>Click to edit Master text styles</a:t>
            </a:r>
          </a:p>
          <a:p>
            <a:pPr lvl="1"/>
            <a:r>
              <a:rPr lang="ga-IE"/>
              <a:t>Second level</a:t>
            </a:r>
          </a:p>
          <a:p>
            <a:pPr lvl="2"/>
            <a:r>
              <a:rPr lang="ga-IE"/>
              <a:t>Third level</a:t>
            </a:r>
          </a:p>
          <a:p>
            <a:pPr lvl="3"/>
            <a:r>
              <a:rPr lang="ga-IE"/>
              <a:t>Fourth level</a:t>
            </a:r>
          </a:p>
          <a:p>
            <a:pPr lvl="4"/>
            <a:r>
              <a:rPr lang="ga-IE"/>
              <a:t>Fifth level</a:t>
            </a:r>
            <a:endParaRPr lang="en-US"/>
          </a:p>
        </p:txBody>
      </p:sp>
      <p:sp>
        <p:nvSpPr>
          <p:cNvPr id="6" name="Slide Number Placeholder 5"/>
          <p:cNvSpPr>
            <a:spLocks noGrp="1"/>
          </p:cNvSpPr>
          <p:nvPr>
            <p:ph type="sldNum" sz="quarter" idx="4"/>
          </p:nvPr>
        </p:nvSpPr>
        <p:spPr>
          <a:xfrm>
            <a:off x="11582400" y="6466111"/>
            <a:ext cx="501696" cy="357579"/>
          </a:xfrm>
          <a:prstGeom prst="rect">
            <a:avLst/>
          </a:prstGeom>
        </p:spPr>
        <p:txBody>
          <a:bodyPr vert="horz" lIns="91440" tIns="45720" rIns="91440" bIns="45720" rtlCol="0" anchor="ctr"/>
          <a:lstStyle>
            <a:lvl1pPr algn="r">
              <a:defRPr sz="1200">
                <a:solidFill>
                  <a:schemeClr val="tx1">
                    <a:tint val="75000"/>
                  </a:schemeClr>
                </a:solidFill>
              </a:defRPr>
            </a:lvl1pPr>
          </a:lstStyle>
          <a:p>
            <a:fld id="{85C893B6-8239-B544-860F-8E6624F3670C}" type="slidenum">
              <a:rPr lang="en-US" smtClean="0"/>
              <a:t>‹#›</a:t>
            </a:fld>
            <a:endParaRPr lang="en-US"/>
          </a:p>
        </p:txBody>
      </p:sp>
      <p:cxnSp>
        <p:nvCxnSpPr>
          <p:cNvPr id="8" name="Straight Connector 7"/>
          <p:cNvCxnSpPr/>
          <p:nvPr userDrawn="1"/>
        </p:nvCxnSpPr>
        <p:spPr>
          <a:xfrm>
            <a:off x="0" y="6466110"/>
            <a:ext cx="12192000" cy="0"/>
          </a:xfrm>
          <a:prstGeom prst="line">
            <a:avLst/>
          </a:prstGeom>
          <a:ln w="3175"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9" name="TextBox 8"/>
          <p:cNvSpPr txBox="1"/>
          <p:nvPr userDrawn="1"/>
        </p:nvSpPr>
        <p:spPr>
          <a:xfrm>
            <a:off x="1819367" y="6492185"/>
            <a:ext cx="1480598" cy="307777"/>
          </a:xfrm>
          <a:prstGeom prst="rect">
            <a:avLst/>
          </a:prstGeom>
          <a:noFill/>
        </p:spPr>
        <p:txBody>
          <a:bodyPr wrap="none" rtlCol="0">
            <a:spAutoFit/>
          </a:bodyPr>
          <a:lstStyle/>
          <a:p>
            <a:r>
              <a:rPr lang="en-US" sz="1400" i="1" dirty="0">
                <a:solidFill>
                  <a:srgbClr val="0000FF"/>
                </a:solidFill>
              </a:rPr>
              <a:t>05 – OR Examples</a:t>
            </a:r>
          </a:p>
        </p:txBody>
      </p:sp>
      <p:sp>
        <p:nvSpPr>
          <p:cNvPr id="13" name="TextBox 12">
            <a:extLst>
              <a:ext uri="{FF2B5EF4-FFF2-40B4-BE49-F238E27FC236}">
                <a16:creationId xmlns:a16="http://schemas.microsoft.com/office/drawing/2014/main" id="{5E1C5313-8C82-2E4D-BC85-234997DA0DF0}"/>
              </a:ext>
            </a:extLst>
          </p:cNvPr>
          <p:cNvSpPr txBox="1"/>
          <p:nvPr userDrawn="1"/>
        </p:nvSpPr>
        <p:spPr>
          <a:xfrm>
            <a:off x="8921810" y="6503727"/>
            <a:ext cx="2911438" cy="307777"/>
          </a:xfrm>
          <a:prstGeom prst="rect">
            <a:avLst/>
          </a:prstGeom>
          <a:noFill/>
        </p:spPr>
        <p:txBody>
          <a:bodyPr wrap="none" rtlCol="0">
            <a:spAutoFit/>
          </a:bodyPr>
          <a:lstStyle/>
          <a:p>
            <a:r>
              <a:rPr lang="en-US" sz="1400" i="1" dirty="0">
                <a:solidFill>
                  <a:srgbClr val="7030A0"/>
                </a:solidFill>
              </a:rPr>
              <a:t>Exploring Operations Research with R</a:t>
            </a:r>
          </a:p>
        </p:txBody>
      </p:sp>
      <p:pic>
        <p:nvPicPr>
          <p:cNvPr id="4" name="Picture 3" descr="Shape&#10;&#10;Description automatically generated with medium confidence">
            <a:extLst>
              <a:ext uri="{FF2B5EF4-FFF2-40B4-BE49-F238E27FC236}">
                <a16:creationId xmlns:a16="http://schemas.microsoft.com/office/drawing/2014/main" id="{E90A1E35-728C-329B-769E-8309CB984C88}"/>
              </a:ext>
            </a:extLst>
          </p:cNvPr>
          <p:cNvPicPr>
            <a:picLocks noChangeAspect="1"/>
          </p:cNvPicPr>
          <p:nvPr userDrawn="1"/>
        </p:nvPicPr>
        <p:blipFill>
          <a:blip r:embed="rId13"/>
          <a:stretch>
            <a:fillRect/>
          </a:stretch>
        </p:blipFill>
        <p:spPr>
          <a:xfrm>
            <a:off x="107904" y="6477615"/>
            <a:ext cx="1454546" cy="360000"/>
          </a:xfrm>
          <a:prstGeom prst="rect">
            <a:avLst/>
          </a:prstGeom>
        </p:spPr>
      </p:pic>
    </p:spTree>
    <p:extLst>
      <p:ext uri="{BB962C8B-B14F-4D97-AF65-F5344CB8AC3E}">
        <p14:creationId xmlns:p14="http://schemas.microsoft.com/office/powerpoint/2010/main" val="21110146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JimDuggan/Exploring-OR-with-R-Workshop"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399" y="3041761"/>
            <a:ext cx="10363200" cy="1470025"/>
          </a:xfrm>
        </p:spPr>
        <p:txBody>
          <a:bodyPr>
            <a:normAutofit/>
          </a:bodyPr>
          <a:lstStyle/>
          <a:p>
            <a:r>
              <a:rPr lang="en-US" dirty="0">
                <a:solidFill>
                  <a:srgbClr val="0432FF"/>
                </a:solidFill>
              </a:rPr>
              <a:t>Exploring Operations Research with R:</a:t>
            </a:r>
            <a:br>
              <a:rPr lang="en-US" dirty="0">
                <a:solidFill>
                  <a:srgbClr val="0432FF"/>
                </a:solidFill>
              </a:rPr>
            </a:br>
            <a:r>
              <a:rPr lang="en-US" i="1" dirty="0">
                <a:solidFill>
                  <a:srgbClr val="0432FF"/>
                </a:solidFill>
              </a:rPr>
              <a:t>A Workshop</a:t>
            </a:r>
          </a:p>
        </p:txBody>
      </p:sp>
      <p:sp>
        <p:nvSpPr>
          <p:cNvPr id="3" name="Subtitle 2">
            <a:extLst>
              <a:ext uri="{FF2B5EF4-FFF2-40B4-BE49-F238E27FC236}">
                <a16:creationId xmlns:a16="http://schemas.microsoft.com/office/drawing/2014/main" id="{B2A189BB-FC0D-99C7-D858-51968476920E}"/>
              </a:ext>
            </a:extLst>
          </p:cNvPr>
          <p:cNvSpPr>
            <a:spLocks noGrp="1"/>
          </p:cNvSpPr>
          <p:nvPr>
            <p:ph type="subTitle" idx="1"/>
          </p:nvPr>
        </p:nvSpPr>
        <p:spPr>
          <a:xfrm>
            <a:off x="1828799" y="4705246"/>
            <a:ext cx="8534400" cy="1752600"/>
          </a:xfrm>
        </p:spPr>
        <p:txBody>
          <a:bodyPr/>
          <a:lstStyle/>
          <a:p>
            <a:r>
              <a:rPr lang="en-US" dirty="0"/>
              <a:t>05 – Operations Research Examples</a:t>
            </a:r>
          </a:p>
        </p:txBody>
      </p:sp>
      <p:sp>
        <p:nvSpPr>
          <p:cNvPr id="5" name="Slide Number Placeholder 4"/>
          <p:cNvSpPr>
            <a:spLocks noGrp="1"/>
          </p:cNvSpPr>
          <p:nvPr>
            <p:ph type="sldNum" sz="quarter" idx="12"/>
          </p:nvPr>
        </p:nvSpPr>
        <p:spPr/>
        <p:txBody>
          <a:bodyPr/>
          <a:lstStyle/>
          <a:p>
            <a:fld id="{85C893B6-8239-B544-860F-8E6624F3670C}" type="slidenum">
              <a:rPr lang="en-US" smtClean="0"/>
              <a:t>1</a:t>
            </a:fld>
            <a:endParaRPr lang="en-US"/>
          </a:p>
        </p:txBody>
      </p:sp>
      <p:sp>
        <p:nvSpPr>
          <p:cNvPr id="7" name="TextBox 6">
            <a:extLst>
              <a:ext uri="{FF2B5EF4-FFF2-40B4-BE49-F238E27FC236}">
                <a16:creationId xmlns:a16="http://schemas.microsoft.com/office/drawing/2014/main" id="{E17D5DF2-6831-294B-C42C-B06674A30CD8}"/>
              </a:ext>
            </a:extLst>
          </p:cNvPr>
          <p:cNvSpPr txBox="1"/>
          <p:nvPr/>
        </p:nvSpPr>
        <p:spPr>
          <a:xfrm>
            <a:off x="3221521" y="5763426"/>
            <a:ext cx="6101860" cy="369332"/>
          </a:xfrm>
          <a:prstGeom prst="rect">
            <a:avLst/>
          </a:prstGeom>
          <a:noFill/>
        </p:spPr>
        <p:txBody>
          <a:bodyPr wrap="square">
            <a:spAutoFit/>
          </a:bodyPr>
          <a:lstStyle/>
          <a:p>
            <a:r>
              <a:rPr lang="en-US" dirty="0">
                <a:hlinkClick r:id="rId3"/>
              </a:rPr>
              <a:t>https://github.com/JimDuggan/Exploring-OR-with-R-Workshop</a:t>
            </a:r>
            <a:r>
              <a:rPr lang="en-US" dirty="0"/>
              <a:t> </a:t>
            </a:r>
          </a:p>
        </p:txBody>
      </p:sp>
      <p:pic>
        <p:nvPicPr>
          <p:cNvPr id="8" name="Picture 7" descr="A picture containing text, font, screenshot, white&#10;&#10;Description automatically generated">
            <a:extLst>
              <a:ext uri="{FF2B5EF4-FFF2-40B4-BE49-F238E27FC236}">
                <a16:creationId xmlns:a16="http://schemas.microsoft.com/office/drawing/2014/main" id="{F3DB422B-A654-1060-2FE9-7CC567396721}"/>
              </a:ext>
            </a:extLst>
          </p:cNvPr>
          <p:cNvPicPr>
            <a:picLocks noChangeAspect="1"/>
          </p:cNvPicPr>
          <p:nvPr/>
        </p:nvPicPr>
        <p:blipFill>
          <a:blip r:embed="rId4"/>
          <a:stretch>
            <a:fillRect/>
          </a:stretch>
        </p:blipFill>
        <p:spPr>
          <a:xfrm>
            <a:off x="2878835" y="445012"/>
            <a:ext cx="6931716" cy="1840987"/>
          </a:xfrm>
          <a:prstGeom prst="rect">
            <a:avLst/>
          </a:prstGeom>
        </p:spPr>
      </p:pic>
    </p:spTree>
    <p:extLst>
      <p:ext uri="{BB962C8B-B14F-4D97-AF65-F5344CB8AC3E}">
        <p14:creationId xmlns:p14="http://schemas.microsoft.com/office/powerpoint/2010/main" val="2802745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6E7F5-E340-C963-314F-9F12733B11FA}"/>
              </a:ext>
            </a:extLst>
          </p:cNvPr>
          <p:cNvSpPr>
            <a:spLocks noGrp="1"/>
          </p:cNvSpPr>
          <p:nvPr>
            <p:ph type="title"/>
          </p:nvPr>
        </p:nvSpPr>
        <p:spPr/>
        <p:txBody>
          <a:bodyPr>
            <a:normAutofit/>
          </a:bodyPr>
          <a:lstStyle/>
          <a:p>
            <a:r>
              <a:rPr lang="en-IE" dirty="0">
                <a:effectLst/>
                <a:latin typeface="Helvetica" pitchFamily="2" charset="0"/>
              </a:rPr>
              <a:t>The Reddy </a:t>
            </a:r>
            <a:r>
              <a:rPr lang="en-IE" dirty="0" err="1">
                <a:effectLst/>
                <a:latin typeface="Helvetica" pitchFamily="2" charset="0"/>
              </a:rPr>
              <a:t>Mikks</a:t>
            </a:r>
            <a:r>
              <a:rPr lang="en-IE" dirty="0">
                <a:effectLst/>
                <a:latin typeface="Helvetica" pitchFamily="2" charset="0"/>
              </a:rPr>
              <a:t> example (Taha 1995)</a:t>
            </a:r>
            <a:endParaRPr lang="en-US" dirty="0"/>
          </a:p>
        </p:txBody>
      </p:sp>
      <p:sp>
        <p:nvSpPr>
          <p:cNvPr id="3" name="Slide Number Placeholder 2">
            <a:extLst>
              <a:ext uri="{FF2B5EF4-FFF2-40B4-BE49-F238E27FC236}">
                <a16:creationId xmlns:a16="http://schemas.microsoft.com/office/drawing/2014/main" id="{D1B41392-1B5A-DB8E-E1EA-662B4027397F}"/>
              </a:ext>
            </a:extLst>
          </p:cNvPr>
          <p:cNvSpPr>
            <a:spLocks noGrp="1"/>
          </p:cNvSpPr>
          <p:nvPr>
            <p:ph type="sldNum" sz="quarter" idx="12"/>
          </p:nvPr>
        </p:nvSpPr>
        <p:spPr/>
        <p:txBody>
          <a:bodyPr/>
          <a:lstStyle/>
          <a:p>
            <a:fld id="{85C893B6-8239-B544-860F-8E6624F3670C}" type="slidenum">
              <a:rPr lang="en-US" smtClean="0"/>
              <a:t>10</a:t>
            </a:fld>
            <a:endParaRPr lang="en-US"/>
          </a:p>
        </p:txBody>
      </p:sp>
      <p:pic>
        <p:nvPicPr>
          <p:cNvPr id="5" name="Picture 4" descr="A diagram of a diagram of a triangle and a square&#10;&#10;Description automatically generated with medium confidence">
            <a:extLst>
              <a:ext uri="{FF2B5EF4-FFF2-40B4-BE49-F238E27FC236}">
                <a16:creationId xmlns:a16="http://schemas.microsoft.com/office/drawing/2014/main" id="{0B9591A2-2330-9740-D084-71DF4D39589D}"/>
              </a:ext>
            </a:extLst>
          </p:cNvPr>
          <p:cNvPicPr>
            <a:picLocks noChangeAspect="1"/>
          </p:cNvPicPr>
          <p:nvPr/>
        </p:nvPicPr>
        <p:blipFill>
          <a:blip r:embed="rId2"/>
          <a:stretch>
            <a:fillRect/>
          </a:stretch>
        </p:blipFill>
        <p:spPr>
          <a:xfrm>
            <a:off x="3249826" y="1376101"/>
            <a:ext cx="6174774" cy="2565773"/>
          </a:xfrm>
          <a:prstGeom prst="rect">
            <a:avLst/>
          </a:prstGeom>
        </p:spPr>
      </p:pic>
      <p:pic>
        <p:nvPicPr>
          <p:cNvPr id="7" name="Picture 6" descr="A close-up of a text&#10;&#10;Description automatically generated">
            <a:extLst>
              <a:ext uri="{FF2B5EF4-FFF2-40B4-BE49-F238E27FC236}">
                <a16:creationId xmlns:a16="http://schemas.microsoft.com/office/drawing/2014/main" id="{2CE54EC9-ED57-4D5F-15DA-701EFEB292B9}"/>
              </a:ext>
            </a:extLst>
          </p:cNvPr>
          <p:cNvPicPr>
            <a:picLocks noChangeAspect="1"/>
          </p:cNvPicPr>
          <p:nvPr/>
        </p:nvPicPr>
        <p:blipFill>
          <a:blip r:embed="rId3"/>
          <a:stretch>
            <a:fillRect/>
          </a:stretch>
        </p:blipFill>
        <p:spPr>
          <a:xfrm>
            <a:off x="2341348" y="4107912"/>
            <a:ext cx="7509304" cy="2233709"/>
          </a:xfrm>
          <a:prstGeom prst="rect">
            <a:avLst/>
          </a:prstGeom>
        </p:spPr>
      </p:pic>
    </p:spTree>
    <p:extLst>
      <p:ext uri="{BB962C8B-B14F-4D97-AF65-F5344CB8AC3E}">
        <p14:creationId xmlns:p14="http://schemas.microsoft.com/office/powerpoint/2010/main" val="40065971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7626860-BED8-B0CA-2255-132654E3F0A7}"/>
              </a:ext>
            </a:extLst>
          </p:cNvPr>
          <p:cNvSpPr>
            <a:spLocks noGrp="1"/>
          </p:cNvSpPr>
          <p:nvPr>
            <p:ph type="sldNum" sz="quarter" idx="12"/>
          </p:nvPr>
        </p:nvSpPr>
        <p:spPr/>
        <p:txBody>
          <a:bodyPr/>
          <a:lstStyle/>
          <a:p>
            <a:fld id="{85C893B6-8239-B544-860F-8E6624F3670C}" type="slidenum">
              <a:rPr lang="en-US" smtClean="0"/>
              <a:t>11</a:t>
            </a:fld>
            <a:endParaRPr lang="en-US"/>
          </a:p>
        </p:txBody>
      </p:sp>
      <p:pic>
        <p:nvPicPr>
          <p:cNvPr id="4" name="Picture 3" descr="A white paper with black text&#10;&#10;Description automatically generated">
            <a:extLst>
              <a:ext uri="{FF2B5EF4-FFF2-40B4-BE49-F238E27FC236}">
                <a16:creationId xmlns:a16="http://schemas.microsoft.com/office/drawing/2014/main" id="{EAEE93A0-6355-CE97-8F2A-56F470D60DE0}"/>
              </a:ext>
            </a:extLst>
          </p:cNvPr>
          <p:cNvPicPr>
            <a:picLocks noChangeAspect="1"/>
          </p:cNvPicPr>
          <p:nvPr/>
        </p:nvPicPr>
        <p:blipFill>
          <a:blip r:embed="rId2"/>
          <a:stretch>
            <a:fillRect/>
          </a:stretch>
        </p:blipFill>
        <p:spPr>
          <a:xfrm>
            <a:off x="310292" y="328312"/>
            <a:ext cx="7772400" cy="4576819"/>
          </a:xfrm>
          <a:prstGeom prst="rect">
            <a:avLst/>
          </a:prstGeom>
        </p:spPr>
      </p:pic>
      <p:pic>
        <p:nvPicPr>
          <p:cNvPr id="6" name="Picture 5" descr="A black text on a white background&#10;&#10;Description automatically generated">
            <a:extLst>
              <a:ext uri="{FF2B5EF4-FFF2-40B4-BE49-F238E27FC236}">
                <a16:creationId xmlns:a16="http://schemas.microsoft.com/office/drawing/2014/main" id="{7B7AFD6B-04CC-9B62-6B58-3BF9FFA1E938}"/>
              </a:ext>
            </a:extLst>
          </p:cNvPr>
          <p:cNvPicPr>
            <a:picLocks noChangeAspect="1"/>
          </p:cNvPicPr>
          <p:nvPr/>
        </p:nvPicPr>
        <p:blipFill>
          <a:blip r:embed="rId3"/>
          <a:stretch>
            <a:fillRect/>
          </a:stretch>
        </p:blipFill>
        <p:spPr>
          <a:xfrm>
            <a:off x="204745" y="4823070"/>
            <a:ext cx="7772400" cy="1643041"/>
          </a:xfrm>
          <a:prstGeom prst="rect">
            <a:avLst/>
          </a:prstGeom>
        </p:spPr>
      </p:pic>
      <p:pic>
        <p:nvPicPr>
          <p:cNvPr id="8" name="Picture 7" descr="A graph of a line graph&#10;&#10;Description automatically generated">
            <a:extLst>
              <a:ext uri="{FF2B5EF4-FFF2-40B4-BE49-F238E27FC236}">
                <a16:creationId xmlns:a16="http://schemas.microsoft.com/office/drawing/2014/main" id="{82EEC8DD-D761-EC77-D803-A2AAAA4DC924}"/>
              </a:ext>
            </a:extLst>
          </p:cNvPr>
          <p:cNvPicPr>
            <a:picLocks noChangeAspect="1"/>
          </p:cNvPicPr>
          <p:nvPr/>
        </p:nvPicPr>
        <p:blipFill rotWithShape="1">
          <a:blip r:embed="rId4"/>
          <a:srcRect r="6228"/>
          <a:stretch/>
        </p:blipFill>
        <p:spPr>
          <a:xfrm>
            <a:off x="5785708" y="1473127"/>
            <a:ext cx="6096000" cy="4171463"/>
          </a:xfrm>
          <a:prstGeom prst="rect">
            <a:avLst/>
          </a:prstGeom>
        </p:spPr>
      </p:pic>
    </p:spTree>
    <p:extLst>
      <p:ext uri="{BB962C8B-B14F-4D97-AF65-F5344CB8AC3E}">
        <p14:creationId xmlns:p14="http://schemas.microsoft.com/office/powerpoint/2010/main" val="6236519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948CB2A-DC34-4786-C269-C27C220A4E4E}"/>
              </a:ext>
            </a:extLst>
          </p:cNvPr>
          <p:cNvSpPr>
            <a:spLocks noGrp="1"/>
          </p:cNvSpPr>
          <p:nvPr>
            <p:ph type="sldNum" sz="quarter" idx="12"/>
          </p:nvPr>
        </p:nvSpPr>
        <p:spPr/>
        <p:txBody>
          <a:bodyPr/>
          <a:lstStyle/>
          <a:p>
            <a:fld id="{85C893B6-8239-B544-860F-8E6624F3670C}" type="slidenum">
              <a:rPr lang="en-US" smtClean="0"/>
              <a:t>12</a:t>
            </a:fld>
            <a:endParaRPr lang="en-US"/>
          </a:p>
        </p:txBody>
      </p:sp>
      <p:pic>
        <p:nvPicPr>
          <p:cNvPr id="4" name="Picture 3" descr="A screenshot of a computer code&#10;&#10;Description automatically generated">
            <a:extLst>
              <a:ext uri="{FF2B5EF4-FFF2-40B4-BE49-F238E27FC236}">
                <a16:creationId xmlns:a16="http://schemas.microsoft.com/office/drawing/2014/main" id="{970A3479-B2C9-6E10-3FF0-81B6934206D0}"/>
              </a:ext>
            </a:extLst>
          </p:cNvPr>
          <p:cNvPicPr>
            <a:picLocks noChangeAspect="1"/>
          </p:cNvPicPr>
          <p:nvPr/>
        </p:nvPicPr>
        <p:blipFill>
          <a:blip r:embed="rId2"/>
          <a:stretch>
            <a:fillRect/>
          </a:stretch>
        </p:blipFill>
        <p:spPr>
          <a:xfrm>
            <a:off x="1290353" y="553479"/>
            <a:ext cx="9611294" cy="5315980"/>
          </a:xfrm>
          <a:prstGeom prst="rect">
            <a:avLst/>
          </a:prstGeom>
        </p:spPr>
      </p:pic>
    </p:spTree>
    <p:extLst>
      <p:ext uri="{BB962C8B-B14F-4D97-AF65-F5344CB8AC3E}">
        <p14:creationId xmlns:p14="http://schemas.microsoft.com/office/powerpoint/2010/main" val="13331374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B866BFF-981C-DDBA-8CBC-8681A6A31392}"/>
              </a:ext>
            </a:extLst>
          </p:cNvPr>
          <p:cNvSpPr>
            <a:spLocks noGrp="1"/>
          </p:cNvSpPr>
          <p:nvPr>
            <p:ph type="sldNum" sz="quarter" idx="12"/>
          </p:nvPr>
        </p:nvSpPr>
        <p:spPr/>
        <p:txBody>
          <a:bodyPr/>
          <a:lstStyle/>
          <a:p>
            <a:fld id="{85C893B6-8239-B544-860F-8E6624F3670C}" type="slidenum">
              <a:rPr lang="en-US" smtClean="0"/>
              <a:t>13</a:t>
            </a:fld>
            <a:endParaRPr lang="en-US"/>
          </a:p>
        </p:txBody>
      </p:sp>
      <p:pic>
        <p:nvPicPr>
          <p:cNvPr id="4" name="Picture 3" descr="A white paper with black text&#10;&#10;Description automatically generated">
            <a:extLst>
              <a:ext uri="{FF2B5EF4-FFF2-40B4-BE49-F238E27FC236}">
                <a16:creationId xmlns:a16="http://schemas.microsoft.com/office/drawing/2014/main" id="{6F9157DB-EA8B-3A9B-CA1E-1CE7B69CE1C5}"/>
              </a:ext>
            </a:extLst>
          </p:cNvPr>
          <p:cNvPicPr>
            <a:picLocks noChangeAspect="1"/>
          </p:cNvPicPr>
          <p:nvPr/>
        </p:nvPicPr>
        <p:blipFill>
          <a:blip r:embed="rId2"/>
          <a:stretch>
            <a:fillRect/>
          </a:stretch>
        </p:blipFill>
        <p:spPr>
          <a:xfrm>
            <a:off x="2854118" y="161405"/>
            <a:ext cx="6483763" cy="6304706"/>
          </a:xfrm>
          <a:prstGeom prst="rect">
            <a:avLst/>
          </a:prstGeom>
        </p:spPr>
      </p:pic>
    </p:spTree>
    <p:extLst>
      <p:ext uri="{BB962C8B-B14F-4D97-AF65-F5344CB8AC3E}">
        <p14:creationId xmlns:p14="http://schemas.microsoft.com/office/powerpoint/2010/main" val="2598133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2C3BCA8-41E0-FC0C-E8B3-BC8B65142202}"/>
              </a:ext>
            </a:extLst>
          </p:cNvPr>
          <p:cNvSpPr>
            <a:spLocks noGrp="1"/>
          </p:cNvSpPr>
          <p:nvPr>
            <p:ph type="sldNum" sz="quarter" idx="12"/>
          </p:nvPr>
        </p:nvSpPr>
        <p:spPr/>
        <p:txBody>
          <a:bodyPr/>
          <a:lstStyle/>
          <a:p>
            <a:fld id="{85C893B6-8239-B544-860F-8E6624F3670C}" type="slidenum">
              <a:rPr lang="en-US" smtClean="0"/>
              <a:t>14</a:t>
            </a:fld>
            <a:endParaRPr lang="en-US"/>
          </a:p>
        </p:txBody>
      </p:sp>
      <p:pic>
        <p:nvPicPr>
          <p:cNvPr id="3" name="Picture 2" descr="A screenshot of a math problem&#10;&#10;Description automatically generated">
            <a:extLst>
              <a:ext uri="{FF2B5EF4-FFF2-40B4-BE49-F238E27FC236}">
                <a16:creationId xmlns:a16="http://schemas.microsoft.com/office/drawing/2014/main" id="{2662325B-5658-E767-615D-920E7E9B5FF4}"/>
              </a:ext>
            </a:extLst>
          </p:cNvPr>
          <p:cNvPicPr>
            <a:picLocks noChangeAspect="1"/>
          </p:cNvPicPr>
          <p:nvPr/>
        </p:nvPicPr>
        <p:blipFill>
          <a:blip r:embed="rId2"/>
          <a:stretch>
            <a:fillRect/>
          </a:stretch>
        </p:blipFill>
        <p:spPr>
          <a:xfrm>
            <a:off x="4240429" y="294847"/>
            <a:ext cx="7772400" cy="5629101"/>
          </a:xfrm>
          <a:prstGeom prst="rect">
            <a:avLst/>
          </a:prstGeom>
        </p:spPr>
      </p:pic>
      <p:pic>
        <p:nvPicPr>
          <p:cNvPr id="4" name="Picture 3" descr="A white paper with black text&#10;&#10;Description automatically generated">
            <a:extLst>
              <a:ext uri="{FF2B5EF4-FFF2-40B4-BE49-F238E27FC236}">
                <a16:creationId xmlns:a16="http://schemas.microsoft.com/office/drawing/2014/main" id="{59030FE4-E13A-19D0-F11E-4167FC0D5E84}"/>
              </a:ext>
            </a:extLst>
          </p:cNvPr>
          <p:cNvPicPr>
            <a:picLocks noChangeAspect="1"/>
          </p:cNvPicPr>
          <p:nvPr/>
        </p:nvPicPr>
        <p:blipFill rotWithShape="1">
          <a:blip r:embed="rId3"/>
          <a:srcRect t="28734" r="51687"/>
          <a:stretch/>
        </p:blipFill>
        <p:spPr>
          <a:xfrm>
            <a:off x="179171" y="1798159"/>
            <a:ext cx="3755081" cy="3261682"/>
          </a:xfrm>
          <a:prstGeom prst="rect">
            <a:avLst/>
          </a:prstGeom>
        </p:spPr>
      </p:pic>
    </p:spTree>
    <p:extLst>
      <p:ext uri="{BB962C8B-B14F-4D97-AF65-F5344CB8AC3E}">
        <p14:creationId xmlns:p14="http://schemas.microsoft.com/office/powerpoint/2010/main" val="25306047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2C3BCA8-41E0-FC0C-E8B3-BC8B65142202}"/>
              </a:ext>
            </a:extLst>
          </p:cNvPr>
          <p:cNvSpPr>
            <a:spLocks noGrp="1"/>
          </p:cNvSpPr>
          <p:nvPr>
            <p:ph type="sldNum" sz="quarter" idx="12"/>
          </p:nvPr>
        </p:nvSpPr>
        <p:spPr/>
        <p:txBody>
          <a:bodyPr/>
          <a:lstStyle/>
          <a:p>
            <a:fld id="{85C893B6-8239-B544-860F-8E6624F3670C}" type="slidenum">
              <a:rPr lang="en-US" smtClean="0"/>
              <a:t>15</a:t>
            </a:fld>
            <a:endParaRPr lang="en-US"/>
          </a:p>
        </p:txBody>
      </p:sp>
      <p:pic>
        <p:nvPicPr>
          <p:cNvPr id="4" name="Picture 3" descr="A white paper with black text&#10;&#10;Description automatically generated">
            <a:extLst>
              <a:ext uri="{FF2B5EF4-FFF2-40B4-BE49-F238E27FC236}">
                <a16:creationId xmlns:a16="http://schemas.microsoft.com/office/drawing/2014/main" id="{59030FE4-E13A-19D0-F11E-4167FC0D5E84}"/>
              </a:ext>
            </a:extLst>
          </p:cNvPr>
          <p:cNvPicPr>
            <a:picLocks noChangeAspect="1"/>
          </p:cNvPicPr>
          <p:nvPr/>
        </p:nvPicPr>
        <p:blipFill rotWithShape="1">
          <a:blip r:embed="rId2"/>
          <a:srcRect t="28734" r="51687"/>
          <a:stretch/>
        </p:blipFill>
        <p:spPr>
          <a:xfrm>
            <a:off x="179171" y="1798159"/>
            <a:ext cx="3755081" cy="3261682"/>
          </a:xfrm>
          <a:prstGeom prst="rect">
            <a:avLst/>
          </a:prstGeom>
        </p:spPr>
      </p:pic>
      <p:pic>
        <p:nvPicPr>
          <p:cNvPr id="6" name="Picture 5" descr="A screenshot of a white sheet with black text&#10;&#10;Description automatically generated">
            <a:extLst>
              <a:ext uri="{FF2B5EF4-FFF2-40B4-BE49-F238E27FC236}">
                <a16:creationId xmlns:a16="http://schemas.microsoft.com/office/drawing/2014/main" id="{23B350B0-F7E9-FD77-A1EA-000E7FB86047}"/>
              </a:ext>
            </a:extLst>
          </p:cNvPr>
          <p:cNvPicPr>
            <a:picLocks noChangeAspect="1"/>
          </p:cNvPicPr>
          <p:nvPr/>
        </p:nvPicPr>
        <p:blipFill rotWithShape="1">
          <a:blip r:embed="rId3"/>
          <a:srcRect t="10543"/>
          <a:stretch/>
        </p:blipFill>
        <p:spPr>
          <a:xfrm>
            <a:off x="4060848" y="172995"/>
            <a:ext cx="7772400" cy="5485320"/>
          </a:xfrm>
          <a:prstGeom prst="rect">
            <a:avLst/>
          </a:prstGeom>
        </p:spPr>
      </p:pic>
      <p:pic>
        <p:nvPicPr>
          <p:cNvPr id="8" name="Picture 7">
            <a:extLst>
              <a:ext uri="{FF2B5EF4-FFF2-40B4-BE49-F238E27FC236}">
                <a16:creationId xmlns:a16="http://schemas.microsoft.com/office/drawing/2014/main" id="{74AC3F49-AED5-48C6-7159-EE7485DE9EEF}"/>
              </a:ext>
            </a:extLst>
          </p:cNvPr>
          <p:cNvPicPr>
            <a:picLocks noChangeAspect="1"/>
          </p:cNvPicPr>
          <p:nvPr/>
        </p:nvPicPr>
        <p:blipFill>
          <a:blip r:embed="rId4"/>
          <a:stretch>
            <a:fillRect/>
          </a:stretch>
        </p:blipFill>
        <p:spPr>
          <a:xfrm>
            <a:off x="4060848" y="5658315"/>
            <a:ext cx="7521552" cy="575042"/>
          </a:xfrm>
          <a:prstGeom prst="rect">
            <a:avLst/>
          </a:prstGeom>
        </p:spPr>
      </p:pic>
    </p:spTree>
    <p:extLst>
      <p:ext uri="{BB962C8B-B14F-4D97-AF65-F5344CB8AC3E}">
        <p14:creationId xmlns:p14="http://schemas.microsoft.com/office/powerpoint/2010/main" val="35952630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AE6D3-7991-3AB8-49C3-36185B6BD7D5}"/>
              </a:ext>
            </a:extLst>
          </p:cNvPr>
          <p:cNvSpPr>
            <a:spLocks noGrp="1"/>
          </p:cNvSpPr>
          <p:nvPr>
            <p:ph type="title"/>
          </p:nvPr>
        </p:nvSpPr>
        <p:spPr/>
        <p:txBody>
          <a:bodyPr/>
          <a:lstStyle/>
          <a:p>
            <a:r>
              <a:rPr lang="en-US" b="1" dirty="0">
                <a:solidFill>
                  <a:srgbClr val="00B050"/>
                </a:solidFill>
              </a:rPr>
              <a:t>(3) Agent Based Simulation</a:t>
            </a:r>
          </a:p>
        </p:txBody>
      </p:sp>
      <p:sp>
        <p:nvSpPr>
          <p:cNvPr id="5" name="Slide Number Placeholder 4">
            <a:extLst>
              <a:ext uri="{FF2B5EF4-FFF2-40B4-BE49-F238E27FC236}">
                <a16:creationId xmlns:a16="http://schemas.microsoft.com/office/drawing/2014/main" id="{43BBEA36-81C0-CD8C-7C15-837E13090CD7}"/>
              </a:ext>
            </a:extLst>
          </p:cNvPr>
          <p:cNvSpPr>
            <a:spLocks noGrp="1"/>
          </p:cNvSpPr>
          <p:nvPr>
            <p:ph type="sldNum" sz="quarter" idx="12"/>
          </p:nvPr>
        </p:nvSpPr>
        <p:spPr/>
        <p:txBody>
          <a:bodyPr/>
          <a:lstStyle/>
          <a:p>
            <a:fld id="{85C893B6-8239-B544-860F-8E6624F3670C}" type="slidenum">
              <a:rPr lang="en-US" smtClean="0"/>
              <a:t>16</a:t>
            </a:fld>
            <a:endParaRPr lang="en-US"/>
          </a:p>
        </p:txBody>
      </p:sp>
      <p:sp>
        <p:nvSpPr>
          <p:cNvPr id="6" name="Content Placeholder 5">
            <a:extLst>
              <a:ext uri="{FF2B5EF4-FFF2-40B4-BE49-F238E27FC236}">
                <a16:creationId xmlns:a16="http://schemas.microsoft.com/office/drawing/2014/main" id="{1016A241-71EA-1CF0-9B49-BB5D4FB25797}"/>
              </a:ext>
            </a:extLst>
          </p:cNvPr>
          <p:cNvSpPr>
            <a:spLocks noGrp="1"/>
          </p:cNvSpPr>
          <p:nvPr>
            <p:ph sz="half" idx="1"/>
          </p:nvPr>
        </p:nvSpPr>
        <p:spPr/>
        <p:txBody>
          <a:bodyPr>
            <a:normAutofit/>
          </a:bodyPr>
          <a:lstStyle/>
          <a:p>
            <a:pPr marL="0" indent="0">
              <a:buNone/>
            </a:pPr>
            <a:r>
              <a:rPr lang="en-IE" dirty="0">
                <a:effectLst/>
                <a:latin typeface="Helvetica" pitchFamily="2" charset="0"/>
              </a:rPr>
              <a:t>Situate an initial population of autonomous heterogeneous agents in a relevant spatial environment; allow them to interact according to simple local rules, and thereby generate – or “grow” - the macroscopic regularity from the bottom up.</a:t>
            </a:r>
          </a:p>
          <a:p>
            <a:r>
              <a:rPr lang="en-IE" sz="2000" dirty="0">
                <a:effectLst/>
                <a:latin typeface="Helvetica" pitchFamily="2" charset="0"/>
              </a:rPr>
              <a:t>Joshua M. Epstein (</a:t>
            </a:r>
            <a:r>
              <a:rPr lang="en-IE" sz="2000" dirty="0">
                <a:solidFill>
                  <a:srgbClr val="0000FF"/>
                </a:solidFill>
                <a:effectLst/>
                <a:latin typeface="Helvetica" pitchFamily="2" charset="0"/>
              </a:rPr>
              <a:t>Epstein</a:t>
            </a:r>
            <a:r>
              <a:rPr lang="en-IE" sz="2000" dirty="0">
                <a:effectLst/>
                <a:latin typeface="Helvetica" pitchFamily="2" charset="0"/>
              </a:rPr>
              <a:t>, </a:t>
            </a:r>
            <a:r>
              <a:rPr lang="en-IE" sz="2000" dirty="0">
                <a:solidFill>
                  <a:srgbClr val="0000FF"/>
                </a:solidFill>
                <a:effectLst/>
                <a:latin typeface="Helvetica" pitchFamily="2" charset="0"/>
              </a:rPr>
              <a:t>2012</a:t>
            </a:r>
            <a:r>
              <a:rPr lang="en-IE" sz="2000" dirty="0">
                <a:effectLst/>
                <a:latin typeface="Helvetica" pitchFamily="2" charset="0"/>
              </a:rPr>
              <a:t>)</a:t>
            </a:r>
            <a:endParaRPr lang="en-IE" dirty="0">
              <a:effectLst/>
              <a:latin typeface="Helvetica" pitchFamily="2" charset="0"/>
            </a:endParaRPr>
          </a:p>
          <a:p>
            <a:endParaRPr lang="en-US" dirty="0"/>
          </a:p>
        </p:txBody>
      </p:sp>
      <p:pic>
        <p:nvPicPr>
          <p:cNvPr id="9" name="Picture 8" descr="A collage of different types of connections&#10;&#10;Description automatically generated">
            <a:extLst>
              <a:ext uri="{FF2B5EF4-FFF2-40B4-BE49-F238E27FC236}">
                <a16:creationId xmlns:a16="http://schemas.microsoft.com/office/drawing/2014/main" id="{C45C14EF-3B95-727D-4232-E0DA6D271325}"/>
              </a:ext>
            </a:extLst>
          </p:cNvPr>
          <p:cNvPicPr>
            <a:picLocks noChangeAspect="1"/>
          </p:cNvPicPr>
          <p:nvPr/>
        </p:nvPicPr>
        <p:blipFill>
          <a:blip r:embed="rId2"/>
          <a:stretch>
            <a:fillRect/>
          </a:stretch>
        </p:blipFill>
        <p:spPr>
          <a:xfrm>
            <a:off x="6448448" y="1171105"/>
            <a:ext cx="5384800" cy="5149450"/>
          </a:xfrm>
          <a:prstGeom prst="rect">
            <a:avLst/>
          </a:prstGeom>
        </p:spPr>
      </p:pic>
    </p:spTree>
    <p:extLst>
      <p:ext uri="{BB962C8B-B14F-4D97-AF65-F5344CB8AC3E}">
        <p14:creationId xmlns:p14="http://schemas.microsoft.com/office/powerpoint/2010/main" val="40248398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210FFF5-4228-752F-1EF5-F48D9B676A7F}"/>
              </a:ext>
            </a:extLst>
          </p:cNvPr>
          <p:cNvSpPr>
            <a:spLocks noGrp="1"/>
          </p:cNvSpPr>
          <p:nvPr>
            <p:ph type="sldNum" sz="quarter" idx="12"/>
          </p:nvPr>
        </p:nvSpPr>
        <p:spPr/>
        <p:txBody>
          <a:bodyPr/>
          <a:lstStyle/>
          <a:p>
            <a:fld id="{85C893B6-8239-B544-860F-8E6624F3670C}" type="slidenum">
              <a:rPr lang="en-US" smtClean="0"/>
              <a:t>17</a:t>
            </a:fld>
            <a:endParaRPr lang="en-US"/>
          </a:p>
        </p:txBody>
      </p:sp>
      <p:pic>
        <p:nvPicPr>
          <p:cNvPr id="6" name="Picture 5" descr="A diagram of a work flow&#10;&#10;Description automatically generated">
            <a:extLst>
              <a:ext uri="{FF2B5EF4-FFF2-40B4-BE49-F238E27FC236}">
                <a16:creationId xmlns:a16="http://schemas.microsoft.com/office/drawing/2014/main" id="{B138A6D9-FD2E-DB2E-4C0B-DCCACC7AD53E}"/>
              </a:ext>
            </a:extLst>
          </p:cNvPr>
          <p:cNvPicPr>
            <a:picLocks noChangeAspect="1"/>
          </p:cNvPicPr>
          <p:nvPr/>
        </p:nvPicPr>
        <p:blipFill rotWithShape="1">
          <a:blip r:embed="rId2"/>
          <a:srcRect b="6045"/>
          <a:stretch/>
        </p:blipFill>
        <p:spPr>
          <a:xfrm>
            <a:off x="5818574" y="0"/>
            <a:ext cx="6373426" cy="6394216"/>
          </a:xfrm>
          <a:prstGeom prst="rect">
            <a:avLst/>
          </a:prstGeom>
        </p:spPr>
      </p:pic>
      <p:pic>
        <p:nvPicPr>
          <p:cNvPr id="4" name="Picture 3" descr="A diagram of a state transition mechanism&#10;&#10;Description automatically generated">
            <a:extLst>
              <a:ext uri="{FF2B5EF4-FFF2-40B4-BE49-F238E27FC236}">
                <a16:creationId xmlns:a16="http://schemas.microsoft.com/office/drawing/2014/main" id="{6D671B19-B631-CCD4-C424-9D3D51FB8053}"/>
              </a:ext>
            </a:extLst>
          </p:cNvPr>
          <p:cNvPicPr>
            <a:picLocks noChangeAspect="1"/>
          </p:cNvPicPr>
          <p:nvPr/>
        </p:nvPicPr>
        <p:blipFill>
          <a:blip r:embed="rId3"/>
          <a:stretch>
            <a:fillRect/>
          </a:stretch>
        </p:blipFill>
        <p:spPr>
          <a:xfrm>
            <a:off x="284204" y="2272628"/>
            <a:ext cx="7527359" cy="3040778"/>
          </a:xfrm>
          <a:prstGeom prst="rect">
            <a:avLst/>
          </a:prstGeom>
        </p:spPr>
      </p:pic>
    </p:spTree>
    <p:extLst>
      <p:ext uri="{BB962C8B-B14F-4D97-AF65-F5344CB8AC3E}">
        <p14:creationId xmlns:p14="http://schemas.microsoft.com/office/powerpoint/2010/main" val="29378789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66B74-1DB0-47CA-4501-A4B50E22C352}"/>
              </a:ext>
            </a:extLst>
          </p:cNvPr>
          <p:cNvSpPr>
            <a:spLocks noGrp="1"/>
          </p:cNvSpPr>
          <p:nvPr>
            <p:ph type="title"/>
          </p:nvPr>
        </p:nvSpPr>
        <p:spPr/>
        <p:txBody>
          <a:bodyPr/>
          <a:lstStyle/>
          <a:p>
            <a:r>
              <a:rPr lang="en-US" dirty="0"/>
              <a:t>A single run…</a:t>
            </a:r>
          </a:p>
        </p:txBody>
      </p:sp>
      <p:sp>
        <p:nvSpPr>
          <p:cNvPr id="3" name="Slide Number Placeholder 2">
            <a:extLst>
              <a:ext uri="{FF2B5EF4-FFF2-40B4-BE49-F238E27FC236}">
                <a16:creationId xmlns:a16="http://schemas.microsoft.com/office/drawing/2014/main" id="{D10BEA95-AE69-E567-8D94-8CE0A78124C6}"/>
              </a:ext>
            </a:extLst>
          </p:cNvPr>
          <p:cNvSpPr>
            <a:spLocks noGrp="1"/>
          </p:cNvSpPr>
          <p:nvPr>
            <p:ph type="sldNum" sz="quarter" idx="12"/>
          </p:nvPr>
        </p:nvSpPr>
        <p:spPr/>
        <p:txBody>
          <a:bodyPr/>
          <a:lstStyle/>
          <a:p>
            <a:fld id="{85C893B6-8239-B544-860F-8E6624F3670C}" type="slidenum">
              <a:rPr lang="en-US" smtClean="0"/>
              <a:t>18</a:t>
            </a:fld>
            <a:endParaRPr lang="en-US"/>
          </a:p>
        </p:txBody>
      </p:sp>
      <p:pic>
        <p:nvPicPr>
          <p:cNvPr id="5" name="Picture 4" descr="A graph showing the value of a number of sims&#10;&#10;Description automatically generated">
            <a:extLst>
              <a:ext uri="{FF2B5EF4-FFF2-40B4-BE49-F238E27FC236}">
                <a16:creationId xmlns:a16="http://schemas.microsoft.com/office/drawing/2014/main" id="{FBEDDB0C-1DDD-68F9-251D-848F2AF01433}"/>
              </a:ext>
            </a:extLst>
          </p:cNvPr>
          <p:cNvPicPr>
            <a:picLocks noChangeAspect="1"/>
          </p:cNvPicPr>
          <p:nvPr/>
        </p:nvPicPr>
        <p:blipFill>
          <a:blip r:embed="rId2"/>
          <a:stretch>
            <a:fillRect/>
          </a:stretch>
        </p:blipFill>
        <p:spPr>
          <a:xfrm>
            <a:off x="269696" y="1989138"/>
            <a:ext cx="6075967" cy="3683000"/>
          </a:xfrm>
          <a:prstGeom prst="rect">
            <a:avLst/>
          </a:prstGeom>
        </p:spPr>
      </p:pic>
      <p:pic>
        <p:nvPicPr>
          <p:cNvPr id="7" name="Picture 6" descr="A graph of a number of objects&#10;&#10;Description automatically generated with medium confidence">
            <a:extLst>
              <a:ext uri="{FF2B5EF4-FFF2-40B4-BE49-F238E27FC236}">
                <a16:creationId xmlns:a16="http://schemas.microsoft.com/office/drawing/2014/main" id="{E89AFD6C-3129-AACF-4791-0216441D5DBF}"/>
              </a:ext>
            </a:extLst>
          </p:cNvPr>
          <p:cNvPicPr>
            <a:picLocks noChangeAspect="1"/>
          </p:cNvPicPr>
          <p:nvPr/>
        </p:nvPicPr>
        <p:blipFill>
          <a:blip r:embed="rId3"/>
          <a:stretch>
            <a:fillRect/>
          </a:stretch>
        </p:blipFill>
        <p:spPr>
          <a:xfrm>
            <a:off x="6454272" y="1989136"/>
            <a:ext cx="5737728" cy="3683001"/>
          </a:xfrm>
          <a:prstGeom prst="rect">
            <a:avLst/>
          </a:prstGeom>
        </p:spPr>
      </p:pic>
    </p:spTree>
    <p:extLst>
      <p:ext uri="{BB962C8B-B14F-4D97-AF65-F5344CB8AC3E}">
        <p14:creationId xmlns:p14="http://schemas.microsoft.com/office/powerpoint/2010/main" val="34711722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7C8D2-C758-3565-7B6E-FE82944D965E}"/>
              </a:ext>
            </a:extLst>
          </p:cNvPr>
          <p:cNvSpPr>
            <a:spLocks noGrp="1"/>
          </p:cNvSpPr>
          <p:nvPr>
            <p:ph type="title"/>
          </p:nvPr>
        </p:nvSpPr>
        <p:spPr/>
        <p:txBody>
          <a:bodyPr/>
          <a:lstStyle/>
          <a:p>
            <a:r>
              <a:rPr lang="en-US" dirty="0"/>
              <a:t>Three Scenarios (Different seeded individual)</a:t>
            </a:r>
          </a:p>
        </p:txBody>
      </p:sp>
      <p:sp>
        <p:nvSpPr>
          <p:cNvPr id="3" name="Slide Number Placeholder 2">
            <a:extLst>
              <a:ext uri="{FF2B5EF4-FFF2-40B4-BE49-F238E27FC236}">
                <a16:creationId xmlns:a16="http://schemas.microsoft.com/office/drawing/2014/main" id="{ECB85622-295E-AB31-C1A5-5EF2CC8848BD}"/>
              </a:ext>
            </a:extLst>
          </p:cNvPr>
          <p:cNvSpPr>
            <a:spLocks noGrp="1"/>
          </p:cNvSpPr>
          <p:nvPr>
            <p:ph type="sldNum" sz="quarter" idx="12"/>
          </p:nvPr>
        </p:nvSpPr>
        <p:spPr/>
        <p:txBody>
          <a:bodyPr/>
          <a:lstStyle/>
          <a:p>
            <a:fld id="{85C893B6-8239-B544-860F-8E6624F3670C}" type="slidenum">
              <a:rPr lang="en-US" smtClean="0"/>
              <a:t>19</a:t>
            </a:fld>
            <a:endParaRPr lang="en-US"/>
          </a:p>
        </p:txBody>
      </p:sp>
      <p:pic>
        <p:nvPicPr>
          <p:cNvPr id="4" name="Picture 3" descr="A graph of different connections&#10;&#10;Description automatically generated with medium confidence">
            <a:extLst>
              <a:ext uri="{FF2B5EF4-FFF2-40B4-BE49-F238E27FC236}">
                <a16:creationId xmlns:a16="http://schemas.microsoft.com/office/drawing/2014/main" id="{4A6C6650-1B23-37A9-D89F-5223227BE570}"/>
              </a:ext>
            </a:extLst>
          </p:cNvPr>
          <p:cNvPicPr>
            <a:picLocks noChangeAspect="1"/>
          </p:cNvPicPr>
          <p:nvPr/>
        </p:nvPicPr>
        <p:blipFill>
          <a:blip r:embed="rId2"/>
          <a:stretch>
            <a:fillRect/>
          </a:stretch>
        </p:blipFill>
        <p:spPr>
          <a:xfrm>
            <a:off x="2387297" y="1207574"/>
            <a:ext cx="8109781" cy="5048473"/>
          </a:xfrm>
          <a:prstGeom prst="rect">
            <a:avLst/>
          </a:prstGeom>
        </p:spPr>
      </p:pic>
    </p:spTree>
    <p:extLst>
      <p:ext uri="{BB962C8B-B14F-4D97-AF65-F5344CB8AC3E}">
        <p14:creationId xmlns:p14="http://schemas.microsoft.com/office/powerpoint/2010/main" val="2808282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71611-2867-3D42-B377-CA8811D073A0}"/>
              </a:ext>
            </a:extLst>
          </p:cNvPr>
          <p:cNvSpPr>
            <a:spLocks noGrp="1"/>
          </p:cNvSpPr>
          <p:nvPr>
            <p:ph type="title"/>
          </p:nvPr>
        </p:nvSpPr>
        <p:spPr/>
        <p:txBody>
          <a:bodyPr/>
          <a:lstStyle/>
          <a:p>
            <a:r>
              <a:rPr lang="en-US" dirty="0"/>
              <a:t>Topics Overview</a:t>
            </a:r>
          </a:p>
        </p:txBody>
      </p:sp>
      <p:sp>
        <p:nvSpPr>
          <p:cNvPr id="4" name="Slide Number Placeholder 3">
            <a:extLst>
              <a:ext uri="{FF2B5EF4-FFF2-40B4-BE49-F238E27FC236}">
                <a16:creationId xmlns:a16="http://schemas.microsoft.com/office/drawing/2014/main" id="{66AC3C71-34C8-AC43-9A36-790E6ED2DCC3}"/>
              </a:ext>
            </a:extLst>
          </p:cNvPr>
          <p:cNvSpPr>
            <a:spLocks noGrp="1"/>
          </p:cNvSpPr>
          <p:nvPr>
            <p:ph type="sldNum" sz="quarter" idx="12"/>
          </p:nvPr>
        </p:nvSpPr>
        <p:spPr/>
        <p:txBody>
          <a:bodyPr/>
          <a:lstStyle/>
          <a:p>
            <a:fld id="{85C893B6-8239-B544-860F-8E6624F3670C}" type="slidenum">
              <a:rPr lang="en-US" smtClean="0"/>
              <a:t>2</a:t>
            </a:fld>
            <a:endParaRPr lang="en-US"/>
          </a:p>
        </p:txBody>
      </p:sp>
      <p:graphicFrame>
        <p:nvGraphicFramePr>
          <p:cNvPr id="3" name="Table 5">
            <a:extLst>
              <a:ext uri="{FF2B5EF4-FFF2-40B4-BE49-F238E27FC236}">
                <a16:creationId xmlns:a16="http://schemas.microsoft.com/office/drawing/2014/main" id="{9FB4FFB9-3378-33B1-423F-513C8E055E0A}"/>
              </a:ext>
            </a:extLst>
          </p:cNvPr>
          <p:cNvGraphicFramePr>
            <a:graphicFrameLocks noGrp="1"/>
          </p:cNvGraphicFramePr>
          <p:nvPr>
            <p:extLst>
              <p:ext uri="{D42A27DB-BD31-4B8C-83A1-F6EECF244321}">
                <p14:modId xmlns:p14="http://schemas.microsoft.com/office/powerpoint/2010/main" val="267694980"/>
              </p:ext>
            </p:extLst>
          </p:nvPr>
        </p:nvGraphicFramePr>
        <p:xfrm>
          <a:off x="2082361" y="1417638"/>
          <a:ext cx="8027277" cy="2225040"/>
        </p:xfrm>
        <a:graphic>
          <a:graphicData uri="http://schemas.openxmlformats.org/drawingml/2006/table">
            <a:tbl>
              <a:tblPr firstRow="1" bandRow="1">
                <a:tableStyleId>{5C22544A-7EE6-4342-B048-85BDC9FD1C3A}</a:tableStyleId>
              </a:tblPr>
              <a:tblGrid>
                <a:gridCol w="819807">
                  <a:extLst>
                    <a:ext uri="{9D8B030D-6E8A-4147-A177-3AD203B41FA5}">
                      <a16:colId xmlns:a16="http://schemas.microsoft.com/office/drawing/2014/main" val="1570151564"/>
                    </a:ext>
                  </a:extLst>
                </a:gridCol>
                <a:gridCol w="4907206">
                  <a:extLst>
                    <a:ext uri="{9D8B030D-6E8A-4147-A177-3AD203B41FA5}">
                      <a16:colId xmlns:a16="http://schemas.microsoft.com/office/drawing/2014/main" val="2195068472"/>
                    </a:ext>
                  </a:extLst>
                </a:gridCol>
                <a:gridCol w="2300264">
                  <a:extLst>
                    <a:ext uri="{9D8B030D-6E8A-4147-A177-3AD203B41FA5}">
                      <a16:colId xmlns:a16="http://schemas.microsoft.com/office/drawing/2014/main" val="2286871581"/>
                    </a:ext>
                  </a:extLst>
                </a:gridCol>
              </a:tblGrid>
              <a:tr h="370840">
                <a:tc>
                  <a:txBody>
                    <a:bodyPr/>
                    <a:lstStyle/>
                    <a:p>
                      <a:pPr algn="ctr"/>
                      <a:r>
                        <a:rPr lang="en-US" sz="1800" dirty="0"/>
                        <a:t>Topic</a:t>
                      </a:r>
                    </a:p>
                  </a:txBody>
                  <a:tcPr/>
                </a:tc>
                <a:tc>
                  <a:txBody>
                    <a:bodyPr/>
                    <a:lstStyle/>
                    <a:p>
                      <a:pPr algn="ctr"/>
                      <a:r>
                        <a:rPr lang="en-US" sz="1800" dirty="0"/>
                        <a:t>Description</a:t>
                      </a:r>
                    </a:p>
                  </a:txBody>
                  <a:tcPr/>
                </a:tc>
                <a:tc>
                  <a:txBody>
                    <a:bodyPr/>
                    <a:lstStyle/>
                    <a:p>
                      <a:pPr algn="ctr"/>
                      <a:r>
                        <a:rPr lang="en-US" sz="1800" dirty="0"/>
                        <a:t>~Timing</a:t>
                      </a:r>
                    </a:p>
                  </a:txBody>
                  <a:tcPr/>
                </a:tc>
                <a:extLst>
                  <a:ext uri="{0D108BD9-81ED-4DB2-BD59-A6C34878D82A}">
                    <a16:rowId xmlns:a16="http://schemas.microsoft.com/office/drawing/2014/main" val="9819886"/>
                  </a:ext>
                </a:extLst>
              </a:tr>
              <a:tr h="370840">
                <a:tc>
                  <a:txBody>
                    <a:bodyPr/>
                    <a:lstStyle/>
                    <a:p>
                      <a:pPr algn="ctr"/>
                      <a:r>
                        <a:rPr lang="en-US" sz="1800" dirty="0">
                          <a:solidFill>
                            <a:schemeClr val="tx1"/>
                          </a:solidFill>
                        </a:rPr>
                        <a:t>1</a:t>
                      </a:r>
                    </a:p>
                  </a:txBody>
                  <a:tcPr/>
                </a:tc>
                <a:tc>
                  <a:txBody>
                    <a:bodyPr/>
                    <a:lstStyle/>
                    <a:p>
                      <a:pPr algn="ctr"/>
                      <a:r>
                        <a:rPr lang="en-US" sz="1800" dirty="0">
                          <a:solidFill>
                            <a:schemeClr val="tx1"/>
                          </a:solidFill>
                        </a:rPr>
                        <a:t>Introduction to R and Posit Cloud</a:t>
                      </a:r>
                    </a:p>
                  </a:txBody>
                  <a:tcPr/>
                </a:tc>
                <a:tc>
                  <a:txBody>
                    <a:bodyPr/>
                    <a:lstStyle/>
                    <a:p>
                      <a:pPr algn="ctr"/>
                      <a:r>
                        <a:rPr lang="en-US" sz="1800" dirty="0">
                          <a:solidFill>
                            <a:schemeClr val="tx1"/>
                          </a:solidFill>
                        </a:rPr>
                        <a:t>10 mins</a:t>
                      </a:r>
                    </a:p>
                  </a:txBody>
                  <a:tcPr/>
                </a:tc>
                <a:extLst>
                  <a:ext uri="{0D108BD9-81ED-4DB2-BD59-A6C34878D82A}">
                    <a16:rowId xmlns:a16="http://schemas.microsoft.com/office/drawing/2014/main" val="181110556"/>
                  </a:ext>
                </a:extLst>
              </a:tr>
              <a:tr h="370840">
                <a:tc>
                  <a:txBody>
                    <a:bodyPr/>
                    <a:lstStyle/>
                    <a:p>
                      <a:pPr algn="ctr"/>
                      <a:r>
                        <a:rPr lang="en-US" sz="1800" dirty="0">
                          <a:solidFill>
                            <a:schemeClr val="tx1"/>
                          </a:solidFill>
                        </a:rPr>
                        <a:t>2</a:t>
                      </a:r>
                    </a:p>
                  </a:txBody>
                  <a:tcPr/>
                </a:tc>
                <a:tc>
                  <a:txBody>
                    <a:bodyPr/>
                    <a:lstStyle/>
                    <a:p>
                      <a:pPr algn="ctr"/>
                      <a:r>
                        <a:rPr lang="en-US" sz="1800" dirty="0">
                          <a:solidFill>
                            <a:schemeClr val="tx1"/>
                          </a:solidFill>
                        </a:rPr>
                        <a:t>Storing data using data frames / </a:t>
                      </a:r>
                      <a:r>
                        <a:rPr lang="en-US" sz="1800" dirty="0" err="1">
                          <a:solidFill>
                            <a:schemeClr val="tx1"/>
                          </a:solidFill>
                        </a:rPr>
                        <a:t>tibbles</a:t>
                      </a:r>
                      <a:endParaRPr lang="en-US" sz="1800" dirty="0">
                        <a:solidFill>
                          <a:schemeClr val="tx1"/>
                        </a:solidFill>
                      </a:endParaRPr>
                    </a:p>
                  </a:txBody>
                  <a:tcPr/>
                </a:tc>
                <a:tc>
                  <a:txBody>
                    <a:bodyPr/>
                    <a:lstStyle/>
                    <a:p>
                      <a:pPr algn="ctr"/>
                      <a:r>
                        <a:rPr lang="en-US" sz="1800">
                          <a:solidFill>
                            <a:schemeClr val="tx1"/>
                          </a:solidFill>
                        </a:rPr>
                        <a:t>10 </a:t>
                      </a:r>
                      <a:r>
                        <a:rPr lang="en-US" sz="1800" dirty="0">
                          <a:solidFill>
                            <a:schemeClr val="tx1"/>
                          </a:solidFill>
                        </a:rPr>
                        <a:t>mins</a:t>
                      </a:r>
                    </a:p>
                  </a:txBody>
                  <a:tcPr/>
                </a:tc>
                <a:extLst>
                  <a:ext uri="{0D108BD9-81ED-4DB2-BD59-A6C34878D82A}">
                    <a16:rowId xmlns:a16="http://schemas.microsoft.com/office/drawing/2014/main" val="720015311"/>
                  </a:ext>
                </a:extLst>
              </a:tr>
              <a:tr h="370840">
                <a:tc>
                  <a:txBody>
                    <a:bodyPr/>
                    <a:lstStyle/>
                    <a:p>
                      <a:pPr algn="ctr"/>
                      <a:r>
                        <a:rPr lang="en-US" sz="1800" dirty="0">
                          <a:solidFill>
                            <a:schemeClr val="tx1"/>
                          </a:solidFill>
                        </a:rPr>
                        <a:t>3</a:t>
                      </a:r>
                    </a:p>
                  </a:txBody>
                  <a:tcPr/>
                </a:tc>
                <a:tc>
                  <a:txBody>
                    <a:bodyPr/>
                    <a:lstStyle/>
                    <a:p>
                      <a:pPr algn="ctr"/>
                      <a:r>
                        <a:rPr lang="en-US" sz="1800" dirty="0" err="1">
                          <a:solidFill>
                            <a:schemeClr val="tx1"/>
                          </a:solidFill>
                        </a:rPr>
                        <a:t>Visualisation</a:t>
                      </a:r>
                      <a:r>
                        <a:rPr lang="en-US" sz="1800" dirty="0">
                          <a:solidFill>
                            <a:schemeClr val="tx1"/>
                          </a:solidFill>
                        </a:rPr>
                        <a:t> with ggplot2</a:t>
                      </a:r>
                    </a:p>
                  </a:txBody>
                  <a:tcPr/>
                </a:tc>
                <a:tc>
                  <a:txBody>
                    <a:bodyPr/>
                    <a:lstStyle/>
                    <a:p>
                      <a:pPr algn="ctr"/>
                      <a:r>
                        <a:rPr lang="en-US" sz="1800" dirty="0">
                          <a:solidFill>
                            <a:schemeClr val="tx1"/>
                          </a:solidFill>
                        </a:rPr>
                        <a:t>20 mins</a:t>
                      </a:r>
                    </a:p>
                  </a:txBody>
                  <a:tcPr/>
                </a:tc>
                <a:extLst>
                  <a:ext uri="{0D108BD9-81ED-4DB2-BD59-A6C34878D82A}">
                    <a16:rowId xmlns:a16="http://schemas.microsoft.com/office/drawing/2014/main" val="301575821"/>
                  </a:ext>
                </a:extLst>
              </a:tr>
              <a:tr h="370840">
                <a:tc>
                  <a:txBody>
                    <a:bodyPr/>
                    <a:lstStyle/>
                    <a:p>
                      <a:pPr algn="ctr"/>
                      <a:r>
                        <a:rPr lang="en-US" sz="1800" dirty="0">
                          <a:solidFill>
                            <a:schemeClr val="tx1"/>
                          </a:solidFill>
                        </a:rPr>
                        <a:t>4</a:t>
                      </a:r>
                    </a:p>
                  </a:txBody>
                  <a:tcPr/>
                </a:tc>
                <a:tc>
                  <a:txBody>
                    <a:bodyPr/>
                    <a:lstStyle/>
                    <a:p>
                      <a:pPr algn="ctr"/>
                      <a:r>
                        <a:rPr lang="en-US" sz="1800" dirty="0">
                          <a:solidFill>
                            <a:schemeClr val="tx1"/>
                          </a:solidFill>
                        </a:rPr>
                        <a:t>Data transformation with </a:t>
                      </a:r>
                      <a:r>
                        <a:rPr lang="en-US" sz="1800" dirty="0" err="1">
                          <a:solidFill>
                            <a:schemeClr val="tx1"/>
                          </a:solidFill>
                        </a:rPr>
                        <a:t>dplyr</a:t>
                      </a:r>
                      <a:endParaRPr lang="en-US" sz="1800" dirty="0">
                        <a:solidFill>
                          <a:schemeClr val="tx1"/>
                        </a:solidFill>
                      </a:endParaRPr>
                    </a:p>
                  </a:txBody>
                  <a:tcPr/>
                </a:tc>
                <a:tc>
                  <a:txBody>
                    <a:bodyPr/>
                    <a:lstStyle/>
                    <a:p>
                      <a:pPr algn="ctr"/>
                      <a:r>
                        <a:rPr lang="en-US" sz="1800" dirty="0">
                          <a:solidFill>
                            <a:schemeClr val="tx1"/>
                          </a:solidFill>
                        </a:rPr>
                        <a:t>20 mins</a:t>
                      </a:r>
                    </a:p>
                  </a:txBody>
                  <a:tcPr/>
                </a:tc>
                <a:extLst>
                  <a:ext uri="{0D108BD9-81ED-4DB2-BD59-A6C34878D82A}">
                    <a16:rowId xmlns:a16="http://schemas.microsoft.com/office/drawing/2014/main" val="3866257140"/>
                  </a:ext>
                </a:extLst>
              </a:tr>
              <a:tr h="370840">
                <a:tc>
                  <a:txBody>
                    <a:bodyPr/>
                    <a:lstStyle/>
                    <a:p>
                      <a:pPr algn="ctr"/>
                      <a:r>
                        <a:rPr lang="en-US" sz="1800" dirty="0">
                          <a:solidFill>
                            <a:schemeClr val="tx1"/>
                          </a:solidFill>
                        </a:rPr>
                        <a:t>5</a:t>
                      </a:r>
                    </a:p>
                  </a:txBody>
                  <a:tcPr/>
                </a:tc>
                <a:tc>
                  <a:txBody>
                    <a:bodyPr/>
                    <a:lstStyle/>
                    <a:p>
                      <a:pPr algn="ctr"/>
                      <a:r>
                        <a:rPr lang="en-US" sz="1800" dirty="0">
                          <a:highlight>
                            <a:srgbClr val="FFFF00"/>
                          </a:highlight>
                        </a:rPr>
                        <a:t>Using R with OR – Four Examples</a:t>
                      </a:r>
                    </a:p>
                  </a:txBody>
                  <a:tcPr/>
                </a:tc>
                <a:tc>
                  <a:txBody>
                    <a:bodyPr/>
                    <a:lstStyle/>
                    <a:p>
                      <a:pPr algn="ctr"/>
                      <a:r>
                        <a:rPr lang="en-US" sz="1800" dirty="0"/>
                        <a:t>30 mins</a:t>
                      </a:r>
                    </a:p>
                  </a:txBody>
                  <a:tcPr/>
                </a:tc>
                <a:extLst>
                  <a:ext uri="{0D108BD9-81ED-4DB2-BD59-A6C34878D82A}">
                    <a16:rowId xmlns:a16="http://schemas.microsoft.com/office/drawing/2014/main" val="3528757498"/>
                  </a:ext>
                </a:extLst>
              </a:tr>
            </a:tbl>
          </a:graphicData>
        </a:graphic>
      </p:graphicFrame>
      <p:graphicFrame>
        <p:nvGraphicFramePr>
          <p:cNvPr id="5" name="Table 5">
            <a:extLst>
              <a:ext uri="{FF2B5EF4-FFF2-40B4-BE49-F238E27FC236}">
                <a16:creationId xmlns:a16="http://schemas.microsoft.com/office/drawing/2014/main" id="{4F7042C5-28C1-B651-90F6-94F5F85AEA0D}"/>
              </a:ext>
            </a:extLst>
          </p:cNvPr>
          <p:cNvGraphicFramePr>
            <a:graphicFrameLocks noGrp="1"/>
          </p:cNvGraphicFramePr>
          <p:nvPr>
            <p:extLst>
              <p:ext uri="{D42A27DB-BD31-4B8C-83A1-F6EECF244321}">
                <p14:modId xmlns:p14="http://schemas.microsoft.com/office/powerpoint/2010/main" val="318017408"/>
              </p:ext>
            </p:extLst>
          </p:nvPr>
        </p:nvGraphicFramePr>
        <p:xfrm>
          <a:off x="3143905" y="3966397"/>
          <a:ext cx="5727013" cy="1854200"/>
        </p:xfrm>
        <a:graphic>
          <a:graphicData uri="http://schemas.openxmlformats.org/drawingml/2006/table">
            <a:tbl>
              <a:tblPr firstRow="1" bandRow="1">
                <a:tableStyleId>{5C22544A-7EE6-4342-B048-85BDC9FD1C3A}</a:tableStyleId>
              </a:tblPr>
              <a:tblGrid>
                <a:gridCol w="1165337">
                  <a:extLst>
                    <a:ext uri="{9D8B030D-6E8A-4147-A177-3AD203B41FA5}">
                      <a16:colId xmlns:a16="http://schemas.microsoft.com/office/drawing/2014/main" val="1570151564"/>
                    </a:ext>
                  </a:extLst>
                </a:gridCol>
                <a:gridCol w="4561676">
                  <a:extLst>
                    <a:ext uri="{9D8B030D-6E8A-4147-A177-3AD203B41FA5}">
                      <a16:colId xmlns:a16="http://schemas.microsoft.com/office/drawing/2014/main" val="2195068472"/>
                    </a:ext>
                  </a:extLst>
                </a:gridCol>
              </a:tblGrid>
              <a:tr h="370840">
                <a:tc>
                  <a:txBody>
                    <a:bodyPr/>
                    <a:lstStyle/>
                    <a:p>
                      <a:pPr algn="ctr"/>
                      <a:r>
                        <a:rPr lang="en-US" sz="1800" dirty="0"/>
                        <a:t>Example</a:t>
                      </a:r>
                    </a:p>
                  </a:txBody>
                  <a:tcPr/>
                </a:tc>
                <a:tc>
                  <a:txBody>
                    <a:bodyPr/>
                    <a:lstStyle/>
                    <a:p>
                      <a:pPr algn="ctr"/>
                      <a:r>
                        <a:rPr lang="en-US" sz="1800" dirty="0"/>
                        <a:t>Description</a:t>
                      </a:r>
                    </a:p>
                  </a:txBody>
                  <a:tcPr/>
                </a:tc>
                <a:extLst>
                  <a:ext uri="{0D108BD9-81ED-4DB2-BD59-A6C34878D82A}">
                    <a16:rowId xmlns:a16="http://schemas.microsoft.com/office/drawing/2014/main" val="9819886"/>
                  </a:ext>
                </a:extLst>
              </a:tr>
              <a:tr h="370840">
                <a:tc>
                  <a:txBody>
                    <a:bodyPr/>
                    <a:lstStyle/>
                    <a:p>
                      <a:pPr algn="ctr"/>
                      <a:r>
                        <a:rPr lang="en-US" sz="1800" dirty="0">
                          <a:solidFill>
                            <a:schemeClr val="tx1"/>
                          </a:solidFill>
                        </a:rPr>
                        <a:t>1</a:t>
                      </a:r>
                    </a:p>
                  </a:txBody>
                  <a:tcPr/>
                </a:tc>
                <a:tc>
                  <a:txBody>
                    <a:bodyPr/>
                    <a:lstStyle/>
                    <a:p>
                      <a:pPr algn="ctr"/>
                      <a:r>
                        <a:rPr lang="en-US" sz="1800" dirty="0">
                          <a:solidFill>
                            <a:schemeClr val="tx1"/>
                          </a:solidFill>
                        </a:rPr>
                        <a:t>Exploratory Data Analysis</a:t>
                      </a:r>
                    </a:p>
                  </a:txBody>
                  <a:tcPr/>
                </a:tc>
                <a:extLst>
                  <a:ext uri="{0D108BD9-81ED-4DB2-BD59-A6C34878D82A}">
                    <a16:rowId xmlns:a16="http://schemas.microsoft.com/office/drawing/2014/main" val="181110556"/>
                  </a:ext>
                </a:extLst>
              </a:tr>
              <a:tr h="370840">
                <a:tc>
                  <a:txBody>
                    <a:bodyPr/>
                    <a:lstStyle/>
                    <a:p>
                      <a:pPr algn="ctr"/>
                      <a:r>
                        <a:rPr lang="en-US" sz="1800" dirty="0">
                          <a:solidFill>
                            <a:schemeClr val="tx1"/>
                          </a:solidFill>
                        </a:rPr>
                        <a:t>2</a:t>
                      </a:r>
                    </a:p>
                  </a:txBody>
                  <a:tcPr/>
                </a:tc>
                <a:tc>
                  <a:txBody>
                    <a:bodyPr/>
                    <a:lstStyle/>
                    <a:p>
                      <a:pPr algn="ctr"/>
                      <a:r>
                        <a:rPr lang="en-US" sz="1800" dirty="0">
                          <a:solidFill>
                            <a:schemeClr val="tx1"/>
                          </a:solidFill>
                        </a:rPr>
                        <a:t>Linear Programming</a:t>
                      </a:r>
                    </a:p>
                  </a:txBody>
                  <a:tcPr/>
                </a:tc>
                <a:extLst>
                  <a:ext uri="{0D108BD9-81ED-4DB2-BD59-A6C34878D82A}">
                    <a16:rowId xmlns:a16="http://schemas.microsoft.com/office/drawing/2014/main" val="720015311"/>
                  </a:ext>
                </a:extLst>
              </a:tr>
              <a:tr h="370840">
                <a:tc>
                  <a:txBody>
                    <a:bodyPr/>
                    <a:lstStyle/>
                    <a:p>
                      <a:pPr algn="ctr"/>
                      <a:r>
                        <a:rPr lang="en-US" sz="1800" dirty="0">
                          <a:solidFill>
                            <a:schemeClr val="tx1"/>
                          </a:solidFill>
                        </a:rPr>
                        <a:t>3</a:t>
                      </a:r>
                    </a:p>
                  </a:txBody>
                  <a:tcPr/>
                </a:tc>
                <a:tc>
                  <a:txBody>
                    <a:bodyPr/>
                    <a:lstStyle/>
                    <a:p>
                      <a:pPr algn="ctr"/>
                      <a:r>
                        <a:rPr lang="en-US" sz="1800" dirty="0">
                          <a:solidFill>
                            <a:schemeClr val="tx1"/>
                          </a:solidFill>
                        </a:rPr>
                        <a:t>Agent Based Simulation</a:t>
                      </a:r>
                    </a:p>
                  </a:txBody>
                  <a:tcPr/>
                </a:tc>
                <a:extLst>
                  <a:ext uri="{0D108BD9-81ED-4DB2-BD59-A6C34878D82A}">
                    <a16:rowId xmlns:a16="http://schemas.microsoft.com/office/drawing/2014/main" val="301575821"/>
                  </a:ext>
                </a:extLst>
              </a:tr>
              <a:tr h="370840">
                <a:tc>
                  <a:txBody>
                    <a:bodyPr/>
                    <a:lstStyle/>
                    <a:p>
                      <a:pPr algn="ctr"/>
                      <a:r>
                        <a:rPr lang="en-US" sz="1800" dirty="0">
                          <a:solidFill>
                            <a:schemeClr val="tx1"/>
                          </a:solidFill>
                        </a:rPr>
                        <a:t>4</a:t>
                      </a:r>
                    </a:p>
                  </a:txBody>
                  <a:tcPr/>
                </a:tc>
                <a:tc>
                  <a:txBody>
                    <a:bodyPr/>
                    <a:lstStyle/>
                    <a:p>
                      <a:pPr algn="ctr"/>
                      <a:r>
                        <a:rPr lang="en-US" sz="1800" dirty="0">
                          <a:solidFill>
                            <a:schemeClr val="tx1"/>
                          </a:solidFill>
                        </a:rPr>
                        <a:t>Data transformation with </a:t>
                      </a:r>
                      <a:r>
                        <a:rPr lang="en-US" sz="1800" dirty="0" err="1">
                          <a:solidFill>
                            <a:schemeClr val="tx1"/>
                          </a:solidFill>
                        </a:rPr>
                        <a:t>dplyr</a:t>
                      </a:r>
                      <a:endParaRPr lang="en-US" sz="1800" dirty="0">
                        <a:solidFill>
                          <a:schemeClr val="tx1"/>
                        </a:solidFill>
                      </a:endParaRPr>
                    </a:p>
                  </a:txBody>
                  <a:tcPr/>
                </a:tc>
                <a:extLst>
                  <a:ext uri="{0D108BD9-81ED-4DB2-BD59-A6C34878D82A}">
                    <a16:rowId xmlns:a16="http://schemas.microsoft.com/office/drawing/2014/main" val="3866257140"/>
                  </a:ext>
                </a:extLst>
              </a:tr>
            </a:tbl>
          </a:graphicData>
        </a:graphic>
      </p:graphicFrame>
    </p:spTree>
    <p:extLst>
      <p:ext uri="{BB962C8B-B14F-4D97-AF65-F5344CB8AC3E}">
        <p14:creationId xmlns:p14="http://schemas.microsoft.com/office/powerpoint/2010/main" val="24325301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7034D-EC46-58BB-3E41-A215F68C93B7}"/>
              </a:ext>
            </a:extLst>
          </p:cNvPr>
          <p:cNvSpPr>
            <a:spLocks noGrp="1"/>
          </p:cNvSpPr>
          <p:nvPr>
            <p:ph type="title"/>
          </p:nvPr>
        </p:nvSpPr>
        <p:spPr/>
        <p:txBody>
          <a:bodyPr/>
          <a:lstStyle/>
          <a:p>
            <a:r>
              <a:rPr lang="en-US" dirty="0"/>
              <a:t>Quantile analysis</a:t>
            </a:r>
          </a:p>
        </p:txBody>
      </p:sp>
      <p:sp>
        <p:nvSpPr>
          <p:cNvPr id="3" name="Slide Number Placeholder 2">
            <a:extLst>
              <a:ext uri="{FF2B5EF4-FFF2-40B4-BE49-F238E27FC236}">
                <a16:creationId xmlns:a16="http://schemas.microsoft.com/office/drawing/2014/main" id="{9B20A709-609A-311D-E37A-9DC66192792A}"/>
              </a:ext>
            </a:extLst>
          </p:cNvPr>
          <p:cNvSpPr>
            <a:spLocks noGrp="1"/>
          </p:cNvSpPr>
          <p:nvPr>
            <p:ph type="sldNum" sz="quarter" idx="12"/>
          </p:nvPr>
        </p:nvSpPr>
        <p:spPr/>
        <p:txBody>
          <a:bodyPr/>
          <a:lstStyle/>
          <a:p>
            <a:fld id="{85C893B6-8239-B544-860F-8E6624F3670C}" type="slidenum">
              <a:rPr lang="en-US" smtClean="0"/>
              <a:t>20</a:t>
            </a:fld>
            <a:endParaRPr lang="en-US"/>
          </a:p>
        </p:txBody>
      </p:sp>
      <p:pic>
        <p:nvPicPr>
          <p:cNvPr id="5" name="Picture 4" descr="A graph of different colored lines&#10;&#10;Description automatically generated">
            <a:extLst>
              <a:ext uri="{FF2B5EF4-FFF2-40B4-BE49-F238E27FC236}">
                <a16:creationId xmlns:a16="http://schemas.microsoft.com/office/drawing/2014/main" id="{9E9001C8-6106-DB4C-CC04-92B79316928A}"/>
              </a:ext>
            </a:extLst>
          </p:cNvPr>
          <p:cNvPicPr>
            <a:picLocks noChangeAspect="1"/>
          </p:cNvPicPr>
          <p:nvPr/>
        </p:nvPicPr>
        <p:blipFill>
          <a:blip r:embed="rId2"/>
          <a:stretch>
            <a:fillRect/>
          </a:stretch>
        </p:blipFill>
        <p:spPr>
          <a:xfrm>
            <a:off x="2133690" y="1232286"/>
            <a:ext cx="8468407" cy="5048473"/>
          </a:xfrm>
          <a:prstGeom prst="rect">
            <a:avLst/>
          </a:prstGeom>
        </p:spPr>
      </p:pic>
    </p:spTree>
    <p:extLst>
      <p:ext uri="{BB962C8B-B14F-4D97-AF65-F5344CB8AC3E}">
        <p14:creationId xmlns:p14="http://schemas.microsoft.com/office/powerpoint/2010/main" val="28958271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AE6D3-7991-3AB8-49C3-36185B6BD7D5}"/>
              </a:ext>
            </a:extLst>
          </p:cNvPr>
          <p:cNvSpPr>
            <a:spLocks noGrp="1"/>
          </p:cNvSpPr>
          <p:nvPr>
            <p:ph type="title"/>
          </p:nvPr>
        </p:nvSpPr>
        <p:spPr/>
        <p:txBody>
          <a:bodyPr/>
          <a:lstStyle/>
          <a:p>
            <a:r>
              <a:rPr lang="en-US" b="1" dirty="0">
                <a:solidFill>
                  <a:srgbClr val="00B050"/>
                </a:solidFill>
              </a:rPr>
              <a:t>(4) System Dynamics</a:t>
            </a:r>
          </a:p>
        </p:txBody>
      </p:sp>
      <p:sp>
        <p:nvSpPr>
          <p:cNvPr id="5" name="Slide Number Placeholder 4">
            <a:extLst>
              <a:ext uri="{FF2B5EF4-FFF2-40B4-BE49-F238E27FC236}">
                <a16:creationId xmlns:a16="http://schemas.microsoft.com/office/drawing/2014/main" id="{43BBEA36-81C0-CD8C-7C15-837E13090CD7}"/>
              </a:ext>
            </a:extLst>
          </p:cNvPr>
          <p:cNvSpPr>
            <a:spLocks noGrp="1"/>
          </p:cNvSpPr>
          <p:nvPr>
            <p:ph type="sldNum" sz="quarter" idx="12"/>
          </p:nvPr>
        </p:nvSpPr>
        <p:spPr/>
        <p:txBody>
          <a:bodyPr/>
          <a:lstStyle/>
          <a:p>
            <a:fld id="{85C893B6-8239-B544-860F-8E6624F3670C}" type="slidenum">
              <a:rPr lang="en-US" smtClean="0"/>
              <a:t>21</a:t>
            </a:fld>
            <a:endParaRPr lang="en-US"/>
          </a:p>
        </p:txBody>
      </p:sp>
      <p:sp>
        <p:nvSpPr>
          <p:cNvPr id="6" name="Content Placeholder 5">
            <a:extLst>
              <a:ext uri="{FF2B5EF4-FFF2-40B4-BE49-F238E27FC236}">
                <a16:creationId xmlns:a16="http://schemas.microsoft.com/office/drawing/2014/main" id="{1016A241-71EA-1CF0-9B49-BB5D4FB25797}"/>
              </a:ext>
            </a:extLst>
          </p:cNvPr>
          <p:cNvSpPr>
            <a:spLocks noGrp="1"/>
          </p:cNvSpPr>
          <p:nvPr>
            <p:ph sz="half" idx="1"/>
          </p:nvPr>
        </p:nvSpPr>
        <p:spPr/>
        <p:txBody>
          <a:bodyPr>
            <a:normAutofit/>
          </a:bodyPr>
          <a:lstStyle/>
          <a:p>
            <a:pPr marL="0" indent="0">
              <a:buNone/>
            </a:pPr>
            <a:r>
              <a:rPr lang="en-IE" dirty="0">
                <a:effectLst/>
                <a:latin typeface="Helvetica" pitchFamily="2" charset="0"/>
              </a:rPr>
              <a:t>Situate an initial population of autonomous heterogeneous agents in a relevant spatial environment; allow them to interact according to simple local rules, and thereby generate – or “grow” - the macroscopic regularity from the bottom up.</a:t>
            </a:r>
          </a:p>
          <a:p>
            <a:r>
              <a:rPr lang="en-IE" sz="2000" dirty="0">
                <a:effectLst/>
                <a:latin typeface="Helvetica" pitchFamily="2" charset="0"/>
              </a:rPr>
              <a:t>Joshua M. Epstein (</a:t>
            </a:r>
            <a:r>
              <a:rPr lang="en-IE" sz="2000" dirty="0">
                <a:solidFill>
                  <a:srgbClr val="0000FF"/>
                </a:solidFill>
                <a:effectLst/>
                <a:latin typeface="Helvetica" pitchFamily="2" charset="0"/>
              </a:rPr>
              <a:t>Epstein</a:t>
            </a:r>
            <a:r>
              <a:rPr lang="en-IE" sz="2000" dirty="0">
                <a:effectLst/>
                <a:latin typeface="Helvetica" pitchFamily="2" charset="0"/>
              </a:rPr>
              <a:t>, </a:t>
            </a:r>
            <a:r>
              <a:rPr lang="en-IE" sz="2000" dirty="0">
                <a:solidFill>
                  <a:srgbClr val="0000FF"/>
                </a:solidFill>
                <a:effectLst/>
                <a:latin typeface="Helvetica" pitchFamily="2" charset="0"/>
              </a:rPr>
              <a:t>2012</a:t>
            </a:r>
            <a:r>
              <a:rPr lang="en-IE" sz="2000" dirty="0">
                <a:effectLst/>
                <a:latin typeface="Helvetica" pitchFamily="2" charset="0"/>
              </a:rPr>
              <a:t>)</a:t>
            </a:r>
            <a:endParaRPr lang="en-IE" dirty="0">
              <a:effectLst/>
              <a:latin typeface="Helvetica" pitchFamily="2" charset="0"/>
            </a:endParaRPr>
          </a:p>
          <a:p>
            <a:endParaRPr lang="en-US" dirty="0"/>
          </a:p>
        </p:txBody>
      </p:sp>
    </p:spTree>
    <p:extLst>
      <p:ext uri="{BB962C8B-B14F-4D97-AF65-F5344CB8AC3E}">
        <p14:creationId xmlns:p14="http://schemas.microsoft.com/office/powerpoint/2010/main" val="3733592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91B10-1C8C-A929-16FA-32A3E43CD048}"/>
              </a:ext>
            </a:extLst>
          </p:cNvPr>
          <p:cNvSpPr>
            <a:spLocks noGrp="1"/>
          </p:cNvSpPr>
          <p:nvPr>
            <p:ph type="title"/>
          </p:nvPr>
        </p:nvSpPr>
        <p:spPr/>
        <p:txBody>
          <a:bodyPr/>
          <a:lstStyle/>
          <a:p>
            <a:r>
              <a:rPr lang="en-US" b="1" dirty="0">
                <a:solidFill>
                  <a:srgbClr val="00B050"/>
                </a:solidFill>
              </a:rPr>
              <a:t>(1) Exploratory Data Analysis</a:t>
            </a:r>
          </a:p>
        </p:txBody>
      </p:sp>
      <p:sp>
        <p:nvSpPr>
          <p:cNvPr id="5" name="Content Placeholder 4">
            <a:extLst>
              <a:ext uri="{FF2B5EF4-FFF2-40B4-BE49-F238E27FC236}">
                <a16:creationId xmlns:a16="http://schemas.microsoft.com/office/drawing/2014/main" id="{F0EB2F0D-4D44-7774-D73E-AAE99B0FA0DE}"/>
              </a:ext>
            </a:extLst>
          </p:cNvPr>
          <p:cNvSpPr>
            <a:spLocks noGrp="1"/>
          </p:cNvSpPr>
          <p:nvPr>
            <p:ph sz="half" idx="1"/>
          </p:nvPr>
        </p:nvSpPr>
        <p:spPr>
          <a:xfrm>
            <a:off x="609600" y="1600201"/>
            <a:ext cx="4340772" cy="4525963"/>
          </a:xfrm>
        </p:spPr>
        <p:txBody>
          <a:bodyPr>
            <a:normAutofit/>
          </a:bodyPr>
          <a:lstStyle/>
          <a:p>
            <a:pPr marL="0" indent="0">
              <a:buNone/>
            </a:pPr>
            <a:r>
              <a:rPr lang="en-IE" dirty="0">
                <a:effectLst/>
                <a:latin typeface="Helvetica" pitchFamily="2" charset="0"/>
              </a:rPr>
              <a:t>“Exploratory analysis is what you do to understand the data and figure out what might be noteworthy or interesting to highlight to others. When we do exploratory analysis, it’s like hunting for pearls in oysters.”</a:t>
            </a:r>
          </a:p>
          <a:p>
            <a:pPr marL="400050" lvl="1" indent="0">
              <a:buNone/>
            </a:pPr>
            <a:r>
              <a:rPr lang="en-IE" sz="1600" dirty="0">
                <a:effectLst/>
                <a:latin typeface="Helvetica" pitchFamily="2" charset="0"/>
              </a:rPr>
              <a:t>Cole </a:t>
            </a:r>
            <a:r>
              <a:rPr lang="en-IE" sz="1600" dirty="0" err="1">
                <a:effectLst/>
                <a:latin typeface="Helvetica" pitchFamily="2" charset="0"/>
              </a:rPr>
              <a:t>Nussbaumer</a:t>
            </a:r>
            <a:r>
              <a:rPr lang="en-IE" sz="1600" dirty="0">
                <a:effectLst/>
                <a:latin typeface="Helvetica" pitchFamily="2" charset="0"/>
              </a:rPr>
              <a:t> </a:t>
            </a:r>
            <a:r>
              <a:rPr lang="en-IE" sz="1600" dirty="0" err="1">
                <a:effectLst/>
                <a:latin typeface="Helvetica" pitchFamily="2" charset="0"/>
              </a:rPr>
              <a:t>Knaflic</a:t>
            </a:r>
            <a:r>
              <a:rPr lang="en-IE" sz="1600" dirty="0">
                <a:effectLst/>
                <a:latin typeface="Helvetica" pitchFamily="2" charset="0"/>
              </a:rPr>
              <a:t> (</a:t>
            </a:r>
            <a:r>
              <a:rPr lang="en-IE" sz="1600" dirty="0" err="1">
                <a:solidFill>
                  <a:srgbClr val="0000FF"/>
                </a:solidFill>
                <a:effectLst/>
                <a:latin typeface="Helvetica" pitchFamily="2" charset="0"/>
              </a:rPr>
              <a:t>Knaflic</a:t>
            </a:r>
            <a:r>
              <a:rPr lang="en-IE" sz="1600" dirty="0">
                <a:effectLst/>
                <a:latin typeface="Helvetica" pitchFamily="2" charset="0"/>
              </a:rPr>
              <a:t>, </a:t>
            </a:r>
            <a:r>
              <a:rPr lang="en-IE" sz="1600" dirty="0">
                <a:solidFill>
                  <a:srgbClr val="0000FF"/>
                </a:solidFill>
                <a:effectLst/>
                <a:latin typeface="Helvetica" pitchFamily="2" charset="0"/>
              </a:rPr>
              <a:t>2015</a:t>
            </a:r>
            <a:r>
              <a:rPr lang="en-IE" sz="1600" dirty="0">
                <a:effectLst/>
                <a:latin typeface="Helvetica" pitchFamily="2" charset="0"/>
              </a:rPr>
              <a:t>)</a:t>
            </a:r>
          </a:p>
          <a:p>
            <a:pPr marL="0" indent="0">
              <a:buNone/>
            </a:pPr>
            <a:endParaRPr lang="en-IE" dirty="0">
              <a:effectLst/>
              <a:latin typeface="Helvetica" pitchFamily="2" charset="0"/>
            </a:endParaRPr>
          </a:p>
          <a:p>
            <a:endParaRPr lang="en-US" dirty="0"/>
          </a:p>
        </p:txBody>
      </p:sp>
      <p:sp>
        <p:nvSpPr>
          <p:cNvPr id="4" name="Slide Number Placeholder 3">
            <a:extLst>
              <a:ext uri="{FF2B5EF4-FFF2-40B4-BE49-F238E27FC236}">
                <a16:creationId xmlns:a16="http://schemas.microsoft.com/office/drawing/2014/main" id="{5FDFF4E6-ECED-2670-19E2-857FED8FB0DA}"/>
              </a:ext>
            </a:extLst>
          </p:cNvPr>
          <p:cNvSpPr>
            <a:spLocks noGrp="1"/>
          </p:cNvSpPr>
          <p:nvPr>
            <p:ph type="sldNum" sz="quarter" idx="12"/>
          </p:nvPr>
        </p:nvSpPr>
        <p:spPr/>
        <p:txBody>
          <a:bodyPr/>
          <a:lstStyle/>
          <a:p>
            <a:fld id="{85C893B6-8239-B544-860F-8E6624F3670C}" type="slidenum">
              <a:rPr lang="en-US" smtClean="0"/>
              <a:t>3</a:t>
            </a:fld>
            <a:endParaRPr lang="en-US"/>
          </a:p>
        </p:txBody>
      </p:sp>
      <p:pic>
        <p:nvPicPr>
          <p:cNvPr id="7" name="Picture 6">
            <a:extLst>
              <a:ext uri="{FF2B5EF4-FFF2-40B4-BE49-F238E27FC236}">
                <a16:creationId xmlns:a16="http://schemas.microsoft.com/office/drawing/2014/main" id="{3AA50381-755D-07CB-0968-4B51C0915611}"/>
              </a:ext>
            </a:extLst>
          </p:cNvPr>
          <p:cNvPicPr>
            <a:picLocks noChangeAspect="1"/>
          </p:cNvPicPr>
          <p:nvPr/>
        </p:nvPicPr>
        <p:blipFill>
          <a:blip r:embed="rId2"/>
          <a:stretch>
            <a:fillRect/>
          </a:stretch>
        </p:blipFill>
        <p:spPr>
          <a:xfrm>
            <a:off x="5110588" y="2063579"/>
            <a:ext cx="6863109" cy="3611262"/>
          </a:xfrm>
          <a:prstGeom prst="rect">
            <a:avLst/>
          </a:prstGeom>
        </p:spPr>
      </p:pic>
    </p:spTree>
    <p:extLst>
      <p:ext uri="{BB962C8B-B14F-4D97-AF65-F5344CB8AC3E}">
        <p14:creationId xmlns:p14="http://schemas.microsoft.com/office/powerpoint/2010/main" val="1928308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23E45-93AF-03E7-E285-FC1F25D24314}"/>
              </a:ext>
            </a:extLst>
          </p:cNvPr>
          <p:cNvSpPr>
            <a:spLocks noGrp="1"/>
          </p:cNvSpPr>
          <p:nvPr>
            <p:ph type="title"/>
          </p:nvPr>
        </p:nvSpPr>
        <p:spPr/>
        <p:txBody>
          <a:bodyPr/>
          <a:lstStyle/>
          <a:p>
            <a:r>
              <a:rPr lang="en-US" dirty="0"/>
              <a:t>CRAN package MASS, Boston Data Set</a:t>
            </a:r>
          </a:p>
        </p:txBody>
      </p:sp>
      <p:sp>
        <p:nvSpPr>
          <p:cNvPr id="3" name="Slide Number Placeholder 2">
            <a:extLst>
              <a:ext uri="{FF2B5EF4-FFF2-40B4-BE49-F238E27FC236}">
                <a16:creationId xmlns:a16="http://schemas.microsoft.com/office/drawing/2014/main" id="{D03318C4-721E-494B-74A5-0B0AD0F90DEF}"/>
              </a:ext>
            </a:extLst>
          </p:cNvPr>
          <p:cNvSpPr>
            <a:spLocks noGrp="1"/>
          </p:cNvSpPr>
          <p:nvPr>
            <p:ph type="sldNum" sz="quarter" idx="12"/>
          </p:nvPr>
        </p:nvSpPr>
        <p:spPr/>
        <p:txBody>
          <a:bodyPr/>
          <a:lstStyle/>
          <a:p>
            <a:fld id="{85C893B6-8239-B544-860F-8E6624F3670C}" type="slidenum">
              <a:rPr lang="en-US" smtClean="0"/>
              <a:t>4</a:t>
            </a:fld>
            <a:endParaRPr lang="en-US"/>
          </a:p>
        </p:txBody>
      </p:sp>
      <p:pic>
        <p:nvPicPr>
          <p:cNvPr id="5" name="Picture 4" descr="A text on a white background&#10;&#10;Description automatically generated">
            <a:extLst>
              <a:ext uri="{FF2B5EF4-FFF2-40B4-BE49-F238E27FC236}">
                <a16:creationId xmlns:a16="http://schemas.microsoft.com/office/drawing/2014/main" id="{51BB99B7-A042-F67A-40E3-42D5C493CDDD}"/>
              </a:ext>
            </a:extLst>
          </p:cNvPr>
          <p:cNvPicPr>
            <a:picLocks noChangeAspect="1"/>
          </p:cNvPicPr>
          <p:nvPr/>
        </p:nvPicPr>
        <p:blipFill>
          <a:blip r:embed="rId2"/>
          <a:stretch>
            <a:fillRect/>
          </a:stretch>
        </p:blipFill>
        <p:spPr>
          <a:xfrm>
            <a:off x="1473371" y="1417638"/>
            <a:ext cx="9245257" cy="4684446"/>
          </a:xfrm>
          <a:prstGeom prst="rect">
            <a:avLst/>
          </a:prstGeom>
        </p:spPr>
      </p:pic>
    </p:spTree>
    <p:extLst>
      <p:ext uri="{BB962C8B-B14F-4D97-AF65-F5344CB8AC3E}">
        <p14:creationId xmlns:p14="http://schemas.microsoft.com/office/powerpoint/2010/main" val="1885809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1253368-8334-B8DD-47F7-ECFA04FC5F61}"/>
              </a:ext>
            </a:extLst>
          </p:cNvPr>
          <p:cNvSpPr>
            <a:spLocks noGrp="1"/>
          </p:cNvSpPr>
          <p:nvPr>
            <p:ph type="sldNum" sz="quarter" idx="12"/>
          </p:nvPr>
        </p:nvSpPr>
        <p:spPr/>
        <p:txBody>
          <a:bodyPr/>
          <a:lstStyle/>
          <a:p>
            <a:fld id="{85C893B6-8239-B544-860F-8E6624F3670C}" type="slidenum">
              <a:rPr lang="en-US" smtClean="0"/>
              <a:t>5</a:t>
            </a:fld>
            <a:endParaRPr lang="en-US"/>
          </a:p>
        </p:txBody>
      </p:sp>
      <p:pic>
        <p:nvPicPr>
          <p:cNvPr id="4" name="Picture 3" descr="A screenshot of a computer&#10;&#10;Description automatically generated">
            <a:extLst>
              <a:ext uri="{FF2B5EF4-FFF2-40B4-BE49-F238E27FC236}">
                <a16:creationId xmlns:a16="http://schemas.microsoft.com/office/drawing/2014/main" id="{A7EEA853-3179-ACFD-8313-94BBEEFC4EFB}"/>
              </a:ext>
            </a:extLst>
          </p:cNvPr>
          <p:cNvPicPr>
            <a:picLocks noChangeAspect="1"/>
          </p:cNvPicPr>
          <p:nvPr/>
        </p:nvPicPr>
        <p:blipFill>
          <a:blip r:embed="rId2"/>
          <a:stretch>
            <a:fillRect/>
          </a:stretch>
        </p:blipFill>
        <p:spPr>
          <a:xfrm>
            <a:off x="2753497" y="291026"/>
            <a:ext cx="6685006" cy="5305073"/>
          </a:xfrm>
          <a:prstGeom prst="rect">
            <a:avLst/>
          </a:prstGeom>
        </p:spPr>
      </p:pic>
      <p:pic>
        <p:nvPicPr>
          <p:cNvPr id="6" name="Picture 5">
            <a:extLst>
              <a:ext uri="{FF2B5EF4-FFF2-40B4-BE49-F238E27FC236}">
                <a16:creationId xmlns:a16="http://schemas.microsoft.com/office/drawing/2014/main" id="{251B93F5-BF02-AC33-9C04-1FFA26775246}"/>
              </a:ext>
            </a:extLst>
          </p:cNvPr>
          <p:cNvPicPr>
            <a:picLocks noChangeAspect="1"/>
          </p:cNvPicPr>
          <p:nvPr/>
        </p:nvPicPr>
        <p:blipFill>
          <a:blip r:embed="rId3"/>
          <a:stretch>
            <a:fillRect/>
          </a:stretch>
        </p:blipFill>
        <p:spPr>
          <a:xfrm>
            <a:off x="2716428" y="5466787"/>
            <a:ext cx="6685006" cy="572416"/>
          </a:xfrm>
          <a:prstGeom prst="rect">
            <a:avLst/>
          </a:prstGeom>
        </p:spPr>
      </p:pic>
    </p:spTree>
    <p:extLst>
      <p:ext uri="{BB962C8B-B14F-4D97-AF65-F5344CB8AC3E}">
        <p14:creationId xmlns:p14="http://schemas.microsoft.com/office/powerpoint/2010/main" val="2226579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4C1114-D8F4-CF0B-B1A1-C09510B9485E}"/>
              </a:ext>
            </a:extLst>
          </p:cNvPr>
          <p:cNvSpPr>
            <a:spLocks noGrp="1"/>
          </p:cNvSpPr>
          <p:nvPr>
            <p:ph type="sldNum" sz="quarter" idx="12"/>
          </p:nvPr>
        </p:nvSpPr>
        <p:spPr/>
        <p:txBody>
          <a:bodyPr/>
          <a:lstStyle/>
          <a:p>
            <a:fld id="{85C893B6-8239-B544-860F-8E6624F3670C}" type="slidenum">
              <a:rPr lang="en-US" smtClean="0"/>
              <a:t>6</a:t>
            </a:fld>
            <a:endParaRPr lang="en-US"/>
          </a:p>
        </p:txBody>
      </p:sp>
      <p:pic>
        <p:nvPicPr>
          <p:cNvPr id="4" name="Picture 3" descr="A screenshot of a computer program&#10;&#10;Description automatically generated">
            <a:extLst>
              <a:ext uri="{FF2B5EF4-FFF2-40B4-BE49-F238E27FC236}">
                <a16:creationId xmlns:a16="http://schemas.microsoft.com/office/drawing/2014/main" id="{FAED9B08-9E9E-C824-E342-DFB19E4113B3}"/>
              </a:ext>
            </a:extLst>
          </p:cNvPr>
          <p:cNvPicPr>
            <a:picLocks noChangeAspect="1"/>
          </p:cNvPicPr>
          <p:nvPr/>
        </p:nvPicPr>
        <p:blipFill rotWithShape="1">
          <a:blip r:embed="rId2"/>
          <a:srcRect b="56667"/>
          <a:stretch/>
        </p:blipFill>
        <p:spPr>
          <a:xfrm>
            <a:off x="1279643" y="290383"/>
            <a:ext cx="8232465" cy="3256005"/>
          </a:xfrm>
          <a:prstGeom prst="rect">
            <a:avLst/>
          </a:prstGeom>
        </p:spPr>
      </p:pic>
      <p:pic>
        <p:nvPicPr>
          <p:cNvPr id="5" name="Picture 4" descr="A screenshot of a computer program&#10;&#10;Description automatically generated">
            <a:extLst>
              <a:ext uri="{FF2B5EF4-FFF2-40B4-BE49-F238E27FC236}">
                <a16:creationId xmlns:a16="http://schemas.microsoft.com/office/drawing/2014/main" id="{DD23E9C1-9A69-53C5-0EC3-380E3232A24E}"/>
              </a:ext>
            </a:extLst>
          </p:cNvPr>
          <p:cNvPicPr>
            <a:picLocks noChangeAspect="1"/>
          </p:cNvPicPr>
          <p:nvPr/>
        </p:nvPicPr>
        <p:blipFill rotWithShape="1">
          <a:blip r:embed="rId2"/>
          <a:srcRect t="43003" b="26366"/>
          <a:stretch/>
        </p:blipFill>
        <p:spPr>
          <a:xfrm>
            <a:off x="1279643" y="3880022"/>
            <a:ext cx="8221068" cy="2298356"/>
          </a:xfrm>
          <a:prstGeom prst="rect">
            <a:avLst/>
          </a:prstGeom>
        </p:spPr>
      </p:pic>
    </p:spTree>
    <p:extLst>
      <p:ext uri="{BB962C8B-B14F-4D97-AF65-F5344CB8AC3E}">
        <p14:creationId xmlns:p14="http://schemas.microsoft.com/office/powerpoint/2010/main" val="437392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47F8381-B122-BC0F-DDC4-BC88214B5F54}"/>
              </a:ext>
            </a:extLst>
          </p:cNvPr>
          <p:cNvSpPr>
            <a:spLocks noGrp="1"/>
          </p:cNvSpPr>
          <p:nvPr>
            <p:ph type="sldNum" sz="quarter" idx="12"/>
          </p:nvPr>
        </p:nvSpPr>
        <p:spPr/>
        <p:txBody>
          <a:bodyPr/>
          <a:lstStyle/>
          <a:p>
            <a:fld id="{85C893B6-8239-B544-860F-8E6624F3670C}" type="slidenum">
              <a:rPr lang="en-US" smtClean="0"/>
              <a:t>7</a:t>
            </a:fld>
            <a:endParaRPr lang="en-US"/>
          </a:p>
        </p:txBody>
      </p:sp>
      <p:pic>
        <p:nvPicPr>
          <p:cNvPr id="4" name="Picture 3" descr="A screenshot of a computer&#10;&#10;Description automatically generated">
            <a:extLst>
              <a:ext uri="{FF2B5EF4-FFF2-40B4-BE49-F238E27FC236}">
                <a16:creationId xmlns:a16="http://schemas.microsoft.com/office/drawing/2014/main" id="{55EE1803-B782-1E2B-3CB2-250AC8629001}"/>
              </a:ext>
            </a:extLst>
          </p:cNvPr>
          <p:cNvPicPr>
            <a:picLocks noChangeAspect="1"/>
          </p:cNvPicPr>
          <p:nvPr/>
        </p:nvPicPr>
        <p:blipFill rotWithShape="1">
          <a:blip r:embed="rId2"/>
          <a:srcRect t="91532"/>
          <a:stretch/>
        </p:blipFill>
        <p:spPr>
          <a:xfrm>
            <a:off x="670555" y="1013254"/>
            <a:ext cx="10850887" cy="902044"/>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B63DB3FD-0D33-5FC2-E62D-1058781A6C6E}"/>
              </a:ext>
            </a:extLst>
          </p:cNvPr>
          <p:cNvPicPr>
            <a:picLocks noChangeAspect="1"/>
          </p:cNvPicPr>
          <p:nvPr/>
        </p:nvPicPr>
        <p:blipFill rotWithShape="1">
          <a:blip r:embed="rId2"/>
          <a:srcRect b="88468"/>
          <a:stretch/>
        </p:blipFill>
        <p:spPr>
          <a:xfrm>
            <a:off x="670555" y="222422"/>
            <a:ext cx="10850890" cy="1228314"/>
          </a:xfrm>
          <a:prstGeom prst="rect">
            <a:avLst/>
          </a:prstGeom>
        </p:spPr>
      </p:pic>
      <p:pic>
        <p:nvPicPr>
          <p:cNvPr id="7" name="Picture 6" descr="A screenshot of a graph&#10;&#10;Description automatically generated">
            <a:extLst>
              <a:ext uri="{FF2B5EF4-FFF2-40B4-BE49-F238E27FC236}">
                <a16:creationId xmlns:a16="http://schemas.microsoft.com/office/drawing/2014/main" id="{A12F6D9F-86F1-A5A3-B7AB-242677592D32}"/>
              </a:ext>
            </a:extLst>
          </p:cNvPr>
          <p:cNvPicPr>
            <a:picLocks noChangeAspect="1"/>
          </p:cNvPicPr>
          <p:nvPr/>
        </p:nvPicPr>
        <p:blipFill>
          <a:blip r:embed="rId3"/>
          <a:stretch>
            <a:fillRect/>
          </a:stretch>
        </p:blipFill>
        <p:spPr>
          <a:xfrm>
            <a:off x="1925938" y="1666618"/>
            <a:ext cx="7747000" cy="4686300"/>
          </a:xfrm>
          <a:prstGeom prst="rect">
            <a:avLst/>
          </a:prstGeom>
        </p:spPr>
      </p:pic>
    </p:spTree>
    <p:extLst>
      <p:ext uri="{BB962C8B-B14F-4D97-AF65-F5344CB8AC3E}">
        <p14:creationId xmlns:p14="http://schemas.microsoft.com/office/powerpoint/2010/main" val="539671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CA111-42CD-858F-E2C3-7EA4DE7DC5D3}"/>
              </a:ext>
            </a:extLst>
          </p:cNvPr>
          <p:cNvSpPr>
            <a:spLocks noGrp="1"/>
          </p:cNvSpPr>
          <p:nvPr>
            <p:ph type="title"/>
          </p:nvPr>
        </p:nvSpPr>
        <p:spPr/>
        <p:txBody>
          <a:bodyPr/>
          <a:lstStyle/>
          <a:p>
            <a:r>
              <a:rPr lang="en-US" dirty="0"/>
              <a:t>Additional analysis (Needs </a:t>
            </a:r>
            <a:r>
              <a:rPr lang="en-US" b="1" dirty="0" err="1">
                <a:solidFill>
                  <a:srgbClr val="0432FF"/>
                </a:solidFill>
              </a:rPr>
              <a:t>tidyr</a:t>
            </a:r>
            <a:r>
              <a:rPr lang="en-US" dirty="0"/>
              <a:t>)</a:t>
            </a:r>
          </a:p>
        </p:txBody>
      </p:sp>
      <p:sp>
        <p:nvSpPr>
          <p:cNvPr id="3" name="Slide Number Placeholder 2">
            <a:extLst>
              <a:ext uri="{FF2B5EF4-FFF2-40B4-BE49-F238E27FC236}">
                <a16:creationId xmlns:a16="http://schemas.microsoft.com/office/drawing/2014/main" id="{D3E93EFA-90F3-C30F-5473-6FCB69D94180}"/>
              </a:ext>
            </a:extLst>
          </p:cNvPr>
          <p:cNvSpPr>
            <a:spLocks noGrp="1"/>
          </p:cNvSpPr>
          <p:nvPr>
            <p:ph type="sldNum" sz="quarter" idx="12"/>
          </p:nvPr>
        </p:nvSpPr>
        <p:spPr/>
        <p:txBody>
          <a:bodyPr/>
          <a:lstStyle/>
          <a:p>
            <a:fld id="{85C893B6-8239-B544-860F-8E6624F3670C}" type="slidenum">
              <a:rPr lang="en-US" smtClean="0"/>
              <a:t>8</a:t>
            </a:fld>
            <a:endParaRPr lang="en-US"/>
          </a:p>
        </p:txBody>
      </p:sp>
      <p:pic>
        <p:nvPicPr>
          <p:cNvPr id="5" name="Picture 4" descr="A graph of a graph with a number of text&#10;&#10;Description automatically generated with medium confidence">
            <a:extLst>
              <a:ext uri="{FF2B5EF4-FFF2-40B4-BE49-F238E27FC236}">
                <a16:creationId xmlns:a16="http://schemas.microsoft.com/office/drawing/2014/main" id="{B446296B-F711-716B-11BE-F12CF1825050}"/>
              </a:ext>
            </a:extLst>
          </p:cNvPr>
          <p:cNvPicPr>
            <a:picLocks noChangeAspect="1"/>
          </p:cNvPicPr>
          <p:nvPr/>
        </p:nvPicPr>
        <p:blipFill>
          <a:blip r:embed="rId2"/>
          <a:stretch>
            <a:fillRect/>
          </a:stretch>
        </p:blipFill>
        <p:spPr>
          <a:xfrm>
            <a:off x="1732316" y="1201394"/>
            <a:ext cx="8727368" cy="5038767"/>
          </a:xfrm>
          <a:prstGeom prst="rect">
            <a:avLst/>
          </a:prstGeom>
        </p:spPr>
      </p:pic>
    </p:spTree>
    <p:extLst>
      <p:ext uri="{BB962C8B-B14F-4D97-AF65-F5344CB8AC3E}">
        <p14:creationId xmlns:p14="http://schemas.microsoft.com/office/powerpoint/2010/main" val="1660408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AE6D3-7991-3AB8-49C3-36185B6BD7D5}"/>
              </a:ext>
            </a:extLst>
          </p:cNvPr>
          <p:cNvSpPr>
            <a:spLocks noGrp="1"/>
          </p:cNvSpPr>
          <p:nvPr>
            <p:ph type="title"/>
          </p:nvPr>
        </p:nvSpPr>
        <p:spPr/>
        <p:txBody>
          <a:bodyPr/>
          <a:lstStyle/>
          <a:p>
            <a:r>
              <a:rPr lang="en-US" b="1" dirty="0">
                <a:solidFill>
                  <a:srgbClr val="00B050"/>
                </a:solidFill>
              </a:rPr>
              <a:t>(2) Linear Programming</a:t>
            </a:r>
          </a:p>
        </p:txBody>
      </p:sp>
      <p:sp>
        <p:nvSpPr>
          <p:cNvPr id="3" name="Content Placeholder 2">
            <a:extLst>
              <a:ext uri="{FF2B5EF4-FFF2-40B4-BE49-F238E27FC236}">
                <a16:creationId xmlns:a16="http://schemas.microsoft.com/office/drawing/2014/main" id="{2941F0C0-8588-E9D0-619C-9AF95800398F}"/>
              </a:ext>
            </a:extLst>
          </p:cNvPr>
          <p:cNvSpPr>
            <a:spLocks noGrp="1"/>
          </p:cNvSpPr>
          <p:nvPr>
            <p:ph sz="half" idx="1"/>
          </p:nvPr>
        </p:nvSpPr>
        <p:spPr/>
        <p:txBody>
          <a:bodyPr>
            <a:normAutofit/>
          </a:bodyPr>
          <a:lstStyle/>
          <a:p>
            <a:pPr marL="0" indent="0">
              <a:buNone/>
            </a:pPr>
            <a:r>
              <a:rPr lang="en-IE" dirty="0">
                <a:effectLst/>
                <a:latin typeface="Helvetica" pitchFamily="2" charset="0"/>
              </a:rPr>
              <a:t>“The success of an OR technique is ultimately measured by the spread of its use as a decision making tool. Ever since in introduction in the late 1940s, linear programming (LP) has proven to be one of the most effective operations research tools.”</a:t>
            </a:r>
          </a:p>
          <a:p>
            <a:pPr marL="400050" lvl="1" indent="0">
              <a:buNone/>
            </a:pPr>
            <a:r>
              <a:rPr lang="en-IE" dirty="0" err="1">
                <a:effectLst/>
                <a:latin typeface="Helvetica" pitchFamily="2" charset="0"/>
              </a:rPr>
              <a:t>Hamdy</a:t>
            </a:r>
            <a:r>
              <a:rPr lang="en-IE" dirty="0">
                <a:effectLst/>
                <a:latin typeface="Helvetica" pitchFamily="2" charset="0"/>
              </a:rPr>
              <a:t> A. Taha (</a:t>
            </a:r>
            <a:r>
              <a:rPr lang="en-IE" dirty="0">
                <a:solidFill>
                  <a:srgbClr val="0000FF"/>
                </a:solidFill>
                <a:effectLst/>
                <a:latin typeface="Helvetica" pitchFamily="2" charset="0"/>
              </a:rPr>
              <a:t>Taha</a:t>
            </a:r>
            <a:r>
              <a:rPr lang="en-IE" dirty="0">
                <a:effectLst/>
                <a:latin typeface="Helvetica" pitchFamily="2" charset="0"/>
              </a:rPr>
              <a:t>, </a:t>
            </a:r>
            <a:r>
              <a:rPr lang="en-IE" dirty="0">
                <a:solidFill>
                  <a:srgbClr val="0000FF"/>
                </a:solidFill>
                <a:effectLst/>
                <a:latin typeface="Helvetica" pitchFamily="2" charset="0"/>
              </a:rPr>
              <a:t>1992</a:t>
            </a:r>
            <a:r>
              <a:rPr lang="en-IE" dirty="0">
                <a:effectLst/>
                <a:latin typeface="Helvetica" pitchFamily="2" charset="0"/>
              </a:rPr>
              <a:t>)</a:t>
            </a:r>
          </a:p>
          <a:p>
            <a:pPr marL="400050" lvl="1" indent="0">
              <a:buNone/>
            </a:pPr>
            <a:endParaRPr lang="en-IE" dirty="0">
              <a:effectLst/>
              <a:latin typeface="Helvetica" pitchFamily="2" charset="0"/>
            </a:endParaRPr>
          </a:p>
          <a:p>
            <a:endParaRPr lang="en-US" dirty="0"/>
          </a:p>
        </p:txBody>
      </p:sp>
      <p:sp>
        <p:nvSpPr>
          <p:cNvPr id="5" name="Slide Number Placeholder 4">
            <a:extLst>
              <a:ext uri="{FF2B5EF4-FFF2-40B4-BE49-F238E27FC236}">
                <a16:creationId xmlns:a16="http://schemas.microsoft.com/office/drawing/2014/main" id="{43BBEA36-81C0-CD8C-7C15-837E13090CD7}"/>
              </a:ext>
            </a:extLst>
          </p:cNvPr>
          <p:cNvSpPr>
            <a:spLocks noGrp="1"/>
          </p:cNvSpPr>
          <p:nvPr>
            <p:ph type="sldNum" sz="quarter" idx="12"/>
          </p:nvPr>
        </p:nvSpPr>
        <p:spPr/>
        <p:txBody>
          <a:bodyPr/>
          <a:lstStyle/>
          <a:p>
            <a:fld id="{85C893B6-8239-B544-860F-8E6624F3670C}" type="slidenum">
              <a:rPr lang="en-US" smtClean="0"/>
              <a:t>9</a:t>
            </a:fld>
            <a:endParaRPr lang="en-US"/>
          </a:p>
        </p:txBody>
      </p:sp>
      <p:pic>
        <p:nvPicPr>
          <p:cNvPr id="7" name="Picture 6" descr="A screenshot of a math problem&#10;&#10;Description automatically generated">
            <a:extLst>
              <a:ext uri="{FF2B5EF4-FFF2-40B4-BE49-F238E27FC236}">
                <a16:creationId xmlns:a16="http://schemas.microsoft.com/office/drawing/2014/main" id="{9FE064C1-711C-303C-92A9-E4E80AE419FA}"/>
              </a:ext>
            </a:extLst>
          </p:cNvPr>
          <p:cNvPicPr>
            <a:picLocks noChangeAspect="1"/>
          </p:cNvPicPr>
          <p:nvPr/>
        </p:nvPicPr>
        <p:blipFill rotWithShape="1">
          <a:blip r:embed="rId2"/>
          <a:srcRect t="25739" r="50639"/>
          <a:stretch/>
        </p:blipFill>
        <p:spPr>
          <a:xfrm>
            <a:off x="7135855" y="1971637"/>
            <a:ext cx="4294145" cy="4300464"/>
          </a:xfrm>
          <a:prstGeom prst="rect">
            <a:avLst/>
          </a:prstGeom>
        </p:spPr>
      </p:pic>
    </p:spTree>
    <p:extLst>
      <p:ext uri="{BB962C8B-B14F-4D97-AF65-F5344CB8AC3E}">
        <p14:creationId xmlns:p14="http://schemas.microsoft.com/office/powerpoint/2010/main" val="2123674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19473</TotalTime>
  <Words>372</Words>
  <Application>Microsoft Macintosh PowerPoint</Application>
  <PresentationFormat>Widescreen</PresentationFormat>
  <Paragraphs>72</Paragraphs>
  <Slides>21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Helvetica</vt:lpstr>
      <vt:lpstr>Office Theme</vt:lpstr>
      <vt:lpstr>Exploring Operations Research with R: A Workshop</vt:lpstr>
      <vt:lpstr>Topics Overview</vt:lpstr>
      <vt:lpstr>(1) Exploratory Data Analysis</vt:lpstr>
      <vt:lpstr>CRAN package MASS, Boston Data Set</vt:lpstr>
      <vt:lpstr>PowerPoint Presentation</vt:lpstr>
      <vt:lpstr>PowerPoint Presentation</vt:lpstr>
      <vt:lpstr>PowerPoint Presentation</vt:lpstr>
      <vt:lpstr>Additional analysis (Needs tidyr)</vt:lpstr>
      <vt:lpstr>(2) Linear Programming</vt:lpstr>
      <vt:lpstr>The Reddy Mikks example (Taha 1995)</vt:lpstr>
      <vt:lpstr>PowerPoint Presentation</vt:lpstr>
      <vt:lpstr>PowerPoint Presentation</vt:lpstr>
      <vt:lpstr>PowerPoint Presentation</vt:lpstr>
      <vt:lpstr>PowerPoint Presentation</vt:lpstr>
      <vt:lpstr>PowerPoint Presentation</vt:lpstr>
      <vt:lpstr>(3) Agent Based Simulation</vt:lpstr>
      <vt:lpstr>PowerPoint Presentation</vt:lpstr>
      <vt:lpstr>A single run…</vt:lpstr>
      <vt:lpstr>Three Scenarios (Different seeded individual)</vt:lpstr>
      <vt:lpstr>Quantile analysis</vt:lpstr>
      <vt:lpstr>(4) System Dynamics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Jim</dc:creator>
  <cp:lastModifiedBy>Duggan, James</cp:lastModifiedBy>
  <cp:revision>517</cp:revision>
  <cp:lastPrinted>2020-11-24T11:26:30Z</cp:lastPrinted>
  <dcterms:created xsi:type="dcterms:W3CDTF">2016-06-27T07:49:28Z</dcterms:created>
  <dcterms:modified xsi:type="dcterms:W3CDTF">2023-08-21T20:34:18Z</dcterms:modified>
</cp:coreProperties>
</file>