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7" r:id="rId3"/>
    <p:sldId id="488" r:id="rId4"/>
    <p:sldId id="489" r:id="rId5"/>
    <p:sldId id="490" r:id="rId6"/>
    <p:sldId id="491" r:id="rId7"/>
    <p:sldId id="493" r:id="rId8"/>
    <p:sldId id="492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16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Atomic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7623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02 – Atomic Vectors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5D909EF-8865-345E-8171-FAF693C8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1" t="21343" r="9316" b="17390"/>
          <a:stretch/>
        </p:blipFill>
        <p:spPr>
          <a:xfrm>
            <a:off x="2265078" y="354171"/>
            <a:ext cx="7200298" cy="19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98D9-86AB-D007-8CEB-B178AB23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E1E-BDCE-7892-154B-F6EA3B3D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150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data, it is common that there will be missing values </a:t>
            </a:r>
          </a:p>
          <a:p>
            <a:r>
              <a:rPr lang="en-US" dirty="0"/>
              <a:t>A sensor (thermometer) might break down on any given day, and so an hourly temperature recording could be missed</a:t>
            </a:r>
          </a:p>
          <a:p>
            <a:r>
              <a:rPr lang="en-US" dirty="0"/>
              <a:t>Logical constant NA is used in R to record a missing value (“Not Available”)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A5D6-A279-16F2-67A4-795A016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4A6E62-9F40-47B5-664A-7C6E501D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13" y="1600201"/>
            <a:ext cx="637498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1DD-50EF-9CD8-EB77-6D0C1C9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9161C-344E-DF3F-A88F-BC4388B0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A75E90F-22EB-72C9-D5DB-D3969834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1417638"/>
            <a:ext cx="9252185" cy="1908604"/>
          </a:xfrm>
          <a:prstGeom prst="rect">
            <a:avLst/>
          </a:prstGeom>
        </p:spPr>
      </p:pic>
      <p:pic>
        <p:nvPicPr>
          <p:cNvPr id="7" name="Picture 6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FE85DB5E-0259-B1DC-A972-20BBDE67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73" y="4027654"/>
            <a:ext cx="9252185" cy="1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EBC46-1707-3CAD-555F-7C7B0B0E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Vectorisation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79AEC-C171-C299-22CD-A3D4F65E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52" y="1587845"/>
            <a:ext cx="479030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Vectorisation</a:t>
            </a:r>
            <a:r>
              <a:rPr lang="en-US" dirty="0"/>
              <a:t> is a powerful feature of R that where a function can operate on all the elements of an atomic vector, and return all the results in new atomic vector, of the same size. </a:t>
            </a:r>
          </a:p>
          <a:p>
            <a:r>
              <a:rPr lang="en-US" dirty="0"/>
              <a:t>In these scenarios, </a:t>
            </a:r>
            <a:r>
              <a:rPr lang="en-US" dirty="0" err="1"/>
              <a:t>vectorisation</a:t>
            </a:r>
            <a:r>
              <a:rPr lang="en-US" dirty="0"/>
              <a:t> removes the requirement to write loop structures that would iterate over the entire vector, and so leads to a simplified data analysis process.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9F480-28D5-FE75-8B29-A587937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98279EE6-B400-7CDA-14AF-F4641CDB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62" y="201892"/>
            <a:ext cx="6401338" cy="128849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1DA607-E8D0-D968-208C-43B2F8D6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38" y="1563130"/>
            <a:ext cx="6235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4A54-AE53-D9A3-D5C8-507A2D9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Operators (Support vectorization)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C087-B878-18D1-B427-3C21286B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C1EF0C3-7B7C-A0CB-83F6-91FA3443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1515"/>
            <a:ext cx="4956586" cy="2994969"/>
          </a:xfrm>
          <a:prstGeom prst="rect">
            <a:avLst/>
          </a:prstGeom>
        </p:spPr>
      </p:pic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31217F83-F7CF-089E-628F-AAD11CE6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36" y="1515247"/>
            <a:ext cx="5047464" cy="4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2E0D-EC35-BFA5-CA9E-D6C0FD0F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Relational Operators (Support </a:t>
            </a:r>
            <a:r>
              <a:rPr lang="en-US" dirty="0" err="1"/>
              <a:t>Vectoristion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EA402-E55D-2175-A712-D98AE0B3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8C6A5B15-E163-736C-706B-042F43BF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" y="2239862"/>
            <a:ext cx="5528276" cy="261780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7003380-597C-FA7A-99FB-9899499D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42" y="1321829"/>
            <a:ext cx="5340006" cy="48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6BD-82B4-45BA-C94A-AA17051C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32600-A95C-7414-E757-B65014F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28230E7-B40F-4413-0D9A-6976BAE6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9" y="2628727"/>
            <a:ext cx="5542788" cy="2084001"/>
          </a:xfrm>
          <a:prstGeom prst="rect">
            <a:avLst/>
          </a:prstGeo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FFB48BB-8FED-E24B-52F1-90F1C4E4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91" y="1789541"/>
            <a:ext cx="6096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460-CB82-FFA8-5A54-764583EA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test_condition</a:t>
            </a:r>
            <a:r>
              <a:rPr lang="en-US" dirty="0"/>
              <a:t>, </a:t>
            </a:r>
            <a:r>
              <a:rPr lang="en-US" dirty="0" err="1"/>
              <a:t>true_value</a:t>
            </a:r>
            <a:r>
              <a:rPr lang="en-US" dirty="0"/>
              <a:t>, </a:t>
            </a:r>
            <a:r>
              <a:rPr lang="en-US" dirty="0" err="1"/>
              <a:t>false_value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B756-C158-4994-E405-DEFCFAC6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681" y="1790700"/>
            <a:ext cx="4642022" cy="4525963"/>
          </a:xfrm>
        </p:spPr>
        <p:txBody>
          <a:bodyPr/>
          <a:lstStyle/>
          <a:p>
            <a:r>
              <a:rPr lang="en-US" dirty="0" err="1"/>
              <a:t>test_condition</a:t>
            </a:r>
            <a:r>
              <a:rPr lang="en-US" dirty="0"/>
              <a:t> is a logical vector, or an operation that yields a logical vector, such as a logical operator </a:t>
            </a:r>
          </a:p>
          <a:p>
            <a:r>
              <a:rPr lang="en-US" dirty="0" err="1"/>
              <a:t>true_value</a:t>
            </a:r>
            <a:r>
              <a:rPr lang="en-US" dirty="0"/>
              <a:t> is the new vector value if the condition is true</a:t>
            </a:r>
          </a:p>
          <a:p>
            <a:r>
              <a:rPr lang="en-US" dirty="0" err="1"/>
              <a:t>false_value</a:t>
            </a:r>
            <a:r>
              <a:rPr lang="en-US" dirty="0"/>
              <a:t> is the new vector value if the condition is false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22E3A-BE5E-8F6B-5961-7BC46122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83AB7C-A188-0709-BF2A-B5CD2E32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63694"/>
            <a:ext cx="632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6F6-5DB6-A998-A342-D1DE3668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4E57D-8024-1134-8F15-72A841D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AC07E9CB-C43B-0673-FC79-5F8215DC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2" y="1139611"/>
            <a:ext cx="8086713" cy="22893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14878-16B0-B377-435B-72210532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15" y="3429000"/>
            <a:ext cx="7837770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7C45-ACF2-6954-EFDC-255D4766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Subsetting</a:t>
            </a:r>
            <a:endParaRPr lang="en-US" dirty="0"/>
          </a:p>
        </p:txBody>
      </p:sp>
      <p:pic>
        <p:nvPicPr>
          <p:cNvPr id="7" name="Content Placeholder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F1A0D204-9D4D-021E-82B7-83953518F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2952" y="126356"/>
            <a:ext cx="6430934" cy="17889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CE18-3014-376D-44B9-8C077B27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65" y="1678893"/>
            <a:ext cx="5384800" cy="4525963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operations allow you to process data stored in atomic vectors, and R provides a range of flexible approaches that can be used to subset data </a:t>
            </a:r>
          </a:p>
          <a:p>
            <a:r>
              <a:rPr lang="en-US" dirty="0"/>
              <a:t>There are 4 ways:</a:t>
            </a:r>
          </a:p>
          <a:p>
            <a:pPr lvl="1"/>
            <a:r>
              <a:rPr lang="en-US" dirty="0"/>
              <a:t>Positive integer</a:t>
            </a:r>
          </a:p>
          <a:p>
            <a:pPr lvl="1"/>
            <a:r>
              <a:rPr lang="en-US" dirty="0"/>
              <a:t>Negative integer</a:t>
            </a:r>
          </a:p>
          <a:p>
            <a:pPr lvl="1"/>
            <a:r>
              <a:rPr lang="en-US" dirty="0"/>
              <a:t>Logical vectors</a:t>
            </a:r>
          </a:p>
          <a:p>
            <a:pPr lvl="1"/>
            <a:r>
              <a:rPr lang="en-US" dirty="0"/>
              <a:t>Named elements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AD8D1-3F25-18D4-3FD9-1DDE0C0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1C09F-53BA-015B-EEDB-A90EFA0B20CD}"/>
              </a:ext>
            </a:extLst>
          </p:cNvPr>
          <p:cNvGrpSpPr/>
          <p:nvPr/>
        </p:nvGrpSpPr>
        <p:grpSpPr>
          <a:xfrm>
            <a:off x="5912583" y="2770627"/>
            <a:ext cx="5669817" cy="2691871"/>
            <a:chOff x="6122551" y="2139621"/>
            <a:chExt cx="5189305" cy="2284396"/>
          </a:xfrm>
        </p:grpSpPr>
        <p:pic>
          <p:nvPicPr>
            <p:cNvPr id="9" name="Picture 8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CCD4ACEC-2DD5-570E-4460-A675941A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501" b="90476"/>
            <a:stretch/>
          </p:blipFill>
          <p:spPr>
            <a:xfrm>
              <a:off x="6122551" y="2139621"/>
              <a:ext cx="5189305" cy="653144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3BBAA56E-E63F-4575-D18B-828E6CA8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077" r="14501"/>
            <a:stretch/>
          </p:blipFill>
          <p:spPr>
            <a:xfrm>
              <a:off x="6122551" y="2783358"/>
              <a:ext cx="5189305" cy="164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73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BAAF-BDB2-8F88-6D77-35B4A9A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748B7-A68A-75C7-DAB1-7FD8FD28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81D69FF-3FA2-3B40-BC40-D1904494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75" y="1228811"/>
            <a:ext cx="8739876" cy="50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72232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Atomic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Functions, Lists and Functionals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Data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Frames and Tibble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432FF"/>
                          </a:solidFill>
                        </a:rPr>
                        <a:t>ggplot2</a:t>
                      </a:r>
                      <a:endParaRPr lang="en-US" sz="1800" b="1" dirty="0">
                        <a:solidFill>
                          <a:srgbClr val="0432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transformation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Relational Data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1 – Exploratory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2 – System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0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CED-F3BD-F485-CDC2-80366982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integers (exclusion)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EBE9A-5A35-818B-C454-50EDF9F7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2439A2A-8310-DF5E-8B34-85C086C5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2416"/>
            <a:ext cx="9431936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5A4534B8-A433-B359-64D0-BDE280ED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60" y="1715872"/>
            <a:ext cx="9351594" cy="2176505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E63C33C7-E435-C817-1CDE-A614D45B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51" y="4518795"/>
            <a:ext cx="9400503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76D45946-E7EB-DE79-BD95-6B163B6A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9" y="1562056"/>
            <a:ext cx="8936114" cy="1539489"/>
          </a:xfrm>
          <a:prstGeom prst="rect">
            <a:avLst/>
          </a:prstGeom>
        </p:spPr>
      </p:pic>
      <p:pic>
        <p:nvPicPr>
          <p:cNvPr id="6" name="Picture 5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2A163790-7C9B-3EE2-057E-AF8FBBE2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68" y="3756456"/>
            <a:ext cx="8936109" cy="15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A2A7-9522-B16C-4A95-A57E985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5A060-1671-A544-FB9C-BEFDCB9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69352-8F69-5580-E48D-DF2A2CD793D6}"/>
              </a:ext>
            </a:extLst>
          </p:cNvPr>
          <p:cNvGrpSpPr/>
          <p:nvPr/>
        </p:nvGrpSpPr>
        <p:grpSpPr>
          <a:xfrm>
            <a:off x="2335578" y="1417638"/>
            <a:ext cx="7980729" cy="2755777"/>
            <a:chOff x="1752112" y="1417638"/>
            <a:chExt cx="6413500" cy="1838569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C61EA48-673D-C165-7B98-D18E81288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8931"/>
            <a:stretch/>
          </p:blipFill>
          <p:spPr>
            <a:xfrm>
              <a:off x="1752112" y="1417638"/>
              <a:ext cx="6413500" cy="739408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B705FC7-76F5-C661-08DA-AB23130AD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546"/>
            <a:stretch/>
          </p:blipFill>
          <p:spPr>
            <a:xfrm>
              <a:off x="1752112" y="2157046"/>
              <a:ext cx="6413500" cy="1099161"/>
            </a:xfrm>
            <a:prstGeom prst="rect">
              <a:avLst/>
            </a:prstGeom>
          </p:spPr>
        </p:pic>
      </p:grpSp>
      <p:pic>
        <p:nvPicPr>
          <p:cNvPr id="9" name="Picture 8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280539D2-28C4-3157-83F5-422E5B5D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57" y="4770689"/>
            <a:ext cx="7988950" cy="13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0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5A2-C798-D23C-2F29-1874FB48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0C96-10C0-B2FF-DA91-51FF282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432FF"/>
                </a:solidFill>
              </a:rPr>
              <a:t>set.seed</a:t>
            </a:r>
            <a:r>
              <a:rPr lang="en-US" dirty="0">
                <a:solidFill>
                  <a:srgbClr val="0432FF"/>
                </a:solidFill>
              </a:rPr>
              <a:t>(100) </a:t>
            </a:r>
            <a:r>
              <a:rPr lang="en-US" dirty="0"/>
              <a:t>to ensure everyone gets the same result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1000 random numbers that represent a dice throw (dice 1)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another 1000 random numbers that represent a second dice throw (dice 2)</a:t>
            </a:r>
          </a:p>
          <a:p>
            <a:r>
              <a:rPr lang="en-US" dirty="0"/>
              <a:t>Add the outcomes together to simulate the throw of two dice</a:t>
            </a:r>
          </a:p>
          <a:p>
            <a:r>
              <a:rPr lang="en-US" dirty="0"/>
              <a:t>Use atomic vector </a:t>
            </a:r>
            <a:r>
              <a:rPr lang="en-US" dirty="0" err="1"/>
              <a:t>subsetting</a:t>
            </a:r>
            <a:r>
              <a:rPr lang="en-US" dirty="0"/>
              <a:t> to find the total number equal to 7</a:t>
            </a:r>
          </a:p>
          <a:p>
            <a:r>
              <a:rPr lang="en-US" dirty="0"/>
              <a:t>See how useful the function </a:t>
            </a:r>
            <a:r>
              <a:rPr lang="en-US" dirty="0">
                <a:solidFill>
                  <a:srgbClr val="0432FF"/>
                </a:solidFill>
              </a:rPr>
              <a:t>table() </a:t>
            </a:r>
            <a:r>
              <a:rPr lang="en-US" dirty="0"/>
              <a:t>when applied to the sum of outcomes.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0E39-0FAC-BEBB-08F4-5AF72B46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(1) Atomic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8984" y="1704288"/>
            <a:ext cx="5758248" cy="4761823"/>
          </a:xfrm>
        </p:spPr>
        <p:txBody>
          <a:bodyPr>
            <a:normAutofit fontScale="85000" lnSpcReduction="10000"/>
          </a:bodyPr>
          <a:lstStyle/>
          <a:p>
            <a:r>
              <a:rPr lang="en-IE" sz="3000" dirty="0">
                <a:effectLst/>
                <a:latin typeface="LMRoman10-Regular-Identity-H"/>
              </a:rPr>
              <a:t>A one-dimensional data structure that allows you to store one or more values. </a:t>
            </a:r>
          </a:p>
          <a:p>
            <a:r>
              <a:rPr lang="en-IE" sz="3000" dirty="0">
                <a:effectLst/>
                <a:latin typeface="LMRoman10-Regular-Identity-H"/>
              </a:rPr>
              <a:t>Created using the combine function c()</a:t>
            </a:r>
          </a:p>
          <a:p>
            <a:r>
              <a:rPr lang="en-IE" sz="3000" dirty="0">
                <a:latin typeface="LMRoman10-Regular-Identity-H"/>
              </a:rPr>
              <a:t>Assignment using </a:t>
            </a:r>
            <a:r>
              <a:rPr lang="en-IE" sz="3000" dirty="0">
                <a:latin typeface="LMRoman10-Regular-Identity-H"/>
                <a:sym typeface="Wingdings" pitchFamily="2" charset="2"/>
              </a:rPr>
              <a:t> operator (convention in R)</a:t>
            </a:r>
          </a:p>
          <a:p>
            <a:r>
              <a:rPr lang="en-IE" sz="3000" dirty="0">
                <a:latin typeface="LMRoman10-Regular-Identity-H"/>
                <a:sym typeface="Wingdings" pitchFamily="2" charset="2"/>
              </a:rPr>
              <a:t>Four main types</a:t>
            </a:r>
          </a:p>
          <a:p>
            <a:pPr lvl="1"/>
            <a:r>
              <a:rPr lang="en-IE" sz="3000" dirty="0">
                <a:latin typeface="LMRoman10-Regular-Identity-H"/>
                <a:sym typeface="Wingdings" pitchFamily="2" charset="2"/>
              </a:rPr>
              <a:t>logical</a:t>
            </a:r>
          </a:p>
          <a:p>
            <a:pPr lvl="1"/>
            <a:r>
              <a:rPr lang="en-IE" sz="3000" dirty="0"/>
              <a:t>integer</a:t>
            </a:r>
          </a:p>
          <a:p>
            <a:pPr lvl="1"/>
            <a:r>
              <a:rPr lang="en-IE" sz="3000" dirty="0"/>
              <a:t>numeric/double</a:t>
            </a:r>
          </a:p>
          <a:p>
            <a:pPr lvl="1"/>
            <a:r>
              <a:rPr lang="en-IE" sz="3000" dirty="0"/>
              <a:t>character</a:t>
            </a:r>
          </a:p>
          <a:p>
            <a:endParaRPr lang="en-US" dirty="0"/>
          </a:p>
        </p:txBody>
      </p:sp>
      <p:pic>
        <p:nvPicPr>
          <p:cNvPr id="11" name="Picture 10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F9E57B9-93A5-844E-46AA-A0F57587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42" y="1704288"/>
            <a:ext cx="5599155" cy="4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CBB-D897-D694-AB36-FDA5C29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2149-F0C5-113B-6092-BFFD5A8F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07BFC6-2AB5-AB46-028A-EDD47AEA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4" y="1938295"/>
            <a:ext cx="5304208" cy="3881850"/>
          </a:xfrm>
          <a:prstGeom prst="rect">
            <a:avLst/>
          </a:prstGeom>
        </p:spPr>
      </p:pic>
      <p:pic>
        <p:nvPicPr>
          <p:cNvPr id="7" name="Picture 6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84F7080-6BB8-2DFF-EBE9-D29E828E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57" y="1895046"/>
            <a:ext cx="6325859" cy="34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3E7-9160-1B53-6B67-BC0EB9C0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9BCE3-EDF3-85D4-13B2-02097EB5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DC24D9-B794-548A-0C3E-7D04D409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62" y="1642418"/>
            <a:ext cx="7032539" cy="42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large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7773" y="1716645"/>
            <a:ext cx="5384800" cy="4525963"/>
          </a:xfrm>
        </p:spPr>
        <p:txBody>
          <a:bodyPr>
            <a:normAutofit/>
          </a:bodyPr>
          <a:lstStyle/>
          <a:p>
            <a:r>
              <a:rPr lang="en-IE" sz="2800" dirty="0">
                <a:effectLst/>
                <a:latin typeface="LMRoman10-Regular-Identity-H"/>
              </a:rPr>
              <a:t>Colon operator :</a:t>
            </a:r>
          </a:p>
          <a:p>
            <a:r>
              <a:rPr lang="en-IE" sz="2800" dirty="0" err="1">
                <a:effectLst/>
                <a:latin typeface="LMRoman10-Regular-Identity-H"/>
              </a:rPr>
              <a:t>seq</a:t>
            </a:r>
            <a:r>
              <a:rPr lang="en-IE" sz="2800" dirty="0">
                <a:effectLst/>
                <a:latin typeface="LMRoman10-Regular-Identity-H"/>
              </a:rPr>
              <a:t>() function</a:t>
            </a:r>
          </a:p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rep() function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vector() function</a:t>
            </a:r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BAE62A45-41C5-CBDF-C1C3-E0D58194F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82"/>
          <a:stretch/>
        </p:blipFill>
        <p:spPr>
          <a:xfrm>
            <a:off x="7352270" y="180871"/>
            <a:ext cx="4620615" cy="2690935"/>
          </a:xfrm>
          <a:prstGeom prst="rect">
            <a:avLst/>
          </a:prstGeom>
        </p:spPr>
      </p:pic>
      <p:pic>
        <p:nvPicPr>
          <p:cNvPr id="9" name="Picture 8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CFB2541B-4107-4313-A336-30BF1D97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8" y="3067499"/>
            <a:ext cx="7213652" cy="32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5CD-8BB4-A1CD-E1BF-765891A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7E617-CCB9-44A1-7FD2-AA6FC31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27CEB1F4-5427-960A-F2E7-81716B52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644994"/>
            <a:ext cx="5890054" cy="4301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8A6D9-4F7C-0C8A-A21E-BFF9F139384E}"/>
              </a:ext>
            </a:extLst>
          </p:cNvPr>
          <p:cNvSpPr txBox="1"/>
          <p:nvPr/>
        </p:nvSpPr>
        <p:spPr>
          <a:xfrm>
            <a:off x="6968973" y="2010714"/>
            <a:ext cx="41521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vectors always contain data of the same type.</a:t>
            </a:r>
          </a:p>
          <a:p>
            <a:endParaRPr lang="en-US" sz="2800" dirty="0"/>
          </a:p>
          <a:p>
            <a:r>
              <a:rPr lang="en-US" sz="2800" dirty="0"/>
              <a:t>This is enforced by R using a process known as coercion.</a:t>
            </a:r>
          </a:p>
        </p:txBody>
      </p:sp>
    </p:spTree>
    <p:extLst>
      <p:ext uri="{BB962C8B-B14F-4D97-AF65-F5344CB8AC3E}">
        <p14:creationId xmlns:p14="http://schemas.microsoft.com/office/powerpoint/2010/main" val="37620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E5-D480-1185-47FF-69A1272F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0A2B8-9985-BAE7-34A0-C3BE021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D9EB522-599E-EA08-1365-1472D4CE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3" y="1352035"/>
            <a:ext cx="6435173" cy="2184572"/>
          </a:xfrm>
          <a:prstGeom prst="rect">
            <a:avLst/>
          </a:prstGeom>
        </p:spPr>
      </p:pic>
      <p:pic>
        <p:nvPicPr>
          <p:cNvPr id="9" name="Picture 8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06EB339D-8806-A6B8-9B4B-644074C5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2" y="3864704"/>
            <a:ext cx="4635500" cy="1498600"/>
          </a:xfrm>
          <a:prstGeom prst="rect">
            <a:avLst/>
          </a:prstGeom>
        </p:spPr>
      </p:pic>
      <p:pic>
        <p:nvPicPr>
          <p:cNvPr id="11" name="Picture 10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337A013-48B3-898B-38E1-640AF2A75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24" y="3804165"/>
            <a:ext cx="5689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BF-0A73-4286-E96F-CEDA2048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vector elements (useful)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E48D1-4FDB-E175-D015-9D9C1701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03BE7C1-9FEE-3478-CDB8-F14EB6C6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5" y="2086576"/>
            <a:ext cx="6031786" cy="2843770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D4319606-68DD-7B2A-5DB0-445D92F7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96" y="2130682"/>
            <a:ext cx="5418412" cy="2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18643</TotalTime>
  <Words>547</Words>
  <Application>Microsoft Macintosh PowerPoint</Application>
  <PresentationFormat>Widescreen</PresentationFormat>
  <Paragraphs>108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LMRoman10-Regular-Identity-H</vt:lpstr>
      <vt:lpstr>Office Theme</vt:lpstr>
      <vt:lpstr>Data Science for Operational Researchers using R</vt:lpstr>
      <vt:lpstr>Course Overview</vt:lpstr>
      <vt:lpstr>(1) Atomic Vectors</vt:lpstr>
      <vt:lpstr>Other types</vt:lpstr>
      <vt:lpstr>Combining Vectors</vt:lpstr>
      <vt:lpstr>Creating large vectors</vt:lpstr>
      <vt:lpstr>vector() function</vt:lpstr>
      <vt:lpstr>Coercion</vt:lpstr>
      <vt:lpstr>Naming vector elements (useful)</vt:lpstr>
      <vt:lpstr>Missing Values</vt:lpstr>
      <vt:lpstr>Detecting NAs</vt:lpstr>
      <vt:lpstr>Vectorisation</vt:lpstr>
      <vt:lpstr>R Operators (Support vectorization)</vt:lpstr>
      <vt:lpstr>R Relational Operators (Support Vectoristion)</vt:lpstr>
      <vt:lpstr>Logical Operators</vt:lpstr>
      <vt:lpstr>ifelse(test_condition, true_value, false_value)</vt:lpstr>
      <vt:lpstr>Challenge 2.1</vt:lpstr>
      <vt:lpstr>Subsetting</vt:lpstr>
      <vt:lpstr>Positive integers</vt:lpstr>
      <vt:lpstr>Negative integers (exclusion)</vt:lpstr>
      <vt:lpstr>Logical vectors (1) </vt:lpstr>
      <vt:lpstr>Logical vectors (2) </vt:lpstr>
      <vt:lpstr>Named elements</vt:lpstr>
      <vt:lpstr>Challenge 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464</cp:revision>
  <cp:lastPrinted>2020-11-24T11:26:30Z</cp:lastPrinted>
  <dcterms:created xsi:type="dcterms:W3CDTF">2016-06-27T07:49:28Z</dcterms:created>
  <dcterms:modified xsi:type="dcterms:W3CDTF">2023-06-24T14:06:27Z</dcterms:modified>
</cp:coreProperties>
</file>