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87" r:id="rId3"/>
    <p:sldId id="488" r:id="rId4"/>
    <p:sldId id="396" r:id="rId5"/>
    <p:sldId id="489" r:id="rId6"/>
    <p:sldId id="490" r:id="rId7"/>
    <p:sldId id="491" r:id="rId8"/>
    <p:sldId id="492" r:id="rId9"/>
    <p:sldId id="493" r:id="rId10"/>
    <p:sldId id="501" r:id="rId11"/>
    <p:sldId id="502" r:id="rId12"/>
    <p:sldId id="503" r:id="rId13"/>
    <p:sldId id="504" r:id="rId14"/>
    <p:sldId id="505" r:id="rId15"/>
    <p:sldId id="506" r:id="rId16"/>
    <p:sldId id="510" r:id="rId17"/>
    <p:sldId id="511" r:id="rId18"/>
    <p:sldId id="512" r:id="rId19"/>
    <p:sldId id="513" r:id="rId20"/>
    <p:sldId id="514" r:id="rId21"/>
    <p:sldId id="515" r:id="rId22"/>
    <p:sldId id="507" r:id="rId23"/>
    <p:sldId id="508" r:id="rId24"/>
    <p:sldId id="509" r:id="rId25"/>
    <p:sldId id="494" r:id="rId26"/>
    <p:sldId id="495" r:id="rId27"/>
    <p:sldId id="496" r:id="rId28"/>
    <p:sldId id="497" r:id="rId29"/>
    <p:sldId id="498" r:id="rId30"/>
    <p:sldId id="499" r:id="rId31"/>
    <p:sldId id="500" r:id="rId32"/>
    <p:sldId id="51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2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6/24/23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1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28293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03 – Functions, Lists and Functionals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Data-Science-for-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793609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Data Science for Operational Researchers using R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65104"/>
            <a:ext cx="8534400" cy="817633"/>
          </a:xfrm>
        </p:spPr>
        <p:txBody>
          <a:bodyPr/>
          <a:lstStyle/>
          <a:p>
            <a:r>
              <a:rPr lang="en-US" dirty="0"/>
              <a:t>03 – Functions, Lists and Functionals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708691" y="5792202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https://github.com/JimDuggan/Data-Science-for-OR</a:t>
            </a:r>
            <a:r>
              <a:rPr lang="en-US" dirty="0"/>
              <a:t> </a:t>
            </a:r>
          </a:p>
        </p:txBody>
      </p:sp>
      <p:pic>
        <p:nvPicPr>
          <p:cNvPr id="8" name="Picture 7" descr="A picture containing text, font, screenshot, algebra&#10;&#10;Description automatically generated">
            <a:extLst>
              <a:ext uri="{FF2B5EF4-FFF2-40B4-BE49-F238E27FC236}">
                <a16:creationId xmlns:a16="http://schemas.microsoft.com/office/drawing/2014/main" id="{85948D2F-8D50-4499-28E9-F5ABE763D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631" y="467122"/>
            <a:ext cx="6938147" cy="19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AD53-779E-79B2-376E-4107D08F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3.1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58F32-3DC9-885D-78AF-E97A10F3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CF2E35B-FE6E-4510-E7AF-F174B598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417638"/>
            <a:ext cx="8851900" cy="1822450"/>
          </a:xfrm>
          <a:prstGeom prst="rect">
            <a:avLst/>
          </a:prstGeom>
        </p:spPr>
      </p:pic>
      <p:pic>
        <p:nvPicPr>
          <p:cNvPr id="7" name="Picture 6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A5022575-36EA-12D9-2415-FADCD2BD5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3343276"/>
            <a:ext cx="8674100" cy="1280625"/>
          </a:xfrm>
          <a:prstGeom prst="rect">
            <a:avLst/>
          </a:prstGeom>
        </p:spPr>
      </p:pic>
      <p:pic>
        <p:nvPicPr>
          <p:cNvPr id="9" name="Picture 8" descr="A close-up of numbers&#10;&#10;Description automatically generated with low confidence">
            <a:extLst>
              <a:ext uri="{FF2B5EF4-FFF2-40B4-BE49-F238E27FC236}">
                <a16:creationId xmlns:a16="http://schemas.microsoft.com/office/drawing/2014/main" id="{A9F8B97B-8E93-F246-2EAC-2F3A814F6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499" y="4502150"/>
            <a:ext cx="8580867" cy="144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2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5BED-D523-E2C1-4F2D-6EACEDA7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302A-2C7E-22A3-C432-CD3E79F12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3784600" cy="4525963"/>
          </a:xfrm>
        </p:spPr>
        <p:txBody>
          <a:bodyPr/>
          <a:lstStyle/>
          <a:p>
            <a:r>
              <a:rPr lang="en-US" dirty="0"/>
              <a:t>A list is a vector that can contain different types, including a list. </a:t>
            </a:r>
          </a:p>
          <a:p>
            <a:r>
              <a:rPr lang="en-US" dirty="0"/>
              <a:t>A list can be defined using the </a:t>
            </a:r>
            <a:r>
              <a:rPr lang="en-US" dirty="0">
                <a:solidFill>
                  <a:srgbClr val="0432FF"/>
                </a:solidFill>
              </a:rPr>
              <a:t>list() </a:t>
            </a:r>
            <a:r>
              <a:rPr lang="en-US" dirty="0"/>
              <a:t>function</a:t>
            </a:r>
          </a:p>
          <a:p>
            <a:r>
              <a:rPr lang="en-US" dirty="0"/>
              <a:t>This is similar to the</a:t>
            </a:r>
            <a:r>
              <a:rPr lang="en-US" dirty="0">
                <a:solidFill>
                  <a:srgbClr val="0432FF"/>
                </a:solidFill>
              </a:rPr>
              <a:t> c() </a:t>
            </a:r>
            <a:r>
              <a:rPr lang="en-US" dirty="0"/>
              <a:t>function used to create atomic vectors.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86F9-7309-FF20-4834-013259E4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807B92AA-1D6D-FAC2-31C3-1F53582C1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1392237"/>
            <a:ext cx="7162800" cy="4865030"/>
          </a:xfrm>
          <a:prstGeom prst="rect">
            <a:avLst/>
          </a:prstGeom>
        </p:spPr>
      </p:pic>
      <p:pic>
        <p:nvPicPr>
          <p:cNvPr id="9" name="Picture 8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EB7B9FBC-E56C-7A6E-D477-B8D632B7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60" y="2772352"/>
            <a:ext cx="4063272" cy="3353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709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2000-1F3B-DE8F-B709-A03B4200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Visualising</a:t>
            </a:r>
            <a:r>
              <a:rPr lang="en-US" dirty="0"/>
              <a:t> a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0C388-4798-BC46-5DC9-EA12C051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picture containing text, font, line, screenshot&#10;&#10;Description automatically generated">
            <a:extLst>
              <a:ext uri="{FF2B5EF4-FFF2-40B4-BE49-F238E27FC236}">
                <a16:creationId xmlns:a16="http://schemas.microsoft.com/office/drawing/2014/main" id="{8560842A-7F32-0A34-51A4-ED8F5BCF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012" y="2545112"/>
            <a:ext cx="7602988" cy="2407888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8326EEE-5F72-0FB7-2028-B346EA827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58" y="2072150"/>
            <a:ext cx="4063272" cy="33538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7887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6CDE-E197-A736-6FC9-E82E2C2F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list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882156-6C89-DEB2-3A8F-7D7550AF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84AE3E9A-562A-C8CE-2F6E-D627391B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014" y="1652751"/>
            <a:ext cx="8031972" cy="38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8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91FF-BCC0-6C9F-01AD-6D953200C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an atomic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CA6FF-32BC-DD33-6D3F-DFCAA2F9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86C69320-0667-EBD6-90CB-99B011BF2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62" y="2007533"/>
            <a:ext cx="10297358" cy="349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5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02C7-D074-E3F6-9102-AA54CE38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91FCB-087D-F811-0649-55EFBAE607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single square bracket </a:t>
            </a:r>
            <a:r>
              <a:rPr lang="en-US" dirty="0">
                <a:solidFill>
                  <a:srgbClr val="0432FF"/>
                </a:solidFill>
              </a:rPr>
              <a:t>[</a:t>
            </a:r>
            <a:r>
              <a:rPr lang="en-US" dirty="0"/>
              <a:t> will always return a list, an dis similar to what we used for atomic vectors</a:t>
            </a:r>
          </a:p>
          <a:p>
            <a:r>
              <a:rPr lang="en-US" dirty="0"/>
              <a:t>The double square bracket </a:t>
            </a:r>
            <a:r>
              <a:rPr lang="en-US" dirty="0">
                <a:solidFill>
                  <a:srgbClr val="0432FF"/>
                </a:solidFill>
              </a:rPr>
              <a:t>[[</a:t>
            </a:r>
            <a:r>
              <a:rPr lang="en-US" dirty="0"/>
              <a:t> will return the contents of the list at a specified location</a:t>
            </a:r>
          </a:p>
          <a:p>
            <a:r>
              <a:rPr lang="en-US" dirty="0"/>
              <a:t>The tag </a:t>
            </a:r>
            <a:r>
              <a:rPr lang="en-US" dirty="0">
                <a:solidFill>
                  <a:srgbClr val="0432FF"/>
                </a:solidFill>
              </a:rPr>
              <a:t>$</a:t>
            </a:r>
            <a:r>
              <a:rPr lang="en-US" dirty="0"/>
              <a:t> operator is a convenient way to extract the contents of a list (similar to </a:t>
            </a:r>
            <a:r>
              <a:rPr lang="en-US" dirty="0">
                <a:solidFill>
                  <a:srgbClr val="0432FF"/>
                </a:solidFill>
              </a:rPr>
              <a:t>[[</a:t>
            </a:r>
            <a:r>
              <a:rPr lang="en-US" dirty="0"/>
              <a:t>)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84496-0E7B-E919-FADD-B77320D9C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DDF8701F-3D36-1EAE-B712-E8B1703D8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7840"/>
            <a:ext cx="5918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75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2C1B7-8EF7-923D-5946-47F5FC4D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</a:t>
            </a:r>
            <a:r>
              <a:rPr lang="en-US" dirty="0" err="1"/>
              <a:t>subsetting</a:t>
            </a:r>
            <a:r>
              <a:rPr lang="en-US" dirty="0"/>
              <a:t> – a simple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709D5-7C33-F912-E59C-1E264360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28F8A229-B6F0-3162-CCEF-90A15CCB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51" y="1552880"/>
            <a:ext cx="10111297" cy="37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1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DDC76-72E4-0602-047F-FAE3BA3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63F57D64-71CF-513D-24D2-5BA9B98A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3581827"/>
            <a:ext cx="8752650" cy="244865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B6799D01-DF88-E843-014B-70D2F16C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6" y="180946"/>
            <a:ext cx="8752651" cy="3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3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DDC76-72E4-0602-047F-FAE3BA3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18</a:t>
            </a:fld>
            <a:endParaRPr lang="en-US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0CC20D-6DC9-AB06-20A5-A1077F92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180946"/>
            <a:ext cx="8752651" cy="3248054"/>
          </a:xfrm>
          <a:prstGeom prst="rect">
            <a:avLst/>
          </a:prstGeom>
        </p:spPr>
      </p:pic>
      <p:pic>
        <p:nvPicPr>
          <p:cNvPr id="9" name="Picture 8" descr="A picture containing text, receipt, algebra, screenshot&#10;&#10;Description automatically generated">
            <a:extLst>
              <a:ext uri="{FF2B5EF4-FFF2-40B4-BE49-F238E27FC236}">
                <a16:creationId xmlns:a16="http://schemas.microsoft.com/office/drawing/2014/main" id="{BEC381BB-8B89-D22D-A477-41FE3C415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5" y="3552581"/>
            <a:ext cx="8792929" cy="291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38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DDC76-72E4-0602-047F-FAE3BA3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19</a:t>
            </a:fld>
            <a:endParaRPr lang="en-US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0CC20D-6DC9-AB06-20A5-A1077F92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180946"/>
            <a:ext cx="8752651" cy="324805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7E921BA-AA13-28AE-0FA7-E855EA08E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6" y="3428999"/>
            <a:ext cx="8650648" cy="30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13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BAED23B-B9D8-D548-908D-6D6EAE4C9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10641"/>
              </p:ext>
            </p:extLst>
          </p:nvPr>
        </p:nvGraphicFramePr>
        <p:xfrm>
          <a:off x="2196258" y="1437400"/>
          <a:ext cx="7583214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246">
                  <a:extLst>
                    <a:ext uri="{9D8B030D-6E8A-4147-A177-3AD203B41FA5}">
                      <a16:colId xmlns:a16="http://schemas.microsoft.com/office/drawing/2014/main" val="1570151564"/>
                    </a:ext>
                  </a:extLst>
                </a:gridCol>
                <a:gridCol w="6492968">
                  <a:extLst>
                    <a:ext uri="{9D8B030D-6E8A-4147-A177-3AD203B41FA5}">
                      <a16:colId xmlns:a16="http://schemas.microsoft.com/office/drawing/2014/main" val="2195068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9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Morning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351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Introduction to R and Posit 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Atomic 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01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Functions, Lists and Functionals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75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Data Frames and Tibble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25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432FF"/>
                          </a:solidFill>
                        </a:rPr>
                        <a:t>ggplot2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757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Morning 2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7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 transformation with </a:t>
                      </a:r>
                      <a:r>
                        <a:rPr lang="en-US" sz="1800" b="1" dirty="0" err="1">
                          <a:solidFill>
                            <a:srgbClr val="0432FF"/>
                          </a:solidFill>
                        </a:rPr>
                        <a:t>dplyr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84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Relational Data with </a:t>
                      </a:r>
                      <a:r>
                        <a:rPr lang="en-US" sz="1800" b="1" dirty="0" err="1">
                          <a:solidFill>
                            <a:srgbClr val="0432FF"/>
                          </a:solidFill>
                        </a:rPr>
                        <a:t>dplyr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97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 Example 1 – Exploratory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63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OR Example 2 – System Dynamics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3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870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DDC76-72E4-0602-047F-FAE3BA3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0CC20D-6DC9-AB06-20A5-A1077F92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180946"/>
            <a:ext cx="8752651" cy="3248054"/>
          </a:xfrm>
          <a:prstGeom prst="rect">
            <a:avLst/>
          </a:prstGeom>
        </p:spPr>
      </p:pic>
      <p:pic>
        <p:nvPicPr>
          <p:cNvPr id="6" name="Picture 5" descr="A picture containing text, receipt, algebra&#10;&#10;Description automatically generated">
            <a:extLst>
              <a:ext uri="{FF2B5EF4-FFF2-40B4-BE49-F238E27FC236}">
                <a16:creationId xmlns:a16="http://schemas.microsoft.com/office/drawing/2014/main" id="{F31A2E7C-1E83-8641-08FC-3BEF175A7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5" y="3878384"/>
            <a:ext cx="8557975" cy="232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1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DDC76-72E4-0602-047F-FAE3BA357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2" name="Picture 1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0CC20D-6DC9-AB06-20A5-A1077F92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76" y="180946"/>
            <a:ext cx="8752651" cy="3248054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BEC6978-1354-C287-41E0-0C8E9C531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476" y="3517899"/>
            <a:ext cx="8084527" cy="283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62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FD61-5D28-744D-133C-4CA4DB514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another list…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DA86F9-83C7-D657-AC63-C7C1AC78F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735B0C6-A3D7-59B0-F3AF-F157F4561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472"/>
          <a:stretch/>
        </p:blipFill>
        <p:spPr>
          <a:xfrm>
            <a:off x="103251" y="4510241"/>
            <a:ext cx="6375400" cy="638908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336B59C-F4B9-8D78-8299-F35A0E670D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481"/>
          <a:stretch/>
        </p:blipFill>
        <p:spPr>
          <a:xfrm>
            <a:off x="103251" y="5032345"/>
            <a:ext cx="6375400" cy="1241792"/>
          </a:xfrm>
          <a:prstGeom prst="rect">
            <a:avLst/>
          </a:prstGeom>
        </p:spPr>
      </p:pic>
      <p:pic>
        <p:nvPicPr>
          <p:cNvPr id="7" name="Picture 6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F6549B15-3286-FFD5-0FC6-0A33C73D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14" y="1298117"/>
            <a:ext cx="5606178" cy="3212124"/>
          </a:xfrm>
          <a:prstGeom prst="rect">
            <a:avLst/>
          </a:prstGeom>
        </p:spPr>
      </p:pic>
      <p:pic>
        <p:nvPicPr>
          <p:cNvPr id="9" name="Picture 8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36213A72-AAD9-2F3F-71C8-4917AAF4A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68" y="1895994"/>
            <a:ext cx="5209710" cy="340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90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12FB0-F194-EB8D-CF3F-DFB5087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9A7D9A1-716B-8B05-D95B-8060B842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2602522"/>
            <a:ext cx="3356219" cy="3626625"/>
          </a:xfrm>
          <a:prstGeom prst="rect">
            <a:avLst/>
          </a:prstGeom>
        </p:spPr>
      </p:pic>
      <p:pic>
        <p:nvPicPr>
          <p:cNvPr id="6" name="Picture 5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CF83832D-4B8F-A767-1CAE-1D5F6410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34" y="0"/>
            <a:ext cx="4211131" cy="2412816"/>
          </a:xfrm>
          <a:prstGeom prst="rect">
            <a:avLst/>
          </a:prstGeom>
        </p:spPr>
      </p:pic>
      <p:pic>
        <p:nvPicPr>
          <p:cNvPr id="16" name="Picture 15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5F945D7-7A99-AA06-0900-33336B7EA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127" y="2990883"/>
            <a:ext cx="7030273" cy="290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12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12FB0-F194-EB8D-CF3F-DFB5087F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A picture containing text, screenshot, diagram, number&#10;&#10;Description automatically generated">
            <a:extLst>
              <a:ext uri="{FF2B5EF4-FFF2-40B4-BE49-F238E27FC236}">
                <a16:creationId xmlns:a16="http://schemas.microsoft.com/office/drawing/2014/main" id="{CF83832D-4B8F-A767-1CAE-1D5F6410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234" y="0"/>
            <a:ext cx="4211131" cy="241281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D6B7FB5-0452-01AA-5B15-F562569C12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7"/>
          <a:stretch/>
        </p:blipFill>
        <p:spPr>
          <a:xfrm>
            <a:off x="564170" y="2790092"/>
            <a:ext cx="3356219" cy="3385617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6A44FC7-7B49-9517-2876-50DE8C4DF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2746" y="2887296"/>
            <a:ext cx="7200796" cy="29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22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FCBBF-3EE0-5143-B839-5BDFBC8CB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C99EF-143E-8D01-28BD-40D58F41F4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330700" cy="4525963"/>
          </a:xfrm>
        </p:spPr>
        <p:txBody>
          <a:bodyPr/>
          <a:lstStyle/>
          <a:p>
            <a:r>
              <a:rPr lang="en-US" dirty="0"/>
              <a:t>A function can accept another function as an argument</a:t>
            </a:r>
          </a:p>
          <a:p>
            <a:r>
              <a:rPr lang="en-US" dirty="0"/>
              <a:t>These functions are known as functionals and are a key part of 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CB029-62D8-E594-C4C0-99A33714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6" descr="A picture containing text, screenshot, font, white&#10;&#10;Description automatically generated">
            <a:extLst>
              <a:ext uri="{FF2B5EF4-FFF2-40B4-BE49-F238E27FC236}">
                <a16:creationId xmlns:a16="http://schemas.microsoft.com/office/drawing/2014/main" id="{D6B208F7-3092-4457-84DA-ABA6FF13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300" y="1600201"/>
            <a:ext cx="6674640" cy="32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61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1AFC-8145-B8C3-708B-5311DB9C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71F5D-65C6-D36D-D59F-BC7039FA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97270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useful to distinguish between the formal arguments, which are the property of the function itself, and the actual arguments, which can vary when the function is called (Wickham, 2019).</a:t>
            </a:r>
          </a:p>
          <a:p>
            <a:r>
              <a:rPr lang="en-US" dirty="0"/>
              <a:t>Each function in R is defined with a set of formal arguments that have a </a:t>
            </a:r>
            <a:r>
              <a:rPr lang="en-US" dirty="0">
                <a:solidFill>
                  <a:srgbClr val="0432FF"/>
                </a:solidFill>
              </a:rPr>
              <a:t>fixed positional order</a:t>
            </a:r>
            <a:r>
              <a:rPr lang="en-US" dirty="0"/>
              <a:t>, and often that is the way arguments are then passed into functions </a:t>
            </a:r>
          </a:p>
          <a:p>
            <a:r>
              <a:rPr lang="en-US" dirty="0"/>
              <a:t>However, arguments can also be passed in by complete name or partial name, and arguments can also have default values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31945-A1C0-EE30-AE9F-28FD2121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A black text on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E0F778B7-17A7-7E04-4545-6A3187ED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4713057"/>
            <a:ext cx="10802186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08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A1B3-66E8-5A38-8E37-921ED873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Flexibility in calls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5DB25C-B3C7-2E8B-6F5F-CAF50826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D613D81E-C9B0-5E43-0544-E95F86979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417638"/>
            <a:ext cx="8522074" cy="1143000"/>
          </a:xfrm>
          <a:prstGeom prst="rect">
            <a:avLst/>
          </a:prstGeom>
        </p:spPr>
      </p:pic>
      <p:pic>
        <p:nvPicPr>
          <p:cNvPr id="7" name="Picture 6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6F6C5C90-9587-209F-066B-F303AD0D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49" y="3117738"/>
            <a:ext cx="8593200" cy="1171800"/>
          </a:xfrm>
          <a:prstGeom prst="rect">
            <a:avLst/>
          </a:prstGeom>
        </p:spPr>
      </p:pic>
      <p:pic>
        <p:nvPicPr>
          <p:cNvPr id="11" name="Picture 10" descr="A picture containing text, font, receipt, white&#10;&#10;Description automatically generated">
            <a:extLst>
              <a:ext uri="{FF2B5EF4-FFF2-40B4-BE49-F238E27FC236}">
                <a16:creationId xmlns:a16="http://schemas.microsoft.com/office/drawing/2014/main" id="{A1726453-F5F6-066B-AB67-D9B765B98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49" y="4751158"/>
            <a:ext cx="8810979" cy="12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607C6-281F-6ECC-BC1A-99AC2F2C4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default values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DD497-4E11-A49D-03DF-DF24B584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 descr="A picture containing text, font, white, screenshot&#10;&#10;Description automatically generated">
            <a:extLst>
              <a:ext uri="{FF2B5EF4-FFF2-40B4-BE49-F238E27FC236}">
                <a16:creationId xmlns:a16="http://schemas.microsoft.com/office/drawing/2014/main" id="{F5CFC34C-367D-690A-D959-FEBD4568E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316"/>
          <a:stretch/>
        </p:blipFill>
        <p:spPr>
          <a:xfrm>
            <a:off x="1524000" y="1320800"/>
            <a:ext cx="8280400" cy="13208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BD9BA5F-4206-F964-1B3E-C749E1DF9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717799"/>
            <a:ext cx="8280400" cy="364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779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8416B5-55DE-4986-2E24-0300E6C3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apply family of functionals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EBE1C-7A40-5614-7E54-671466DDF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067300" cy="4660899"/>
          </a:xfrm>
        </p:spPr>
        <p:txBody>
          <a:bodyPr>
            <a:normAutofit/>
          </a:bodyPr>
          <a:lstStyle/>
          <a:p>
            <a:r>
              <a:rPr lang="en-US" dirty="0"/>
              <a:t>An important aspect of programming with R, which is the use of functionals</a:t>
            </a:r>
          </a:p>
          <a:p>
            <a:r>
              <a:rPr lang="en-US" dirty="0"/>
              <a:t>They take data and functions as part of their input, and use that function to process data. </a:t>
            </a:r>
          </a:p>
          <a:p>
            <a:r>
              <a:rPr lang="en-US" dirty="0"/>
              <a:t>In many cases, these functions can be used instead of loops to iterate over data and return a result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61903-8011-6C31-2835-B8233ED0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29</a:t>
            </a:fld>
            <a:endParaRPr lang="en-US"/>
          </a:p>
        </p:txBody>
      </p:sp>
      <p:pic>
        <p:nvPicPr>
          <p:cNvPr id="9" name="Picture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3A680CF7-0887-8569-49E1-796F6E0B9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936"/>
          <a:stretch/>
        </p:blipFill>
        <p:spPr>
          <a:xfrm>
            <a:off x="6541912" y="1600201"/>
            <a:ext cx="5246510" cy="405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9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2B21-5BF2-F373-39EC-1ADF986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(1)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25F0E-4396-9E91-BC5C-854951C6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3000" dirty="0">
                <a:latin typeface="LMRoman10-Regular-Identity-H"/>
              </a:rPr>
              <a:t>A </a:t>
            </a:r>
            <a:r>
              <a:rPr lang="en-IE" sz="3000" dirty="0">
                <a:effectLst/>
                <a:latin typeface="LMRoman10-Regular-Identity-H"/>
              </a:rPr>
              <a:t>function can be defined a group of instructions that: takes input, uses the input to compute other value, and returns a result </a:t>
            </a:r>
          </a:p>
          <a:p>
            <a:r>
              <a:rPr lang="en-IE" sz="3000" dirty="0">
                <a:effectLst/>
                <a:latin typeface="LMRoman10-Regular-Identity-H"/>
              </a:rPr>
              <a:t>Functions are building blocks in R</a:t>
            </a:r>
          </a:p>
          <a:p>
            <a:r>
              <a:rPr lang="en-IE" sz="3000" dirty="0">
                <a:effectLst/>
                <a:latin typeface="LMRoman10-Regular-Identity-H"/>
              </a:rPr>
              <a:t>We already have used many R inbuilt functions: sample(), table()</a:t>
            </a:r>
          </a:p>
          <a:p>
            <a:r>
              <a:rPr lang="en-IE" sz="3000" dirty="0">
                <a:latin typeface="LMRoman10-Regular-Identity-H"/>
              </a:rPr>
              <a:t>Now we can write our own in a source file.</a:t>
            </a:r>
            <a:endParaRPr lang="en-IE" sz="3000" dirty="0">
              <a:effectLst/>
              <a:latin typeface="LMRoman10-Regular-Identity-H"/>
            </a:endParaRPr>
          </a:p>
          <a:p>
            <a:endParaRPr lang="en-IE" sz="3000" dirty="0">
              <a:effectLst/>
              <a:latin typeface="LMRoman10-Regular-Identity-H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16F01-E64F-F76C-5DDB-29AFC6E3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C049A-A99D-A8DF-E54A-E6437DCE9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545" y="4772138"/>
            <a:ext cx="5686909" cy="13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05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0EA5-AF72-8595-A68C-BEB47B95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x,f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78D4-F69D-5DE1-307E-72E5158C82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Accepts as input a list x and a function f</a:t>
            </a:r>
          </a:p>
          <a:p>
            <a:r>
              <a:rPr lang="en-US" dirty="0"/>
              <a:t>Returns as output a new list of the same length as x, where each element in the new list is the result of applying the function f to the corresponding element of the input list x. </a:t>
            </a:r>
          </a:p>
          <a:p>
            <a:r>
              <a:rPr lang="en-US" dirty="0"/>
              <a:t>The function can be embedded (anonymous) – example from </a:t>
            </a:r>
            <a:r>
              <a:rPr lang="en-US" dirty="0" err="1">
                <a:solidFill>
                  <a:srgbClr val="0432FF"/>
                </a:solidFill>
              </a:rPr>
              <a:t>repurrrsive</a:t>
            </a:r>
            <a:r>
              <a:rPr lang="en-US" dirty="0">
                <a:solidFill>
                  <a:srgbClr val="0432FF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69F9D-A7F7-38DB-086F-72641E8A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 descr="A picture containing text, font, screenshot, receipt&#10;&#10;Description automatically generated">
            <a:extLst>
              <a:ext uri="{FF2B5EF4-FFF2-40B4-BE49-F238E27FC236}">
                <a16:creationId xmlns:a16="http://schemas.microsoft.com/office/drawing/2014/main" id="{E1BF2B79-17BC-AFEE-8448-D1217FC75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30338"/>
            <a:ext cx="5838092" cy="2514600"/>
          </a:xfrm>
          <a:prstGeom prst="rect">
            <a:avLst/>
          </a:prstGeom>
        </p:spPr>
      </p:pic>
      <p:pic>
        <p:nvPicPr>
          <p:cNvPr id="9" name="Picture 8" descr="A picture containing text, receipt, font, algebra&#10;&#10;Description automatically generated">
            <a:extLst>
              <a:ext uri="{FF2B5EF4-FFF2-40B4-BE49-F238E27FC236}">
                <a16:creationId xmlns:a16="http://schemas.microsoft.com/office/drawing/2014/main" id="{3D712257-9F7C-DB70-1052-F876CF9558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59"/>
          <a:stretch/>
        </p:blipFill>
        <p:spPr>
          <a:xfrm>
            <a:off x="6095999" y="4273550"/>
            <a:ext cx="5871715" cy="18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75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F556-49BF-FDBD-5697-D46B553C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Pipe Operator |&gt;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5A399-8722-F2E5-9399-718619D34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1021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Allows you to chain a number of operations together, without having to assign intermediate variables </a:t>
            </a:r>
          </a:p>
          <a:p>
            <a:r>
              <a:rPr lang="en-US" dirty="0"/>
              <a:t>Can construct a data pipeline</a:t>
            </a:r>
          </a:p>
          <a:p>
            <a:r>
              <a:rPr lang="en-US" dirty="0"/>
              <a:t>The general format of the pipe operator is LHS |&gt; RHS, where LHS is the first argument of the function defined on the RHS.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E111-AD7E-7A2B-F6E9-5C7CDB0E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E8DE032D-C7AB-049B-26DC-08210ED7D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11" y="1600201"/>
            <a:ext cx="7176985" cy="2444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9BCCB7-2C48-21A1-DF6F-7C99BF49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111" y="4729956"/>
            <a:ext cx="7078471" cy="7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96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6B7F-7496-5937-EE4C-DF4BBF6E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3.2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23E25-D313-FA48-4FCA-75A3538F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6B010-E349-9DF0-E121-FBDD9CAB7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1417636"/>
            <a:ext cx="9495684" cy="114299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D3A5817-F4FB-B6B1-3257-1DF234B8A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14" y="2560634"/>
            <a:ext cx="10035443" cy="36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9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function(</a:t>
            </a:r>
            <a:r>
              <a:rPr lang="en-US" i="1" dirty="0"/>
              <a:t>arguments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600201"/>
            <a:ext cx="4859215" cy="472871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arguments </a:t>
            </a:r>
            <a:r>
              <a:rPr lang="en-US" dirty="0"/>
              <a:t>gives the arguments, separated by commas.</a:t>
            </a:r>
          </a:p>
          <a:p>
            <a:r>
              <a:rPr lang="en-US" i="1" dirty="0"/>
              <a:t>Expression</a:t>
            </a:r>
            <a:r>
              <a:rPr lang="en-US" dirty="0"/>
              <a:t> (body of the function) is any legal R expression, usually enclosed in { }</a:t>
            </a:r>
          </a:p>
          <a:p>
            <a:r>
              <a:rPr lang="en-US" b="1" dirty="0">
                <a:solidFill>
                  <a:srgbClr val="0000FF"/>
                </a:solidFill>
              </a:rPr>
              <a:t>Last evaluated expression is returned</a:t>
            </a:r>
          </a:p>
          <a:p>
            <a:r>
              <a:rPr lang="en-US" dirty="0"/>
              <a:t>return() can also be used, but usually for exceptions.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3502" y="3429000"/>
            <a:ext cx="1693415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f()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5279" y="3923429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46916" y="3936698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65279" y="3645671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1639" y="4201187"/>
            <a:ext cx="118186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59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462A-82DB-DCEC-2C02-7E1DB022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function – returning even numbers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B2183-E52F-84D1-C73E-BC3BAF77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6599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first function will take in a vector of numbers, and return only those that are even. </a:t>
            </a:r>
          </a:p>
          <a:p>
            <a:r>
              <a:rPr lang="en-US" dirty="0"/>
              <a:t>To do this, R’s modulus operator </a:t>
            </a:r>
            <a:r>
              <a:rPr lang="en-US" dirty="0">
                <a:solidFill>
                  <a:srgbClr val="0432FF"/>
                </a:solidFill>
              </a:rPr>
              <a:t>%%</a:t>
            </a:r>
            <a:r>
              <a:rPr lang="en-US" dirty="0"/>
              <a:t> is used, as this returns the remainder of two numbers, following their division</a:t>
            </a:r>
          </a:p>
          <a:p>
            <a:r>
              <a:rPr lang="en-US" dirty="0"/>
              <a:t>We will focus on the data processing first, and then encapsulate this within a function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C9D814-63B2-1C07-19C2-2AA90396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 descr="A picture containing text, receipt, white, screenshot&#10;&#10;Description automatically generated">
            <a:extLst>
              <a:ext uri="{FF2B5EF4-FFF2-40B4-BE49-F238E27FC236}">
                <a16:creationId xmlns:a16="http://schemas.microsoft.com/office/drawing/2014/main" id="{D5A4A3F5-E18E-47B0-B23A-8445E4C113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88"/>
          <a:stretch/>
        </p:blipFill>
        <p:spPr>
          <a:xfrm>
            <a:off x="6197602" y="1600201"/>
            <a:ext cx="5682512" cy="1320800"/>
          </a:xfrm>
          <a:prstGeom prst="rect">
            <a:avLst/>
          </a:prstGeom>
        </p:spPr>
      </p:pic>
      <p:pic>
        <p:nvPicPr>
          <p:cNvPr id="9" name="Picture 8" descr="A picture containing text, receipt, white, font&#10;&#10;Description automatically generated">
            <a:extLst>
              <a:ext uri="{FF2B5EF4-FFF2-40B4-BE49-F238E27FC236}">
                <a16:creationId xmlns:a16="http://schemas.microsoft.com/office/drawing/2014/main" id="{D274FCBF-D33D-199E-7A8B-51DF004507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9117" t="-434" r="16862" b="434"/>
          <a:stretch/>
        </p:blipFill>
        <p:spPr>
          <a:xfrm>
            <a:off x="5473700" y="3886567"/>
            <a:ext cx="6406414" cy="196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8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32-76CA-36CE-8B82-4DBDAE84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function, and a source 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D4AB7C-4229-82EB-4131-C107BC4D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D2F40253-FA4A-2E0E-D4DB-CA0E0DA19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78" y="1336026"/>
            <a:ext cx="9275522" cy="2309715"/>
          </a:xfrm>
          <a:prstGeom prst="rect">
            <a:avLst/>
          </a:prstGeom>
        </p:spPr>
      </p:pic>
      <p:pic>
        <p:nvPicPr>
          <p:cNvPr id="7" name="Picture 6" descr="A picture containing screenshot, text, software&#10;&#10;Description automatically generated">
            <a:extLst>
              <a:ext uri="{FF2B5EF4-FFF2-40B4-BE49-F238E27FC236}">
                <a16:creationId xmlns:a16="http://schemas.microsoft.com/office/drawing/2014/main" id="{062B9AA3-01A7-DEC2-B92C-A26768BE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578" y="3902423"/>
            <a:ext cx="9369188" cy="195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4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399E0-5A5B-5C03-5267-6D9C2F29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function – removing duplicates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DADBDA-D172-BEC8-7BC5-ADCB650A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5AE51-AE6E-6C5A-2C61-F81120AF17D9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3810000" cy="46599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builds on the work of others</a:t>
            </a:r>
          </a:p>
          <a:p>
            <a:r>
              <a:rPr lang="en-US" dirty="0">
                <a:solidFill>
                  <a:srgbClr val="0432FF"/>
                </a:solidFill>
              </a:rPr>
              <a:t>duplicated() </a:t>
            </a:r>
            <a:r>
              <a:rPr lang="en-US" dirty="0"/>
              <a:t>function</a:t>
            </a:r>
          </a:p>
          <a:p>
            <a:r>
              <a:rPr lang="en-US" dirty="0"/>
              <a:t>Will use this to identify duplicates so they can be removed within a new function</a:t>
            </a:r>
          </a:p>
          <a:p>
            <a:endParaRPr lang="en-US" dirty="0"/>
          </a:p>
        </p:txBody>
      </p:sp>
      <p:pic>
        <p:nvPicPr>
          <p:cNvPr id="6" name="Picture 5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CB2460CF-9DC7-9DED-EA40-14767161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56" y="1644482"/>
            <a:ext cx="7209449" cy="1784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96CB88-151D-6A01-24C7-354C70911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356" y="4108115"/>
            <a:ext cx="7326204" cy="83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99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ADE3-4DAE-43D1-D5FB-FA9055A2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30919-790F-0E42-71AF-CC6A5091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51F47217-9900-AD0B-D9EC-4D797587C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85" y="1354138"/>
            <a:ext cx="8416670" cy="3052026"/>
          </a:xfrm>
          <a:prstGeom prst="rect">
            <a:avLst/>
          </a:prstGeom>
        </p:spPr>
      </p:pic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9573B11B-0D3B-5860-A604-1FE6A44D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085" y="4611204"/>
            <a:ext cx="8030541" cy="167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51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FAB1-5DD4-8049-284A-E29C5411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reduced size version…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FF9780-CB53-23C9-C665-0D1AED4C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87F548DC-F5EA-8E96-B78C-BBE25B04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4" y="1530350"/>
            <a:ext cx="10431571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781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18924</TotalTime>
  <Words>757</Words>
  <Application>Microsoft Macintosh PowerPoint</Application>
  <PresentationFormat>Widescreen</PresentationFormat>
  <Paragraphs>120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LMRoman10-Regular-Identity-H</vt:lpstr>
      <vt:lpstr>Office Theme</vt:lpstr>
      <vt:lpstr>Data Science for Operational Researchers using R</vt:lpstr>
      <vt:lpstr>Course Overview</vt:lpstr>
      <vt:lpstr>(1) Functions</vt:lpstr>
      <vt:lpstr>General Form</vt:lpstr>
      <vt:lpstr>A first function – returning even numbers</vt:lpstr>
      <vt:lpstr>The function, and a source file</vt:lpstr>
      <vt:lpstr>A second function – removing duplicates</vt:lpstr>
      <vt:lpstr>Function Code</vt:lpstr>
      <vt:lpstr>A reduced size version…</vt:lpstr>
      <vt:lpstr>Challenge 3.1</vt:lpstr>
      <vt:lpstr>Lists in R</vt:lpstr>
      <vt:lpstr>Visualising a list</vt:lpstr>
      <vt:lpstr>Naming list elements</vt:lpstr>
      <vt:lpstr>Conversion to an atomic vector</vt:lpstr>
      <vt:lpstr>Subsetting lists</vt:lpstr>
      <vt:lpstr>Exploring subsetting – a simple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Exploring another list…</vt:lpstr>
      <vt:lpstr>PowerPoint Presentation</vt:lpstr>
      <vt:lpstr>PowerPoint Presentation</vt:lpstr>
      <vt:lpstr>Functionals</vt:lpstr>
      <vt:lpstr>Arguments</vt:lpstr>
      <vt:lpstr>Flexibility in calls</vt:lpstr>
      <vt:lpstr>Setting default values</vt:lpstr>
      <vt:lpstr>The apply family of functionals</vt:lpstr>
      <vt:lpstr>lapply(x,f)</vt:lpstr>
      <vt:lpstr>Native Pipe Operator |&gt;</vt:lpstr>
      <vt:lpstr>Challenge 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493</cp:revision>
  <cp:lastPrinted>2020-11-24T11:26:30Z</cp:lastPrinted>
  <dcterms:created xsi:type="dcterms:W3CDTF">2016-06-27T07:49:28Z</dcterms:created>
  <dcterms:modified xsi:type="dcterms:W3CDTF">2023-06-24T14:06:48Z</dcterms:modified>
</cp:coreProperties>
</file>