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2"/>
    <p:sldId id="487" r:id="rId3"/>
    <p:sldId id="488" r:id="rId4"/>
    <p:sldId id="489" r:id="rId5"/>
    <p:sldId id="490" r:id="rId6"/>
    <p:sldId id="491" r:id="rId7"/>
    <p:sldId id="493" r:id="rId8"/>
    <p:sldId id="492" r:id="rId9"/>
    <p:sldId id="494" r:id="rId10"/>
    <p:sldId id="495" r:id="rId11"/>
    <p:sldId id="496" r:id="rId12"/>
    <p:sldId id="497" r:id="rId13"/>
    <p:sldId id="498" r:id="rId14"/>
    <p:sldId id="499" r:id="rId15"/>
    <p:sldId id="500" r:id="rId16"/>
    <p:sldId id="501" r:id="rId17"/>
    <p:sldId id="502" r:id="rId18"/>
    <p:sldId id="503" r:id="rId19"/>
    <p:sldId id="504" r:id="rId20"/>
    <p:sldId id="505" r:id="rId21"/>
    <p:sldId id="506" r:id="rId22"/>
    <p:sldId id="507" r:id="rId23"/>
    <p:sldId id="508" r:id="rId24"/>
    <p:sldId id="509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4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36" y="17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5845AE-ACE1-EC44-8625-84E41CDD46BF}" type="datetimeFigureOut">
              <a:rPr lang="en-US" smtClean="0"/>
              <a:t>10/24/24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39650B-C0B8-7C4E-B61C-B8EF4072F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84453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B7B6E1-B344-C444-840E-5BCE257718B4}" type="datetimeFigureOut">
              <a:rPr lang="en-US" smtClean="0"/>
              <a:t>10/24/24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818D25-F9F0-6E43-9906-4FDAFD99D1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72010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818D25-F9F0-6E43-9906-4FDAFD99D1F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5672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ga-I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ga-IE"/>
              <a:t>Click to edit Master subtitle style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97904" y="6434750"/>
            <a:ext cx="5011541" cy="501650"/>
          </a:xfrm>
          <a:prstGeom prst="rect">
            <a:avLst/>
          </a:prstGeom>
        </p:spPr>
        <p:txBody>
          <a:bodyPr/>
          <a:lstStyle>
            <a:lvl1pPr>
              <a:defRPr sz="1600" i="1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332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765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ga-I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03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461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ga-I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ga-IE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212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95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ga-I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ga-I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ga-I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568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ga-IE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180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105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ga-I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ga-I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085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ga-I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ga-I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191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ga-I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ga-IE"/>
              <a:t>Click to edit Master text styles</a:t>
            </a:r>
          </a:p>
          <a:p>
            <a:pPr lvl="1"/>
            <a:r>
              <a:rPr lang="ga-IE"/>
              <a:t>Second level</a:t>
            </a:r>
          </a:p>
          <a:p>
            <a:pPr lvl="2"/>
            <a:r>
              <a:rPr lang="ga-IE"/>
              <a:t>Third level</a:t>
            </a:r>
          </a:p>
          <a:p>
            <a:pPr lvl="3"/>
            <a:r>
              <a:rPr lang="ga-IE"/>
              <a:t>Fourth level</a:t>
            </a:r>
          </a:p>
          <a:p>
            <a:pPr lvl="4"/>
            <a:r>
              <a:rPr lang="ga-IE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582400" y="6466111"/>
            <a:ext cx="501696" cy="3575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C893B6-8239-B544-860F-8E6624F3670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0" y="6466110"/>
            <a:ext cx="12192000" cy="0"/>
          </a:xfrm>
          <a:prstGeom prst="line">
            <a:avLst/>
          </a:prstGeom>
          <a:ln w="3175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 userDrawn="1"/>
        </p:nvSpPr>
        <p:spPr>
          <a:xfrm>
            <a:off x="107904" y="6521360"/>
            <a:ext cx="16219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srgbClr val="0000FF"/>
                </a:solidFill>
              </a:rPr>
              <a:t>02 – Atomic Vectors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E1C5313-8C82-2E4D-BC85-234997DA0DF0}"/>
              </a:ext>
            </a:extLst>
          </p:cNvPr>
          <p:cNvSpPr txBox="1"/>
          <p:nvPr userDrawn="1"/>
        </p:nvSpPr>
        <p:spPr>
          <a:xfrm>
            <a:off x="7922528" y="6498280"/>
            <a:ext cx="3753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srgbClr val="7030A0"/>
                </a:solidFill>
              </a:rPr>
              <a:t>Data Science for Operational Researchers using R</a:t>
            </a:r>
          </a:p>
        </p:txBody>
      </p:sp>
    </p:spTree>
    <p:extLst>
      <p:ext uri="{BB962C8B-B14F-4D97-AF65-F5344CB8AC3E}">
        <p14:creationId xmlns:p14="http://schemas.microsoft.com/office/powerpoint/2010/main" val="21110146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imDuggan/Data-Science-for-O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876230"/>
            <a:ext cx="10363200" cy="147002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432FF"/>
                </a:solidFill>
              </a:rPr>
              <a:t>Data Science for Operational Researchers using R</a:t>
            </a:r>
            <a:endParaRPr lang="en-US" i="1" dirty="0">
              <a:solidFill>
                <a:srgbClr val="0432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A189BB-FC0D-99C7-D858-5196847692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8800" y="4865104"/>
            <a:ext cx="8534400" cy="817633"/>
          </a:xfrm>
        </p:spPr>
        <p:txBody>
          <a:bodyPr/>
          <a:lstStyle/>
          <a:p>
            <a:r>
              <a:rPr lang="en-US" dirty="0"/>
              <a:t>02 – Atomic Vectors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1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7D5DF2-6831-294B-C42C-B06674A30CD8}"/>
              </a:ext>
            </a:extLst>
          </p:cNvPr>
          <p:cNvSpPr txBox="1"/>
          <p:nvPr/>
        </p:nvSpPr>
        <p:spPr>
          <a:xfrm>
            <a:off x="3708691" y="5792202"/>
            <a:ext cx="61018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https://github.com/JimDuggan/Data-Science-for-OR</a:t>
            </a:r>
            <a:r>
              <a:rPr lang="en-US" dirty="0"/>
              <a:t> </a:t>
            </a:r>
          </a:p>
        </p:txBody>
      </p:sp>
      <p:pic>
        <p:nvPicPr>
          <p:cNvPr id="4" name="Picture 3" descr="A picture containing text, screenshot, font, line&#10;&#10;Description automatically generated">
            <a:extLst>
              <a:ext uri="{FF2B5EF4-FFF2-40B4-BE49-F238E27FC236}">
                <a16:creationId xmlns:a16="http://schemas.microsoft.com/office/drawing/2014/main" id="{A5D909EF-8865-345E-8171-FAF693C8265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0291" t="21343" r="9316" b="17390"/>
          <a:stretch/>
        </p:blipFill>
        <p:spPr>
          <a:xfrm>
            <a:off x="2265078" y="354171"/>
            <a:ext cx="7200298" cy="190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7459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A98D9-86AB-D007-8CEB-B178AB230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5F4E1E-BDCE-7892-154B-F6EA3B3D03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4815016" cy="45259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When </a:t>
            </a:r>
            <a:r>
              <a:rPr lang="en-US" dirty="0" err="1"/>
              <a:t>analysing</a:t>
            </a:r>
            <a:r>
              <a:rPr lang="en-US" dirty="0"/>
              <a:t> data, it is common that there will be missing values </a:t>
            </a:r>
          </a:p>
          <a:p>
            <a:r>
              <a:rPr lang="en-US" dirty="0"/>
              <a:t>A sensor (thermometer) might break down on any given day, and so an hourly temperature recording could be missed</a:t>
            </a:r>
          </a:p>
          <a:p>
            <a:r>
              <a:rPr lang="en-US" dirty="0"/>
              <a:t>Logical constant NA is used in R to record a missing value (“Not Available”) 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62A5D6-A279-16F2-67A4-795A016BA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10</a:t>
            </a:fld>
            <a:endParaRPr lang="en-US"/>
          </a:p>
        </p:txBody>
      </p:sp>
      <p:pic>
        <p:nvPicPr>
          <p:cNvPr id="7" name="Picture 6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934A6E62-9F40-47B5-664A-7C6E501D9B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9113" y="1600201"/>
            <a:ext cx="6374983" cy="4525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4418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CE1DD-50EF-9CD8-EB77-6D0C1C9F0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Detecting NAs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C79161C-344E-DF3F-A88F-BC4388B0C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11</a:t>
            </a:fld>
            <a:endParaRPr lang="en-US"/>
          </a:p>
        </p:txBody>
      </p:sp>
      <p:pic>
        <p:nvPicPr>
          <p:cNvPr id="5" name="Picture 4" descr="A picture containing text, receipt, font, white&#10;&#10;Description automatically generated">
            <a:extLst>
              <a:ext uri="{FF2B5EF4-FFF2-40B4-BE49-F238E27FC236}">
                <a16:creationId xmlns:a16="http://schemas.microsoft.com/office/drawing/2014/main" id="{BA75E90F-22EB-72C9-D5DB-D3969834A9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972" y="1417638"/>
            <a:ext cx="9252185" cy="1908604"/>
          </a:xfrm>
          <a:prstGeom prst="rect">
            <a:avLst/>
          </a:prstGeom>
        </p:spPr>
      </p:pic>
      <p:pic>
        <p:nvPicPr>
          <p:cNvPr id="7" name="Picture 6" descr="A picture containing text, receipt, screenshot, font&#10;&#10;Description automatically generated">
            <a:extLst>
              <a:ext uri="{FF2B5EF4-FFF2-40B4-BE49-F238E27FC236}">
                <a16:creationId xmlns:a16="http://schemas.microsoft.com/office/drawing/2014/main" id="{FE85DB5E-0259-B1DC-A972-20BBDE67A9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0973" y="4027654"/>
            <a:ext cx="9252185" cy="1575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3568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70EBC46-1707-3CAD-555F-7C7B0B0EA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/>
              <a:t>Vectorisation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9079AEC-C171-C299-22CD-A3D4F65E13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58752" y="1587845"/>
            <a:ext cx="4790303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 err="1"/>
              <a:t>Vectorisation</a:t>
            </a:r>
            <a:r>
              <a:rPr lang="en-US" dirty="0"/>
              <a:t> is a powerful feature of R that where a function can operate on all the elements of an atomic vector, and return all the results in new atomic vector, of the same size. </a:t>
            </a:r>
          </a:p>
          <a:p>
            <a:r>
              <a:rPr lang="en-US" dirty="0"/>
              <a:t>In these scenarios, </a:t>
            </a:r>
            <a:r>
              <a:rPr lang="en-US" dirty="0" err="1"/>
              <a:t>vectorisation</a:t>
            </a:r>
            <a:r>
              <a:rPr lang="en-US" dirty="0"/>
              <a:t> removes the requirement to write loop structures that would iterate over the entire vector, and so leads to a simplified data analysis process.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649F480-28D5-FE75-8B29-A58793732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12</a:t>
            </a:fld>
            <a:endParaRPr lang="en-US"/>
          </a:p>
        </p:txBody>
      </p:sp>
      <p:pic>
        <p:nvPicPr>
          <p:cNvPr id="8" name="Picture 7" descr="A diagram of a function&#10;&#10;Description automatically generated with medium confidence">
            <a:extLst>
              <a:ext uri="{FF2B5EF4-FFF2-40B4-BE49-F238E27FC236}">
                <a16:creationId xmlns:a16="http://schemas.microsoft.com/office/drawing/2014/main" id="{98279EE6-B400-7CDA-14AF-F4641CDBC4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062" y="201892"/>
            <a:ext cx="6401338" cy="1288492"/>
          </a:xfrm>
          <a:prstGeom prst="rect">
            <a:avLst/>
          </a:prstGeom>
        </p:spPr>
      </p:pic>
      <p:pic>
        <p:nvPicPr>
          <p:cNvPr id="10" name="Picture 9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191DA607-E8D0-D968-208C-43B2F8D606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338" y="1563130"/>
            <a:ext cx="6235700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0089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14A54-AE53-D9A3-D5C8-507A2D948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Operators (Support vectorization)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4E4C087-B878-18D1-B427-3C21286BF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13</a:t>
            </a:fld>
            <a:endParaRPr lang="en-US"/>
          </a:p>
        </p:txBody>
      </p:sp>
      <p:pic>
        <p:nvPicPr>
          <p:cNvPr id="5" name="Picture 4" descr="A picture containing text, screenshot, font, number&#10;&#10;Description automatically generated">
            <a:extLst>
              <a:ext uri="{FF2B5EF4-FFF2-40B4-BE49-F238E27FC236}">
                <a16:creationId xmlns:a16="http://schemas.microsoft.com/office/drawing/2014/main" id="{5C1EF0C3-7B7C-A0CB-83F6-91FA3443EC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931515"/>
            <a:ext cx="4956586" cy="2994969"/>
          </a:xfrm>
          <a:prstGeom prst="rect">
            <a:avLst/>
          </a:prstGeom>
        </p:spPr>
      </p:pic>
      <p:pic>
        <p:nvPicPr>
          <p:cNvPr id="7" name="Picture 6" descr="A picture containing text, screenshot, font, algebra&#10;&#10;Description automatically generated">
            <a:extLst>
              <a:ext uri="{FF2B5EF4-FFF2-40B4-BE49-F238E27FC236}">
                <a16:creationId xmlns:a16="http://schemas.microsoft.com/office/drawing/2014/main" id="{31217F83-F7CF-089E-628F-AAD11CE6B3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4936" y="1515247"/>
            <a:ext cx="5047464" cy="4378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5953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12E0D-EC35-BFA5-CA9E-D6C0FD0F1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Relational Operators (Support </a:t>
            </a:r>
            <a:r>
              <a:rPr lang="en-US" dirty="0" err="1"/>
              <a:t>Vectoristion</a:t>
            </a:r>
            <a:r>
              <a:rPr lang="en-US" dirty="0"/>
              <a:t>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B2EA402-E55D-2175-A712-D98AE0B32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14</a:t>
            </a:fld>
            <a:endParaRPr lang="en-US"/>
          </a:p>
        </p:txBody>
      </p:sp>
      <p:pic>
        <p:nvPicPr>
          <p:cNvPr id="5" name="Picture 4" descr="A picture containing text, screenshot, font, line&#10;&#10;Description automatically generated">
            <a:extLst>
              <a:ext uri="{FF2B5EF4-FFF2-40B4-BE49-F238E27FC236}">
                <a16:creationId xmlns:a16="http://schemas.microsoft.com/office/drawing/2014/main" id="{8C6A5B15-E163-736C-706B-042F43BF02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546" y="2239862"/>
            <a:ext cx="5528276" cy="2617801"/>
          </a:xfrm>
          <a:prstGeom prst="rect">
            <a:avLst/>
          </a:prstGeom>
        </p:spPr>
      </p:pic>
      <p:pic>
        <p:nvPicPr>
          <p:cNvPr id="7" name="Picture 6" descr="A screenshot of a computer code&#10;&#10;Description automatically generated with low confidence">
            <a:extLst>
              <a:ext uri="{FF2B5EF4-FFF2-40B4-BE49-F238E27FC236}">
                <a16:creationId xmlns:a16="http://schemas.microsoft.com/office/drawing/2014/main" id="{B7003380-597C-FA7A-99FB-9899499D18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1842" y="1321829"/>
            <a:ext cx="5340006" cy="4849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7725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0B6BD-82B4-45BA-C94A-AA17051C4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EA32600-A95C-7414-E757-B65014FAD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15</a:t>
            </a:fld>
            <a:endParaRPr lang="en-US"/>
          </a:p>
        </p:txBody>
      </p:sp>
      <p:pic>
        <p:nvPicPr>
          <p:cNvPr id="5" name="Picture 4" descr="A picture containing text, screenshot, font, line&#10;&#10;Description automatically generated">
            <a:extLst>
              <a:ext uri="{FF2B5EF4-FFF2-40B4-BE49-F238E27FC236}">
                <a16:creationId xmlns:a16="http://schemas.microsoft.com/office/drawing/2014/main" id="{728230E7-B40F-4413-0D9A-6976BAE644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709" y="2628727"/>
            <a:ext cx="5542788" cy="2084001"/>
          </a:xfrm>
          <a:prstGeom prst="rect">
            <a:avLst/>
          </a:prstGeom>
        </p:spPr>
      </p:pic>
      <p:pic>
        <p:nvPicPr>
          <p:cNvPr id="7" name="Picture 6" descr="A picture containing text, screenshot, font, number&#10;&#10;Description automatically generated">
            <a:extLst>
              <a:ext uri="{FF2B5EF4-FFF2-40B4-BE49-F238E27FC236}">
                <a16:creationId xmlns:a16="http://schemas.microsoft.com/office/drawing/2014/main" id="{CFFB48BB-8FED-E24B-52F1-90F1C4E4E8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8291" y="1789541"/>
            <a:ext cx="6096000" cy="376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3561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D8460-CB82-FFA8-5A54-764583EA1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ifelse</a:t>
            </a:r>
            <a:r>
              <a:rPr lang="en-US" dirty="0"/>
              <a:t>(</a:t>
            </a:r>
            <a:r>
              <a:rPr lang="en-US" dirty="0" err="1"/>
              <a:t>test_condition</a:t>
            </a:r>
            <a:r>
              <a:rPr lang="en-US" dirty="0"/>
              <a:t>, </a:t>
            </a:r>
            <a:r>
              <a:rPr lang="en-US" dirty="0" err="1"/>
              <a:t>true_value</a:t>
            </a:r>
            <a:r>
              <a:rPr lang="en-US" dirty="0"/>
              <a:t>, </a:t>
            </a:r>
            <a:r>
              <a:rPr lang="en-US" dirty="0" err="1"/>
              <a:t>false_value</a:t>
            </a:r>
            <a:r>
              <a:rPr lang="en-US" dirty="0"/>
              <a:t>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AFB756-C158-4994-E405-DEFCFAC6C5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00681" y="1790700"/>
            <a:ext cx="4642022" cy="4525963"/>
          </a:xfrm>
        </p:spPr>
        <p:txBody>
          <a:bodyPr/>
          <a:lstStyle/>
          <a:p>
            <a:r>
              <a:rPr lang="en-US" dirty="0" err="1"/>
              <a:t>test_condition</a:t>
            </a:r>
            <a:r>
              <a:rPr lang="en-US" dirty="0"/>
              <a:t> is a logical vector, or an operation that yields a logical vector, such as a logical operator </a:t>
            </a:r>
          </a:p>
          <a:p>
            <a:r>
              <a:rPr lang="en-US" dirty="0" err="1"/>
              <a:t>true_value</a:t>
            </a:r>
            <a:r>
              <a:rPr lang="en-US" dirty="0"/>
              <a:t> is the new vector value if the condition is true</a:t>
            </a:r>
          </a:p>
          <a:p>
            <a:r>
              <a:rPr lang="en-US" dirty="0" err="1"/>
              <a:t>false_value</a:t>
            </a:r>
            <a:r>
              <a:rPr lang="en-US" dirty="0"/>
              <a:t> is the new vector value if the condition is false 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9722E3A-BE5E-8F6B-5961-7BC46122E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16</a:t>
            </a:fld>
            <a:endParaRPr lang="en-US"/>
          </a:p>
        </p:txBody>
      </p:sp>
      <p:pic>
        <p:nvPicPr>
          <p:cNvPr id="7" name="Picture 6" descr="A screenshot of a computer code&#10;&#10;Description automatically generated with low confidence">
            <a:extLst>
              <a:ext uri="{FF2B5EF4-FFF2-40B4-BE49-F238E27FC236}">
                <a16:creationId xmlns:a16="http://schemas.microsoft.com/office/drawing/2014/main" id="{9C83AB7C-A188-0709-BF2A-B5CD2E3225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800" y="1963694"/>
            <a:ext cx="632460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0799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F66F6-5DB6-A998-A342-D1DE3668E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B050"/>
                </a:solidFill>
              </a:rPr>
              <a:t>Challenge 2.1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674E57D-8024-1134-8F15-72A841D84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17</a:t>
            </a:fld>
            <a:endParaRPr lang="en-US"/>
          </a:p>
        </p:txBody>
      </p:sp>
      <p:pic>
        <p:nvPicPr>
          <p:cNvPr id="5" name="Picture 4" descr="A picture containing text, font, white, algebra&#10;&#10;Description automatically generated">
            <a:extLst>
              <a:ext uri="{FF2B5EF4-FFF2-40B4-BE49-F238E27FC236}">
                <a16:creationId xmlns:a16="http://schemas.microsoft.com/office/drawing/2014/main" id="{AC07E9CB-C43B-0673-FC79-5F8215DC8D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2772" y="1139611"/>
            <a:ext cx="8086713" cy="2289389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51314878-16B0-B377-435B-7221053270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7115" y="3429000"/>
            <a:ext cx="7837770" cy="2761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9832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E7C45-ACF2-6954-EFDC-255D47667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/>
              <a:t>Subsetting</a:t>
            </a:r>
            <a:endParaRPr lang="en-US" dirty="0"/>
          </a:p>
        </p:txBody>
      </p:sp>
      <p:pic>
        <p:nvPicPr>
          <p:cNvPr id="7" name="Content Placeholder 6" descr="A white background with black text&#10;&#10;Description automatically generated with low confidence">
            <a:extLst>
              <a:ext uri="{FF2B5EF4-FFF2-40B4-BE49-F238E27FC236}">
                <a16:creationId xmlns:a16="http://schemas.microsoft.com/office/drawing/2014/main" id="{F1A0D204-9D4D-021E-82B7-83953518F56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562952" y="126356"/>
            <a:ext cx="6430934" cy="1788941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ADCE18-3014-376D-44B9-8C077B27EA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065" y="1678893"/>
            <a:ext cx="5384800" cy="4525963"/>
          </a:xfrm>
        </p:spPr>
        <p:txBody>
          <a:bodyPr/>
          <a:lstStyle/>
          <a:p>
            <a:r>
              <a:rPr lang="en-US" dirty="0" err="1"/>
              <a:t>Subsetting</a:t>
            </a:r>
            <a:r>
              <a:rPr lang="en-US" dirty="0"/>
              <a:t> operations allow you to process data stored in atomic vectors, and R provides a range of flexible approaches that can be used to subset data </a:t>
            </a:r>
          </a:p>
          <a:p>
            <a:r>
              <a:rPr lang="en-US" dirty="0"/>
              <a:t>There are 4 ways:</a:t>
            </a:r>
          </a:p>
          <a:p>
            <a:pPr lvl="1"/>
            <a:r>
              <a:rPr lang="en-US" dirty="0"/>
              <a:t>Positive integer</a:t>
            </a:r>
          </a:p>
          <a:p>
            <a:pPr lvl="1"/>
            <a:r>
              <a:rPr lang="en-US" dirty="0"/>
              <a:t>Negative integer</a:t>
            </a:r>
          </a:p>
          <a:p>
            <a:pPr lvl="1"/>
            <a:r>
              <a:rPr lang="en-US" dirty="0"/>
              <a:t>Logical vectors</a:t>
            </a:r>
          </a:p>
          <a:p>
            <a:pPr lvl="1"/>
            <a:r>
              <a:rPr lang="en-US" dirty="0"/>
              <a:t>Named elements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8AD8D1-3F25-18D4-3FD9-1DDE0C068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18</a:t>
            </a:fld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8C1C09F-53BA-015B-EEDB-A90EFA0B20CD}"/>
              </a:ext>
            </a:extLst>
          </p:cNvPr>
          <p:cNvGrpSpPr/>
          <p:nvPr/>
        </p:nvGrpSpPr>
        <p:grpSpPr>
          <a:xfrm>
            <a:off x="5912583" y="2770627"/>
            <a:ext cx="5669817" cy="2691871"/>
            <a:chOff x="6122551" y="2139621"/>
            <a:chExt cx="5189305" cy="2284396"/>
          </a:xfrm>
        </p:grpSpPr>
        <p:pic>
          <p:nvPicPr>
            <p:cNvPr id="9" name="Picture 8" descr="A screenshot of a computer&#10;&#10;Description automatically generated with medium confidenceSubsetting operations allow you to process data stored in atomic vectors and lists, and R provides a range of flexible approaches that can be used to subset data">
              <a:extLst>
                <a:ext uri="{FF2B5EF4-FFF2-40B4-BE49-F238E27FC236}">
                  <a16:creationId xmlns:a16="http://schemas.microsoft.com/office/drawing/2014/main" id="{CCD4ACEC-2DD5-570E-4460-A675941A617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14501" b="90476"/>
            <a:stretch/>
          </p:blipFill>
          <p:spPr>
            <a:xfrm>
              <a:off x="6122551" y="2139621"/>
              <a:ext cx="5189305" cy="653144"/>
            </a:xfrm>
            <a:prstGeom prst="rect">
              <a:avLst/>
            </a:prstGeom>
          </p:spPr>
        </p:pic>
        <p:pic>
          <p:nvPicPr>
            <p:cNvPr id="10" name="Picture 9" descr="A screenshot of a computer&#10;&#10;Description automatically generated with medium confidenceSubsetting operations allow you to process data stored in atomic vectors and lists, and R provides a range of flexible approaches that can be used to subset data">
              <a:extLst>
                <a:ext uri="{FF2B5EF4-FFF2-40B4-BE49-F238E27FC236}">
                  <a16:creationId xmlns:a16="http://schemas.microsoft.com/office/drawing/2014/main" id="{3BBAA56E-E63F-4575-D18B-828E6CA87A2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76077" r="14501"/>
            <a:stretch/>
          </p:blipFill>
          <p:spPr>
            <a:xfrm>
              <a:off x="6122551" y="2783358"/>
              <a:ext cx="5189305" cy="164065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597391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7BAAF-BDB2-8F88-6D77-35B4A9A07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Positive integers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EF748B7-A68A-75C7-DAB1-7FD8FD285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19</a:t>
            </a:fld>
            <a:endParaRPr lang="en-US"/>
          </a:p>
        </p:txBody>
      </p:sp>
      <p:pic>
        <p:nvPicPr>
          <p:cNvPr id="5" name="Picture 4" descr="A screenshot of a computer code&#10;&#10;Description automatically generated with low confidence">
            <a:extLst>
              <a:ext uri="{FF2B5EF4-FFF2-40B4-BE49-F238E27FC236}">
                <a16:creationId xmlns:a16="http://schemas.microsoft.com/office/drawing/2014/main" id="{481D69FF-3FA2-3B40-BC40-D19044944A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9875" y="1228811"/>
            <a:ext cx="8739876" cy="5023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849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71611-2867-3D42-B377-CA8811D07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Overview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AC3C71-34C8-AC43-9A36-790E6ED2D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7029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27CED-F3BD-F485-CDC2-803669821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Negative integers (exclusion)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3FEBE9A-5A35-818B-C454-50EDF9F77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20</a:t>
            </a:fld>
            <a:endParaRPr lang="en-US"/>
          </a:p>
        </p:txBody>
      </p:sp>
      <p:pic>
        <p:nvPicPr>
          <p:cNvPr id="5" name="Picture 4" descr="A screenshot of a computer program&#10;&#10;Description automatically generated with low confidence">
            <a:extLst>
              <a:ext uri="{FF2B5EF4-FFF2-40B4-BE49-F238E27FC236}">
                <a16:creationId xmlns:a16="http://schemas.microsoft.com/office/drawing/2014/main" id="{62439A2A-8310-DF5E-8B34-85C086C5DA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652416"/>
            <a:ext cx="9431936" cy="422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4483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C5572-89E2-2AB7-02D0-5019611AC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vectors (1)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B9C94DE-B4F9-77E7-98DB-C7A08D62D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21</a:t>
            </a:fld>
            <a:endParaRPr lang="en-US"/>
          </a:p>
        </p:txBody>
      </p:sp>
      <p:pic>
        <p:nvPicPr>
          <p:cNvPr id="5" name="Picture 4" descr="A picture containing text, receipt, font, white&#10;&#10;Description automatically generated">
            <a:extLst>
              <a:ext uri="{FF2B5EF4-FFF2-40B4-BE49-F238E27FC236}">
                <a16:creationId xmlns:a16="http://schemas.microsoft.com/office/drawing/2014/main" id="{5A4534B8-A433-B359-64D0-BDE280ED78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060" y="1715872"/>
            <a:ext cx="9351594" cy="2176505"/>
          </a:xfrm>
          <a:prstGeom prst="rect">
            <a:avLst/>
          </a:prstGeom>
        </p:spPr>
      </p:pic>
      <p:pic>
        <p:nvPicPr>
          <p:cNvPr id="7" name="Picture 6" descr="A picture containing text, receipt, font, screenshot&#10;&#10;Description automatically generated">
            <a:extLst>
              <a:ext uri="{FF2B5EF4-FFF2-40B4-BE49-F238E27FC236}">
                <a16:creationId xmlns:a16="http://schemas.microsoft.com/office/drawing/2014/main" id="{E63C33C7-E435-C817-1CDE-A614D45BE2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3151" y="4518795"/>
            <a:ext cx="9400503" cy="1634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3514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C5572-89E2-2AB7-02D0-5019611AC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vectors (2)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B9C94DE-B4F9-77E7-98DB-C7A08D62D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22</a:t>
            </a:fld>
            <a:endParaRPr lang="en-US"/>
          </a:p>
        </p:txBody>
      </p:sp>
      <p:pic>
        <p:nvPicPr>
          <p:cNvPr id="9" name="Picture 8" descr="A picture containing text, receipt, font, screenshot&#10;&#10;Description automatically generated">
            <a:extLst>
              <a:ext uri="{FF2B5EF4-FFF2-40B4-BE49-F238E27FC236}">
                <a16:creationId xmlns:a16="http://schemas.microsoft.com/office/drawing/2014/main" id="{76D45946-E7EB-DE79-BD95-6B163B6A37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9369" y="1562056"/>
            <a:ext cx="8936114" cy="1539489"/>
          </a:xfrm>
          <a:prstGeom prst="rect">
            <a:avLst/>
          </a:prstGeom>
        </p:spPr>
      </p:pic>
      <p:pic>
        <p:nvPicPr>
          <p:cNvPr id="6" name="Picture 5" descr="A picture containing text, receipt, font, white&#10;&#10;Description automatically generated">
            <a:extLst>
              <a:ext uri="{FF2B5EF4-FFF2-40B4-BE49-F238E27FC236}">
                <a16:creationId xmlns:a16="http://schemas.microsoft.com/office/drawing/2014/main" id="{2A163790-7C9B-3EE2-057E-AF8FBBE280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9368" y="3756456"/>
            <a:ext cx="8936109" cy="1539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1584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5A2A7-9522-B16C-4A95-A57E985C9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Named elements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645A060-1671-A544-FB9C-BEFDCB9C6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23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C869352-8F69-5580-E48D-DF2A2CD793D6}"/>
              </a:ext>
            </a:extLst>
          </p:cNvPr>
          <p:cNvGrpSpPr/>
          <p:nvPr/>
        </p:nvGrpSpPr>
        <p:grpSpPr>
          <a:xfrm>
            <a:off x="2335578" y="1417638"/>
            <a:ext cx="7980729" cy="2755777"/>
            <a:chOff x="1752112" y="1417638"/>
            <a:chExt cx="6413500" cy="1838569"/>
          </a:xfrm>
        </p:grpSpPr>
        <p:pic>
          <p:nvPicPr>
            <p:cNvPr id="5" name="Picture 4" descr="A screenshot of a computer&#10;&#10;Description automatically generated with medium confidence">
              <a:extLst>
                <a:ext uri="{FF2B5EF4-FFF2-40B4-BE49-F238E27FC236}">
                  <a16:creationId xmlns:a16="http://schemas.microsoft.com/office/drawing/2014/main" id="{8C61EA48-673D-C165-7B98-D18E8128898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88931"/>
            <a:stretch/>
          </p:blipFill>
          <p:spPr>
            <a:xfrm>
              <a:off x="1752112" y="1417638"/>
              <a:ext cx="6413500" cy="739408"/>
            </a:xfrm>
            <a:prstGeom prst="rect">
              <a:avLst/>
            </a:prstGeom>
          </p:spPr>
        </p:pic>
        <p:pic>
          <p:nvPicPr>
            <p:cNvPr id="6" name="Picture 5" descr="A screenshot of a computer&#10;&#10;Description automatically generated with medium confidence">
              <a:extLst>
                <a:ext uri="{FF2B5EF4-FFF2-40B4-BE49-F238E27FC236}">
                  <a16:creationId xmlns:a16="http://schemas.microsoft.com/office/drawing/2014/main" id="{FB705FC7-76F5-C661-08DA-AB23130AD25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83546"/>
            <a:stretch/>
          </p:blipFill>
          <p:spPr>
            <a:xfrm>
              <a:off x="1752112" y="2157046"/>
              <a:ext cx="6413500" cy="1099161"/>
            </a:xfrm>
            <a:prstGeom prst="rect">
              <a:avLst/>
            </a:prstGeom>
          </p:spPr>
        </p:pic>
      </p:grpSp>
      <p:pic>
        <p:nvPicPr>
          <p:cNvPr id="9" name="Picture 8" descr="A picture containing text, screenshot, font, receipt&#10;&#10;Description automatically generated">
            <a:extLst>
              <a:ext uri="{FF2B5EF4-FFF2-40B4-BE49-F238E27FC236}">
                <a16:creationId xmlns:a16="http://schemas.microsoft.com/office/drawing/2014/main" id="{280539D2-28C4-3157-83F5-422E5B5D3D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7357" y="4770689"/>
            <a:ext cx="7988950" cy="1394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3042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155A2-C798-D23C-2F29-1874FB48F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B050"/>
                </a:solidFill>
              </a:rPr>
              <a:t>Challenge 2.2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10C96-10C0-B2FF-DA91-51FF282BFC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>
                <a:solidFill>
                  <a:srgbClr val="0432FF"/>
                </a:solidFill>
              </a:rPr>
              <a:t>set.seed</a:t>
            </a:r>
            <a:r>
              <a:rPr lang="en-US" dirty="0">
                <a:solidFill>
                  <a:srgbClr val="0432FF"/>
                </a:solidFill>
              </a:rPr>
              <a:t>(100) </a:t>
            </a:r>
            <a:r>
              <a:rPr lang="en-US" dirty="0"/>
              <a:t>to ensure everyone gets the same result</a:t>
            </a:r>
          </a:p>
          <a:p>
            <a:r>
              <a:rPr lang="en-US" dirty="0"/>
              <a:t>Use </a:t>
            </a:r>
            <a:r>
              <a:rPr lang="en-US" dirty="0">
                <a:solidFill>
                  <a:srgbClr val="0432FF"/>
                </a:solidFill>
              </a:rPr>
              <a:t>sample() </a:t>
            </a:r>
            <a:r>
              <a:rPr lang="en-US" dirty="0"/>
              <a:t>to draw 1000 random numbers that represent a dice throw (dice 1)</a:t>
            </a:r>
          </a:p>
          <a:p>
            <a:r>
              <a:rPr lang="en-US" dirty="0"/>
              <a:t>Use </a:t>
            </a:r>
            <a:r>
              <a:rPr lang="en-US" dirty="0">
                <a:solidFill>
                  <a:srgbClr val="0432FF"/>
                </a:solidFill>
              </a:rPr>
              <a:t>sample() </a:t>
            </a:r>
            <a:r>
              <a:rPr lang="en-US" dirty="0"/>
              <a:t>to draw another 1000 random numbers that represent a second dice throw (dice 2)</a:t>
            </a:r>
          </a:p>
          <a:p>
            <a:r>
              <a:rPr lang="en-US" dirty="0"/>
              <a:t>Add the outcomes together to simulate the throw of two dice</a:t>
            </a:r>
          </a:p>
          <a:p>
            <a:r>
              <a:rPr lang="en-US" dirty="0"/>
              <a:t>Use atomic vector </a:t>
            </a:r>
            <a:r>
              <a:rPr lang="en-US" dirty="0" err="1"/>
              <a:t>subsetting</a:t>
            </a:r>
            <a:r>
              <a:rPr lang="en-US" dirty="0"/>
              <a:t> to find the total number equal to 7</a:t>
            </a:r>
          </a:p>
          <a:p>
            <a:r>
              <a:rPr lang="en-US" dirty="0"/>
              <a:t>See how useful the function </a:t>
            </a:r>
            <a:r>
              <a:rPr lang="en-US" dirty="0">
                <a:solidFill>
                  <a:srgbClr val="0432FF"/>
                </a:solidFill>
              </a:rPr>
              <a:t>table() </a:t>
            </a:r>
            <a:r>
              <a:rPr lang="en-US" dirty="0"/>
              <a:t>when applied to the sum of outcomes.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160E39-0FAC-BEBB-08F4-5AF72B461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039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82B21-5BF2-F373-39EC-1ADF98638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(1) Atomic Vectors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716F01-E64F-F76C-5DDB-29AFC6E36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3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D725F0E-4396-9E91-BC5C-854951C60B11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518984" y="1704288"/>
            <a:ext cx="5758248" cy="4761823"/>
          </a:xfrm>
        </p:spPr>
        <p:txBody>
          <a:bodyPr>
            <a:normAutofit fontScale="85000" lnSpcReduction="10000"/>
          </a:bodyPr>
          <a:lstStyle/>
          <a:p>
            <a:r>
              <a:rPr lang="en-IE" sz="3000" dirty="0">
                <a:effectLst/>
                <a:latin typeface="LMRoman10-Regular-Identity-H"/>
              </a:rPr>
              <a:t>A one-dimensional data structure that allows you to store one or more values. </a:t>
            </a:r>
          </a:p>
          <a:p>
            <a:r>
              <a:rPr lang="en-IE" sz="3000" dirty="0">
                <a:effectLst/>
                <a:latin typeface="LMRoman10-Regular-Identity-H"/>
              </a:rPr>
              <a:t>Created using the combine function c()</a:t>
            </a:r>
          </a:p>
          <a:p>
            <a:r>
              <a:rPr lang="en-IE" sz="3000" dirty="0">
                <a:latin typeface="LMRoman10-Regular-Identity-H"/>
              </a:rPr>
              <a:t>Assignment using </a:t>
            </a:r>
            <a:r>
              <a:rPr lang="en-IE" sz="3000" dirty="0">
                <a:latin typeface="LMRoman10-Regular-Identity-H"/>
                <a:sym typeface="Wingdings" pitchFamily="2" charset="2"/>
              </a:rPr>
              <a:t> operator (convention in R)</a:t>
            </a:r>
          </a:p>
          <a:p>
            <a:r>
              <a:rPr lang="en-IE" sz="3000" dirty="0">
                <a:latin typeface="LMRoman10-Regular-Identity-H"/>
                <a:sym typeface="Wingdings" pitchFamily="2" charset="2"/>
              </a:rPr>
              <a:t>Four main types</a:t>
            </a:r>
          </a:p>
          <a:p>
            <a:pPr lvl="1"/>
            <a:r>
              <a:rPr lang="en-IE" sz="3000" dirty="0">
                <a:latin typeface="LMRoman10-Regular-Identity-H"/>
                <a:sym typeface="Wingdings" pitchFamily="2" charset="2"/>
              </a:rPr>
              <a:t>logical</a:t>
            </a:r>
          </a:p>
          <a:p>
            <a:pPr lvl="1"/>
            <a:r>
              <a:rPr lang="en-IE" sz="3000" dirty="0"/>
              <a:t>integer</a:t>
            </a:r>
          </a:p>
          <a:p>
            <a:pPr lvl="1"/>
            <a:r>
              <a:rPr lang="en-IE" sz="3000" dirty="0"/>
              <a:t>numeric/double</a:t>
            </a:r>
          </a:p>
          <a:p>
            <a:pPr lvl="1"/>
            <a:r>
              <a:rPr lang="en-IE" sz="3000" dirty="0"/>
              <a:t>character</a:t>
            </a:r>
          </a:p>
          <a:p>
            <a:endParaRPr lang="en-US" dirty="0"/>
          </a:p>
        </p:txBody>
      </p:sp>
      <p:pic>
        <p:nvPicPr>
          <p:cNvPr id="11" name="Picture 10" descr="A screenshot of a computer code&#10;&#10;Description automatically generated with low confidence">
            <a:extLst>
              <a:ext uri="{FF2B5EF4-FFF2-40B4-BE49-F238E27FC236}">
                <a16:creationId xmlns:a16="http://schemas.microsoft.com/office/drawing/2014/main" id="{FF9E57B9-93A5-844E-46AA-A0F5758723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8442" y="1704288"/>
            <a:ext cx="5599155" cy="4254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005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31CBB-D897-D694-AB36-FDA5C29B7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types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7D42149-F0C5-113B-6092-BFFD5A8FE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F207BFC6-2AB5-AB46-028A-EDD47AEA25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884" y="1938295"/>
            <a:ext cx="5304208" cy="3881850"/>
          </a:xfrm>
          <a:prstGeom prst="rect">
            <a:avLst/>
          </a:prstGeom>
        </p:spPr>
      </p:pic>
      <p:pic>
        <p:nvPicPr>
          <p:cNvPr id="7" name="Picture 6" descr="A picture containing text, screenshot, font, receipt&#10;&#10;Description automatically generated">
            <a:extLst>
              <a:ext uri="{FF2B5EF4-FFF2-40B4-BE49-F238E27FC236}">
                <a16:creationId xmlns:a16="http://schemas.microsoft.com/office/drawing/2014/main" id="{F84F7080-6BB8-2DFF-EBE9-D29E828EBA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9257" y="1895046"/>
            <a:ext cx="6325859" cy="3461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31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D03E7-9160-1B53-6B67-BC0EB9C01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Vectors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B59BCE3-EDF3-85D4-13B2-02097EB53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4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E3DC24D9-B794-548A-0C3E-7D04D4095A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2162" y="1642418"/>
            <a:ext cx="7032539" cy="4229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044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82B21-5BF2-F373-39EC-1ADF98638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Creating large vectors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716F01-E64F-F76C-5DDB-29AFC6E36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6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D725F0E-4396-9E91-BC5C-854951C60B11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407773" y="1716645"/>
            <a:ext cx="5384800" cy="4525963"/>
          </a:xfrm>
        </p:spPr>
        <p:txBody>
          <a:bodyPr>
            <a:normAutofit/>
          </a:bodyPr>
          <a:lstStyle/>
          <a:p>
            <a:r>
              <a:rPr lang="en-IE" sz="2800" dirty="0">
                <a:effectLst/>
                <a:latin typeface="LMRoman10-Regular-Identity-H"/>
              </a:rPr>
              <a:t>Colon operator :</a:t>
            </a:r>
          </a:p>
          <a:p>
            <a:r>
              <a:rPr lang="en-IE" sz="2800" dirty="0" err="1">
                <a:effectLst/>
                <a:latin typeface="LMRoman10-Regular-Identity-H"/>
              </a:rPr>
              <a:t>seq</a:t>
            </a:r>
            <a:r>
              <a:rPr lang="en-IE" sz="2800" dirty="0">
                <a:effectLst/>
                <a:latin typeface="LMRoman10-Regular-Identity-H"/>
              </a:rPr>
              <a:t>() function</a:t>
            </a:r>
          </a:p>
          <a:p>
            <a:r>
              <a:rPr lang="en-IE" sz="2800" dirty="0">
                <a:solidFill>
                  <a:schemeClr val="bg1">
                    <a:lumMod val="85000"/>
                  </a:schemeClr>
                </a:solidFill>
              </a:rPr>
              <a:t>rep() function</a:t>
            </a:r>
          </a:p>
          <a:p>
            <a:r>
              <a:rPr lang="en-US" sz="2800" dirty="0">
                <a:solidFill>
                  <a:schemeClr val="bg1">
                    <a:lumMod val="85000"/>
                  </a:schemeClr>
                </a:solidFill>
              </a:rPr>
              <a:t>vector() function</a:t>
            </a:r>
          </a:p>
        </p:txBody>
      </p:sp>
      <p:pic>
        <p:nvPicPr>
          <p:cNvPr id="4" name="Picture 3" descr="A picture containing text, receipt, screenshot, font&#10;&#10;Description automatically generated">
            <a:extLst>
              <a:ext uri="{FF2B5EF4-FFF2-40B4-BE49-F238E27FC236}">
                <a16:creationId xmlns:a16="http://schemas.microsoft.com/office/drawing/2014/main" id="{BAE62A45-41C5-CBDF-C1C3-E0D58194FF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1082"/>
          <a:stretch/>
        </p:blipFill>
        <p:spPr>
          <a:xfrm>
            <a:off x="7352270" y="180871"/>
            <a:ext cx="4620615" cy="2690935"/>
          </a:xfrm>
          <a:prstGeom prst="rect">
            <a:avLst/>
          </a:prstGeom>
        </p:spPr>
      </p:pic>
      <p:pic>
        <p:nvPicPr>
          <p:cNvPr id="9" name="Picture 8" descr="A picture containing text, screenshot, font, algebra&#10;&#10;Description automatically generated">
            <a:extLst>
              <a:ext uri="{FF2B5EF4-FFF2-40B4-BE49-F238E27FC236}">
                <a16:creationId xmlns:a16="http://schemas.microsoft.com/office/drawing/2014/main" id="{CFB2541B-4107-4313-A336-30BF1D973B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8348" y="3067499"/>
            <a:ext cx="7213652" cy="3202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226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A25CD-8BB4-A1CD-E1BF-765891A33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vector() function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CE7E617-CCB9-44A1-7FD2-AA6FC31DA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4" descr="A screenshot of a computer code&#10;&#10;Description automatically generated with low confidence">
            <a:extLst>
              <a:ext uri="{FF2B5EF4-FFF2-40B4-BE49-F238E27FC236}">
                <a16:creationId xmlns:a16="http://schemas.microsoft.com/office/drawing/2014/main" id="{27CEB1F4-5427-960A-F2E7-81716B5248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038" y="1644994"/>
            <a:ext cx="5890054" cy="43018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6C8A6D9-4F7C-0C8A-A21E-BFF9F139384E}"/>
              </a:ext>
            </a:extLst>
          </p:cNvPr>
          <p:cNvSpPr txBox="1"/>
          <p:nvPr/>
        </p:nvSpPr>
        <p:spPr>
          <a:xfrm>
            <a:off x="6968973" y="2010714"/>
            <a:ext cx="415210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Atomic vectors always contain data of the same type.</a:t>
            </a:r>
          </a:p>
          <a:p>
            <a:endParaRPr lang="en-US" sz="2800" dirty="0"/>
          </a:p>
          <a:p>
            <a:r>
              <a:rPr lang="en-US" sz="2800" dirty="0"/>
              <a:t>This is enforced by R using a process known as coercion.</a:t>
            </a:r>
          </a:p>
        </p:txBody>
      </p:sp>
    </p:spTree>
    <p:extLst>
      <p:ext uri="{BB962C8B-B14F-4D97-AF65-F5344CB8AC3E}">
        <p14:creationId xmlns:p14="http://schemas.microsoft.com/office/powerpoint/2010/main" val="37620490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7A7E5-D480-1185-47FF-69A1272FC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Coercion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90A2B8-9985-BAE7-34A0-C3BE0217E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8</a:t>
            </a:fld>
            <a:endParaRPr lang="en-US"/>
          </a:p>
        </p:txBody>
      </p:sp>
      <p:pic>
        <p:nvPicPr>
          <p:cNvPr id="7" name="Picture 6" descr="A picture containing text, font, screenshot, white&#10;&#10;Description automatically generated">
            <a:extLst>
              <a:ext uri="{FF2B5EF4-FFF2-40B4-BE49-F238E27FC236}">
                <a16:creationId xmlns:a16="http://schemas.microsoft.com/office/drawing/2014/main" id="{AD9EB522-599E-EA08-1365-1472D4CEEF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8413" y="1352035"/>
            <a:ext cx="6435173" cy="2184572"/>
          </a:xfrm>
          <a:prstGeom prst="rect">
            <a:avLst/>
          </a:prstGeom>
        </p:spPr>
      </p:pic>
      <p:pic>
        <p:nvPicPr>
          <p:cNvPr id="9" name="Picture 8" descr="A picture containing text, receipt, font, algebra&#10;&#10;Description automatically generated">
            <a:extLst>
              <a:ext uri="{FF2B5EF4-FFF2-40B4-BE49-F238E27FC236}">
                <a16:creationId xmlns:a16="http://schemas.microsoft.com/office/drawing/2014/main" id="{06EB339D-8806-A6B8-9B4B-644074C52A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932" y="3864704"/>
            <a:ext cx="4635500" cy="1498600"/>
          </a:xfrm>
          <a:prstGeom prst="rect">
            <a:avLst/>
          </a:prstGeom>
        </p:spPr>
      </p:pic>
      <p:pic>
        <p:nvPicPr>
          <p:cNvPr id="11" name="Picture 10" descr="A picture containing text, receipt, font, white&#10;&#10;Description automatically generated">
            <a:extLst>
              <a:ext uri="{FF2B5EF4-FFF2-40B4-BE49-F238E27FC236}">
                <a16:creationId xmlns:a16="http://schemas.microsoft.com/office/drawing/2014/main" id="{B337A013-48B3-898B-38E1-640AF2A753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3124" y="3804165"/>
            <a:ext cx="5689600" cy="170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760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A91BF-0A73-4286-E96F-CEDA20483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vector elements (useful)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23E48D1-4FDB-E175-D015-9D9C17017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893B6-8239-B544-860F-8E6624F3670C}" type="slidenum">
              <a:rPr lang="en-US" smtClean="0"/>
              <a:t>9</a:t>
            </a:fld>
            <a:endParaRPr lang="en-US"/>
          </a:p>
        </p:txBody>
      </p:sp>
      <p:pic>
        <p:nvPicPr>
          <p:cNvPr id="5" name="Picture 4" descr="A picture containing text, screenshot, font, receipt&#10;&#10;Description automatically generated">
            <a:extLst>
              <a:ext uri="{FF2B5EF4-FFF2-40B4-BE49-F238E27FC236}">
                <a16:creationId xmlns:a16="http://schemas.microsoft.com/office/drawing/2014/main" id="{F03BE7C1-9FEE-3478-CDB8-F14EB6C6E9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555" y="2086576"/>
            <a:ext cx="6031786" cy="2843770"/>
          </a:xfrm>
          <a:prstGeom prst="rect">
            <a:avLst/>
          </a:prstGeom>
        </p:spPr>
      </p:pic>
      <p:pic>
        <p:nvPicPr>
          <p:cNvPr id="7" name="Picture 6" descr="A picture containing text, receipt, font, screenshot&#10;&#10;Description automatically generated">
            <a:extLst>
              <a:ext uri="{FF2B5EF4-FFF2-40B4-BE49-F238E27FC236}">
                <a16:creationId xmlns:a16="http://schemas.microsoft.com/office/drawing/2014/main" id="{D4319606-68DD-7B2A-5DB0-445D92F790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7996" y="2130682"/>
            <a:ext cx="5418412" cy="2596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459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18643</TotalTime>
  <Words>493</Words>
  <Application>Microsoft Macintosh PowerPoint</Application>
  <PresentationFormat>Widescreen</PresentationFormat>
  <Paragraphs>86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LMRoman10-Regular-Identity-H</vt:lpstr>
      <vt:lpstr>Office Theme</vt:lpstr>
      <vt:lpstr>Data Science for Operational Researchers using R</vt:lpstr>
      <vt:lpstr>Course Overview</vt:lpstr>
      <vt:lpstr>(1) Atomic Vectors</vt:lpstr>
      <vt:lpstr>Other types</vt:lpstr>
      <vt:lpstr>Combining Vectors</vt:lpstr>
      <vt:lpstr>Creating large vectors</vt:lpstr>
      <vt:lpstr>vector() function</vt:lpstr>
      <vt:lpstr>Coercion</vt:lpstr>
      <vt:lpstr>Naming vector elements (useful)</vt:lpstr>
      <vt:lpstr>Missing Values</vt:lpstr>
      <vt:lpstr>Detecting NAs</vt:lpstr>
      <vt:lpstr>Vectorisation</vt:lpstr>
      <vt:lpstr>R Operators (Support vectorization)</vt:lpstr>
      <vt:lpstr>R Relational Operators (Support Vectoristion)</vt:lpstr>
      <vt:lpstr>Logical Operators</vt:lpstr>
      <vt:lpstr>ifelse(test_condition, true_value, false_value)</vt:lpstr>
      <vt:lpstr>Challenge 2.1</vt:lpstr>
      <vt:lpstr>Subsetting</vt:lpstr>
      <vt:lpstr>Positive integers</vt:lpstr>
      <vt:lpstr>Negative integers (exclusion)</vt:lpstr>
      <vt:lpstr>Logical vectors (1) </vt:lpstr>
      <vt:lpstr>Logical vectors (2) </vt:lpstr>
      <vt:lpstr>Named elements</vt:lpstr>
      <vt:lpstr>Challenge 2.2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Jim</dc:creator>
  <cp:lastModifiedBy>Duggan, James</cp:lastModifiedBy>
  <cp:revision>465</cp:revision>
  <cp:lastPrinted>2020-11-24T11:26:30Z</cp:lastPrinted>
  <dcterms:created xsi:type="dcterms:W3CDTF">2016-06-27T07:49:28Z</dcterms:created>
  <dcterms:modified xsi:type="dcterms:W3CDTF">2024-10-24T12:17:58Z</dcterms:modified>
</cp:coreProperties>
</file>