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88" r:id="rId3"/>
    <p:sldId id="489" r:id="rId4"/>
    <p:sldId id="490" r:id="rId5"/>
    <p:sldId id="495" r:id="rId6"/>
    <p:sldId id="491" r:id="rId7"/>
    <p:sldId id="492" r:id="rId8"/>
    <p:sldId id="493" r:id="rId9"/>
    <p:sldId id="494" r:id="rId10"/>
    <p:sldId id="496" r:id="rId11"/>
    <p:sldId id="497" r:id="rId12"/>
    <p:sldId id="49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335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04 – Data Frames and Tibbles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Data-Science-for-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93609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Data Science for Operational Researchers using R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65104"/>
            <a:ext cx="8534400" cy="817633"/>
          </a:xfrm>
        </p:spPr>
        <p:txBody>
          <a:bodyPr/>
          <a:lstStyle/>
          <a:p>
            <a:r>
              <a:rPr lang="en-US" dirty="0"/>
              <a:t>04 – Data Frames and Tibbles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708691" y="5792202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https://github.com/JimDuggan/Data-Science-for-OR</a:t>
            </a:r>
            <a:r>
              <a:rPr lang="en-US" dirty="0"/>
              <a:t> </a:t>
            </a:r>
          </a:p>
        </p:txBody>
      </p:sp>
      <p:pic>
        <p:nvPicPr>
          <p:cNvPr id="10" name="Picture 9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9148E605-8A62-8ADF-A99C-78524CF4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14" y="228673"/>
            <a:ext cx="7499807" cy="23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E3A0-95F5-52AD-F500-15281451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between both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6F6BB-6E5E-3645-03F1-6A9D59D3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03070062-4CFD-4957-44D2-00284A0FA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04" y="1663822"/>
            <a:ext cx="10786496" cy="41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9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50EC-F66B-AD77-075E-D2946FBB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frames in a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48596-3363-7B2E-D18E-5BF4CC0D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D9C93B84-AED8-1A4B-E4A6-86F20942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05" y="1693983"/>
            <a:ext cx="9101138" cy="43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5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4A8EAA02-A591-9822-011E-A42D58C5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7" y="1062402"/>
            <a:ext cx="10802726" cy="1399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C01958-F19B-40A3-EAD5-0A7B15DF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3F63B-F00C-B8E9-6A4F-D1BEC695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3C44FAE-9DF6-0CD7-1FCB-705733FF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969" y="2270600"/>
            <a:ext cx="6400800" cy="160020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40E76AB-0273-6BF5-911A-2FF2FA2B5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569" y="3870800"/>
            <a:ext cx="6426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B93-C048-0373-F150-617A6890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61FE-E623-1AA1-0E8A-675291709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7185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432FF"/>
                </a:solidFill>
              </a:rPr>
              <a:t>data frame </a:t>
            </a:r>
            <a:r>
              <a:rPr lang="en-US" dirty="0"/>
              <a:t>is based on a </a:t>
            </a:r>
            <a:r>
              <a:rPr lang="en-US" dirty="0">
                <a:solidFill>
                  <a:srgbClr val="0432FF"/>
                </a:solidFill>
              </a:rPr>
              <a:t>list</a:t>
            </a:r>
            <a:r>
              <a:rPr lang="en-US" dirty="0"/>
              <a:t>, where the elements of that list containing equal length vectors </a:t>
            </a:r>
          </a:p>
          <a:p>
            <a:r>
              <a:rPr lang="en-US" dirty="0"/>
              <a:t>The list elements then become columns in the data frame</a:t>
            </a:r>
          </a:p>
          <a:p>
            <a:r>
              <a:rPr lang="en-US" dirty="0"/>
              <a:t>Created with the function </a:t>
            </a:r>
            <a:r>
              <a:rPr lang="en-US" dirty="0" err="1">
                <a:solidFill>
                  <a:srgbClr val="0432FF"/>
                </a:solidFill>
              </a:rPr>
              <a:t>data.frame</a:t>
            </a:r>
            <a:r>
              <a:rPr lang="en-US" dirty="0">
                <a:solidFill>
                  <a:srgbClr val="0432FF"/>
                </a:solidFill>
              </a:rPr>
              <a:t>()</a:t>
            </a:r>
          </a:p>
          <a:p>
            <a:r>
              <a:rPr lang="en-US" dirty="0"/>
              <a:t>The data frame, with its row and column structure, will be familiar to anyone who has used a spreadsheet, where each column is a variable, and every row is an observation</a:t>
            </a:r>
          </a:p>
          <a:p>
            <a:r>
              <a:rPr lang="en-US" dirty="0"/>
              <a:t>It can also be operated on using matrix notation (a 2-dimensional vector)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E6EFF-6A91-632E-4758-1044C328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C58B534-B10A-1E32-E6AC-9CC86E16B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33303"/>
          <a:stretch/>
        </p:blipFill>
        <p:spPr>
          <a:xfrm>
            <a:off x="6651380" y="1485900"/>
            <a:ext cx="4294554" cy="1943100"/>
          </a:xfrm>
          <a:prstGeom prst="rect">
            <a:avLst/>
          </a:prstGeom>
        </p:spPr>
      </p:pic>
      <p:pic>
        <p:nvPicPr>
          <p:cNvPr id="9" name="Picture 8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CAC5C30D-37DD-0C1B-D0B8-0CF584A0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34" y="3419659"/>
            <a:ext cx="4318000" cy="863600"/>
          </a:xfrm>
          <a:prstGeom prst="rect">
            <a:avLst/>
          </a:prstGeom>
        </p:spPr>
      </p:pic>
      <p:pic>
        <p:nvPicPr>
          <p:cNvPr id="11" name="Picture 10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42D2A2DB-D39A-99B3-0C74-7C241B179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934" y="4484911"/>
            <a:ext cx="5410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4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E3E3-162B-72B7-A076-08D3518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2545D-343A-746D-441D-1A2C85FB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picture containing text, receipt, white, font&#10;&#10;Description automatically generated">
            <a:extLst>
              <a:ext uri="{FF2B5EF4-FFF2-40B4-BE49-F238E27FC236}">
                <a16:creationId xmlns:a16="http://schemas.microsoft.com/office/drawing/2014/main" id="{9EF23F70-9CB0-8C8E-5838-7C9ADC85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2743200"/>
            <a:ext cx="6413500" cy="1371600"/>
          </a:xfrm>
          <a:prstGeom prst="rect">
            <a:avLst/>
          </a:prstGeom>
        </p:spPr>
      </p:pic>
      <p:pic>
        <p:nvPicPr>
          <p:cNvPr id="9" name="Picture 8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2ED7FAC-C591-F728-52A8-E83BDC85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50" y="1371173"/>
            <a:ext cx="6413500" cy="1143000"/>
          </a:xfrm>
          <a:prstGeom prst="rect">
            <a:avLst/>
          </a:prstGeom>
        </p:spPr>
      </p:pic>
      <p:pic>
        <p:nvPicPr>
          <p:cNvPr id="11" name="Picture 10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6CBA3B20-8DD0-F8AC-14E2-A22A56546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50" y="4493357"/>
            <a:ext cx="64135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6F75-2293-7E91-F2A5-7EDD1216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columns (with </a:t>
            </a:r>
            <a:r>
              <a:rPr lang="en-US" dirty="0">
                <a:solidFill>
                  <a:srgbClr val="0432FF"/>
                </a:solidFill>
              </a:rPr>
              <a:t>$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B165E-E414-60D6-925C-E778FC09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0BFC2F0-3BC3-D202-1F7C-9325AC0A6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68" y="1769329"/>
            <a:ext cx="8714863" cy="30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6F75-2293-7E91-F2A5-7EDD1216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columns using </a:t>
            </a:r>
            <a:r>
              <a:rPr lang="en-US" dirty="0">
                <a:solidFill>
                  <a:srgbClr val="0432FF"/>
                </a:solidFill>
              </a:rPr>
              <a:t>transform()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B165E-E414-60D6-925C-E778FC09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48C3BCD-F21F-D5A6-F2CA-FC0774FB3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53" y="1793629"/>
            <a:ext cx="10105640" cy="24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D1A5-4AC5-7034-358F-3B708E0F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subset()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3E2F9-72DE-2732-07D4-43635E7F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7908" y="1417638"/>
            <a:ext cx="477129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subset(x, </a:t>
            </a:r>
            <a:r>
              <a:rPr lang="en-US" dirty="0" err="1">
                <a:solidFill>
                  <a:srgbClr val="0432FF"/>
                </a:solidFill>
              </a:rPr>
              <a:t>subset,select</a:t>
            </a:r>
            <a:r>
              <a:rPr lang="en-US" dirty="0">
                <a:solidFill>
                  <a:srgbClr val="0432FF"/>
                </a:solidFill>
              </a:rPr>
              <a:t>) </a:t>
            </a:r>
            <a:r>
              <a:rPr lang="en-US" dirty="0"/>
              <a:t>returns subsets of vectors, matrices or data frames which meet specified conditions. </a:t>
            </a:r>
          </a:p>
          <a:p>
            <a:pPr marL="0" indent="0">
              <a:buNone/>
            </a:pPr>
            <a:r>
              <a:rPr lang="en-US" dirty="0"/>
              <a:t>The main arguments provided to this function when using with data frames are: </a:t>
            </a:r>
          </a:p>
          <a:p>
            <a:r>
              <a:rPr lang="en-US" dirty="0"/>
              <a:t>x, the object to be </a:t>
            </a:r>
            <a:r>
              <a:rPr lang="en-US" dirty="0" err="1"/>
              <a:t>subsetted</a:t>
            </a:r>
            <a:r>
              <a:rPr lang="en-US" dirty="0"/>
              <a:t> </a:t>
            </a:r>
          </a:p>
          <a:p>
            <a:r>
              <a:rPr lang="en-US" dirty="0"/>
              <a:t>subset, a logical expression indicating which rows should be kept </a:t>
            </a:r>
          </a:p>
          <a:p>
            <a:r>
              <a:rPr lang="en-US" dirty="0"/>
              <a:t>select, which indicates the columns to be selected from the data frame. If this is not present, all columns are returned.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FFA6-A085-4607-4FEF-6F6BE185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AABDF5A-DB63-EEF7-3D7A-40FCFF7A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364" y="2294854"/>
            <a:ext cx="6243728" cy="13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9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90DC-E4F0-846A-8E83-C57D4274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51B99-B112-E7AC-8CE5-813E666A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6787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Using the subset function to list all cars with an mpg greater than the mean from the data frame </a:t>
            </a:r>
            <a:r>
              <a:rPr lang="en-US" dirty="0" err="1">
                <a:solidFill>
                  <a:srgbClr val="0432FF"/>
                </a:solidFill>
              </a:rPr>
              <a:t>mtcars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9776E-3B4C-E338-653B-8A9E30B5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text, font, black and white, screenshot&#10;&#10;Description automatically generated">
            <a:extLst>
              <a:ext uri="{FF2B5EF4-FFF2-40B4-BE49-F238E27FC236}">
                <a16:creationId xmlns:a16="http://schemas.microsoft.com/office/drawing/2014/main" id="{1C694D60-304E-9647-FEFE-35A4E022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26" y="2379787"/>
            <a:ext cx="75565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3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90DC-E4F0-846A-8E83-C57D4274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51B99-B112-E7AC-8CE5-813E666A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Add a new column to </a:t>
            </a:r>
            <a:r>
              <a:rPr lang="en-US" dirty="0" err="1"/>
              <a:t>mtcars</a:t>
            </a:r>
            <a:r>
              <a:rPr lang="en-US" dirty="0"/>
              <a:t> (using $) that converts mpg to </a:t>
            </a:r>
            <a:r>
              <a:rPr lang="en-US" dirty="0" err="1"/>
              <a:t>kpg</a:t>
            </a:r>
            <a:r>
              <a:rPr lang="en-US" dirty="0"/>
              <a:t>. Assume a constant 1.6 for the transformation. 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9776E-3B4C-E338-653B-8A9E30B5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BB072512-BAB7-9B8C-58CF-4FDAE912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57" y="3259181"/>
            <a:ext cx="7772400" cy="19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0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CD96-3780-9A7D-AAC2-9F87E141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tibbles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5BAE-68FB-02B0-1E24-E874A735AC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Tibbles</a:t>
            </a:r>
            <a:r>
              <a:rPr lang="en-US" dirty="0"/>
              <a:t> are </a:t>
            </a:r>
            <a:r>
              <a:rPr lang="en-US" dirty="0">
                <a:solidFill>
                  <a:srgbClr val="0432FF"/>
                </a:solidFill>
              </a:rPr>
              <a:t>data frames</a:t>
            </a:r>
            <a:r>
              <a:rPr lang="en-US" dirty="0"/>
              <a:t>, however they alter some data frame </a:t>
            </a:r>
            <a:r>
              <a:rPr lang="en-US" dirty="0" err="1"/>
              <a:t>behaviours</a:t>
            </a:r>
            <a:r>
              <a:rPr lang="en-US" dirty="0"/>
              <a:t> to make working with packages in the </a:t>
            </a:r>
            <a:r>
              <a:rPr lang="en-US" dirty="0" err="1">
                <a:solidFill>
                  <a:srgbClr val="0432FF"/>
                </a:solidFill>
              </a:rPr>
              <a:t>tidyverse</a:t>
            </a:r>
            <a:r>
              <a:rPr lang="en-US" dirty="0"/>
              <a:t> a little easier </a:t>
            </a:r>
          </a:p>
          <a:p>
            <a:r>
              <a:rPr lang="en-US" dirty="0"/>
              <a:t>Printing, where </a:t>
            </a:r>
            <a:r>
              <a:rPr lang="en-US" dirty="0" err="1"/>
              <a:t>tibbles</a:t>
            </a:r>
            <a:r>
              <a:rPr lang="en-US" dirty="0"/>
              <a:t> by default only show the first 10 rows, and limit the visible columns to those than fit on the screen</a:t>
            </a:r>
          </a:p>
          <a:p>
            <a:r>
              <a:rPr lang="en-US" dirty="0" err="1"/>
              <a:t>Subsetting</a:t>
            </a:r>
            <a:r>
              <a:rPr lang="en-US" dirty="0"/>
              <a:t>, where a </a:t>
            </a:r>
            <a:r>
              <a:rPr lang="en-US" dirty="0" err="1"/>
              <a:t>tibble</a:t>
            </a:r>
            <a:r>
              <a:rPr lang="en-US" dirty="0"/>
              <a:t> is always returned, and also partial matching is not supported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E3E29-BA96-BF95-F5B9-67E27CD9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7EF7B-FCD0-973F-A5E7-36BBE7104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3466" b="2692"/>
          <a:stretch/>
        </p:blipFill>
        <p:spPr>
          <a:xfrm>
            <a:off x="6702226" y="1779953"/>
            <a:ext cx="4915622" cy="67017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60AF572-ACC2-4884-A189-26B1F858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224"/>
          <a:stretch/>
        </p:blipFill>
        <p:spPr>
          <a:xfrm>
            <a:off x="6702226" y="2812438"/>
            <a:ext cx="4880174" cy="33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2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20025</TotalTime>
  <Words>344</Words>
  <Application>Microsoft Macintosh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Data Science for Operational Researchers using R</vt:lpstr>
      <vt:lpstr>The data frame</vt:lpstr>
      <vt:lpstr>Subset examples</vt:lpstr>
      <vt:lpstr>Adding columns (with $)</vt:lpstr>
      <vt:lpstr>Adding columns using transform()</vt:lpstr>
      <vt:lpstr>The subset() function</vt:lpstr>
      <vt:lpstr>Challenge 4.1</vt:lpstr>
      <vt:lpstr>Challenge 4.2</vt:lpstr>
      <vt:lpstr>Introducing tibbles</vt:lpstr>
      <vt:lpstr>Moving between both</vt:lpstr>
      <vt:lpstr>Using data frames in a pipeline</vt:lpstr>
      <vt:lpstr>Challenge 4.3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506</cp:revision>
  <cp:lastPrinted>2020-11-24T11:26:30Z</cp:lastPrinted>
  <dcterms:created xsi:type="dcterms:W3CDTF">2016-06-27T07:49:28Z</dcterms:created>
  <dcterms:modified xsi:type="dcterms:W3CDTF">2024-10-25T14:02:34Z</dcterms:modified>
</cp:coreProperties>
</file>