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486" r:id="rId3"/>
    <p:sldId id="406" r:id="rId4"/>
    <p:sldId id="682" r:id="rId5"/>
    <p:sldId id="719" r:id="rId6"/>
    <p:sldId id="683" r:id="rId7"/>
    <p:sldId id="684" r:id="rId8"/>
    <p:sldId id="685" r:id="rId9"/>
    <p:sldId id="686" r:id="rId10"/>
    <p:sldId id="687" r:id="rId11"/>
    <p:sldId id="717" r:id="rId12"/>
    <p:sldId id="688" r:id="rId13"/>
    <p:sldId id="689" r:id="rId14"/>
    <p:sldId id="691" r:id="rId15"/>
    <p:sldId id="718" r:id="rId16"/>
    <p:sldId id="41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56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75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62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10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59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40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0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43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80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58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27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76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7904" y="6434750"/>
            <a:ext cx="5011541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66111"/>
            <a:ext cx="501696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12192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7904" y="6521360"/>
            <a:ext cx="2420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Topic 4 – Functionals and </a:t>
            </a:r>
            <a:r>
              <a:rPr lang="en-US" sz="1400" i="1" dirty="0" err="1">
                <a:solidFill>
                  <a:srgbClr val="0000FF"/>
                </a:solidFill>
              </a:rPr>
              <a:t>purrr</a:t>
            </a:r>
            <a:endParaRPr lang="en-US" sz="1400" i="1" dirty="0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C5313-8C82-2E4D-BC85-234997DA0DF0}"/>
              </a:ext>
            </a:extLst>
          </p:cNvPr>
          <p:cNvSpPr txBox="1"/>
          <p:nvPr userDrawn="1"/>
        </p:nvSpPr>
        <p:spPr>
          <a:xfrm>
            <a:off x="7922528" y="6498280"/>
            <a:ext cx="3753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Data Science for Operational Researchers using R</a:t>
            </a:r>
          </a:p>
        </p:txBody>
      </p:sp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beccabarter.com/blog/2019-08-19_purr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beccabarter.com/blog/2019-08-19_purr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950137"/>
            <a:ext cx="7772400" cy="26947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Topic 4: Functionals and </a:t>
            </a:r>
            <a:r>
              <a:rPr lang="en-US" dirty="0" err="1">
                <a:solidFill>
                  <a:srgbClr val="FF0000"/>
                </a:solidFill>
              </a:rPr>
              <a:t>purrr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F0F8C82-6D4D-4646-9F4B-B08FEC1C1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64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FF10-0A45-E842-80F3-4BBA92E5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map() always returns a list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38792-0BE4-8B44-9AD9-F0092192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7678D8A-5966-0640-AC1F-C589D10FE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6" y="1360488"/>
            <a:ext cx="4289654" cy="480058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B0F4681-8861-E44B-9DE2-0EBF1CE7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062" y="1360488"/>
            <a:ext cx="5635137" cy="503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9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D84E-4F9C-464C-815F-34189C7E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 4.1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21FFC-D3AB-2247-BCC6-07B9076FF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8847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the data frame </a:t>
            </a:r>
            <a:r>
              <a:rPr lang="en-US" dirty="0" err="1"/>
              <a:t>mtcars</a:t>
            </a:r>
            <a:r>
              <a:rPr lang="en-US" dirty="0"/>
              <a:t>, get the mean values for each column, using map()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4CA9B-FC01-2342-A276-E80945B3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BA954F0-4465-9A42-A063-266B3F072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45" y="2461847"/>
            <a:ext cx="9834845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63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E15E-4075-FD47-8D70-2A14A738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</a:rPr>
              <a:t>(2) Adding Anonymous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FD94B-BC24-8847-9269-B6A8C08E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01B7615-B5BF-1047-BD1D-9D667384B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1561806"/>
            <a:ext cx="5957570" cy="4011272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FA1A656-433B-B44D-9AB2-91917438C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0" y="2209108"/>
            <a:ext cx="6163310" cy="3815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9DDFC1-B8C9-3E4B-A17A-50A88D8FB1F4}"/>
              </a:ext>
            </a:extLst>
          </p:cNvPr>
          <p:cNvSpPr/>
          <p:nvPr/>
        </p:nvSpPr>
        <p:spPr>
          <a:xfrm>
            <a:off x="2868930" y="1561806"/>
            <a:ext cx="3286760" cy="552744"/>
          </a:xfrm>
          <a:prstGeom prst="rect">
            <a:avLst/>
          </a:prstGeom>
          <a:solidFill>
            <a:srgbClr val="FFC000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AD8A55-834C-2D41-B0A1-46DD4C27D3FC}"/>
              </a:ext>
            </a:extLst>
          </p:cNvPr>
          <p:cNvSpPr/>
          <p:nvPr/>
        </p:nvSpPr>
        <p:spPr>
          <a:xfrm>
            <a:off x="7875905" y="2212226"/>
            <a:ext cx="3286760" cy="552744"/>
          </a:xfrm>
          <a:prstGeom prst="rect">
            <a:avLst/>
          </a:prstGeom>
          <a:solidFill>
            <a:srgbClr val="FFC000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17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87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04E097-2CC0-7E4B-AE3F-F0AF9F62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output from map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14976-6DAD-CC4B-9FE5-6729EA9B7F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If we wanted the output of map to be some other object type, we need to use a different function. </a:t>
            </a:r>
          </a:p>
          <a:p>
            <a:r>
              <a:rPr lang="en-IE" dirty="0"/>
              <a:t>For instance to map the input to a numeric (double) vector, you can use the </a:t>
            </a:r>
            <a:r>
              <a:rPr lang="en-IE" dirty="0" err="1"/>
              <a:t>map_dbl</a:t>
            </a:r>
            <a:r>
              <a:rPr lang="en-IE" dirty="0"/>
              <a:t>() (“map to a double”) function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F28896-9B89-3740-802F-359DCB7F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03C34B8-1A7E-394A-A450-01E769783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05"/>
          <a:stretch/>
        </p:blipFill>
        <p:spPr>
          <a:xfrm>
            <a:off x="6096000" y="1929934"/>
            <a:ext cx="5901690" cy="2076649"/>
          </a:xfrm>
          <a:prstGeom prst="rect">
            <a:avLst/>
          </a:prstGeom>
        </p:spPr>
      </p:pic>
      <p:pic>
        <p:nvPicPr>
          <p:cNvPr id="9" name="Picture 8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9E99080E-0F95-7A44-85A2-6F6C126B9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400" y="4576607"/>
            <a:ext cx="5635646" cy="17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45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79EF-56E9-E445-A03E-5D924484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>
                <a:solidFill>
                  <a:srgbClr val="0432FF"/>
                </a:solidFill>
              </a:rPr>
              <a:t>(3) The </a:t>
            </a:r>
            <a:r>
              <a:rPr lang="en-IE" b="1" dirty="0">
                <a:solidFill>
                  <a:srgbClr val="00B050"/>
                </a:solidFill>
              </a:rPr>
              <a:t>tilde-dot</a:t>
            </a:r>
            <a:r>
              <a:rPr lang="en-IE" b="1" dirty="0">
                <a:solidFill>
                  <a:srgbClr val="0432FF"/>
                </a:solidFill>
              </a:rPr>
              <a:t> shorthand for functions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1FC58-25E1-B649-A307-5437D963D3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/>
              <a:t>To make the code more concise you can use the tilde-dot shorthand for anonymous functions (the functions that you create as arguments of other functions).</a:t>
            </a:r>
          </a:p>
          <a:p>
            <a:r>
              <a:rPr lang="en-IE" dirty="0"/>
              <a:t>~ indicates that you have started an anonymous function, and the argument of the anonymous function can be referred to using</a:t>
            </a:r>
            <a:r>
              <a:rPr lang="en-IE" b="1" dirty="0">
                <a:solidFill>
                  <a:srgbClr val="0432FF"/>
                </a:solidFill>
              </a:rPr>
              <a:t> .x </a:t>
            </a:r>
            <a:r>
              <a:rPr lang="en-IE" dirty="0"/>
              <a:t>(or simply .). </a:t>
            </a:r>
          </a:p>
          <a:p>
            <a:r>
              <a:rPr lang="en-IE" dirty="0"/>
              <a:t>Unlike normal function arguments that can be anything that you like, </a:t>
            </a:r>
            <a:r>
              <a:rPr lang="en-IE" b="1" i="1" dirty="0">
                <a:solidFill>
                  <a:srgbClr val="0432FF"/>
                </a:solidFill>
              </a:rPr>
              <a:t>the tilde-dot function argument is always .x.</a:t>
            </a:r>
            <a:endParaRPr lang="en-US" b="1" i="1" dirty="0">
              <a:solidFill>
                <a:srgbClr val="0432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2040E-A9FA-874E-A25E-68233A0F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227FC6A-2AB6-CD40-96F2-5545F6CE7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2" y="1600201"/>
            <a:ext cx="56896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56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1B75-F652-6A4C-A88C-A1DEB131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 4.2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D2DC4-5370-E543-8AEA-CB4644D4F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4294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Write a map function that takes in a list of elements, and then returns (as an integer) the number of elements in each list</a:t>
            </a:r>
          </a:p>
          <a:p>
            <a:r>
              <a:rPr lang="en-US" dirty="0"/>
              <a:t>Use the ~ operator to perform the same task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0ABE7-46C2-844E-8931-695A712A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1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8000"/>
                </a:solidFill>
              </a:rPr>
              <a:t>Challenge 4.3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interval [-10,10] for x, and the </a:t>
            </a:r>
            <a:r>
              <a:rPr lang="en-US" b="1" dirty="0" err="1">
                <a:solidFill>
                  <a:srgbClr val="0000FF"/>
                </a:solidFill>
              </a:rPr>
              <a:t>seq</a:t>
            </a:r>
            <a:r>
              <a:rPr lang="en-US" b="1" dirty="0">
                <a:solidFill>
                  <a:srgbClr val="0000FF"/>
                </a:solidFill>
              </a:rPr>
              <a:t>() </a:t>
            </a:r>
            <a:r>
              <a:rPr lang="en-US" dirty="0"/>
              <a:t>function to generate the values in steps of 0.1</a:t>
            </a:r>
          </a:p>
          <a:p>
            <a:r>
              <a:rPr lang="en-US" dirty="0"/>
              <a:t>Generate the response f(x) by calling </a:t>
            </a:r>
            <a:r>
              <a:rPr lang="en-US" dirty="0" err="1"/>
              <a:t>map_db</a:t>
            </a:r>
            <a:r>
              <a:rPr lang="en-US" dirty="0"/>
              <a:t>()</a:t>
            </a:r>
          </a:p>
          <a:p>
            <a:r>
              <a:rPr lang="en-US" dirty="0"/>
              <a:t>Plot the response using </a:t>
            </a:r>
            <a:r>
              <a:rPr lang="en-US" dirty="0" err="1"/>
              <a:t>qplot</a:t>
            </a:r>
            <a:r>
              <a:rPr lang="en-US" dirty="0"/>
              <a:t>() – part of ggplot2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09379" y="4850598"/>
            <a:ext cx="3644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/>
              <a:t>f(x) = ax</a:t>
            </a:r>
            <a:r>
              <a:rPr lang="en-US" sz="4000" i="1" baseline="30000" dirty="0"/>
              <a:t>2 </a:t>
            </a:r>
            <a:r>
              <a:rPr lang="en-US" sz="4000" i="1" dirty="0"/>
              <a:t>+ </a:t>
            </a:r>
            <a:r>
              <a:rPr lang="en-US" sz="4000" i="1" dirty="0" err="1"/>
              <a:t>bx</a:t>
            </a:r>
            <a:r>
              <a:rPr lang="en-US" sz="4000" i="1" dirty="0"/>
              <a:t> + c</a:t>
            </a:r>
          </a:p>
        </p:txBody>
      </p:sp>
    </p:spTree>
    <p:extLst>
      <p:ext uri="{BB962C8B-B14F-4D97-AF65-F5344CB8AC3E}">
        <p14:creationId xmlns:p14="http://schemas.microsoft.com/office/powerpoint/2010/main" val="159545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611-2867-3D42-B377-CA8811D0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C3C71-34C8-AC43-9A36-790E6ED2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ACCCE0-176E-BC40-B16A-1D6C11DB5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3507"/>
              </p:ext>
            </p:extLst>
          </p:nvPr>
        </p:nvGraphicFramePr>
        <p:xfrm>
          <a:off x="2196258" y="1437400"/>
          <a:ext cx="758321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246">
                  <a:extLst>
                    <a:ext uri="{9D8B030D-6E8A-4147-A177-3AD203B41FA5}">
                      <a16:colId xmlns:a16="http://schemas.microsoft.com/office/drawing/2014/main" val="1570151564"/>
                    </a:ext>
                  </a:extLst>
                </a:gridCol>
                <a:gridCol w="6492968">
                  <a:extLst>
                    <a:ext uri="{9D8B030D-6E8A-4147-A177-3AD203B41FA5}">
                      <a16:colId xmlns:a16="http://schemas.microsoft.com/office/drawing/2014/main" val="219506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88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Session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4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Introduction to R and R Studio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Exploratory Data Analysis: the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tibble</a:t>
                      </a:r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ggplot2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1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Functions, Vectors and Lists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Functionals with </a:t>
                      </a:r>
                      <a:r>
                        <a:rPr lang="en-US" sz="1800" b="1" i="0" kern="1200" dirty="0" err="1">
                          <a:solidFill>
                            <a:srgbClr val="0432FF"/>
                          </a:solidFill>
                          <a:latin typeface="+mn-lt"/>
                          <a:ea typeface="+mn-ea"/>
                          <a:cs typeface="+mn-cs"/>
                        </a:rPr>
                        <a:t>purrr</a:t>
                      </a:r>
                      <a:endParaRPr lang="en-US" sz="1800" b="1" i="0" kern="1200" dirty="0">
                        <a:solidFill>
                          <a:srgbClr val="0432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25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Transformation I with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dplyr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749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Session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7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Transformation II with dplyr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4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Statistical Transformation with ggplot2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9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Advanced Functionals and Modelling with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purrr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3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Exploratory Data </a:t>
                      </a:r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Analysis  - Case Study using aimsir17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38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53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Functionals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 functional</a:t>
            </a:r>
            <a:r>
              <a:rPr lang="en-US" dirty="0"/>
              <a:t> is a function that takes data and a function as  inputs, and returns a vector as output</a:t>
            </a:r>
          </a:p>
          <a:p>
            <a:r>
              <a:rPr lang="en-US" dirty="0"/>
              <a:t>The output is usually the same size as the input.</a:t>
            </a:r>
          </a:p>
          <a:p>
            <a:r>
              <a:rPr lang="en-US" dirty="0"/>
              <a:t>Commonly used as an alternative for loops</a:t>
            </a:r>
          </a:p>
          <a:p>
            <a:r>
              <a:rPr lang="en-US" dirty="0"/>
              <a:t>The </a:t>
            </a:r>
            <a:r>
              <a:rPr lang="en-US" dirty="0" err="1"/>
              <a:t>purrr</a:t>
            </a:r>
            <a:r>
              <a:rPr lang="en-US" dirty="0"/>
              <a:t> package contains an excellent resource for functionals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F9381B-9464-E749-9B1F-3E9A5669A052}"/>
              </a:ext>
            </a:extLst>
          </p:cNvPr>
          <p:cNvSpPr/>
          <p:nvPr/>
        </p:nvSpPr>
        <p:spPr>
          <a:xfrm>
            <a:off x="8649303" y="2694978"/>
            <a:ext cx="1924104" cy="12468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Functional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5CE8B2-6D6C-7E4F-AF91-5638649DE6D2}"/>
              </a:ext>
            </a:extLst>
          </p:cNvPr>
          <p:cNvCxnSpPr/>
          <p:nvPr/>
        </p:nvCxnSpPr>
        <p:spPr>
          <a:xfrm>
            <a:off x="9154510" y="1633434"/>
            <a:ext cx="0" cy="1061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CDCF70-EB32-1E4F-ADAE-0178FBF8AFDC}"/>
              </a:ext>
            </a:extLst>
          </p:cNvPr>
          <p:cNvCxnSpPr>
            <a:cxnSpLocks/>
          </p:cNvCxnSpPr>
          <p:nvPr/>
        </p:nvCxnSpPr>
        <p:spPr>
          <a:xfrm>
            <a:off x="9958551" y="2049517"/>
            <a:ext cx="0" cy="645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CF7032-A55E-C94F-8717-2DD05B16FA1E}"/>
              </a:ext>
            </a:extLst>
          </p:cNvPr>
          <p:cNvSpPr txBox="1"/>
          <p:nvPr/>
        </p:nvSpPr>
        <p:spPr>
          <a:xfrm>
            <a:off x="8835295" y="125634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16C367-8FBF-CA4C-AB13-E7AB302D3E79}"/>
              </a:ext>
            </a:extLst>
          </p:cNvPr>
          <p:cNvSpPr txBox="1"/>
          <p:nvPr/>
        </p:nvSpPr>
        <p:spPr>
          <a:xfrm>
            <a:off x="9455849" y="163343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257BD0-4ECC-8348-A77F-CAC264E2A548}"/>
              </a:ext>
            </a:extLst>
          </p:cNvPr>
          <p:cNvCxnSpPr/>
          <p:nvPr/>
        </p:nvCxnSpPr>
        <p:spPr>
          <a:xfrm>
            <a:off x="9611355" y="3941874"/>
            <a:ext cx="0" cy="1061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C39467-FFD7-774F-8C12-A66B21139E11}"/>
              </a:ext>
            </a:extLst>
          </p:cNvPr>
          <p:cNvSpPr txBox="1"/>
          <p:nvPr/>
        </p:nvSpPr>
        <p:spPr>
          <a:xfrm>
            <a:off x="9667277" y="4264169"/>
            <a:ext cx="1367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Transformed</a:t>
            </a:r>
          </a:p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2727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381B-6A67-7A4A-968A-0D9C13CE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purrr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EB4930-D025-6242-9830-67F34C224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purrr</a:t>
            </a:r>
            <a:r>
              <a:rPr lang="en-IE" dirty="0"/>
              <a:t> is all about iteration. </a:t>
            </a:r>
          </a:p>
          <a:p>
            <a:r>
              <a:rPr lang="en-IE" dirty="0" err="1"/>
              <a:t>purrr</a:t>
            </a:r>
            <a:r>
              <a:rPr lang="en-IE" dirty="0"/>
              <a:t> introduces map functions (the </a:t>
            </a:r>
            <a:r>
              <a:rPr lang="en-IE" dirty="0" err="1"/>
              <a:t>tidyverse’s</a:t>
            </a:r>
            <a:r>
              <a:rPr lang="en-IE" dirty="0"/>
              <a:t> answer to base R’s apply functions, but more in line with functional programming practices) as well as some new functions for manipulating lists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4520E-808A-BD4D-A9D3-F4DB4CD4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B8028-F9ED-A94E-9FE4-49C163F48583}"/>
              </a:ext>
            </a:extLst>
          </p:cNvPr>
          <p:cNvSpPr/>
          <p:nvPr/>
        </p:nvSpPr>
        <p:spPr>
          <a:xfrm>
            <a:off x="3170840" y="1060896"/>
            <a:ext cx="5471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http://www.rebeccabarter.com/blog/2019-08-19_purrr/</a:t>
            </a:r>
            <a:r>
              <a:rPr lang="en-US" dirty="0"/>
              <a:t> </a:t>
            </a:r>
          </a:p>
        </p:txBody>
      </p:sp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6992CABF-F263-C548-9705-62ACFB525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138" y="4942517"/>
            <a:ext cx="6369962" cy="85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7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381B-6A67-7A4A-968A-0D9C13CE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purrr</a:t>
            </a:r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68B7AE-E129-5F44-89A0-44CD4DF9B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E" dirty="0"/>
              <a:t>While the workhorse of </a:t>
            </a:r>
            <a:r>
              <a:rPr lang="en-IE" dirty="0" err="1"/>
              <a:t>dplyr</a:t>
            </a:r>
            <a:r>
              <a:rPr lang="en-IE" dirty="0"/>
              <a:t> is the data frame, the workhorse of </a:t>
            </a:r>
            <a:r>
              <a:rPr lang="en-IE" dirty="0" err="1"/>
              <a:t>purrr</a:t>
            </a:r>
            <a:r>
              <a:rPr lang="en-IE" dirty="0"/>
              <a:t> is the list. </a:t>
            </a:r>
          </a:p>
          <a:p>
            <a:pPr lvl="1" fontAlgn="base"/>
            <a:r>
              <a:rPr lang="en-IE" dirty="0"/>
              <a:t>A </a:t>
            </a:r>
            <a:r>
              <a:rPr lang="en-IE" b="1" dirty="0"/>
              <a:t>vector</a:t>
            </a:r>
            <a:r>
              <a:rPr lang="en-IE" dirty="0"/>
              <a:t> is a way of storing many individual elements (a single number or a single character or string) of the same type together in a single object,</a:t>
            </a:r>
          </a:p>
          <a:p>
            <a:pPr lvl="1" fontAlgn="base"/>
            <a:r>
              <a:rPr lang="en-IE" dirty="0"/>
              <a:t>A </a:t>
            </a:r>
            <a:r>
              <a:rPr lang="en-IE" b="1" dirty="0"/>
              <a:t>data frame</a:t>
            </a:r>
            <a:r>
              <a:rPr lang="en-IE" dirty="0"/>
              <a:t> is a way of storing many vectors of the same length but possibly of different types together in a single object</a:t>
            </a:r>
          </a:p>
          <a:p>
            <a:pPr lvl="1" fontAlgn="base"/>
            <a:r>
              <a:rPr lang="en-IE" dirty="0"/>
              <a:t>A </a:t>
            </a:r>
            <a:r>
              <a:rPr lang="en-IE" b="1" dirty="0"/>
              <a:t>list</a:t>
            </a:r>
            <a:r>
              <a:rPr lang="en-IE" dirty="0"/>
              <a:t> is a way of storing many objects of any type (e.g. data frames, plots, vectors) together in a single object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4520E-808A-BD4D-A9D3-F4DB4CD4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B8028-F9ED-A94E-9FE4-49C163F48583}"/>
              </a:ext>
            </a:extLst>
          </p:cNvPr>
          <p:cNvSpPr/>
          <p:nvPr/>
        </p:nvSpPr>
        <p:spPr>
          <a:xfrm>
            <a:off x="3170840" y="1060896"/>
            <a:ext cx="5471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http://www.rebeccabarter.com/blog/2019-08-19_purrr/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264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89E9-F712-4744-89AC-C525BB7D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</a:rPr>
              <a:t>(1) Map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A3D21-E68C-4E49-BB9F-00ABA389A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865910"/>
          </a:xfrm>
        </p:spPr>
        <p:txBody>
          <a:bodyPr>
            <a:normAutofit fontScale="77500" lnSpcReduction="20000"/>
          </a:bodyPr>
          <a:lstStyle/>
          <a:p>
            <a:r>
              <a:rPr lang="en-IE" dirty="0"/>
              <a:t>A </a:t>
            </a:r>
            <a:r>
              <a:rPr lang="en-IE" b="1" dirty="0"/>
              <a:t>map function</a:t>
            </a:r>
            <a:r>
              <a:rPr lang="en-IE" dirty="0"/>
              <a:t> is one that applies the same action/function to every element of an object (e.g. each entry of a list or a vector, or each of the columns of a data frame)</a:t>
            </a:r>
          </a:p>
          <a:p>
            <a:r>
              <a:rPr lang="en-IE" dirty="0"/>
              <a:t>The naming convention of the map functions are such that the type of the </a:t>
            </a:r>
            <a:r>
              <a:rPr lang="en-IE" b="1" dirty="0"/>
              <a:t>output</a:t>
            </a:r>
            <a:r>
              <a:rPr lang="en-IE" dirty="0"/>
              <a:t> is specified by the term that follows the underscore in the function name</a:t>
            </a:r>
          </a:p>
          <a:p>
            <a:r>
              <a:rPr lang="en-IE" dirty="0"/>
              <a:t>Consistent with the way of the </a:t>
            </a:r>
            <a:r>
              <a:rPr lang="en-IE" dirty="0" err="1"/>
              <a:t>tidyverse</a:t>
            </a:r>
            <a:r>
              <a:rPr lang="en-IE" dirty="0"/>
              <a:t>, the </a:t>
            </a:r>
            <a:r>
              <a:rPr lang="en-IE" b="1" dirty="0">
                <a:solidFill>
                  <a:srgbClr val="0432FF"/>
                </a:solidFill>
              </a:rPr>
              <a:t>first argument </a:t>
            </a:r>
            <a:r>
              <a:rPr lang="en-IE" dirty="0"/>
              <a:t>of each mapping function is always the </a:t>
            </a:r>
            <a:r>
              <a:rPr lang="en-IE" b="1" dirty="0">
                <a:solidFill>
                  <a:srgbClr val="0432FF"/>
                </a:solidFill>
              </a:rPr>
              <a:t>data object </a:t>
            </a:r>
            <a:r>
              <a:rPr lang="en-IE" dirty="0"/>
              <a:t>that you want to map over, and the</a:t>
            </a:r>
            <a:r>
              <a:rPr lang="en-IE" b="1" dirty="0">
                <a:solidFill>
                  <a:srgbClr val="FF0000"/>
                </a:solidFill>
              </a:rPr>
              <a:t> second argument </a:t>
            </a:r>
            <a:r>
              <a:rPr lang="en-IE" dirty="0"/>
              <a:t>is always the</a:t>
            </a:r>
            <a:r>
              <a:rPr lang="en-IE" b="1" dirty="0">
                <a:solidFill>
                  <a:srgbClr val="FF0000"/>
                </a:solidFill>
              </a:rPr>
              <a:t> </a:t>
            </a:r>
            <a:r>
              <a:rPr lang="en-IE" b="1" i="1" dirty="0">
                <a:solidFill>
                  <a:srgbClr val="FF0000"/>
                </a:solidFill>
              </a:rPr>
              <a:t>function</a:t>
            </a:r>
            <a:r>
              <a:rPr lang="en-IE" b="1" dirty="0">
                <a:solidFill>
                  <a:srgbClr val="FF0000"/>
                </a:solidFill>
              </a:rPr>
              <a:t> </a:t>
            </a:r>
            <a:r>
              <a:rPr lang="en-IE" dirty="0"/>
              <a:t>that you want to iteratively apply to each element of the input object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E2BEE-BD44-824E-9870-65D894FF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F72943-834F-7B4F-912C-35041F356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310" y="2412048"/>
            <a:ext cx="5901690" cy="275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2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6F33-F4DF-5B4F-A06A-809E9D95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input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E627-9686-714A-A3B9-E02ECE5E9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89690"/>
            <a:ext cx="5791200" cy="4525963"/>
          </a:xfrm>
        </p:spPr>
        <p:txBody>
          <a:bodyPr>
            <a:normAutofit fontScale="92500"/>
          </a:bodyPr>
          <a:lstStyle/>
          <a:p>
            <a:pPr fontAlgn="base"/>
            <a:r>
              <a:rPr lang="en-IE" dirty="0"/>
              <a:t>The </a:t>
            </a:r>
            <a:r>
              <a:rPr lang="en-IE" b="1" dirty="0"/>
              <a:t>input</a:t>
            </a:r>
            <a:r>
              <a:rPr lang="en-IE" dirty="0"/>
              <a:t> object to any map function is always either</a:t>
            </a:r>
          </a:p>
          <a:p>
            <a:pPr lvl="1" fontAlgn="base"/>
            <a:r>
              <a:rPr lang="en-IE" dirty="0"/>
              <a:t>a </a:t>
            </a:r>
            <a:r>
              <a:rPr lang="en-IE" i="1" dirty="0"/>
              <a:t>vector</a:t>
            </a:r>
            <a:r>
              <a:rPr lang="en-IE" dirty="0"/>
              <a:t> (of any type), in which case the iteration is done over the entries of the vector,</a:t>
            </a:r>
          </a:p>
          <a:p>
            <a:pPr lvl="1" fontAlgn="base"/>
            <a:r>
              <a:rPr lang="en-IE" dirty="0"/>
              <a:t>a </a:t>
            </a:r>
            <a:r>
              <a:rPr lang="en-IE" i="1" dirty="0"/>
              <a:t>list</a:t>
            </a:r>
            <a:r>
              <a:rPr lang="en-IE" dirty="0"/>
              <a:t>, in which case the iteration is performed over the elements of the list,</a:t>
            </a:r>
          </a:p>
          <a:p>
            <a:pPr lvl="1" fontAlgn="base"/>
            <a:r>
              <a:rPr lang="en-IE" dirty="0"/>
              <a:t>a </a:t>
            </a:r>
            <a:r>
              <a:rPr lang="en-IE" i="1" dirty="0"/>
              <a:t>data frame</a:t>
            </a:r>
            <a:r>
              <a:rPr lang="en-IE" dirty="0"/>
              <a:t>, in which case the iteration is performed over the columns of the data frame (which, since a data frame is a special kind of list, is technically the same as the previous point).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61F1C-D958-4D44-819F-DAE21484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5674D431-6FBC-AD4E-A03B-F35A6724A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300" y="51341"/>
            <a:ext cx="5048100" cy="1633570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D813A27-2AD9-8545-9DC5-10A6941989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851"/>
          <a:stretch/>
        </p:blipFill>
        <p:spPr>
          <a:xfrm>
            <a:off x="6549540" y="1788921"/>
            <a:ext cx="3403600" cy="412750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F920D19-8BD8-3B48-9F30-7281F1E5C9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441"/>
          <a:stretch/>
        </p:blipFill>
        <p:spPr>
          <a:xfrm>
            <a:off x="8680496" y="3773264"/>
            <a:ext cx="3403600" cy="1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9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3A3DED-C78F-3949-80CE-EAF59942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8FB74-8C5F-1848-811D-FE072CA3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BAB54D2-AACF-B64F-9220-1F2F25689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" y="1794510"/>
            <a:ext cx="6949440" cy="377190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1553B0D3-D9CD-8241-8AF2-1937511CB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801" y="1378491"/>
            <a:ext cx="4351539" cy="508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2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0FC035-C58E-964C-BDB7-A06E56CA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output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ED27E7-11C4-EB4B-BDAF-C620E5E870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IE" dirty="0"/>
              <a:t>The first element of the output is the result of applying the function to the first element of the input (1),</a:t>
            </a:r>
          </a:p>
          <a:p>
            <a:pPr fontAlgn="base"/>
            <a:r>
              <a:rPr lang="en-IE" dirty="0"/>
              <a:t>The second element of the output is the result of applying the function to the second element of the input (4),</a:t>
            </a:r>
          </a:p>
          <a:p>
            <a:pPr fontAlgn="base"/>
            <a:r>
              <a:rPr lang="en-IE" dirty="0"/>
              <a:t>The third element of the output is the result of applying the function to the third element of the input (7).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17197D-5C4C-664E-A01E-E6DD0878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6A2D044-E6E5-A345-88A3-8457CF6DD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141" y="429801"/>
            <a:ext cx="4788419" cy="5598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0C4A3C-F884-054A-9C6E-AE53B8CB468B}"/>
              </a:ext>
            </a:extLst>
          </p:cNvPr>
          <p:cNvSpPr/>
          <p:nvPr/>
        </p:nvSpPr>
        <p:spPr>
          <a:xfrm>
            <a:off x="6823710" y="2543836"/>
            <a:ext cx="1577340" cy="351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AAF3CC-36C0-984E-A557-982BC7A94ED4}"/>
              </a:ext>
            </a:extLst>
          </p:cNvPr>
          <p:cNvCxnSpPr/>
          <p:nvPr/>
        </p:nvCxnSpPr>
        <p:spPr>
          <a:xfrm>
            <a:off x="6823710" y="3634740"/>
            <a:ext cx="1577340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C50D95-DC8B-5749-9ED5-E44F5E8B31B7}"/>
              </a:ext>
            </a:extLst>
          </p:cNvPr>
          <p:cNvCxnSpPr/>
          <p:nvPr/>
        </p:nvCxnSpPr>
        <p:spPr>
          <a:xfrm>
            <a:off x="6823710" y="4941570"/>
            <a:ext cx="1577340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70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11743</TotalTime>
  <Words>889</Words>
  <Application>Microsoft Macintosh PowerPoint</Application>
  <PresentationFormat>Widescreen</PresentationFormat>
  <Paragraphs>108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Topic 4: Functionals and purrr</vt:lpstr>
      <vt:lpstr>Course Overview</vt:lpstr>
      <vt:lpstr>Functionals</vt:lpstr>
      <vt:lpstr>Introduction to purrr </vt:lpstr>
      <vt:lpstr>Introduction to purrr </vt:lpstr>
      <vt:lpstr>(1) Map functions</vt:lpstr>
      <vt:lpstr>The input object</vt:lpstr>
      <vt:lpstr>Iteration example</vt:lpstr>
      <vt:lpstr>The output</vt:lpstr>
      <vt:lpstr>map() always returns a list</vt:lpstr>
      <vt:lpstr>Challenge 4.1</vt:lpstr>
      <vt:lpstr>(2) Adding Anonymous Functions</vt:lpstr>
      <vt:lpstr>Modifying the output from map</vt:lpstr>
      <vt:lpstr>(3) The tilde-dot shorthand for functions</vt:lpstr>
      <vt:lpstr>Challenge 4.2</vt:lpstr>
      <vt:lpstr>Challenge 4.3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Duggan, James</cp:lastModifiedBy>
  <cp:revision>459</cp:revision>
  <cp:lastPrinted>2020-11-24T11:26:30Z</cp:lastPrinted>
  <dcterms:created xsi:type="dcterms:W3CDTF">2016-06-27T07:49:28Z</dcterms:created>
  <dcterms:modified xsi:type="dcterms:W3CDTF">2021-03-10T18:54:46Z</dcterms:modified>
</cp:coreProperties>
</file>