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86" r:id="rId3"/>
    <p:sldId id="366" r:id="rId4"/>
    <p:sldId id="367" r:id="rId5"/>
    <p:sldId id="369" r:id="rId6"/>
    <p:sldId id="371" r:id="rId7"/>
    <p:sldId id="372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7" r:id="rId17"/>
    <p:sldId id="388" r:id="rId18"/>
    <p:sldId id="389" r:id="rId19"/>
    <p:sldId id="390" r:id="rId20"/>
    <p:sldId id="409" r:id="rId21"/>
    <p:sldId id="410" r:id="rId22"/>
    <p:sldId id="411" r:id="rId23"/>
    <p:sldId id="487" r:id="rId24"/>
    <p:sldId id="488" r:id="rId25"/>
    <p:sldId id="489" r:id="rId26"/>
    <p:sldId id="490" r:id="rId27"/>
    <p:sldId id="432" r:id="rId28"/>
    <p:sldId id="433" r:id="rId29"/>
    <p:sldId id="386" r:id="rId30"/>
    <p:sldId id="423" r:id="rId31"/>
    <p:sldId id="424" r:id="rId32"/>
    <p:sldId id="425" r:id="rId33"/>
    <p:sldId id="426" r:id="rId34"/>
    <p:sldId id="427" r:id="rId35"/>
    <p:sldId id="395" r:id="rId36"/>
    <p:sldId id="396" r:id="rId37"/>
    <p:sldId id="397" r:id="rId38"/>
    <p:sldId id="398" r:id="rId39"/>
    <p:sldId id="403" r:id="rId40"/>
    <p:sldId id="404" r:id="rId41"/>
    <p:sldId id="405" r:id="rId42"/>
    <p:sldId id="491" r:id="rId43"/>
    <p:sldId id="492" r:id="rId44"/>
    <p:sldId id="429" r:id="rId45"/>
    <p:sldId id="430" r:id="rId46"/>
    <p:sldId id="431" r:id="rId47"/>
    <p:sldId id="399" r:id="rId48"/>
    <p:sldId id="400" r:id="rId49"/>
    <p:sldId id="43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8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7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3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8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9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1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3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91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0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3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6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2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0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7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0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2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6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4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9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46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1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7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9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2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0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84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77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5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5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2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2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45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3 – Functions and Vectors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12892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3: Functions and Vectors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29F156C-4FD9-48EB-39B4-0AD508306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13"/>
          <a:stretch/>
        </p:blipFill>
        <p:spPr>
          <a:xfrm>
            <a:off x="0" y="914400"/>
            <a:ext cx="12192000" cy="29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(b) Negative integers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13244" y="2946745"/>
            <a:ext cx="4038600" cy="184643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Negative integers omit elements at specified positions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1904087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" name="Picture 2" descr="Screenshot 2016-08-31 12.31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00" y="1818974"/>
            <a:ext cx="3775101" cy="33610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67897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6810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0453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4096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24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(c) Logical Vectors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2716967"/>
            <a:ext cx="4038600" cy="18464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Select elements where the corresponding logical value is TRUE. This approach supports </a:t>
            </a:r>
            <a:r>
              <a:rPr lang="en-US" b="1" i="1" dirty="0">
                <a:solidFill>
                  <a:srgbClr val="0000FF"/>
                </a:solidFill>
              </a:rPr>
              <a:t>recycling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1904087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7897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6810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0453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4096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56347" y="479919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9989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78902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32545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6188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pic>
        <p:nvPicPr>
          <p:cNvPr id="4" name="Picture 3" descr="Screenshot 2016-08-31 12.4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06" y="1588153"/>
            <a:ext cx="3652690" cy="1752304"/>
          </a:xfrm>
          <a:prstGeom prst="rect">
            <a:avLst/>
          </a:prstGeom>
        </p:spPr>
      </p:pic>
      <p:pic>
        <p:nvPicPr>
          <p:cNvPr id="7" name="Picture 6" descr="Screenshot 2016-08-31 12.42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67" y="4055688"/>
            <a:ext cx="3087896" cy="20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7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792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Expressions can be used to create a logical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Screenshot 2016-08-31 12.5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80" y="2471455"/>
            <a:ext cx="5200268" cy="35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(4) Character vectors to subset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3503042"/>
            <a:ext cx="4038600" cy="117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Return elements with matching names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2464305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1566" y="203573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b          c            d           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63632" y="5271899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8850" y="484332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8" name="Picture 7" descr="Screenshot 2016-08-31 13.1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04" y="1220014"/>
            <a:ext cx="3829297" cy="50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72769"/>
              </p:ext>
            </p:extLst>
          </p:nvPr>
        </p:nvGraphicFramePr>
        <p:xfrm>
          <a:off x="352096" y="1625380"/>
          <a:ext cx="342382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exactly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&amp; 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6" descr="Screenshot 2016-08-31 13.01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73" y="1804188"/>
            <a:ext cx="5802746" cy="3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R vector of squares of 1 to 10</a:t>
            </a:r>
          </a:p>
          <a:p>
            <a:r>
              <a:rPr lang="en-US" dirty="0"/>
              <a:t>Find the minimum</a:t>
            </a:r>
          </a:p>
          <a:p>
            <a:r>
              <a:rPr lang="en-US" dirty="0"/>
              <a:t>Find the maximum</a:t>
            </a:r>
          </a:p>
          <a:p>
            <a:r>
              <a:rPr lang="en-US" dirty="0"/>
              <a:t>Find the average</a:t>
            </a:r>
          </a:p>
          <a:p>
            <a:r>
              <a:rPr lang="en-US" dirty="0"/>
              <a:t>Subset all those values greater than the average</a:t>
            </a:r>
          </a:p>
        </p:txBody>
      </p:sp>
    </p:spTree>
    <p:extLst>
      <p:ext uri="{BB962C8B-B14F-4D97-AF65-F5344CB8AC3E}">
        <p14:creationId xmlns:p14="http://schemas.microsoft.com/office/powerpoint/2010/main" val="219236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Vectorisation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powerful feature of R is that it supports </a:t>
            </a:r>
            <a:r>
              <a:rPr lang="en-US" i="1" dirty="0" err="1"/>
              <a:t>vectorisation</a:t>
            </a:r>
            <a:endParaRPr lang="en-US" dirty="0"/>
          </a:p>
          <a:p>
            <a:r>
              <a:rPr lang="en-US" i="1" dirty="0">
                <a:solidFill>
                  <a:srgbClr val="0432FF"/>
                </a:solidFill>
              </a:rPr>
              <a:t>Functions</a:t>
            </a:r>
            <a:r>
              <a:rPr lang="en-US" dirty="0"/>
              <a:t> can operate on every element of a vector, and return the results of each individual operation in a new vector. </a:t>
            </a:r>
          </a:p>
        </p:txBody>
      </p:sp>
      <p:pic>
        <p:nvPicPr>
          <p:cNvPr id="5" name="Picture 4" descr="Screenshot 2017-05-28 09.11.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4"/>
          <a:stretch/>
        </p:blipFill>
        <p:spPr>
          <a:xfrm>
            <a:off x="6526954" y="2083462"/>
            <a:ext cx="3941928" cy="29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78971" y="2026815"/>
            <a:ext cx="2054307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sqrt</a:t>
            </a:r>
            <a:r>
              <a:rPr lang="en-US" b="1" dirty="0">
                <a:solidFill>
                  <a:srgbClr val="000000"/>
                </a:solidFill>
              </a:rPr>
              <a:t>()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28569" y="1101522"/>
            <a:ext cx="653644" cy="2819141"/>
            <a:chOff x="1204569" y="2333618"/>
            <a:chExt cx="653644" cy="2819141"/>
          </a:xfrm>
        </p:grpSpPr>
        <p:sp>
          <p:nvSpPr>
            <p:cNvPr id="4" name="Rectangle 3"/>
            <p:cNvSpPr/>
            <p:nvPr/>
          </p:nvSpPr>
          <p:spPr>
            <a:xfrm>
              <a:off x="1204570" y="2333618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4569" y="2893836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4570" y="3460071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04569" y="4020289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4570" y="4592541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14356" y="1101522"/>
            <a:ext cx="653644" cy="2819141"/>
            <a:chOff x="6940948" y="2205909"/>
            <a:chExt cx="653644" cy="2819141"/>
          </a:xfrm>
        </p:grpSpPr>
        <p:sp>
          <p:nvSpPr>
            <p:cNvPr id="11" name="Rectangle 10"/>
            <p:cNvSpPr/>
            <p:nvPr/>
          </p:nvSpPr>
          <p:spPr>
            <a:xfrm>
              <a:off x="6940949" y="2205909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40948" y="2766127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40949" y="3332362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40948" y="3892580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40949" y="4464832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89697" y="394608"/>
            <a:ext cx="1518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 Vector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00778" y="395543"/>
            <a:ext cx="1712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Vector</a:t>
            </a: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3382214" y="2484015"/>
            <a:ext cx="1596757" cy="2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33278" y="2508083"/>
            <a:ext cx="1596757" cy="2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shot 2017-05-28 09.1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56" y="3725405"/>
            <a:ext cx="4152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Arithmetic operations can also be applied to vectors in an element-wise manner</a:t>
            </a:r>
            <a:r>
              <a:rPr lang="en-IE" dirty="0"/>
              <a:t> </a:t>
            </a:r>
            <a:endParaRPr lang="en-US" dirty="0"/>
          </a:p>
        </p:txBody>
      </p:sp>
      <p:pic>
        <p:nvPicPr>
          <p:cNvPr id="4" name="Picture 3" descr="Screenshot 2017-05-28 17.57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1"/>
          <a:stretch/>
        </p:blipFill>
        <p:spPr>
          <a:xfrm>
            <a:off x="6794152" y="1600201"/>
            <a:ext cx="4610448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Vectorized</a:t>
            </a:r>
            <a:r>
              <a:rPr lang="en-US" dirty="0"/>
              <a:t> 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136"/>
            <a:ext cx="10972800" cy="1451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Vectors can also be processed using the </a:t>
            </a:r>
            <a:r>
              <a:rPr lang="en-US" dirty="0" err="1"/>
              <a:t>vectorized</a:t>
            </a:r>
            <a:r>
              <a:rPr lang="en-US" dirty="0"/>
              <a:t> </a:t>
            </a:r>
            <a:r>
              <a:rPr lang="en-US" b="1" dirty="0" err="1"/>
              <a:t>ifelse</a:t>
            </a:r>
            <a:r>
              <a:rPr lang="en-US" b="1" dirty="0"/>
              <a:t>(</a:t>
            </a:r>
            <a:r>
              <a:rPr lang="en-US" b="1" dirty="0" err="1"/>
              <a:t>b,u,v</a:t>
            </a:r>
            <a:r>
              <a:rPr lang="en-US" b="1" dirty="0"/>
              <a:t>)</a:t>
            </a:r>
            <a:r>
              <a:rPr lang="en-US" dirty="0"/>
              <a:t> function, which accepts a </a:t>
            </a:r>
            <a:r>
              <a:rPr lang="en-US" dirty="0" err="1"/>
              <a:t>boolean</a:t>
            </a:r>
            <a:r>
              <a:rPr lang="en-US" dirty="0"/>
              <a:t> vector </a:t>
            </a:r>
            <a:r>
              <a:rPr lang="en-US" b="1" dirty="0"/>
              <a:t>b </a:t>
            </a:r>
            <a:r>
              <a:rPr lang="en-US" dirty="0"/>
              <a:t>and allocates the element-wise results to be either </a:t>
            </a:r>
            <a:r>
              <a:rPr lang="en-US" b="1" dirty="0"/>
              <a:t>u </a:t>
            </a:r>
            <a:r>
              <a:rPr lang="en-US" dirty="0"/>
              <a:t>or </a:t>
            </a:r>
            <a:r>
              <a:rPr lang="en-US" b="1" dirty="0"/>
              <a:t>v</a:t>
            </a:r>
            <a:r>
              <a:rPr lang="en-US" dirty="0"/>
              <a:t>. </a:t>
            </a:r>
          </a:p>
        </p:txBody>
      </p:sp>
      <p:pic>
        <p:nvPicPr>
          <p:cNvPr id="5" name="Picture 4" descr="Screenshot 2017-05-28 17.5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98" y="2928552"/>
            <a:ext cx="10003086" cy="33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57541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 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- 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project of any size, data is likely to be incomplete due to</a:t>
            </a:r>
          </a:p>
          <a:p>
            <a:pPr lvl="1"/>
            <a:r>
              <a:rPr lang="en-US" dirty="0"/>
              <a:t>Missed survey questions</a:t>
            </a:r>
          </a:p>
          <a:p>
            <a:pPr lvl="1"/>
            <a:r>
              <a:rPr lang="en-US" dirty="0"/>
              <a:t>Faulty equipment</a:t>
            </a:r>
          </a:p>
          <a:p>
            <a:pPr lvl="1"/>
            <a:r>
              <a:rPr lang="en-US" dirty="0"/>
              <a:t>Improperly coded data</a:t>
            </a:r>
          </a:p>
          <a:p>
            <a:pPr lvl="1"/>
            <a:endParaRPr lang="en-US" dirty="0"/>
          </a:p>
          <a:p>
            <a:r>
              <a:rPr lang="en-US" dirty="0"/>
              <a:t>In R, missing data is represented by the symbol 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Screenshot 2017-05-30 10.0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510620"/>
            <a:ext cx="4876800" cy="4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is.na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22245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is.na</a:t>
            </a:r>
            <a:r>
              <a:rPr lang="en-US" dirty="0"/>
              <a:t>() indicates which elements are missing</a:t>
            </a:r>
          </a:p>
          <a:p>
            <a:r>
              <a:rPr lang="en-US" dirty="0"/>
              <a:t>Returns a logical vector, the same size as the input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creenshot 2017-05-30 10.10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24037"/>
            <a:ext cx="8432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0813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vector of 20 numbers</a:t>
            </a:r>
          </a:p>
          <a:p>
            <a:r>
              <a:rPr lang="en-US" dirty="0"/>
              <a:t>Set 5 of these to NA (random)</a:t>
            </a:r>
          </a:p>
          <a:p>
            <a:r>
              <a:rPr lang="en-US" dirty="0"/>
              <a:t>Print the locations of the missing values</a:t>
            </a:r>
          </a:p>
          <a:p>
            <a:r>
              <a:rPr lang="en-US" dirty="0"/>
              <a:t>Hint: Check out the R function </a:t>
            </a:r>
            <a:r>
              <a:rPr lang="en-US" i="1" dirty="0"/>
              <a:t>which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(2)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50324"/>
            <a:ext cx="10972800" cy="2010507"/>
          </a:xfrm>
        </p:spPr>
        <p:txBody>
          <a:bodyPr/>
          <a:lstStyle/>
          <a:p>
            <a:r>
              <a:rPr lang="en-US" dirty="0"/>
              <a:t>Lists are different from atomic vectors because their elements can be of </a:t>
            </a:r>
            <a:r>
              <a:rPr lang="en-US" b="1" dirty="0">
                <a:solidFill>
                  <a:srgbClr val="0000FF"/>
                </a:solidFill>
              </a:rPr>
              <a:t>any type</a:t>
            </a:r>
            <a:r>
              <a:rPr lang="en-US" dirty="0"/>
              <a:t>, including lists.</a:t>
            </a:r>
          </a:p>
          <a:p>
            <a:r>
              <a:rPr lang="en-US" dirty="0"/>
              <a:t>list() creates a list, instead of c()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60290"/>
              </p:ext>
            </p:extLst>
          </p:nvPr>
        </p:nvGraphicFramePr>
        <p:xfrm>
          <a:off x="3113166" y="1816244"/>
          <a:ext cx="55635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Heterogenous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Atomic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9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creenshot 2016-09-24 14.05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00" y="1528187"/>
            <a:ext cx="9230434" cy="44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22230"/>
          </a:xfrm>
        </p:spPr>
        <p:txBody>
          <a:bodyPr>
            <a:normAutofit/>
          </a:bodyPr>
          <a:lstStyle/>
          <a:p>
            <a:r>
              <a:rPr lang="en-US" dirty="0"/>
              <a:t>Works in the same way as </a:t>
            </a:r>
            <a:r>
              <a:rPr lang="en-US" dirty="0" err="1"/>
              <a:t>subsetting</a:t>
            </a:r>
            <a:r>
              <a:rPr lang="en-US" dirty="0"/>
              <a:t> an atomic vector</a:t>
            </a:r>
          </a:p>
          <a:p>
            <a:r>
              <a:rPr lang="en-US" dirty="0"/>
              <a:t>Using [ will always return a list</a:t>
            </a:r>
          </a:p>
          <a:p>
            <a:r>
              <a:rPr lang="en-US" dirty="0"/>
              <a:t>[[ pulls out the contents of a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9752" y="4071466"/>
            <a:ext cx="754792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list x is a train carrying objects, then x[[5]] is the object in car 5, x[4:6] is a train of cars 4-6”  @</a:t>
            </a:r>
            <a:r>
              <a:rPr lang="en-US" sz="2400" dirty="0" err="1">
                <a:solidFill>
                  <a:srgbClr val="0000FF"/>
                </a:solidFill>
              </a:rPr>
              <a:t>RLangTip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6528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7295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8062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8829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39596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0365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1844" y="5582049"/>
            <a:ext cx="172455" cy="21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65443" y="6071617"/>
            <a:ext cx="6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x[[5]]</a:t>
            </a:r>
          </a:p>
        </p:txBody>
      </p:sp>
      <p:cxnSp>
        <p:nvCxnSpPr>
          <p:cNvPr id="16" name="Straight Arrow Connector 15"/>
          <p:cNvCxnSpPr>
            <a:stCxn id="14" idx="3"/>
            <a:endCxn id="13" idx="4"/>
          </p:cNvCxnSpPr>
          <p:nvPr/>
        </p:nvCxnSpPr>
        <p:spPr>
          <a:xfrm flipV="1">
            <a:off x="7650207" y="5801567"/>
            <a:ext cx="387864" cy="4547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5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creenshot 2016-09-24 14.3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417638"/>
            <a:ext cx="5973045" cy="4603731"/>
          </a:xfrm>
          <a:prstGeom prst="rect">
            <a:avLst/>
          </a:prstGeom>
        </p:spPr>
      </p:pic>
      <p:pic>
        <p:nvPicPr>
          <p:cNvPr id="6" name="Picture 5" descr="Screenshot 2016-09-24 14.36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3" y="1250876"/>
            <a:ext cx="3381128" cy="2511130"/>
          </a:xfrm>
          <a:prstGeom prst="rect">
            <a:avLst/>
          </a:prstGeom>
        </p:spPr>
      </p:pic>
      <p:pic>
        <p:nvPicPr>
          <p:cNvPr id="7" name="Picture 6" descr="Screenshot 2016-09-24 14.37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3" y="3963961"/>
            <a:ext cx="3106147" cy="21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13FF-6CE0-2D41-97E6-87CC0FA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3.3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D04B2-8748-A94D-B7E9-D8A3A773E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82945"/>
            <a:ext cx="5791200" cy="2803633"/>
          </a:xfrm>
        </p:spPr>
        <p:txBody>
          <a:bodyPr/>
          <a:lstStyle/>
          <a:p>
            <a:r>
              <a:rPr lang="en-US" dirty="0"/>
              <a:t>Create a list that contains</a:t>
            </a:r>
          </a:p>
          <a:p>
            <a:pPr lvl="1"/>
            <a:r>
              <a:rPr lang="en-US" dirty="0"/>
              <a:t>A vector of integers (1:10)</a:t>
            </a:r>
          </a:p>
          <a:p>
            <a:pPr lvl="1"/>
            <a:r>
              <a:rPr lang="en-US" dirty="0"/>
              <a:t>A sequence of upper case letters (A-Z)</a:t>
            </a:r>
          </a:p>
          <a:p>
            <a:pPr lvl="1"/>
            <a:r>
              <a:rPr lang="en-US" dirty="0"/>
              <a:t>A list with:</a:t>
            </a:r>
          </a:p>
          <a:p>
            <a:pPr lvl="2"/>
            <a:r>
              <a:rPr lang="en-US" dirty="0"/>
              <a:t>A vector of integers (11:20)</a:t>
            </a:r>
          </a:p>
          <a:p>
            <a:pPr lvl="2"/>
            <a:r>
              <a:rPr lang="en-US" dirty="0"/>
              <a:t>A sequence of lower case letters (A-Z)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0699F-81B2-3247-80FE-28982F66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33DDB31-2077-7248-B6FD-5DC58C41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1" y="1748510"/>
            <a:ext cx="5346288" cy="3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8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A19-7EAC-EF40-B09B-57C75550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DE63-7408-1E46-A287-C0AAFEC957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element as a vector</a:t>
            </a:r>
          </a:p>
          <a:p>
            <a:r>
              <a:rPr lang="en-US" dirty="0"/>
              <a:t>The second element as a vector</a:t>
            </a:r>
          </a:p>
          <a:p>
            <a:r>
              <a:rPr lang="en-US" dirty="0"/>
              <a:t>The third element as a list of a list</a:t>
            </a:r>
          </a:p>
          <a:p>
            <a:r>
              <a:rPr lang="en-US" dirty="0"/>
              <a:t>The third element as a list</a:t>
            </a:r>
          </a:p>
          <a:p>
            <a:r>
              <a:rPr lang="en-US" dirty="0"/>
              <a:t>The values 10, Q, 19 and the vector “w” ”x” “y”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B4B7-6060-7F45-B176-BFD6DB67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B87B8C4-6D13-7C4B-9A70-2725AB5A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96" y="1417638"/>
            <a:ext cx="5271631" cy="33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 is a shorthand operator, where </a:t>
            </a:r>
            <a:r>
              <a:rPr lang="en-US" dirty="0" err="1"/>
              <a:t>x$y</a:t>
            </a:r>
            <a:r>
              <a:rPr lang="en-US" dirty="0"/>
              <a:t> is equivalent to </a:t>
            </a:r>
            <a:r>
              <a:rPr lang="en-US" b="1" dirty="0">
                <a:solidFill>
                  <a:srgbClr val="0000FF"/>
                </a:solidFill>
              </a:rPr>
              <a:t>x[[“</a:t>
            </a:r>
            <a:r>
              <a:rPr lang="en-US" b="1" dirty="0" err="1">
                <a:solidFill>
                  <a:srgbClr val="0000FF"/>
                </a:solidFill>
              </a:rPr>
              <a:t>y”,exact</a:t>
            </a:r>
            <a:r>
              <a:rPr lang="en-US" b="1" dirty="0">
                <a:solidFill>
                  <a:srgbClr val="0000FF"/>
                </a:solidFill>
              </a:rPr>
              <a:t>=FALSE]]</a:t>
            </a:r>
          </a:p>
          <a:p>
            <a:r>
              <a:rPr lang="en-US" dirty="0"/>
              <a:t>When list elements are named, it can be used.</a:t>
            </a:r>
          </a:p>
          <a:p>
            <a:r>
              <a:rPr lang="en-US" dirty="0"/>
              <a:t>Often used to access variables in a data frame</a:t>
            </a:r>
          </a:p>
          <a:p>
            <a:r>
              <a:rPr lang="en-US" dirty="0"/>
              <a:t>$ does partial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shot 2016-09-24 14.54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72" y="1417638"/>
            <a:ext cx="4191000" cy="46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 – 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6028" y="3498280"/>
            <a:ext cx="10972800" cy="2856185"/>
          </a:xfrm>
        </p:spPr>
        <p:txBody>
          <a:bodyPr>
            <a:normAutofit/>
          </a:bodyPr>
          <a:lstStyle/>
          <a:p>
            <a:r>
              <a:rPr lang="en-US" dirty="0"/>
              <a:t>The basic data structure in R is the Vector</a:t>
            </a:r>
          </a:p>
          <a:p>
            <a:r>
              <a:rPr lang="en-US" dirty="0"/>
              <a:t>Vectors come in two </a:t>
            </a:r>
            <a:r>
              <a:rPr lang="en-US" dirty="0" err="1"/>
              <a:t>flavours</a:t>
            </a:r>
            <a:endParaRPr lang="en-US" dirty="0"/>
          </a:p>
          <a:p>
            <a:pPr lvl="1"/>
            <a:r>
              <a:rPr lang="en-US" dirty="0"/>
              <a:t>Atomic vectors</a:t>
            </a:r>
          </a:p>
          <a:p>
            <a:pPr lvl="1"/>
            <a:r>
              <a:rPr lang="en-US" dirty="0"/>
              <a:t>Lists</a:t>
            </a:r>
          </a:p>
          <a:p>
            <a:r>
              <a:rPr lang="en-US" dirty="0"/>
              <a:t>With atomic vectors, all elements have the same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071"/>
              </p:ext>
            </p:extLst>
          </p:nvPr>
        </p:nvGraphicFramePr>
        <p:xfrm>
          <a:off x="3136612" y="1530921"/>
          <a:ext cx="55635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Heterogenous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Atomic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9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Lists and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have rounded corners. Atomic vectors have square corners</a:t>
            </a:r>
          </a:p>
          <a:p>
            <a:r>
              <a:rPr lang="en-US" dirty="0"/>
              <a:t>Children are drawn inside their parent, and have a slightly darker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creenshot 2017-06-30 16.3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88" y="619641"/>
            <a:ext cx="6319088" cy="8805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01103" y="2321433"/>
            <a:ext cx="4011366" cy="308383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8117" y="2704393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6471" y="2706855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48967" y="28220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8302" y="286400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47820" y="3985516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6174" y="3987978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98670" y="410318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8005" y="414513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5624" y="1726852"/>
            <a:ext cx="52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74481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8009" y="1308232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0476" y="1525045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8830" y="152504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71326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0661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1897" y="4843945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94323" y="4846407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2746" y="496161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2081" y="5003560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8531" y="719505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50384" y="4622228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shot 2017-06-30 16.5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523"/>
            <a:ext cx="9144000" cy="6034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57184" y="152504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79015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954" y="2624766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26095" y="2725545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8650" y="3611172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67123" y="3732934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57748" y="1472888"/>
            <a:ext cx="4129324" cy="2560193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10215" y="1689700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78569" y="1689700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61065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00400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6602" y="806541"/>
            <a:ext cx="1158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a[1:2]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46923" y="1689700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368754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17693" y="2789421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15834" y="2890200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</p:spTree>
    <p:extLst>
      <p:ext uri="{BB962C8B-B14F-4D97-AF65-F5344CB8AC3E}">
        <p14:creationId xmlns:p14="http://schemas.microsoft.com/office/powerpoint/2010/main" val="4121427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2856" y="1301162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5323" y="1517975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93677" y="151797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76173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5508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6744" y="4836875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5652" y="4839337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7593" y="495454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6928" y="4996490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94418" y="728374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5231" y="4615158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shot 2017-06-30 16.5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523"/>
            <a:ext cx="9144000" cy="6034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62031" y="151797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83862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32801" y="2617696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0942" y="2718475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33497" y="3604102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71970" y="3725864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404197" y="2351133"/>
            <a:ext cx="4129324" cy="1781123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29951" y="2918764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468859" y="2921226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80800" y="3036433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20135" y="3078379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667" y="781603"/>
            <a:ext cx="8408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a[4]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048438" y="2697047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477" y="743631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1944" y="960444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0298" y="960444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52794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2129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13365" y="4279344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5289" y="4281806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64214" y="4397013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5589" y="4438959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2122" y="77285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31852" y="4057627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38652" y="960444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0483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9422" y="2060165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07563" y="2160944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10118" y="3046571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48591" y="3168333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8712" y="965348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28549" y="981012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69561" y="1083017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35209" y="1138851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25957" y="114879"/>
            <a:ext cx="10925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737199" y="743631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89787" y="2988389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40636" y="3106058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06454" y="2097896"/>
            <a:ext cx="15522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a[[4]][1]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808274" y="2766672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557603" y="5238506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08452" y="5356175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96984" y="4436307"/>
            <a:ext cx="18038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a[[4]][[1]]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726233" y="5258695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077082" y="537636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65614" y="4456496"/>
            <a:ext cx="18038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a[[4]][[2]]</a:t>
            </a:r>
          </a:p>
        </p:txBody>
      </p:sp>
    </p:spTree>
    <p:extLst>
      <p:ext uri="{BB962C8B-B14F-4D97-AF65-F5344CB8AC3E}">
        <p14:creationId xmlns:p14="http://schemas.microsoft.com/office/powerpoint/2010/main" val="998928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(3)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function is a group of instructions that:</a:t>
            </a:r>
          </a:p>
          <a:p>
            <a:pPr lvl="1"/>
            <a:r>
              <a:rPr lang="en-US" dirty="0"/>
              <a:t>takes input, </a:t>
            </a:r>
          </a:p>
          <a:p>
            <a:pPr lvl="1"/>
            <a:r>
              <a:rPr lang="en-US" dirty="0"/>
              <a:t>uses the input to compute other value, and </a:t>
            </a:r>
          </a:p>
          <a:p>
            <a:pPr lvl="1"/>
            <a:r>
              <a:rPr lang="en-US" dirty="0"/>
              <a:t>returns a result (</a:t>
            </a:r>
            <a:r>
              <a:rPr lang="en-US" dirty="0" err="1"/>
              <a:t>Matloff</a:t>
            </a:r>
            <a:r>
              <a:rPr lang="en-US" dirty="0"/>
              <a:t> 2009). </a:t>
            </a:r>
          </a:p>
          <a:p>
            <a:r>
              <a:rPr lang="en-US" dirty="0"/>
              <a:t>Functions are a fundamental building block of R (Wickham 2015)</a:t>
            </a:r>
          </a:p>
          <a:p>
            <a:r>
              <a:rPr lang="en-US" dirty="0"/>
              <a:t>Users of R should adopt the habit of creating simple functions which will make their work more effective and also more trustworthy (Chambers 2008). </a:t>
            </a:r>
          </a:p>
          <a:p>
            <a:r>
              <a:rPr lang="en-US" dirty="0"/>
              <a:t>Functions are declared:</a:t>
            </a:r>
          </a:p>
          <a:p>
            <a:pPr lvl="1"/>
            <a:r>
              <a:rPr lang="en-US" dirty="0"/>
              <a:t>using the </a:t>
            </a:r>
            <a:r>
              <a:rPr lang="en-US" b="1" dirty="0"/>
              <a:t>function </a:t>
            </a:r>
            <a:r>
              <a:rPr lang="en-US" dirty="0"/>
              <a:t>reserved word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are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function(</a:t>
            </a:r>
            <a:r>
              <a:rPr lang="en-US" i="1" dirty="0"/>
              <a:t>arguments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728711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arguments </a:t>
            </a:r>
            <a:r>
              <a:rPr lang="en-US" dirty="0"/>
              <a:t>gives the arguments, separated by commas.</a:t>
            </a:r>
          </a:p>
          <a:p>
            <a:r>
              <a:rPr lang="en-US" i="1" dirty="0"/>
              <a:t>Expression</a:t>
            </a:r>
            <a:r>
              <a:rPr lang="en-US" dirty="0"/>
              <a:t> (body of the function) is any legal R expression, usually enclosed in { }</a:t>
            </a:r>
          </a:p>
          <a:p>
            <a:r>
              <a:rPr lang="en-US" b="1" dirty="0">
                <a:solidFill>
                  <a:srgbClr val="0000FF"/>
                </a:solidFill>
              </a:rPr>
              <a:t>Last evaluation is returned</a:t>
            </a:r>
          </a:p>
          <a:p>
            <a:r>
              <a:rPr lang="en-US" dirty="0"/>
              <a:t>return() can also be used, but usually for exceptions.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3502" y="3429000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279" y="3923429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46916" y="3936698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5279" y="3645671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1639" y="4201187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9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Screenshot 2016-09-03 13.31.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88"/>
          <a:stretch/>
        </p:blipFill>
        <p:spPr>
          <a:xfrm>
            <a:off x="3073690" y="1578884"/>
            <a:ext cx="5948944" cy="2004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21986" y="3766666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3763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15400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shot 2016-09-03 13.37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4" y="5059907"/>
            <a:ext cx="7641280" cy="9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R function that filters a vector to return all the even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1986" y="3766666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3763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15400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1810" y="377319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1 2 3  4  5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9745" y="3774941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2  4</a:t>
            </a:r>
          </a:p>
        </p:txBody>
      </p:sp>
    </p:spTree>
    <p:extLst>
      <p:ext uri="{BB962C8B-B14F-4D97-AF65-F5344CB8AC3E}">
        <p14:creationId xmlns:p14="http://schemas.microsoft.com/office/powerpoint/2010/main" val="7345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useful to distinguish between  </a:t>
            </a:r>
            <a:r>
              <a:rPr lang="en-US" i="1" dirty="0"/>
              <a:t>formal arguments </a:t>
            </a:r>
            <a:r>
              <a:rPr lang="en-US" dirty="0"/>
              <a:t>and the </a:t>
            </a:r>
            <a:r>
              <a:rPr lang="en-US" i="1" dirty="0"/>
              <a:t>actual arguments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Formal arguments </a:t>
            </a:r>
            <a:r>
              <a:rPr lang="en-US" dirty="0"/>
              <a:t>are the property of the function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Actual arguments </a:t>
            </a:r>
            <a:r>
              <a:rPr lang="en-US" dirty="0"/>
              <a:t>can vary each time the function is called.</a:t>
            </a:r>
          </a:p>
          <a:p>
            <a:r>
              <a:rPr lang="en-US" dirty="0"/>
              <a:t>When calling functions, arguments can be specified by</a:t>
            </a:r>
          </a:p>
          <a:p>
            <a:pPr lvl="1"/>
            <a:r>
              <a:rPr lang="en-US" dirty="0"/>
              <a:t>Complete name</a:t>
            </a:r>
          </a:p>
          <a:p>
            <a:pPr lvl="1"/>
            <a:r>
              <a:rPr lang="en-US" dirty="0"/>
              <a:t>Partial name</a:t>
            </a:r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(1) 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common types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double (or numeric)</a:t>
            </a:r>
          </a:p>
          <a:p>
            <a:pPr lvl="1"/>
            <a:r>
              <a:rPr lang="en-US" dirty="0"/>
              <a:t>character</a:t>
            </a:r>
          </a:p>
          <a:p>
            <a:r>
              <a:rPr lang="en-US" dirty="0"/>
              <a:t>Usually created with </a:t>
            </a:r>
            <a:r>
              <a:rPr lang="en-US" b="1" dirty="0">
                <a:solidFill>
                  <a:srgbClr val="0000FF"/>
                </a:solidFill>
              </a:rPr>
              <a:t>c() – short for combine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shot 2016-08-30 20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68" y="1600201"/>
            <a:ext cx="4970424" cy="47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Screenshot 2016-09-05 09.36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49" y="188137"/>
            <a:ext cx="6332445" cy="1605727"/>
          </a:xfrm>
          <a:prstGeom prst="rect">
            <a:avLst/>
          </a:prstGeom>
        </p:spPr>
      </p:pic>
      <p:pic>
        <p:nvPicPr>
          <p:cNvPr id="6" name="Picture 5" descr="Screenshot 2016-09-05 09.37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49" y="2461522"/>
            <a:ext cx="3211487" cy="2714471"/>
          </a:xfrm>
          <a:prstGeom prst="rect">
            <a:avLst/>
          </a:prstGeom>
        </p:spPr>
      </p:pic>
      <p:pic>
        <p:nvPicPr>
          <p:cNvPr id="7" name="Picture 6" descr="Screenshot 2016-09-05 09.38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99" y="1576972"/>
            <a:ext cx="3620601" cy="46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0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(Wickham 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positional mapping for the first one or two arguments (most commonly used)</a:t>
            </a:r>
          </a:p>
          <a:p>
            <a:r>
              <a:rPr lang="en-US" dirty="0"/>
              <a:t>Avoid using positional mapping for less commonly used attributes</a:t>
            </a:r>
          </a:p>
          <a:p>
            <a:r>
              <a:rPr lang="en-US" dirty="0"/>
              <a:t>Named arguments should always come after unnamed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5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as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Functions are first class objects, so they can be passed to other functions</a:t>
            </a:r>
          </a:p>
          <a:p>
            <a:r>
              <a:rPr lang="en-US" dirty="0"/>
              <a:t>Provides flexibility, and widely used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Screenshot 2017-06-13 09.45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18" y="1417638"/>
            <a:ext cx="37465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65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that takes in a vector and returns a vector with no duplicates. Make use of the R function duplicated()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Screenshot 2016-09-12 07.0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72" y="3306010"/>
            <a:ext cx="8636000" cy="31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1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(3) Environments in 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86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Environments can be thought of as consisting of two things: a frame, which is a set of symbol-value pairs, and an enclosure, a pointer to an enclosing environment</a:t>
            </a:r>
          </a:p>
          <a:p>
            <a:r>
              <a:rPr lang="en-US" dirty="0"/>
              <a:t>Every object (variable or function) in an environment has a unique name</a:t>
            </a:r>
          </a:p>
          <a:p>
            <a:r>
              <a:rPr lang="en-US" dirty="0"/>
              <a:t>The working environment is known as the Global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11533" y="1530199"/>
            <a:ext cx="2415822" cy="2111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51423" y="1688247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51423" y="2735289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6145" y="2735289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9448799" y="1790726"/>
            <a:ext cx="385234" cy="381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9641417" y="1048100"/>
            <a:ext cx="10573" cy="742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shot 2017-06-13 07.43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13" y="3829675"/>
            <a:ext cx="4254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85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705422" y="3386333"/>
            <a:ext cx="8229600" cy="2598738"/>
          </a:xfrm>
        </p:spPr>
        <p:txBody>
          <a:bodyPr/>
          <a:lstStyle/>
          <a:p>
            <a:r>
              <a:rPr lang="en-US" dirty="0"/>
              <a:t>Environments form a tree structure in which the enclosures play the role of parents. The tree of environments is rooted in an empty environment, available through </a:t>
            </a:r>
            <a:r>
              <a:rPr lang="en-US" dirty="0" err="1"/>
              <a:t>emptyenv</a:t>
            </a:r>
            <a:r>
              <a:rPr lang="en-US" dirty="0"/>
              <a:t>(), which has no parent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8557" y="1862667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globalenv</a:t>
            </a:r>
            <a:r>
              <a:rPr lang="en-US" dirty="0"/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2977446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30624" y="1862667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baseenv</a:t>
            </a:r>
            <a:r>
              <a:rPr lang="en-US" dirty="0"/>
              <a:t>()</a:t>
            </a:r>
          </a:p>
        </p:txBody>
      </p:sp>
      <p:sp>
        <p:nvSpPr>
          <p:cNvPr id="11" name="Oval 10"/>
          <p:cNvSpPr/>
          <p:nvPr/>
        </p:nvSpPr>
        <p:spPr>
          <a:xfrm>
            <a:off x="7659513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30357" y="1859844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emptyenv</a:t>
            </a:r>
            <a:r>
              <a:rPr lang="en-US" dirty="0"/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0247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942647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11512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63912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9224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641624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9" idx="4"/>
            <a:endCxn id="13" idx="2"/>
          </p:cNvCxnSpPr>
          <p:nvPr/>
        </p:nvCxnSpPr>
        <p:spPr>
          <a:xfrm rot="16200000" flipH="1">
            <a:off x="3535542" y="2511070"/>
            <a:ext cx="67733" cy="944034"/>
          </a:xfrm>
          <a:prstGeom prst="curvedConnector3">
            <a:avLst>
              <a:gd name="adj1" fmla="val 437502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5" idx="2"/>
          </p:cNvCxnSpPr>
          <p:nvPr/>
        </p:nvCxnSpPr>
        <p:spPr>
          <a:xfrm>
            <a:off x="4059767" y="2949220"/>
            <a:ext cx="802922" cy="67734"/>
          </a:xfrm>
          <a:prstGeom prst="curvedConnector4">
            <a:avLst>
              <a:gd name="adj1" fmla="val 20299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4862689" y="2949220"/>
            <a:ext cx="802922" cy="67734"/>
          </a:xfrm>
          <a:prstGeom prst="curvedConnector4">
            <a:avLst>
              <a:gd name="adj1" fmla="val 20299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0" idx="2"/>
          </p:cNvCxnSpPr>
          <p:nvPr/>
        </p:nvCxnSpPr>
        <p:spPr>
          <a:xfrm>
            <a:off x="5727702" y="2952043"/>
            <a:ext cx="1522589" cy="67734"/>
          </a:xfrm>
          <a:prstGeom prst="curvedConnector4">
            <a:avLst>
              <a:gd name="adj1" fmla="val 26367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12" idx="2"/>
          </p:cNvCxnSpPr>
          <p:nvPr/>
        </p:nvCxnSpPr>
        <p:spPr>
          <a:xfrm>
            <a:off x="7720191" y="2952044"/>
            <a:ext cx="1629832" cy="64910"/>
          </a:xfrm>
          <a:prstGeom prst="curvedConnector4">
            <a:avLst>
              <a:gd name="adj1" fmla="val 27922"/>
              <a:gd name="adj2" fmla="val 452180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creenshot 2017-06-13 07.5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50" y="5471253"/>
            <a:ext cx="2692400" cy="9144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92943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the hierarchy with search()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 descr="Screenshot 2017-06-13 07.4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9144000" cy="4451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0323" y="4414114"/>
            <a:ext cx="2600333" cy="443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3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their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are first class objects that exist in an environment</a:t>
            </a:r>
          </a:p>
          <a:p>
            <a:r>
              <a:rPr lang="en-US" b="1" dirty="0">
                <a:solidFill>
                  <a:srgbClr val="0000FF"/>
                </a:solidFill>
              </a:rPr>
              <a:t>Functions can access all variables contained in their enclosing environment</a:t>
            </a:r>
          </a:p>
          <a:p>
            <a:r>
              <a:rPr lang="en-US" dirty="0"/>
              <a:t>When functions are executed, they have their own environment (to be covered later in the advanced topic)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 descr="Screenshot 2017-06-13 09.1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03" y="1363663"/>
            <a:ext cx="3797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45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variables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61140"/>
          </a:xfrm>
        </p:spPr>
        <p:txBody>
          <a:bodyPr>
            <a:normAutofit fontScale="92500"/>
          </a:bodyPr>
          <a:lstStyle/>
          <a:p>
            <a:r>
              <a:rPr lang="en-US" dirty="0"/>
              <a:t>If a name isn’t defined inside a function, R will look one level up to the enclosing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Screenshot 2016-09-03 14.48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49" y="2953605"/>
            <a:ext cx="4018455" cy="3133438"/>
          </a:xfrm>
          <a:prstGeom prst="rect">
            <a:avLst/>
          </a:prstGeom>
        </p:spPr>
      </p:pic>
      <p:pic>
        <p:nvPicPr>
          <p:cNvPr id="6" name="Picture 5" descr="Screenshot 2016-09-03 14.49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86" y="3524283"/>
            <a:ext cx="2694123" cy="13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3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3.6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B856F-1356-A146-B316-ED4C6377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in R that will return the square of a number in its environment.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atomic vectors using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32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colon operator (:) generates regular sequences (atomic vectors) within a specified range.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2090" y="2931180"/>
            <a:ext cx="544566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>
                <a:solidFill>
                  <a:srgbClr val="0432FF"/>
                </a:solidFill>
              </a:rPr>
              <a:t>&gt; v1&lt;-1:10</a:t>
            </a:r>
          </a:p>
          <a:p>
            <a:r>
              <a:rPr lang="en-US" sz="2000" dirty="0">
                <a:solidFill>
                  <a:srgbClr val="0432FF"/>
                </a:solidFill>
              </a:rPr>
              <a:t>&gt; v1</a:t>
            </a:r>
          </a:p>
          <a:p>
            <a:r>
              <a:rPr lang="en-US" sz="2000" dirty="0">
                <a:solidFill>
                  <a:srgbClr val="0432FF"/>
                </a:solidFill>
              </a:rPr>
              <a:t> [1]  1  2  3  4  5  6  7  8  9 10</a:t>
            </a:r>
          </a:p>
          <a:p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>
                <a:solidFill>
                  <a:srgbClr val="0432FF"/>
                </a:solidFill>
              </a:rPr>
              <a:t>&gt; v2&lt;-3:13</a:t>
            </a:r>
          </a:p>
          <a:p>
            <a:r>
              <a:rPr lang="en-US" sz="2000" dirty="0">
                <a:solidFill>
                  <a:srgbClr val="0432FF"/>
                </a:solidFill>
              </a:rPr>
              <a:t>&gt; v2</a:t>
            </a:r>
          </a:p>
          <a:p>
            <a:r>
              <a:rPr lang="en-US" sz="2000" dirty="0">
                <a:solidFill>
                  <a:srgbClr val="0432FF"/>
                </a:solidFill>
              </a:rPr>
              <a:t> [1]  3  4  5  6  7  8  9 10 11 12 13</a:t>
            </a:r>
          </a:p>
          <a:p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 of atomic vectors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of an atomic vector </a:t>
            </a:r>
            <a:r>
              <a:rPr lang="en-US" dirty="0">
                <a:solidFill>
                  <a:srgbClr val="0000FF"/>
                </a:solidFill>
              </a:rPr>
              <a:t>MUST be of the same type</a:t>
            </a:r>
          </a:p>
          <a:p>
            <a:r>
              <a:rPr lang="en-US" dirty="0"/>
              <a:t>When different type are combined, </a:t>
            </a:r>
            <a:r>
              <a:rPr lang="en-US" b="1" dirty="0">
                <a:solidFill>
                  <a:srgbClr val="0000FF"/>
                </a:solidFill>
              </a:rPr>
              <a:t>they will be coerced into the most flexible types</a:t>
            </a:r>
          </a:p>
          <a:p>
            <a:r>
              <a:rPr lang="en-US" dirty="0"/>
              <a:t>What will be the type and values of </a:t>
            </a:r>
          </a:p>
          <a:p>
            <a:pPr lvl="1"/>
            <a:r>
              <a:rPr lang="en-US" dirty="0"/>
              <a:t>c(1L, T, F)</a:t>
            </a:r>
          </a:p>
          <a:p>
            <a:pPr lvl="1"/>
            <a:r>
              <a:rPr lang="en-US" dirty="0"/>
              <a:t>c(1,T,F)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Coercion Rules</a:t>
            </a:r>
            <a:br>
              <a:rPr lang="en-US" dirty="0"/>
            </a:br>
            <a:r>
              <a:rPr lang="en-US" i="1" dirty="0"/>
              <a:t>Least to most flexible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0" y="1918802"/>
            <a:ext cx="4038600" cy="4525963"/>
          </a:xfrm>
        </p:spPr>
        <p:txBody>
          <a:bodyPr/>
          <a:lstStyle/>
          <a:p>
            <a:r>
              <a:rPr lang="en-US" dirty="0"/>
              <a:t>logical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7958" y="4051309"/>
            <a:ext cx="1114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7540" y="2157213"/>
            <a:ext cx="1386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numeric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38460" y="4051310"/>
            <a:ext cx="137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character</a:t>
            </a:r>
          </a:p>
        </p:txBody>
      </p:sp>
      <p:cxnSp>
        <p:nvCxnSpPr>
          <p:cNvPr id="14" name="Curved Connector 13"/>
          <p:cNvCxnSpPr>
            <a:stCxn id="10" idx="0"/>
            <a:endCxn id="11" idx="1"/>
          </p:cNvCxnSpPr>
          <p:nvPr/>
        </p:nvCxnSpPr>
        <p:spPr>
          <a:xfrm rot="5400000" flipH="1" flipV="1">
            <a:off x="5225026" y="2338796"/>
            <a:ext cx="1632486" cy="17925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3"/>
            <a:endCxn id="12" idx="0"/>
          </p:cNvCxnSpPr>
          <p:nvPr/>
        </p:nvCxnSpPr>
        <p:spPr>
          <a:xfrm>
            <a:off x="8324432" y="2418823"/>
            <a:ext cx="1200198" cy="163248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12" idx="2"/>
          </p:cNvCxnSpPr>
          <p:nvPr/>
        </p:nvCxnSpPr>
        <p:spPr>
          <a:xfrm rot="5400000" flipH="1" flipV="1">
            <a:off x="7304037" y="2353937"/>
            <a:ext cx="61555" cy="4379631"/>
          </a:xfrm>
          <a:prstGeom prst="curvedConnector3">
            <a:avLst>
              <a:gd name="adj1" fmla="val -21395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827" y="2014206"/>
            <a:ext cx="123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 </a:t>
            </a:r>
            <a:r>
              <a:rPr lang="en-US" dirty="0">
                <a:sym typeface="Wingdings"/>
              </a:rPr>
              <a:t>  1</a:t>
            </a:r>
          </a:p>
          <a:p>
            <a:r>
              <a:rPr lang="en-US" dirty="0">
                <a:sym typeface="Wingdings"/>
              </a:rPr>
              <a:t>FALSE 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2685" y="6075432"/>
            <a:ext cx="23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Grolemund</a:t>
            </a:r>
            <a:r>
              <a:rPr lang="en-US" dirty="0"/>
              <a:t> (2014) p 52</a:t>
            </a:r>
          </a:p>
        </p:txBody>
      </p:sp>
    </p:spTree>
    <p:extLst>
      <p:ext uri="{BB962C8B-B14F-4D97-AF65-F5344CB8AC3E}">
        <p14:creationId xmlns:p14="http://schemas.microsoft.com/office/powerpoint/2010/main" val="30017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Subsetting</a:t>
            </a:r>
            <a:r>
              <a:rPr lang="en-US" dirty="0">
                <a:solidFill>
                  <a:schemeClr val="tx1"/>
                </a:solidFill>
              </a:rPr>
              <a:t> Atomic 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Subsetting</a:t>
            </a:r>
            <a:r>
              <a:rPr lang="en-US" dirty="0"/>
              <a:t> data is a key activity in data science</a:t>
            </a:r>
          </a:p>
          <a:p>
            <a:r>
              <a:rPr lang="en-US" dirty="0"/>
              <a:t>R’s </a:t>
            </a:r>
            <a:r>
              <a:rPr lang="en-US" dirty="0" err="1"/>
              <a:t>subsetting</a:t>
            </a:r>
            <a:r>
              <a:rPr lang="en-US" dirty="0"/>
              <a:t> operators are powerful and fast</a:t>
            </a:r>
          </a:p>
          <a:p>
            <a:r>
              <a:rPr lang="en-US" dirty="0"/>
              <a:t>For atomic vectors, the operator [ is used</a:t>
            </a:r>
          </a:p>
          <a:p>
            <a:r>
              <a:rPr lang="en-US" dirty="0"/>
              <a:t>In R, the index for a vector starts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shot 2016-08-31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54" y="1767194"/>
            <a:ext cx="4174543" cy="36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(a) Positive integers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3571574"/>
            <a:ext cx="4038600" cy="184643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Positive integers return elements at the specified 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creenshot 2016-08-31 12.0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83" y="1562959"/>
            <a:ext cx="3184102" cy="45632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56347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081" y="541916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05723" y="541315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84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11720</TotalTime>
  <Words>1677</Words>
  <Application>Microsoft Macintosh PowerPoint</Application>
  <PresentationFormat>Widescreen</PresentationFormat>
  <Paragraphs>428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Topic 3: Functions and Vectors</vt:lpstr>
      <vt:lpstr>Course Overview</vt:lpstr>
      <vt:lpstr>R – Data Types</vt:lpstr>
      <vt:lpstr>(1) Atomic Vectors</vt:lpstr>
      <vt:lpstr>Creating atomic vectors using sequences</vt:lpstr>
      <vt:lpstr>Coercion of atomic vectors</vt:lpstr>
      <vt:lpstr>Coercion Rules Least to most flexible</vt:lpstr>
      <vt:lpstr>Subsetting Atomic Vectors </vt:lpstr>
      <vt:lpstr>(a) Positive integers</vt:lpstr>
      <vt:lpstr>(b) Negative integers</vt:lpstr>
      <vt:lpstr>(c) Logical Vectors</vt:lpstr>
      <vt:lpstr>Logical Vectors - Advantages</vt:lpstr>
      <vt:lpstr>(4) Character vectors to subset</vt:lpstr>
      <vt:lpstr>Logical Expressions in R</vt:lpstr>
      <vt:lpstr>Challenge 3.1</vt:lpstr>
      <vt:lpstr>Vectorisation</vt:lpstr>
      <vt:lpstr>PowerPoint Presentation</vt:lpstr>
      <vt:lpstr>Arithmetic Operators</vt:lpstr>
      <vt:lpstr>Vectorized if/else</vt:lpstr>
      <vt:lpstr>Missing Values - NA</vt:lpstr>
      <vt:lpstr>is.na() function</vt:lpstr>
      <vt:lpstr>Challenge 3.2</vt:lpstr>
      <vt:lpstr>(2) Lists</vt:lpstr>
      <vt:lpstr>Creating a list…</vt:lpstr>
      <vt:lpstr>Subsetting lists</vt:lpstr>
      <vt:lpstr>Example</vt:lpstr>
      <vt:lpstr>Challenge 3.3</vt:lpstr>
      <vt:lpstr>Extract the following</vt:lpstr>
      <vt:lpstr>$ operator</vt:lpstr>
      <vt:lpstr>Visualising Lists and Subsetting</vt:lpstr>
      <vt:lpstr>PowerPoint Presentation</vt:lpstr>
      <vt:lpstr>PowerPoint Presentation</vt:lpstr>
      <vt:lpstr>PowerPoint Presentation</vt:lpstr>
      <vt:lpstr>PowerPoint Presentation</vt:lpstr>
      <vt:lpstr>(3) Functions</vt:lpstr>
      <vt:lpstr>General Form</vt:lpstr>
      <vt:lpstr>Example</vt:lpstr>
      <vt:lpstr>Challenge 3.4</vt:lpstr>
      <vt:lpstr>Function Arguments</vt:lpstr>
      <vt:lpstr>PowerPoint Presentation</vt:lpstr>
      <vt:lpstr>Guidelines (Wickham 2015)</vt:lpstr>
      <vt:lpstr>Passing functions as objects</vt:lpstr>
      <vt:lpstr>Challenge 3.5</vt:lpstr>
      <vt:lpstr>(3) Environments in R</vt:lpstr>
      <vt:lpstr>Hierarchy of Environments</vt:lpstr>
      <vt:lpstr>Examining the hierarchy with search()</vt:lpstr>
      <vt:lpstr>Functions and their Environment</vt:lpstr>
      <vt:lpstr>Looking for variables…</vt:lpstr>
      <vt:lpstr>Challenge 3.6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454</cp:revision>
  <cp:lastPrinted>2020-11-24T11:26:30Z</cp:lastPrinted>
  <dcterms:created xsi:type="dcterms:W3CDTF">2016-06-27T07:49:28Z</dcterms:created>
  <dcterms:modified xsi:type="dcterms:W3CDTF">2022-04-29T13:19:41Z</dcterms:modified>
</cp:coreProperties>
</file>