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86" r:id="rId3"/>
    <p:sldId id="406" r:id="rId4"/>
    <p:sldId id="682" r:id="rId5"/>
    <p:sldId id="719" r:id="rId6"/>
    <p:sldId id="683" r:id="rId7"/>
    <p:sldId id="684" r:id="rId8"/>
    <p:sldId id="685" r:id="rId9"/>
    <p:sldId id="686" r:id="rId10"/>
    <p:sldId id="687" r:id="rId11"/>
    <p:sldId id="717" r:id="rId12"/>
    <p:sldId id="688" r:id="rId13"/>
    <p:sldId id="689" r:id="rId14"/>
    <p:sldId id="691" r:id="rId15"/>
    <p:sldId id="718" r:id="rId16"/>
    <p:sldId id="414" r:id="rId17"/>
    <p:sldId id="72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192" y="5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1:31:34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8819 24575,'-6'17'0,"3"5"0,5 7 0,4 6 0,4 7 0,-4-18 0,0 1 0,0 2 0,-1 3 0,-2 2 0,1 2 0,-3 2 0,-3 1 0,-3 1 0,0 1 0,1-1 0,0 0 0,-5 0 0,-8 5 0,-6 0 0,1-6-265,2-9 1,-2-3 264,-11 9 0,0-4 0,-4-7 0,4-4 0,13-9 0,12-6 0,14-7 0,14-8 0,-2 0 529,10-8-529,-15 9 0,0 0 0,-9 6 0</inkml:trace>
  <inkml:trace contextRef="#ctx0" brushRef="#br0" timeOffset="572">28509 9332 24575,'35'-3'0,"-2"1"0,-7 0 0,2-1 0,11-1 0,-1 0 0,-11 1 0,0 0 0,13-2 0,-3 0 0,3 1 0,-5-2 0,-17 3 0,-5-1 0,-10 3 0,-3-1 0,8-1 0,-2 0 0,5-1 0,-5 2 0,-2 1 0,-2-1 0,0 2 0,-2-1 0</inkml:trace>
  <inkml:trace contextRef="#ctx0" brushRef="#br0" timeOffset="2913">25484 3568 24575,'-33'-1'0,"-8"-1"0,15 0 0,-5 1 0,-5-1 0,-5 0 0,1 0 0,-9 1 0,-1 0-670,3-1 1,-3 1 0,3 0 669,10 0 0,2 1 0,1 1 161,1 0 0,-1 0 0,1 2-161,-4 0 0,0 2 0,2 0 0,-5 2 0,2 1 0,-3 3 0,3 0 0,13 0 0,3 1 0,0 0 0,0 1 0,-7 8 0,1 2 0,5-5 0,-1 3 0,1 4 0,-2 3 0,3-2 0,1 1 0,1 0 0,-4 10 0,2 2 0,9 1 0,5 3 0,7 6 0,3 1 0,0-3 0,4 0 0,5-4 0,4 2 0,1-6 0,-1-5 0,1-2-191,-1-3 1,0 3 0,0-4 190,1 1 0,1-4 0,-2-1 0,1 0 665,6 3 0,-1-1-665,-3-6 0,1 0 0,2 2 0,0-2 0,11 9 0,-2-4 0,-1-2 612,4-1-612,5 1 0,-7-7 0,3 0 0,-5-2 0,1-1 77,9 3 0,2 0-77,-8-7 0,1-1 0,0-1 0,5 0 0,2-1-515,-5-2 0,2 0 1,-1-1 514,4-3 0,-1-1 0,-1 0 0,2-2 0,-3-2 0,3-3 0,-3 1 0,3-1 0,1-2 0,4-5 0,3-3 0,-5 1 0,-5-1 0,-1-2 0,2-3 0,3-3 0,-3 0 0,-3 0 0,-1-3 0,-7 6 0,3-4 0,-1 0 0,-3 2 0,6-7 0,-2 0 0,-2-1 0,2-2 0,-4-2 0,-8 4 0,-3-2 0,-1 2 0,3-8 0,-2 0 0,-1-6 0,-6-1 0,-10 6 0,-5 1 0,-3 0 0,-1 1 0,-2-3 0,-1 0 0,-1 10 0,-2 1 0,-3 5 0,0 3 1544,-14-9-1544,5 11 0,-2 2 0,-11 1 0,15 9 0,0 1 0,-14-2 0,-2 2 0,9 3 0,-2 1 0,9 1 0,-2 0 0,-11 0 0,0 1 0,-1-1 0,-2 2 0,17 1 0,4 0 0,-3 0 0,8 1 0,-7 0 0,13 0 0,-3 0 0,6 1 0,3-1 0,1 0 0</inkml:trace>
  <inkml:trace contextRef="#ctx0" brushRef="#br0" timeOffset="4064">26126 3613 24575,'21'-11'0,"12"-7"0,-7 6 0,2-3 0,7-3 0,1 0-1071,4-2 0,0-1 1071,0 1 0,-1-1 0,-3 3 0,-1 1 344,-8 3 0,-1 1-344,13-7 354,-16 8-354,-10 5 0,-5 4 0,-1 1 275,4 0 0,-3 1 0,-1 1 0</inkml:trace>
  <inkml:trace contextRef="#ctx0" brushRef="#br0" timeOffset="4812">26833 3156 24575,'-1'18'0,"1"5"0,1 10 0,5 4 0,3 4 0,3-10 0,1 1 0,5 11 0,0-12 0,1-2 0,-5-10 0,3-2 0,-12-17 0,4-14 0,3-1 0,3-4 0,0-3 0,10-14 0,-9 12 0,0-2 0,9-17 0,-3 1 0,-11 17 0,0 0 0,2-6 0,-2-8 0,-8 28 0,-1-1 0,-3 15 0,0 3 0</inkml:trace>
  <inkml:trace contextRef="#ctx0" brushRef="#br0" timeOffset="5548">26332 4050 24575,'14'1'0,"21"-1"0,10 1 0,-7 0 0,3 1 0,0 0-405,7 0 0,2 0 1,1 1 404,-6-1 0,3 1 0,-2 0 0,-4-1-356,-6 1 1,-3-1-1,0 1 356,3-1 0,2-1 0,-5 1 273,-3-1-1,-4-1-272,4 0 0,-7-4 0,-15-1 0,-2 1 0,1 0 0</inkml:trace>
  <inkml:trace contextRef="#ctx0" brushRef="#br0" timeOffset="6162">27537 3668 24575,'-4'28'0,"-1"0"0,-3 18 0,2-16 0,0 2 0,0 2 0,0 1 0,3 0 0,0-2 0,0-4 0,1-2 0,5 16 0,1-36 0,6 1 0,1-6 0,6-1 0,31-2 0,-23 1 0,1 0 0,9 0 0,5-1 0,-2 1 0,1 0 0,1 0 0,-2 0 0,3 0 0,-6-1 0,13 0 0,-7 0 0,-38-1 0,-14 0 0,-5 1 0,3 0 0,3 1 0</inkml:trace>
  <inkml:trace contextRef="#ctx0" brushRef="#br0" timeOffset="6829">26486 4245 24575,'19'12'0,"12"4"0,-6-4 0,2 0 0,12 4 0,4 1-625,-9-5 0,2 1 1,4 0 624,3 1 0,5 1 0,1 1 0,-2-2 0,-7-2 0,-1 0 0,1-1 0,4 1 0,-5-2 0,3 1 0,3 0 0,1 0 0,0 0 0,-3-1 0,-4-1 0,7 0 0,-4-1 0,-2-1 0,2 0-266,7 2 0,3 0 0,-4-1 1,-7-2 265,-3-2 0,-11-3 692,-14-1-692,-10 0 0,3-3 0,3 0 0,-2 0 0,0 2 0</inkml:trace>
  <inkml:trace contextRef="#ctx0" brushRef="#br0" timeOffset="7347">28338 4311 24575,'49'-8'0,"0"1"0,-10 2 0,5 0 0,-5 1 0,3 0 0,-2 1-1284,7-2 1,-1 0 1283,-6 2 0,1-1 0,-5 1 0,-7 0 0,-4 0 818,10-3-818,-20 3 423,-25 1-423,-2 2 0,-5 1 0,11-1 0</inkml:trace>
  <inkml:trace contextRef="#ctx0" brushRef="#br0" timeOffset="7829">28702 4427 24575,'0'39'0,"0"0"0,0 11 0,0-1 0,1-17 0,0 0 0,0 9 0,0-5 0,1-11 0,2-10 0,1-25 0,-2 0 0,4-5 0,-3 9 0,-2 2 0,0 4 0</inkml:trace>
  <inkml:trace contextRef="#ctx0" brushRef="#br0" timeOffset="9047">28697 5904 24575,'28'-11'0,"0"-1"0,5-1 0,5-1 0,-2 2 0,5-2 0,2 0 0,-1 1-820,-5 1 1,-1 1 0,2-1 0,1 0 163,3-1 1,2-1-1,2-1 1,-1 0 0,0 1 558,0 0 1,1 1-1,-2-1 1,0 2-1,-3-1 97,7-1 0,-2 1 0,0-1 292,-6 2 1,3-2 0,-4 2 0,-6 3-293,9-3 1287,-16 3-1287,-25 7 0,0-1 0,-1 2 0,0-2 0</inkml:trace>
  <inkml:trace contextRef="#ctx0" brushRef="#br0" timeOffset="9683">29830 5379 24575,'24'10'0,"-1"0"0,19 7 0,-11-3 0,4 3 0,-3-2 0,-2 0 0,-2 1 0,7 7 0,-6 1 0,-10 1 0,-17 4 0,-19-9 0,-9 4 0,5-6 0,-1 0 0,-9 9 0,11-7 0,1-2 0,5-5 0,2 3 0,11-14 0,1-1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1:32:35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10529 7527 24575,'12'-1'0,"6"1"0,25 0 0,3 1 0,-2 0 0,1 0 0,-14 0 0,-1 1 0,18-1 0,-1 1 0,1-1 0,-19 0 0,-2 0 0,9-1 0,-3 1 0,16 0 0,-9-2 0,-7 1 0,1 1 0,7-2 0,-13 1 0,-1 0 0,5 0 0,3-1 0,1 1 0,2-2 0,4 0 0,1 0 0,-5-1 0,-13 1 0,0 0 0,1 1 0,-1 0 0,12-1 0,11 1 0,-15 0 0,0 0 0,13-1 0,-10 1 0,10 1 0,-9 0 0,-1 0 0,1-1 0,-5 0 0,-2 0 0,7 0 0,-12 0 0,10 0 0,-20 0 0,10 0 0,-10 0 0,17 0 0,-6 0 0,10 0 0,-4 1 0,-2-1 0,6 1 0,-14-1 0,2 1 0,-16 0 0,18 0 0,-8 0 0,18 0 0,-1 1 0,-8-1 0,6 1 0,-14-1 0,-7 0 0,-6 0 0,-20 5 0,-7 0 0,-26 7 0,25-8 0,-4 2 0</inkml:trace>
  <inkml:trace contextRef="#ctx0" brushRef="#br0" timeOffset="3017">10508 7667 24575,'19'-3'0,"7"0"0,17 0 0,-17 2 0,1 0 0,5 0 0,0 0 0,1 1 0,2-1 0,12 1 0,-1-1 0,-15 1 0,-1 0 0,10 0 0,-1 0 0,-12 1 0,-2-1 0,17 1 0,-13-1 0,0 1 0,19-1 0,-2 0 0,-12 0 0,0 0 0,8-1 0,-12 1 0,1 0 0,2 0 0,-2 0 0,-5 0 0,0 0 0,5 1 0,0-1 0,11 0 0,-4 0 0,-12 0 0,0 0 0,9-1 0,9 0 0,-19 0 0,-1 1 0,14 0 0,-4 0 0,5-1 0,3 1 0,-10 0 0,0 0 0,6 0 0,1 0 0,-3 0 0,-2 1 0,2-1 0,6 1 0,-23-1 0,-2 0 0,-3 0 0,-2 0 0,6-1 0,-5 1 0,4-1 0,2 1 0,4-1 0,3 0 0,5-1 0,-15 2 0,-3-1 0,-5-1 0,5 1 0,21-2 0,-6 2 0,11 0 0,-22 1 0,-7-1 0,-7 1 0,-18 0 0,-10-2 0,-5 2 0,-10-1 0,1 0 0,3-1 0,1 1 0,-2-1-331,-8 1 1,-1-1 0,2 1 330,8 0 0,2-1 0,3 1 0,0 0 0,1 0 0,1 0 0,-1 0 0,-11 0 0,-2 0 0,10 0 0,-3 0 0,0 1 0,-8-1 0,-1-1 0,0 1 0,7 0 0,2 0 0,-3 0 0,-9 0 0,-3 0 0,4 0 0,1 1 0,1-1 0,11 1 0,-1 0 0,2 0 0,-9 0 0,5 0 0,-6 0 0,-6 0 991,9-1-991,0-1 0,-1 0 0,-2 0 0,12 0 0,-1 1 0,-2-1 0,-2 0 0,3 1 0,5 0 0,1 0 0,-9 0 0,2 1 0,-1-1 0,0 0 0,17 1 0,9 0 0,6 0 0,17-1 0,30 0 0,-20 1 0,3-1 0,8 1 0,1 0 0,-4 0 0,0 0 0,-1 1 0,-1 0 0,-2 0 0,-1-1 0,20 1 0,-13 0 0,-4-1 0,-15-1 0,6 1 0,-13 0 0,7-1 0,-10 1 0,0-1 0,-5 1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1:33:52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9386 7244 24575,'49'0'0,"-21"0"0,0 0 0,-1 1 0,1-1 0,19 2 0,4 0 0,-15-1 0,1 0 0,0 0 0,-2 0 0,0 1 0,0-1 0,5 0 0,0 0 0,-4-1 0,-7 0 0,-1 0 0,17 0 0,0-1 0,-19 0 0,0 0 0,19 0 0,-1-1 0,3 1 0,-14 1 0,-2 0 0,4 0 0,0 0 0,3 0 0,-14 1 0,4-1 0,-20 0 0,-17 4 0,-12-1 0,-13 1 0,-4 0 0,9-1 0,-2 0 0,-6-1 0,-4 0 0,3 0 0,2 0 0,1 0 0,-10-1 0,0 0 0,10 0 0,2-1 0,7 1 0,2 0 0,-5-1 0,1 1 0,-6 1 0,1-1 0,-9 2 0,10-1 0,5 1 0,-1 0 0,-7 0 0,3 0 0,0 0 0,-8 0 0,-8 0 0,11-1 0,3-1 0,0 0 0,-4 0 0,17-1 0,-4 0 0,13 1 0,-10 0 0,9 0 0,-8 2 0,15-3 0,18 0 0,11-1 0,23 0 0,-7 0 0,3 0 0,-8 1 0,2 0-407,13 0 0,0-1 407,-12 1 0,-2 0 0,1 1 0,-1-1 0,0 0 0,-2 0 0,-4 1 0,-1-1 0,-2 0 0,0 1 0,7-1 0,0 0 0,15 1 0,-15-1 0,0 0 0,6 0 0,2 0 0,-14 0 0,-1 0 814,18 0-814,-9 0 0,0 0 0,6 0 0,-15 0 0,-2 0 0,7 0 0,-4 0 0,-33 3 0,-10-2 0,-9 1 0,-6-1 0,0 0 0,-2-1 0,-7 0 0,-3 0 0,-1 0 0,-2-1 0,1 0-908,-4 1 1,0-1 907,8 0 0,-1 0 0,6 0 0,5 0 0,5 0 0,-16 0 0,1 1 0,12 0 0,-14 0 0,18 1 0,-8-1 1815,-4 1-1815,-1-1 0,-2 1 0,-2-1 0,23 0 0,0 0 0,27 0 0,10-1 0,23 0 0,-14 1 0,1-1 0,4 1 0,1 0 0,3 0 0,3-1 0,-2 1 0,3 0 0,-3 0 0,5 1 0,-1-1 0,2 0 0,2 0 0,-4 0 0,-9 1 0,-3-1 0,9 0 0,-3 0 0,2 0 0,2 0 0,-13-1 0,0 1 0,14-1 0,-7 0 0,-1 1 0,-1 0 0,7 0 0,-26 0 0,-1-1 0,-10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1:34:27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20376 7031 24575,'-1'23'0,"0"0"0,1 4 0,1 7 0,0-10 0,1 4 0,-1-15 0,1-1 0,-1-2 0,0-1 0,-1 7 0,1-5 0,-1 3 0,1-5 0,-1-1 0,2-2 0,-1-3 0,1 0 0,2-4 0,4 0 0,4-2 0,6 0 0,19-4 0,-5 0 0,14-3 0,-5-3 0,-15 5 0,-2-1 0,-19 7 0,-4 1 0</inkml:trace>
  <inkml:trace contextRef="#ctx0" brushRef="#br0" timeOffset="1101">20452 7313 24575,'3'-8'0,"5"-11"0,0 3 0,11-29 0,-3 11 0,-5 9 0,1-2 0,3-3 0,1 1 0,-3 6 0,0 1 0,3-5 0,0 0 0,12-12 0,-5 4 0,5-3 0,-1 1 0,-3 7 0,-4 9 0,0 0 0,6-4 0,-7 8 0,0 1 0,4-2 0,-3 3 0,4-3 0,-11 9 0,0-1 0,-10 9 0,-3 0 0,0 1 0</inkml:trace>
  <inkml:trace contextRef="#ctx0" brushRef="#br0" timeOffset="2669">21607 6951 24575,'-3'16'0,"-2"5"0,3-6 0,0 5 0,1-3 0,1 4 0,0 6 0,0-3 0,0 11 0,0-18 0,0 3 0,1-13 0,-1-3 0,0-1 0,1-3 0,13 0 0,0 0 0,13-1 0,1 1 0,2 0 0,0-1 0,1 0 0,3 1 0,-2 0 0,13-1 0,-32 0 0,-9 0 0,-4 1 0</inkml:trace>
  <inkml:trace contextRef="#ctx0" brushRef="#br0" timeOffset="3701">21685 7222 24575,'12'-21'0,"9"-9"0,-2 1 0,0 2 0,1-1 0,6-9 0,-8 10 0,0-1 0,-3 7 0,2 0 0,13-16 0,2 1 0,-12 14 0,0 0 0,3-2 0,3-3 0,-4 4 0,7-4 0,3-3 0,-14 13 0,-6 5 0,-4 2 0,-3 5 0,-3 1 0,-2 4 0</inkml:trace>
  <inkml:trace contextRef="#ctx0" brushRef="#br0" timeOffset="62485">17285 11723 24575,'26'-17'0,"0"1"0,12-5 0,3-3 0,2 1-629,-13 8 0,0 1 629,2 0 0,1-1 0,1 0 0,3 0 0,-2 0 0,6-3 0,1 0-492,-4 3 0,2-2 1,-2 2 491,4-3 0,-3 2 0,-4 1 0,1 1 0,-1-1 0,0 0 243,-7 4 1,0 0-244,1-1 0,0 0 0,-1 0 0,-1 1 0,3-2 146,-5 2 1,-22 10 0,-3 1 0</inkml:trace>
  <inkml:trace contextRef="#ctx0" brushRef="#br0" timeOffset="63471">18150 11208 24575,'17'5'0,"7"0"0,10 4 0,15 0 0,-22-4 0,0 1 0,4 0 0,3 0 0,13 3 0,-1 2 0,-17-4 0,-2 0 0,6 0 0,-7 2 0,-17-1 0,-27 9 0,1-3 0,-16 12 0,12-6 0,2 3 0,2 1 0,-3 3 0,-4 10 0,19-27 0,7-10 0,1 0 0,-1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6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75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2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1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9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0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4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0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27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7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2420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Topic 4 – Functionals and </a:t>
            </a:r>
            <a:r>
              <a:rPr lang="en-US" sz="1400" i="1" dirty="0" err="1">
                <a:solidFill>
                  <a:srgbClr val="0000FF"/>
                </a:solidFill>
              </a:rPr>
              <a:t>purrr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beccabarter.com/blog/2019-08-19_purr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beccabarter.com/blog/2019-08-19_purr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950137"/>
            <a:ext cx="7772400" cy="2694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Topic 4: Functionals and </a:t>
            </a:r>
            <a:r>
              <a:rPr lang="en-US" dirty="0" err="1">
                <a:solidFill>
                  <a:srgbClr val="FF0000"/>
                </a:solidFill>
              </a:rPr>
              <a:t>purrr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77A78E0-9B81-5428-67F2-49DF55F66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13"/>
          <a:stretch/>
        </p:blipFill>
        <p:spPr>
          <a:xfrm>
            <a:off x="0" y="914400"/>
            <a:ext cx="12192000" cy="290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FF10-0A45-E842-80F3-4BBA92E5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always returns a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38792-0BE4-8B44-9AD9-F0092192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678D8A-5966-0640-AC1F-C589D10F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6" y="1360488"/>
            <a:ext cx="4289654" cy="480058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B0F4681-8861-E44B-9DE2-0EBF1CE7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062" y="1360488"/>
            <a:ext cx="5635137" cy="50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D84E-4F9C-464C-815F-34189C7E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21FFC-D3AB-2247-BCC6-07B9076F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8847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the data frame </a:t>
            </a:r>
            <a:r>
              <a:rPr lang="en-US" dirty="0" err="1"/>
              <a:t>mtcars</a:t>
            </a:r>
            <a:r>
              <a:rPr lang="en-US" dirty="0"/>
              <a:t>, get the mean values for each column, using map()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4CA9B-FC01-2342-A276-E80945B3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BA954F0-4465-9A42-A063-266B3F072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5" y="2461847"/>
            <a:ext cx="9834845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6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E15E-4075-FD47-8D70-2A14A738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</a:rPr>
              <a:t>(2) Adding Anonymous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FD94B-BC24-8847-9269-B6A8C08E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01B7615-B5BF-1047-BD1D-9D667384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1561806"/>
            <a:ext cx="5957570" cy="4011272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FA1A656-433B-B44D-9AB2-91917438C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0" y="2209108"/>
            <a:ext cx="6163310" cy="3815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9DDFC1-B8C9-3E4B-A17A-50A88D8FB1F4}"/>
              </a:ext>
            </a:extLst>
          </p:cNvPr>
          <p:cNvSpPr/>
          <p:nvPr/>
        </p:nvSpPr>
        <p:spPr>
          <a:xfrm>
            <a:off x="2868930" y="1561806"/>
            <a:ext cx="3286760" cy="552744"/>
          </a:xfrm>
          <a:prstGeom prst="rect">
            <a:avLst/>
          </a:prstGeom>
          <a:solidFill>
            <a:srgbClr val="FFC000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D8A55-834C-2D41-B0A1-46DD4C27D3FC}"/>
              </a:ext>
            </a:extLst>
          </p:cNvPr>
          <p:cNvSpPr/>
          <p:nvPr/>
        </p:nvSpPr>
        <p:spPr>
          <a:xfrm>
            <a:off x="7875905" y="2212226"/>
            <a:ext cx="3286760" cy="552744"/>
          </a:xfrm>
          <a:prstGeom prst="rect">
            <a:avLst/>
          </a:prstGeom>
          <a:solidFill>
            <a:srgbClr val="FFC000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8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4E097-2CC0-7E4B-AE3F-F0AF9F62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output from map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14976-6DAD-CC4B-9FE5-6729EA9B7F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If we wanted the output of map to be some other object type, we need to use a different function. </a:t>
            </a:r>
          </a:p>
          <a:p>
            <a:r>
              <a:rPr lang="en-IE" dirty="0"/>
              <a:t>For instance to map the input to a numeric (double) vector, you can use the </a:t>
            </a:r>
            <a:r>
              <a:rPr lang="en-IE" dirty="0" err="1"/>
              <a:t>map_dbl</a:t>
            </a:r>
            <a:r>
              <a:rPr lang="en-IE" dirty="0"/>
              <a:t>() (“map to a double”) function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F28896-9B89-3740-802F-359DCB7F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3C34B8-1A7E-394A-A450-01E769783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05"/>
          <a:stretch/>
        </p:blipFill>
        <p:spPr>
          <a:xfrm>
            <a:off x="6096000" y="1929934"/>
            <a:ext cx="5901690" cy="2076649"/>
          </a:xfrm>
          <a:prstGeom prst="rect">
            <a:avLst/>
          </a:prstGeom>
        </p:spPr>
      </p:pic>
      <p:pic>
        <p:nvPicPr>
          <p:cNvPr id="9" name="Picture 8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9E99080E-0F95-7A44-85A2-6F6C126B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4576607"/>
            <a:ext cx="5635646" cy="17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79EF-56E9-E445-A03E-5D924484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0432FF"/>
                </a:solidFill>
              </a:rPr>
              <a:t>(3) The </a:t>
            </a:r>
            <a:r>
              <a:rPr lang="en-IE" b="1" dirty="0">
                <a:solidFill>
                  <a:srgbClr val="00B050"/>
                </a:solidFill>
              </a:rPr>
              <a:t>tilde-dot</a:t>
            </a:r>
            <a:r>
              <a:rPr lang="en-IE" b="1" dirty="0">
                <a:solidFill>
                  <a:srgbClr val="0432FF"/>
                </a:solidFill>
              </a:rPr>
              <a:t> shorthand for functions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FC58-25E1-B649-A307-5437D963D3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To make the code more concise you can use the tilde-dot shorthand for anonymous functions (the functions that you create as arguments of other functions).</a:t>
            </a:r>
          </a:p>
          <a:p>
            <a:r>
              <a:rPr lang="en-IE" dirty="0"/>
              <a:t>~ indicates that you have started an anonymous function, and the argument of the anonymous function can be referred to using</a:t>
            </a:r>
            <a:r>
              <a:rPr lang="en-IE" b="1" dirty="0">
                <a:solidFill>
                  <a:srgbClr val="0432FF"/>
                </a:solidFill>
              </a:rPr>
              <a:t> .x </a:t>
            </a:r>
            <a:r>
              <a:rPr lang="en-IE" dirty="0"/>
              <a:t>(or simply .). </a:t>
            </a:r>
          </a:p>
          <a:p>
            <a:r>
              <a:rPr lang="en-IE" dirty="0"/>
              <a:t>Unlike normal function arguments that can be anything that you like, </a:t>
            </a:r>
            <a:r>
              <a:rPr lang="en-IE" b="1" i="1" dirty="0">
                <a:solidFill>
                  <a:srgbClr val="0432FF"/>
                </a:solidFill>
              </a:rPr>
              <a:t>the tilde-dot function argument is always .x.</a:t>
            </a:r>
            <a:endParaRPr lang="en-US" b="1" i="1" dirty="0">
              <a:solidFill>
                <a:srgbClr val="0432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2040E-A9FA-874E-A25E-68233A0F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227FC6A-2AB6-CD40-96F2-5545F6CE7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2" y="1600201"/>
            <a:ext cx="56896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5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1B75-F652-6A4C-A88C-A1DEB13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D2DC4-5370-E543-8AEA-CB4644D4F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29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Write a map function that takes in a list of elements, and then returns (as an integer) the number of elements in each list</a:t>
            </a:r>
          </a:p>
          <a:p>
            <a:r>
              <a:rPr lang="en-US" dirty="0"/>
              <a:t>Use the ~ operator to perform the same task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0ABE7-46C2-844E-8931-695A712A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8000"/>
                </a:solidFill>
              </a:rPr>
              <a:t>Challenge 4.3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interval [-10,10] for x, and the </a:t>
            </a:r>
            <a:r>
              <a:rPr lang="en-US" b="1" dirty="0" err="1">
                <a:solidFill>
                  <a:srgbClr val="0000FF"/>
                </a:solidFill>
              </a:rPr>
              <a:t>seq</a:t>
            </a:r>
            <a:r>
              <a:rPr lang="en-US" b="1" dirty="0">
                <a:solidFill>
                  <a:srgbClr val="0000FF"/>
                </a:solidFill>
              </a:rPr>
              <a:t>() </a:t>
            </a:r>
            <a:r>
              <a:rPr lang="en-US" dirty="0"/>
              <a:t>function to generate the values in steps of 0.1</a:t>
            </a:r>
          </a:p>
          <a:p>
            <a:r>
              <a:rPr lang="en-US" dirty="0"/>
              <a:t>Generate the response f(x) by calling </a:t>
            </a:r>
            <a:r>
              <a:rPr lang="en-US" dirty="0" err="1"/>
              <a:t>map_db</a:t>
            </a:r>
            <a:r>
              <a:rPr lang="en-US" dirty="0"/>
              <a:t>()</a:t>
            </a:r>
          </a:p>
          <a:p>
            <a:r>
              <a:rPr lang="en-US" dirty="0"/>
              <a:t>Plot the response using </a:t>
            </a:r>
            <a:r>
              <a:rPr lang="en-US" dirty="0" err="1"/>
              <a:t>qplot</a:t>
            </a:r>
            <a:r>
              <a:rPr lang="en-US" dirty="0"/>
              <a:t>() – part of ggplot2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9379" y="4850598"/>
            <a:ext cx="3644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f(x) = ax</a:t>
            </a:r>
            <a:r>
              <a:rPr lang="en-US" sz="4000" i="1" baseline="30000" dirty="0"/>
              <a:t>2 </a:t>
            </a:r>
            <a:r>
              <a:rPr lang="en-US" sz="4000" i="1" dirty="0"/>
              <a:t>+ </a:t>
            </a:r>
            <a:r>
              <a:rPr lang="en-US" sz="4000" i="1" dirty="0" err="1"/>
              <a:t>bx</a:t>
            </a:r>
            <a:r>
              <a:rPr lang="en-US" sz="4000" i="1" dirty="0"/>
              <a:t> + c</a:t>
            </a:r>
          </a:p>
        </p:txBody>
      </p:sp>
    </p:spTree>
    <p:extLst>
      <p:ext uri="{BB962C8B-B14F-4D97-AF65-F5344CB8AC3E}">
        <p14:creationId xmlns:p14="http://schemas.microsoft.com/office/powerpoint/2010/main" val="159545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7FDEB-7C2A-BC4E-82EC-992CFF44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96E31-D0FA-2346-8139-2A64E5D6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40" y="153392"/>
            <a:ext cx="7284298" cy="558014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8322DF1-E291-9C44-8D30-B24AC3C0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3" y="153391"/>
            <a:ext cx="3806830" cy="29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1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ACCCE0-176E-BC40-B16A-1D6C11DB5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3507"/>
              </p:ext>
            </p:extLst>
          </p:nvPr>
        </p:nvGraphicFramePr>
        <p:xfrm>
          <a:off x="2196258" y="1437400"/>
          <a:ext cx="75832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46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6492968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Introduction to R and R Studio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Analysis: the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tibble</a:t>
                      </a:r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ggplot2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Functions, Vectors and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Functionals with </a:t>
                      </a:r>
                      <a:r>
                        <a:rPr lang="en-US" sz="1800" b="1" i="0" kern="1200" dirty="0" err="1">
                          <a:solidFill>
                            <a:srgbClr val="0432FF"/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b="1" i="0" kern="1200" dirty="0">
                        <a:solidFill>
                          <a:srgbClr val="0432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II with 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Statistical Transformation with ggplot2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Advanced Functionals and Modelling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</a:t>
                      </a:r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Analysis  - Case Study using aimsir17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Functionals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 functional</a:t>
            </a:r>
            <a:r>
              <a:rPr lang="en-US" dirty="0"/>
              <a:t> is a function that takes data and a function as  inputs, and returns a vector as output</a:t>
            </a:r>
          </a:p>
          <a:p>
            <a:r>
              <a:rPr lang="en-US" dirty="0"/>
              <a:t>The output is usually the same size as the input.</a:t>
            </a:r>
          </a:p>
          <a:p>
            <a:r>
              <a:rPr lang="en-US" dirty="0"/>
              <a:t>Commonly used as an alternative for loops</a:t>
            </a:r>
          </a:p>
          <a:p>
            <a:r>
              <a:rPr lang="en-US" dirty="0"/>
              <a:t>The </a:t>
            </a:r>
            <a:r>
              <a:rPr lang="en-US" dirty="0" err="1"/>
              <a:t>purrr</a:t>
            </a:r>
            <a:r>
              <a:rPr lang="en-US" dirty="0"/>
              <a:t> package contains an excellent resource for functionals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9381B-9464-E749-9B1F-3E9A5669A052}"/>
              </a:ext>
            </a:extLst>
          </p:cNvPr>
          <p:cNvSpPr/>
          <p:nvPr/>
        </p:nvSpPr>
        <p:spPr>
          <a:xfrm>
            <a:off x="8649303" y="2694978"/>
            <a:ext cx="1924104" cy="1246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5CE8B2-6D6C-7E4F-AF91-5638649DE6D2}"/>
              </a:ext>
            </a:extLst>
          </p:cNvPr>
          <p:cNvCxnSpPr/>
          <p:nvPr/>
        </p:nvCxnSpPr>
        <p:spPr>
          <a:xfrm>
            <a:off x="9154510" y="1633434"/>
            <a:ext cx="0" cy="1061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CDCF70-EB32-1E4F-ADAE-0178FBF8AFDC}"/>
              </a:ext>
            </a:extLst>
          </p:cNvPr>
          <p:cNvCxnSpPr>
            <a:cxnSpLocks/>
          </p:cNvCxnSpPr>
          <p:nvPr/>
        </p:nvCxnSpPr>
        <p:spPr>
          <a:xfrm>
            <a:off x="9958551" y="2049517"/>
            <a:ext cx="0" cy="64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CF7032-A55E-C94F-8717-2DD05B16FA1E}"/>
              </a:ext>
            </a:extLst>
          </p:cNvPr>
          <p:cNvSpPr txBox="1"/>
          <p:nvPr/>
        </p:nvSpPr>
        <p:spPr>
          <a:xfrm>
            <a:off x="8835295" y="125634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6C367-8FBF-CA4C-AB13-E7AB302D3E79}"/>
              </a:ext>
            </a:extLst>
          </p:cNvPr>
          <p:cNvSpPr txBox="1"/>
          <p:nvPr/>
        </p:nvSpPr>
        <p:spPr>
          <a:xfrm>
            <a:off x="9455849" y="163343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257BD0-4ECC-8348-A77F-CAC264E2A548}"/>
              </a:ext>
            </a:extLst>
          </p:cNvPr>
          <p:cNvCxnSpPr/>
          <p:nvPr/>
        </p:nvCxnSpPr>
        <p:spPr>
          <a:xfrm>
            <a:off x="9611355" y="3941874"/>
            <a:ext cx="0" cy="1061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C39467-FFD7-774F-8C12-A66B21139E11}"/>
              </a:ext>
            </a:extLst>
          </p:cNvPr>
          <p:cNvSpPr txBox="1"/>
          <p:nvPr/>
        </p:nvSpPr>
        <p:spPr>
          <a:xfrm>
            <a:off x="9667277" y="4264169"/>
            <a:ext cx="1367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Transformed</a:t>
            </a:r>
          </a:p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256546-F03C-AB48-BAF0-EBC4270D7B38}"/>
                  </a:ext>
                </a:extLst>
              </p14:cNvPr>
              <p14:cNvContentPartPr/>
              <p14:nvPr/>
            </p14:nvContentPartPr>
            <p14:xfrm>
              <a:off x="8692920" y="1125360"/>
              <a:ext cx="2165040" cy="2365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256546-F03C-AB48-BAF0-EBC4270D7B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3560" y="1116000"/>
                <a:ext cx="2183760" cy="238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27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381B-6A67-7A4A-968A-0D9C13CE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purrr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B4930-D025-6242-9830-67F34C22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purrr</a:t>
            </a:r>
            <a:r>
              <a:rPr lang="en-IE" dirty="0"/>
              <a:t> is all about iteration. </a:t>
            </a:r>
          </a:p>
          <a:p>
            <a:r>
              <a:rPr lang="en-IE" dirty="0" err="1"/>
              <a:t>purrr</a:t>
            </a:r>
            <a:r>
              <a:rPr lang="en-IE" dirty="0"/>
              <a:t> introduces map functions (the </a:t>
            </a:r>
            <a:r>
              <a:rPr lang="en-IE" dirty="0" err="1"/>
              <a:t>tidyverse’s</a:t>
            </a:r>
            <a:r>
              <a:rPr lang="en-IE" dirty="0"/>
              <a:t> answer to base R’s apply functions, but more in line with functional programming practices) as well as some new functions for manipulating lists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4520E-808A-BD4D-A9D3-F4DB4CD4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B8028-F9ED-A94E-9FE4-49C163F48583}"/>
              </a:ext>
            </a:extLst>
          </p:cNvPr>
          <p:cNvSpPr/>
          <p:nvPr/>
        </p:nvSpPr>
        <p:spPr>
          <a:xfrm>
            <a:off x="3170840" y="1060896"/>
            <a:ext cx="5471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http://www.rebeccabarter.com/blog/2019-08-19_purrr/</a:t>
            </a:r>
            <a:r>
              <a:rPr lang="en-US" dirty="0"/>
              <a:t> </a:t>
            </a:r>
          </a:p>
        </p:txBody>
      </p: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6992CABF-F263-C548-9705-62ACFB525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138" y="4942517"/>
            <a:ext cx="6369962" cy="8545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80CF49-2B95-5F42-A647-E7F40310B2E6}"/>
                  </a:ext>
                </a:extLst>
              </p14:cNvPr>
              <p14:cNvContentPartPr/>
              <p14:nvPr/>
            </p14:nvContentPartPr>
            <p14:xfrm>
              <a:off x="3782880" y="2700360"/>
              <a:ext cx="805320" cy="60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80CF49-2B95-5F42-A647-E7F40310B2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3520" y="2691000"/>
                <a:ext cx="824040" cy="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57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381B-6A67-7A4A-968A-0D9C13CE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purrr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68B7AE-E129-5F44-89A0-44CD4DF9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E" dirty="0"/>
              <a:t>While the workhorse of </a:t>
            </a:r>
            <a:r>
              <a:rPr lang="en-IE" dirty="0" err="1"/>
              <a:t>dplyr</a:t>
            </a:r>
            <a:r>
              <a:rPr lang="en-IE" dirty="0"/>
              <a:t> is the data frame, the workhorse of </a:t>
            </a:r>
            <a:r>
              <a:rPr lang="en-IE" dirty="0" err="1"/>
              <a:t>purrr</a:t>
            </a:r>
            <a:r>
              <a:rPr lang="en-IE" dirty="0"/>
              <a:t> is the list. </a:t>
            </a:r>
          </a:p>
          <a:p>
            <a:pPr lvl="1" fontAlgn="base"/>
            <a:r>
              <a:rPr lang="en-IE" dirty="0"/>
              <a:t>A </a:t>
            </a:r>
            <a:r>
              <a:rPr lang="en-IE" b="1" dirty="0"/>
              <a:t>vector</a:t>
            </a:r>
            <a:r>
              <a:rPr lang="en-IE" dirty="0"/>
              <a:t> is a way of storing many individual elements (a single number or a single character or string) of the same type together in a single object,</a:t>
            </a:r>
          </a:p>
          <a:p>
            <a:pPr lvl="1" fontAlgn="base"/>
            <a:r>
              <a:rPr lang="en-IE" dirty="0"/>
              <a:t>A </a:t>
            </a:r>
            <a:r>
              <a:rPr lang="en-IE" b="1" dirty="0"/>
              <a:t>data frame</a:t>
            </a:r>
            <a:r>
              <a:rPr lang="en-IE" dirty="0"/>
              <a:t> is a way of storing many vectors of the same length but possibly of different types together in a single object</a:t>
            </a:r>
          </a:p>
          <a:p>
            <a:pPr lvl="1" fontAlgn="base"/>
            <a:r>
              <a:rPr lang="en-IE" dirty="0"/>
              <a:t>A </a:t>
            </a:r>
            <a:r>
              <a:rPr lang="en-IE" b="1" dirty="0"/>
              <a:t>list</a:t>
            </a:r>
            <a:r>
              <a:rPr lang="en-IE" dirty="0"/>
              <a:t> is a way of storing many objects of any type (e.g. data frames, plots, vectors) together in a single object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4520E-808A-BD4D-A9D3-F4DB4CD4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B8028-F9ED-A94E-9FE4-49C163F48583}"/>
              </a:ext>
            </a:extLst>
          </p:cNvPr>
          <p:cNvSpPr/>
          <p:nvPr/>
        </p:nvSpPr>
        <p:spPr>
          <a:xfrm>
            <a:off x="3170840" y="1060896"/>
            <a:ext cx="5471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http://www.rebeccabarter.com/blog/2019-08-19_purrr/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5DF1B0-3C91-0241-AEF3-2376872F2CA5}"/>
                  </a:ext>
                </a:extLst>
              </p14:cNvPr>
              <p14:cNvContentPartPr/>
              <p14:nvPr/>
            </p14:nvContentPartPr>
            <p14:xfrm>
              <a:off x="3341520" y="2607840"/>
              <a:ext cx="453960" cy="33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5DF1B0-3C91-0241-AEF3-2376872F2C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2160" y="2598480"/>
                <a:ext cx="472680" cy="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64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89E9-F712-4744-89AC-C525BB7D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</a:rPr>
              <a:t>(1) Map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3D21-E68C-4E49-BB9F-00ABA389A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86591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A </a:t>
            </a:r>
            <a:r>
              <a:rPr lang="en-IE" b="1" dirty="0"/>
              <a:t>map function</a:t>
            </a:r>
            <a:r>
              <a:rPr lang="en-IE" dirty="0"/>
              <a:t> is one that applies the same action/function to every element of an object (e.g. each entry of a list or a vector, or each of the columns of a data frame)</a:t>
            </a:r>
          </a:p>
          <a:p>
            <a:r>
              <a:rPr lang="en-IE" dirty="0"/>
              <a:t>The naming convention of the map functions are such that the type of the </a:t>
            </a:r>
            <a:r>
              <a:rPr lang="en-IE" b="1" dirty="0"/>
              <a:t>output</a:t>
            </a:r>
            <a:r>
              <a:rPr lang="en-IE" dirty="0"/>
              <a:t> is specified by the term that follows the underscore in the function name</a:t>
            </a:r>
          </a:p>
          <a:p>
            <a:r>
              <a:rPr lang="en-IE" dirty="0"/>
              <a:t>Consistent with the way of the </a:t>
            </a:r>
            <a:r>
              <a:rPr lang="en-IE" dirty="0" err="1"/>
              <a:t>tidyverse</a:t>
            </a:r>
            <a:r>
              <a:rPr lang="en-IE" dirty="0"/>
              <a:t>, the </a:t>
            </a:r>
            <a:r>
              <a:rPr lang="en-IE" b="1" dirty="0">
                <a:solidFill>
                  <a:srgbClr val="0432FF"/>
                </a:solidFill>
              </a:rPr>
              <a:t>first argument </a:t>
            </a:r>
            <a:r>
              <a:rPr lang="en-IE" dirty="0"/>
              <a:t>of each mapping function is always the </a:t>
            </a:r>
            <a:r>
              <a:rPr lang="en-IE" b="1" dirty="0">
                <a:solidFill>
                  <a:srgbClr val="0432FF"/>
                </a:solidFill>
              </a:rPr>
              <a:t>data object </a:t>
            </a:r>
            <a:r>
              <a:rPr lang="en-IE" dirty="0"/>
              <a:t>that you want to map over, and the</a:t>
            </a:r>
            <a:r>
              <a:rPr lang="en-IE" b="1" dirty="0">
                <a:solidFill>
                  <a:srgbClr val="FF0000"/>
                </a:solidFill>
              </a:rPr>
              <a:t> second argument </a:t>
            </a:r>
            <a:r>
              <a:rPr lang="en-IE" dirty="0"/>
              <a:t>is always the</a:t>
            </a:r>
            <a:r>
              <a:rPr lang="en-IE" b="1" dirty="0">
                <a:solidFill>
                  <a:srgbClr val="FF0000"/>
                </a:solidFill>
              </a:rPr>
              <a:t> </a:t>
            </a:r>
            <a:r>
              <a:rPr lang="en-IE" b="1" i="1" dirty="0">
                <a:solidFill>
                  <a:srgbClr val="FF0000"/>
                </a:solidFill>
              </a:rPr>
              <a:t>function</a:t>
            </a:r>
            <a:r>
              <a:rPr lang="en-IE" b="1" dirty="0">
                <a:solidFill>
                  <a:srgbClr val="FF0000"/>
                </a:solidFill>
              </a:rPr>
              <a:t> </a:t>
            </a:r>
            <a:r>
              <a:rPr lang="en-IE" dirty="0"/>
              <a:t>that you want to iteratively apply to each element of the input object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E2BEE-BD44-824E-9870-65D894FF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F72943-834F-7B4F-912C-35041F35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10" y="2412048"/>
            <a:ext cx="5901690" cy="2750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490A57-6048-7C48-B432-E3728162B35F}"/>
                  </a:ext>
                </a:extLst>
              </p14:cNvPr>
              <p14:cNvContentPartPr/>
              <p14:nvPr/>
            </p14:nvContentPartPr>
            <p14:xfrm>
              <a:off x="6222600" y="2386800"/>
              <a:ext cx="1751400" cy="183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490A57-6048-7C48-B432-E3728162B3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3240" y="2377440"/>
                <a:ext cx="1770120" cy="18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532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6F33-F4DF-5B4F-A06A-809E9D95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input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E627-9686-714A-A3B9-E02ECE5E9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89690"/>
            <a:ext cx="5791200" cy="4525963"/>
          </a:xfrm>
        </p:spPr>
        <p:txBody>
          <a:bodyPr>
            <a:normAutofit fontScale="92500"/>
          </a:bodyPr>
          <a:lstStyle/>
          <a:p>
            <a:pPr fontAlgn="base"/>
            <a:r>
              <a:rPr lang="en-IE" dirty="0"/>
              <a:t>The </a:t>
            </a:r>
            <a:r>
              <a:rPr lang="en-IE" b="1" dirty="0"/>
              <a:t>input</a:t>
            </a:r>
            <a:r>
              <a:rPr lang="en-IE" dirty="0"/>
              <a:t> object to any map function is always either</a:t>
            </a:r>
          </a:p>
          <a:p>
            <a:pPr lvl="1" fontAlgn="base"/>
            <a:r>
              <a:rPr lang="en-IE" dirty="0"/>
              <a:t>a </a:t>
            </a:r>
            <a:r>
              <a:rPr lang="en-IE" i="1" dirty="0"/>
              <a:t>vector</a:t>
            </a:r>
            <a:r>
              <a:rPr lang="en-IE" dirty="0"/>
              <a:t> (of any type), in which case the iteration is done over the entries of the vector,</a:t>
            </a:r>
          </a:p>
          <a:p>
            <a:pPr lvl="1" fontAlgn="base"/>
            <a:r>
              <a:rPr lang="en-IE" dirty="0"/>
              <a:t>a </a:t>
            </a:r>
            <a:r>
              <a:rPr lang="en-IE" i="1" dirty="0"/>
              <a:t>list</a:t>
            </a:r>
            <a:r>
              <a:rPr lang="en-IE" dirty="0"/>
              <a:t>, in which case the iteration is performed over the elements of the list,</a:t>
            </a:r>
          </a:p>
          <a:p>
            <a:pPr lvl="1" fontAlgn="base"/>
            <a:r>
              <a:rPr lang="en-IE" dirty="0"/>
              <a:t>a </a:t>
            </a:r>
            <a:r>
              <a:rPr lang="en-IE" i="1" dirty="0"/>
              <a:t>data frame</a:t>
            </a:r>
            <a:r>
              <a:rPr lang="en-IE" dirty="0"/>
              <a:t>, in which case the iteration is performed over the columns of the data frame (which, since a data frame is a special kind of list, is technically the same as the previous point).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61F1C-D958-4D44-819F-DAE21484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5674D431-6FBC-AD4E-A03B-F35A6724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00" y="51341"/>
            <a:ext cx="5048100" cy="163357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D813A27-2AD9-8545-9DC5-10A694198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851"/>
          <a:stretch/>
        </p:blipFill>
        <p:spPr>
          <a:xfrm>
            <a:off x="6549540" y="1788921"/>
            <a:ext cx="3403600" cy="41275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F920D19-8BD8-3B48-9F30-7281F1E5C9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441"/>
          <a:stretch/>
        </p:blipFill>
        <p:spPr>
          <a:xfrm>
            <a:off x="8680496" y="3773264"/>
            <a:ext cx="3403600" cy="1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9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3A3DED-C78F-3949-80CE-EAF59942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8FB74-8C5F-1848-811D-FE072CA3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BAB54D2-AACF-B64F-9220-1F2F25689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" y="1794510"/>
            <a:ext cx="6949440" cy="37719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553B0D3-D9CD-8241-8AF2-1937511CB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801" y="1378491"/>
            <a:ext cx="4351539" cy="508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2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FC035-C58E-964C-BDB7-A06E56CA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ED27E7-11C4-EB4B-BDAF-C620E5E870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E" dirty="0"/>
              <a:t>The first element of the output is the result of applying the function to the first element of the input (1),</a:t>
            </a:r>
          </a:p>
          <a:p>
            <a:pPr fontAlgn="base"/>
            <a:r>
              <a:rPr lang="en-IE" dirty="0"/>
              <a:t>The second element of the output is the result of applying the function to the second element of the input (4),</a:t>
            </a:r>
          </a:p>
          <a:p>
            <a:pPr fontAlgn="base"/>
            <a:r>
              <a:rPr lang="en-IE" dirty="0"/>
              <a:t>The third element of the output is the result of applying the function to the third element of the input (7).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7197D-5C4C-664E-A01E-E6DD0878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6A2D044-E6E5-A345-88A3-8457CF6DD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141" y="429801"/>
            <a:ext cx="4788419" cy="5598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0C4A3C-F884-054A-9C6E-AE53B8CB468B}"/>
              </a:ext>
            </a:extLst>
          </p:cNvPr>
          <p:cNvSpPr/>
          <p:nvPr/>
        </p:nvSpPr>
        <p:spPr>
          <a:xfrm>
            <a:off x="6823710" y="2543836"/>
            <a:ext cx="1577340" cy="351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AAF3CC-36C0-984E-A557-982BC7A94ED4}"/>
              </a:ext>
            </a:extLst>
          </p:cNvPr>
          <p:cNvCxnSpPr/>
          <p:nvPr/>
        </p:nvCxnSpPr>
        <p:spPr>
          <a:xfrm>
            <a:off x="6823710" y="3634740"/>
            <a:ext cx="1577340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C50D95-DC8B-5749-9ED5-E44F5E8B31B7}"/>
              </a:ext>
            </a:extLst>
          </p:cNvPr>
          <p:cNvCxnSpPr/>
          <p:nvPr/>
        </p:nvCxnSpPr>
        <p:spPr>
          <a:xfrm>
            <a:off x="6823710" y="4941570"/>
            <a:ext cx="1577340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70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16584</TotalTime>
  <Words>890</Words>
  <Application>Microsoft Macintosh PowerPoint</Application>
  <PresentationFormat>Widescreen</PresentationFormat>
  <Paragraphs>109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Topic 4: Functionals and purrr</vt:lpstr>
      <vt:lpstr>Course Overview</vt:lpstr>
      <vt:lpstr>Functionals</vt:lpstr>
      <vt:lpstr>Introduction to purrr </vt:lpstr>
      <vt:lpstr>Introduction to purrr </vt:lpstr>
      <vt:lpstr>(1) Map functions</vt:lpstr>
      <vt:lpstr>The input object</vt:lpstr>
      <vt:lpstr>Iteration example</vt:lpstr>
      <vt:lpstr>The output</vt:lpstr>
      <vt:lpstr>map() always returns a list</vt:lpstr>
      <vt:lpstr>Challenge 4.1</vt:lpstr>
      <vt:lpstr>(2) Adding Anonymous Functions</vt:lpstr>
      <vt:lpstr>Modifying the output from map</vt:lpstr>
      <vt:lpstr>(3) The tilde-dot shorthand for functions</vt:lpstr>
      <vt:lpstr>Challenge 4.2</vt:lpstr>
      <vt:lpstr>Challenge 4.3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462</cp:revision>
  <cp:lastPrinted>2020-11-24T11:26:30Z</cp:lastPrinted>
  <dcterms:created xsi:type="dcterms:W3CDTF">2016-06-27T07:49:28Z</dcterms:created>
  <dcterms:modified xsi:type="dcterms:W3CDTF">2022-04-29T13:19:51Z</dcterms:modified>
</cp:coreProperties>
</file>