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64" r:id="rId2"/>
    <p:sldId id="256" r:id="rId3"/>
    <p:sldId id="265" r:id="rId4"/>
    <p:sldId id="270" r:id="rId5"/>
    <p:sldId id="269" r:id="rId6"/>
    <p:sldId id="262" r:id="rId7"/>
    <p:sldId id="263" r:id="rId8"/>
    <p:sldId id="267" r:id="rId9"/>
    <p:sldId id="268" r:id="rId10"/>
    <p:sldId id="266" r:id="rId11"/>
    <p:sldId id="258" r:id="rId12"/>
    <p:sldId id="257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848BC6B-9879-4A5D-9ADD-7A7EC6F9DCF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35E6ABF-595E-46CD-BD7B-8A2635BC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5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8A4A-7124-4352-BE72-31348B73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E3408-8D61-4B54-8AD0-6C8316500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AF2BE-CEB7-40FA-A1B0-097D6928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5819-F2F0-4635-8846-E0D7F1235C4A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9BDB6-0985-49FF-822F-521226BA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6059-1B47-4C58-9B78-BF7871A5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7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F713-292E-4C48-B005-390BE591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C16E0-D37D-4F9A-8493-E76C8BC06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6368F-3C0F-46EC-9E0B-2728D90B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84AA-5F95-4C33-968F-4281EE1C5D31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4EDC-02D7-4752-A44B-51CEF01E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9D30-383E-4660-A92E-B29B4E8B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3BA1F-5069-4F84-A487-54A6C3D85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FF7AA-B7A5-4F0D-9732-194AE504D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8657-3C7F-43B8-ADA9-8B4A9865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D886-C01A-47D5-80DD-8DE49FB67408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09A02-D45A-4799-AD4D-3C18D4D8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D32D-C8FA-414F-813C-02B13067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3210-17FF-459A-8790-EFE17FFD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CCA3-6EAC-4038-951A-9A05C01D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12BE-F659-4404-BF8C-31AF805F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3533-41AC-45E1-9689-7E372F906C46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DA27-3796-440C-BFBA-2F97417B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CEC7-32CA-45E0-A2AE-6E922161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BDD3687-D8FB-4AFD-9AD8-D913B777D7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9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2EF0-6110-4E24-AABA-502916A6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560E-2C0B-461D-A887-DD6FEB4B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6C08-0ECC-44FE-ADCA-2251E976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9379-CA54-45F7-9973-2CA70E9FE0DA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F94B-5378-43DC-B509-B761DF67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49E7-C05F-4B9B-B187-E7FD8A9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A95D-458C-4EBE-956E-A4F187DD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2A26-8427-4E8D-BED4-C187C7807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1CEEC-2D20-4E71-BDA4-4DCDE2949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F0F23-6E43-491A-9DFE-EA6B04C6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10C4-1FFF-436D-9146-BCABA5CCABDC}" type="datetime1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EB9B7-858B-4C85-9A64-18A59301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16E74-D327-49A6-84D9-F520A13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9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7E72-77C3-4A81-817B-0CAB449A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EFE9F-2B5B-475D-96CC-E4C6217E5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682A7-BDCC-4873-8728-3D6C25F3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1FA62-C5DC-451D-BE8A-AE087F8E3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9BDD1-420A-4DF2-B5EF-74DE69282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DCCEA-8A04-4F2C-BBA3-B0833D53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D3C-0B7E-40D5-B7E8-235ABB682731}" type="datetime1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20E80-EE66-4D71-8715-3ADF9802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6F32C-962F-459D-ACC0-A07F64D8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8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BBEB-90CE-4F33-ACE3-200A5905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FBB1C-825E-44FE-82D3-0D7BAC0E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E6D3-C8C1-4419-90ED-DDD01668DDC0}" type="datetime1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6FF54-8B73-49BA-A271-AF4DFA6A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75A3B-BBF6-4834-8199-43AC5B17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E5EE1-1758-4EFD-A1B4-A0EAB40D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8FDC-B18A-4FED-99B0-72D3BD16FACD}" type="datetime1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0CFE5-D1A0-4483-BEBD-4EEA24D8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A743D-6488-46D7-8101-1C043E21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F461-3328-454D-9359-3F44B305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078C-445C-42FC-B868-54E045F69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BA46-C939-44E8-A258-D666C09FC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61DB-F21C-49B0-BEA2-E094810D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BDA3-8907-4DB2-BA4F-01F17DDA4A7B}" type="datetime1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0339A-A909-411D-BCAE-9FE75240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36735-6CD6-4AF8-9D5B-F33E37CF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492F-B808-4848-A981-BCBBEF1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B0D04-C8D7-42F0-83B2-5137AC9ED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80C98-8548-4931-ABF1-0189B990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5A9E9-F1F0-4A91-80DA-6F8D368D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AD89-B4BD-4F37-9D8A-960352BCDA8C}" type="datetime1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F2119-B86A-463A-973F-05CDD6F0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47D1C-99AC-436F-8126-93234C2D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2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EAD9E-5A1B-494A-A625-A59F4DDC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EAF7F-581F-433D-9834-760E2D22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858E5-0CE2-47A6-8AD8-5F61A261E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CC113-4E9F-451A-BC11-83685A596D60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805E-92C2-437D-83A8-5784B9052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DD53-1AF8-45C9-BC97-DF5E6EFCC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8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ustwasm.github.io/book/" TargetMode="External"/><Relationship Id="rId2" Type="http://schemas.openxmlformats.org/officeDocument/2006/relationships/hyperlink" Target="https://doc.rust-lang.org/std/ffi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tes.io/" TargetMode="External"/><Relationship Id="rId4" Type="http://schemas.openxmlformats.org/officeDocument/2006/relationships/hyperlink" Target="https://jimfawcett.github.io/Resources/RustBites/RustBites_Tooling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jimfawcett.github.io/SiteMap.html" TargetMode="External"/><Relationship Id="rId3" Type="http://schemas.openxmlformats.org/officeDocument/2006/relationships/hyperlink" Target="https://github.com/JimFawcett/BuildOn" TargetMode="External"/><Relationship Id="rId7" Type="http://schemas.openxmlformats.org/officeDocument/2006/relationships/hyperlink" Target="https://jimfawcett.github.io/BuildOn.html" TargetMode="External"/><Relationship Id="rId12" Type="http://schemas.openxmlformats.org/officeDocument/2006/relationships/hyperlink" Target="RustBites/RustBites_Data.html" TargetMode="External"/><Relationship Id="rId2" Type="http://schemas.openxmlformats.org/officeDocument/2006/relationships/hyperlink" Target="https://jimfawcett.github.io/Resources/BuildOn/Step1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imfawcett.github.io/Resources/BuildOn/Step3.html" TargetMode="External"/><Relationship Id="rId11" Type="http://schemas.openxmlformats.org/officeDocument/2006/relationships/hyperlink" Target="https://jimfawcett.github.io/DesignBites.html" TargetMode="External"/><Relationship Id="rId5" Type="http://schemas.openxmlformats.org/officeDocument/2006/relationships/hyperlink" Target="https://github.com/JimFawcett/BuildOn/tree/master/BuildOn-3-Solution/dir_nav" TargetMode="External"/><Relationship Id="rId10" Type="http://schemas.openxmlformats.org/officeDocument/2006/relationships/hyperlink" Target="https://jimfawcett.github.io/Resources/RustBites/RustBites_Iterator.html" TargetMode="External"/><Relationship Id="rId4" Type="http://schemas.openxmlformats.org/officeDocument/2006/relationships/hyperlink" Target="https://jimfawcett.github.io/Resources/BuildOn/Step2.html" TargetMode="External"/><Relationship Id="rId9" Type="http://schemas.openxmlformats.org/officeDocument/2006/relationships/hyperlink" Target="https://jimfawcett.github.io/Resources/Animations/Anim_Features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581FE1-6FD2-47AA-BC70-5D1194D13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en-US" dirty="0" err="1"/>
              <a:t>BuildOn</a:t>
            </a:r>
            <a:r>
              <a:rPr lang="en-US" dirty="0"/>
              <a:t> #4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AE2BE9-57A0-494A-9FF3-AB1AF25CB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>
                <a:hlinkClick r:id="rId2"/>
              </a:rPr>
              <a:t>https://JimFawcett.github.io</a:t>
            </a:r>
            <a:endParaRPr lang="en-US" dirty="0"/>
          </a:p>
          <a:p>
            <a:r>
              <a:rPr lang="en-US" dirty="0"/>
              <a:t>March 26, 2021</a:t>
            </a:r>
          </a:p>
        </p:txBody>
      </p:sp>
    </p:spTree>
    <p:extLst>
      <p:ext uri="{BB962C8B-B14F-4D97-AF65-F5344CB8AC3E}">
        <p14:creationId xmlns:p14="http://schemas.microsoft.com/office/powerpoint/2010/main" val="161879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C088-9816-42BA-9B35-86D3F702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92188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How would I use Rust at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5838-DCD1-47D0-8889-4639DD3B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480"/>
            <a:ext cx="10515600" cy="4786313"/>
          </a:xfrm>
        </p:spPr>
        <p:txBody>
          <a:bodyPr/>
          <a:lstStyle/>
          <a:p>
            <a:r>
              <a:rPr lang="en-US" dirty="0"/>
              <a:t>Migrate parts of a large project to Rust using its foreign function interface:</a:t>
            </a:r>
          </a:p>
          <a:p>
            <a:pPr lvl="1"/>
            <a:r>
              <a:rPr lang="en-US" dirty="0"/>
              <a:t>Piece-meal improvement: performance, safety of existing code-base</a:t>
            </a:r>
          </a:p>
          <a:p>
            <a:pPr lvl="1"/>
            <a:r>
              <a:rPr lang="en-US" dirty="0">
                <a:hlinkClick r:id="rId2"/>
              </a:rPr>
              <a:t>https://locka99.gitbooks.io/a-guide-to-porting-c-to-rust/content/</a:t>
            </a:r>
          </a:p>
          <a:p>
            <a:pPr lvl="1"/>
            <a:r>
              <a:rPr lang="en-US" dirty="0">
                <a:hlinkClick r:id="rId2"/>
              </a:rPr>
              <a:t>std::</a:t>
            </a:r>
            <a:r>
              <a:rPr lang="en-US" dirty="0" err="1">
                <a:hlinkClick r:id="rId2"/>
              </a:rPr>
              <a:t>ffi</a:t>
            </a:r>
            <a:endParaRPr lang="en-US" dirty="0"/>
          </a:p>
          <a:p>
            <a:r>
              <a:rPr lang="en-US" dirty="0"/>
              <a:t>Use Rust generated </a:t>
            </a:r>
            <a:r>
              <a:rPr lang="en-US" dirty="0" err="1"/>
              <a:t>WebAssembly</a:t>
            </a:r>
            <a:r>
              <a:rPr lang="en-US" dirty="0"/>
              <a:t> to speed JavaScript processing</a:t>
            </a:r>
          </a:p>
          <a:p>
            <a:pPr lvl="1"/>
            <a:r>
              <a:rPr lang="en-US" dirty="0">
                <a:hlinkClick r:id="rId3"/>
              </a:rPr>
              <a:t>https://rustwasm.github.io/book/</a:t>
            </a:r>
            <a:endParaRPr lang="en-US" dirty="0"/>
          </a:p>
          <a:p>
            <a:r>
              <a:rPr lang="en-US" dirty="0"/>
              <a:t>Start new projects in Rust</a:t>
            </a:r>
          </a:p>
          <a:p>
            <a:pPr lvl="1"/>
            <a:r>
              <a:rPr lang="en-US" dirty="0"/>
              <a:t>Create fast, sound code with lots of help from compiler messages</a:t>
            </a:r>
          </a:p>
          <a:p>
            <a:pPr lvl="1"/>
            <a:r>
              <a:rPr lang="en-US" dirty="0"/>
              <a:t>Great tooling: </a:t>
            </a:r>
            <a:r>
              <a:rPr lang="en-US" dirty="0" err="1">
                <a:hlinkClick r:id="rId4"/>
              </a:rPr>
              <a:t>RustBites_Tooling</a:t>
            </a:r>
            <a:r>
              <a:rPr lang="en-US" dirty="0"/>
              <a:t>, works on Windows, Linux, macOS</a:t>
            </a:r>
          </a:p>
          <a:p>
            <a:pPr lvl="1"/>
            <a:r>
              <a:rPr lang="en-US" dirty="0"/>
              <a:t>Resources: e-books, active user forum, </a:t>
            </a:r>
            <a:r>
              <a:rPr lang="en-US" dirty="0">
                <a:hlinkClick r:id="rId5"/>
              </a:rPr>
              <a:t>https://crates.io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58565-BAB9-4E63-9E45-DD37D1BD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18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5CF7-0D4F-4BAE-BA2C-566B721B4B2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6118-B98A-4F38-8E30-CD16C343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Participate in a developer community interested in learning Rust</a:t>
            </a:r>
          </a:p>
          <a:p>
            <a:r>
              <a:rPr lang="en-US" dirty="0"/>
              <a:t>Stay in contact with SU Computer Engineering and Computer Science alumni</a:t>
            </a:r>
          </a:p>
          <a:p>
            <a:r>
              <a:rPr lang="en-US" dirty="0"/>
              <a:t>Support conversations about Rust and other interesting tech topics</a:t>
            </a:r>
          </a:p>
          <a:p>
            <a:pPr lvl="1"/>
            <a:r>
              <a:rPr lang="en-US" dirty="0"/>
              <a:t>Encourage both active learners and curious browsers</a:t>
            </a:r>
          </a:p>
          <a:p>
            <a:r>
              <a:rPr lang="en-US" dirty="0"/>
              <a:t>Rust is a very clever language supporting development of secure, high performance code (same ballpark as C++ without </a:t>
            </a:r>
            <a:r>
              <a:rPr lang="en-US"/>
              <a:t>undefined behavior)</a:t>
            </a:r>
            <a:endParaRPr lang="en-US" dirty="0"/>
          </a:p>
          <a:p>
            <a:pPr lvl="1"/>
            <a:r>
              <a:rPr lang="en-US" dirty="0"/>
              <a:t>Rust website lists 138 companies using Rust in production</a:t>
            </a:r>
          </a:p>
          <a:p>
            <a:pPr lvl="1"/>
            <a:r>
              <a:rPr lang="en-US" dirty="0" err="1"/>
              <a:t>Tiobe</a:t>
            </a:r>
            <a:r>
              <a:rPr lang="en-US" dirty="0"/>
              <a:t> lists rust as 25</a:t>
            </a:r>
            <a:r>
              <a:rPr lang="en-US" baseline="30000" dirty="0"/>
              <a:t>th</a:t>
            </a:r>
            <a:r>
              <a:rPr lang="en-US" dirty="0"/>
              <a:t> in their language popularity index (Oct 2020).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3AA05-66BB-431F-BE9C-9A286F19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03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CB06-20F9-4D5D-9E36-87C19142DB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037D-55B8-4B3B-A046-34952BCB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 meeting that:</a:t>
            </a:r>
          </a:p>
          <a:p>
            <a:pPr lvl="1"/>
            <a:r>
              <a:rPr lang="en-US" dirty="0"/>
              <a:t>Briefly describes motives for using Rust and Rust basic ideas</a:t>
            </a:r>
          </a:p>
          <a:p>
            <a:pPr lvl="1"/>
            <a:r>
              <a:rPr lang="en-US" dirty="0"/>
              <a:t>Provides two or three references</a:t>
            </a:r>
          </a:p>
          <a:p>
            <a:pPr lvl="1"/>
            <a:r>
              <a:rPr lang="en-US" dirty="0"/>
              <a:t>identifies a problem and refers to starter code</a:t>
            </a:r>
          </a:p>
          <a:p>
            <a:pPr lvl="1"/>
            <a:r>
              <a:rPr lang="en-US" dirty="0"/>
              <a:t>Q&amp;A</a:t>
            </a:r>
          </a:p>
          <a:p>
            <a:r>
              <a:rPr lang="en-US" dirty="0"/>
              <a:t>Subsequent meetings </a:t>
            </a:r>
          </a:p>
          <a:p>
            <a:pPr lvl="1"/>
            <a:r>
              <a:rPr lang="en-US" dirty="0"/>
              <a:t>Briefly describes my solution</a:t>
            </a:r>
          </a:p>
          <a:p>
            <a:pPr lvl="1"/>
            <a:r>
              <a:rPr lang="en-US" dirty="0"/>
              <a:t>Others may discuss their solutions and/or problems</a:t>
            </a:r>
          </a:p>
          <a:p>
            <a:pPr lvl="1"/>
            <a:r>
              <a:rPr lang="en-US" dirty="0"/>
              <a:t>Pose next extension </a:t>
            </a:r>
            <a:r>
              <a:rPr lang="en-US"/>
              <a:t>to problem</a:t>
            </a:r>
          </a:p>
          <a:p>
            <a:pPr lvl="1"/>
            <a:r>
              <a:rPr lang="en-US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6B58E-E41D-4C01-893D-302C6BD5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1AE0-3723-46E6-8CBD-2ABF958F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720725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DA6E-9A71-447E-BF72-6F7B225D1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881"/>
            <a:ext cx="10515600" cy="4841082"/>
          </a:xfrm>
        </p:spPr>
        <p:txBody>
          <a:bodyPr/>
          <a:lstStyle/>
          <a:p>
            <a:pPr algn="l"/>
            <a:r>
              <a:rPr lang="en-US" dirty="0"/>
              <a:t>Learn Rust in small steps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Start with a simple Rust demo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Text Finder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 on that in interesting ways, e.g., for Text Finder: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Add capability – command line parsing, directory tree walking, …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generics – plugin components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threads – parallel text searches, thread pool based </a:t>
            </a:r>
            <a:r>
              <a:rPr lang="en-US" dirty="0" err="1"/>
              <a:t>dir</a:t>
            </a:r>
            <a:r>
              <a:rPr lang="en-US" dirty="0"/>
              <a:t> traversal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library components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Discord server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Q&amp;A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7E7F0-423E-4C7C-8755-49FBCC8A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800" smtClean="0"/>
              <a:pPr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374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5555-F22A-48E4-8CE9-EEAC9D4F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70756"/>
          </a:xfr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Timeline: Bi-Weekly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D2C1-9BE4-4493-9013-699EB16EB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919"/>
            <a:ext cx="10515600" cy="454104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#1 –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BuildOn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Introduction &amp; Rust Preview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#2 – Project Introduction &amp; Some Rust details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#2 –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Step #1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TextSearch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-&gt; Functional package with demo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#3 –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Step #2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DirNav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-&gt;			“</a:t>
            </a:r>
          </a:p>
          <a:p>
            <a:r>
              <a:rPr lang="en-US" dirty="0">
                <a:solidFill>
                  <a:srgbClr val="C00000"/>
                </a:solidFill>
              </a:rPr>
              <a:t>Session #4 – </a:t>
            </a:r>
            <a:r>
              <a:rPr lang="en-US" b="1" dirty="0">
                <a:solidFill>
                  <a:srgbClr val="C00000"/>
                </a:solidFill>
              </a:rPr>
              <a:t>Step #3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err="1">
                <a:solidFill>
                  <a:srgbClr val="C00000"/>
                </a:solidFill>
              </a:rPr>
              <a:t>CmdlnParser</a:t>
            </a:r>
            <a:r>
              <a:rPr lang="en-US" dirty="0">
                <a:solidFill>
                  <a:srgbClr val="C00000"/>
                </a:solidFill>
              </a:rPr>
              <a:t> -&gt;		“</a:t>
            </a:r>
          </a:p>
          <a:p>
            <a:r>
              <a:rPr lang="en-US" dirty="0"/>
              <a:t>Session #5 – </a:t>
            </a:r>
            <a:r>
              <a:rPr lang="en-US" b="1" dirty="0"/>
              <a:t>Step #4</a:t>
            </a:r>
            <a:r>
              <a:rPr lang="en-US" dirty="0"/>
              <a:t>: Executive, Display -&gt; Functional project</a:t>
            </a:r>
          </a:p>
          <a:p>
            <a:r>
              <a:rPr lang="en-US" dirty="0"/>
              <a:t>Session #6 – </a:t>
            </a:r>
            <a:r>
              <a:rPr lang="en-US" dirty="0" err="1"/>
              <a:t>RegEx</a:t>
            </a:r>
            <a:r>
              <a:rPr lang="en-US" dirty="0"/>
              <a:t> Extension ?</a:t>
            </a:r>
          </a:p>
          <a:p>
            <a:r>
              <a:rPr lang="en-US" dirty="0"/>
              <a:t>Session #7 – Parallel Text </a:t>
            </a:r>
            <a:r>
              <a:rPr lang="en-US" dirty="0" err="1"/>
              <a:t>Searh</a:t>
            </a:r>
            <a:r>
              <a:rPr lang="en-US" dirty="0"/>
              <a:t>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E6F15-C727-4320-A6A0-8EFF2F97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1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73BD-78AF-48CB-A9EC-9A86B748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6551"/>
            <a:ext cx="10515600" cy="677862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err="1"/>
              <a:t>BuildOn</a:t>
            </a:r>
            <a:r>
              <a:rPr lang="en-US" dirty="0"/>
              <a:t> Session #3 Topics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5485A-FC54-43B5-927E-EE96AF0C3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55917"/>
            <a:ext cx="5157787" cy="484994"/>
          </a:xfrm>
        </p:spPr>
        <p:txBody>
          <a:bodyPr/>
          <a:lstStyle/>
          <a:p>
            <a:r>
              <a:rPr lang="en-US" dirty="0"/>
              <a:t>Focus: </a:t>
            </a:r>
            <a:r>
              <a:rPr lang="en-US" dirty="0" err="1"/>
              <a:t>TextSearch</a:t>
            </a:r>
            <a:r>
              <a:rPr lang="en-US" dirty="0"/>
              <a:t> &amp; </a:t>
            </a:r>
            <a:r>
              <a:rPr lang="en-US" dirty="0" err="1"/>
              <a:t>DirNav</a:t>
            </a:r>
            <a:r>
              <a:rPr lang="en-US" dirty="0"/>
              <a:t>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FE00-B106-44C2-BB68-B9DEC331C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00214"/>
            <a:ext cx="5157787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>
                <a:hlinkClick r:id="rId2"/>
              </a:rPr>
              <a:t>Step #1</a:t>
            </a:r>
            <a:r>
              <a:rPr lang="en-US" sz="2400" dirty="0"/>
              <a:t> - </a:t>
            </a:r>
            <a:r>
              <a:rPr lang="en-US" sz="2400" dirty="0" err="1"/>
              <a:t>TextSearch</a:t>
            </a:r>
            <a:endParaRPr lang="en-US" sz="2400" dirty="0"/>
          </a:p>
          <a:p>
            <a:pPr lvl="1"/>
            <a:r>
              <a:rPr lang="en-US" sz="2000" dirty="0">
                <a:hlinkClick r:id="rId3"/>
              </a:rPr>
              <a:t>A </a:t>
            </a:r>
            <a:r>
              <a:rPr lang="en-US" sz="2000" dirty="0" err="1">
                <a:hlinkClick r:id="rId3"/>
              </a:rPr>
              <a:t>TextSearch</a:t>
            </a:r>
            <a:r>
              <a:rPr lang="en-US" sz="2000" dirty="0">
                <a:hlinkClick r:id="rId3"/>
              </a:rPr>
              <a:t> Solution</a:t>
            </a:r>
            <a:endParaRPr lang="en-US" sz="2000" dirty="0"/>
          </a:p>
          <a:p>
            <a:r>
              <a:rPr lang="en-US" sz="2400" dirty="0">
                <a:hlinkClick r:id="rId4"/>
              </a:rPr>
              <a:t>Step #2</a:t>
            </a:r>
            <a:r>
              <a:rPr lang="en-US" sz="2400" dirty="0"/>
              <a:t> – </a:t>
            </a:r>
            <a:r>
              <a:rPr lang="en-US" sz="2400" dirty="0" err="1"/>
              <a:t>DirNav</a:t>
            </a:r>
            <a:endParaRPr lang="en-US" sz="2400" dirty="0"/>
          </a:p>
          <a:p>
            <a:pPr lvl="1"/>
            <a:r>
              <a:rPr lang="en-US" sz="2000" dirty="0">
                <a:hlinkClick r:id="rId5"/>
              </a:rPr>
              <a:t>Solution Code</a:t>
            </a:r>
            <a:endParaRPr lang="en-US" sz="2000" dirty="0"/>
          </a:p>
          <a:p>
            <a:pPr lvl="1"/>
            <a:r>
              <a:rPr lang="en-US" sz="2000" dirty="0"/>
              <a:t>Generate documentation</a:t>
            </a:r>
          </a:p>
          <a:p>
            <a:pPr lvl="2"/>
            <a:r>
              <a:rPr lang="en-US" sz="1600" dirty="0"/>
              <a:t>Document-private-items</a:t>
            </a:r>
          </a:p>
          <a:p>
            <a:r>
              <a:rPr lang="en-US" sz="2400" dirty="0">
                <a:hlinkClick r:id="rId6"/>
              </a:rPr>
              <a:t>Step #3</a:t>
            </a:r>
            <a:r>
              <a:rPr lang="en-US" sz="2400" dirty="0"/>
              <a:t> – </a:t>
            </a:r>
            <a:r>
              <a:rPr lang="en-US" sz="2400" dirty="0" err="1"/>
              <a:t>CmdlnParser</a:t>
            </a:r>
            <a:endParaRPr lang="en-US" sz="2400" dirty="0"/>
          </a:p>
          <a:p>
            <a:pPr lvl="1"/>
            <a:r>
              <a:rPr lang="en-US" sz="2000" dirty="0"/>
              <a:t>No starter code</a:t>
            </a:r>
          </a:p>
          <a:p>
            <a:pPr lvl="1"/>
            <a:r>
              <a:rPr lang="en-US" sz="2000" dirty="0"/>
              <a:t>Design ideas</a:t>
            </a:r>
            <a:endParaRPr lang="en-US" sz="2000" dirty="0">
              <a:hlinkClick r:id="rId7"/>
            </a:endParaRPr>
          </a:p>
          <a:p>
            <a:r>
              <a:rPr lang="en-US" sz="2400" dirty="0" err="1">
                <a:hlinkClick r:id="rId7"/>
              </a:rPr>
              <a:t>BuildOn</a:t>
            </a:r>
            <a:r>
              <a:rPr lang="en-US" sz="2400" dirty="0"/>
              <a:t> – click on </a:t>
            </a:r>
            <a:r>
              <a:rPr lang="en-US" sz="2400" dirty="0" err="1"/>
              <a:t>BuildOn</a:t>
            </a:r>
            <a:r>
              <a:rPr lang="en-US" sz="2400" dirty="0"/>
              <a:t> code</a:t>
            </a:r>
          </a:p>
          <a:p>
            <a:pPr marL="0" indent="0">
              <a:buNone/>
            </a:pPr>
            <a:endParaRPr lang="en-US" sz="2400" dirty="0">
              <a:hlinkClick r:id="rId8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CA1F5E-B664-4BD5-9BEA-A9442889F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155917"/>
            <a:ext cx="5183188" cy="484994"/>
          </a:xfrm>
        </p:spPr>
        <p:txBody>
          <a:bodyPr/>
          <a:lstStyle/>
          <a:p>
            <a:r>
              <a:rPr lang="en-US" dirty="0"/>
              <a:t>Focus: Rust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F4C6B-4B07-46DE-A44D-20A98F13D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1700213"/>
            <a:ext cx="5183188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err="1">
                <a:hlinkClick r:id="rId9"/>
              </a:rPr>
              <a:t>CParser</a:t>
            </a:r>
            <a:r>
              <a:rPr lang="en-US" sz="2400" dirty="0">
                <a:hlinkClick r:id="rId9"/>
              </a:rPr>
              <a:t> Design</a:t>
            </a:r>
          </a:p>
          <a:p>
            <a:pPr lvl="1"/>
            <a:r>
              <a:rPr lang="en-US" sz="2000" dirty="0" err="1">
                <a:hlinkClick r:id="rId9"/>
              </a:rPr>
              <a:t>Hashmap</a:t>
            </a:r>
            <a:r>
              <a:rPr lang="en-US" sz="2000" dirty="0">
                <a:hlinkClick r:id="rId9"/>
              </a:rPr>
              <a:t>&lt;String, </a:t>
            </a:r>
            <a:r>
              <a:rPr lang="en-US" sz="2000" dirty="0" err="1">
                <a:hlinkClick r:id="rId9"/>
              </a:rPr>
              <a:t>Vec</a:t>
            </a:r>
            <a:r>
              <a:rPr lang="en-US" sz="2000" dirty="0">
                <a:hlinkClick r:id="rId9"/>
              </a:rPr>
              <a:t>&lt;String&gt;&gt;</a:t>
            </a:r>
          </a:p>
          <a:p>
            <a:pPr lvl="1"/>
            <a:r>
              <a:rPr lang="en-US" sz="2000" dirty="0">
                <a:hlinkClick r:id="rId9"/>
              </a:rPr>
              <a:t>Two parts</a:t>
            </a:r>
          </a:p>
          <a:p>
            <a:pPr lvl="2"/>
            <a:r>
              <a:rPr lang="en-US" sz="1600" dirty="0">
                <a:hlinkClick r:id="rId9"/>
              </a:rPr>
              <a:t>Reusable parser</a:t>
            </a:r>
          </a:p>
          <a:p>
            <a:pPr lvl="2"/>
            <a:r>
              <a:rPr lang="en-US" sz="1600" dirty="0">
                <a:hlinkClick r:id="rId9"/>
              </a:rPr>
              <a:t>Application specific attributes w/defaults </a:t>
            </a:r>
          </a:p>
          <a:p>
            <a:r>
              <a:rPr lang="en-US" sz="2400" dirty="0">
                <a:hlinkClick r:id="rId10"/>
              </a:rPr>
              <a:t>Iterators</a:t>
            </a:r>
            <a:endParaRPr lang="en-US" sz="2400" dirty="0">
              <a:hlinkClick r:id="rId9"/>
            </a:endParaRPr>
          </a:p>
          <a:p>
            <a:r>
              <a:rPr lang="en-US" sz="2400" dirty="0" err="1">
                <a:hlinkClick r:id="rId9"/>
              </a:rPr>
              <a:t>Anim_Features</a:t>
            </a:r>
            <a:endParaRPr lang="en-US" sz="2400" dirty="0"/>
          </a:p>
          <a:p>
            <a:r>
              <a:rPr lang="en-US" sz="2400" dirty="0" err="1">
                <a:hlinkClick r:id="rId11"/>
              </a:rPr>
              <a:t>DesignBites</a:t>
            </a:r>
            <a:endParaRPr lang="en-US" sz="2400" dirty="0">
              <a:hlinkClick r:id="rId12" action="ppaction://hlinkfile"/>
            </a:endParaRPr>
          </a:p>
          <a:p>
            <a:r>
              <a:rPr lang="en-US" sz="2400" b="1" dirty="0"/>
              <a:t>Questions?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E6CA4-DD47-4D7E-B3E5-570014B5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893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5621-7729-40DE-867B-7BF5B4EF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Project Structure for </a:t>
            </a:r>
            <a:r>
              <a:rPr lang="en-US" dirty="0" err="1"/>
              <a:t>TextSearch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BE09C-273A-4E5C-B8FC-E2A81390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5</a:t>
            </a:fld>
            <a:endParaRPr lang="en-US" sz="16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D6B83FC-6A40-4CF0-B44C-A441C57DD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5" y="2133600"/>
            <a:ext cx="67627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0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ED2634-DADD-4809-95B9-F1BE61A1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469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8FCC58-3F18-417F-873E-B7E9C6914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Session #3</a:t>
            </a:r>
          </a:p>
          <a:p>
            <a:pPr lvl="1"/>
            <a:r>
              <a:rPr lang="en-US" dirty="0" err="1"/>
              <a:t>DirNav</a:t>
            </a:r>
            <a:endParaRPr lang="en-US" dirty="0"/>
          </a:p>
          <a:p>
            <a:r>
              <a:rPr lang="en-US" dirty="0"/>
              <a:t>Session #4</a:t>
            </a:r>
          </a:p>
          <a:p>
            <a:pPr lvl="1"/>
            <a:r>
              <a:rPr lang="en-US" dirty="0" err="1"/>
              <a:t>CmdlnParser</a:t>
            </a:r>
            <a:endParaRPr lang="en-US" dirty="0"/>
          </a:p>
          <a:p>
            <a:r>
              <a:rPr lang="en-US" dirty="0"/>
              <a:t>Session #5</a:t>
            </a:r>
          </a:p>
          <a:p>
            <a:pPr lvl="1"/>
            <a:r>
              <a:rPr lang="en-US" dirty="0"/>
              <a:t>Executive &amp; Display</a:t>
            </a:r>
          </a:p>
          <a:p>
            <a:r>
              <a:rPr lang="en-US" dirty="0"/>
              <a:t>Session #6 ?</a:t>
            </a:r>
          </a:p>
          <a:p>
            <a:pPr lvl="1"/>
            <a:r>
              <a:rPr lang="en-US" dirty="0" err="1"/>
              <a:t>RegEx</a:t>
            </a:r>
            <a:r>
              <a:rPr lang="en-US" dirty="0"/>
              <a:t> Search</a:t>
            </a:r>
          </a:p>
          <a:p>
            <a:r>
              <a:rPr lang="en-US" dirty="0"/>
              <a:t>Session #7 ?</a:t>
            </a:r>
          </a:p>
          <a:p>
            <a:pPr lvl="1"/>
            <a:r>
              <a:rPr lang="en-US" dirty="0"/>
              <a:t>Parallel Text Search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7473D5-026A-4DEB-BE20-F955B304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7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D365E-E47D-40C4-B27C-EB8ECB05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E519B8-ABD9-4F38-BDEC-D01F1E76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286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5900C-AFAF-4AC5-8015-66565970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Rust Library Package (Crate)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FD94FBFF-33D4-497D-A2C5-F5106D33EF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51119"/>
            <a:ext cx="4019550" cy="3448210"/>
          </a:xfrm>
        </p:spPr>
      </p:pic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CDEB7C2-8C15-43CB-877D-B68B97D187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492" y="2551119"/>
            <a:ext cx="2408598" cy="2085181"/>
          </a:xfrm>
          <a:ln w="19050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897D3-CE7E-43B6-BF7C-BC5E150D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pPr/>
              <a:t>8</a:t>
            </a:fld>
            <a:endParaRPr lang="en-US" sz="1600" dirty="0"/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6043136-17CE-4C4D-8AB7-6C1BC43FF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832" y="2551119"/>
            <a:ext cx="3435350" cy="30162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9724CE-46B0-43A2-8D0F-D5161D68F455}"/>
              </a:ext>
            </a:extLst>
          </p:cNvPr>
          <p:cNvSpPr txBox="1"/>
          <p:nvPr/>
        </p:nvSpPr>
        <p:spPr>
          <a:xfrm>
            <a:off x="1371600" y="1935956"/>
            <a:ext cx="2907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Windows </a:t>
            </a:r>
            <a:r>
              <a:rPr lang="en-US" sz="2000" b="1" dirty="0" err="1"/>
              <a:t>cmd</a:t>
            </a:r>
            <a:r>
              <a:rPr lang="en-US" sz="2000" b="1" dirty="0"/>
              <a:t> (terminal)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1F6633-E474-4589-B469-84CA97A680CA}"/>
              </a:ext>
            </a:extLst>
          </p:cNvPr>
          <p:cNvSpPr txBox="1"/>
          <p:nvPr/>
        </p:nvSpPr>
        <p:spPr>
          <a:xfrm>
            <a:off x="6095999" y="1935956"/>
            <a:ext cx="3719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Windows Explorer File Manager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F34F52-8917-4B6E-88C9-5BF8966ED747}"/>
              </a:ext>
            </a:extLst>
          </p:cNvPr>
          <p:cNvCxnSpPr>
            <a:cxnSpLocks/>
          </p:cNvCxnSpPr>
          <p:nvPr/>
        </p:nvCxnSpPr>
        <p:spPr>
          <a:xfrm flipH="1" flipV="1">
            <a:off x="7208044" y="3700463"/>
            <a:ext cx="935831" cy="1214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61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6B22EA-8754-40DE-8352-F8CD3840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1D7FA-9D75-4499-9E0F-85952ECD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E04C856-02CD-40B9-8ED7-25E6C6BDC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50" y="196831"/>
            <a:ext cx="11197499" cy="64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4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</TotalTime>
  <Words>566</Words>
  <Application>Microsoft Office PowerPoint</Application>
  <PresentationFormat>Widescreen</PresentationFormat>
  <Paragraphs>105</Paragraphs>
  <Slides>12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Rust BuildOn #4</vt:lpstr>
      <vt:lpstr>Build-On</vt:lpstr>
      <vt:lpstr>BuildOn Timeline: Bi-Weekly Sessions</vt:lpstr>
      <vt:lpstr> BuildOn Session #3 Topics</vt:lpstr>
      <vt:lpstr>Rust Project Structure for TextSearch</vt:lpstr>
      <vt:lpstr>BuildOn</vt:lpstr>
      <vt:lpstr>That’s All Folks!</vt:lpstr>
      <vt:lpstr>Building Rust Library Package (Crate)</vt:lpstr>
      <vt:lpstr>PowerPoint Presentation</vt:lpstr>
      <vt:lpstr>How would I use Rust at work?</vt:lpstr>
      <vt:lpstr>Build-On Motivation</vt:lpstr>
      <vt:lpstr>Build-On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Build-On</dc:title>
  <dc:creator>James Fawcett</dc:creator>
  <cp:lastModifiedBy>James Fawcett</cp:lastModifiedBy>
  <cp:revision>85</cp:revision>
  <cp:lastPrinted>2021-03-12T15:35:45Z</cp:lastPrinted>
  <dcterms:created xsi:type="dcterms:W3CDTF">2020-10-11T13:51:19Z</dcterms:created>
  <dcterms:modified xsi:type="dcterms:W3CDTF">2021-03-22T23:59:29Z</dcterms:modified>
</cp:coreProperties>
</file>