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5"/>
  </p:notesMasterIdLst>
  <p:sldIdLst>
    <p:sldId id="256" r:id="rId2"/>
    <p:sldId id="286" r:id="rId3"/>
    <p:sldId id="257" r:id="rId4"/>
    <p:sldId id="339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41" r:id="rId13"/>
    <p:sldId id="304" r:id="rId14"/>
    <p:sldId id="342" r:id="rId15"/>
    <p:sldId id="343" r:id="rId16"/>
    <p:sldId id="349" r:id="rId17"/>
    <p:sldId id="350" r:id="rId18"/>
    <p:sldId id="319" r:id="rId19"/>
    <p:sldId id="351" r:id="rId20"/>
    <p:sldId id="352" r:id="rId21"/>
    <p:sldId id="347" r:id="rId22"/>
    <p:sldId id="313" r:id="rId23"/>
    <p:sldId id="348" r:id="rId24"/>
    <p:sldId id="353" r:id="rId25"/>
    <p:sldId id="344" r:id="rId26"/>
    <p:sldId id="345" r:id="rId27"/>
    <p:sldId id="340" r:id="rId28"/>
    <p:sldId id="346" r:id="rId29"/>
    <p:sldId id="325" r:id="rId30"/>
    <p:sldId id="326" r:id="rId31"/>
    <p:sldId id="327" r:id="rId32"/>
    <p:sldId id="328" r:id="rId33"/>
    <p:sldId id="358" r:id="rId34"/>
    <p:sldId id="329" r:id="rId35"/>
    <p:sldId id="275" r:id="rId36"/>
    <p:sldId id="357" r:id="rId37"/>
    <p:sldId id="276" r:id="rId38"/>
    <p:sldId id="330" r:id="rId39"/>
    <p:sldId id="290" r:id="rId40"/>
    <p:sldId id="331" r:id="rId41"/>
    <p:sldId id="360" r:id="rId42"/>
    <p:sldId id="356" r:id="rId43"/>
    <p:sldId id="359" r:id="rId44"/>
    <p:sldId id="260" r:id="rId45"/>
    <p:sldId id="303" r:id="rId46"/>
    <p:sldId id="302" r:id="rId47"/>
    <p:sldId id="283" r:id="rId48"/>
    <p:sldId id="262" r:id="rId49"/>
    <p:sldId id="263" r:id="rId50"/>
    <p:sldId id="264" r:id="rId51"/>
    <p:sldId id="265" r:id="rId52"/>
    <p:sldId id="361" r:id="rId53"/>
    <p:sldId id="267" r:id="rId54"/>
    <p:sldId id="306" r:id="rId55"/>
    <p:sldId id="269" r:id="rId56"/>
    <p:sldId id="270" r:id="rId57"/>
    <p:sldId id="316" r:id="rId58"/>
    <p:sldId id="281" r:id="rId59"/>
    <p:sldId id="268" r:id="rId60"/>
    <p:sldId id="282" r:id="rId61"/>
    <p:sldId id="321" r:id="rId62"/>
    <p:sldId id="322" r:id="rId63"/>
    <p:sldId id="320" r:id="rId64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822" autoAdjust="0"/>
  </p:normalViewPr>
  <p:slideViewPr>
    <p:cSldViewPr snapToGrid="0">
      <p:cViewPr varScale="1">
        <p:scale>
          <a:sx n="92" d="100"/>
          <a:sy n="92" d="100"/>
        </p:scale>
        <p:origin x="7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7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EAE6-0538-4445-AC69-E9546F37B6FF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73516"/>
            <a:ext cx="7435436" cy="2760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A7E65-4A82-4B4C-B03C-96C4DC1D0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3824-9266-4CD7-A1D5-23BF9606F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5ECEE-72A4-4D7C-9788-E2167B01D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54A25-BF1A-4F63-BF2E-0E466A6F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A8CD-9D66-40F3-B663-5AE3FCC8E640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ABA8E-43E0-457A-85FE-DD602102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B6F0D-6E77-4FDC-BE63-61E94B2D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6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5E9E-F5B5-4B8C-9182-A31F0D39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4C096-CFA8-4249-851A-B1184ED80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DCE1A-B050-4CC4-B1FF-D263CB7E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081-8781-4CE2-BA8A-F30EB62592DB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9751-B61C-4C1F-89A5-44649FA2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5C96-DE3C-4E6B-A56A-F0CCB4E3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9E335-0ECA-4FC9-8A83-5F719FFAA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21756-D5C7-4552-BE78-CC664C785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9FCD-7E99-45F5-B562-EA9F50EE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B19E-3845-4454-9B00-81A37311B2DB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C492-BD4A-4676-BF96-DACC7B5A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462B-DF41-4C30-B9DE-9EBC52DE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9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0064-D146-47DE-96FD-4ABCED2A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2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14F8-D1BA-4CB4-9956-B508AE669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419"/>
            <a:ext cx="10515600" cy="485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66793-FC80-4309-8118-26A3886A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0182-F02D-41FA-88F8-DAAE45FECD96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0FF94-E98D-428A-99D1-F9085047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5898-0E73-4228-8E11-EDF0C4B8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6703-C9C1-44F8-971A-BD03FB15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CF9C5-29B3-4295-B478-8162F934A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BC47-8889-4875-94B4-7F42E06B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5E3A-970B-45DB-AC65-C654B1C83769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B86C-ABD9-49AB-AEC9-631C1471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9A9D-AE67-4516-BC80-D08E7E78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C2EF-B562-4119-A10C-BC91903B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5D39-E889-4955-BEF1-8E19052D6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CEE5F-D1B1-4BB8-A568-5D8B516A1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2D715-0ABA-452F-8D22-16247EC7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5F36-CE33-4D01-AEC1-8AE85EBDD5C0}" type="datetime1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11FAC-0E14-43BB-85AB-58F28B77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49492-20DD-4E91-B465-E0B91756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7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D6C6-FF3F-44D5-8751-DE80126B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E63A-2DA2-46E1-A168-01B9A6ED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8E711-6819-4E83-9DC2-593E6CDDC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95D0F-83D5-4681-AB5D-AA3AE092F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98943-7825-4AB3-A486-35F1523BC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D7AC8-0D32-4E67-846C-4C963101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ED4E-FBDA-4929-861C-48D0B255396D}" type="datetime1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73353-AEA2-46A2-B631-0CD46BFE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3C9E8-5123-4C88-AFC9-FFF134BA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5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9AE1-E74B-40E7-89BB-27D06E6C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66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87CF9-957A-43D9-BDC3-9E205CFA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4C8E-8698-45E5-8BD5-3125D835571A}" type="datetime1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DDC1C-7116-4EF0-B73A-641075EA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E5F30-081B-4EEB-B2F7-57F82BD0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8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8C38D-45C0-4E1B-B5A0-E1A854A8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ADE5-9122-4DD1-9AF9-D9EE601260DA}" type="datetime1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350CF-11D5-4C28-B43C-8C525505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88740-201B-4500-B2E9-7F545476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7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8100-79B8-4F2F-850E-8FF50C39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7F57-0697-44DF-AB26-A59A7914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A97E6-8C79-4143-ADA8-340B8420B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C2C5D-A248-4FCC-9C77-176BD14E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E2CB-ACA5-4190-BF2E-27B23A7D63ED}" type="datetime1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D26A3-7C52-48BF-BB19-F85864F1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52653-FF7C-40FE-8E07-A3653662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B6A7-D3A1-44D2-BEF8-3DA6D02D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16B11-051F-4581-B21B-5F89DBF12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A3B97-2CC1-40EB-819C-3D2F0992C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2649B-2E76-4522-9F35-9F07FC15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D197-35A9-4BC6-A7E3-13AE8964F43E}" type="datetime1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DF97C-BDEC-4446-A209-BFA3CDD0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49E4-0ACD-4B0E-BEA3-4486046F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8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D88FB-264F-4F30-A62E-FF9487A6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3E8C3-1C52-4AEA-90E1-13DBF65EF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0A07-691E-41D2-81B5-6491492E2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74D4B-69CC-457D-9299-B97313C54882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6E6F-F3BC-443C-9929-F6F4EBF5D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EA80-0936-406F-830F-2742FD0F0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Models.html" TargetMode="External"/><Relationship Id="rId2" Type="http://schemas.openxmlformats.org/officeDocument/2006/relationships/hyperlink" Target="https://jimfawcett.github.io/RustStory_Prologue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github.com/JimFawcett/RustBasicDemos/" TargetMode="Externa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rust-lang.org/tools/instal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epilogue" TargetMode="Externa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Prologue.html" TargetMode="External"/><Relationship Id="rId2" Type="http://schemas.openxmlformats.org/officeDocument/2006/relationships/hyperlink" Target="https://jimfawcett.github.io/RustStory_Model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Resources/RustModels.pdf" TargetMode="External"/><Relationship Id="rId4" Type="http://schemas.openxmlformats.org/officeDocument/2006/relationships/hyperlink" Target="https://jimfawcett.github.io/RustBasicDemo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CppRepositories.html" TargetMode="External"/><Relationship Id="rId4" Type="http://schemas.openxmlformats.org/officeDocument/2006/relationships/hyperlink" Target="https://jimfawcett.github.io/CppStory_Prologue.html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54187"/>
          </a:xfrm>
        </p:spPr>
        <p:txBody>
          <a:bodyPr/>
          <a:lstStyle/>
          <a:p>
            <a:r>
              <a:rPr lang="en-US" dirty="0"/>
              <a:t>Rust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9110"/>
            <a:ext cx="9144000" cy="2195946"/>
          </a:xfrm>
        </p:spPr>
        <p:txBody>
          <a:bodyPr>
            <a:normAutofit/>
          </a:bodyPr>
          <a:lstStyle/>
          <a:p>
            <a:r>
              <a:rPr lang="en-US" sz="2800" dirty="0"/>
              <a:t>Jim Fawcett</a:t>
            </a:r>
          </a:p>
          <a:p>
            <a:r>
              <a:rPr lang="en-US" sz="2800" dirty="0">
                <a:hlinkClick r:id="rId2"/>
              </a:rPr>
              <a:t>https://JimFawcett.github.io</a:t>
            </a:r>
            <a:r>
              <a:rPr lang="en-US" sz="2800" dirty="0"/>
              <a:t> </a:t>
            </a:r>
          </a:p>
          <a:p>
            <a:r>
              <a:rPr lang="en-US" sz="2800" dirty="0">
                <a:hlinkClick r:id="rId3"/>
              </a:rPr>
              <a:t>https://jimfawcett.github.io/Resources/RustModels.pdf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943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15FF-19BC-4376-8B98-76B8F0D1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to use “object”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76E177-1A4E-42DD-BFA9-B0604661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99238-5465-41B8-92A2-3104CE71A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9" y="1146286"/>
            <a:ext cx="10307782" cy="52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4A91-E386-4FB7-8546-B64DFDC5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string handling – see lines 17-18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F500F9-0B72-468F-86BA-4C6AC354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F8312-F1DE-49B8-AB88-22EE3BF22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1" y="1146664"/>
            <a:ext cx="9906000" cy="517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8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09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26"/>
            <a:ext cx="10515600" cy="4677325"/>
          </a:xfrm>
        </p:spPr>
        <p:txBody>
          <a:bodyPr>
            <a:noAutofit/>
          </a:bodyPr>
          <a:lstStyle/>
          <a:p>
            <a:r>
              <a:rPr lang="en-US" dirty="0"/>
              <a:t>A program is well defined if no execution can exhibit undefined behavior.</a:t>
            </a:r>
          </a:p>
          <a:p>
            <a:r>
              <a:rPr lang="en-US" dirty="0"/>
              <a:t>A language is type safe if its type system ensures that every program is well defined.</a:t>
            </a:r>
          </a:p>
          <a:p>
            <a:r>
              <a:rPr lang="en-US" dirty="0"/>
              <a:t>A non-type safe language may introduce undefined behavior with:</a:t>
            </a:r>
          </a:p>
          <a:p>
            <a:pPr lvl="1"/>
            <a:r>
              <a:rPr lang="en-US" dirty="0"/>
              <a:t>Integer overflow, e.g., wrap-around</a:t>
            </a:r>
          </a:p>
          <a:p>
            <a:pPr lvl="1"/>
            <a:r>
              <a:rPr lang="en-US" dirty="0"/>
              <a:t>Buffer overflow – out of bounds access</a:t>
            </a:r>
          </a:p>
          <a:p>
            <a:pPr lvl="1"/>
            <a:r>
              <a:rPr lang="en-US" dirty="0"/>
              <a:t>Use after free – access unowned memory</a:t>
            </a:r>
          </a:p>
          <a:p>
            <a:pPr lvl="1"/>
            <a:r>
              <a:rPr lang="en-US" dirty="0"/>
              <a:t>Double free – corrupt memory manager</a:t>
            </a:r>
          </a:p>
          <a:p>
            <a:pPr lvl="1"/>
            <a:r>
              <a:rPr lang="en-US" dirty="0"/>
              <a:t>Race conditions – mutation without exclusive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0043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 Safety	</a:t>
            </a:r>
          </a:p>
        </p:txBody>
      </p:sp>
    </p:spTree>
    <p:extLst>
      <p:ext uri="{BB962C8B-B14F-4D97-AF65-F5344CB8AC3E}">
        <p14:creationId xmlns:p14="http://schemas.microsoft.com/office/powerpoint/2010/main" val="874193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A2D590-D8BB-4C68-BC4F-91C7AA11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Undefined Behavior – C++ dangling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8F0A8-86EC-408A-9035-01425692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571C2-98CF-4948-8A3D-8D8666C3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214"/>
            <a:ext cx="8465127" cy="53806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A06BFC-01DD-4637-B5FF-84A937D1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479" y="3334616"/>
            <a:ext cx="4817486" cy="228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1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8B52-996C-4BA6-8FDC-2034A5E6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Undefined Behavior – C++ index out of bounds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524FD7-7F17-4C50-B074-8D079BE1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4AD75-A4F6-491D-B065-B4C2AD3E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1455"/>
            <a:ext cx="8271164" cy="5054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B95170-0000-4BAE-B529-D52E7E600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852" y="3429000"/>
            <a:ext cx="6318368" cy="24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9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Dangling Reference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an iterator: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auto iter1 = ++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v.begin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(4);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*iter1; // throws exception – no undefined behavior</a:t>
            </a:r>
          </a:p>
          <a:p>
            <a:r>
              <a:rPr lang="en-US" dirty="0"/>
              <a:t>It is standard practice to access containers with iterators,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most often programs fail to compile if they would have UB.</a:t>
            </a:r>
          </a:p>
          <a:p>
            <a:pPr lvl="1"/>
            <a:r>
              <a:rPr lang="en-US" dirty="0"/>
              <a:t>C++ code has to be well-crafted to avoid UB, errors are discovered at run-time, not compile-time.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2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Index out of Bounds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 range-based for loop: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for(auto item : array)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item &lt;&lt; “ “;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   there is no chance of out-of-bounds indexing</a:t>
            </a:r>
          </a:p>
          <a:p>
            <a:r>
              <a:rPr lang="en-US" dirty="0"/>
              <a:t>It is standard practice to traverse containers with range-based for loops,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out of bounds index causes panic (exit) with no chance to access unowned memory.</a:t>
            </a:r>
          </a:p>
          <a:p>
            <a:pPr lvl="1"/>
            <a:r>
              <a:rPr lang="en-US" dirty="0"/>
              <a:t>C++ code has to be well-crafted, using standard idioms, to avoid UB.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43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48"/>
            <a:ext cx="10515600" cy="4830204"/>
          </a:xfrm>
        </p:spPr>
        <p:txBody>
          <a:bodyPr>
            <a:normAutofit/>
          </a:bodyPr>
          <a:lstStyle/>
          <a:p>
            <a:r>
              <a:rPr lang="en-US" sz="3200" dirty="0"/>
              <a:t>Rust is a type safe language, avoiding undefined behavior.</a:t>
            </a:r>
          </a:p>
          <a:p>
            <a:r>
              <a:rPr lang="en-US" sz="3200" dirty="0"/>
              <a:t>Rust’s type system prevents data races in multi-threaded programs.</a:t>
            </a:r>
          </a:p>
          <a:p>
            <a:r>
              <a:rPr lang="en-US" sz="3200" dirty="0"/>
              <a:t>Rust’s type system ensures this behavior with its Ownership model:</a:t>
            </a:r>
          </a:p>
          <a:p>
            <a:pPr lvl="1"/>
            <a:r>
              <a:rPr lang="en-US" sz="2800" dirty="0"/>
              <a:t>Prevent mutation combined with aliasing</a:t>
            </a:r>
          </a:p>
          <a:p>
            <a:pPr lvl="2"/>
            <a:r>
              <a:rPr lang="en-US" sz="2400" dirty="0"/>
              <a:t>Ensure memory safety</a:t>
            </a:r>
          </a:p>
          <a:p>
            <a:pPr lvl="1"/>
            <a:r>
              <a:rPr lang="en-US" sz="2800" dirty="0"/>
              <a:t>Prevent mutation, aliasing, and lack of access ordering</a:t>
            </a:r>
          </a:p>
          <a:p>
            <a:pPr lvl="2"/>
            <a:r>
              <a:rPr lang="en-US" sz="2400" dirty="0"/>
              <a:t>Avoid data races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1713940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00F1-7D3D-4FDB-8D45-6D648F2D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8"/>
            <a:ext cx="10515600" cy="556202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Rust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B0E3-4703-4DDE-986B-8784852A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47119"/>
          </a:xfrm>
        </p:spPr>
        <p:txBody>
          <a:bodyPr/>
          <a:lstStyle/>
          <a:p>
            <a:r>
              <a:rPr lang="en-US" dirty="0"/>
              <a:t>Ownership rules are, in principle, quite simple:</a:t>
            </a:r>
          </a:p>
          <a:p>
            <a:pPr lvl="1"/>
            <a:r>
              <a:rPr lang="en-US" dirty="0"/>
              <a:t>Rust enforces </a:t>
            </a:r>
            <a:r>
              <a:rPr lang="en-US" b="1" dirty="0">
                <a:solidFill>
                  <a:srgbClr val="C00000"/>
                </a:solidFill>
              </a:rPr>
              <a:t>Read-Write-Locks</a:t>
            </a:r>
            <a:r>
              <a:rPr lang="en-US" dirty="0"/>
              <a:t> on data access at compile-time.</a:t>
            </a:r>
          </a:p>
          <a:p>
            <a:pPr lvl="1"/>
            <a:r>
              <a:rPr lang="en-US" dirty="0"/>
              <a:t>Any number of readers may access value simultaneously.</a:t>
            </a:r>
          </a:p>
          <a:p>
            <a:pPr lvl="1"/>
            <a:r>
              <a:rPr lang="en-US" dirty="0"/>
              <a:t>Writers get exclusive access to value – no other readers or writers.</a:t>
            </a:r>
          </a:p>
          <a:p>
            <a:r>
              <a:rPr lang="en-US" dirty="0"/>
              <a:t>What are readers and writers?</a:t>
            </a:r>
          </a:p>
          <a:p>
            <a:pPr lvl="1"/>
            <a:r>
              <a:rPr lang="en-US" dirty="0"/>
              <a:t>Any variable bound to a value with no mut qualifier is a reader.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r = &amp;s;</a:t>
            </a:r>
          </a:p>
          <a:p>
            <a:pPr lvl="1"/>
            <a:r>
              <a:rPr lang="en-US" dirty="0"/>
              <a:t>Any variable bound to a value with mut qualifier is a writer: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String::from(“another string”);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&amp;s;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DF48E-BB1E-474D-AA03-4C48C1BE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30C3-134A-4DEF-B53D-18FBE75E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AAC8-C9A5-4DB1-98A6-DA7E40FF7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model of a system or process is a theoretical description that can help you understand how the system or process works, or how it might work.”</a:t>
            </a:r>
            <a:br>
              <a:rPr lang="en-US" dirty="0"/>
            </a:br>
            <a:r>
              <a:rPr lang="en-US" dirty="0"/>
              <a:t>- collinsdictionary.com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Models help us understand important features</a:t>
            </a:r>
          </a:p>
          <a:p>
            <a:pPr lvl="1"/>
            <a:r>
              <a:rPr lang="en-US" dirty="0"/>
              <a:t>Use language effectively</a:t>
            </a:r>
          </a:p>
          <a:p>
            <a:pPr lvl="1"/>
            <a:r>
              <a:rPr lang="en-US" dirty="0"/>
              <a:t>Accelerate learning 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92D15-2CE5-4FD1-B97A-85166CB3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49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BD19-3FB1-4A69-A9E6-67246A4A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202"/>
          </a:xfrm>
        </p:spPr>
        <p:txBody>
          <a:bodyPr/>
          <a:lstStyle/>
          <a:p>
            <a:r>
              <a:rPr lang="en-US" dirty="0"/>
              <a:t>Copies, 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57FB-056E-41CE-95EC-7C7FCC2E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636"/>
            <a:ext cx="10515600" cy="5012483"/>
          </a:xfrm>
        </p:spPr>
        <p:txBody>
          <a:bodyPr/>
          <a:lstStyle/>
          <a:p>
            <a:r>
              <a:rPr lang="en-US" dirty="0"/>
              <a:t>Copy</a:t>
            </a:r>
          </a:p>
          <a:p>
            <a:pPr lvl="1"/>
            <a:r>
              <a:rPr lang="en-US" dirty="0"/>
              <a:t>Data resides in one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3.5;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</a:t>
            </a:r>
          </a:p>
          <a:p>
            <a:pPr lvl="1"/>
            <a:r>
              <a:rPr lang="en-US" dirty="0"/>
              <a:t>y gets copy of x’s value ==&gt; two separate locations holding the same value.</a:t>
            </a:r>
          </a:p>
          <a:p>
            <a:pPr lvl="1"/>
            <a:r>
              <a:rPr lang="en-US" b="1" dirty="0"/>
              <a:t>Copy binding creates new owner of new data.</a:t>
            </a:r>
          </a:p>
          <a:p>
            <a:r>
              <a:rPr lang="en-US" dirty="0"/>
              <a:t>Move</a:t>
            </a:r>
          </a:p>
          <a:p>
            <a:pPr lvl="1"/>
            <a:r>
              <a:rPr lang="en-US" dirty="0"/>
              <a:t>Data resides in two or more blocks, usually one in stack, one in heap.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</a:t>
            </a:r>
          </a:p>
          <a:p>
            <a:pPr lvl="1"/>
            <a:r>
              <a:rPr lang="en-US" dirty="0"/>
              <a:t>s value moved to t, s becomes invalid</a:t>
            </a:r>
          </a:p>
          <a:p>
            <a:pPr lvl="1"/>
            <a:r>
              <a:rPr lang="en-US" b="1" dirty="0"/>
              <a:t>Move binding transfers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9561C-91D4-4EF6-8FF4-7DF645B2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42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48C77C-3A1F-4356-B73B-B0BFA610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Move versus Copy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E0D988-ECCC-496E-B760-9D56213766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Rust will copy any value contained in a single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2;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  // copy</a:t>
            </a:r>
          </a:p>
          <a:p>
            <a:r>
              <a:rPr lang="en-US" dirty="0"/>
              <a:t>Any value requiring separate parts, like the string shown in the right panel will be moved.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value moved from 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// t owns string, s invalid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BC2866-C519-4BD0-B115-26CB6DBF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5472ED-2ABF-45E5-A1D8-268E21833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41" y="1584397"/>
            <a:ext cx="5370159" cy="384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98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Move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5986182" cy="5210735"/>
          </a:xfrm>
        </p:spPr>
        <p:txBody>
          <a:bodyPr/>
          <a:lstStyle/>
          <a:p>
            <a:r>
              <a:rPr lang="en-US" dirty="0"/>
              <a:t>let s = String::from(“a string”);</a:t>
            </a:r>
          </a:p>
          <a:p>
            <a:pPr lvl="1"/>
            <a:r>
              <a:rPr lang="en-US" dirty="0"/>
              <a:t>s consists of a control block in stack memory and a character array in the heap. </a:t>
            </a:r>
          </a:p>
          <a:p>
            <a:r>
              <a:rPr lang="en-US" dirty="0"/>
              <a:t>let t = s;</a:t>
            </a:r>
          </a:p>
          <a:p>
            <a:pPr lvl="1"/>
            <a:r>
              <a:rPr lang="en-US" dirty="0"/>
              <a:t>s’s </a:t>
            </a:r>
            <a:r>
              <a:rPr lang="en-US" b="1" dirty="0"/>
              <a:t>control block </a:t>
            </a:r>
            <a:r>
              <a:rPr lang="en-US" dirty="0"/>
              <a:t>is </a:t>
            </a:r>
            <a:r>
              <a:rPr lang="en-US" dirty="0" err="1"/>
              <a:t>blitted</a:t>
            </a:r>
            <a:r>
              <a:rPr lang="en-US" dirty="0"/>
              <a:t> to t</a:t>
            </a:r>
          </a:p>
          <a:p>
            <a:pPr lvl="1"/>
            <a:r>
              <a:rPr lang="en-US" dirty="0"/>
              <a:t>That preserves the pointer to the heap character array.</a:t>
            </a:r>
          </a:p>
          <a:p>
            <a:pPr lvl="1"/>
            <a:r>
              <a:rPr lang="en-US" dirty="0"/>
              <a:t>So now t owns the string and s is marked as invalid.</a:t>
            </a:r>
          </a:p>
          <a:p>
            <a:r>
              <a:rPr lang="en-US" dirty="0"/>
              <a:t>This is fast.  Characters are not copied, only the small control block is copied.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131651-24F5-4F20-BE06-96B28DE9FB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2" y="1095936"/>
            <a:ext cx="4614804" cy="3301252"/>
          </a:xfrm>
        </p:spPr>
      </p:pic>
    </p:spTree>
    <p:extLst>
      <p:ext uri="{BB962C8B-B14F-4D97-AF65-F5344CB8AC3E}">
        <p14:creationId xmlns:p14="http://schemas.microsoft.com/office/powerpoint/2010/main" val="4195179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D046-18C4-4ABC-8F5F-AF5DEEEC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Clone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59689F-BD78-4654-82D6-E53EED82AB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63" y="1501539"/>
            <a:ext cx="5181600" cy="371219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C45262-52D1-4A41-A3FB-25B535BB2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341299"/>
            <a:ext cx="5181600" cy="4821809"/>
          </a:xfrm>
        </p:spPr>
        <p:txBody>
          <a:bodyPr/>
          <a:lstStyle/>
          <a:p>
            <a:r>
              <a:rPr lang="en-US" dirty="0"/>
              <a:t>Often a type satisfies clone trait (if not you can add that).</a:t>
            </a:r>
          </a:p>
          <a:p>
            <a:r>
              <a:rPr lang="en-US" dirty="0"/>
              <a:t>This allows moves to be avoided by explicitly calling clone() to make a copy.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s.clone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s still valid</a:t>
            </a:r>
          </a:p>
          <a:p>
            <a:r>
              <a:rPr lang="en-US" dirty="0"/>
              <a:t>Clone must always be called explicitly.  Rust wants you to know when you invoke an expensive operation.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A7325-AA3A-46B4-A41C-13244300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70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B3CC-58DC-47D7-9387-0C48E461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</a:t>
            </a:r>
            <a:r>
              <a:rPr lang="en-US" dirty="0" err="1"/>
              <a:t>RwLocking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4220-78C3-4F25-978F-9F9E8775A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18"/>
            <a:ext cx="10515600" cy="4991701"/>
          </a:xfrm>
        </p:spPr>
        <p:txBody>
          <a:bodyPr>
            <a:noAutofit/>
          </a:bodyPr>
          <a:lstStyle/>
          <a:p>
            <a:r>
              <a:rPr lang="en-US" sz="2400" dirty="0"/>
              <a:t>Non-mutable </a:t>
            </a:r>
            <a:r>
              <a:rPr lang="en-US" sz="2400" dirty="0" err="1"/>
              <a:t>Vec</a:t>
            </a:r>
            <a:r>
              <a:rPr lang="en-US" sz="2400" dirty="0"/>
              <a:t> and references - all readers: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900" dirty="0">
              <a:solidFill>
                <a:srgbClr val="C00000"/>
              </a:solidFill>
            </a:endParaRPr>
          </a:p>
          <a:p>
            <a:r>
              <a:rPr lang="en-US" sz="2400" dirty="0"/>
              <a:t>Mutable </a:t>
            </a:r>
            <a:r>
              <a:rPr lang="en-US" sz="2400" dirty="0" err="1"/>
              <a:t>Vec</a:t>
            </a:r>
            <a:r>
              <a:rPr lang="en-US" sz="2400" dirty="0"/>
              <a:t>, non-mutable references – creating reference inhibits </a:t>
            </a:r>
            <a:r>
              <a:rPr lang="en-US" sz="2400" dirty="0" err="1"/>
              <a:t>Vec</a:t>
            </a:r>
            <a:r>
              <a:rPr lang="en-US" sz="2400" dirty="0"/>
              <a:t> mutation: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</a:p>
          <a:p>
            <a:pPr lvl="1"/>
            <a:r>
              <a:rPr lang="en-US" sz="2000" dirty="0"/>
              <a:t>r1 and r2 borrow v’s data  // v cannot mutate while borrows are active</a:t>
            </a:r>
          </a:p>
          <a:p>
            <a:pPr lvl="1"/>
            <a:r>
              <a:rPr lang="en-US" sz="2000" dirty="0"/>
              <a:t>Borrows end when they go out of scope or are dropped, drop(r1);</a:t>
            </a:r>
            <a:br>
              <a:rPr lang="en-US" sz="2000" dirty="0"/>
            </a:br>
            <a:endParaRPr lang="en-US" sz="900" dirty="0"/>
          </a:p>
          <a:p>
            <a:r>
              <a:rPr lang="en-US" sz="2400" dirty="0"/>
              <a:t>Mutable data, mutable reference – writer v’s ability to write borrowed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&amp;v;  // r has borrowed v’s ability to mutate</a:t>
            </a:r>
          </a:p>
          <a:p>
            <a:pPr lvl="1"/>
            <a:r>
              <a:rPr lang="en-US" sz="2000" dirty="0"/>
              <a:t>v cannot mutate until borrow ends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7F669-FB67-498F-B0BB-CC313922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44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B0A0-3D69-41B5-9D8F-AD6D23DF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45" y="365126"/>
            <a:ext cx="11312237" cy="746628"/>
          </a:xfrm>
        </p:spPr>
        <p:txBody>
          <a:bodyPr>
            <a:noAutofit/>
          </a:bodyPr>
          <a:lstStyle/>
          <a:p>
            <a:r>
              <a:rPr lang="en-US" sz="4000" dirty="0"/>
              <a:t>Rust won’t allow mutation with an active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CE0A0-F804-4E49-AAE5-361E6037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60E87-8BD7-4113-9A3C-9C0DF368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2" y="1207152"/>
            <a:ext cx="11720945" cy="516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02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2580-D0DA-440A-9041-94CE9569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Rust allows mutation if we don’t use the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C6A4E-E863-48D0-A635-468280F1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35F4F-C79C-4CA4-B8AD-B965F8EED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8" y="1204266"/>
            <a:ext cx="11598663" cy="511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25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77A428-F32E-41AF-9C94-11BF3F04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Ownership!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2FE9B-AC64-4B06-BC6E-B86C8847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127"/>
            <a:ext cx="10515600" cy="4963992"/>
          </a:xfrm>
        </p:spPr>
        <p:txBody>
          <a:bodyPr/>
          <a:lstStyle/>
          <a:p>
            <a:r>
              <a:rPr lang="en-US" dirty="0"/>
              <a:t>Rust’s ownership policies:</a:t>
            </a:r>
          </a:p>
          <a:p>
            <a:pPr lvl="1"/>
            <a:r>
              <a:rPr lang="en-US" dirty="0"/>
              <a:t>Every value has one and only one owner</a:t>
            </a:r>
          </a:p>
          <a:p>
            <a:pPr lvl="1"/>
            <a:r>
              <a:rPr lang="en-US" dirty="0"/>
              <a:t>Ownership can be transferred with a move</a:t>
            </a:r>
          </a:p>
          <a:p>
            <a:pPr lvl="1"/>
            <a:r>
              <a:rPr lang="en-US" dirty="0"/>
              <a:t>Ownership can be borrowed with a reference</a:t>
            </a:r>
          </a:p>
          <a:p>
            <a:pPr lvl="2"/>
            <a:r>
              <a:rPr lang="en-US" dirty="0"/>
              <a:t>References hold a view into value</a:t>
            </a:r>
          </a:p>
          <a:p>
            <a:pPr lvl="2"/>
            <a:r>
              <a:rPr lang="en-US" dirty="0"/>
              <a:t>Original value’s owner can’t mutate value while borrowed</a:t>
            </a:r>
          </a:p>
          <a:p>
            <a:pPr lvl="2"/>
            <a:r>
              <a:rPr lang="en-US" dirty="0"/>
              <a:t>Immutable references can be shared</a:t>
            </a:r>
          </a:p>
          <a:p>
            <a:pPr lvl="2"/>
            <a:r>
              <a:rPr lang="en-US" dirty="0"/>
              <a:t>Mutable references are exclusive</a:t>
            </a:r>
          </a:p>
          <a:p>
            <a:pPr lvl="2"/>
            <a:r>
              <a:rPr lang="en-US" dirty="0"/>
              <a:t>Borrowing ends when reference goes out of scope or is dropped</a:t>
            </a:r>
          </a:p>
          <a:p>
            <a:pPr lvl="2"/>
            <a:r>
              <a:rPr lang="en-US" dirty="0"/>
              <a:t>This fits very well with pass by reference function arguments</a:t>
            </a:r>
          </a:p>
          <a:p>
            <a:pPr lvl="1"/>
            <a:r>
              <a:rPr lang="en-US" dirty="0"/>
              <a:t>Values are, by default, immutable, but can be made 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x = 3;        // x is immutable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y = 3;    // y is mutable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6F8F6C-6544-43A6-9D54-F075F3E9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2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8FFDA1-DD76-490F-A519-5C6C7DE8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B188-19EF-4E87-98A8-D07785AA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A4148-310F-4744-84C6-F52D42423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09" y="1197499"/>
            <a:ext cx="9926782" cy="51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76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Immutable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Any number of immutable references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r2 = &amp;s;</a:t>
            </a:r>
          </a:p>
          <a:p>
            <a:r>
              <a:rPr lang="en-US" dirty="0"/>
              <a:t>The original owner can not mutate until all active references are dropped or go out of scope: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&amp;t when out of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5B7A-EC51-42C0-A3AF-C7C47F8C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404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Models 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08D7-1F39-4741-A3DF-76D9A307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769"/>
            <a:ext cx="10515600" cy="5067581"/>
          </a:xfrm>
        </p:spPr>
        <p:txBody>
          <a:bodyPr/>
          <a:lstStyle/>
          <a:p>
            <a:r>
              <a:rPr lang="en-US" dirty="0"/>
              <a:t>Rust is an interesting and ambitious language.</a:t>
            </a:r>
            <a:br>
              <a:rPr lang="en-US" dirty="0"/>
            </a:br>
            <a:endParaRPr lang="en-US" sz="900" dirty="0"/>
          </a:p>
          <a:p>
            <a:r>
              <a:rPr lang="en-US" dirty="0"/>
              <a:t>We will consider Rust Models for:</a:t>
            </a:r>
          </a:p>
          <a:p>
            <a:pPr lvl="1"/>
            <a:r>
              <a:rPr lang="en-US" dirty="0"/>
              <a:t>Type Safety</a:t>
            </a:r>
          </a:p>
          <a:p>
            <a:pPr lvl="1"/>
            <a:r>
              <a:rPr lang="en-US" dirty="0"/>
              <a:t>Ownership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User-Defined Types</a:t>
            </a:r>
          </a:p>
          <a:p>
            <a:pPr lvl="1"/>
            <a:r>
              <a:rPr lang="en-US" dirty="0"/>
              <a:t>Generics</a:t>
            </a:r>
          </a:p>
          <a:p>
            <a:pPr lvl="1"/>
            <a:r>
              <a:rPr lang="en-US" dirty="0"/>
              <a:t>Code Structure, Compilation, and Execution</a:t>
            </a:r>
            <a:br>
              <a:rPr lang="en-US" dirty="0"/>
            </a:br>
            <a:endParaRPr lang="en-US" sz="900" dirty="0"/>
          </a:p>
          <a:p>
            <a:r>
              <a:rPr lang="en-US" dirty="0"/>
              <a:t>Chapter 1 of the Rust Story</a:t>
            </a:r>
          </a:p>
          <a:p>
            <a:pPr lvl="1"/>
            <a:r>
              <a:rPr lang="en-US" dirty="0">
                <a:hlinkClick r:id="rId2"/>
              </a:rPr>
              <a:t>https://jimfawcett.github.io/RustStory_Prologue.html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D9997-749D-445C-8B8A-50325F94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7B12747-4EE9-456C-A222-76E1B2815FA9}"/>
              </a:ext>
            </a:extLst>
          </p:cNvPr>
          <p:cNvSpPr txBox="1">
            <a:spLocks/>
          </p:cNvSpPr>
          <p:nvPr/>
        </p:nvSpPr>
        <p:spPr>
          <a:xfrm>
            <a:off x="5056908" y="510475"/>
            <a:ext cx="5708073" cy="413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hlinkClick r:id="rId3"/>
              </a:rPr>
              <a:t>https://JimFawcett.github.io/RustStory_Models.html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8096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Only one mutable reference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r1: &amp;mut String = &amp;mut 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r2: &amp;mut String = &amp;mut s;    // won’t compile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r3 = &amp;s;                     // won’t compile</a:t>
            </a:r>
          </a:p>
          <a:p>
            <a:r>
              <a:rPr lang="en-US" dirty="0"/>
              <a:t>The original owner can not mutate until active reference is dropped or goes out of scope (same as before):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  // copies reference to show stack frame, e.g., a borrow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&amp;mut t went out of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57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DCC9-7045-475C-86D2-34A3FD5F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940"/>
          </a:xfrm>
        </p:spPr>
        <p:txBody>
          <a:bodyPr/>
          <a:lstStyle/>
          <a:p>
            <a:r>
              <a:rPr lang="en-US" dirty="0"/>
              <a:t>Ownership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743C2-F8A5-4C8C-A809-CDC3E1FCF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876"/>
            <a:ext cx="10515600" cy="4812087"/>
          </a:xfrm>
        </p:spPr>
        <p:txBody>
          <a:bodyPr/>
          <a:lstStyle/>
          <a:p>
            <a:r>
              <a:rPr lang="en-US" dirty="0"/>
              <a:t>These simple rules provide memory safety: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y</a:t>
            </a:r>
            <a:r>
              <a:rPr lang="en-US" dirty="0"/>
              <a:t>  ==&gt;  copy if blittable, otherwise move  ==&gt;  transfer of ownership</a:t>
            </a:r>
          </a:p>
          <a:p>
            <a:pPr lvl="1"/>
            <a:r>
              <a:rPr lang="en-US" dirty="0"/>
              <a:t>Can’t use y if moved from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&amp;x; let r2 = &amp;x;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/>
              <a:t>==&gt;  may have any number of immutable references</a:t>
            </a:r>
          </a:p>
          <a:p>
            <a:pPr lvl="1"/>
            <a:r>
              <a:rPr lang="en-US" dirty="0"/>
              <a:t>x may not be mutated while there are active references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z = …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r3 = &amp;mut z;  </a:t>
            </a:r>
            <a:r>
              <a:rPr lang="en-US" dirty="0"/>
              <a:t>==&gt;  may only have one mutable reference</a:t>
            </a:r>
          </a:p>
          <a:p>
            <a:r>
              <a:rPr lang="en-US" dirty="0"/>
              <a:t>References become inactive when they go out of scope or are dropped: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drop(r3);</a:t>
            </a:r>
          </a:p>
          <a:p>
            <a:r>
              <a:rPr lang="en-US" dirty="0"/>
              <a:t>Prefer use of references for pass by reference functions and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DA5CC-D0EF-4BFE-A384-649B9036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B016-2DEF-454F-B781-DFEB6947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Rust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05F2-7B06-466A-A69B-AAD0492C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747"/>
            <a:ext cx="10515600" cy="4906216"/>
          </a:xfrm>
        </p:spPr>
        <p:txBody>
          <a:bodyPr/>
          <a:lstStyle/>
          <a:p>
            <a:r>
              <a:rPr lang="en-US" dirty="0"/>
              <a:t>Rust does not have classes but structs are used in a way very similar to the way classes are used in C++.</a:t>
            </a:r>
          </a:p>
          <a:p>
            <a:r>
              <a:rPr lang="en-US" dirty="0"/>
              <a:t>Structs have:</a:t>
            </a:r>
          </a:p>
          <a:p>
            <a:pPr lvl="1"/>
            <a:r>
              <a:rPr lang="en-US" dirty="0"/>
              <a:t>Composed members, may be instances of language or user defined types.</a:t>
            </a:r>
          </a:p>
          <a:p>
            <a:pPr lvl="1"/>
            <a:r>
              <a:rPr lang="en-US" dirty="0"/>
              <a:t>Aggregated members, using the Box&lt;T&gt; construct: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Box&lt;T&gt; acts like a std::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&lt;T&gt; in C++.</a:t>
            </a:r>
          </a:p>
          <a:p>
            <a:pPr lvl="1"/>
            <a:r>
              <a:rPr lang="en-US" dirty="0"/>
              <a:t>Methods - functions that accept &amp;self which is a reference to the instance invoking the function.  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&amp;self </a:t>
            </a:r>
            <a:r>
              <a:rPr lang="en-US" dirty="0"/>
              <a:t>is similar to the C++ pointer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Traits - implemented by a struct, similar to Java or C# interfaces.</a:t>
            </a:r>
          </a:p>
          <a:p>
            <a:pPr lvl="1"/>
            <a:r>
              <a:rPr lang="en-US" dirty="0"/>
              <a:t>Access control - uses the keyword pub.</a:t>
            </a:r>
          </a:p>
          <a:p>
            <a:pPr lvl="2"/>
            <a:r>
              <a:rPr lang="en-US" dirty="0"/>
              <a:t>Anything not decorated with pub is private but accessible in the local crate.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4AEB4-C567-452E-BF59-CFDF084C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13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0023-F6D5-4316-B895-E8ACEF56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97EF-7CB1-4A8D-9A7B-D7F2E6C6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provide a contract – function specifications – that guarantee behavior.</a:t>
            </a:r>
          </a:p>
          <a:p>
            <a:pPr lvl="1"/>
            <a:r>
              <a:rPr lang="en-US" dirty="0"/>
              <a:t>Any type that implements the Clone trait can be cloned by calling </a:t>
            </a:r>
            <a:r>
              <a:rPr lang="en-US" sz="2000" dirty="0">
                <a:latin typeface="Consolas" panose="020B0609020204030204" pitchFamily="49" charset="0"/>
              </a:rPr>
              <a:t>clone()</a:t>
            </a:r>
            <a:r>
              <a:rPr lang="en-US" dirty="0"/>
              <a:t>.</a:t>
            </a:r>
          </a:p>
          <a:p>
            <a:r>
              <a:rPr lang="en-US" dirty="0"/>
              <a:t>Functions can accept arguments specified with either types or traits.</a:t>
            </a:r>
          </a:p>
          <a:p>
            <a:pPr lvl="1"/>
            <a:r>
              <a:rPr lang="en-US" dirty="0"/>
              <a:t>Specifying arguments with traits is more powerful – and more expensive.</a:t>
            </a:r>
          </a:p>
          <a:p>
            <a:pPr lvl="1"/>
            <a:r>
              <a:rPr lang="en-US" dirty="0"/>
              <a:t>Function will process any argument with a specified trait regardless of their type.</a:t>
            </a:r>
          </a:p>
          <a:p>
            <a:r>
              <a:rPr lang="en-US" dirty="0"/>
              <a:t>If a type implements a trait, the trait methods become part of the public interface for that type, e.g., methods that can be called.</a:t>
            </a:r>
          </a:p>
          <a:p>
            <a:r>
              <a:rPr lang="en-US" dirty="0"/>
              <a:t>You can even implement traits on existing types, much like C# extension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9C07-BF7C-4BC4-AD26-F85DDE6E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20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2ABF7C-3705-4796-9ED6-690501447E89}"/>
              </a:ext>
            </a:extLst>
          </p:cNvPr>
          <p:cNvSpPr/>
          <p:nvPr/>
        </p:nvSpPr>
        <p:spPr>
          <a:xfrm>
            <a:off x="1066800" y="3567293"/>
            <a:ext cx="4426527" cy="7414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B8BC7-EC5A-43AE-A977-44B68FBF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0893"/>
          </a:xfrm>
        </p:spPr>
        <p:txBody>
          <a:bodyPr/>
          <a:lstStyle/>
          <a:p>
            <a:r>
              <a:rPr lang="en-US" dirty="0"/>
              <a:t>Implementing Traits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02D0-A847-4B32-8644-89F7FF338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627924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trait Size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trait Show : Debug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1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#[derive(Debug, Copy, Clone)]</a:t>
            </a:r>
            <a:b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pub struct Test { x:i32, y:f64, }</a:t>
            </a:r>
            <a:b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1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 for Test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std::mem::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::&lt;Test&gt;()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FA09E-7DFD-4E0D-A019-8667F36B2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998" y="1253330"/>
            <a:ext cx="4793673" cy="4627923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Show : Debug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Test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pub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new() -&gt; Self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Self { x:42, y:1.5,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B275D-5F62-4A2E-85D7-AB0C05B7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7132"/>
            <a:ext cx="2743200" cy="365125"/>
          </a:xfrm>
        </p:spPr>
        <p:txBody>
          <a:bodyPr/>
          <a:lstStyle/>
          <a:p>
            <a:fld id="{519FA752-D1CF-498F-B0BD-05E47309CED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26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2782" y="1661498"/>
            <a:ext cx="4114799" cy="242523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Show : Debug { … }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Size { … }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 Test { x:i32, y:f64,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Show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Size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Test { …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 – Static Binding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36543-6C9C-426F-808E-06FDC4101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277" y="3406493"/>
            <a:ext cx="4610100" cy="252412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4CF9DF-A609-4333-9712-0CC6EE27F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48" y="1028700"/>
            <a:ext cx="55149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01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F10D16-D474-42BC-9E76-74E658DCE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67" y="1091327"/>
            <a:ext cx="7138849" cy="31192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36</a:t>
            </a:fld>
            <a:endParaRPr lang="en-US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32975DF3-1EF8-404A-B512-F1189727B139}"/>
              </a:ext>
            </a:extLst>
          </p:cNvPr>
          <p:cNvSpPr txBox="1">
            <a:spLocks/>
          </p:cNvSpPr>
          <p:nvPr/>
        </p:nvSpPr>
        <p:spPr>
          <a:xfrm>
            <a:off x="609600" y="4238335"/>
            <a:ext cx="5098473" cy="1881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(o:&amp;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dyn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Size) -&gt;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o.size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449798"/>
            <a:ext cx="4246418" cy="2623437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US" sz="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Show : Debug { … }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Size { … }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 Test { x:i32, y:f64,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Show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Size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Test { … }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3352BCE1-796D-472C-BB95-EC0F0B57A98D}"/>
              </a:ext>
            </a:extLst>
          </p:cNvPr>
          <p:cNvSpPr txBox="1">
            <a:spLocks/>
          </p:cNvSpPr>
          <p:nvPr/>
        </p:nvSpPr>
        <p:spPr>
          <a:xfrm>
            <a:off x="5888180" y="4238336"/>
            <a:ext cx="5694220" cy="1881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let mut t = Test { x:42, y:1.5, };</a:t>
            </a:r>
            <a:b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fr-FR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print!(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"size of t = {:?}",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(&amp;t)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21F5F-6705-4626-B113-133494B19B64}"/>
              </a:ext>
            </a:extLst>
          </p:cNvPr>
          <p:cNvSpPr txBox="1"/>
          <p:nvPr/>
        </p:nvSpPr>
        <p:spPr>
          <a:xfrm>
            <a:off x="1198418" y="5188527"/>
            <a:ext cx="399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size_is</a:t>
            </a:r>
            <a:r>
              <a:rPr lang="en-US" sz="1600" dirty="0">
                <a:latin typeface="Consolas" panose="020B0609020204030204" pitchFamily="49" charset="0"/>
              </a:rPr>
              <a:t>(…) </a:t>
            </a:r>
            <a:r>
              <a:rPr lang="en-US" dirty="0"/>
              <a:t>doesn’t know anything about Test.  It does know </a:t>
            </a:r>
            <a:r>
              <a:rPr lang="en-US" sz="1600" dirty="0">
                <a:latin typeface="Consolas" panose="020B0609020204030204" pitchFamily="49" charset="0"/>
              </a:rPr>
              <a:t>Size::size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 – Dynamic Binding</a:t>
            </a:r>
          </a:p>
        </p:txBody>
      </p:sp>
    </p:spTree>
    <p:extLst>
      <p:ext uri="{BB962C8B-B14F-4D97-AF65-F5344CB8AC3E}">
        <p14:creationId xmlns:p14="http://schemas.microsoft.com/office/powerpoint/2010/main" val="22391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5BD46C-23DD-4B6D-B38B-BC569C8D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850"/>
            <a:ext cx="10515600" cy="652305"/>
          </a:xfrm>
        </p:spPr>
        <p:txBody>
          <a:bodyPr>
            <a:normAutofit fontScale="90000"/>
          </a:bodyPr>
          <a:lstStyle/>
          <a:p>
            <a:r>
              <a:rPr lang="en-US" dirty="0"/>
              <a:t>Copy and Move Types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BE2750-AD66-43B6-B577-5DA514487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19984"/>
            <a:ext cx="4516582" cy="5519076"/>
          </a:xfrm>
        </p:spPr>
        <p:txBody>
          <a:bodyPr>
            <a:noAutofit/>
          </a:bodyPr>
          <a:lstStyle/>
          <a:p>
            <a:r>
              <a:rPr lang="en-US" sz="2400" dirty="0"/>
              <a:t>Copy types have </a:t>
            </a:r>
            <a:r>
              <a:rPr lang="en-US" sz="2400" b="1" dirty="0"/>
              <a:t>instances</a:t>
            </a:r>
            <a:r>
              <a:rPr lang="en-US" sz="2400" dirty="0"/>
              <a:t> that can be copied and assigned.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Test::new();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u = t;    // copy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t = u;        // assign </a:t>
            </a:r>
          </a:p>
          <a:p>
            <a:pPr lvl="1"/>
            <a:r>
              <a:rPr lang="en-US" sz="2000" dirty="0"/>
              <a:t>Value types implement Copy and Clone traits</a:t>
            </a:r>
          </a:p>
          <a:p>
            <a:r>
              <a:rPr lang="en-US" sz="2400" dirty="0"/>
              <a:t>Move types have instances that are moved instead of copied.  Any type that does not implement Copy is a move type.</a:t>
            </a:r>
          </a:p>
          <a:p>
            <a:r>
              <a:rPr lang="en-US" sz="2400" dirty="0"/>
              <a:t>Moveable types can implement the Clone trait but not Copy.</a:t>
            </a:r>
          </a:p>
          <a:p>
            <a:r>
              <a:rPr lang="en-US" sz="2400" dirty="0"/>
              <a:t>Test is a value type.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86E2C-F299-4D84-9B19-5A5414B5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7996" y="6445192"/>
            <a:ext cx="755804" cy="276283"/>
          </a:xfrm>
        </p:spPr>
        <p:txBody>
          <a:bodyPr/>
          <a:lstStyle/>
          <a:p>
            <a:fld id="{519FA752-D1CF-498F-B0BD-05E47309CED3}" type="slidenum">
              <a:rPr lang="en-US" smtClean="0"/>
              <a:t>37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894C5-49F9-4DD9-B0D2-FEC2D231B995}"/>
              </a:ext>
            </a:extLst>
          </p:cNvPr>
          <p:cNvSpPr txBox="1">
            <a:spLocks/>
          </p:cNvSpPr>
          <p:nvPr/>
        </p:nvSpPr>
        <p:spPr>
          <a:xfrm>
            <a:off x="5340927" y="2874819"/>
            <a:ext cx="3358843" cy="3318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trait Size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trait Show : Debug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#[derive(Debug, Copy, Clone)]</a:t>
            </a:r>
            <a:b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pub struct Test { x:i32, y:f64, }</a:t>
            </a: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 for Test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std::mem::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::&lt;Test&gt;()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777C1E6-E3CD-40B3-999A-715128287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99770" y="2874819"/>
            <a:ext cx="3277484" cy="331816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Show : Debug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Test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pub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new() -&gt; Self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Self { x:42, y:1.5,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C2C5629-A72C-4AFA-9B64-E4072AD85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3" y="200553"/>
            <a:ext cx="3515455" cy="25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75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AA0F-ED1F-4CA9-A89E-B5FFB907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B3C6-7C8C-4BA0-B7CF-6CC7A25B2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3647"/>
            <a:ext cx="5181600" cy="4563316"/>
          </a:xfrm>
        </p:spPr>
        <p:txBody>
          <a:bodyPr/>
          <a:lstStyle/>
          <a:p>
            <a:r>
              <a:rPr lang="en-US" dirty="0"/>
              <a:t>C++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Inheritance</a:t>
            </a:r>
          </a:p>
          <a:p>
            <a:r>
              <a:rPr lang="en-US" dirty="0"/>
              <a:t>Most classes can be value types:</a:t>
            </a:r>
          </a:p>
          <a:p>
            <a:pPr lvl="1"/>
            <a:r>
              <a:rPr lang="en-US" dirty="0"/>
              <a:t>Copy constructors</a:t>
            </a:r>
          </a:p>
          <a:p>
            <a:pPr lvl="1"/>
            <a:r>
              <a:rPr lang="en-US" dirty="0"/>
              <a:t>Assignment operator overloads</a:t>
            </a:r>
          </a:p>
          <a:p>
            <a:pPr lvl="1"/>
            <a:r>
              <a:rPr lang="en-US" dirty="0"/>
              <a:t>Destructors</a:t>
            </a:r>
          </a:p>
          <a:p>
            <a:r>
              <a:rPr lang="en-US" dirty="0"/>
              <a:t>Many are value types by default</a:t>
            </a:r>
          </a:p>
          <a:p>
            <a:pPr lvl="1"/>
            <a:r>
              <a:rPr lang="en-US" dirty="0"/>
              <a:t>Members are primitive types or STL containers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FDB0D-6991-49F3-9D91-282858CAF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13647"/>
            <a:ext cx="5181600" cy="4563316"/>
          </a:xfrm>
        </p:spPr>
        <p:txBody>
          <a:bodyPr/>
          <a:lstStyle/>
          <a:p>
            <a:r>
              <a:rPr lang="en-US" dirty="0"/>
              <a:t>Rust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Traits</a:t>
            </a:r>
          </a:p>
          <a:p>
            <a:pPr lvl="2"/>
            <a:r>
              <a:rPr lang="en-US" dirty="0"/>
              <a:t>Provide functions but no data</a:t>
            </a:r>
          </a:p>
          <a:p>
            <a:r>
              <a:rPr lang="en-US" dirty="0"/>
              <a:t>Some structs are Copy, but many must be Move.</a:t>
            </a:r>
          </a:p>
          <a:p>
            <a:pPr lvl="1"/>
            <a:r>
              <a:rPr lang="en-US" dirty="0"/>
              <a:t>No overloads, so no overloaded assignment operators</a:t>
            </a:r>
          </a:p>
          <a:p>
            <a:pPr lvl="1"/>
            <a:r>
              <a:rPr lang="en-US" dirty="0"/>
              <a:t>Move types can implement clone() but that is never called implicitly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9174D-4202-4014-90FE-CB6D7875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7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79B5-AAAD-45C6-A3CA-6738F9D8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170"/>
          </a:xfrm>
        </p:spPr>
        <p:txBody>
          <a:bodyPr>
            <a:noAutofit/>
          </a:bodyPr>
          <a:lstStyle/>
          <a:p>
            <a:r>
              <a:rPr lang="en-US" sz="3600" dirty="0"/>
              <a:t>C++ Person Class Hierarchy Example – from C++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5D26-3820-47F2-AEA6-55C28F6F0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32964"/>
            <a:ext cx="5845935" cy="5159910"/>
          </a:xfrm>
        </p:spPr>
        <p:txBody>
          <a:bodyPr>
            <a:normAutofit/>
          </a:bodyPr>
          <a:lstStyle/>
          <a:p>
            <a:r>
              <a:rPr lang="en-US" sz="2000" dirty="0"/>
              <a:t>The class structure shown on the right represents a software development organization.</a:t>
            </a:r>
          </a:p>
          <a:p>
            <a:r>
              <a:rPr lang="en-US" sz="2000" dirty="0"/>
              <a:t>Software Engineers inherit the person type and implement the </a:t>
            </a:r>
            <a:r>
              <a:rPr lang="en-US" sz="2000" dirty="0" err="1"/>
              <a:t>ISW_Eng</a:t>
            </a:r>
            <a:r>
              <a:rPr lang="en-US" sz="2000" dirty="0"/>
              <a:t> interface.  </a:t>
            </a:r>
            <a:r>
              <a:rPr lang="en-US" sz="2000" dirty="0" err="1"/>
              <a:t>SW_Eng</a:t>
            </a:r>
            <a:r>
              <a:rPr lang="en-US" sz="2000" dirty="0"/>
              <a:t> is an abstract base class for all software engineers.</a:t>
            </a:r>
          </a:p>
          <a:p>
            <a:r>
              <a:rPr lang="en-US" sz="2000" dirty="0"/>
              <a:t>Any function that accepts a pointer to </a:t>
            </a:r>
            <a:r>
              <a:rPr lang="en-US" sz="2000" dirty="0" err="1"/>
              <a:t>SW_Eng</a:t>
            </a:r>
            <a:r>
              <a:rPr lang="en-US" sz="2000" dirty="0"/>
              <a:t> will also accept pointers to Devs, </a:t>
            </a:r>
            <a:r>
              <a:rPr lang="en-US" sz="2000" dirty="0" err="1"/>
              <a:t>TeamLeads</a:t>
            </a:r>
            <a:r>
              <a:rPr lang="en-US" sz="2000" dirty="0"/>
              <a:t>, and </a:t>
            </a:r>
            <a:r>
              <a:rPr lang="en-US" sz="2000" dirty="0" err="1"/>
              <a:t>ProjMgrs</a:t>
            </a:r>
            <a:r>
              <a:rPr lang="en-US" sz="2000" dirty="0"/>
              <a:t>.</a:t>
            </a:r>
          </a:p>
          <a:p>
            <a:r>
              <a:rPr lang="en-US" sz="2000" dirty="0"/>
              <a:t>If </a:t>
            </a:r>
            <a:r>
              <a:rPr lang="en-US" sz="2000" dirty="0" err="1"/>
              <a:t>ISW_Eng</a:t>
            </a:r>
            <a:r>
              <a:rPr lang="en-US" sz="2000" dirty="0"/>
              <a:t> defines a pure virtual method, say </a:t>
            </a:r>
            <a:r>
              <a:rPr lang="en-US" sz="2000" dirty="0" err="1"/>
              <a:t>doWork</a:t>
            </a:r>
            <a:r>
              <a:rPr lang="en-US" sz="2000" dirty="0"/>
              <a:t>(), any derived class can override that method.</a:t>
            </a:r>
          </a:p>
          <a:p>
            <a:pPr lvl="1"/>
            <a:r>
              <a:rPr lang="en-US" sz="1600" dirty="0"/>
              <a:t>Devs </a:t>
            </a:r>
            <a:r>
              <a:rPr lang="en-US" sz="1600" dirty="0" err="1"/>
              <a:t>doWork</a:t>
            </a:r>
            <a:r>
              <a:rPr lang="en-US" sz="1600" dirty="0"/>
              <a:t> that </a:t>
            </a:r>
            <a:r>
              <a:rPr lang="en-US" sz="1600" dirty="0" err="1"/>
              <a:t>devs</a:t>
            </a:r>
            <a:r>
              <a:rPr lang="en-US" sz="1600" dirty="0"/>
              <a:t> do</a:t>
            </a:r>
          </a:p>
          <a:p>
            <a:pPr lvl="1"/>
            <a:r>
              <a:rPr lang="en-US" sz="1600" dirty="0" err="1"/>
              <a:t>TeamLeads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team leads do</a:t>
            </a:r>
          </a:p>
          <a:p>
            <a:pPr lvl="1"/>
            <a:r>
              <a:rPr lang="en-US" sz="1600" dirty="0" err="1"/>
              <a:t>ProjMgrs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project managers do</a:t>
            </a:r>
          </a:p>
          <a:p>
            <a:r>
              <a:rPr lang="en-US" sz="2000" dirty="0"/>
              <a:t>So the </a:t>
            </a:r>
            <a:r>
              <a:rPr lang="en-US" sz="2000" dirty="0" err="1"/>
              <a:t>doWork</a:t>
            </a:r>
            <a:r>
              <a:rPr lang="en-US" sz="2000" dirty="0"/>
              <a:t>() method binds to code based on the type of object bound to an </a:t>
            </a:r>
            <a:r>
              <a:rPr lang="en-US" sz="2000" dirty="0" err="1"/>
              <a:t>ISW_Eng</a:t>
            </a:r>
            <a:r>
              <a:rPr lang="en-US" sz="2000" dirty="0"/>
              <a:t> pointer.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886E2-CC49-4BDA-8902-001E8BE2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39</a:t>
            </a:fld>
            <a:endParaRPr lang="en-US" dirty="0"/>
          </a:p>
        </p:txBody>
      </p:sp>
      <p:pic>
        <p:nvPicPr>
          <p:cNvPr id="10" name="Content Placeholder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E4A56C-0881-4CDC-B761-73A0030E1E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53" y="1253331"/>
            <a:ext cx="4792778" cy="4351338"/>
          </a:xfrm>
        </p:spPr>
      </p:pic>
    </p:spTree>
    <p:extLst>
      <p:ext uri="{BB962C8B-B14F-4D97-AF65-F5344CB8AC3E}">
        <p14:creationId xmlns:p14="http://schemas.microsoft.com/office/powerpoint/2010/main" val="371628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4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8662F6-24D4-4172-AFC7-02AFF0AD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Rust Generics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7E6B6-2B4E-4B0F-A249-D919938A2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71403"/>
            <a:ext cx="5770419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functions:</a:t>
            </a:r>
            <a:br>
              <a:rPr lang="en-US" sz="2000" dirty="0"/>
            </a:br>
            <a:endParaRPr lang="en-US" sz="1100" dirty="0"/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demo_ref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&lt;T&gt;(t:&amp;T) where T:Debug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show_type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(t);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show_value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(t);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show_type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&lt;T: Debug&gt;(_value:&amp;T)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let name = std::any::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type_name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::&lt;T&gt;();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print!(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“\n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TypeId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 {:?}, size: {:?}”,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name,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::&lt;T&gt;()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5685CD-6339-4BFC-99B7-112FBB135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5600" y="2471403"/>
            <a:ext cx="4648200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structs:</a:t>
            </a:r>
            <a:br>
              <a:rPr lang="en-US" sz="2000" dirty="0"/>
            </a:br>
            <a:endParaRPr lang="en-US" sz="1100" dirty="0"/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#[derive(Debug)]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struct Point&lt;T&gt; { x:T, y:T, z:T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795B9-7ECF-4F44-B710-FE7727FF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3FB56-F12B-43CD-9F49-AF501536643D}"/>
              </a:ext>
            </a:extLst>
          </p:cNvPr>
          <p:cNvSpPr txBox="1"/>
          <p:nvPr/>
        </p:nvSpPr>
        <p:spPr>
          <a:xfrm>
            <a:off x="838200" y="1226736"/>
            <a:ext cx="10515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define trait constraints that limit the types that will compile.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do not support specializations that broaden the number of types that can be used.</a:t>
            </a:r>
          </a:p>
        </p:txBody>
      </p:sp>
    </p:spTree>
    <p:extLst>
      <p:ext uri="{BB962C8B-B14F-4D97-AF65-F5344CB8AC3E}">
        <p14:creationId xmlns:p14="http://schemas.microsoft.com/office/powerpoint/2010/main" val="7121586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0023-F6D5-4316-B895-E8ACEF56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97EF-7CB1-4A8D-9A7B-D7F2E6C6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provide a contract – function specifications – that guarantee behavior.</a:t>
            </a:r>
          </a:p>
          <a:p>
            <a:pPr lvl="1"/>
            <a:r>
              <a:rPr lang="en-US" dirty="0"/>
              <a:t>Any type that implements the Clone trait can be cloned by calling </a:t>
            </a:r>
            <a:r>
              <a:rPr lang="en-US" sz="2000" dirty="0">
                <a:latin typeface="Consolas" panose="020B0609020204030204" pitchFamily="49" charset="0"/>
              </a:rPr>
              <a:t>clone()</a:t>
            </a:r>
            <a:r>
              <a:rPr lang="en-US" dirty="0"/>
              <a:t>.</a:t>
            </a:r>
          </a:p>
          <a:p>
            <a:r>
              <a:rPr lang="en-US" dirty="0"/>
              <a:t>Functions can accept arguments specified with either types or traits.</a:t>
            </a:r>
          </a:p>
          <a:p>
            <a:pPr lvl="1"/>
            <a:r>
              <a:rPr lang="en-US" dirty="0"/>
              <a:t>Specifying arguments with traits is more powerful – and more expensive.</a:t>
            </a:r>
          </a:p>
          <a:p>
            <a:pPr lvl="1"/>
            <a:r>
              <a:rPr lang="en-US" dirty="0"/>
              <a:t>Function will process any argument with a specified trait regardless of their type.</a:t>
            </a:r>
          </a:p>
          <a:p>
            <a:r>
              <a:rPr lang="en-US" dirty="0"/>
              <a:t>If a type implements a trait, the trait methods become part of the public interface for that type, e.g., methods that can be called.</a:t>
            </a:r>
          </a:p>
          <a:p>
            <a:r>
              <a:rPr lang="en-US" dirty="0"/>
              <a:t>You can even implement traits on existing types, much like C# extension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9C07-BF7C-4BC4-AD26-F85DDE6E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BFA7-CF71-4BE4-8A1D-1D062014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/>
          <a:p>
            <a:r>
              <a:rPr lang="en-US" dirty="0"/>
              <a:t>Traits </a:t>
            </a:r>
            <a:r>
              <a:rPr lang="en-US" sz="2400" dirty="0"/>
              <a:t>– Note: these traits don’t use T, but their implementation does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5AD9-BE11-4B79-9515-20B4A28E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381" y="1223534"/>
            <a:ext cx="5181600" cy="5198048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 Show : Debug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show(&amp;self)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  print!("\n  {:?}", &amp;self);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 Size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size(&amp;self) -&gt;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(o:&amp;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dyn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Size) -&gt;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 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o.size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#[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derive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Debug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, Copy, Clone)]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pub </a:t>
            </a:r>
            <a:r>
              <a:rPr lang="fr-FR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 Point&lt;T&gt;{ // public type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  x:T, y:T, z:T,     // </a:t>
            </a:r>
            <a:r>
              <a:rPr lang="fr-FR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 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EFA52-5593-48B9-B5DA-4C2ECE929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8241" y="1223534"/>
            <a:ext cx="5735782" cy="4821809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&lt;T&gt; Show for Point&lt;T&gt; 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where T:Debug {}  // using default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&lt;T&gt; Size for Point&lt;T&gt; {   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// must provide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size(&amp;self) -&gt;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    std::mem::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::&lt;Point&lt;T&gt;&gt;()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fr-FR" sz="1800" dirty="0">
                <a:solidFill>
                  <a:srgbClr val="FF0000"/>
                </a:solidFill>
              </a:rPr>
              <a:t> 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let mut t = </a:t>
            </a:r>
            <a:b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   Point { x:0.0, y:1.0, z:0.5, };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t.show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print!(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"\n  size of t = {:?}",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(&amp;t)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C423F-05C9-4AE2-81B1-13A27C52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BA2D9-FCFB-42DC-A50A-46AFCC0A15EB}"/>
              </a:ext>
            </a:extLst>
          </p:cNvPr>
          <p:cNvSpPr txBox="1"/>
          <p:nvPr/>
        </p:nvSpPr>
        <p:spPr>
          <a:xfrm>
            <a:off x="2424545" y="4315691"/>
            <a:ext cx="29995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size_is</a:t>
            </a:r>
            <a:r>
              <a:rPr lang="en-US" sz="1600" dirty="0"/>
              <a:t>(o:&amp;</a:t>
            </a:r>
            <a:r>
              <a:rPr lang="en-US" sz="1600" dirty="0" err="1"/>
              <a:t>dyn</a:t>
            </a:r>
            <a:r>
              <a:rPr lang="en-US" sz="1600" dirty="0"/>
              <a:t> Size) accepts both ordinary and generic arguments</a:t>
            </a:r>
          </a:p>
        </p:txBody>
      </p:sp>
    </p:spTree>
    <p:extLst>
      <p:ext uri="{BB962C8B-B14F-4D97-AF65-F5344CB8AC3E}">
        <p14:creationId xmlns:p14="http://schemas.microsoft.com/office/powerpoint/2010/main" val="21311780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14EA16-9557-4452-9C73-05485737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370B78-2983-4EC6-BE70-97331309F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help us build flexible code:</a:t>
            </a:r>
          </a:p>
          <a:p>
            <a:pPr lvl="1"/>
            <a:r>
              <a:rPr lang="en-US" dirty="0"/>
              <a:t>Create collections that can hold many different types, but we need only one design.</a:t>
            </a:r>
          </a:p>
          <a:p>
            <a:r>
              <a:rPr lang="en-US" dirty="0"/>
              <a:t>Generics with traits provide even more help</a:t>
            </a:r>
          </a:p>
          <a:p>
            <a:pPr lvl="1"/>
            <a:r>
              <a:rPr lang="en-US" dirty="0"/>
              <a:t>Define functions and methods that accept arguments that satisfy a trait specification.</a:t>
            </a:r>
          </a:p>
          <a:p>
            <a:pPr lvl="1"/>
            <a:r>
              <a:rPr lang="en-US" dirty="0"/>
              <a:t>Much more flexible than defining functions that take specific typed arguments.</a:t>
            </a:r>
          </a:p>
          <a:p>
            <a:pPr lvl="1"/>
            <a:r>
              <a:rPr lang="en-US" dirty="0"/>
              <a:t>Allows us to specify that only some categories of types should be accepted, e.g., move-able, or clone-able, or display-able.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75DA6-9CB9-4C85-9962-1B34A6B6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290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8C8E-1405-43D4-B5DC-3299EBEF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519"/>
            <a:ext cx="10515600" cy="858369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Code Structure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F0BC-9530-4956-975C-BA4069BB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09"/>
            <a:ext cx="10515600" cy="4701454"/>
          </a:xfrm>
        </p:spPr>
        <p:txBody>
          <a:bodyPr>
            <a:normAutofit/>
          </a:bodyPr>
          <a:lstStyle/>
          <a:p>
            <a:r>
              <a:rPr lang="en-US" sz="2400" dirty="0"/>
              <a:t>Source code is written in files</a:t>
            </a:r>
          </a:p>
          <a:p>
            <a:r>
              <a:rPr lang="en-US" sz="2400" dirty="0"/>
              <a:t>For many software systems file structures become large and hard to understand.</a:t>
            </a:r>
          </a:p>
          <a:p>
            <a:r>
              <a:rPr lang="en-US" sz="2400" dirty="0"/>
              <a:t>To support readability and maintenance, we create packages that consist of a few files with a single purpose and document the purpose and design in comments.</a:t>
            </a:r>
          </a:p>
          <a:p>
            <a:pPr lvl="1"/>
            <a:r>
              <a:rPr lang="en-US" sz="2000" dirty="0"/>
              <a:t>Source files are units of construction</a:t>
            </a:r>
          </a:p>
          <a:p>
            <a:pPr lvl="2"/>
            <a:r>
              <a:rPr lang="en-US" sz="1600" dirty="0"/>
              <a:t>Binaries	    - /src/main.rs – has main function, builds to an executable</a:t>
            </a:r>
          </a:p>
          <a:p>
            <a:pPr lvl="2"/>
            <a:r>
              <a:rPr lang="en-US" sz="1600" dirty="0"/>
              <a:t>Libraries    - /src/lib.rs     – builds to library</a:t>
            </a:r>
          </a:p>
          <a:p>
            <a:pPr lvl="2"/>
            <a:r>
              <a:rPr lang="en-US" sz="1600" dirty="0"/>
              <a:t>Modules    - /src/*.rs       – loaded when building binaries and libraries </a:t>
            </a:r>
          </a:p>
          <a:p>
            <a:pPr lvl="1"/>
            <a:r>
              <a:rPr lang="en-US" sz="2000" dirty="0"/>
              <a:t>A Crate is a unit of translation</a:t>
            </a:r>
          </a:p>
          <a:p>
            <a:pPr lvl="1"/>
            <a:r>
              <a:rPr lang="en-US" sz="2000" dirty="0"/>
              <a:t>Crates start as a set of source files in the /</a:t>
            </a:r>
            <a:r>
              <a:rPr lang="en-US" sz="2000" dirty="0" err="1"/>
              <a:t>src</a:t>
            </a:r>
            <a:r>
              <a:rPr lang="en-US" sz="2000" dirty="0"/>
              <a:t> directory and compile to a single file:</a:t>
            </a:r>
          </a:p>
          <a:p>
            <a:pPr lvl="2"/>
            <a:r>
              <a:rPr lang="en-US" sz="1600" dirty="0"/>
              <a:t>Binaries    - /target/debug/[package_name].exe on windows</a:t>
            </a:r>
          </a:p>
          <a:p>
            <a:pPr lvl="2"/>
            <a:r>
              <a:rPr lang="en-US" sz="1600" dirty="0"/>
              <a:t>Libraries   - /target/debug/lib[</a:t>
            </a:r>
            <a:r>
              <a:rPr lang="en-US" sz="1600" dirty="0" err="1"/>
              <a:t>package_name</a:t>
            </a:r>
            <a:r>
              <a:rPr lang="en-US" sz="1600" dirty="0"/>
              <a:t>].</a:t>
            </a:r>
            <a:r>
              <a:rPr lang="en-US" sz="1600" dirty="0" err="1"/>
              <a:t>rlib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6EBC9-38EB-45E0-888F-00C85D25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297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006B-C29C-47FA-B1CC-9E255344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005"/>
            <a:ext cx="10515600" cy="607229"/>
          </a:xfrm>
        </p:spPr>
        <p:txBody>
          <a:bodyPr/>
          <a:lstStyle/>
          <a:p>
            <a:r>
              <a:rPr lang="en-US" dirty="0"/>
              <a:t>Crate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FFD7-95C1-4A13-B7A6-5E36757A1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006"/>
            <a:ext cx="10515600" cy="4861777"/>
          </a:xfrm>
        </p:spPr>
        <p:txBody>
          <a:bodyPr/>
          <a:lstStyle/>
          <a:p>
            <a:r>
              <a:rPr lang="en-US" dirty="0"/>
              <a:t>The source form of a crate is composed of:</a:t>
            </a:r>
          </a:p>
          <a:p>
            <a:pPr lvl="1"/>
            <a:r>
              <a:rPr lang="en-US" dirty="0"/>
              <a:t>A crate root, main.rs or lib.rs, and a set of zero or more supporting source files called modules, all found in the /</a:t>
            </a:r>
            <a:r>
              <a:rPr lang="en-US" dirty="0" err="1"/>
              <a:t>src</a:t>
            </a:r>
            <a:r>
              <a:rPr lang="en-US" dirty="0"/>
              <a:t> folder.</a:t>
            </a:r>
          </a:p>
          <a:p>
            <a:pPr lvl="1"/>
            <a:r>
              <a:rPr lang="en-US" dirty="0"/>
              <a:t>The crate root loads any modules identified with the keyword mod at the top of its source.</a:t>
            </a:r>
          </a:p>
          <a:p>
            <a:pPr lvl="2"/>
            <a:r>
              <a:rPr lang="en-US" dirty="0"/>
              <a:t>mod </a:t>
            </a:r>
            <a:r>
              <a:rPr lang="en-US" dirty="0" err="1"/>
              <a:t>some_module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 loads some_module.rs</a:t>
            </a:r>
            <a:endParaRPr lang="en-US" dirty="0"/>
          </a:p>
          <a:p>
            <a:pPr lvl="1"/>
            <a:r>
              <a:rPr lang="en-US" dirty="0"/>
              <a:t>Each module may also load other modules.</a:t>
            </a:r>
          </a:p>
          <a:p>
            <a:pPr lvl="1"/>
            <a:r>
              <a:rPr lang="en-US" dirty="0"/>
              <a:t>The crate may specify dependencies on other crates and import their definitions into the root or any of its modules.</a:t>
            </a:r>
          </a:p>
          <a:p>
            <a:r>
              <a:rPr lang="en-US" dirty="0"/>
              <a:t>The translation form of a crate is a single compiled file, e.g., one of:</a:t>
            </a:r>
          </a:p>
          <a:p>
            <a:pPr lvl="1"/>
            <a:r>
              <a:rPr lang="en-US" dirty="0"/>
              <a:t>/target/debug/[package_name].exe</a:t>
            </a:r>
          </a:p>
          <a:p>
            <a:pPr lvl="1"/>
            <a:r>
              <a:rPr lang="en-US" dirty="0"/>
              <a:t>/target/debug/lib[</a:t>
            </a:r>
            <a:r>
              <a:rPr lang="en-US" dirty="0" err="1"/>
              <a:t>package_name</a:t>
            </a:r>
            <a:r>
              <a:rPr lang="en-US" dirty="0"/>
              <a:t>].</a:t>
            </a:r>
            <a:r>
              <a:rPr lang="en-US" dirty="0" err="1"/>
              <a:t>rlib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62265-F495-4B04-AAAB-10AA0276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798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F319-3A85-4F57-A758-EA61655F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CAD0-25F5-4E69-A0FA-54DC5414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250"/>
            <a:ext cx="10515600" cy="4732987"/>
          </a:xfrm>
        </p:spPr>
        <p:txBody>
          <a:bodyPr>
            <a:noAutofit/>
          </a:bodyPr>
          <a:lstStyle/>
          <a:p>
            <a:r>
              <a:rPr lang="en-US" sz="2400" dirty="0"/>
              <a:t>A Package is a collection of directories and files that are the basis for builds</a:t>
            </a:r>
          </a:p>
          <a:p>
            <a:pPr lvl="1"/>
            <a:r>
              <a:rPr lang="en-US" sz="2000" dirty="0" err="1"/>
              <a:t>Cargo.toml</a:t>
            </a:r>
            <a:r>
              <a:rPr lang="en-US" sz="2000" dirty="0"/>
              <a:t> – specifies package metadata, dependencies, and optional directives</a:t>
            </a:r>
          </a:p>
          <a:p>
            <a:pPr lvl="1"/>
            <a:r>
              <a:rPr lang="en-US" sz="2000" dirty="0"/>
              <a:t>/</a:t>
            </a:r>
            <a:r>
              <a:rPr lang="en-US" sz="2000" dirty="0" err="1"/>
              <a:t>src</a:t>
            </a:r>
            <a:r>
              <a:rPr lang="en-US" sz="2000" dirty="0"/>
              <a:t> – directory containing a binary or library source crate</a:t>
            </a:r>
          </a:p>
          <a:p>
            <a:pPr lvl="1"/>
            <a:r>
              <a:rPr lang="en-US" sz="2000" dirty="0"/>
              <a:t>/target – directory containing translated binaries or libraries</a:t>
            </a:r>
          </a:p>
          <a:p>
            <a:pPr lvl="1"/>
            <a:r>
              <a:rPr lang="en-US" sz="2000" dirty="0"/>
              <a:t>/examples – directory containing example code that exercises the package library</a:t>
            </a:r>
          </a:p>
          <a:p>
            <a:r>
              <a:rPr lang="en-US" sz="2400" dirty="0"/>
              <a:t>The Rust build system is transitive</a:t>
            </a:r>
          </a:p>
          <a:p>
            <a:pPr lvl="1"/>
            <a:r>
              <a:rPr lang="en-US" sz="2000" dirty="0"/>
              <a:t>Builds start with the package root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Parse it to find dependencies</a:t>
            </a:r>
          </a:p>
          <a:p>
            <a:pPr lvl="1"/>
            <a:r>
              <a:rPr lang="en-US" sz="2000" dirty="0"/>
              <a:t>Load the depending library and parse its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…</a:t>
            </a:r>
          </a:p>
          <a:p>
            <a:pPr lvl="1"/>
            <a:r>
              <a:rPr lang="en-US" sz="2000" dirty="0"/>
              <a:t>Build the local crate along with its dependencies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F7309-A4E9-499F-84AB-9C80EBB2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130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7BFA-581E-4349-9BBF-0B220001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834"/>
          </a:xfrm>
        </p:spPr>
        <p:txBody>
          <a:bodyPr/>
          <a:lstStyle/>
          <a:p>
            <a:r>
              <a:rPr lang="en-US" dirty="0"/>
              <a:t>Library Crate Construction Co-Tests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4A92-7CC6-4F80-BB21-B43C15255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882"/>
            <a:ext cx="10515600" cy="5091912"/>
          </a:xfrm>
        </p:spPr>
        <p:txBody>
          <a:bodyPr>
            <a:normAutofit/>
          </a:bodyPr>
          <a:lstStyle/>
          <a:p>
            <a:r>
              <a:rPr lang="en-US" sz="2400" dirty="0"/>
              <a:t>For anything other than trivial example code it’s very useful to test as we build code:</a:t>
            </a:r>
          </a:p>
          <a:p>
            <a:pPr lvl="1"/>
            <a:r>
              <a:rPr lang="en-US" sz="2000" dirty="0"/>
              <a:t>A library crate is created with the command 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new --lib [package-name].</a:t>
            </a:r>
          </a:p>
          <a:p>
            <a:pPr lvl="1"/>
            <a:r>
              <a:rPr lang="en-US" sz="2000" dirty="0"/>
              <a:t>That builds a lib.rs containing a single configured test that asserts 2 + 2 = 4.</a:t>
            </a:r>
          </a:p>
          <a:p>
            <a:pPr lvl="2"/>
            <a:r>
              <a:rPr lang="en-US" sz="1800" dirty="0"/>
              <a:t>This is simply a demonstration of how to build test cases for a library.</a:t>
            </a:r>
          </a:p>
          <a:p>
            <a:pPr lvl="2"/>
            <a:r>
              <a:rPr lang="en-US" sz="1800" dirty="0"/>
              <a:t>Each test passes if, and only if, there are no failed assertions.</a:t>
            </a:r>
          </a:p>
          <a:p>
            <a:pPr lvl="1"/>
            <a:r>
              <a:rPr lang="en-US" sz="2000" dirty="0"/>
              <a:t>Every time we add a few lines of code in the lib.rs file we add small tests, each in a configured test block and then build and execute with the command: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in a terminal window located in the crate root folder.</a:t>
            </a:r>
          </a:p>
          <a:p>
            <a:pPr lvl="1"/>
            <a:r>
              <a:rPr lang="en-US" sz="2000" dirty="0"/>
              <a:t>This “co-test” process allows us to very quickly find errors.  If a test fails, the problem is almost certain to be in the few lines of code we entered after the last test.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251E7-3DAD-4351-98B2-DC5B66C0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77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4C51-C20D-437E-A3A5-57C0ED10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449654" cy="624625"/>
          </a:xfrm>
        </p:spPr>
        <p:txBody>
          <a:bodyPr>
            <a:normAutofit/>
          </a:bodyPr>
          <a:lstStyle/>
          <a:p>
            <a:r>
              <a:rPr lang="en-US" sz="3600" dirty="0"/>
              <a:t>Example – Crates and Packages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F4F1D-ED77-4F93-A73D-7BB5F1C8F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00767"/>
            <a:ext cx="5168206" cy="456822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at the right shows a set of crates that work together to implement some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shows dependency relationships between crates.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ComponentA</a:t>
            </a:r>
            <a:r>
              <a:rPr lang="en-US" sz="1800" dirty="0"/>
              <a:t> crate provides an interface and object factory to allow </a:t>
            </a:r>
            <a:r>
              <a:rPr lang="en-US" sz="1800" dirty="0" err="1"/>
              <a:t>ComponentB</a:t>
            </a:r>
            <a:r>
              <a:rPr lang="en-US" sz="1800" dirty="0"/>
              <a:t> and Executive to use it without binding to its implementation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Executive package consists of all three of these crates.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Code for this example:</a:t>
            </a:r>
            <a:br>
              <a:rPr lang="en-US" sz="1800" dirty="0"/>
            </a:br>
            <a:r>
              <a:rPr lang="en-US" dirty="0">
                <a:hlinkClick r:id="rId2"/>
              </a:rPr>
              <a:t>https://github.com/JimFawcett/RustBasicDemos/</a:t>
            </a:r>
            <a:r>
              <a:rPr lang="en-US" dirty="0"/>
              <a:t> in </a:t>
            </a:r>
            <a:r>
              <a:rPr lang="en-US" dirty="0" err="1"/>
              <a:t>code_structure_demo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28145F-4F12-46B1-93B4-B88569FB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48</a:t>
            </a:fld>
            <a:endParaRPr lang="en-US"/>
          </a:p>
        </p:txBody>
      </p:sp>
      <p:pic>
        <p:nvPicPr>
          <p:cNvPr id="11" name="Content Placeholder 10" descr="A screenshot of text&#10;&#10;Description automatically generated">
            <a:extLst>
              <a:ext uri="{FF2B5EF4-FFF2-40B4-BE49-F238E27FC236}">
                <a16:creationId xmlns:a16="http://schemas.microsoft.com/office/drawing/2014/main" id="{B7F69122-985F-4D16-B71D-A7A594101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33" y="1081825"/>
            <a:ext cx="4491561" cy="4136869"/>
          </a:xfrm>
        </p:spPr>
      </p:pic>
    </p:spTree>
    <p:extLst>
      <p:ext uri="{BB962C8B-B14F-4D97-AF65-F5344CB8AC3E}">
        <p14:creationId xmlns:p14="http://schemas.microsoft.com/office/powerpoint/2010/main" val="16772345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4EEF-D1AD-47B0-806F-506E60C5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412905" cy="656823"/>
          </a:xfrm>
        </p:spPr>
        <p:txBody>
          <a:bodyPr/>
          <a:lstStyle/>
          <a:p>
            <a:r>
              <a:rPr lang="en-US" dirty="0"/>
              <a:t>Example – Traits and Structs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4DD7-6B16-4D94-B641-E45B9550A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339403"/>
            <a:ext cx="5573891" cy="50169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diagram shows structs that are defined in each of the files from the previous slide.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TCompA</a:t>
            </a:r>
            <a:r>
              <a:rPr lang="en-US" sz="1800" dirty="0"/>
              <a:t> is an interface</a:t>
            </a:r>
            <a:r>
              <a:rPr lang="en-US" sz="1800" baseline="30000" dirty="0"/>
              <a:t>1</a:t>
            </a:r>
            <a:r>
              <a:rPr lang="en-US" sz="1800" dirty="0"/>
              <a:t> trait for </a:t>
            </a:r>
            <a:r>
              <a:rPr lang="en-US" sz="1800" dirty="0" err="1"/>
              <a:t>ComponentA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ComponentA</a:t>
            </a:r>
            <a:r>
              <a:rPr lang="en-US" sz="1800" dirty="0"/>
              <a:t> implements the trait to provide exported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doesn’t provide an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uses </a:t>
            </a:r>
            <a:r>
              <a:rPr lang="en-US" sz="1800" dirty="0" err="1"/>
              <a:t>ComponentA</a:t>
            </a:r>
            <a:r>
              <a:rPr lang="en-US" sz="1800" dirty="0"/>
              <a:t> through its interface trait and factory</a:t>
            </a:r>
            <a:r>
              <a:rPr lang="en-US" sz="1800" baseline="30000" dirty="0"/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Executive composes </a:t>
            </a:r>
            <a:r>
              <a:rPr lang="en-US" sz="1800" dirty="0" err="1"/>
              <a:t>ComponentB</a:t>
            </a:r>
            <a:r>
              <a:rPr lang="en-US" sz="1800" dirty="0"/>
              <a:t> and uses </a:t>
            </a:r>
            <a:r>
              <a:rPr lang="en-US" sz="1800" dirty="0" err="1"/>
              <a:t>ComponentA</a:t>
            </a:r>
            <a:r>
              <a:rPr lang="en-US" sz="1800" dirty="0"/>
              <a:t> through its trait and factory</a:t>
            </a:r>
            <a:br>
              <a:rPr lang="en-US" sz="1800" dirty="0"/>
            </a:br>
            <a:endParaRPr lang="en-US" sz="300" dirty="0"/>
          </a:p>
          <a:p>
            <a:pPr lvl="1"/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endParaRPr lang="en-US" sz="3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Rust does not have an interface construct.  We use traits with virtual functions for that purpose.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ComponentA’s</a:t>
            </a:r>
            <a:r>
              <a:rPr lang="en-US" dirty="0"/>
              <a:t> factory is implemented with a function, declared and implemented in </a:t>
            </a:r>
            <a:r>
              <a:rPr lang="en-US" dirty="0" err="1"/>
              <a:t>ComponentA</a:t>
            </a:r>
            <a:r>
              <a:rPr lang="en-US" dirty="0"/>
              <a:t>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A847F-98E5-435C-A972-EA49111218B1}"/>
              </a:ext>
            </a:extLst>
          </p:cNvPr>
          <p:cNvCxnSpPr>
            <a:cxnSpLocks/>
          </p:cNvCxnSpPr>
          <p:nvPr/>
        </p:nvCxnSpPr>
        <p:spPr>
          <a:xfrm>
            <a:off x="1378039" y="4456091"/>
            <a:ext cx="46235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154B2B-84CC-4FF9-9CDB-FCD2FFAC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49</a:t>
            </a:fld>
            <a:endParaRPr lang="en-US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2BF4BDB3-7423-4208-B6B0-AD1AB0D30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45" y="895350"/>
            <a:ext cx="4857750" cy="2533650"/>
          </a:xfrm>
        </p:spPr>
      </p:pic>
    </p:spTree>
    <p:extLst>
      <p:ext uri="{BB962C8B-B14F-4D97-AF65-F5344CB8AC3E}">
        <p14:creationId xmlns:p14="http://schemas.microsoft.com/office/powerpoint/2010/main" val="81798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8911-28EE-407A-BB1E-73B1790D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F351-84B5-407D-B7FE-33389AFA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assumes you have no experience with Rust.</a:t>
            </a:r>
          </a:p>
          <a:p>
            <a:r>
              <a:rPr lang="en-US" dirty="0"/>
              <a:t>Getting started:</a:t>
            </a:r>
          </a:p>
          <a:p>
            <a:pPr lvl="1"/>
            <a:r>
              <a:rPr lang="en-US" dirty="0"/>
              <a:t>Install Rust - </a:t>
            </a:r>
            <a:r>
              <a:rPr lang="en-US" dirty="0">
                <a:hlinkClick r:id="rId2"/>
              </a:rPr>
              <a:t>https://www.rust-lang.org/tools/install</a:t>
            </a:r>
            <a:endParaRPr lang="en-US" dirty="0"/>
          </a:p>
          <a:p>
            <a:pPr lvl="1"/>
            <a:r>
              <a:rPr lang="en-US" dirty="0"/>
              <a:t>This takes just a few minutes</a:t>
            </a:r>
          </a:p>
          <a:p>
            <a:pPr lvl="1"/>
            <a:r>
              <a:rPr lang="en-US" dirty="0"/>
              <a:t>Puts cargo, Rust’s package manager, builder, executer on your path</a:t>
            </a:r>
          </a:p>
          <a:p>
            <a:pPr lvl="1"/>
            <a:r>
              <a:rPr lang="en-US" dirty="0"/>
              <a:t>Install Visual Studio Code - </a:t>
            </a:r>
            <a:r>
              <a:rPr lang="en-US" dirty="0">
                <a:hlinkClick r:id="rId3"/>
              </a:rPr>
              <a:t>https://code.visualstudio.com/download</a:t>
            </a:r>
            <a:endParaRPr lang="en-US" dirty="0"/>
          </a:p>
          <a:p>
            <a:r>
              <a:rPr lang="en-US" dirty="0"/>
              <a:t>Now we’re ready for a hello world ++ experiment.</a:t>
            </a:r>
          </a:p>
          <a:p>
            <a:pPr lvl="1"/>
            <a:r>
              <a:rPr lang="en-US" dirty="0"/>
              <a:t>Create a temporary directory and navigate to that in a command prompt.</a:t>
            </a:r>
          </a:p>
          <a:p>
            <a:pPr lvl="1"/>
            <a:r>
              <a:rPr lang="en-US" dirty="0"/>
              <a:t>Issue command: cargo new hello</a:t>
            </a:r>
          </a:p>
          <a:p>
            <a:pPr lvl="1"/>
            <a:r>
              <a:rPr lang="en-US" dirty="0"/>
              <a:t>Issue command: cd hello</a:t>
            </a:r>
          </a:p>
          <a:p>
            <a:pPr lvl="1"/>
            <a:r>
              <a:rPr lang="en-US" dirty="0"/>
              <a:t>Issue command: code .  [opens Visual Studio Code in hello directory]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425E7-154B-406A-AA2E-44EA32AF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933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0AD1-2BA5-4C09-991C-54E03D2E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>
            <a:normAutofit/>
          </a:bodyPr>
          <a:lstStyle/>
          <a:p>
            <a:r>
              <a:rPr lang="en-US" sz="4000" dirty="0"/>
              <a:t>Use of Interfaces and Factories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92B98-72D9-4E6A-805A-B8BCBB7B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065"/>
            <a:ext cx="10515600" cy="1387654"/>
          </a:xfrm>
        </p:spPr>
        <p:txBody>
          <a:bodyPr>
            <a:noAutofit/>
          </a:bodyPr>
          <a:lstStyle/>
          <a:p>
            <a:r>
              <a:rPr lang="en-US" sz="2400" dirty="0"/>
              <a:t>If you look at interface trait </a:t>
            </a:r>
            <a:r>
              <a:rPr lang="en-US" sz="2400" dirty="0" err="1"/>
              <a:t>TCompA</a:t>
            </a:r>
            <a:r>
              <a:rPr lang="en-US" sz="2400" dirty="0"/>
              <a:t> you will see it has no implementation detail.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F0261-2F47-4F8E-A997-0851984A79E9}"/>
              </a:ext>
            </a:extLst>
          </p:cNvPr>
          <p:cNvSpPr txBox="1"/>
          <p:nvPr/>
        </p:nvSpPr>
        <p:spPr>
          <a:xfrm>
            <a:off x="1367306" y="2358376"/>
            <a:ext cx="38561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 Trait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do_work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(&amp;self);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get_msg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(&amp;self) -&gt; String;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set_msg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(&amp;mut self, m:&amp;str);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CEC2-3588-4E34-9755-5435B597E163}"/>
              </a:ext>
            </a:extLst>
          </p:cNvPr>
          <p:cNvSpPr txBox="1"/>
          <p:nvPr/>
        </p:nvSpPr>
        <p:spPr>
          <a:xfrm>
            <a:off x="5985164" y="2338898"/>
            <a:ext cx="50262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get_instance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 -&gt; Box&lt;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dyn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Box::new(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ComponentA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::new())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BCBA2-F865-4B80-953B-202AB1F85CC2}"/>
              </a:ext>
            </a:extLst>
          </p:cNvPr>
          <p:cNvSpPr txBox="1"/>
          <p:nvPr/>
        </p:nvSpPr>
        <p:spPr>
          <a:xfrm>
            <a:off x="838200" y="3837067"/>
            <a:ext cx="101099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Executive and </a:t>
            </a:r>
            <a:r>
              <a:rPr lang="en-US" sz="2400" dirty="0" err="1"/>
              <a:t>ComponentB</a:t>
            </a:r>
            <a:r>
              <a:rPr lang="en-US" sz="2400" dirty="0"/>
              <a:t> use </a:t>
            </a:r>
            <a:r>
              <a:rPr lang="en-US" sz="2400" dirty="0" err="1"/>
              <a:t>ComponentA’s</a:t>
            </a:r>
            <a:r>
              <a:rPr lang="en-US" sz="2400" dirty="0"/>
              <a:t> factory function, </a:t>
            </a:r>
            <a:r>
              <a:rPr lang="en-US" sz="2400" dirty="0" err="1"/>
              <a:t>get_instance</a:t>
            </a:r>
            <a:r>
              <a:rPr lang="en-US" sz="2400" dirty="0"/>
              <a:t> to avoid binding to the concrete </a:t>
            </a:r>
            <a:r>
              <a:rPr lang="en-US" sz="2400" dirty="0" err="1"/>
              <a:t>ComponentA</a:t>
            </a:r>
            <a:r>
              <a:rPr lang="en-US" sz="2400" dirty="0"/>
              <a:t> type.</a:t>
            </a:r>
            <a:br>
              <a:rPr lang="en-US" sz="2400" dirty="0"/>
            </a:b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That means that Executive and </a:t>
            </a:r>
            <a:r>
              <a:rPr lang="en-US" sz="2400" dirty="0" err="1"/>
              <a:t>ComponentB</a:t>
            </a:r>
            <a:r>
              <a:rPr lang="en-US" sz="2400" dirty="0"/>
              <a:t> have no source dependencies on </a:t>
            </a:r>
            <a:r>
              <a:rPr lang="en-US" sz="2400" dirty="0" err="1"/>
              <a:t>ComponentA</a:t>
            </a:r>
            <a:r>
              <a:rPr lang="en-US" sz="2400" dirty="0"/>
              <a:t>.  </a:t>
            </a:r>
            <a:r>
              <a:rPr lang="en-US" sz="2400" dirty="0" err="1"/>
              <a:t>ComponentA</a:t>
            </a:r>
            <a:r>
              <a:rPr lang="en-US" sz="2400" dirty="0"/>
              <a:t> can change any of its implementation without affecting Executive or </a:t>
            </a:r>
            <a:r>
              <a:rPr lang="en-US" sz="2400" dirty="0" err="1"/>
              <a:t>ComponentB</a:t>
            </a:r>
            <a:r>
              <a:rPr lang="en-US" sz="2400" dirty="0"/>
              <a:t> as long as the interface, </a:t>
            </a:r>
            <a:r>
              <a:rPr lang="en-US" sz="2400" dirty="0" err="1"/>
              <a:t>TCompA</a:t>
            </a:r>
            <a:r>
              <a:rPr lang="en-US" sz="2400" dirty="0"/>
              <a:t>, and factory function signature, </a:t>
            </a:r>
            <a:r>
              <a:rPr lang="en-US" sz="2400" dirty="0" err="1"/>
              <a:t>get_instance</a:t>
            </a:r>
            <a:r>
              <a:rPr lang="en-US" sz="2400" dirty="0"/>
              <a:t>, don’t change.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EF6AD7-D4E5-4496-A558-44C1860A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50</a:t>
            </a:fld>
            <a:endParaRPr lang="en-US"/>
          </a:p>
        </p:txBody>
      </p:sp>
      <p:pic>
        <p:nvPicPr>
          <p:cNvPr id="11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A56BC90A-9E97-49C2-8F39-B7F6615A3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534" y="72913"/>
            <a:ext cx="3086058" cy="160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003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D1D-84E4-4B51-9C0B-4CBD78D9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292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Compilation Model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91351-442A-41FD-9F35-ADDF18925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5465"/>
            <a:ext cx="5257800" cy="4631498"/>
          </a:xfrm>
        </p:spPr>
        <p:txBody>
          <a:bodyPr>
            <a:normAutofit/>
          </a:bodyPr>
          <a:lstStyle/>
          <a:p>
            <a:r>
              <a:rPr lang="en-US" sz="1800" dirty="0"/>
              <a:t>Rust compilation is a transitive depth first search process.</a:t>
            </a:r>
          </a:p>
          <a:p>
            <a:r>
              <a:rPr lang="en-US" sz="1800" dirty="0"/>
              <a:t>The cargo build tool starts by parsing the package’s </a:t>
            </a:r>
            <a:r>
              <a:rPr lang="en-US" sz="1800" dirty="0" err="1"/>
              <a:t>cargo.toml</a:t>
            </a:r>
            <a:r>
              <a:rPr lang="en-US" sz="1800" dirty="0"/>
              <a:t> file, looking for dependencies and build attribute specifications.</a:t>
            </a:r>
          </a:p>
          <a:p>
            <a:r>
              <a:rPr lang="en-US" sz="1800" dirty="0"/>
              <a:t>For each dependency cargo parses its dependencies transitively until it reaches a </a:t>
            </a:r>
            <a:r>
              <a:rPr lang="en-US" sz="1800" dirty="0" err="1"/>
              <a:t>cargo.toml</a:t>
            </a:r>
            <a:r>
              <a:rPr lang="en-US" sz="1800" dirty="0"/>
              <a:t> with no dependencies.</a:t>
            </a:r>
          </a:p>
          <a:p>
            <a:r>
              <a:rPr lang="en-US" sz="1800" dirty="0"/>
              <a:t>It then builds that crate root with its loaded modules, then returns to the previous crate in the dependency tree.</a:t>
            </a:r>
          </a:p>
          <a:p>
            <a:r>
              <a:rPr lang="en-US" sz="1800" dirty="0"/>
              <a:t>When it returns to the build package it builds the files in /</a:t>
            </a:r>
            <a:r>
              <a:rPr lang="en-US" sz="1800" dirty="0" err="1"/>
              <a:t>src</a:t>
            </a:r>
            <a:r>
              <a:rPr lang="en-US" sz="1800" dirty="0"/>
              <a:t> and deposits its results in /target.</a:t>
            </a:r>
          </a:p>
          <a:p>
            <a:r>
              <a:rPr lang="en-US" sz="1800" dirty="0"/>
              <a:t>If any of the dependencies have current builds, that library in /target is used and files in /</a:t>
            </a:r>
            <a:r>
              <a:rPr lang="en-US" sz="1800" dirty="0" err="1"/>
              <a:t>src</a:t>
            </a:r>
            <a:r>
              <a:rPr lang="en-US" sz="1800" dirty="0"/>
              <a:t> are not built.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1E7C80-6706-4988-B78C-5468EE01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51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884569-E2CD-41A9-AC50-E19CB29528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3083"/>
            <a:ext cx="5181600" cy="233813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5B5F4F-FCAC-423B-A479-E1090AD83D7D}"/>
              </a:ext>
            </a:extLst>
          </p:cNvPr>
          <p:cNvSpPr txBox="1"/>
          <p:nvPr/>
        </p:nvSpPr>
        <p:spPr>
          <a:xfrm>
            <a:off x="6529589" y="4063285"/>
            <a:ext cx="4687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US" dirty="0" err="1"/>
              <a:t>cargo.toml</a:t>
            </a:r>
            <a:r>
              <a:rPr lang="en-US" dirty="0"/>
              <a:t> files may list zero or more dependencies, so the dependency structure is a tree, not a list.</a:t>
            </a:r>
          </a:p>
        </p:txBody>
      </p:sp>
    </p:spTree>
    <p:extLst>
      <p:ext uri="{BB962C8B-B14F-4D97-AF65-F5344CB8AC3E}">
        <p14:creationId xmlns:p14="http://schemas.microsoft.com/office/powerpoint/2010/main" val="41368152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5001-3425-4483-AC1D-D6776F34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Cargo Builds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9B8A35-79F0-4F2F-9BB6-4519DEE23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3036" y="1268230"/>
            <a:ext cx="5181600" cy="4957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Compilation of local sources</a:t>
            </a:r>
          </a:p>
          <a:p>
            <a:r>
              <a:rPr lang="en-US" sz="2000" dirty="0"/>
              <a:t>When external library dependencies are resolved cargo builds:</a:t>
            </a:r>
          </a:p>
          <a:p>
            <a:pPr lvl="1"/>
            <a:r>
              <a:rPr lang="en-US" sz="1800" dirty="0"/>
              <a:t>The crate root in /</a:t>
            </a:r>
            <a:r>
              <a:rPr lang="en-US" sz="1800" dirty="0" err="1"/>
              <a:t>src</a:t>
            </a:r>
            <a:r>
              <a:rPr lang="en-US" sz="1800" dirty="0"/>
              <a:t>, main.rs or lib.rs</a:t>
            </a:r>
          </a:p>
          <a:p>
            <a:pPr lvl="1"/>
            <a:r>
              <a:rPr lang="en-US" sz="1800" dirty="0"/>
              <a:t>Any modules that the crate root depends on – they reside in the same /</a:t>
            </a:r>
            <a:r>
              <a:rPr lang="en-US" sz="1800" dirty="0" err="1"/>
              <a:t>src</a:t>
            </a:r>
            <a:r>
              <a:rPr lang="en-US" sz="1800" dirty="0"/>
              <a:t> directory.</a:t>
            </a:r>
          </a:p>
          <a:p>
            <a:r>
              <a:rPr lang="en-US" sz="2000" dirty="0"/>
              <a:t>Cargo knows about these module dependencies:</a:t>
            </a:r>
          </a:p>
          <a:p>
            <a:pPr lvl="1"/>
            <a:r>
              <a:rPr lang="en-US" sz="1800" dirty="0"/>
              <a:t>The crate root file declares modules it depends on with a</a:t>
            </a:r>
            <a:br>
              <a:rPr lang="en-US" sz="1800" dirty="0"/>
            </a:br>
            <a:r>
              <a:rPr lang="en-US" sz="1800" dirty="0"/>
              <a:t>mod </a:t>
            </a:r>
            <a:r>
              <a:rPr lang="en-US" sz="1800" dirty="0" err="1"/>
              <a:t>file_name</a:t>
            </a:r>
            <a:r>
              <a:rPr lang="en-US" sz="1800" dirty="0"/>
              <a:t> declaration.</a:t>
            </a:r>
          </a:p>
          <a:p>
            <a:pPr lvl="1"/>
            <a:r>
              <a:rPr lang="en-US" sz="1800" dirty="0"/>
              <a:t>Modules may declare dependencies on other modules in the same way.</a:t>
            </a:r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2411A1-A149-4ABD-8802-80C87EBBAB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2" y="3470563"/>
            <a:ext cx="5181600" cy="233813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88135-5CD4-4E72-8AE8-0A5A2BCE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430C642C-FDD3-4C4E-8BC7-FA2075707F87}"/>
              </a:ext>
            </a:extLst>
          </p:cNvPr>
          <p:cNvSpPr txBox="1">
            <a:spLocks/>
          </p:cNvSpPr>
          <p:nvPr/>
        </p:nvSpPr>
        <p:spPr>
          <a:xfrm>
            <a:off x="838200" y="1344974"/>
            <a:ext cx="5181600" cy="4821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Compilation of external libraries</a:t>
            </a:r>
          </a:p>
          <a:p>
            <a:r>
              <a:rPr lang="en-US" sz="2000" dirty="0" err="1"/>
              <a:t>Cargo.toml</a:t>
            </a:r>
            <a:r>
              <a:rPr lang="en-US" sz="2000" dirty="0"/>
              <a:t> lists dependencies on external libraries.  These are loaded and built or retrieved from the build cache.</a:t>
            </a:r>
          </a:p>
          <a:p>
            <a:r>
              <a:rPr lang="en-US" sz="2000" dirty="0"/>
              <a:t>This is a transitive process, that walks the crate’s dependency tree.</a:t>
            </a:r>
          </a:p>
        </p:txBody>
      </p:sp>
    </p:spTree>
    <p:extLst>
      <p:ext uri="{BB962C8B-B14F-4D97-AF65-F5344CB8AC3E}">
        <p14:creationId xmlns:p14="http://schemas.microsoft.com/office/powerpoint/2010/main" val="27889481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897005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Program Execution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10463011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three ways to execute code in a fully formed crate, using cargo:</a:t>
            </a:r>
          </a:p>
          <a:p>
            <a:pPr lvl="1"/>
            <a:r>
              <a:rPr lang="en-US" sz="2000" dirty="0"/>
              <a:t>Execution of binaries:</a:t>
            </a:r>
            <a:br>
              <a:rPr lang="en-US" sz="2000" dirty="0"/>
            </a:br>
            <a:r>
              <a:rPr lang="en-US" sz="2000" dirty="0"/>
              <a:t>If the crate root is a binary, e.g., main.rs, the command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b="1" dirty="0"/>
              <a:t>cargo run</a:t>
            </a:r>
            <a:br>
              <a:rPr lang="en-US" sz="2000" b="1" dirty="0"/>
            </a:br>
            <a:r>
              <a:rPr lang="en-US" sz="2000" dirty="0"/>
              <a:t>will execute the program</a:t>
            </a:r>
          </a:p>
          <a:p>
            <a:pPr lvl="1"/>
            <a:r>
              <a:rPr lang="en-US" sz="2000" dirty="0"/>
              <a:t>Testing libraries:</a:t>
            </a:r>
            <a:br>
              <a:rPr lang="en-US" sz="2000" dirty="0"/>
            </a:br>
            <a:r>
              <a:rPr lang="en-US" sz="2000" dirty="0"/>
              <a:t>If the crate root is a library, e.g., lib.rs,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will run any tests configured at the end of the library.  Tests pass if there are no assertions in the test code, and fail if there are.</a:t>
            </a:r>
          </a:p>
          <a:p>
            <a:pPr lvl="1"/>
            <a:r>
              <a:rPr lang="en-US" sz="2000" dirty="0"/>
              <a:t>Running examples:</a:t>
            </a:r>
            <a:br>
              <a:rPr lang="en-US" sz="2000" dirty="0"/>
            </a:br>
            <a:r>
              <a:rPr lang="en-US" sz="2000" dirty="0"/>
              <a:t>For library crates, if you create an /examples folder and put demonstration modules there, then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run –example </a:t>
            </a:r>
            <a:r>
              <a:rPr lang="en-US" sz="2000" b="1" dirty="0" err="1"/>
              <a:t>an_example</a:t>
            </a:r>
            <a:br>
              <a:rPr lang="en-US" sz="2000" b="1" dirty="0"/>
            </a:br>
            <a:r>
              <a:rPr lang="en-US" sz="2000" dirty="0"/>
              <a:t>will run the code in an_example.rs, assuming that you’ve supplied a main function for that module. The user expects that this code will demonstrate use of library functionality.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69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Program Execution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4435699" cy="4644377"/>
          </a:xfrm>
        </p:spPr>
        <p:txBody>
          <a:bodyPr>
            <a:normAutofit/>
          </a:bodyPr>
          <a:lstStyle/>
          <a:p>
            <a:r>
              <a:rPr lang="en-US" sz="2400" dirty="0"/>
              <a:t>When the executable for a program is loaded:</a:t>
            </a:r>
          </a:p>
          <a:p>
            <a:pPr lvl="1"/>
            <a:r>
              <a:rPr lang="en-US" sz="2000" dirty="0"/>
              <a:t>Initialization code provided by the compiler executes</a:t>
            </a:r>
          </a:p>
          <a:p>
            <a:pPr lvl="1"/>
            <a:r>
              <a:rPr lang="en-US" sz="2000" dirty="0"/>
              <a:t>Then the function main is entered.</a:t>
            </a:r>
          </a:p>
          <a:p>
            <a:pPr lvl="2"/>
            <a:r>
              <a:rPr lang="en-US" sz="1800" dirty="0"/>
              <a:t>main is just a function that is defined to the linker as the entry point for processing.</a:t>
            </a:r>
          </a:p>
          <a:p>
            <a:r>
              <a:rPr lang="en-US" sz="2600" dirty="0"/>
              <a:t>Any function may call other functions within the executable.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54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6A22A4-491B-4A80-BE37-4350885153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842" y="1633571"/>
            <a:ext cx="4757196" cy="4351338"/>
          </a:xfrm>
        </p:spPr>
      </p:pic>
    </p:spTree>
    <p:extLst>
      <p:ext uri="{BB962C8B-B14F-4D97-AF65-F5344CB8AC3E}">
        <p14:creationId xmlns:p14="http://schemas.microsoft.com/office/powerpoint/2010/main" val="15957800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8C90-58C4-4DF1-86E7-6F50F6D9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r>
              <a:rPr lang="en-US" dirty="0"/>
              <a:t>Use of program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4EC4-F4D3-4EC0-A22A-40DCBD63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223975" cy="4805363"/>
          </a:xfrm>
        </p:spPr>
        <p:txBody>
          <a:bodyPr>
            <a:normAutofit/>
          </a:bodyPr>
          <a:lstStyle/>
          <a:p>
            <a:r>
              <a:rPr lang="en-US" sz="2400" dirty="0"/>
              <a:t>When the thread of execution enters a function an allocation of stack memory is used to store function parameters and any local data defined in the function.</a:t>
            </a:r>
          </a:p>
          <a:p>
            <a:pPr lvl="1"/>
            <a:r>
              <a:rPr lang="en-US" sz="2000" dirty="0"/>
              <a:t>The same thing happens for every scope, defined by a matching pair of braces, { and }.  For example, an if statement, using braces, allocates stack memory to hold data local to its scope.</a:t>
            </a:r>
          </a:p>
          <a:p>
            <a:r>
              <a:rPr lang="en-US" sz="2400" dirty="0"/>
              <a:t>A program may place any of its entities, e.g., an instance of a user-defined type, into static memory, stack memory, or heap memory.</a:t>
            </a:r>
          </a:p>
          <a:p>
            <a:r>
              <a:rPr lang="en-US" sz="2400" dirty="0"/>
              <a:t>We will discuss consequences of that later in the next slide.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AB5E6-D8C6-4D56-B820-5B5F967A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55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2A9C13-6A92-4226-8FC3-8F97E9EFA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79" y="1150613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98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8DDB-82EF-4379-9AB3-D04250CD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r>
              <a:rPr lang="en-US" dirty="0"/>
              <a:t>Interaction with the Execution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1431-D3CC-4373-A547-45FFBC0D9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586"/>
            <a:ext cx="7500872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two primary ways for a Rust program to observe and use its execution environment:</a:t>
            </a:r>
          </a:p>
          <a:p>
            <a:pPr lvl="1"/>
            <a:r>
              <a:rPr lang="en-US" sz="2000" dirty="0"/>
              <a:t>Use a stream object like std::stdin or std::</a:t>
            </a:r>
            <a:r>
              <a:rPr lang="en-US" sz="2000" dirty="0" err="1"/>
              <a:t>stdout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Types for streams are provided by the standard library, via import statements:</a:t>
            </a:r>
            <a:br>
              <a:rPr lang="en-US" sz="2000" dirty="0"/>
            </a:br>
            <a:r>
              <a:rPr lang="en-US" sz="2000" dirty="0"/>
              <a:t>	use std::</a:t>
            </a:r>
            <a:r>
              <a:rPr lang="en-US" sz="2000" dirty="0" err="1"/>
              <a:t>io</a:t>
            </a:r>
            <a:r>
              <a:rPr lang="en-US" sz="2000" dirty="0"/>
              <a:t>::prelude::{*}, use std::fs::File, …</a:t>
            </a:r>
            <a:br>
              <a:rPr lang="en-US" sz="2000" dirty="0"/>
            </a:br>
            <a:endParaRPr lang="en-US" sz="800" dirty="0"/>
          </a:p>
          <a:p>
            <a:r>
              <a:rPr lang="en-US" sz="2400" dirty="0"/>
              <a:t>The program may use services of its platform API by using std::</a:t>
            </a:r>
            <a:r>
              <a:rPr lang="en-US" sz="2400" dirty="0" err="1"/>
              <a:t>ffi</a:t>
            </a:r>
            <a:r>
              <a:rPr lang="en-US" sz="2400" dirty="0"/>
              <a:t> (Foreign Function Interface) in an unsafe block or by using a crate that wraps that:</a:t>
            </a:r>
          </a:p>
          <a:p>
            <a:pPr lvl="1"/>
            <a:r>
              <a:rPr lang="en-US" sz="2000" dirty="0"/>
              <a:t>https://github.com/retep998/winapi-rs</a:t>
            </a:r>
          </a:p>
          <a:p>
            <a:pPr lvl="1"/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FE833-F984-4947-9CF1-6E81F428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56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720E05-E31B-4EB5-8933-0A6E1968C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071" y="1249252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841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Epilog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https://jimfawcett.github.io/RustStory_Models.html#epilogue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07486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B597-9CE0-4BDE-8DBF-14DEFB69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5"/>
            <a:ext cx="10515600" cy="961399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D5770-03A0-448C-A291-CB10F9B5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4"/>
            <a:ext cx="10515600" cy="4736090"/>
          </a:xfrm>
        </p:spPr>
        <p:txBody>
          <a:bodyPr>
            <a:noAutofit/>
          </a:bodyPr>
          <a:lstStyle/>
          <a:p>
            <a:r>
              <a:rPr lang="en-US" sz="2400" dirty="0"/>
              <a:t>If you understand the models, we’ve covered, I think you will find Rust syntax and semantics to be convenient and sensible.</a:t>
            </a:r>
          </a:p>
          <a:p>
            <a:r>
              <a:rPr lang="en-US" sz="2400" dirty="0"/>
              <a:t>Some particular parts of the language discussed in the Rust Story but not here are intricate and require some study to master:</a:t>
            </a:r>
          </a:p>
          <a:p>
            <a:pPr lvl="1"/>
            <a:r>
              <a:rPr lang="en-US" sz="2000" dirty="0"/>
              <a:t>String syntax and semantics because the only character type Rust recognizes in its native strings, String and Str, is utf-8, which uses multi-byte characters of varying sizes.</a:t>
            </a:r>
          </a:p>
          <a:p>
            <a:pPr lvl="1"/>
            <a:r>
              <a:rPr lang="en-US" sz="2000" dirty="0"/>
              <a:t>Life-time annotation needed for some scenarios using generics.</a:t>
            </a:r>
          </a:p>
          <a:p>
            <a:pPr lvl="1"/>
            <a:r>
              <a:rPr lang="en-US" sz="2000" dirty="0"/>
              <a:t>Many crates in </a:t>
            </a:r>
            <a:r>
              <a:rPr lang="en-US" sz="2000" dirty="0">
                <a:hlinkClick r:id="rId2"/>
              </a:rPr>
              <a:t>https://crates.io</a:t>
            </a:r>
            <a:r>
              <a:rPr lang="en-US" sz="2000" dirty="0"/>
              <a:t> are used routinely by knowledgeable Rust developers, but some take significant amounts of time and effort to use effectively.</a:t>
            </a:r>
          </a:p>
          <a:p>
            <a:r>
              <a:rPr lang="en-US" sz="2400" dirty="0"/>
              <a:t>Rust avoids undefined behavior by incorporating a safe type system.  That is based on the ownership rules we’ve discussed.  It takes a while to get use to the rules, but compiler error messages are usually very good.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3FFBC-A3BA-4CD9-9623-2D9E837E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69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4E24-F41A-43B6-8514-8753B0BF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922"/>
          </a:xfrm>
        </p:spPr>
        <p:txBody>
          <a:bodyPr/>
          <a:lstStyle/>
          <a:p>
            <a:r>
              <a:rPr lang="en-US" dirty="0"/>
              <a:t>Presentation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A9C2-6490-47D7-8E43-D1472825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544"/>
            <a:ext cx="10515600" cy="4872419"/>
          </a:xfrm>
        </p:spPr>
        <p:txBody>
          <a:bodyPr/>
          <a:lstStyle/>
          <a:p>
            <a:r>
              <a:rPr lang="en-US" dirty="0"/>
              <a:t>The ideas discussed in this presentation are drawn from a web page: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2"/>
              </a:rPr>
              <a:t>https://jimfawcett.github.io/RustStory_Models.html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which is part of the Rust Story: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3"/>
              </a:rPr>
              <a:t>https://jimfawcett.github.io/RustStory_Prologue.html</a:t>
            </a:r>
            <a:r>
              <a:rPr lang="en-US" dirty="0"/>
              <a:t> 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And code examples for the story are documented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4"/>
              </a:rPr>
              <a:t>https://jimfawcett.github.io/RustBasicDemos.html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slides are available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5"/>
              </a:rPr>
              <a:t>https://jimfawcett.github.io/Resources/RustModels.pdf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E1FCB-5689-4E10-A416-328ED633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E600C0-3009-4598-977A-A428C647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E37F0-7192-4F9B-A2CD-9480B14C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C2FC16-19A0-491F-AAAE-FC59FBAE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226128"/>
            <a:ext cx="4904509" cy="48932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F68560-7CA8-4BFB-A113-442B005C8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55" y="1226128"/>
            <a:ext cx="6246108" cy="48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567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9161-EBD9-48DC-ABCC-6F0F71A6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838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5C14-773F-4136-9CA3-6874C663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479"/>
            <a:ext cx="10515600" cy="4792484"/>
          </a:xfrm>
        </p:spPr>
        <p:txBody>
          <a:bodyPr>
            <a:normAutofit/>
          </a:bodyPr>
          <a:lstStyle/>
          <a:p>
            <a:r>
              <a:rPr lang="en-US" dirty="0"/>
              <a:t>The material for this presentation comes from the </a:t>
            </a:r>
            <a:r>
              <a:rPr lang="en-US" dirty="0" err="1"/>
              <a:t>github</a:t>
            </a:r>
            <a:r>
              <a:rPr lang="en-US" dirty="0"/>
              <a:t> website:</a:t>
            </a:r>
          </a:p>
          <a:p>
            <a:pPr lvl="1"/>
            <a:r>
              <a:rPr lang="en-US" dirty="0">
                <a:hlinkClick r:id="rId2"/>
              </a:rPr>
              <a:t>https://JimFawcett.github.io</a:t>
            </a:r>
            <a:r>
              <a:rPr lang="en-US"/>
              <a:t>, </a:t>
            </a:r>
            <a:r>
              <a:rPr lang="en-US">
                <a:hlinkClick r:id="rId3"/>
              </a:rPr>
              <a:t>https://jimfawcett.github.io/Resources/RustModels.pdf</a:t>
            </a:r>
            <a:r>
              <a:rPr lang="en-US"/>
              <a:t> </a:t>
            </a:r>
            <a:endParaRPr lang="en-US" dirty="0"/>
          </a:p>
          <a:p>
            <a:r>
              <a:rPr lang="en-US" dirty="0"/>
              <a:t>The site provides a curated selection of code developed for graduate software design courses at Syracuse University</a:t>
            </a:r>
          </a:p>
          <a:p>
            <a:r>
              <a:rPr lang="en-US" dirty="0"/>
              <a:t>It also contains tutorial and reference materials related to that code.</a:t>
            </a:r>
          </a:p>
          <a:p>
            <a:r>
              <a:rPr lang="en-US" dirty="0"/>
              <a:t>Some of that is presented in the form of “stories”</a:t>
            </a:r>
          </a:p>
          <a:p>
            <a:r>
              <a:rPr lang="en-US" dirty="0"/>
              <a:t>Rust Models is the title of the first chapter of a “</a:t>
            </a:r>
            <a:r>
              <a:rPr lang="en-US" dirty="0">
                <a:hlinkClick r:id="rId4"/>
              </a:rPr>
              <a:t>Rust Story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 story is a detailed walk-through of the Rust programming language.  It provides reference material for a set of </a:t>
            </a:r>
            <a:r>
              <a:rPr lang="en-US" dirty="0">
                <a:hlinkClick r:id="rId5"/>
              </a:rPr>
              <a:t>repositories</a:t>
            </a:r>
            <a:r>
              <a:rPr lang="en-US" dirty="0"/>
              <a:t> that hold source code for utilities, tools, components, and demonstrations.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5D70F-936F-44E6-B768-ED85D723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481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2672" y="1519518"/>
            <a:ext cx="6345383" cy="4657445"/>
          </a:xfrm>
        </p:spPr>
        <p:txBody>
          <a:bodyPr>
            <a:normAutofit/>
          </a:bodyPr>
          <a:lstStyle/>
          <a:p>
            <a:r>
              <a:rPr lang="en-US" dirty="0"/>
              <a:t>Prevent dangling references: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::&lt;f64&gt;::new();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(1.0);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(2.0),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(3.0);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&amp;v[1];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(4.0);  // fails to compile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Print!(“\n  r1 = {?:}”, r1);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drop(r1);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(4.0);  // ok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C2D5BC-F263-4257-BD7E-4A2B3A835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48944" y="1902759"/>
            <a:ext cx="4204855" cy="4274204"/>
          </a:xfrm>
        </p:spPr>
        <p:txBody>
          <a:bodyPr>
            <a:normAutofit/>
          </a:bodyPr>
          <a:lstStyle/>
          <a:p>
            <a:r>
              <a:rPr lang="en-US" sz="2400" dirty="0"/>
              <a:t>v owns vector</a:t>
            </a:r>
          </a:p>
          <a:p>
            <a:r>
              <a:rPr lang="en-US" sz="2400" dirty="0"/>
              <a:t>r1 borrows ownership</a:t>
            </a:r>
          </a:p>
          <a:p>
            <a:r>
              <a:rPr lang="en-US" sz="2400" dirty="0"/>
              <a:t>v can’t mutate until r1 is dropped or goes out of scope</a:t>
            </a:r>
          </a:p>
          <a:p>
            <a:r>
              <a:rPr lang="en-US" sz="2400" dirty="0"/>
              <a:t>Going out of scope calls drop implicitly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8213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Rust Safe Type System - Review	</a:t>
            </a:r>
          </a:p>
        </p:txBody>
      </p:sp>
    </p:spTree>
    <p:extLst>
      <p:ext uri="{BB962C8B-B14F-4D97-AF65-F5344CB8AC3E}">
        <p14:creationId xmlns:p14="http://schemas.microsoft.com/office/powerpoint/2010/main" val="35516675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19518"/>
            <a:ext cx="5881256" cy="4657445"/>
          </a:xfrm>
        </p:spPr>
        <p:txBody>
          <a:bodyPr>
            <a:normAutofit/>
          </a:bodyPr>
          <a:lstStyle/>
          <a:p>
            <a:r>
              <a:rPr lang="en-US" dirty="0"/>
              <a:t>Prevent access to unowned memory: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::&lt;f64&gt;::new();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(1.0), …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 x in v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	print!(“\n  {}”, x)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 i in 0…3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	print!(“\n  {}”, v[i]);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If bound 3 is incorrect, will panic, not allowing access to unowned memory.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C2D5BC-F263-4257-BD7E-4A2B3A835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200" y="2028057"/>
            <a:ext cx="4443132" cy="3435723"/>
          </a:xfrm>
        </p:spPr>
        <p:txBody>
          <a:bodyPr/>
          <a:lstStyle/>
          <a:p>
            <a:pPr lvl="1"/>
            <a:r>
              <a:rPr lang="en-US" dirty="0"/>
              <a:t>Rust knows the size of almost all values, and uses that in for loops like the first.</a:t>
            </a:r>
          </a:p>
          <a:p>
            <a:pPr lvl="1"/>
            <a:r>
              <a:rPr lang="en-US" dirty="0"/>
              <a:t>We can cause access to unowned memory, but that results in aborting the program without allowing access to unowned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199" y="40687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Rust Safe Type System - Review	</a:t>
            </a:r>
          </a:p>
        </p:txBody>
      </p:sp>
    </p:spTree>
    <p:extLst>
      <p:ext uri="{BB962C8B-B14F-4D97-AF65-F5344CB8AC3E}">
        <p14:creationId xmlns:p14="http://schemas.microsoft.com/office/powerpoint/2010/main" val="9080168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582"/>
            <a:ext cx="10515600" cy="46416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Rust is a type safe language, avoiding undefined behavior.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Rust’s type system prevents data races in multi-threaded programs, based on its ownership model.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We won’t discuss data races further in these notes.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It provides level of performance and access to machine resources needed for system programming.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Rust Safe Type System – Summary	</a:t>
            </a:r>
          </a:p>
        </p:txBody>
      </p:sp>
    </p:spTree>
    <p:extLst>
      <p:ext uri="{BB962C8B-B14F-4D97-AF65-F5344CB8AC3E}">
        <p14:creationId xmlns:p14="http://schemas.microsoft.com/office/powerpoint/2010/main" val="375740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68BD7BD-5E39-473E-BC21-DEF7ADD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 with Cargo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0F846-8DD6-4BF3-AE47-1CA3CF48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3878D-4A69-446B-A651-607F58E2F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18" y="1164963"/>
            <a:ext cx="9576954" cy="51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6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C3BD-5DFF-443F-A6E6-07CFF29B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Cargo.toml</a:t>
            </a:r>
            <a:r>
              <a:rPr lang="en-US" dirty="0"/>
              <a:t> – defines package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062C3F-923A-423C-9538-0F561E40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3AB0E-AF66-4465-8F20-5FBB36A9A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838" y="1492483"/>
            <a:ext cx="8678323" cy="465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5F6B-4FBF-43D4-8630-C1EB874B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another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7397B-44F1-4F35-980A-04CCA1C3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9463B-1E73-43ED-BE2B-42B2815DC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71" y="1309649"/>
            <a:ext cx="9310255" cy="49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8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5127</TotalTime>
  <Words>5871</Words>
  <Application>Microsoft Office PowerPoint</Application>
  <PresentationFormat>Widescreen</PresentationFormat>
  <Paragraphs>574</Paragraphs>
  <Slides>63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Consolas</vt:lpstr>
      <vt:lpstr>Office Theme</vt:lpstr>
      <vt:lpstr>Rust Models</vt:lpstr>
      <vt:lpstr>Model</vt:lpstr>
      <vt:lpstr>Models Prologue</vt:lpstr>
      <vt:lpstr>Why Rust?</vt:lpstr>
      <vt:lpstr>Hello Rust World!</vt:lpstr>
      <vt:lpstr>Hello World</vt:lpstr>
      <vt:lpstr>Building and Running with Cargo</vt:lpstr>
      <vt:lpstr>Cargo.toml – defines package</vt:lpstr>
      <vt:lpstr>Add another function</vt:lpstr>
      <vt:lpstr>Modify to use “object”</vt:lpstr>
      <vt:lpstr>More string handling – see lines 17-18</vt:lpstr>
      <vt:lpstr>Why Rust?</vt:lpstr>
      <vt:lpstr>PowerPoint Presentation</vt:lpstr>
      <vt:lpstr>Undefined Behavior – C++ dangling reference</vt:lpstr>
      <vt:lpstr>Undefined Behavior – C++ index out of bounds</vt:lpstr>
      <vt:lpstr>In defense of C++ - Dangling Reference</vt:lpstr>
      <vt:lpstr>In defense of C++ - Index out of Bounds </vt:lpstr>
      <vt:lpstr>PowerPoint Presentation</vt:lpstr>
      <vt:lpstr>Rust Ownership</vt:lpstr>
      <vt:lpstr>Copies, Moves</vt:lpstr>
      <vt:lpstr>Rust Move versus Copy</vt:lpstr>
      <vt:lpstr>Move</vt:lpstr>
      <vt:lpstr>Rust Clone</vt:lpstr>
      <vt:lpstr>References and RwLocking</vt:lpstr>
      <vt:lpstr>Rust won’t allow mutation with an active reference</vt:lpstr>
      <vt:lpstr>Rust allows mutation if we don’t use the reference</vt:lpstr>
      <vt:lpstr>Hello Ownership!</vt:lpstr>
      <vt:lpstr>Hello Rust Ownership</vt:lpstr>
      <vt:lpstr>Immutable References</vt:lpstr>
      <vt:lpstr>Mutable References</vt:lpstr>
      <vt:lpstr>Ownership summary</vt:lpstr>
      <vt:lpstr>Rust Object Model</vt:lpstr>
      <vt:lpstr>Traits</vt:lpstr>
      <vt:lpstr>Implementing Traits and Methods</vt:lpstr>
      <vt:lpstr>Rust Object Model – Static Binding </vt:lpstr>
      <vt:lpstr>Rust Object Model – Dynamic Binding</vt:lpstr>
      <vt:lpstr>Copy and Move Types</vt:lpstr>
      <vt:lpstr>Comparison with C++</vt:lpstr>
      <vt:lpstr>C++ Person Class Hierarchy Example – from C++ Models</vt:lpstr>
      <vt:lpstr>Rust Generics</vt:lpstr>
      <vt:lpstr>Traits</vt:lpstr>
      <vt:lpstr>Traits – Note: these traits don’t use T, but their implementation does</vt:lpstr>
      <vt:lpstr>Generics Summary</vt:lpstr>
      <vt:lpstr>Code Structure </vt:lpstr>
      <vt:lpstr>Crate</vt:lpstr>
      <vt:lpstr>Packages</vt:lpstr>
      <vt:lpstr>Library Crate Construction Co-Tests</vt:lpstr>
      <vt:lpstr>Example – Crates and Packages </vt:lpstr>
      <vt:lpstr>Example – Traits and Structs</vt:lpstr>
      <vt:lpstr>Use of Interfaces and Factories</vt:lpstr>
      <vt:lpstr>Compilation Model </vt:lpstr>
      <vt:lpstr>Cargo Builds</vt:lpstr>
      <vt:lpstr>Program Execution </vt:lpstr>
      <vt:lpstr>Program Execution </vt:lpstr>
      <vt:lpstr>Use of program memory</vt:lpstr>
      <vt:lpstr>Interaction with the Execution Environment</vt:lpstr>
      <vt:lpstr>Epilog</vt:lpstr>
      <vt:lpstr>Conclusions</vt:lpstr>
      <vt:lpstr>Presentation Resources</vt:lpstr>
      <vt:lpstr>Background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Models</dc:title>
  <dc:creator>James Fawcett</dc:creator>
  <cp:lastModifiedBy>James Fawcett</cp:lastModifiedBy>
  <cp:revision>254</cp:revision>
  <cp:lastPrinted>2020-04-01T23:03:44Z</cp:lastPrinted>
  <dcterms:created xsi:type="dcterms:W3CDTF">2020-02-03T12:39:42Z</dcterms:created>
  <dcterms:modified xsi:type="dcterms:W3CDTF">2020-04-03T21:07:25Z</dcterms:modified>
</cp:coreProperties>
</file>