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86" r:id="rId3"/>
    <p:sldId id="287" r:id="rId4"/>
    <p:sldId id="282" r:id="rId5"/>
    <p:sldId id="257" r:id="rId6"/>
    <p:sldId id="260" r:id="rId7"/>
    <p:sldId id="284" r:id="rId8"/>
    <p:sldId id="283" r:id="rId9"/>
    <p:sldId id="262" r:id="rId10"/>
    <p:sldId id="263" r:id="rId11"/>
    <p:sldId id="264" r:id="rId12"/>
    <p:sldId id="285" r:id="rId13"/>
    <p:sldId id="265" r:id="rId14"/>
    <p:sldId id="266" r:id="rId15"/>
    <p:sldId id="267" r:id="rId16"/>
    <p:sldId id="269" r:id="rId17"/>
    <p:sldId id="270" r:id="rId18"/>
    <p:sldId id="271" r:id="rId19"/>
    <p:sldId id="272" r:id="rId20"/>
    <p:sldId id="273" r:id="rId21"/>
    <p:sldId id="274" r:id="rId22"/>
    <p:sldId id="275" r:id="rId23"/>
    <p:sldId id="277" r:id="rId24"/>
    <p:sldId id="276" r:id="rId25"/>
    <p:sldId id="278" r:id="rId26"/>
    <p:sldId id="279" r:id="rId27"/>
    <p:sldId id="281" r:id="rId28"/>
    <p:sldId id="288" r:id="rId29"/>
    <p:sldId id="268" r:id="rId30"/>
    <p:sldId id="280" r:id="rId3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2/7/2020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2/7/2020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2/7/2020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2/7/2020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2/7/2020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2/7/2020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2/7/2020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2/7/2020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2/7/2020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2/7/2020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2/7/2020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2/7/2020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2/7/2020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imfawcett.github.io/Logger.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Resources/CppModel.pdf"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5" Type="http://schemas.openxmlformats.org/officeDocument/2006/relationships/hyperlink" Target="https://jimfawcett.github.io/CppRepositories.html" TargetMode="External"/><Relationship Id="rId4" Type="http://schemas.openxmlformats.org/officeDocument/2006/relationships/hyperlink" Target="https://jimfawcett.github.io/CppStory_Prologu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Part 2</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8" y="1577662"/>
            <a:ext cx="4530702" cy="4291326"/>
          </a:xfrm>
        </p:spPr>
        <p:txBody>
          <a:bodyPr>
            <a:normAutofit/>
          </a:bodyPr>
          <a:lstStyle/>
          <a:p>
            <a:pPr marL="285750" indent="-285750">
              <a:buFont typeface="Arial" panose="020B0604020202020204" pitchFamily="34" charset="0"/>
              <a:buChar char="•"/>
            </a:pPr>
            <a:r>
              <a:rPr lang="en-US" sz="1800" dirty="0"/>
              <a:t>This diagram shows classes that are defined in each of the files from the previous slide.</a:t>
            </a:r>
          </a:p>
          <a:p>
            <a:pPr marL="742950" lvl="1" indent="-285750">
              <a:buFont typeface="Arial" panose="020B0604020202020204" pitchFamily="34" charset="0"/>
              <a:buChar char="•"/>
            </a:pPr>
            <a:r>
              <a:rPr lang="en-US" sz="1600" dirty="0" err="1"/>
              <a:t>IComponent_A</a:t>
            </a:r>
            <a:r>
              <a:rPr lang="en-US" sz="1600" dirty="0"/>
              <a:t> is an interface</a:t>
            </a:r>
            <a:r>
              <a:rPr lang="en-US" sz="1600" baseline="30000" dirty="0"/>
              <a:t>1</a:t>
            </a:r>
            <a:r>
              <a:rPr lang="en-US" sz="1600" dirty="0"/>
              <a:t> for </a:t>
            </a:r>
            <a:r>
              <a:rPr lang="en-US" sz="1600" dirty="0" err="1"/>
              <a:t>Component_A</a:t>
            </a:r>
            <a:endParaRPr lang="en-US" sz="1600" dirty="0"/>
          </a:p>
          <a:p>
            <a:pPr marL="742950" lvl="1" indent="-285750">
              <a:buFont typeface="Arial" panose="020B0604020202020204" pitchFamily="34" charset="0"/>
              <a:buChar char="•"/>
            </a:pPr>
            <a:r>
              <a:rPr lang="en-US" sz="1600" dirty="0" err="1"/>
              <a:t>Component_A</a:t>
            </a:r>
            <a:r>
              <a:rPr lang="en-US" sz="1600" dirty="0"/>
              <a:t> implements the interface to provide exported services</a:t>
            </a:r>
          </a:p>
          <a:p>
            <a:pPr marL="742950" lvl="1" indent="-285750">
              <a:buFont typeface="Arial" panose="020B0604020202020204" pitchFamily="34" charset="0"/>
              <a:buChar char="•"/>
            </a:pPr>
            <a:r>
              <a:rPr lang="en-US" sz="1600" dirty="0" err="1"/>
              <a:t>Component_B</a:t>
            </a:r>
            <a:r>
              <a:rPr lang="en-US" sz="1600" dirty="0"/>
              <a:t> doesn’t provide an interface, composes class Helper</a:t>
            </a:r>
          </a:p>
          <a:p>
            <a:pPr marL="742950" lvl="1" indent="-285750">
              <a:buFont typeface="Arial" panose="020B0604020202020204" pitchFamily="34" charset="0"/>
              <a:buChar char="•"/>
            </a:pPr>
            <a:r>
              <a:rPr lang="en-US" sz="1600" dirty="0" err="1"/>
              <a:t>Component_B</a:t>
            </a:r>
            <a:r>
              <a:rPr lang="en-US" sz="1600" dirty="0"/>
              <a:t> uses </a:t>
            </a:r>
            <a:r>
              <a:rPr lang="en-US" sz="1600" dirty="0" err="1"/>
              <a:t>Component_A</a:t>
            </a:r>
            <a:r>
              <a:rPr lang="en-US" sz="1600" dirty="0"/>
              <a:t> through its interface and factory</a:t>
            </a:r>
            <a:r>
              <a:rPr lang="en-US" sz="1600" baseline="30000" dirty="0"/>
              <a:t>2</a:t>
            </a:r>
          </a:p>
          <a:p>
            <a:pPr marL="742950" lvl="1" indent="-285750">
              <a:buFont typeface="Arial" panose="020B0604020202020204" pitchFamily="34" charset="0"/>
              <a:buChar char="•"/>
            </a:pPr>
            <a:r>
              <a:rPr lang="en-US" sz="1600" dirty="0"/>
              <a:t>Executive uses </a:t>
            </a:r>
            <a:r>
              <a:rPr lang="en-US" sz="1600" dirty="0" err="1"/>
              <a:t>Component_A</a:t>
            </a:r>
            <a:r>
              <a:rPr lang="en-US" sz="1600" dirty="0"/>
              <a:t> through its interface, composes </a:t>
            </a:r>
            <a:r>
              <a:rPr lang="en-US" sz="1600" dirty="0" err="1"/>
              <a:t>Component_B</a:t>
            </a:r>
            <a:endParaRPr lang="en-US" sz="1600" dirty="0"/>
          </a:p>
          <a:p>
            <a:pPr lvl="1"/>
            <a:endParaRPr lang="en-US" sz="1600" dirty="0"/>
          </a:p>
          <a:p>
            <a:pPr marL="800100" lvl="1" indent="-342900">
              <a:buFont typeface="+mj-lt"/>
              <a:buAutoNum type="arabicPeriod"/>
            </a:pPr>
            <a:r>
              <a:rPr lang="en-US" sz="1200" dirty="0"/>
              <a:t>C++ does not have an interface construct.  We use structs with pure virtual functions for that purpose.</a:t>
            </a:r>
          </a:p>
          <a:p>
            <a:pPr marL="800100" lvl="1" indent="-342900">
              <a:buFont typeface="+mj-lt"/>
              <a:buAutoNum type="arabicPeriod"/>
            </a:pPr>
            <a:r>
              <a:rPr lang="en-US" sz="1200" dirty="0" err="1"/>
              <a:t>Component_A’s</a:t>
            </a:r>
            <a:r>
              <a:rPr lang="en-US" sz="1200" dirty="0"/>
              <a:t> factory is implemented with a function, declared in </a:t>
            </a:r>
            <a:r>
              <a:rPr lang="en-US" sz="1200" dirty="0" err="1"/>
              <a:t>IComponent_A.h</a:t>
            </a:r>
            <a:r>
              <a:rPr lang="en-US" sz="1200" dirty="0"/>
              <a:t>. and implemented in Component_A.cpp</a:t>
            </a:r>
          </a:p>
        </p:txBody>
      </p:sp>
      <p:cxnSp>
        <p:nvCxnSpPr>
          <p:cNvPr id="8" name="Straight Connector 7">
            <a:extLst>
              <a:ext uri="{FF2B5EF4-FFF2-40B4-BE49-F238E27FC236}">
                <a16:creationId xmlns:a16="http://schemas.microsoft.com/office/drawing/2014/main" id="{A0AA847F-98E5-435C-A972-EA49111218B1}"/>
              </a:ext>
            </a:extLst>
          </p:cNvPr>
          <p:cNvCxnSpPr/>
          <p:nvPr/>
        </p:nvCxnSpPr>
        <p:spPr>
          <a:xfrm>
            <a:off x="1378039" y="4823138"/>
            <a:ext cx="3561009"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10</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0" y="1709737"/>
            <a:ext cx="4752975" cy="3429000"/>
          </a:xfrm>
        </p:spPr>
      </p:pic>
    </p:spTree>
    <p:extLst>
      <p:ext uri="{BB962C8B-B14F-4D97-AF65-F5344CB8AC3E}">
        <p14:creationId xmlns:p14="http://schemas.microsoft.com/office/powerpoint/2010/main" val="81798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a:t>
            </a:r>
            <a:r>
              <a:rPr lang="en-US" sz="2400" dirty="0" err="1"/>
              <a:t>IComponent_A.h</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11</a:t>
            </a:fld>
            <a:endParaRPr lang="en-US"/>
          </a:p>
        </p:txBody>
      </p:sp>
    </p:spTree>
    <p:extLst>
      <p:ext uri="{BB962C8B-B14F-4D97-AF65-F5344CB8AC3E}">
        <p14:creationId xmlns:p14="http://schemas.microsoft.com/office/powerpoint/2010/main" val="775300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A picture containing clock&#10;&#10;Description automatically generated">
            <a:extLst>
              <a:ext uri="{FF2B5EF4-FFF2-40B4-BE49-F238E27FC236}">
                <a16:creationId xmlns:a16="http://schemas.microsoft.com/office/drawing/2014/main" id="{FE4D15CC-6E95-41D8-95BE-0DF02137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72" y="267303"/>
            <a:ext cx="2396856" cy="2057333"/>
          </a:xfrm>
          <a:prstGeom prst="rect">
            <a:avLst/>
          </a:prstGeom>
        </p:spPr>
      </p:pic>
      <p:sp>
        <p:nvSpPr>
          <p:cNvPr id="2" name="Title 1">
            <a:extLst>
              <a:ext uri="{FF2B5EF4-FFF2-40B4-BE49-F238E27FC236}">
                <a16:creationId xmlns:a16="http://schemas.microsoft.com/office/drawing/2014/main" id="{150D77B0-A711-4460-9AB6-BA629F5F71D9}"/>
              </a:ext>
            </a:extLst>
          </p:cNvPr>
          <p:cNvSpPr>
            <a:spLocks noGrp="1"/>
          </p:cNvSpPr>
          <p:nvPr>
            <p:ph type="title"/>
          </p:nvPr>
        </p:nvSpPr>
        <p:spPr>
          <a:xfrm>
            <a:off x="838200" y="365126"/>
            <a:ext cx="10515600" cy="620108"/>
          </a:xfrm>
        </p:spPr>
        <p:txBody>
          <a:bodyPr/>
          <a:lstStyle/>
          <a:p>
            <a:r>
              <a:rPr lang="en-US" dirty="0"/>
              <a:t>Object Factories</a:t>
            </a:r>
          </a:p>
        </p:txBody>
      </p:sp>
      <p:sp>
        <p:nvSpPr>
          <p:cNvPr id="3" name="Content Placeholder 2">
            <a:extLst>
              <a:ext uri="{FF2B5EF4-FFF2-40B4-BE49-F238E27FC236}">
                <a16:creationId xmlns:a16="http://schemas.microsoft.com/office/drawing/2014/main" id="{426A14C6-ACA0-4E5D-9F4F-432CC418454F}"/>
              </a:ext>
            </a:extLst>
          </p:cNvPr>
          <p:cNvSpPr>
            <a:spLocks noGrp="1"/>
          </p:cNvSpPr>
          <p:nvPr>
            <p:ph idx="1"/>
          </p:nvPr>
        </p:nvSpPr>
        <p:spPr>
          <a:xfrm>
            <a:off x="838200" y="1043190"/>
            <a:ext cx="10515600" cy="5133774"/>
          </a:xfrm>
        </p:spPr>
        <p:txBody>
          <a:bodyPr/>
          <a:lstStyle/>
          <a:p>
            <a:pPr>
              <a:lnSpc>
                <a:spcPct val="150000"/>
              </a:lnSpc>
            </a:pPr>
            <a:r>
              <a:rPr lang="en-US" dirty="0"/>
              <a:t>There are two kinds of object factories:</a:t>
            </a:r>
          </a:p>
          <a:p>
            <a:pPr marL="914400" lvl="1" indent="-457200">
              <a:buFont typeface="+mj-lt"/>
              <a:buAutoNum type="arabicPeriod"/>
            </a:pPr>
            <a:r>
              <a:rPr lang="en-US" dirty="0"/>
              <a:t>Factories that return a smart pointer referring to a newly </a:t>
            </a:r>
            <a:br>
              <a:rPr lang="en-US" dirty="0"/>
            </a:br>
            <a:r>
              <a:rPr lang="en-US" dirty="0"/>
              <a:t>created instance of a component in the native heap.</a:t>
            </a:r>
            <a:br>
              <a:rPr lang="en-US" sz="1100" dirty="0"/>
            </a:br>
            <a:br>
              <a:rPr lang="en-US" sz="1100" dirty="0"/>
            </a:br>
            <a:r>
              <a:rPr lang="en-US" dirty="0"/>
              <a:t> 	std::</a:t>
            </a:r>
            <a:r>
              <a:rPr lang="en-US" dirty="0" err="1"/>
              <a:t>unique_ptr</a:t>
            </a:r>
            <a:r>
              <a:rPr lang="en-US" dirty="0"/>
              <a:t>&lt;</a:t>
            </a:r>
            <a:r>
              <a:rPr lang="en-US" dirty="0" err="1"/>
              <a:t>IComponent</a:t>
            </a:r>
            <a:r>
              <a:rPr lang="en-US" dirty="0"/>
              <a:t>&gt; </a:t>
            </a:r>
            <a:r>
              <a:rPr lang="en-US" dirty="0" err="1"/>
              <a:t>createComponent</a:t>
            </a:r>
            <a:r>
              <a:rPr lang="en-US" dirty="0"/>
              <a:t>() { … }</a:t>
            </a:r>
            <a:br>
              <a:rPr lang="en-US" sz="1050" dirty="0"/>
            </a:br>
            <a:endParaRPr lang="en-US" sz="1050" dirty="0"/>
          </a:p>
          <a:p>
            <a:pPr marL="914400" lvl="1" indent="-457200">
              <a:buFont typeface="+mj-lt"/>
              <a:buAutoNum type="arabicPeriod"/>
            </a:pPr>
            <a:r>
              <a:rPr lang="en-US" dirty="0"/>
              <a:t>Singleton factories that return a reference to a static component.</a:t>
            </a:r>
            <a:br>
              <a:rPr lang="en-US" sz="1100" dirty="0"/>
            </a:br>
            <a:br>
              <a:rPr lang="en-US" sz="1100" dirty="0"/>
            </a:br>
            <a:r>
              <a:rPr lang="en-US" dirty="0"/>
              <a:t> 	</a:t>
            </a:r>
            <a:r>
              <a:rPr lang="en-US" dirty="0" err="1"/>
              <a:t>IComponent</a:t>
            </a:r>
            <a:r>
              <a:rPr lang="en-US" dirty="0"/>
              <a:t>&amp; </a:t>
            </a:r>
            <a:r>
              <a:rPr lang="en-US" dirty="0" err="1"/>
              <a:t>getComponentInstance</a:t>
            </a:r>
            <a:r>
              <a:rPr lang="en-US" dirty="0"/>
              <a:t>() { … }</a:t>
            </a:r>
            <a:br>
              <a:rPr lang="en-US" sz="600" dirty="0"/>
            </a:br>
            <a:endParaRPr lang="en-US" sz="600" dirty="0"/>
          </a:p>
          <a:p>
            <a:pPr>
              <a:lnSpc>
                <a:spcPct val="150000"/>
              </a:lnSpc>
            </a:pPr>
            <a:r>
              <a:rPr lang="en-US" dirty="0"/>
              <a:t>You can find examples of both in the Logger repository:</a:t>
            </a:r>
            <a:br>
              <a:rPr lang="en-US" dirty="0"/>
            </a:br>
            <a:r>
              <a:rPr lang="en-US" dirty="0"/>
              <a:t> 	</a:t>
            </a:r>
            <a:r>
              <a:rPr lang="en-US" dirty="0">
                <a:hlinkClick r:id="rId3"/>
              </a:rPr>
              <a:t>https://JimFawcett.github.io/Logger.html</a:t>
            </a:r>
            <a:r>
              <a:rPr lang="en-US" dirty="0"/>
              <a:t> </a:t>
            </a:r>
            <a:br>
              <a:rPr lang="en-US" dirty="0"/>
            </a:br>
            <a:r>
              <a:rPr lang="en-US" dirty="0"/>
              <a:t>in files </a:t>
            </a:r>
            <a:r>
              <a:rPr lang="en-US" dirty="0" err="1"/>
              <a:t>ITestLogger.h</a:t>
            </a:r>
            <a:r>
              <a:rPr lang="en-US" dirty="0"/>
              <a:t> and </a:t>
            </a:r>
            <a:r>
              <a:rPr lang="en-US" dirty="0" err="1"/>
              <a:t>IQTestLogger.h</a:t>
            </a:r>
            <a:endParaRPr lang="en-US" dirty="0"/>
          </a:p>
        </p:txBody>
      </p:sp>
      <p:sp>
        <p:nvSpPr>
          <p:cNvPr id="4" name="Slide Number Placeholder 3">
            <a:extLst>
              <a:ext uri="{FF2B5EF4-FFF2-40B4-BE49-F238E27FC236}">
                <a16:creationId xmlns:a16="http://schemas.microsoft.com/office/drawing/2014/main" id="{1308D50C-EEAE-4DB0-9353-3269FEC604B9}"/>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2951981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413681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14</a:t>
            </a:fld>
            <a:endParaRPr lang="en-US"/>
          </a:p>
        </p:txBody>
      </p:sp>
    </p:spTree>
    <p:extLst>
      <p:ext uri="{BB962C8B-B14F-4D97-AF65-F5344CB8AC3E}">
        <p14:creationId xmlns:p14="http://schemas.microsoft.com/office/powerpoint/2010/main" val="209640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1439186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83292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17</a:t>
            </a:fld>
            <a:endParaRPr lang="en-US"/>
          </a:p>
        </p:txBody>
      </p:sp>
    </p:spTree>
    <p:extLst>
      <p:ext uri="{BB962C8B-B14F-4D97-AF65-F5344CB8AC3E}">
        <p14:creationId xmlns:p14="http://schemas.microsoft.com/office/powerpoint/2010/main" val="249548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487215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322228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0C3-134A-4DEF-B53D-18FBE75E976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8C9AAC8-C9A5-4DB1-98A6-DA7E40FF746E}"/>
              </a:ext>
            </a:extLst>
          </p:cNvPr>
          <p:cNvSpPr>
            <a:spLocks noGrp="1"/>
          </p:cNvSpPr>
          <p:nvPr>
            <p:ph idx="1"/>
          </p:nvPr>
        </p:nvSpPr>
        <p:spPr/>
        <p:txBody>
          <a:bodyPr/>
          <a:lstStyle/>
          <a:p>
            <a:r>
              <a:rPr lang="en-US" dirty="0"/>
              <a:t>“A model of a system or process is a theoretical description that can help you understand how the system or process works, or how it might work.”</a:t>
            </a:r>
            <a:br>
              <a:rPr lang="en-US" dirty="0"/>
            </a:br>
            <a:r>
              <a:rPr lang="en-US" dirty="0"/>
              <a:t>- collinsdictionary.com</a:t>
            </a:r>
            <a:br>
              <a:rPr lang="en-US" dirty="0"/>
            </a:br>
            <a:endParaRPr lang="en-US" dirty="0"/>
          </a:p>
          <a:p>
            <a:r>
              <a:rPr lang="en-US" dirty="0"/>
              <a:t>“A system or thing used as an example to follow or imitate.”</a:t>
            </a:r>
            <a:br>
              <a:rPr lang="en-US" dirty="0"/>
            </a:br>
            <a:r>
              <a:rPr lang="en-US" dirty="0"/>
              <a:t>  - Merriam-Webster Dictionary</a:t>
            </a:r>
          </a:p>
          <a:p>
            <a:pPr marL="0" indent="0">
              <a:buNone/>
            </a:pPr>
            <a:endParaRPr lang="en-US" dirty="0"/>
          </a:p>
        </p:txBody>
      </p:sp>
      <p:sp>
        <p:nvSpPr>
          <p:cNvPr id="4" name="Slide Number Placeholder 3">
            <a:extLst>
              <a:ext uri="{FF2B5EF4-FFF2-40B4-BE49-F238E27FC236}">
                <a16:creationId xmlns:a16="http://schemas.microsoft.com/office/drawing/2014/main" id="{FD692D15-2CE5-4FD1-B97A-85166CB39B91}"/>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49734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1199093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static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825803" y="2208723"/>
            <a:ext cx="4501167"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21</a:t>
            </a:fld>
            <a:endParaRPr lang="en-US"/>
          </a:p>
        </p:txBody>
      </p:sp>
    </p:spTree>
    <p:extLst>
      <p:ext uri="{BB962C8B-B14F-4D97-AF65-F5344CB8AC3E}">
        <p14:creationId xmlns:p14="http://schemas.microsoft.com/office/powerpoint/2010/main" val="2877702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1100601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400" dirty="0"/>
              <a:t>When B is constructed its C component is constructed in its memory footprint. That means that C is constructed as part of B’s construction.</a:t>
            </a:r>
          </a:p>
          <a:p>
            <a:r>
              <a:rPr lang="en-US" sz="2400" dirty="0"/>
              <a:t>When D is constructed its base B is constructed in its memory footprint. So B is constructed as part of D’s construction.</a:t>
            </a:r>
          </a:p>
          <a:p>
            <a:r>
              <a:rPr lang="en-US" sz="2400" dirty="0"/>
              <a:t>These are required events that affect the syntax of the constructors we write.</a:t>
            </a:r>
          </a:p>
          <a:p>
            <a:pPr lvl="1"/>
            <a:r>
              <a:rPr lang="en-US" sz="2000" dirty="0"/>
              <a:t>We use an initialization sequence for B to determine how C is to be constructed.</a:t>
            </a:r>
          </a:p>
          <a:p>
            <a:pPr lvl="1"/>
            <a:r>
              <a:rPr lang="en-US" sz="20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3101875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01167"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24</a:t>
            </a:fld>
            <a:endParaRPr lang="en-US"/>
          </a:p>
        </p:txBody>
      </p:sp>
    </p:spTree>
    <p:extLst>
      <p:ext uri="{BB962C8B-B14F-4D97-AF65-F5344CB8AC3E}">
        <p14:creationId xmlns:p14="http://schemas.microsoft.com/office/powerpoint/2010/main" val="128087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7.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25</a:t>
            </a:fld>
            <a:endParaRPr lang="en-US"/>
          </a:p>
        </p:txBody>
      </p:sp>
    </p:spTree>
    <p:extLst>
      <p:ext uri="{BB962C8B-B14F-4D97-AF65-F5344CB8AC3E}">
        <p14:creationId xmlns:p14="http://schemas.microsoft.com/office/powerpoint/2010/main" val="1191583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1539332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7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be library developers, but that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27</a:t>
            </a:fld>
            <a:endParaRPr lang="en-US"/>
          </a:p>
        </p:txBody>
      </p:sp>
    </p:spTree>
    <p:extLst>
      <p:ext uri="{BB962C8B-B14F-4D97-AF65-F5344CB8AC3E}">
        <p14:creationId xmlns:p14="http://schemas.microsoft.com/office/powerpoint/2010/main" val="1695196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ED2B-2E20-48CE-A714-E1F9BFF337F5}"/>
              </a:ext>
            </a:extLst>
          </p:cNvPr>
          <p:cNvSpPr>
            <a:spLocks noGrp="1"/>
          </p:cNvSpPr>
          <p:nvPr>
            <p:ph type="title"/>
          </p:nvPr>
        </p:nvSpPr>
        <p:spPr>
          <a:xfrm>
            <a:off x="838200" y="365126"/>
            <a:ext cx="10515600" cy="716700"/>
          </a:xfrm>
        </p:spPr>
        <p:txBody>
          <a:bodyPr/>
          <a:lstStyle/>
          <a:p>
            <a:r>
              <a:rPr lang="en-US" dirty="0"/>
              <a:t>Location of Resources</a:t>
            </a:r>
          </a:p>
        </p:txBody>
      </p:sp>
      <p:pic>
        <p:nvPicPr>
          <p:cNvPr id="6" name="Content Placeholder 5" descr="A screenshot of a cell phone&#10;&#10;Description automatically generated">
            <a:extLst>
              <a:ext uri="{FF2B5EF4-FFF2-40B4-BE49-F238E27FC236}">
                <a16:creationId xmlns:a16="http://schemas.microsoft.com/office/drawing/2014/main" id="{04625158-4F1C-44A8-A032-B506F200C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1154740"/>
            <a:ext cx="7861504" cy="5128695"/>
          </a:xfrm>
        </p:spPr>
      </p:pic>
      <p:sp>
        <p:nvSpPr>
          <p:cNvPr id="4" name="Slide Number Placeholder 3">
            <a:extLst>
              <a:ext uri="{FF2B5EF4-FFF2-40B4-BE49-F238E27FC236}">
                <a16:creationId xmlns:a16="http://schemas.microsoft.com/office/drawing/2014/main" id="{870DFE9F-68FE-40ED-A8E3-FD2CA1D02F44}"/>
              </a:ext>
            </a:extLst>
          </p:cNvPr>
          <p:cNvSpPr>
            <a:spLocks noGrp="1"/>
          </p:cNvSpPr>
          <p:nvPr>
            <p:ph type="sldNum" sz="quarter" idx="12"/>
          </p:nvPr>
        </p:nvSpPr>
        <p:spPr/>
        <p:txBody>
          <a:bodyPr/>
          <a:lstStyle/>
          <a:p>
            <a:fld id="{519FA752-D1CF-498F-B0BD-05E47309CED3}" type="slidenum">
              <a:rPr lang="en-US" smtClean="0"/>
              <a:t>28</a:t>
            </a:fld>
            <a:endParaRPr lang="en-US"/>
          </a:p>
        </p:txBody>
      </p:sp>
    </p:spTree>
    <p:extLst>
      <p:ext uri="{BB962C8B-B14F-4D97-AF65-F5344CB8AC3E}">
        <p14:creationId xmlns:p14="http://schemas.microsoft.com/office/powerpoint/2010/main" val="491707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29</a:t>
            </a:fld>
            <a:endParaRPr lang="en-US"/>
          </a:p>
        </p:txBody>
      </p:sp>
    </p:spTree>
    <p:extLst>
      <p:ext uri="{BB962C8B-B14F-4D97-AF65-F5344CB8AC3E}">
        <p14:creationId xmlns:p14="http://schemas.microsoft.com/office/powerpoint/2010/main" val="401571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FB1-CB62-4DF7-A64F-E69C13644DED}"/>
              </a:ext>
            </a:extLst>
          </p:cNvPr>
          <p:cNvSpPr>
            <a:spLocks noGrp="1"/>
          </p:cNvSpPr>
          <p:nvPr>
            <p:ph type="title"/>
          </p:nvPr>
        </p:nvSpPr>
        <p:spPr/>
        <p:txBody>
          <a:bodyPr/>
          <a:lstStyle/>
          <a:p>
            <a:r>
              <a:rPr lang="en-US" dirty="0"/>
              <a:t>C++ Models – Chapter 1 of C++ Story</a:t>
            </a:r>
          </a:p>
        </p:txBody>
      </p:sp>
      <p:sp>
        <p:nvSpPr>
          <p:cNvPr id="3" name="Content Placeholder 2">
            <a:extLst>
              <a:ext uri="{FF2B5EF4-FFF2-40B4-BE49-F238E27FC236}">
                <a16:creationId xmlns:a16="http://schemas.microsoft.com/office/drawing/2014/main" id="{93E56527-BFCE-4F83-A100-EE028572F035}"/>
              </a:ext>
            </a:extLst>
          </p:cNvPr>
          <p:cNvSpPr>
            <a:spLocks noGrp="1"/>
          </p:cNvSpPr>
          <p:nvPr>
            <p:ph idx="1"/>
          </p:nvPr>
        </p:nvSpPr>
        <p:spPr/>
        <p:txBody>
          <a:bodyPr/>
          <a:lstStyle/>
          <a:p>
            <a:r>
              <a:rPr lang="en-US" dirty="0"/>
              <a:t>Code Structure</a:t>
            </a:r>
          </a:p>
          <a:p>
            <a:r>
              <a:rPr lang="en-US" dirty="0"/>
              <a:t>Compilation Model</a:t>
            </a:r>
          </a:p>
          <a:p>
            <a:r>
              <a:rPr lang="en-US" dirty="0"/>
              <a:t>Program Execution Model</a:t>
            </a:r>
          </a:p>
          <a:p>
            <a:r>
              <a:rPr lang="en-US" dirty="0"/>
              <a:t>Memory model</a:t>
            </a:r>
          </a:p>
          <a:p>
            <a:r>
              <a:rPr lang="en-US" dirty="0"/>
              <a:t>Classes</a:t>
            </a:r>
          </a:p>
          <a:p>
            <a:r>
              <a:rPr lang="en-US" dirty="0"/>
              <a:t>Object Model</a:t>
            </a:r>
          </a:p>
          <a:p>
            <a:r>
              <a:rPr lang="en-US" dirty="0"/>
              <a:t>Templates</a:t>
            </a:r>
          </a:p>
        </p:txBody>
      </p:sp>
      <p:sp>
        <p:nvSpPr>
          <p:cNvPr id="4" name="Slide Number Placeholder 3">
            <a:extLst>
              <a:ext uri="{FF2B5EF4-FFF2-40B4-BE49-F238E27FC236}">
                <a16:creationId xmlns:a16="http://schemas.microsoft.com/office/drawing/2014/main" id="{CFADB812-9F13-4D4E-B4D0-BFDCAE2E940B}"/>
              </a:ext>
            </a:extLst>
          </p:cNvPr>
          <p:cNvSpPr>
            <a:spLocks noGrp="1"/>
          </p:cNvSpPr>
          <p:nvPr>
            <p:ph type="sldNum" sz="quarter" idx="12"/>
          </p:nvPr>
        </p:nvSpPr>
        <p:spPr/>
        <p:txBody>
          <a:bodyPr/>
          <a:lstStyle/>
          <a:p>
            <a:fld id="{519FA752-D1CF-498F-B0BD-05E47309CED3}" type="slidenum">
              <a:rPr lang="en-US" smtClean="0"/>
              <a:t>3</a:t>
            </a:fld>
            <a:endParaRPr lang="en-US"/>
          </a:p>
        </p:txBody>
      </p:sp>
      <p:sp>
        <p:nvSpPr>
          <p:cNvPr id="5" name="Arrow: Right 4">
            <a:extLst>
              <a:ext uri="{FF2B5EF4-FFF2-40B4-BE49-F238E27FC236}">
                <a16:creationId xmlns:a16="http://schemas.microsoft.com/office/drawing/2014/main" id="{EE690463-0F48-4409-9489-B1A10B1B95AF}"/>
              </a:ext>
            </a:extLst>
          </p:cNvPr>
          <p:cNvSpPr/>
          <p:nvPr/>
        </p:nvSpPr>
        <p:spPr>
          <a:xfrm rot="10800000">
            <a:off x="4784505" y="1922210"/>
            <a:ext cx="963769" cy="2865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46B29D-5CA3-4CB9-86DE-1FB9D4F0B1B5}"/>
              </a:ext>
            </a:extLst>
          </p:cNvPr>
          <p:cNvSpPr txBox="1"/>
          <p:nvPr/>
        </p:nvSpPr>
        <p:spPr>
          <a:xfrm>
            <a:off x="6007997" y="1812746"/>
            <a:ext cx="963769" cy="461665"/>
          </a:xfrm>
          <a:prstGeom prst="rect">
            <a:avLst/>
          </a:prstGeom>
          <a:noFill/>
        </p:spPr>
        <p:txBody>
          <a:bodyPr wrap="square" rtlCol="0">
            <a:spAutoFit/>
          </a:bodyPr>
          <a:lstStyle/>
          <a:p>
            <a:r>
              <a:rPr lang="en-US" sz="2400" dirty="0"/>
              <a:t>Part</a:t>
            </a:r>
            <a:r>
              <a:rPr lang="en-US" dirty="0"/>
              <a:t> 1.</a:t>
            </a:r>
          </a:p>
        </p:txBody>
      </p:sp>
    </p:spTree>
    <p:extLst>
      <p:ext uri="{BB962C8B-B14F-4D97-AF65-F5344CB8AC3E}">
        <p14:creationId xmlns:p14="http://schemas.microsoft.com/office/powerpoint/2010/main" val="405120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30</a:t>
            </a:fld>
            <a:endParaRPr lang="en-US"/>
          </a:p>
        </p:txBody>
      </p:sp>
    </p:spTree>
    <p:extLst>
      <p:ext uri="{BB962C8B-B14F-4D97-AF65-F5344CB8AC3E}">
        <p14:creationId xmlns:p14="http://schemas.microsoft.com/office/powerpoint/2010/main" val="148831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p:txBody>
          <a:bodyPr>
            <a:normAutofit/>
          </a:bodyPr>
          <a:lstStyle/>
          <a:p>
            <a:r>
              <a:rPr lang="en-US" dirty="0"/>
              <a:t>The material for this presentation comes from my </a:t>
            </a:r>
            <a:r>
              <a:rPr lang="en-US" dirty="0" err="1"/>
              <a:t>github</a:t>
            </a:r>
            <a:r>
              <a:rPr lang="en-US" dirty="0"/>
              <a:t> website:</a:t>
            </a:r>
          </a:p>
          <a:p>
            <a:pPr lvl="1"/>
            <a:r>
              <a:rPr lang="en-US" dirty="0">
                <a:hlinkClick r:id="rId2"/>
              </a:rPr>
              <a:t>https://JimFawcett.github.io</a:t>
            </a:r>
            <a:r>
              <a:rPr lang="en-US"/>
              <a:t>, </a:t>
            </a:r>
            <a:r>
              <a:rPr lang="en-US">
                <a:hlinkClick r:id="rId3"/>
              </a:rPr>
              <a:t>https://JimFawcett.github.io/Resources/CppModel.pdf</a:t>
            </a:r>
            <a:r>
              <a:rPr lang="en-US"/>
              <a:t> </a:t>
            </a:r>
            <a:endParaRPr lang="en-US" dirty="0"/>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C++ Models is the title of the first chapter of a “</a:t>
            </a:r>
            <a:r>
              <a:rPr lang="en-US" dirty="0">
                <a:hlinkClick r:id="rId4"/>
              </a:rPr>
              <a:t>C++ Story</a:t>
            </a:r>
            <a:r>
              <a:rPr lang="en-US" dirty="0"/>
              <a:t>”</a:t>
            </a:r>
          </a:p>
          <a:p>
            <a:pPr lvl="1"/>
            <a:r>
              <a:rPr lang="en-US" dirty="0"/>
              <a:t>The story is a detailed walk-through the C++ programming language.  It provides reference material for a set of </a:t>
            </a:r>
            <a:r>
              <a:rPr lang="en-US" dirty="0">
                <a:hlinkClick r:id="rId5"/>
              </a:rPr>
              <a:t>repositories</a:t>
            </a:r>
            <a:r>
              <a:rPr lang="en-US" dirty="0"/>
              <a:t> – 61 at last count –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38734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a:xfrm>
            <a:off x="838200" y="1635617"/>
            <a:ext cx="10515600" cy="4541346"/>
          </a:xfrm>
        </p:spPr>
        <p:txBody>
          <a:bodyPr/>
          <a:lstStyle/>
          <a:p>
            <a:r>
              <a:rPr lang="en-US" dirty="0"/>
              <a:t>C++ is a large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265809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6</a:t>
            </a:fld>
            <a:endParaRPr lang="en-US"/>
          </a:p>
        </p:txBody>
      </p:sp>
    </p:spTree>
    <p:extLst>
      <p:ext uri="{BB962C8B-B14F-4D97-AF65-F5344CB8AC3E}">
        <p14:creationId xmlns:p14="http://schemas.microsoft.com/office/powerpoint/2010/main" val="323022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E4E-9E2A-4ABE-BBC8-7DD554E6EB5A}"/>
              </a:ext>
            </a:extLst>
          </p:cNvPr>
          <p:cNvSpPr>
            <a:spLocks noGrp="1"/>
          </p:cNvSpPr>
          <p:nvPr>
            <p:ph type="title"/>
          </p:nvPr>
        </p:nvSpPr>
        <p:spPr>
          <a:xfrm>
            <a:off x="838200" y="365126"/>
            <a:ext cx="10515600" cy="768216"/>
          </a:xfrm>
        </p:spPr>
        <p:txBody>
          <a:bodyPr/>
          <a:lstStyle/>
          <a:p>
            <a:r>
              <a:rPr lang="en-US" dirty="0"/>
              <a:t>Packages</a:t>
            </a:r>
          </a:p>
        </p:txBody>
      </p:sp>
      <p:sp>
        <p:nvSpPr>
          <p:cNvPr id="3" name="Content Placeholder 2">
            <a:extLst>
              <a:ext uri="{FF2B5EF4-FFF2-40B4-BE49-F238E27FC236}">
                <a16:creationId xmlns:a16="http://schemas.microsoft.com/office/drawing/2014/main" id="{703CAB63-04F8-4F4B-904A-D4CE02E75CF6}"/>
              </a:ext>
            </a:extLst>
          </p:cNvPr>
          <p:cNvSpPr>
            <a:spLocks noGrp="1"/>
          </p:cNvSpPr>
          <p:nvPr>
            <p:ph idx="1"/>
          </p:nvPr>
        </p:nvSpPr>
        <p:spPr>
          <a:xfrm>
            <a:off x="838200" y="1236372"/>
            <a:ext cx="10515600" cy="4940591"/>
          </a:xfrm>
        </p:spPr>
        <p:txBody>
          <a:bodyPr/>
          <a:lstStyle/>
          <a:p>
            <a:r>
              <a:rPr lang="en-US" dirty="0"/>
              <a:t>A package consists of:</a:t>
            </a:r>
          </a:p>
          <a:p>
            <a:pPr lvl="1"/>
            <a:r>
              <a:rPr lang="en-US" dirty="0"/>
              <a:t> a single Package_Name.cpp file with construction test main function</a:t>
            </a:r>
          </a:p>
          <a:p>
            <a:pPr lvl="1"/>
            <a:r>
              <a:rPr lang="en-US" dirty="0"/>
              <a:t>a header file </a:t>
            </a:r>
            <a:r>
              <a:rPr lang="en-US" dirty="0" err="1"/>
              <a:t>Package_Name.h</a:t>
            </a:r>
            <a:endParaRPr lang="en-US" dirty="0"/>
          </a:p>
          <a:p>
            <a:pPr lvl="1"/>
            <a:r>
              <a:rPr lang="en-US" dirty="0"/>
              <a:t>Optionally may have an interface file, </a:t>
            </a:r>
            <a:r>
              <a:rPr lang="en-US" dirty="0" err="1"/>
              <a:t>IPackage_Name.h</a:t>
            </a:r>
            <a:endParaRPr lang="en-US" dirty="0"/>
          </a:p>
          <a:p>
            <a:r>
              <a:rPr lang="en-US" dirty="0"/>
              <a:t>These parts are embedded in a directory with project file or make file</a:t>
            </a:r>
          </a:p>
          <a:p>
            <a:pPr lvl="1"/>
            <a:r>
              <a:rPr lang="en-US" dirty="0"/>
              <a:t>Used to build the construction test.</a:t>
            </a:r>
          </a:p>
          <a:p>
            <a:pPr lvl="1"/>
            <a:r>
              <a:rPr lang="en-US" dirty="0"/>
              <a:t>The directory may also include files from other packages on which this package depends.</a:t>
            </a:r>
          </a:p>
          <a:p>
            <a:pPr lvl="1"/>
            <a:r>
              <a:rPr lang="en-US" dirty="0"/>
              <a:t>Alternately, a project package makes references to libraries for packages on which it depends instead of including the files in its package directory.</a:t>
            </a:r>
          </a:p>
          <a:p>
            <a:r>
              <a:rPr lang="en-US" dirty="0"/>
              <a:t>Each package is expected to implement a single responsibility and have code comments that describe its operation.</a:t>
            </a:r>
          </a:p>
        </p:txBody>
      </p:sp>
      <p:sp>
        <p:nvSpPr>
          <p:cNvPr id="4" name="Slide Number Placeholder 3">
            <a:extLst>
              <a:ext uri="{FF2B5EF4-FFF2-40B4-BE49-F238E27FC236}">
                <a16:creationId xmlns:a16="http://schemas.microsoft.com/office/drawing/2014/main" id="{33584788-4BF1-451A-81CF-45224E9BAB24}"/>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50288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1035836"/>
          </a:xfrm>
        </p:spPr>
        <p:txBody>
          <a:bodyPr/>
          <a:lstStyle/>
          <a:p>
            <a:r>
              <a:rPr lang="en-US" dirty="0"/>
              <a:t>Package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510018"/>
            <a:ext cx="10515600" cy="4666945"/>
          </a:xfrm>
        </p:spPr>
        <p:txBody>
          <a:bodyPr/>
          <a:lstStyle/>
          <a:p>
            <a:r>
              <a:rPr lang="en-US" dirty="0"/>
              <a:t>For anything other than trivial example code it’s very useful to test as we build code:</a:t>
            </a:r>
          </a:p>
          <a:p>
            <a:pPr lvl="1"/>
            <a:r>
              <a:rPr lang="en-US" dirty="0"/>
              <a:t>Add a main function for every .</a:t>
            </a:r>
            <a:r>
              <a:rPr lang="en-US" dirty="0" err="1"/>
              <a:t>cpp</a:t>
            </a:r>
            <a:r>
              <a:rPr lang="en-US" dirty="0"/>
              <a:t> file.</a:t>
            </a:r>
          </a:p>
          <a:p>
            <a:pPr lvl="1"/>
            <a:r>
              <a:rPr lang="en-US" dirty="0"/>
              <a:t>Every time we add a few lines of code we add small tests in the main then build and execute.</a:t>
            </a:r>
          </a:p>
          <a:p>
            <a:pPr lvl="1"/>
            <a:r>
              <a:rPr lang="en-US" dirty="0"/>
              <a:t>This “co-test” process allows us to very quickly find errors.  If a test fails, the problem is almost certain to be in the few lines of code we entered after the last test.</a:t>
            </a:r>
          </a:p>
          <a:p>
            <a:pPr lvl="1"/>
            <a:r>
              <a:rPr lang="en-US" dirty="0"/>
              <a:t>We wrap the main function in #ifdef TEST_NAME … #endif directives. </a:t>
            </a:r>
          </a:p>
          <a:p>
            <a:pPr lvl="2"/>
            <a:r>
              <a:rPr lang="en-US" dirty="0"/>
              <a:t>When TEST_NAME is defined we run the package test.</a:t>
            </a:r>
          </a:p>
          <a:p>
            <a:pPr lvl="2"/>
            <a:r>
              <a:rPr lang="en-US" dirty="0"/>
              <a:t>When not defined we can combine the package with other packages to build a larger executable.</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422567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8037" y="484688"/>
            <a:ext cx="3443018" cy="212920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lnSpcReduction="10000"/>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IComponent_A.h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contains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9</a:t>
            </a:fld>
            <a:endParaRPr lang="en-US"/>
          </a:p>
        </p:txBody>
      </p:sp>
      <p:pic>
        <p:nvPicPr>
          <p:cNvPr id="7" name="Picture 6" descr="A screenshot of a cell phone&#10;&#10;Description automatically generated">
            <a:extLst>
              <a:ext uri="{FF2B5EF4-FFF2-40B4-BE49-F238E27FC236}">
                <a16:creationId xmlns:a16="http://schemas.microsoft.com/office/drawing/2014/main" id="{3EE29BFD-4FB2-4C27-A405-ABBEB51BC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739" y="2835564"/>
            <a:ext cx="4531158" cy="3454624"/>
          </a:xfrm>
          <a:prstGeom prst="rect">
            <a:avLst/>
          </a:prstGeom>
        </p:spPr>
      </p:pic>
    </p:spTree>
    <p:extLst>
      <p:ext uri="{BB962C8B-B14F-4D97-AF65-F5344CB8AC3E}">
        <p14:creationId xmlns:p14="http://schemas.microsoft.com/office/powerpoint/2010/main" val="167723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3531</Words>
  <Application>Microsoft Office PowerPoint</Application>
  <PresentationFormat>Widescreen</PresentationFormat>
  <Paragraphs>273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C++ Models Part 2</vt:lpstr>
      <vt:lpstr>Model</vt:lpstr>
      <vt:lpstr>C++ Models – Chapter 1 of C++ Story</vt:lpstr>
      <vt:lpstr>Background</vt:lpstr>
      <vt:lpstr>Prologue</vt:lpstr>
      <vt:lpstr>1. Code Structure https://jimfawcett.github.io/CppStory_Models.html#structure</vt:lpstr>
      <vt:lpstr>Packages</vt:lpstr>
      <vt:lpstr>Package Construction Co-Tests</vt:lpstr>
      <vt:lpstr>Example – Files and Packages </vt:lpstr>
      <vt:lpstr>Example - Classes</vt:lpstr>
      <vt:lpstr>Use of Interfaces and Factories</vt:lpstr>
      <vt:lpstr>Object Factories</vt:lpstr>
      <vt:lpstr>2. Compilation Model https://jimfawcett.github.io/CppStory_Models.html#compil</vt:lpstr>
      <vt:lpstr>Compilation Model</vt:lpstr>
      <vt:lpstr>3. Program Execution https://jimfawcett.github.io/CppStory_Models.html#execute</vt:lpstr>
      <vt:lpstr>Use of program memory</vt:lpstr>
      <vt:lpstr>Interaction with the Execution Environment</vt:lpstr>
      <vt:lpstr>4. Memory Model https://JimFawcett.github.io/CppStory_Models.html#memory</vt:lpstr>
      <vt:lpstr>Control of entity placement in memory</vt:lpstr>
      <vt:lpstr>5. Classes  https://jimfawcett.github.io/CppStory_Models.html#class</vt:lpstr>
      <vt:lpstr>Point Class</vt:lpstr>
      <vt:lpstr>6. C++ Object Model https://jimfawcett.github.io/CppStory_Models.html#objmodel</vt:lpstr>
      <vt:lpstr>Object Construction</vt:lpstr>
      <vt:lpstr>Value Types</vt:lpstr>
      <vt:lpstr>7. Templates  https://jimfawcett.github.io/CppStory_Models.html#templ</vt:lpstr>
      <vt:lpstr>Template overloads and Specialization</vt:lpstr>
      <vt:lpstr>Conclusions</vt:lpstr>
      <vt:lpstr>Location of Resources</vt:lpstr>
      <vt:lpstr>Presentation Resources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73</cp:revision>
  <cp:lastPrinted>2020-02-06T15:38:29Z</cp:lastPrinted>
  <dcterms:created xsi:type="dcterms:W3CDTF">2020-02-03T12:39:42Z</dcterms:created>
  <dcterms:modified xsi:type="dcterms:W3CDTF">2020-02-07T17:22:38Z</dcterms:modified>
</cp:coreProperties>
</file>