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86" r:id="rId3"/>
    <p:sldId id="287" r:id="rId4"/>
    <p:sldId id="282" r:id="rId5"/>
    <p:sldId id="257" r:id="rId6"/>
    <p:sldId id="292" r:id="rId7"/>
    <p:sldId id="260" r:id="rId8"/>
    <p:sldId id="284" r:id="rId9"/>
    <p:sldId id="283" r:id="rId10"/>
    <p:sldId id="262" r:id="rId11"/>
    <p:sldId id="263" r:id="rId12"/>
    <p:sldId id="264" r:id="rId13"/>
    <p:sldId id="285" r:id="rId14"/>
    <p:sldId id="293" r:id="rId15"/>
    <p:sldId id="265" r:id="rId16"/>
    <p:sldId id="266" r:id="rId17"/>
    <p:sldId id="294" r:id="rId18"/>
    <p:sldId id="267" r:id="rId19"/>
    <p:sldId id="269" r:id="rId20"/>
    <p:sldId id="270" r:id="rId21"/>
    <p:sldId id="295" r:id="rId22"/>
    <p:sldId id="271" r:id="rId23"/>
    <p:sldId id="272" r:id="rId24"/>
    <p:sldId id="296" r:id="rId25"/>
    <p:sldId id="273" r:id="rId26"/>
    <p:sldId id="274" r:id="rId27"/>
    <p:sldId id="297" r:id="rId28"/>
    <p:sldId id="275" r:id="rId29"/>
    <p:sldId id="277" r:id="rId30"/>
    <p:sldId id="276" r:id="rId31"/>
    <p:sldId id="298" r:id="rId32"/>
    <p:sldId id="289" r:id="rId33"/>
    <p:sldId id="291" r:id="rId34"/>
    <p:sldId id="290" r:id="rId35"/>
    <p:sldId id="299" r:id="rId36"/>
    <p:sldId id="278" r:id="rId37"/>
    <p:sldId id="301" r:id="rId38"/>
    <p:sldId id="279" r:id="rId39"/>
    <p:sldId id="300" r:id="rId40"/>
    <p:sldId id="281" r:id="rId41"/>
    <p:sldId id="288" r:id="rId42"/>
    <p:sldId id="268" r:id="rId43"/>
    <p:sldId id="280" r:id="rId4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2/9/2020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2/9/2020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2/9/2020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2/9/2020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2/9/2020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2/9/2020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2/9/2020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2/9/2020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2/9/2020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2/9/2020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2/9/2020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2/9/2020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2/9/2020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7" y="1223493"/>
            <a:ext cx="5573891" cy="5132857"/>
          </a:xfrm>
        </p:spPr>
        <p:txBody>
          <a:bodyPr>
            <a:normAutofit/>
          </a:bodyPr>
          <a:lstStyle/>
          <a:p>
            <a:pPr marL="285750" indent="-285750">
              <a:buFont typeface="Arial" panose="020B0604020202020204" pitchFamily="34" charset="0"/>
              <a:buChar char="•"/>
            </a:pPr>
            <a:r>
              <a:rPr lang="en-US" sz="2000" dirty="0"/>
              <a:t>This diagram shows classes that are defined in each of the files from the previous slide.</a:t>
            </a:r>
          </a:p>
          <a:p>
            <a:pPr marL="742950" lvl="1" indent="-285750">
              <a:buFont typeface="Arial" panose="020B0604020202020204" pitchFamily="34" charset="0"/>
              <a:buChar char="•"/>
            </a:pPr>
            <a:r>
              <a:rPr lang="en-US" sz="1800" dirty="0" err="1"/>
              <a:t>IComponent_A</a:t>
            </a:r>
            <a:r>
              <a:rPr lang="en-US" sz="1800" dirty="0"/>
              <a:t> is an interface</a:t>
            </a:r>
            <a:r>
              <a:rPr lang="en-US" sz="1800" baseline="30000" dirty="0"/>
              <a:t>1</a:t>
            </a:r>
            <a:r>
              <a:rPr lang="en-US" sz="1800" dirty="0"/>
              <a:t> for </a:t>
            </a:r>
            <a:r>
              <a:rPr lang="en-US" sz="1800" dirty="0" err="1"/>
              <a:t>Component_A</a:t>
            </a:r>
            <a:endParaRPr lang="en-US" sz="1800" dirty="0"/>
          </a:p>
          <a:p>
            <a:pPr marL="742950" lvl="1" indent="-285750">
              <a:buFont typeface="Arial" panose="020B0604020202020204" pitchFamily="34" charset="0"/>
              <a:buChar char="•"/>
            </a:pPr>
            <a:r>
              <a:rPr lang="en-US" sz="1800" dirty="0" err="1"/>
              <a:t>Component_A</a:t>
            </a:r>
            <a:r>
              <a:rPr lang="en-US" sz="1800" dirty="0"/>
              <a:t> implements the interface to provide exported services</a:t>
            </a:r>
          </a:p>
          <a:p>
            <a:pPr marL="742950" lvl="1" indent="-285750">
              <a:buFont typeface="Arial" panose="020B0604020202020204" pitchFamily="34" charset="0"/>
              <a:buChar char="•"/>
            </a:pPr>
            <a:r>
              <a:rPr lang="en-US" sz="1800" dirty="0" err="1"/>
              <a:t>Component_B</a:t>
            </a:r>
            <a:r>
              <a:rPr lang="en-US" sz="1800" dirty="0"/>
              <a:t> doesn’t provide an interface, composes class Helper</a:t>
            </a:r>
          </a:p>
          <a:p>
            <a:pPr marL="742950" lvl="1" indent="-285750">
              <a:buFont typeface="Arial" panose="020B0604020202020204" pitchFamily="34" charset="0"/>
              <a:buChar char="•"/>
            </a:pPr>
            <a:r>
              <a:rPr lang="en-US" sz="1800" dirty="0" err="1"/>
              <a:t>Component_B</a:t>
            </a:r>
            <a:r>
              <a:rPr lang="en-US" sz="1800" dirty="0"/>
              <a:t> uses </a:t>
            </a:r>
            <a:r>
              <a:rPr lang="en-US" sz="1800" dirty="0" err="1"/>
              <a:t>Component_A</a:t>
            </a:r>
            <a:r>
              <a:rPr lang="en-US" sz="1800" dirty="0"/>
              <a:t> through its interface and factory</a:t>
            </a:r>
            <a:r>
              <a:rPr lang="en-US" sz="1800" baseline="30000" dirty="0"/>
              <a:t>2</a:t>
            </a:r>
          </a:p>
          <a:p>
            <a:pPr marL="742950" lvl="1" indent="-285750">
              <a:buFont typeface="Arial" panose="020B0604020202020204" pitchFamily="34" charset="0"/>
              <a:buChar char="•"/>
            </a:pPr>
            <a:r>
              <a:rPr lang="en-US" sz="1800" dirty="0"/>
              <a:t>Executive uses </a:t>
            </a:r>
            <a:r>
              <a:rPr lang="en-US" sz="1800" dirty="0" err="1"/>
              <a:t>Component_A</a:t>
            </a:r>
            <a:r>
              <a:rPr lang="en-US" sz="1800" dirty="0"/>
              <a:t> through its interface, composes </a:t>
            </a:r>
            <a:r>
              <a:rPr lang="en-US" sz="1800" dirty="0" err="1"/>
              <a:t>Component_B</a:t>
            </a:r>
            <a:br>
              <a:rPr lang="en-US" sz="1800" dirty="0"/>
            </a:br>
            <a:endParaRPr lang="en-US" sz="300" dirty="0"/>
          </a:p>
          <a:p>
            <a:pPr lvl="1"/>
            <a:endParaRPr lang="en-US" sz="300" dirty="0"/>
          </a:p>
          <a:p>
            <a:pPr marL="800100" lvl="1" indent="-342900">
              <a:buFont typeface="+mj-lt"/>
              <a:buAutoNum type="arabicPeriod"/>
            </a:pPr>
            <a:r>
              <a:rPr lang="en-US" dirty="0"/>
              <a:t>C++ does not have an interface construct.  We use structs with pure virtual functions for that purpose.</a:t>
            </a:r>
          </a:p>
          <a:p>
            <a:pPr marL="800100" lvl="1" indent="-342900">
              <a:buFont typeface="+mj-lt"/>
              <a:buAutoNum type="arabicPeriod"/>
            </a:pPr>
            <a:r>
              <a:rPr lang="en-US" dirty="0" err="1"/>
              <a:t>Component_A’s</a:t>
            </a:r>
            <a:r>
              <a:rPr lang="en-US" dirty="0"/>
              <a:t> factory is implemented with a function, declared in </a:t>
            </a:r>
            <a:r>
              <a:rPr lang="en-US" dirty="0" err="1"/>
              <a:t>IComponent_A.h</a:t>
            </a:r>
            <a:r>
              <a:rPr lang="en-US"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a:cxnSpLocks/>
          </p:cNvCxnSpPr>
          <p:nvPr/>
        </p:nvCxnSpPr>
        <p:spPr>
          <a:xfrm>
            <a:off x="1378039" y="4456091"/>
            <a:ext cx="4623516"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11</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99237" y="1114023"/>
            <a:ext cx="4752975" cy="3429000"/>
          </a:xfrm>
        </p:spPr>
      </p:pic>
    </p:spTree>
    <p:extLst>
      <p:ext uri="{BB962C8B-B14F-4D97-AF65-F5344CB8AC3E}">
        <p14:creationId xmlns:p14="http://schemas.microsoft.com/office/powerpoint/2010/main" val="81798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775300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9519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2 - Compilation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1532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4136815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09640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3 - Execution</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2292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143918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283292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495484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4 - Memory</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06166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487215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222287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5 - Classes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78291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9093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stack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729211" y="2208723"/>
            <a:ext cx="4597759"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2877702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6 – Object Model</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37099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11006015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000" dirty="0"/>
              <a:t>When B is constructed its C component is constructed in its memory footprint. That means that C is constructed as part of B’s construction.</a:t>
            </a:r>
          </a:p>
          <a:p>
            <a:r>
              <a:rPr lang="en-US" sz="2000" dirty="0"/>
              <a:t>When D is constructed its base B is constructed in its memory footprint. So B is constructed as part of D’s construction.</a:t>
            </a:r>
          </a:p>
          <a:p>
            <a:r>
              <a:rPr lang="en-US" sz="2000" dirty="0"/>
              <a:t>These are required events that affect the syntax of the constructors we write.</a:t>
            </a:r>
          </a:p>
          <a:p>
            <a:pPr lvl="1"/>
            <a:r>
              <a:rPr lang="en-US" sz="1800" dirty="0"/>
              <a:t>We use an initialization sequence for B to determine how C is to be constructed.</a:t>
            </a:r>
          </a:p>
          <a:p>
            <a:pPr lvl="1"/>
            <a:r>
              <a:rPr lang="en-US" sz="18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29</a:t>
            </a:fld>
            <a:endParaRPr lang="en-US"/>
          </a:p>
        </p:txBody>
      </p:sp>
      <p:sp>
        <p:nvSpPr>
          <p:cNvPr id="8" name="TextBox 7">
            <a:extLst>
              <a:ext uri="{FF2B5EF4-FFF2-40B4-BE49-F238E27FC236}">
                <a16:creationId xmlns:a16="http://schemas.microsoft.com/office/drawing/2014/main" id="{CEE43604-62B1-49A2-961E-36EBEF60E4CA}"/>
              </a:ext>
            </a:extLst>
          </p:cNvPr>
          <p:cNvSpPr txBox="1"/>
          <p:nvPr/>
        </p:nvSpPr>
        <p:spPr>
          <a:xfrm>
            <a:off x="812444" y="5203069"/>
            <a:ext cx="5556161" cy="1323439"/>
          </a:xfrm>
          <a:prstGeom prst="rect">
            <a:avLst/>
          </a:prstGeom>
          <a:noFill/>
          <a:ln>
            <a:solidFill>
              <a:schemeClr val="tx1"/>
            </a:solidFill>
          </a:ln>
        </p:spPr>
        <p:txBody>
          <a:bodyPr wrap="square" rtlCol="0">
            <a:spAutoFit/>
          </a:bodyPr>
          <a:lstStyle/>
          <a:p>
            <a:r>
              <a:rPr lang="en-US" sz="1600" dirty="0">
                <a:latin typeface="Consolas" panose="020B0609020204030204" pitchFamily="49" charset="0"/>
              </a:rPr>
              <a:t>Point::Point(</a:t>
            </a:r>
            <a:r>
              <a:rPr lang="en-US" sz="1600" dirty="0" err="1">
                <a:latin typeface="Consolas" panose="020B0609020204030204" pitchFamily="49" charset="0"/>
              </a:rPr>
              <a:t>size_t</a:t>
            </a:r>
            <a:r>
              <a:rPr lang="en-US" sz="1600" dirty="0">
                <a:latin typeface="Consolas" panose="020B0609020204030204" pitchFamily="49" charset="0"/>
              </a:rPr>
              <a:t> N, const std::string&amp; name) : name_(name) </a:t>
            </a:r>
          </a:p>
          <a:p>
            <a:r>
              <a:rPr lang="en-US" sz="1600" dirty="0">
                <a:latin typeface="Consolas" panose="020B0609020204030204" pitchFamily="49" charset="0"/>
              </a:rPr>
              <a:t>{</a:t>
            </a:r>
          </a:p>
          <a:p>
            <a:r>
              <a:rPr lang="en-US" sz="1600" dirty="0">
                <a:latin typeface="Consolas" panose="020B0609020204030204" pitchFamily="49" charset="0"/>
              </a:rPr>
              <a:t>  </a:t>
            </a:r>
            <a:r>
              <a:rPr lang="en-US" sz="1600" dirty="0" err="1">
                <a:latin typeface="Consolas" panose="020B0609020204030204" pitchFamily="49" charset="0"/>
              </a:rPr>
              <a:t>coordinates_.reserve</a:t>
            </a:r>
            <a:r>
              <a:rPr lang="en-US" sz="1600" dirty="0">
                <a:latin typeface="Consolas" panose="020B0609020204030204" pitchFamily="49" charset="0"/>
              </a:rPr>
              <a:t>(N);</a:t>
            </a:r>
          </a:p>
          <a:p>
            <a:r>
              <a:rPr lang="en-US" sz="1600" dirty="0">
                <a:latin typeface="Consolas" panose="020B0609020204030204" pitchFamily="49" charset="0"/>
              </a:rPr>
              <a:t>}</a:t>
            </a:r>
          </a:p>
        </p:txBody>
      </p:sp>
      <p:sp>
        <p:nvSpPr>
          <p:cNvPr id="9" name="Arrow: Right 8">
            <a:extLst>
              <a:ext uri="{FF2B5EF4-FFF2-40B4-BE49-F238E27FC236}">
                <a16:creationId xmlns:a16="http://schemas.microsoft.com/office/drawing/2014/main" id="{D15C7E18-8495-426C-B930-D8D3736282D7}"/>
              </a:ext>
            </a:extLst>
          </p:cNvPr>
          <p:cNvSpPr/>
          <p:nvPr/>
        </p:nvSpPr>
        <p:spPr>
          <a:xfrm rot="11140176">
            <a:off x="2679342" y="5677665"/>
            <a:ext cx="1274472" cy="1886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43F1FF5-58EC-4AF4-A438-997B1C3A3E95}"/>
              </a:ext>
            </a:extLst>
          </p:cNvPr>
          <p:cNvSpPr txBox="1"/>
          <p:nvPr/>
        </p:nvSpPr>
        <p:spPr>
          <a:xfrm>
            <a:off x="3960016" y="5680122"/>
            <a:ext cx="2492062" cy="369332"/>
          </a:xfrm>
          <a:prstGeom prst="rect">
            <a:avLst/>
          </a:prstGeom>
          <a:noFill/>
        </p:spPr>
        <p:txBody>
          <a:bodyPr wrap="square" rtlCol="0">
            <a:spAutoFit/>
          </a:bodyPr>
          <a:lstStyle/>
          <a:p>
            <a:r>
              <a:rPr lang="en-US" b="1" dirty="0"/>
              <a:t>Initialization sequence</a:t>
            </a:r>
          </a:p>
        </p:txBody>
      </p:sp>
    </p:spTree>
    <p:extLst>
      <p:ext uri="{BB962C8B-B14F-4D97-AF65-F5344CB8AC3E}">
        <p14:creationId xmlns:p14="http://schemas.microsoft.com/office/powerpoint/2010/main" val="3101875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72001"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280875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7 – Polymorphism</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654350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8571-3214-44D2-BE5B-53F4F1B069F2}"/>
              </a:ext>
            </a:extLst>
          </p:cNvPr>
          <p:cNvSpPr>
            <a:spLocks noGrp="1"/>
          </p:cNvSpPr>
          <p:nvPr>
            <p:ph type="title"/>
          </p:nvPr>
        </p:nvSpPr>
        <p:spPr>
          <a:xfrm>
            <a:off x="838200" y="365126"/>
            <a:ext cx="10515600" cy="877686"/>
          </a:xfrm>
          <a:solidFill>
            <a:schemeClr val="bg2"/>
          </a:solidFill>
        </p:spPr>
        <p:txBody>
          <a:bodyPr/>
          <a:lstStyle/>
          <a:p>
            <a:r>
              <a:rPr lang="en-US" dirty="0"/>
              <a:t>7. Polymorphism</a:t>
            </a:r>
          </a:p>
        </p:txBody>
      </p:sp>
      <p:sp>
        <p:nvSpPr>
          <p:cNvPr id="5" name="Content Placeholder 4">
            <a:extLst>
              <a:ext uri="{FF2B5EF4-FFF2-40B4-BE49-F238E27FC236}">
                <a16:creationId xmlns:a16="http://schemas.microsoft.com/office/drawing/2014/main" id="{698A17EC-81C8-43AE-970E-F1EB66F94747}"/>
              </a:ext>
            </a:extLst>
          </p:cNvPr>
          <p:cNvSpPr>
            <a:spLocks noGrp="1"/>
          </p:cNvSpPr>
          <p:nvPr>
            <p:ph sz="half" idx="1"/>
          </p:nvPr>
        </p:nvSpPr>
        <p:spPr>
          <a:xfrm>
            <a:off x="838200" y="1577662"/>
            <a:ext cx="5257800" cy="4599301"/>
          </a:xfrm>
        </p:spPr>
        <p:txBody>
          <a:bodyPr>
            <a:noAutofit/>
          </a:bodyPr>
          <a:lstStyle/>
          <a:p>
            <a:r>
              <a:rPr lang="en-US" sz="2000" dirty="0"/>
              <a:t>When a class D derives from some class B it inherits all of the methods and data of B.</a:t>
            </a:r>
            <a:br>
              <a:rPr lang="en-US" sz="2000" dirty="0"/>
            </a:br>
            <a:br>
              <a:rPr lang="en-US" sz="600" dirty="0"/>
            </a:br>
            <a:r>
              <a:rPr lang="en-US" sz="2000" dirty="0"/>
              <a:t> 	class D : public B { … };</a:t>
            </a:r>
          </a:p>
          <a:p>
            <a:r>
              <a:rPr lang="en-US" sz="2000" dirty="0"/>
              <a:t>If there are multiple derived classes: D1, D2, … a base class pointer or reference can be bound to any one of them:</a:t>
            </a:r>
            <a:br>
              <a:rPr lang="en-US" sz="2000" dirty="0"/>
            </a:br>
            <a:r>
              <a:rPr lang="en-US" sz="2000" dirty="0"/>
              <a:t> 	B* </a:t>
            </a:r>
            <a:r>
              <a:rPr lang="en-US" sz="2000" dirty="0" err="1"/>
              <a:t>pB</a:t>
            </a:r>
            <a:r>
              <a:rPr lang="en-US" sz="2000" dirty="0"/>
              <a:t> = &amp;D1</a:t>
            </a:r>
            <a:br>
              <a:rPr lang="en-US" sz="2000" dirty="0"/>
            </a:br>
            <a:r>
              <a:rPr lang="en-US" sz="2000" dirty="0"/>
              <a:t> 	B&amp; </a:t>
            </a:r>
            <a:r>
              <a:rPr lang="en-US" sz="2000" dirty="0" err="1"/>
              <a:t>br</a:t>
            </a:r>
            <a:r>
              <a:rPr lang="en-US" sz="2000" dirty="0"/>
              <a:t> = D2;</a:t>
            </a:r>
          </a:p>
          <a:p>
            <a:r>
              <a:rPr lang="en-US" sz="2000" dirty="0"/>
              <a:t>Functions that accept a base pointer will accept a base pointer bound to any derived class:</a:t>
            </a:r>
            <a:br>
              <a:rPr lang="en-US" sz="2000" dirty="0"/>
            </a:br>
            <a:r>
              <a:rPr lang="en-US" sz="2000" dirty="0"/>
              <a:t> 	fun(</a:t>
            </a:r>
            <a:r>
              <a:rPr lang="en-US" sz="2000" dirty="0" err="1"/>
              <a:t>pB</a:t>
            </a:r>
            <a:r>
              <a:rPr lang="en-US" sz="2000" dirty="0"/>
              <a:t>)</a:t>
            </a:r>
            <a:br>
              <a:rPr lang="en-US" sz="2000" dirty="0"/>
            </a:br>
            <a:br>
              <a:rPr lang="en-US" sz="500" dirty="0"/>
            </a:br>
            <a:r>
              <a:rPr lang="en-US" sz="2000" dirty="0"/>
              <a:t>This allows fun to process any of the derived objects using syntax specified by the base class.</a:t>
            </a:r>
          </a:p>
        </p:txBody>
      </p:sp>
      <p:sp>
        <p:nvSpPr>
          <p:cNvPr id="4" name="Slide Number Placeholder 3">
            <a:extLst>
              <a:ext uri="{FF2B5EF4-FFF2-40B4-BE49-F238E27FC236}">
                <a16:creationId xmlns:a16="http://schemas.microsoft.com/office/drawing/2014/main" id="{B00C925D-F1A1-46ED-B257-46E1FD3441EF}"/>
              </a:ext>
            </a:extLst>
          </p:cNvPr>
          <p:cNvSpPr>
            <a:spLocks noGrp="1"/>
          </p:cNvSpPr>
          <p:nvPr>
            <p:ph type="sldNum" sz="quarter" idx="12"/>
          </p:nvPr>
        </p:nvSpPr>
        <p:spPr/>
        <p:txBody>
          <a:bodyPr/>
          <a:lstStyle/>
          <a:p>
            <a:fld id="{519FA752-D1CF-498F-B0BD-05E47309CED3}" type="slidenum">
              <a:rPr lang="en-US" smtClean="0"/>
              <a:t>32</a:t>
            </a:fld>
            <a:endParaRPr lang="en-US"/>
          </a:p>
        </p:txBody>
      </p:sp>
      <p:sp>
        <p:nvSpPr>
          <p:cNvPr id="9" name="Content Placeholder 8">
            <a:extLst>
              <a:ext uri="{FF2B5EF4-FFF2-40B4-BE49-F238E27FC236}">
                <a16:creationId xmlns:a16="http://schemas.microsoft.com/office/drawing/2014/main" id="{3AEAFEA8-F72A-49B6-B11F-626108B9E96C}"/>
              </a:ext>
            </a:extLst>
          </p:cNvPr>
          <p:cNvSpPr>
            <a:spLocks noGrp="1"/>
          </p:cNvSpPr>
          <p:nvPr>
            <p:ph sz="half" idx="2"/>
          </p:nvPr>
        </p:nvSpPr>
        <p:spPr>
          <a:xfrm>
            <a:off x="6413678" y="1577662"/>
            <a:ext cx="4940121" cy="4599301"/>
          </a:xfrm>
        </p:spPr>
        <p:txBody>
          <a:bodyPr>
            <a:normAutofit/>
          </a:bodyPr>
          <a:lstStyle/>
          <a:p>
            <a:r>
              <a:rPr lang="en-US" sz="2000" dirty="0"/>
              <a:t>Inheritance supports two features:</a:t>
            </a:r>
          </a:p>
          <a:p>
            <a:pPr marL="914400" lvl="1" indent="-457200">
              <a:buFont typeface="+mj-lt"/>
              <a:buAutoNum type="arabicPeriod"/>
            </a:pPr>
            <a:r>
              <a:rPr lang="en-US" sz="1800" dirty="0"/>
              <a:t>Inheritance of implementation, e.g., all of the methods of a base class</a:t>
            </a:r>
          </a:p>
          <a:p>
            <a:pPr marL="914400" lvl="1" indent="-457200">
              <a:buFont typeface="+mj-lt"/>
              <a:buAutoNum type="arabicPeriod"/>
            </a:pPr>
            <a:r>
              <a:rPr lang="en-US" sz="1800" dirty="0"/>
              <a:t>Substitution of derived instances in functions that are typed to accept base pointers or references.</a:t>
            </a:r>
          </a:p>
          <a:p>
            <a:r>
              <a:rPr lang="en-US" sz="2000" dirty="0"/>
              <a:t>Of these two features, substitutability is the more important.  It allows us to build very flexible code.</a:t>
            </a:r>
          </a:p>
          <a:p>
            <a:pPr lvl="1"/>
            <a:r>
              <a:rPr lang="en-US" sz="1800" dirty="0"/>
              <a:t>If we need to add a new derived class, all the functions that accept base pointers or references don’t change.  They simply use the base class language, inherited by every derived class, to interact with that input.</a:t>
            </a:r>
          </a:p>
        </p:txBody>
      </p:sp>
    </p:spTree>
    <p:extLst>
      <p:ext uri="{BB962C8B-B14F-4D97-AF65-F5344CB8AC3E}">
        <p14:creationId xmlns:p14="http://schemas.microsoft.com/office/powerpoint/2010/main" val="27371151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360A6-AAE6-4CAA-A9B4-08D33C60C3DD}"/>
              </a:ext>
            </a:extLst>
          </p:cNvPr>
          <p:cNvSpPr>
            <a:spLocks noGrp="1"/>
          </p:cNvSpPr>
          <p:nvPr>
            <p:ph type="title"/>
          </p:nvPr>
        </p:nvSpPr>
        <p:spPr>
          <a:xfrm>
            <a:off x="838200" y="365125"/>
            <a:ext cx="10515600" cy="845489"/>
          </a:xfrm>
        </p:spPr>
        <p:txBody>
          <a:bodyPr/>
          <a:lstStyle/>
          <a:p>
            <a:r>
              <a:rPr lang="en-US" dirty="0"/>
              <a:t>Virtual Function Dispatching</a:t>
            </a:r>
          </a:p>
        </p:txBody>
      </p:sp>
      <p:sp>
        <p:nvSpPr>
          <p:cNvPr id="3" name="Content Placeholder 2">
            <a:extLst>
              <a:ext uri="{FF2B5EF4-FFF2-40B4-BE49-F238E27FC236}">
                <a16:creationId xmlns:a16="http://schemas.microsoft.com/office/drawing/2014/main" id="{E80245F7-A1B6-40D6-A4F0-EECE852AE046}"/>
              </a:ext>
            </a:extLst>
          </p:cNvPr>
          <p:cNvSpPr>
            <a:spLocks noGrp="1"/>
          </p:cNvSpPr>
          <p:nvPr>
            <p:ph sz="half" idx="1"/>
          </p:nvPr>
        </p:nvSpPr>
        <p:spPr>
          <a:xfrm>
            <a:off x="838200" y="1371600"/>
            <a:ext cx="5181600" cy="4901955"/>
          </a:xfrm>
        </p:spPr>
        <p:txBody>
          <a:bodyPr>
            <a:noAutofit/>
          </a:bodyPr>
          <a:lstStyle/>
          <a:p>
            <a:r>
              <a:rPr lang="en-US" sz="1800" dirty="0"/>
              <a:t>Every class that includes one or more virtual functions has a Virtual function pointer Table (VTBL)</a:t>
            </a:r>
          </a:p>
          <a:p>
            <a:r>
              <a:rPr lang="en-US" sz="1800" dirty="0"/>
              <a:t>The class B defines three virtual functions and for each of those its VTBL has a pointer bound to the code defined for that function.</a:t>
            </a:r>
          </a:p>
          <a:p>
            <a:r>
              <a:rPr lang="en-US" sz="1800" dirty="0"/>
              <a:t>Class D, derived from B, has a VTBL with pointers to code for each of its functions.</a:t>
            </a:r>
          </a:p>
          <a:p>
            <a:pPr lvl="1"/>
            <a:r>
              <a:rPr lang="en-US" sz="1400" dirty="0"/>
              <a:t>pMf1 points to B:Mf1 because D did not override that method</a:t>
            </a:r>
          </a:p>
          <a:p>
            <a:pPr lvl="1"/>
            <a:r>
              <a:rPr lang="en-US" sz="1400" dirty="0"/>
              <a:t>pMf2 points to D:Mf2 because D did override that method.</a:t>
            </a:r>
          </a:p>
          <a:p>
            <a:pPr lvl="1"/>
            <a:r>
              <a:rPr lang="en-US" sz="1400" dirty="0"/>
              <a:t>pMf3 points to code for a new virtual function defined in D but not in B.</a:t>
            </a:r>
          </a:p>
          <a:p>
            <a:r>
              <a:rPr lang="en-US" sz="1800" dirty="0"/>
              <a:t>When we invoke a method on a derived instance using a base pointer, the code invoked is reached through one of the VTBL pointers.</a:t>
            </a:r>
          </a:p>
        </p:txBody>
      </p:sp>
      <p:sp>
        <p:nvSpPr>
          <p:cNvPr id="5" name="Slide Number Placeholder 4">
            <a:extLst>
              <a:ext uri="{FF2B5EF4-FFF2-40B4-BE49-F238E27FC236}">
                <a16:creationId xmlns:a16="http://schemas.microsoft.com/office/drawing/2014/main" id="{7D4F324E-5F42-4A88-B28B-E6DD171E445D}"/>
              </a:ext>
            </a:extLst>
          </p:cNvPr>
          <p:cNvSpPr>
            <a:spLocks noGrp="1"/>
          </p:cNvSpPr>
          <p:nvPr>
            <p:ph type="sldNum" sz="quarter" idx="12"/>
          </p:nvPr>
        </p:nvSpPr>
        <p:spPr/>
        <p:txBody>
          <a:bodyPr/>
          <a:lstStyle/>
          <a:p>
            <a:fld id="{519FA752-D1CF-498F-B0BD-05E47309CED3}" type="slidenum">
              <a:rPr lang="en-US" smtClean="0"/>
              <a:t>33</a:t>
            </a:fld>
            <a:endParaRPr lang="en-US"/>
          </a:p>
        </p:txBody>
      </p:sp>
      <p:pic>
        <p:nvPicPr>
          <p:cNvPr id="8" name="Content Placeholder 7" descr="A screenshot of a cell phone&#10;&#10;Description automatically generated">
            <a:extLst>
              <a:ext uri="{FF2B5EF4-FFF2-40B4-BE49-F238E27FC236}">
                <a16:creationId xmlns:a16="http://schemas.microsoft.com/office/drawing/2014/main" id="{E093C2D1-6368-4E1C-BA1F-EB774D9E75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1618" y="1371600"/>
            <a:ext cx="5082182" cy="4351338"/>
          </a:xfrm>
        </p:spPr>
      </p:pic>
    </p:spTree>
    <p:extLst>
      <p:ext uri="{BB962C8B-B14F-4D97-AF65-F5344CB8AC3E}">
        <p14:creationId xmlns:p14="http://schemas.microsoft.com/office/powerpoint/2010/main" val="3029304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B79B5-AAAD-45C6-A3CA-6738F9D83416}"/>
              </a:ext>
            </a:extLst>
          </p:cNvPr>
          <p:cNvSpPr>
            <a:spLocks noGrp="1"/>
          </p:cNvSpPr>
          <p:nvPr>
            <p:ph type="title"/>
          </p:nvPr>
        </p:nvSpPr>
        <p:spPr>
          <a:xfrm>
            <a:off x="838200" y="365126"/>
            <a:ext cx="10515600" cy="826170"/>
          </a:xfrm>
        </p:spPr>
        <p:txBody>
          <a:bodyPr/>
          <a:lstStyle/>
          <a:p>
            <a:r>
              <a:rPr lang="en-US" dirty="0"/>
              <a:t>Person Class Hierarchy Example</a:t>
            </a:r>
          </a:p>
        </p:txBody>
      </p:sp>
      <p:sp>
        <p:nvSpPr>
          <p:cNvPr id="3" name="Content Placeholder 2">
            <a:extLst>
              <a:ext uri="{FF2B5EF4-FFF2-40B4-BE49-F238E27FC236}">
                <a16:creationId xmlns:a16="http://schemas.microsoft.com/office/drawing/2014/main" id="{2CFB5D26-3820-47F2-AEA6-55C28F6F0F08}"/>
              </a:ext>
            </a:extLst>
          </p:cNvPr>
          <p:cNvSpPr>
            <a:spLocks noGrp="1"/>
          </p:cNvSpPr>
          <p:nvPr>
            <p:ph sz="half" idx="1"/>
          </p:nvPr>
        </p:nvSpPr>
        <p:spPr>
          <a:xfrm>
            <a:off x="838199" y="1332964"/>
            <a:ext cx="5845935" cy="5159910"/>
          </a:xfrm>
        </p:spPr>
        <p:txBody>
          <a:bodyPr>
            <a:normAutofit/>
          </a:bodyPr>
          <a:lstStyle/>
          <a:p>
            <a:r>
              <a:rPr lang="en-US" sz="2000" dirty="0"/>
              <a:t>The class structure shown on the right represents a software development organization.</a:t>
            </a:r>
          </a:p>
          <a:p>
            <a:r>
              <a:rPr lang="en-US" sz="2000" dirty="0"/>
              <a:t>Software Engineers inherit the person type and implement the </a:t>
            </a:r>
            <a:r>
              <a:rPr lang="en-US" sz="2000" dirty="0" err="1"/>
              <a:t>ISW_Eng</a:t>
            </a:r>
            <a:r>
              <a:rPr lang="en-US" sz="2000" dirty="0"/>
              <a:t> interface.  </a:t>
            </a:r>
            <a:r>
              <a:rPr lang="en-US" sz="2000" dirty="0" err="1"/>
              <a:t>SW_Eng</a:t>
            </a:r>
            <a:r>
              <a:rPr lang="en-US" sz="2000" dirty="0"/>
              <a:t> is an abstract base class for all software engineers.</a:t>
            </a:r>
          </a:p>
          <a:p>
            <a:r>
              <a:rPr lang="en-US" sz="2000" dirty="0"/>
              <a:t>Any function that accepts a pointer to </a:t>
            </a:r>
            <a:r>
              <a:rPr lang="en-US" sz="2000" dirty="0" err="1"/>
              <a:t>SW_Eng</a:t>
            </a:r>
            <a:r>
              <a:rPr lang="en-US" sz="2000" dirty="0"/>
              <a:t> will also accept pointers to Devs, </a:t>
            </a:r>
            <a:r>
              <a:rPr lang="en-US" sz="2000" dirty="0" err="1"/>
              <a:t>TeamLeads</a:t>
            </a:r>
            <a:r>
              <a:rPr lang="en-US" sz="2000" dirty="0"/>
              <a:t>, and </a:t>
            </a:r>
            <a:r>
              <a:rPr lang="en-US" sz="2000" dirty="0" err="1"/>
              <a:t>ProjMgrs</a:t>
            </a:r>
            <a:r>
              <a:rPr lang="en-US" sz="2000" dirty="0"/>
              <a:t>.</a:t>
            </a:r>
          </a:p>
          <a:p>
            <a:r>
              <a:rPr lang="en-US" sz="2000" dirty="0"/>
              <a:t>If </a:t>
            </a:r>
            <a:r>
              <a:rPr lang="en-US" sz="2000" dirty="0" err="1"/>
              <a:t>ISW_Eng</a:t>
            </a:r>
            <a:r>
              <a:rPr lang="en-US" sz="2000" dirty="0"/>
              <a:t> defines a pure virtual method, say </a:t>
            </a:r>
            <a:r>
              <a:rPr lang="en-US" sz="2000" dirty="0" err="1"/>
              <a:t>doWork</a:t>
            </a:r>
            <a:r>
              <a:rPr lang="en-US" sz="2000" dirty="0"/>
              <a:t>(), any derived class can override that method.</a:t>
            </a:r>
          </a:p>
          <a:p>
            <a:pPr lvl="1"/>
            <a:r>
              <a:rPr lang="en-US" sz="1600" dirty="0"/>
              <a:t>Devs </a:t>
            </a:r>
            <a:r>
              <a:rPr lang="en-US" sz="1600" dirty="0" err="1"/>
              <a:t>doWork</a:t>
            </a:r>
            <a:r>
              <a:rPr lang="en-US" sz="1600" dirty="0"/>
              <a:t> that </a:t>
            </a:r>
            <a:r>
              <a:rPr lang="en-US" sz="1600" dirty="0" err="1"/>
              <a:t>devs</a:t>
            </a:r>
            <a:r>
              <a:rPr lang="en-US" sz="1600" dirty="0"/>
              <a:t> do</a:t>
            </a:r>
          </a:p>
          <a:p>
            <a:pPr lvl="1"/>
            <a:r>
              <a:rPr lang="en-US" sz="1600" dirty="0" err="1"/>
              <a:t>TeamLeads</a:t>
            </a:r>
            <a:r>
              <a:rPr lang="en-US" sz="1600" dirty="0"/>
              <a:t> </a:t>
            </a:r>
            <a:r>
              <a:rPr lang="en-US" sz="1600" dirty="0" err="1"/>
              <a:t>doWork</a:t>
            </a:r>
            <a:r>
              <a:rPr lang="en-US" sz="1600" dirty="0"/>
              <a:t> that team leads do</a:t>
            </a:r>
          </a:p>
          <a:p>
            <a:pPr lvl="1"/>
            <a:r>
              <a:rPr lang="en-US" sz="1600" dirty="0" err="1"/>
              <a:t>ProjMgrs</a:t>
            </a:r>
            <a:r>
              <a:rPr lang="en-US" sz="1600" dirty="0"/>
              <a:t> </a:t>
            </a:r>
            <a:r>
              <a:rPr lang="en-US" sz="1600" dirty="0" err="1"/>
              <a:t>doWork</a:t>
            </a:r>
            <a:r>
              <a:rPr lang="en-US" sz="1600" dirty="0"/>
              <a:t> that project managers do</a:t>
            </a:r>
          </a:p>
          <a:p>
            <a:r>
              <a:rPr lang="en-US" sz="2000" dirty="0"/>
              <a:t>So the </a:t>
            </a:r>
            <a:r>
              <a:rPr lang="en-US" sz="2000" dirty="0" err="1"/>
              <a:t>doWork</a:t>
            </a:r>
            <a:r>
              <a:rPr lang="en-US" sz="2000" dirty="0"/>
              <a:t>() method binds to code based on the type of object bound to an </a:t>
            </a:r>
            <a:r>
              <a:rPr lang="en-US" sz="2000" dirty="0" err="1"/>
              <a:t>ISW_Eng</a:t>
            </a:r>
            <a:r>
              <a:rPr lang="en-US" sz="2000" dirty="0"/>
              <a:t> pointer. </a:t>
            </a:r>
          </a:p>
        </p:txBody>
      </p:sp>
      <p:sp>
        <p:nvSpPr>
          <p:cNvPr id="5" name="Slide Number Placeholder 4">
            <a:extLst>
              <a:ext uri="{FF2B5EF4-FFF2-40B4-BE49-F238E27FC236}">
                <a16:creationId xmlns:a16="http://schemas.microsoft.com/office/drawing/2014/main" id="{377886E2-CC49-4BDA-8902-001E8BE25C10}"/>
              </a:ext>
            </a:extLst>
          </p:cNvPr>
          <p:cNvSpPr>
            <a:spLocks noGrp="1"/>
          </p:cNvSpPr>
          <p:nvPr>
            <p:ph type="sldNum" sz="quarter" idx="12"/>
          </p:nvPr>
        </p:nvSpPr>
        <p:spPr/>
        <p:txBody>
          <a:bodyPr/>
          <a:lstStyle/>
          <a:p>
            <a:fld id="{519FA752-D1CF-498F-B0BD-05E47309CED3}" type="slidenum">
              <a:rPr lang="en-US" smtClean="0"/>
              <a:t>34</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C7E4A56C-0881-4CDC-B761-73A0030E1EB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98053" y="1253331"/>
            <a:ext cx="4792778" cy="4351338"/>
          </a:xfrm>
        </p:spPr>
      </p:pic>
    </p:spTree>
    <p:extLst>
      <p:ext uri="{BB962C8B-B14F-4D97-AF65-F5344CB8AC3E}">
        <p14:creationId xmlns:p14="http://schemas.microsoft.com/office/powerpoint/2010/main" val="3716288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8 – Templates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834958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8.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36</a:t>
            </a:fld>
            <a:endParaRPr lang="en-US"/>
          </a:p>
        </p:txBody>
      </p:sp>
    </p:spTree>
    <p:extLst>
      <p:ext uri="{BB962C8B-B14F-4D97-AF65-F5344CB8AC3E}">
        <p14:creationId xmlns:p14="http://schemas.microsoft.com/office/powerpoint/2010/main" val="1191583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1900-BB83-4AF3-B5B4-2B0482F3015C}"/>
              </a:ext>
            </a:extLst>
          </p:cNvPr>
          <p:cNvSpPr>
            <a:spLocks noGrp="1"/>
          </p:cNvSpPr>
          <p:nvPr>
            <p:ph type="title"/>
          </p:nvPr>
        </p:nvSpPr>
        <p:spPr>
          <a:xfrm>
            <a:off x="838200" y="365125"/>
            <a:ext cx="10411496" cy="658745"/>
          </a:xfrm>
        </p:spPr>
        <p:txBody>
          <a:bodyPr/>
          <a:lstStyle/>
          <a:p>
            <a:r>
              <a:rPr lang="en-US" dirty="0"/>
              <a:t>Template Class Example</a:t>
            </a:r>
          </a:p>
        </p:txBody>
      </p:sp>
      <p:sp>
        <p:nvSpPr>
          <p:cNvPr id="3" name="Content Placeholder 2">
            <a:extLst>
              <a:ext uri="{FF2B5EF4-FFF2-40B4-BE49-F238E27FC236}">
                <a16:creationId xmlns:a16="http://schemas.microsoft.com/office/drawing/2014/main" id="{004EA73D-8E7B-4A0E-B378-FD2136A65F61}"/>
              </a:ext>
            </a:extLst>
          </p:cNvPr>
          <p:cNvSpPr>
            <a:spLocks noGrp="1"/>
          </p:cNvSpPr>
          <p:nvPr>
            <p:ph sz="half" idx="1"/>
          </p:nvPr>
        </p:nvSpPr>
        <p:spPr>
          <a:xfrm>
            <a:off x="637504" y="1300767"/>
            <a:ext cx="5382296" cy="4876196"/>
          </a:xfrm>
        </p:spPr>
        <p:txBody>
          <a:bodyPr>
            <a:noAutofit/>
          </a:bodyPr>
          <a:lstStyle/>
          <a:p>
            <a:pPr marL="0" indent="0">
              <a:spcBef>
                <a:spcPts val="0"/>
              </a:spcBef>
              <a:buNone/>
            </a:pPr>
            <a:r>
              <a:rPr lang="en-US" sz="1400" b="1" dirty="0">
                <a:latin typeface="Consolas" panose="020B0609020204030204" pitchFamily="49" charset="0"/>
              </a:rPr>
              <a:t>template&lt;</a:t>
            </a:r>
            <a:r>
              <a:rPr lang="en-US" sz="1400" b="1" dirty="0" err="1">
                <a:latin typeface="Consolas" panose="020B0609020204030204" pitchFamily="49" charset="0"/>
              </a:rPr>
              <a:t>typename</a:t>
            </a:r>
            <a:r>
              <a:rPr lang="en-US" sz="1400" b="1" dirty="0">
                <a:latin typeface="Consolas" panose="020B0609020204030204" pitchFamily="49" charset="0"/>
              </a:rPr>
              <a:t> T&gt;</a:t>
            </a:r>
          </a:p>
          <a:p>
            <a:pPr marL="0" indent="0">
              <a:spcBef>
                <a:spcPts val="0"/>
              </a:spcBef>
              <a:buNone/>
            </a:pPr>
            <a:r>
              <a:rPr lang="en-US" sz="1400" b="1" dirty="0">
                <a:latin typeface="Consolas" panose="020B0609020204030204" pitchFamily="49" charset="0"/>
              </a:rPr>
              <a:t>class Point {</a:t>
            </a:r>
          </a:p>
          <a:p>
            <a:pPr marL="0" indent="0">
              <a:spcBef>
                <a:spcPts val="0"/>
              </a:spcBef>
              <a:buNone/>
            </a:pPr>
            <a:r>
              <a:rPr lang="en-US" sz="1400" b="1" dirty="0">
                <a:latin typeface="Consolas" panose="020B0609020204030204" pitchFamily="49" charset="0"/>
              </a:rPr>
              <a:t>public:</a:t>
            </a:r>
          </a:p>
          <a:p>
            <a:pPr marL="0" indent="0">
              <a:spcBef>
                <a:spcPts val="0"/>
              </a:spcBef>
              <a:buNone/>
            </a:pPr>
            <a:r>
              <a:rPr lang="en-US" sz="1400" b="1" dirty="0">
                <a:latin typeface="Consolas" panose="020B0609020204030204" pitchFamily="49" charset="0"/>
              </a:rPr>
              <a:t>  using iterator = </a:t>
            </a:r>
            <a:r>
              <a:rPr lang="en-US" sz="1400" b="1" dirty="0" err="1">
                <a:latin typeface="Consolas" panose="020B0609020204030204" pitchFamily="49" charset="0"/>
              </a:rPr>
              <a:t>typename</a:t>
            </a:r>
            <a:r>
              <a:rPr lang="en-US" sz="1400" b="1" dirty="0">
                <a:latin typeface="Consolas" panose="020B0609020204030204" pitchFamily="49" charset="0"/>
              </a:rPr>
              <a:t> std::vector&lt;T&gt;::iterator;</a:t>
            </a:r>
          </a:p>
          <a:p>
            <a:pPr marL="0" indent="0">
              <a:spcBef>
                <a:spcPts val="0"/>
              </a:spcBef>
              <a:buNone/>
            </a:pPr>
            <a:r>
              <a:rPr lang="en-US" sz="1400" b="1" dirty="0">
                <a:latin typeface="Consolas" panose="020B0609020204030204" pitchFamily="49" charset="0"/>
              </a:rPr>
              <a:t>  using </a:t>
            </a:r>
            <a:r>
              <a:rPr lang="en-US" sz="1400" b="1" dirty="0" err="1">
                <a:latin typeface="Consolas" panose="020B0609020204030204" pitchFamily="49" charset="0"/>
              </a:rPr>
              <a:t>const_iterator</a:t>
            </a:r>
            <a:r>
              <a:rPr lang="en-US" sz="1400" b="1" dirty="0">
                <a:latin typeface="Consolas" panose="020B0609020204030204" pitchFamily="49" charset="0"/>
              </a:rPr>
              <a:t> = </a:t>
            </a:r>
            <a:r>
              <a:rPr lang="en-US" sz="1400" b="1" dirty="0" err="1">
                <a:latin typeface="Consolas" panose="020B0609020204030204" pitchFamily="49" charset="0"/>
              </a:rPr>
              <a:t>typename</a:t>
            </a:r>
            <a:r>
              <a:rPr lang="en-US" sz="1400" b="1" dirty="0">
                <a:latin typeface="Consolas" panose="020B0609020204030204" pitchFamily="49" charset="0"/>
              </a:rPr>
              <a:t> std::vector&lt;T&gt;::</a:t>
            </a:r>
            <a:r>
              <a:rPr lang="en-US" sz="1400" b="1" dirty="0" err="1">
                <a:latin typeface="Consolas" panose="020B0609020204030204" pitchFamily="49" charset="0"/>
              </a:rPr>
              <a:t>const_iterator</a:t>
            </a: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a:p>
            <a:pPr marL="0" indent="0">
              <a:spcBef>
                <a:spcPts val="0"/>
              </a:spcBef>
              <a:buNone/>
            </a:pPr>
            <a:r>
              <a:rPr lang="en-US" sz="1400" b="1" dirty="0">
                <a:latin typeface="Consolas" panose="020B0609020204030204" pitchFamily="49" charset="0"/>
              </a:rPr>
              <a:t>  Point(</a:t>
            </a:r>
            <a:r>
              <a:rPr lang="en-US" sz="1400" b="1" dirty="0" err="1">
                <a:latin typeface="Consolas" panose="020B0609020204030204" pitchFamily="49" charset="0"/>
              </a:rPr>
              <a:t>size_t</a:t>
            </a:r>
            <a:r>
              <a:rPr lang="en-US" sz="1400" b="1" dirty="0">
                <a:latin typeface="Consolas" panose="020B0609020204030204" pitchFamily="49" charset="0"/>
              </a:rPr>
              <a:t> N, const std::string&amp; name = "none");</a:t>
            </a:r>
          </a:p>
          <a:p>
            <a:pPr marL="0" indent="0">
              <a:spcBef>
                <a:spcPts val="0"/>
              </a:spcBef>
              <a:buNone/>
            </a:pPr>
            <a:r>
              <a:rPr lang="fr-FR" sz="1400" b="1" dirty="0">
                <a:latin typeface="Consolas" panose="020B0609020204030204" pitchFamily="49" charset="0"/>
              </a:rPr>
              <a:t>  Point(std::</a:t>
            </a:r>
            <a:r>
              <a:rPr lang="fr-FR" sz="1400" b="1" dirty="0" err="1">
                <a:latin typeface="Consolas" panose="020B0609020204030204" pitchFamily="49" charset="0"/>
              </a:rPr>
              <a:t>initializer_list</a:t>
            </a:r>
            <a:r>
              <a:rPr lang="fr-FR" sz="1400" b="1" dirty="0">
                <a:latin typeface="Consolas" panose="020B0609020204030204" pitchFamily="49" charset="0"/>
              </a:rPr>
              <a:t>&lt;double&gt; il);</a:t>
            </a:r>
          </a:p>
          <a:p>
            <a:pPr marL="0" indent="0">
              <a:spcBef>
                <a:spcPts val="0"/>
              </a:spcBef>
              <a:buNone/>
            </a:pPr>
            <a:r>
              <a:rPr lang="en-US" sz="1400" b="1" dirty="0">
                <a:latin typeface="Consolas" panose="020B0609020204030204" pitchFamily="49" charset="0"/>
              </a:rPr>
              <a:t>  void name(const std::string&amp; name);</a:t>
            </a:r>
          </a:p>
          <a:p>
            <a:pPr marL="0" indent="0">
              <a:spcBef>
                <a:spcPts val="0"/>
              </a:spcBef>
              <a:buNone/>
            </a:pPr>
            <a:r>
              <a:rPr lang="en-US" sz="1400" b="1" dirty="0">
                <a:latin typeface="Consolas" panose="020B0609020204030204" pitchFamily="49" charset="0"/>
              </a:rPr>
              <a:t>  std::string name() const;</a:t>
            </a:r>
          </a:p>
          <a:p>
            <a:pPr marL="0" indent="0">
              <a:spcBef>
                <a:spcPts val="0"/>
              </a:spcBef>
              <a:buNone/>
            </a:pPr>
            <a:r>
              <a:rPr lang="de-DE" sz="1400" b="1" dirty="0">
                <a:latin typeface="Consolas" panose="020B0609020204030204" pitchFamily="49" charset="0"/>
              </a:rPr>
              <a:t>  T&amp; operator[](size_t i);</a:t>
            </a:r>
          </a:p>
          <a:p>
            <a:pPr marL="0" indent="0">
              <a:spcBef>
                <a:spcPts val="0"/>
              </a:spcBef>
              <a:buNone/>
            </a:pPr>
            <a:r>
              <a:rPr lang="en-US" sz="1400" b="1" dirty="0">
                <a:latin typeface="Consolas" panose="020B0609020204030204" pitchFamily="49" charset="0"/>
              </a:rPr>
              <a:t>  T operator[](</a:t>
            </a:r>
            <a:r>
              <a:rPr lang="en-US" sz="1400" b="1" dirty="0" err="1">
                <a:latin typeface="Consolas" panose="020B0609020204030204" pitchFamily="49" charset="0"/>
              </a:rPr>
              <a:t>size_t</a:t>
            </a:r>
            <a:r>
              <a:rPr lang="en-US" sz="1400" b="1" dirty="0">
                <a:latin typeface="Consolas" panose="020B0609020204030204" pitchFamily="49" charset="0"/>
              </a:rPr>
              <a:t> i)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size_t</a:t>
            </a:r>
            <a:r>
              <a:rPr lang="en-US" sz="1400" b="1" dirty="0">
                <a:latin typeface="Consolas" panose="020B0609020204030204" pitchFamily="49" charset="0"/>
              </a:rPr>
              <a:t> size() const;</a:t>
            </a:r>
          </a:p>
          <a:p>
            <a:pPr marL="0" indent="0">
              <a:spcBef>
                <a:spcPts val="0"/>
              </a:spcBef>
              <a:buNone/>
            </a:pPr>
            <a:r>
              <a:rPr lang="en-US" sz="1400" b="1" dirty="0">
                <a:latin typeface="Consolas" panose="020B0609020204030204" pitchFamily="49" charset="0"/>
              </a:rPr>
              <a:t>  iterator begin();</a:t>
            </a:r>
          </a:p>
          <a:p>
            <a:pPr marL="0" indent="0">
              <a:spcBef>
                <a:spcPts val="0"/>
              </a:spcBef>
              <a:buNone/>
            </a:pPr>
            <a:r>
              <a:rPr lang="en-US" sz="1400" b="1" dirty="0">
                <a:latin typeface="Consolas" panose="020B0609020204030204" pitchFamily="49" charset="0"/>
              </a:rPr>
              <a:t>  iterator end();</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begin() const;</a:t>
            </a:r>
          </a:p>
          <a:p>
            <a:pPr marL="0" indent="0">
              <a:spcBef>
                <a:spcPts val="0"/>
              </a:spcBef>
              <a:buNone/>
            </a:pPr>
            <a:r>
              <a:rPr lang="en-US" sz="1400" b="1" dirty="0">
                <a:latin typeface="Consolas" panose="020B0609020204030204" pitchFamily="49" charset="0"/>
              </a:rPr>
              <a:t>  </a:t>
            </a:r>
            <a:r>
              <a:rPr lang="en-US" sz="1400" b="1" dirty="0" err="1">
                <a:latin typeface="Consolas" panose="020B0609020204030204" pitchFamily="49" charset="0"/>
              </a:rPr>
              <a:t>const_iterator</a:t>
            </a:r>
            <a:r>
              <a:rPr lang="en-US" sz="1400" b="1" dirty="0">
                <a:latin typeface="Consolas" panose="020B0609020204030204" pitchFamily="49" charset="0"/>
              </a:rPr>
              <a:t> end() const;</a:t>
            </a:r>
          </a:p>
          <a:p>
            <a:pPr marL="0" indent="0">
              <a:spcBef>
                <a:spcPts val="0"/>
              </a:spcBef>
              <a:buNone/>
            </a:pPr>
            <a:r>
              <a:rPr lang="en-US" sz="1400" b="1" dirty="0">
                <a:latin typeface="Consolas" panose="020B0609020204030204" pitchFamily="49" charset="0"/>
              </a:rPr>
              <a:t>private:</a:t>
            </a:r>
          </a:p>
          <a:p>
            <a:pPr marL="0" indent="0">
              <a:spcBef>
                <a:spcPts val="0"/>
              </a:spcBef>
              <a:buNone/>
            </a:pPr>
            <a:r>
              <a:rPr lang="en-US" sz="1400" b="1" dirty="0">
                <a:latin typeface="Consolas" panose="020B0609020204030204" pitchFamily="49" charset="0"/>
              </a:rPr>
              <a:t>  std::string name_ = "unspecified";</a:t>
            </a:r>
          </a:p>
          <a:p>
            <a:pPr marL="0" indent="0">
              <a:spcBef>
                <a:spcPts val="0"/>
              </a:spcBef>
              <a:buNone/>
            </a:pPr>
            <a:r>
              <a:rPr lang="en-US" sz="1400" b="1" dirty="0">
                <a:latin typeface="Consolas" panose="020B0609020204030204" pitchFamily="49" charset="0"/>
              </a:rPr>
              <a:t>  std::vector&lt;T&gt; coordinates_;</a:t>
            </a:r>
          </a:p>
          <a:p>
            <a:pPr marL="0" indent="0">
              <a:spcBef>
                <a:spcPts val="0"/>
              </a:spcBef>
              <a:buNone/>
            </a:pPr>
            <a:r>
              <a:rPr lang="en-US" sz="1400" b="1" dirty="0">
                <a:latin typeface="Consolas" panose="020B0609020204030204" pitchFamily="49" charset="0"/>
              </a:rPr>
              <a:t>};</a:t>
            </a:r>
          </a:p>
          <a:p>
            <a:pPr marL="0" indent="0">
              <a:spcBef>
                <a:spcPts val="0"/>
              </a:spcBef>
              <a:buNone/>
            </a:pPr>
            <a:endParaRPr lang="en-US" sz="1400" b="1" dirty="0">
              <a:latin typeface="Consolas" panose="020B0609020204030204" pitchFamily="49" charset="0"/>
            </a:endParaRPr>
          </a:p>
        </p:txBody>
      </p:sp>
      <p:sp>
        <p:nvSpPr>
          <p:cNvPr id="5" name="Slide Number Placeholder 4">
            <a:extLst>
              <a:ext uri="{FF2B5EF4-FFF2-40B4-BE49-F238E27FC236}">
                <a16:creationId xmlns:a16="http://schemas.microsoft.com/office/drawing/2014/main" id="{AAB7321A-B4E2-478A-B0F4-6CB726BDB6A0}"/>
              </a:ext>
            </a:extLst>
          </p:cNvPr>
          <p:cNvSpPr>
            <a:spLocks noGrp="1"/>
          </p:cNvSpPr>
          <p:nvPr>
            <p:ph type="sldNum" sz="quarter" idx="12"/>
          </p:nvPr>
        </p:nvSpPr>
        <p:spPr/>
        <p:txBody>
          <a:bodyPr/>
          <a:lstStyle/>
          <a:p>
            <a:fld id="{519FA752-D1CF-498F-B0BD-05E47309CED3}" type="slidenum">
              <a:rPr lang="en-US" smtClean="0"/>
              <a:t>37</a:t>
            </a:fld>
            <a:endParaRPr lang="en-US"/>
          </a:p>
        </p:txBody>
      </p:sp>
      <p:sp>
        <p:nvSpPr>
          <p:cNvPr id="4" name="Content Placeholder 3">
            <a:extLst>
              <a:ext uri="{FF2B5EF4-FFF2-40B4-BE49-F238E27FC236}">
                <a16:creationId xmlns:a16="http://schemas.microsoft.com/office/drawing/2014/main" id="{9F2315A2-C71D-420F-BDFC-EAF41176DF7F}"/>
              </a:ext>
            </a:extLst>
          </p:cNvPr>
          <p:cNvSpPr>
            <a:spLocks noGrp="1"/>
          </p:cNvSpPr>
          <p:nvPr>
            <p:ph sz="half" idx="2"/>
          </p:nvPr>
        </p:nvSpPr>
        <p:spPr>
          <a:xfrm>
            <a:off x="6172200" y="882203"/>
            <a:ext cx="5181600" cy="5294760"/>
          </a:xfrm>
        </p:spPr>
        <p:txBody>
          <a:bodyPr/>
          <a:lstStyle/>
          <a:p>
            <a:pPr marL="0" indent="0">
              <a:lnSpc>
                <a:spcPct val="100000"/>
              </a:lnSpc>
              <a:spcBef>
                <a:spcPts val="0"/>
              </a:spcBef>
              <a:buNone/>
            </a:pPr>
            <a:r>
              <a:rPr lang="en-US" b="1" dirty="0">
                <a:latin typeface="Consolas" panose="020B0609020204030204" pitchFamily="49" charset="0"/>
              </a:rPr>
              <a:t> </a:t>
            </a:r>
            <a:endParaRPr lang="en-US" sz="1050" b="1" dirty="0">
              <a:latin typeface="Consolas" panose="020B0609020204030204" pitchFamily="49" charset="0"/>
            </a:endParaRPr>
          </a:p>
        </p:txBody>
      </p:sp>
      <p:sp>
        <p:nvSpPr>
          <p:cNvPr id="6" name="TextBox 5">
            <a:extLst>
              <a:ext uri="{FF2B5EF4-FFF2-40B4-BE49-F238E27FC236}">
                <a16:creationId xmlns:a16="http://schemas.microsoft.com/office/drawing/2014/main" id="{2EC6E6BC-9320-4E41-8A49-3021EAA276F3}"/>
              </a:ext>
            </a:extLst>
          </p:cNvPr>
          <p:cNvSpPr txBox="1"/>
          <p:nvPr/>
        </p:nvSpPr>
        <p:spPr>
          <a:xfrm>
            <a:off x="6312795" y="1023870"/>
            <a:ext cx="5471374" cy="5632311"/>
          </a:xfrm>
          <a:prstGeom prst="rect">
            <a:avLst/>
          </a:prstGeom>
          <a:noFill/>
        </p:spPr>
        <p:txBody>
          <a:bodyPr wrap="square" rtlCol="0">
            <a:spAutoFit/>
          </a:bodyPr>
          <a:lstStyle/>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a:t>
            </a:r>
            <a:r>
              <a:rPr lang="en-US" sz="1200" b="1" dirty="0" err="1">
                <a:latin typeface="Consolas" panose="020B0609020204030204" pitchFamily="49" charset="0"/>
              </a:rPr>
              <a:t>size_t</a:t>
            </a:r>
            <a:r>
              <a:rPr lang="en-US" sz="1200" b="1" dirty="0">
                <a:latin typeface="Consolas" panose="020B0609020204030204" pitchFamily="49" charset="0"/>
              </a:rPr>
              <a:t> N, const std::string&amp; name) : name_(name)</a:t>
            </a:r>
          </a:p>
          <a:p>
            <a:r>
              <a:rPr lang="en-US" sz="1200" b="1" dirty="0">
                <a:latin typeface="Consolas" panose="020B0609020204030204" pitchFamily="49" charset="0"/>
              </a:rPr>
              <a:t>{</a:t>
            </a:r>
          </a:p>
          <a:p>
            <a:r>
              <a:rPr lang="en-US" sz="1200" b="1" dirty="0">
                <a:latin typeface="Consolas" panose="020B0609020204030204" pitchFamily="49" charset="0"/>
              </a:rPr>
              <a:t>  </a:t>
            </a:r>
            <a:r>
              <a:rPr lang="en-US" sz="1200" b="1" dirty="0" err="1">
                <a:latin typeface="Consolas" panose="020B0609020204030204" pitchFamily="49" charset="0"/>
              </a:rPr>
              <a:t>coordinates_.reserve</a:t>
            </a:r>
            <a:r>
              <a:rPr lang="en-US" sz="1200" b="1" dirty="0">
                <a:latin typeface="Consolas" panose="020B0609020204030204" pitchFamily="49" charset="0"/>
              </a:rPr>
              <a:t>(N);</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Point&lt;T&gt;::Point(std::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li) : name_("none") {</a:t>
            </a:r>
          </a:p>
          <a:p>
            <a:r>
              <a:rPr lang="en-US" sz="1200" b="1" dirty="0">
                <a:latin typeface="Consolas" panose="020B0609020204030204" pitchFamily="49" charset="0"/>
              </a:rPr>
              <a:t>  for (auto item : li)</a:t>
            </a:r>
          </a:p>
          <a:p>
            <a:r>
              <a:rPr lang="en-US" sz="1200" b="1" dirty="0">
                <a:latin typeface="Consolas" panose="020B0609020204030204" pitchFamily="49" charset="0"/>
              </a:rPr>
              <a:t>    coordinates_.</a:t>
            </a:r>
            <a:r>
              <a:rPr lang="en-US" sz="1200" b="1" dirty="0" err="1">
                <a:latin typeface="Consolas" panose="020B0609020204030204" pitchFamily="49" charset="0"/>
              </a:rPr>
              <a:t>push_back</a:t>
            </a:r>
            <a:r>
              <a:rPr lang="en-US" sz="1200" b="1" dirty="0">
                <a:latin typeface="Consolas" panose="020B0609020204030204" pitchFamily="49" charset="0"/>
              </a:rPr>
              <a:t>(item);</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std::string Point&lt;T&gt;::name() const { return name_;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void Point&lt;T&gt;::name(const std::string&amp; name) { name_ = name; }</a:t>
            </a:r>
          </a:p>
          <a:p>
            <a:endParaRPr lang="en-US" sz="1200" b="1" dirty="0">
              <a:latin typeface="Consolas" panose="020B0609020204030204" pitchFamily="49" charset="0"/>
            </a:endParaRPr>
          </a:p>
          <a:p>
            <a:r>
              <a:rPr lang="en-US" sz="1200" b="1" dirty="0">
                <a:latin typeface="Consolas" panose="020B0609020204030204" pitchFamily="49" charset="0"/>
              </a:rPr>
              <a:t>template&lt;</a:t>
            </a:r>
            <a:r>
              <a:rPr lang="en-US" sz="1200" b="1" dirty="0" err="1">
                <a:latin typeface="Consolas" panose="020B0609020204030204" pitchFamily="49" charset="0"/>
              </a:rPr>
              <a:t>typename</a:t>
            </a:r>
            <a:r>
              <a:rPr lang="en-US" sz="1200" b="1" dirty="0">
                <a:latin typeface="Consolas" panose="020B0609020204030204" pitchFamily="49" charset="0"/>
              </a:rPr>
              <a:t> T&gt;</a:t>
            </a:r>
          </a:p>
          <a:p>
            <a:r>
              <a:rPr lang="en-US" sz="1200" b="1" dirty="0">
                <a:latin typeface="Consolas" panose="020B0609020204030204" pitchFamily="49" charset="0"/>
              </a:rPr>
              <a:t>T&amp; Point&lt;T&gt;::operator[](</a:t>
            </a:r>
            <a:r>
              <a:rPr lang="en-US" sz="1200" b="1" dirty="0" err="1">
                <a:latin typeface="Consolas" panose="020B0609020204030204" pitchFamily="49" charset="0"/>
              </a:rPr>
              <a:t>size_t</a:t>
            </a:r>
            <a:r>
              <a:rPr lang="en-US" sz="1200" b="1" dirty="0">
                <a:latin typeface="Consolas" panose="020B0609020204030204" pitchFamily="49" charset="0"/>
              </a:rPr>
              <a:t> i) {</a:t>
            </a:r>
          </a:p>
          <a:p>
            <a:r>
              <a:rPr lang="en-US" sz="1200" b="1" dirty="0">
                <a:latin typeface="Consolas" panose="020B0609020204030204" pitchFamily="49" charset="0"/>
              </a:rPr>
              <a:t>  if (i &lt; 0 &amp;&amp; </a:t>
            </a:r>
            <a:r>
              <a:rPr lang="en-US" sz="1200" b="1" dirty="0" err="1">
                <a:latin typeface="Consolas" panose="020B0609020204030204" pitchFamily="49" charset="0"/>
              </a:rPr>
              <a:t>coordinates_.size</a:t>
            </a:r>
            <a:r>
              <a:rPr lang="en-US" sz="1200" b="1" dirty="0">
                <a:latin typeface="Consolas" panose="020B0609020204030204" pitchFamily="49" charset="0"/>
              </a:rPr>
              <a:t>() &lt;= i)</a:t>
            </a:r>
          </a:p>
          <a:p>
            <a:r>
              <a:rPr lang="en-US" sz="1200" b="1" dirty="0">
                <a:latin typeface="Consolas" panose="020B0609020204030204" pitchFamily="49" charset="0"/>
              </a:rPr>
              <a:t>    throw(std::exception());</a:t>
            </a:r>
          </a:p>
          <a:p>
            <a:r>
              <a:rPr lang="en-US" sz="1200" b="1" dirty="0">
                <a:latin typeface="Consolas" panose="020B0609020204030204" pitchFamily="49" charset="0"/>
              </a:rPr>
              <a:t>  return coordinates_[i];</a:t>
            </a:r>
          </a:p>
          <a:p>
            <a:r>
              <a:rPr lang="en-US" sz="1200" b="1" dirty="0">
                <a:latin typeface="Consolas" panose="020B0609020204030204" pitchFamily="49" charset="0"/>
              </a:rPr>
              <a:t>}</a:t>
            </a:r>
          </a:p>
          <a:p>
            <a:endParaRPr lang="en-US" sz="1200" b="1" dirty="0">
              <a:latin typeface="Consolas" panose="020B0609020204030204" pitchFamily="49" charset="0"/>
            </a:endParaRPr>
          </a:p>
          <a:p>
            <a:r>
              <a:rPr lang="en-US" sz="1200" b="1" dirty="0">
                <a:latin typeface="Consolas" panose="020B0609020204030204" pitchFamily="49" charset="0"/>
              </a:rPr>
              <a:t>// remaining method implementations elided</a:t>
            </a:r>
          </a:p>
          <a:p>
            <a:endParaRPr lang="en-US" sz="1200" b="1" dirty="0">
              <a:latin typeface="Consolas" panose="020B0609020204030204" pitchFamily="49" charset="0"/>
            </a:endParaRPr>
          </a:p>
        </p:txBody>
      </p:sp>
    </p:spTree>
    <p:extLst>
      <p:ext uri="{BB962C8B-B14F-4D97-AF65-F5344CB8AC3E}">
        <p14:creationId xmlns:p14="http://schemas.microsoft.com/office/powerpoint/2010/main" val="32309698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38</a:t>
            </a:fld>
            <a:endParaRPr lang="en-US"/>
          </a:p>
        </p:txBody>
      </p:sp>
    </p:spTree>
    <p:extLst>
      <p:ext uri="{BB962C8B-B14F-4D97-AF65-F5344CB8AC3E}">
        <p14:creationId xmlns:p14="http://schemas.microsoft.com/office/powerpoint/2010/main" val="1539332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Conclusions</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3363750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a:xfrm>
            <a:off x="838200" y="365126"/>
            <a:ext cx="10515600" cy="967838"/>
          </a:xfrm>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a:xfrm>
            <a:off x="838200" y="1384479"/>
            <a:ext cx="10515600" cy="4792484"/>
          </a:xfrm>
        </p:spPr>
        <p:txBody>
          <a:bodyPr>
            <a:normAutofit/>
          </a:bodyPr>
          <a:lstStyle/>
          <a:p>
            <a:r>
              <a:rPr lang="en-US" dirty="0"/>
              <a:t>The material for this presentation comes from the </a:t>
            </a:r>
            <a:r>
              <a:rPr lang="en-US" dirty="0" err="1"/>
              <a:t>github</a:t>
            </a:r>
            <a:r>
              <a:rPr lang="en-US" dirty="0"/>
              <a:t> website:</a:t>
            </a:r>
          </a:p>
          <a:p>
            <a:pPr lvl="1"/>
            <a:r>
              <a:rPr lang="en-US" dirty="0">
                <a:hlinkClick r:id="rId2"/>
              </a:rPr>
              <a:t>https://JimFawcett.github.io</a:t>
            </a:r>
            <a:r>
              <a:rPr lang="en-US" dirty="0"/>
              <a:t>, </a:t>
            </a:r>
            <a:r>
              <a:rPr lang="en-US" dirty="0">
                <a:hlinkClick r:id="rId3"/>
              </a:rPr>
              <a:t>https://JimFawcett.github.io/Resources/CppModel.pdf</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8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by library developers, but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40</a:t>
            </a:fld>
            <a:endParaRPr lang="en-US"/>
          </a:p>
        </p:txBody>
      </p:sp>
    </p:spTree>
    <p:extLst>
      <p:ext uri="{BB962C8B-B14F-4D97-AF65-F5344CB8AC3E}">
        <p14:creationId xmlns:p14="http://schemas.microsoft.com/office/powerpoint/2010/main" val="1695196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41</a:t>
            </a:fld>
            <a:endParaRPr lang="en-US"/>
          </a:p>
        </p:txBody>
      </p:sp>
    </p:spTree>
    <p:extLst>
      <p:ext uri="{BB962C8B-B14F-4D97-AF65-F5344CB8AC3E}">
        <p14:creationId xmlns:p14="http://schemas.microsoft.com/office/powerpoint/2010/main" val="4917073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42</a:t>
            </a:fld>
            <a:endParaRPr lang="en-US"/>
          </a:p>
        </p:txBody>
      </p:sp>
    </p:spTree>
    <p:extLst>
      <p:ext uri="{BB962C8B-B14F-4D97-AF65-F5344CB8AC3E}">
        <p14:creationId xmlns:p14="http://schemas.microsoft.com/office/powerpoint/2010/main" val="40157141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Polymorphism</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43</a:t>
            </a:fld>
            <a:endParaRPr lang="en-US"/>
          </a:p>
        </p:txBody>
      </p:sp>
    </p:spTree>
    <p:extLst>
      <p:ext uri="{BB962C8B-B14F-4D97-AF65-F5344CB8AC3E}">
        <p14:creationId xmlns:p14="http://schemas.microsoft.com/office/powerpoint/2010/main" val="1488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Model 1 – Code Structure</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161014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32302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50288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4225677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1492</TotalTime>
  <Words>4561</Words>
  <Application>Microsoft Office PowerPoint</Application>
  <PresentationFormat>Widescreen</PresentationFormat>
  <Paragraphs>385</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Consolas</vt:lpstr>
      <vt:lpstr>Office Theme</vt:lpstr>
      <vt:lpstr>C++ Models</vt:lpstr>
      <vt:lpstr>Model</vt:lpstr>
      <vt:lpstr>C++ Models – Chapter 1 of C++ Story</vt:lpstr>
      <vt:lpstr>Background</vt:lpstr>
      <vt:lpstr>Prologue</vt:lpstr>
      <vt:lpstr>C++ Models Model 1 – Code Structure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C++ Models Model 2 - Compilation</vt:lpstr>
      <vt:lpstr>2. Compilation Model https://jimfawcett.github.io/CppStory_Models.html#compil</vt:lpstr>
      <vt:lpstr>Compilation Model</vt:lpstr>
      <vt:lpstr>C++ Models Model 3 - Execution</vt:lpstr>
      <vt:lpstr>3. Program Execution https://jimfawcett.github.io/CppStory_Models.html#execute</vt:lpstr>
      <vt:lpstr>Use of program memory</vt:lpstr>
      <vt:lpstr>Interaction with the Execution Environment</vt:lpstr>
      <vt:lpstr>C++ Models Model 4 - Memory</vt:lpstr>
      <vt:lpstr>4. Memory Model https://JimFawcett.github.io/CppStory_Models.html#memory</vt:lpstr>
      <vt:lpstr>Control of entity placement in memory</vt:lpstr>
      <vt:lpstr>C++ Models Model 5 - Classes</vt:lpstr>
      <vt:lpstr>5. Classes  https://jimfawcett.github.io/CppStory_Models.html#class</vt:lpstr>
      <vt:lpstr>Point Class</vt:lpstr>
      <vt:lpstr>C++ Models Model 6 – Object Model</vt:lpstr>
      <vt:lpstr>6. C++ Object Model https://jimfawcett.github.io/CppStory_Models.html#objmodel</vt:lpstr>
      <vt:lpstr>Object Construction</vt:lpstr>
      <vt:lpstr>Value Types</vt:lpstr>
      <vt:lpstr>C++ Models Model 7 – Polymorphism</vt:lpstr>
      <vt:lpstr>7. Polymorphism</vt:lpstr>
      <vt:lpstr>Virtual Function Dispatching</vt:lpstr>
      <vt:lpstr>Person Class Hierarchy Example</vt:lpstr>
      <vt:lpstr>C++ Models Model 8 – Templates</vt:lpstr>
      <vt:lpstr>8. Templates  https://jimfawcett.github.io/CppStory_Models.html#templ</vt:lpstr>
      <vt:lpstr>Template Class Example</vt:lpstr>
      <vt:lpstr>Template overloads and Specialization</vt:lpstr>
      <vt:lpstr>C++ Models Conclusions</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98</cp:revision>
  <cp:lastPrinted>2020-02-06T15:38:29Z</cp:lastPrinted>
  <dcterms:created xsi:type="dcterms:W3CDTF">2020-02-03T12:39:42Z</dcterms:created>
  <dcterms:modified xsi:type="dcterms:W3CDTF">2020-02-09T19:28:08Z</dcterms:modified>
</cp:coreProperties>
</file>