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8"/>
  </p:notesMasterIdLst>
  <p:sldIdLst>
    <p:sldId id="256" r:id="rId2"/>
    <p:sldId id="283" r:id="rId3"/>
    <p:sldId id="264" r:id="rId4"/>
    <p:sldId id="272" r:id="rId5"/>
    <p:sldId id="260" r:id="rId6"/>
    <p:sldId id="281" r:id="rId7"/>
    <p:sldId id="280" r:id="rId8"/>
    <p:sldId id="258" r:id="rId9"/>
    <p:sldId id="257" r:id="rId10"/>
    <p:sldId id="267" r:id="rId11"/>
    <p:sldId id="259" r:id="rId12"/>
    <p:sldId id="284" r:id="rId13"/>
    <p:sldId id="268" r:id="rId14"/>
    <p:sldId id="270" r:id="rId15"/>
    <p:sldId id="271" r:id="rId16"/>
    <p:sldId id="278" r:id="rId17"/>
    <p:sldId id="274" r:id="rId18"/>
    <p:sldId id="273" r:id="rId19"/>
    <p:sldId id="275" r:id="rId20"/>
    <p:sldId id="285" r:id="rId21"/>
    <p:sldId id="265" r:id="rId22"/>
    <p:sldId id="266" r:id="rId23"/>
    <p:sldId id="261" r:id="rId24"/>
    <p:sldId id="263" r:id="rId25"/>
    <p:sldId id="277" r:id="rId26"/>
    <p:sldId id="279" r:id="rId27"/>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556" autoAdjust="0"/>
    <p:restoredTop sz="94660"/>
  </p:normalViewPr>
  <p:slideViewPr>
    <p:cSldViewPr snapToGrid="0">
      <p:cViewPr varScale="1">
        <p:scale>
          <a:sx n="99" d="100"/>
          <a:sy n="99" d="100"/>
        </p:scale>
        <p:origin x="220" y="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707A244B-480E-4DF8-B8AD-6F4623E3B964}" type="datetimeFigureOut">
              <a:rPr lang="en-US" smtClean="0"/>
              <a:t>10/17/2019</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4F090570-C106-4FBC-AEF5-5C270F494E9C}" type="slidenum">
              <a:rPr lang="en-US" smtClean="0"/>
              <a:t>‹#›</a:t>
            </a:fld>
            <a:endParaRPr lang="en-US"/>
          </a:p>
        </p:txBody>
      </p:sp>
    </p:spTree>
    <p:extLst>
      <p:ext uri="{BB962C8B-B14F-4D97-AF65-F5344CB8AC3E}">
        <p14:creationId xmlns:p14="http://schemas.microsoft.com/office/powerpoint/2010/main" val="4793220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4708" indent="-174708">
              <a:buFont typeface="Arial" panose="020B0604020202020204" pitchFamily="34" charset="0"/>
              <a:buChar char="•"/>
            </a:pPr>
            <a:r>
              <a:rPr lang="en-US" dirty="0"/>
              <a:t>The code base for commercial and industrial projects have hundreds, perhaps thousands of files.</a:t>
            </a:r>
          </a:p>
          <a:p>
            <a:pPr marL="174708" indent="-174708">
              <a:buFont typeface="Arial" panose="020B0604020202020204" pitchFamily="34" charset="0"/>
              <a:buChar char="•"/>
            </a:pPr>
            <a:r>
              <a:rPr lang="en-US" dirty="0"/>
              <a:t>If we find code, how do we use it? </a:t>
            </a:r>
          </a:p>
          <a:p>
            <a:pPr marL="174708" indent="-174708">
              <a:buFont typeface="Arial" panose="020B0604020202020204" pitchFamily="34" charset="0"/>
              <a:buChar char="•"/>
            </a:pPr>
            <a:r>
              <a:rPr lang="en-US" dirty="0"/>
              <a:t>What are its dependencies? </a:t>
            </a:r>
          </a:p>
          <a:p>
            <a:pPr marL="174708" indent="-174708">
              <a:buFont typeface="Arial" panose="020B0604020202020204" pitchFamily="34" charset="0"/>
              <a:buChar char="•"/>
            </a:pPr>
            <a:r>
              <a:rPr lang="en-US" dirty="0"/>
              <a:t>How does it work?</a:t>
            </a:r>
          </a:p>
        </p:txBody>
      </p:sp>
      <p:sp>
        <p:nvSpPr>
          <p:cNvPr id="4" name="Slide Number Placeholder 3"/>
          <p:cNvSpPr>
            <a:spLocks noGrp="1"/>
          </p:cNvSpPr>
          <p:nvPr>
            <p:ph type="sldNum" sz="quarter" idx="5"/>
          </p:nvPr>
        </p:nvSpPr>
        <p:spPr/>
        <p:txBody>
          <a:bodyPr/>
          <a:lstStyle/>
          <a:p>
            <a:fld id="{4F090570-C106-4FBC-AEF5-5C270F494E9C}" type="slidenum">
              <a:rPr lang="en-US" smtClean="0"/>
              <a:t>9</a:t>
            </a:fld>
            <a:endParaRPr lang="en-US"/>
          </a:p>
        </p:txBody>
      </p:sp>
    </p:spTree>
    <p:extLst>
      <p:ext uri="{BB962C8B-B14F-4D97-AF65-F5344CB8AC3E}">
        <p14:creationId xmlns:p14="http://schemas.microsoft.com/office/powerpoint/2010/main" val="30452566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3BA40-D507-487D-8D94-70FF7A21622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3A18C57-B03D-489B-88A1-58EBC915C61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B31AB2A-C081-4F8F-9C57-8C6027BF0CD2}"/>
              </a:ext>
            </a:extLst>
          </p:cNvPr>
          <p:cNvSpPr>
            <a:spLocks noGrp="1"/>
          </p:cNvSpPr>
          <p:nvPr>
            <p:ph type="dt" sz="half" idx="10"/>
          </p:nvPr>
        </p:nvSpPr>
        <p:spPr/>
        <p:txBody>
          <a:bodyPr/>
          <a:lstStyle/>
          <a:p>
            <a:fld id="{7E5A6A94-3764-4657-B78A-EA3F42F28C9C}" type="datetime1">
              <a:rPr lang="en-US" smtClean="0"/>
              <a:t>10/17/2019</a:t>
            </a:fld>
            <a:endParaRPr lang="en-US"/>
          </a:p>
        </p:txBody>
      </p:sp>
      <p:sp>
        <p:nvSpPr>
          <p:cNvPr id="5" name="Footer Placeholder 4">
            <a:extLst>
              <a:ext uri="{FF2B5EF4-FFF2-40B4-BE49-F238E27FC236}">
                <a16:creationId xmlns:a16="http://schemas.microsoft.com/office/drawing/2014/main" id="{40F90557-7CC7-42C2-859C-ECDD54ADDB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36F24F-970D-4263-ADCD-85CA10407222}"/>
              </a:ext>
            </a:extLst>
          </p:cNvPr>
          <p:cNvSpPr>
            <a:spLocks noGrp="1"/>
          </p:cNvSpPr>
          <p:nvPr>
            <p:ph type="sldNum" sz="quarter" idx="12"/>
          </p:nvPr>
        </p:nvSpPr>
        <p:spPr/>
        <p:txBody>
          <a:bodyPr/>
          <a:lstStyle/>
          <a:p>
            <a:fld id="{EDEBF0BA-A897-4C1E-AB3C-F330808C0E1D}" type="slidenum">
              <a:rPr lang="en-US" smtClean="0"/>
              <a:t>‹#›</a:t>
            </a:fld>
            <a:endParaRPr lang="en-US"/>
          </a:p>
        </p:txBody>
      </p:sp>
    </p:spTree>
    <p:extLst>
      <p:ext uri="{BB962C8B-B14F-4D97-AF65-F5344CB8AC3E}">
        <p14:creationId xmlns:p14="http://schemas.microsoft.com/office/powerpoint/2010/main" val="9287784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82621-D85E-4ED5-A1B2-55DFB504D5F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53A8454-8D8C-4C2D-8BE4-E03F2279157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7402E42-3230-4B75-972F-A67D1702108E}"/>
              </a:ext>
            </a:extLst>
          </p:cNvPr>
          <p:cNvSpPr>
            <a:spLocks noGrp="1"/>
          </p:cNvSpPr>
          <p:nvPr>
            <p:ph type="dt" sz="half" idx="10"/>
          </p:nvPr>
        </p:nvSpPr>
        <p:spPr/>
        <p:txBody>
          <a:bodyPr/>
          <a:lstStyle/>
          <a:p>
            <a:fld id="{93B9EABD-462C-4F85-9539-646406A6B6CC}" type="datetime1">
              <a:rPr lang="en-US" smtClean="0"/>
              <a:t>10/17/2019</a:t>
            </a:fld>
            <a:endParaRPr lang="en-US"/>
          </a:p>
        </p:txBody>
      </p:sp>
      <p:sp>
        <p:nvSpPr>
          <p:cNvPr id="5" name="Footer Placeholder 4">
            <a:extLst>
              <a:ext uri="{FF2B5EF4-FFF2-40B4-BE49-F238E27FC236}">
                <a16:creationId xmlns:a16="http://schemas.microsoft.com/office/drawing/2014/main" id="{0F42BF66-5701-46DE-9564-DFB2516B3D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AE8678-8758-45BA-8484-3FBEE33A264E}"/>
              </a:ext>
            </a:extLst>
          </p:cNvPr>
          <p:cNvSpPr>
            <a:spLocks noGrp="1"/>
          </p:cNvSpPr>
          <p:nvPr>
            <p:ph type="sldNum" sz="quarter" idx="12"/>
          </p:nvPr>
        </p:nvSpPr>
        <p:spPr/>
        <p:txBody>
          <a:bodyPr/>
          <a:lstStyle/>
          <a:p>
            <a:fld id="{EDEBF0BA-A897-4C1E-AB3C-F330808C0E1D}" type="slidenum">
              <a:rPr lang="en-US" smtClean="0"/>
              <a:t>‹#›</a:t>
            </a:fld>
            <a:endParaRPr lang="en-US"/>
          </a:p>
        </p:txBody>
      </p:sp>
    </p:spTree>
    <p:extLst>
      <p:ext uri="{BB962C8B-B14F-4D97-AF65-F5344CB8AC3E}">
        <p14:creationId xmlns:p14="http://schemas.microsoft.com/office/powerpoint/2010/main" val="27997946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FBF80F8-2044-4FBE-9F3A-D061EFFC470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502DEA8-DC0B-4164-8A08-1B5DCC51C45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288364-877A-4C40-92C9-05BC31A3ED87}"/>
              </a:ext>
            </a:extLst>
          </p:cNvPr>
          <p:cNvSpPr>
            <a:spLocks noGrp="1"/>
          </p:cNvSpPr>
          <p:nvPr>
            <p:ph type="dt" sz="half" idx="10"/>
          </p:nvPr>
        </p:nvSpPr>
        <p:spPr/>
        <p:txBody>
          <a:bodyPr/>
          <a:lstStyle/>
          <a:p>
            <a:fld id="{E179B0F1-CFD2-466E-85DC-3349E60E54D2}" type="datetime1">
              <a:rPr lang="en-US" smtClean="0"/>
              <a:t>10/17/2019</a:t>
            </a:fld>
            <a:endParaRPr lang="en-US"/>
          </a:p>
        </p:txBody>
      </p:sp>
      <p:sp>
        <p:nvSpPr>
          <p:cNvPr id="5" name="Footer Placeholder 4">
            <a:extLst>
              <a:ext uri="{FF2B5EF4-FFF2-40B4-BE49-F238E27FC236}">
                <a16:creationId xmlns:a16="http://schemas.microsoft.com/office/drawing/2014/main" id="{49F7D8AD-AE89-4021-85F4-53AAED59DD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93C78E-616E-4AE5-9DE8-6FC44B1FA3A5}"/>
              </a:ext>
            </a:extLst>
          </p:cNvPr>
          <p:cNvSpPr>
            <a:spLocks noGrp="1"/>
          </p:cNvSpPr>
          <p:nvPr>
            <p:ph type="sldNum" sz="quarter" idx="12"/>
          </p:nvPr>
        </p:nvSpPr>
        <p:spPr/>
        <p:txBody>
          <a:bodyPr/>
          <a:lstStyle/>
          <a:p>
            <a:fld id="{EDEBF0BA-A897-4C1E-AB3C-F330808C0E1D}" type="slidenum">
              <a:rPr lang="en-US" smtClean="0"/>
              <a:t>‹#›</a:t>
            </a:fld>
            <a:endParaRPr lang="en-US"/>
          </a:p>
        </p:txBody>
      </p:sp>
    </p:spTree>
    <p:extLst>
      <p:ext uri="{BB962C8B-B14F-4D97-AF65-F5344CB8AC3E}">
        <p14:creationId xmlns:p14="http://schemas.microsoft.com/office/powerpoint/2010/main" val="34556383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B1D053-3DF4-405E-A2EB-81806FCD1E20}"/>
              </a:ext>
            </a:extLst>
          </p:cNvPr>
          <p:cNvSpPr>
            <a:spLocks noGrp="1"/>
          </p:cNvSpPr>
          <p:nvPr>
            <p:ph type="title"/>
          </p:nvPr>
        </p:nvSpPr>
        <p:spPr>
          <a:xfrm>
            <a:off x="838200" y="339367"/>
            <a:ext cx="10515600" cy="1051551"/>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3D6EDF2E-0C71-4BF7-BDB7-66093556CA05}"/>
              </a:ext>
            </a:extLst>
          </p:cNvPr>
          <p:cNvSpPr>
            <a:spLocks noGrp="1"/>
          </p:cNvSpPr>
          <p:nvPr>
            <p:ph idx="1"/>
          </p:nvPr>
        </p:nvSpPr>
        <p:spPr>
          <a:xfrm>
            <a:off x="838200" y="1609859"/>
            <a:ext cx="10515600" cy="46057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DF2B0D-F9F4-4196-BDC8-BE7AA34CDD90}"/>
              </a:ext>
            </a:extLst>
          </p:cNvPr>
          <p:cNvSpPr>
            <a:spLocks noGrp="1"/>
          </p:cNvSpPr>
          <p:nvPr>
            <p:ph type="dt" sz="half" idx="10"/>
          </p:nvPr>
        </p:nvSpPr>
        <p:spPr/>
        <p:txBody>
          <a:bodyPr/>
          <a:lstStyle/>
          <a:p>
            <a:fld id="{6DC36762-1270-475E-8EE1-6BB0D9927869}" type="datetime1">
              <a:rPr lang="en-US" smtClean="0"/>
              <a:t>10/17/2019</a:t>
            </a:fld>
            <a:endParaRPr lang="en-US"/>
          </a:p>
        </p:txBody>
      </p:sp>
      <p:sp>
        <p:nvSpPr>
          <p:cNvPr id="5" name="Footer Placeholder 4">
            <a:extLst>
              <a:ext uri="{FF2B5EF4-FFF2-40B4-BE49-F238E27FC236}">
                <a16:creationId xmlns:a16="http://schemas.microsoft.com/office/drawing/2014/main" id="{28E137F1-8D7B-45D4-BEFE-A84A417D55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636F98-9178-4DE2-B1E2-5D5104FBCEB8}"/>
              </a:ext>
            </a:extLst>
          </p:cNvPr>
          <p:cNvSpPr>
            <a:spLocks noGrp="1"/>
          </p:cNvSpPr>
          <p:nvPr>
            <p:ph type="sldNum" sz="quarter" idx="12"/>
          </p:nvPr>
        </p:nvSpPr>
        <p:spPr/>
        <p:txBody>
          <a:bodyPr/>
          <a:lstStyle/>
          <a:p>
            <a:fld id="{EDEBF0BA-A897-4C1E-AB3C-F330808C0E1D}" type="slidenum">
              <a:rPr lang="en-US" smtClean="0"/>
              <a:t>‹#›</a:t>
            </a:fld>
            <a:endParaRPr lang="en-US"/>
          </a:p>
        </p:txBody>
      </p:sp>
    </p:spTree>
    <p:extLst>
      <p:ext uri="{BB962C8B-B14F-4D97-AF65-F5344CB8AC3E}">
        <p14:creationId xmlns:p14="http://schemas.microsoft.com/office/powerpoint/2010/main" val="20159403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414358-6EA7-47FA-963B-5D27587FBF2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D76E267-9614-4C73-8F9B-27BCF747DB0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AD528F3-8516-4858-B96C-DBA223EDBCD2}"/>
              </a:ext>
            </a:extLst>
          </p:cNvPr>
          <p:cNvSpPr>
            <a:spLocks noGrp="1"/>
          </p:cNvSpPr>
          <p:nvPr>
            <p:ph type="dt" sz="half" idx="10"/>
          </p:nvPr>
        </p:nvSpPr>
        <p:spPr/>
        <p:txBody>
          <a:bodyPr/>
          <a:lstStyle/>
          <a:p>
            <a:fld id="{E28B701A-BF74-4B76-B760-E2C6561B48E0}" type="datetime1">
              <a:rPr lang="en-US" smtClean="0"/>
              <a:t>10/17/2019</a:t>
            </a:fld>
            <a:endParaRPr lang="en-US"/>
          </a:p>
        </p:txBody>
      </p:sp>
      <p:sp>
        <p:nvSpPr>
          <p:cNvPr id="5" name="Footer Placeholder 4">
            <a:extLst>
              <a:ext uri="{FF2B5EF4-FFF2-40B4-BE49-F238E27FC236}">
                <a16:creationId xmlns:a16="http://schemas.microsoft.com/office/drawing/2014/main" id="{6C045FF9-B118-4E27-812A-3F06C7D683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270912-1558-4993-8350-9BE0B794A84F}"/>
              </a:ext>
            </a:extLst>
          </p:cNvPr>
          <p:cNvSpPr>
            <a:spLocks noGrp="1"/>
          </p:cNvSpPr>
          <p:nvPr>
            <p:ph type="sldNum" sz="quarter" idx="12"/>
          </p:nvPr>
        </p:nvSpPr>
        <p:spPr/>
        <p:txBody>
          <a:bodyPr/>
          <a:lstStyle/>
          <a:p>
            <a:fld id="{EDEBF0BA-A897-4C1E-AB3C-F330808C0E1D}" type="slidenum">
              <a:rPr lang="en-US" smtClean="0"/>
              <a:t>‹#›</a:t>
            </a:fld>
            <a:endParaRPr lang="en-US"/>
          </a:p>
        </p:txBody>
      </p:sp>
    </p:spTree>
    <p:extLst>
      <p:ext uri="{BB962C8B-B14F-4D97-AF65-F5344CB8AC3E}">
        <p14:creationId xmlns:p14="http://schemas.microsoft.com/office/powerpoint/2010/main" val="6277940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08E156-5A71-4239-94BB-2AC1B6D7201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2F0DB9D-8D52-4C6B-8477-9E97F3B279A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2C61CCC-6329-40F6-8E33-79436EE90BD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B5A309C-9F94-4F1C-B99C-23C01067033B}"/>
              </a:ext>
            </a:extLst>
          </p:cNvPr>
          <p:cNvSpPr>
            <a:spLocks noGrp="1"/>
          </p:cNvSpPr>
          <p:nvPr>
            <p:ph type="dt" sz="half" idx="10"/>
          </p:nvPr>
        </p:nvSpPr>
        <p:spPr/>
        <p:txBody>
          <a:bodyPr/>
          <a:lstStyle/>
          <a:p>
            <a:fld id="{848E7606-0344-46F9-B489-348F205DDD81}" type="datetime1">
              <a:rPr lang="en-US" smtClean="0"/>
              <a:t>10/17/2019</a:t>
            </a:fld>
            <a:endParaRPr lang="en-US"/>
          </a:p>
        </p:txBody>
      </p:sp>
      <p:sp>
        <p:nvSpPr>
          <p:cNvPr id="6" name="Footer Placeholder 5">
            <a:extLst>
              <a:ext uri="{FF2B5EF4-FFF2-40B4-BE49-F238E27FC236}">
                <a16:creationId xmlns:a16="http://schemas.microsoft.com/office/drawing/2014/main" id="{247DFC2A-F27B-429E-96CF-AA14BF9DF70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F62FBB1-5CCA-48CF-AFD6-FDE1FAD10468}"/>
              </a:ext>
            </a:extLst>
          </p:cNvPr>
          <p:cNvSpPr>
            <a:spLocks noGrp="1"/>
          </p:cNvSpPr>
          <p:nvPr>
            <p:ph type="sldNum" sz="quarter" idx="12"/>
          </p:nvPr>
        </p:nvSpPr>
        <p:spPr/>
        <p:txBody>
          <a:bodyPr/>
          <a:lstStyle/>
          <a:p>
            <a:fld id="{EDEBF0BA-A897-4C1E-AB3C-F330808C0E1D}" type="slidenum">
              <a:rPr lang="en-US" smtClean="0"/>
              <a:t>‹#›</a:t>
            </a:fld>
            <a:endParaRPr lang="en-US"/>
          </a:p>
        </p:txBody>
      </p:sp>
    </p:spTree>
    <p:extLst>
      <p:ext uri="{BB962C8B-B14F-4D97-AF65-F5344CB8AC3E}">
        <p14:creationId xmlns:p14="http://schemas.microsoft.com/office/powerpoint/2010/main" val="40783255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5D8C03-5F85-4D57-A4AF-99648B3857A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41B6FF3-0D43-4F0C-BC07-A21DFB448C8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4011177-1643-45CC-BAC9-072E7ED0E98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EC1974E-1A0C-44FF-9259-8D81AF74B43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A2F6EA1-3C5F-4156-8284-0C1E1FDDBE3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AD06ADE-956A-40F3-B105-857BB4576A0C}"/>
              </a:ext>
            </a:extLst>
          </p:cNvPr>
          <p:cNvSpPr>
            <a:spLocks noGrp="1"/>
          </p:cNvSpPr>
          <p:nvPr>
            <p:ph type="dt" sz="half" idx="10"/>
          </p:nvPr>
        </p:nvSpPr>
        <p:spPr/>
        <p:txBody>
          <a:bodyPr/>
          <a:lstStyle/>
          <a:p>
            <a:fld id="{12562A6D-B456-4A3E-ABF9-DB3F97FE8526}" type="datetime1">
              <a:rPr lang="en-US" smtClean="0"/>
              <a:t>10/17/2019</a:t>
            </a:fld>
            <a:endParaRPr lang="en-US"/>
          </a:p>
        </p:txBody>
      </p:sp>
      <p:sp>
        <p:nvSpPr>
          <p:cNvPr id="8" name="Footer Placeholder 7">
            <a:extLst>
              <a:ext uri="{FF2B5EF4-FFF2-40B4-BE49-F238E27FC236}">
                <a16:creationId xmlns:a16="http://schemas.microsoft.com/office/drawing/2014/main" id="{7B0708C6-5CAF-4540-8609-FFF2BEAB470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00FCAC0-6DBC-424C-BF0B-67B4C4E0CC81}"/>
              </a:ext>
            </a:extLst>
          </p:cNvPr>
          <p:cNvSpPr>
            <a:spLocks noGrp="1"/>
          </p:cNvSpPr>
          <p:nvPr>
            <p:ph type="sldNum" sz="quarter" idx="12"/>
          </p:nvPr>
        </p:nvSpPr>
        <p:spPr/>
        <p:txBody>
          <a:bodyPr/>
          <a:lstStyle/>
          <a:p>
            <a:fld id="{EDEBF0BA-A897-4C1E-AB3C-F330808C0E1D}" type="slidenum">
              <a:rPr lang="en-US" smtClean="0"/>
              <a:t>‹#›</a:t>
            </a:fld>
            <a:endParaRPr lang="en-US"/>
          </a:p>
        </p:txBody>
      </p:sp>
    </p:spTree>
    <p:extLst>
      <p:ext uri="{BB962C8B-B14F-4D97-AF65-F5344CB8AC3E}">
        <p14:creationId xmlns:p14="http://schemas.microsoft.com/office/powerpoint/2010/main" val="31790614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6E21A4-3535-479B-B04E-80D38A12620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CE555DB-7B4B-418B-9739-E429A1F5CC73}"/>
              </a:ext>
            </a:extLst>
          </p:cNvPr>
          <p:cNvSpPr>
            <a:spLocks noGrp="1"/>
          </p:cNvSpPr>
          <p:nvPr>
            <p:ph type="dt" sz="half" idx="10"/>
          </p:nvPr>
        </p:nvSpPr>
        <p:spPr/>
        <p:txBody>
          <a:bodyPr/>
          <a:lstStyle/>
          <a:p>
            <a:fld id="{14644366-7E7B-43AD-8FBC-DB94443C6600}" type="datetime1">
              <a:rPr lang="en-US" smtClean="0"/>
              <a:t>10/17/2019</a:t>
            </a:fld>
            <a:endParaRPr lang="en-US"/>
          </a:p>
        </p:txBody>
      </p:sp>
      <p:sp>
        <p:nvSpPr>
          <p:cNvPr id="4" name="Footer Placeholder 3">
            <a:extLst>
              <a:ext uri="{FF2B5EF4-FFF2-40B4-BE49-F238E27FC236}">
                <a16:creationId xmlns:a16="http://schemas.microsoft.com/office/drawing/2014/main" id="{8B179EA3-CAE8-4347-8B52-0303F34DB65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56D6A14-F072-4002-BB09-5C3F9541F80D}"/>
              </a:ext>
            </a:extLst>
          </p:cNvPr>
          <p:cNvSpPr>
            <a:spLocks noGrp="1"/>
          </p:cNvSpPr>
          <p:nvPr>
            <p:ph type="sldNum" sz="quarter" idx="12"/>
          </p:nvPr>
        </p:nvSpPr>
        <p:spPr/>
        <p:txBody>
          <a:bodyPr/>
          <a:lstStyle/>
          <a:p>
            <a:fld id="{EDEBF0BA-A897-4C1E-AB3C-F330808C0E1D}" type="slidenum">
              <a:rPr lang="en-US" smtClean="0"/>
              <a:t>‹#›</a:t>
            </a:fld>
            <a:endParaRPr lang="en-US"/>
          </a:p>
        </p:txBody>
      </p:sp>
    </p:spTree>
    <p:extLst>
      <p:ext uri="{BB962C8B-B14F-4D97-AF65-F5344CB8AC3E}">
        <p14:creationId xmlns:p14="http://schemas.microsoft.com/office/powerpoint/2010/main" val="24567515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AC10648-B019-41B6-8FA2-29E969B98189}"/>
              </a:ext>
            </a:extLst>
          </p:cNvPr>
          <p:cNvSpPr>
            <a:spLocks noGrp="1"/>
          </p:cNvSpPr>
          <p:nvPr>
            <p:ph type="dt" sz="half" idx="10"/>
          </p:nvPr>
        </p:nvSpPr>
        <p:spPr/>
        <p:txBody>
          <a:bodyPr/>
          <a:lstStyle/>
          <a:p>
            <a:fld id="{8ABD86A2-66D8-40CD-9756-5715ECB136F6}" type="datetime1">
              <a:rPr lang="en-US" smtClean="0"/>
              <a:t>10/17/2019</a:t>
            </a:fld>
            <a:endParaRPr lang="en-US"/>
          </a:p>
        </p:txBody>
      </p:sp>
      <p:sp>
        <p:nvSpPr>
          <p:cNvPr id="3" name="Footer Placeholder 2">
            <a:extLst>
              <a:ext uri="{FF2B5EF4-FFF2-40B4-BE49-F238E27FC236}">
                <a16:creationId xmlns:a16="http://schemas.microsoft.com/office/drawing/2014/main" id="{5CBD5256-E194-4272-A42D-9D483AFE417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2C4DE87-E819-41A3-AD66-E6CB695C3F01}"/>
              </a:ext>
            </a:extLst>
          </p:cNvPr>
          <p:cNvSpPr>
            <a:spLocks noGrp="1"/>
          </p:cNvSpPr>
          <p:nvPr>
            <p:ph type="sldNum" sz="quarter" idx="12"/>
          </p:nvPr>
        </p:nvSpPr>
        <p:spPr/>
        <p:txBody>
          <a:bodyPr/>
          <a:lstStyle/>
          <a:p>
            <a:fld id="{EDEBF0BA-A897-4C1E-AB3C-F330808C0E1D}" type="slidenum">
              <a:rPr lang="en-US" smtClean="0"/>
              <a:t>‹#›</a:t>
            </a:fld>
            <a:endParaRPr lang="en-US"/>
          </a:p>
        </p:txBody>
      </p:sp>
    </p:spTree>
    <p:extLst>
      <p:ext uri="{BB962C8B-B14F-4D97-AF65-F5344CB8AC3E}">
        <p14:creationId xmlns:p14="http://schemas.microsoft.com/office/powerpoint/2010/main" val="33350908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CFAF7A-1A1A-4605-AB54-8C69A9DADD2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4597D86-23A2-4F02-92CA-B9DAF4F36D8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3BF134E-15FA-47CC-9FB4-325B746B2F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D213E91-AA51-48D8-A241-6E60325DB78F}"/>
              </a:ext>
            </a:extLst>
          </p:cNvPr>
          <p:cNvSpPr>
            <a:spLocks noGrp="1"/>
          </p:cNvSpPr>
          <p:nvPr>
            <p:ph type="dt" sz="half" idx="10"/>
          </p:nvPr>
        </p:nvSpPr>
        <p:spPr/>
        <p:txBody>
          <a:bodyPr/>
          <a:lstStyle/>
          <a:p>
            <a:fld id="{84947D4A-30B2-48C8-A960-21FC1AE3E1D6}" type="datetime1">
              <a:rPr lang="en-US" smtClean="0"/>
              <a:t>10/17/2019</a:t>
            </a:fld>
            <a:endParaRPr lang="en-US"/>
          </a:p>
        </p:txBody>
      </p:sp>
      <p:sp>
        <p:nvSpPr>
          <p:cNvPr id="6" name="Footer Placeholder 5">
            <a:extLst>
              <a:ext uri="{FF2B5EF4-FFF2-40B4-BE49-F238E27FC236}">
                <a16:creationId xmlns:a16="http://schemas.microsoft.com/office/drawing/2014/main" id="{052F8240-BB78-4CD6-A2A5-027714412A3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2F12FA5-BBD3-4C59-89F4-0546AAD216EF}"/>
              </a:ext>
            </a:extLst>
          </p:cNvPr>
          <p:cNvSpPr>
            <a:spLocks noGrp="1"/>
          </p:cNvSpPr>
          <p:nvPr>
            <p:ph type="sldNum" sz="quarter" idx="12"/>
          </p:nvPr>
        </p:nvSpPr>
        <p:spPr/>
        <p:txBody>
          <a:bodyPr/>
          <a:lstStyle/>
          <a:p>
            <a:fld id="{EDEBF0BA-A897-4C1E-AB3C-F330808C0E1D}" type="slidenum">
              <a:rPr lang="en-US" smtClean="0"/>
              <a:t>‹#›</a:t>
            </a:fld>
            <a:endParaRPr lang="en-US"/>
          </a:p>
        </p:txBody>
      </p:sp>
    </p:spTree>
    <p:extLst>
      <p:ext uri="{BB962C8B-B14F-4D97-AF65-F5344CB8AC3E}">
        <p14:creationId xmlns:p14="http://schemas.microsoft.com/office/powerpoint/2010/main" val="12243534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1E9E4-9BA6-41DE-820A-4435D7A5853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9C80800-E2EF-475B-884A-C2F177080EF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E727BF7-CB6A-4E85-A0D9-C7707E068A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4EBA00E-1F60-496E-B02C-2473B0EABDDD}"/>
              </a:ext>
            </a:extLst>
          </p:cNvPr>
          <p:cNvSpPr>
            <a:spLocks noGrp="1"/>
          </p:cNvSpPr>
          <p:nvPr>
            <p:ph type="dt" sz="half" idx="10"/>
          </p:nvPr>
        </p:nvSpPr>
        <p:spPr/>
        <p:txBody>
          <a:bodyPr/>
          <a:lstStyle/>
          <a:p>
            <a:fld id="{1A4A88B8-2510-4B6F-8DFE-EE55B4B2CE7F}" type="datetime1">
              <a:rPr lang="en-US" smtClean="0"/>
              <a:t>10/17/2019</a:t>
            </a:fld>
            <a:endParaRPr lang="en-US"/>
          </a:p>
        </p:txBody>
      </p:sp>
      <p:sp>
        <p:nvSpPr>
          <p:cNvPr id="6" name="Footer Placeholder 5">
            <a:extLst>
              <a:ext uri="{FF2B5EF4-FFF2-40B4-BE49-F238E27FC236}">
                <a16:creationId xmlns:a16="http://schemas.microsoft.com/office/drawing/2014/main" id="{D4B8CD41-F3A8-43C4-98BA-27C965757C8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E8341A-C4CE-409C-8791-387E34DB9DF6}"/>
              </a:ext>
            </a:extLst>
          </p:cNvPr>
          <p:cNvSpPr>
            <a:spLocks noGrp="1"/>
          </p:cNvSpPr>
          <p:nvPr>
            <p:ph type="sldNum" sz="quarter" idx="12"/>
          </p:nvPr>
        </p:nvSpPr>
        <p:spPr/>
        <p:txBody>
          <a:bodyPr/>
          <a:lstStyle/>
          <a:p>
            <a:fld id="{EDEBF0BA-A897-4C1E-AB3C-F330808C0E1D}" type="slidenum">
              <a:rPr lang="en-US" smtClean="0"/>
              <a:t>‹#›</a:t>
            </a:fld>
            <a:endParaRPr lang="en-US"/>
          </a:p>
        </p:txBody>
      </p:sp>
    </p:spTree>
    <p:extLst>
      <p:ext uri="{BB962C8B-B14F-4D97-AF65-F5344CB8AC3E}">
        <p14:creationId xmlns:p14="http://schemas.microsoft.com/office/powerpoint/2010/main" val="23620540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87E6C6E-8BD2-4D48-94BD-4EB15EB9BCC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2276C1F-27B5-4B8E-B7F2-95BF285A2DD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BC3D72-4598-4B6B-B315-A50729506A2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ED4B07-0083-46EC-AB42-36920CDC7586}" type="datetime1">
              <a:rPr lang="en-US" smtClean="0"/>
              <a:t>10/17/2019</a:t>
            </a:fld>
            <a:endParaRPr lang="en-US"/>
          </a:p>
        </p:txBody>
      </p:sp>
      <p:sp>
        <p:nvSpPr>
          <p:cNvPr id="5" name="Footer Placeholder 4">
            <a:extLst>
              <a:ext uri="{FF2B5EF4-FFF2-40B4-BE49-F238E27FC236}">
                <a16:creationId xmlns:a16="http://schemas.microsoft.com/office/drawing/2014/main" id="{7420973B-33C6-4D0B-8834-E2B52AB7EDB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CA41544-1BE8-4F64-99D1-2471715F2E5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EBF0BA-A897-4C1E-AB3C-F330808C0E1D}" type="slidenum">
              <a:rPr lang="en-US" smtClean="0"/>
              <a:t>‹#›</a:t>
            </a:fld>
            <a:endParaRPr lang="en-US"/>
          </a:p>
        </p:txBody>
      </p:sp>
    </p:spTree>
    <p:extLst>
      <p:ext uri="{BB962C8B-B14F-4D97-AF65-F5344CB8AC3E}">
        <p14:creationId xmlns:p14="http://schemas.microsoft.com/office/powerpoint/2010/main" val="589896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jimfawcett.github.io/Resources/PublishingSourceCode.pdf"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hyperlink" Target="https://jimfawcett.github.io/"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en.wikipedia.org/wiki/Package_(package_management_system)#Functions"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hyperlink" Target="https://jimfawcett.github.io/Repositories.html" TargetMode="Externa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hyperlink" Target="https://jimfawcett.github.io/StoryTeller.html" TargetMode="External"/><Relationship Id="rId1" Type="http://schemas.openxmlformats.org/officeDocument/2006/relationships/slideLayout" Target="../slideLayouts/slideLayout4.xml"/><Relationship Id="rId4" Type="http://schemas.openxmlformats.org/officeDocument/2006/relationships/image" Target="../media/image5.JPG"/></Relationships>
</file>

<file path=ppt/slides/_rels/slide1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hyperlink" Target="https://jimfawcett.github.io/LangCpp.html" TargetMode="External"/><Relationship Id="rId1" Type="http://schemas.openxmlformats.org/officeDocument/2006/relationships/slideLayout" Target="../slideLayouts/slideLayout4.xml"/><Relationship Id="rId5" Type="http://schemas.openxmlformats.org/officeDocument/2006/relationships/image" Target="../media/image8.JPG"/><Relationship Id="rId4" Type="http://schemas.openxmlformats.org/officeDocument/2006/relationships/image" Target="../media/image7.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jimfawcett.github.io/SiteStory_4.html" TargetMode="External"/><Relationship Id="rId2" Type="http://schemas.openxmlformats.org/officeDocument/2006/relationships/hyperlink" Target="https://jimfawcett.github.io/Tests.html"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jimfawcett.github.io/" TargetMode="Externa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jimfawcett.github.io/StoryTeller.html"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github.com/microsoft"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en.wikipedia.org/wiki/Capability_Maturity_Model"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ecs.syr.edu/faculty/fawcett/handouts/Webpages/fawcettHome.htm" TargetMode="External"/><Relationship Id="rId2" Type="http://schemas.openxmlformats.org/officeDocument/2006/relationships/hyperlink" Target="https://jimfawcett.github.io/"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5EC5A5-BBC9-4343-9E10-60F49107932C}"/>
              </a:ext>
            </a:extLst>
          </p:cNvPr>
          <p:cNvSpPr>
            <a:spLocks noGrp="1"/>
          </p:cNvSpPr>
          <p:nvPr>
            <p:ph type="ctrTitle"/>
          </p:nvPr>
        </p:nvSpPr>
        <p:spPr/>
        <p:txBody>
          <a:bodyPr/>
          <a:lstStyle/>
          <a:p>
            <a:r>
              <a:rPr lang="en-US" dirty="0"/>
              <a:t>Publishing Source Code</a:t>
            </a:r>
            <a:br>
              <a:rPr lang="en-US" dirty="0"/>
            </a:br>
            <a:r>
              <a:rPr lang="en-US" sz="3600" dirty="0"/>
              <a:t>for</a:t>
            </a:r>
            <a:br>
              <a:rPr lang="en-US" sz="3600" dirty="0"/>
            </a:br>
            <a:r>
              <a:rPr lang="en-US" sz="3600" dirty="0"/>
              <a:t>Reuse and Maintenance</a:t>
            </a:r>
            <a:br>
              <a:rPr lang="en-US" sz="3600" dirty="0"/>
            </a:br>
            <a:br>
              <a:rPr lang="en-US" sz="3600" dirty="0"/>
            </a:br>
            <a:r>
              <a:rPr lang="en-US" sz="2400" dirty="0">
                <a:hlinkClick r:id="rId2"/>
              </a:rPr>
              <a:t>https://JimFawcett.github.io/Resources/PublishingSourceCode.pdf</a:t>
            </a:r>
            <a:r>
              <a:rPr lang="en-US" sz="2400" dirty="0"/>
              <a:t> </a:t>
            </a:r>
            <a:endParaRPr lang="en-US" dirty="0"/>
          </a:p>
        </p:txBody>
      </p:sp>
      <p:sp>
        <p:nvSpPr>
          <p:cNvPr id="3" name="Subtitle 2">
            <a:extLst>
              <a:ext uri="{FF2B5EF4-FFF2-40B4-BE49-F238E27FC236}">
                <a16:creationId xmlns:a16="http://schemas.microsoft.com/office/drawing/2014/main" id="{94EB8B15-35E6-4AE9-BD4E-A833C615AC38}"/>
              </a:ext>
            </a:extLst>
          </p:cNvPr>
          <p:cNvSpPr>
            <a:spLocks noGrp="1"/>
          </p:cNvSpPr>
          <p:nvPr>
            <p:ph type="subTitle" idx="1"/>
          </p:nvPr>
        </p:nvSpPr>
        <p:spPr>
          <a:xfrm>
            <a:off x="1524000" y="4296992"/>
            <a:ext cx="9144000" cy="960808"/>
          </a:xfrm>
        </p:spPr>
        <p:txBody>
          <a:bodyPr/>
          <a:lstStyle/>
          <a:p>
            <a:r>
              <a:rPr lang="en-US" dirty="0"/>
              <a:t>Jim Fawcett</a:t>
            </a:r>
          </a:p>
          <a:p>
            <a:r>
              <a:rPr lang="en-US" dirty="0"/>
              <a:t>11 October 2019</a:t>
            </a:r>
          </a:p>
        </p:txBody>
      </p:sp>
    </p:spTree>
    <p:extLst>
      <p:ext uri="{BB962C8B-B14F-4D97-AF65-F5344CB8AC3E}">
        <p14:creationId xmlns:p14="http://schemas.microsoft.com/office/powerpoint/2010/main" val="18591401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D3CA25-160B-4B16-981E-1259FF9C54AA}"/>
              </a:ext>
            </a:extLst>
          </p:cNvPr>
          <p:cNvSpPr>
            <a:spLocks noGrp="1"/>
          </p:cNvSpPr>
          <p:nvPr>
            <p:ph type="title"/>
          </p:nvPr>
        </p:nvSpPr>
        <p:spPr/>
        <p:txBody>
          <a:bodyPr/>
          <a:lstStyle/>
          <a:p>
            <a:r>
              <a:rPr lang="en-US" dirty="0"/>
              <a:t>Website for Publishing Reusable Components</a:t>
            </a:r>
          </a:p>
        </p:txBody>
      </p:sp>
      <p:sp>
        <p:nvSpPr>
          <p:cNvPr id="3" name="Content Placeholder 2">
            <a:extLst>
              <a:ext uri="{FF2B5EF4-FFF2-40B4-BE49-F238E27FC236}">
                <a16:creationId xmlns:a16="http://schemas.microsoft.com/office/drawing/2014/main" id="{51D4E0A7-5491-48A3-8C75-90DDBA9ED838}"/>
              </a:ext>
            </a:extLst>
          </p:cNvPr>
          <p:cNvSpPr>
            <a:spLocks noGrp="1"/>
          </p:cNvSpPr>
          <p:nvPr>
            <p:ph idx="1"/>
          </p:nvPr>
        </p:nvSpPr>
        <p:spPr>
          <a:xfrm>
            <a:off x="838200" y="1474631"/>
            <a:ext cx="10515600" cy="4605741"/>
          </a:xfrm>
        </p:spPr>
        <p:txBody>
          <a:bodyPr/>
          <a:lstStyle/>
          <a:p>
            <a:r>
              <a:rPr lang="en-US" dirty="0"/>
              <a:t>A site for publishing source code will need:</a:t>
            </a:r>
          </a:p>
          <a:p>
            <a:pPr lvl="1"/>
            <a:r>
              <a:rPr lang="en-US" dirty="0"/>
              <a:t>A structure for holding organized collections of code</a:t>
            </a:r>
          </a:p>
          <a:p>
            <a:pPr lvl="1"/>
            <a:r>
              <a:rPr lang="en-US" dirty="0"/>
              <a:t>An intuitive navigation process to find specific code and resources</a:t>
            </a:r>
          </a:p>
          <a:p>
            <a:pPr lvl="1"/>
            <a:r>
              <a:rPr lang="en-US" dirty="0"/>
              <a:t>Documentation for each component</a:t>
            </a:r>
          </a:p>
          <a:p>
            <a:pPr lvl="2"/>
            <a:r>
              <a:rPr lang="en-US" dirty="0"/>
              <a:t>Concept, Design, Usage, Status</a:t>
            </a:r>
          </a:p>
          <a:p>
            <a:pPr lvl="1"/>
            <a:r>
              <a:rPr lang="en-US" dirty="0"/>
              <a:t>Additional resources to help users understand relevant technologies</a:t>
            </a:r>
          </a:p>
          <a:p>
            <a:pPr lvl="2"/>
            <a:r>
              <a:rPr lang="en-US" dirty="0"/>
              <a:t>Language and platform references</a:t>
            </a:r>
          </a:p>
          <a:p>
            <a:pPr lvl="2"/>
            <a:r>
              <a:rPr lang="en-US" dirty="0"/>
              <a:t>Brief code snapshots with commentary, provided as webpages</a:t>
            </a:r>
          </a:p>
          <a:p>
            <a:pPr lvl="2"/>
            <a:r>
              <a:rPr lang="en-US" dirty="0"/>
              <a:t>Related blogs and opinion pieces</a:t>
            </a:r>
          </a:p>
          <a:p>
            <a:pPr lvl="2"/>
            <a:r>
              <a:rPr lang="en-US" dirty="0"/>
              <a:t>Code standards</a:t>
            </a:r>
          </a:p>
          <a:p>
            <a:pPr lvl="1"/>
            <a:r>
              <a:rPr lang="en-US" dirty="0"/>
              <a:t>Stories and Videos</a:t>
            </a:r>
          </a:p>
          <a:p>
            <a:pPr lvl="2"/>
            <a:r>
              <a:rPr lang="en-US" dirty="0"/>
              <a:t>Discussions, each focused on a single theme</a:t>
            </a:r>
          </a:p>
        </p:txBody>
      </p:sp>
      <p:sp>
        <p:nvSpPr>
          <p:cNvPr id="4" name="Slide Number Placeholder 3">
            <a:extLst>
              <a:ext uri="{FF2B5EF4-FFF2-40B4-BE49-F238E27FC236}">
                <a16:creationId xmlns:a16="http://schemas.microsoft.com/office/drawing/2014/main" id="{B5E8AE43-7C82-414E-9C86-9D3337400307}"/>
              </a:ext>
            </a:extLst>
          </p:cNvPr>
          <p:cNvSpPr>
            <a:spLocks noGrp="1"/>
          </p:cNvSpPr>
          <p:nvPr>
            <p:ph type="sldNum" sz="quarter" idx="12"/>
          </p:nvPr>
        </p:nvSpPr>
        <p:spPr/>
        <p:txBody>
          <a:bodyPr/>
          <a:lstStyle/>
          <a:p>
            <a:fld id="{EDEBF0BA-A897-4C1E-AB3C-F330808C0E1D}" type="slidenum">
              <a:rPr lang="en-US" smtClean="0"/>
              <a:t>10</a:t>
            </a:fld>
            <a:endParaRPr lang="en-US"/>
          </a:p>
        </p:txBody>
      </p:sp>
    </p:spTree>
    <p:extLst>
      <p:ext uri="{BB962C8B-B14F-4D97-AF65-F5344CB8AC3E}">
        <p14:creationId xmlns:p14="http://schemas.microsoft.com/office/powerpoint/2010/main" val="39904870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1EC79-B8EB-4B86-9096-033DD253DA73}"/>
              </a:ext>
            </a:extLst>
          </p:cNvPr>
          <p:cNvSpPr>
            <a:spLocks noGrp="1"/>
          </p:cNvSpPr>
          <p:nvPr>
            <p:ph type="title"/>
          </p:nvPr>
        </p:nvSpPr>
        <p:spPr>
          <a:xfrm>
            <a:off x="838200" y="339367"/>
            <a:ext cx="10515600" cy="755337"/>
          </a:xfrm>
        </p:spPr>
        <p:txBody>
          <a:bodyPr/>
          <a:lstStyle/>
          <a:p>
            <a:r>
              <a:rPr lang="en-US" dirty="0"/>
              <a:t>Site Structure – </a:t>
            </a:r>
            <a:r>
              <a:rPr lang="en-US" sz="2800" dirty="0">
                <a:hlinkClick r:id="rId2"/>
              </a:rPr>
              <a:t>https://JimFawcett.github.io</a:t>
            </a:r>
            <a:r>
              <a:rPr lang="en-US" sz="2800" dirty="0"/>
              <a:t> </a:t>
            </a:r>
            <a:endParaRPr lang="en-US" dirty="0"/>
          </a:p>
        </p:txBody>
      </p:sp>
      <p:sp>
        <p:nvSpPr>
          <p:cNvPr id="3" name="Slide Number Placeholder 2">
            <a:extLst>
              <a:ext uri="{FF2B5EF4-FFF2-40B4-BE49-F238E27FC236}">
                <a16:creationId xmlns:a16="http://schemas.microsoft.com/office/drawing/2014/main" id="{0DBFBEAD-15D2-406B-B29D-E04E546B4CC4}"/>
              </a:ext>
            </a:extLst>
          </p:cNvPr>
          <p:cNvSpPr>
            <a:spLocks noGrp="1"/>
          </p:cNvSpPr>
          <p:nvPr>
            <p:ph type="sldNum" sz="quarter" idx="12"/>
          </p:nvPr>
        </p:nvSpPr>
        <p:spPr/>
        <p:txBody>
          <a:bodyPr/>
          <a:lstStyle/>
          <a:p>
            <a:fld id="{EDEBF0BA-A897-4C1E-AB3C-F330808C0E1D}" type="slidenum">
              <a:rPr lang="en-US" smtClean="0"/>
              <a:t>11</a:t>
            </a:fld>
            <a:endParaRPr lang="en-US"/>
          </a:p>
        </p:txBody>
      </p:sp>
      <p:pic>
        <p:nvPicPr>
          <p:cNvPr id="7" name="Content Placeholder 6" descr="A screenshot of a cell phone&#10;&#10;Description automatically generated">
            <a:extLst>
              <a:ext uri="{FF2B5EF4-FFF2-40B4-BE49-F238E27FC236}">
                <a16:creationId xmlns:a16="http://schemas.microsoft.com/office/drawing/2014/main" id="{025D520F-A131-4997-AB91-05ACCF4CD79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320084" y="1234662"/>
            <a:ext cx="9414105" cy="5121688"/>
          </a:xfrm>
        </p:spPr>
      </p:pic>
    </p:spTree>
    <p:extLst>
      <p:ext uri="{BB962C8B-B14F-4D97-AF65-F5344CB8AC3E}">
        <p14:creationId xmlns:p14="http://schemas.microsoft.com/office/powerpoint/2010/main" val="4314932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48825-A5B3-4E71-8A0C-1905775E7C9B}"/>
              </a:ext>
            </a:extLst>
          </p:cNvPr>
          <p:cNvSpPr>
            <a:spLocks noGrp="1"/>
          </p:cNvSpPr>
          <p:nvPr>
            <p:ph type="title"/>
          </p:nvPr>
        </p:nvSpPr>
        <p:spPr/>
        <p:txBody>
          <a:bodyPr/>
          <a:lstStyle/>
          <a:p>
            <a:r>
              <a:rPr lang="en-US" dirty="0"/>
              <a:t>Definitions - Repository</a:t>
            </a:r>
          </a:p>
        </p:txBody>
      </p:sp>
      <p:sp>
        <p:nvSpPr>
          <p:cNvPr id="3" name="Content Placeholder 2">
            <a:extLst>
              <a:ext uri="{FF2B5EF4-FFF2-40B4-BE49-F238E27FC236}">
                <a16:creationId xmlns:a16="http://schemas.microsoft.com/office/drawing/2014/main" id="{6AB6FE1E-65D4-4554-9809-B2FD2D3210A9}"/>
              </a:ext>
            </a:extLst>
          </p:cNvPr>
          <p:cNvSpPr>
            <a:spLocks noGrp="1"/>
          </p:cNvSpPr>
          <p:nvPr>
            <p:ph idx="1"/>
          </p:nvPr>
        </p:nvSpPr>
        <p:spPr>
          <a:xfrm>
            <a:off x="838200" y="1339403"/>
            <a:ext cx="10515600" cy="4605741"/>
          </a:xfrm>
        </p:spPr>
        <p:txBody>
          <a:bodyPr>
            <a:noAutofit/>
          </a:bodyPr>
          <a:lstStyle/>
          <a:p>
            <a:r>
              <a:rPr lang="en-US" sz="2400" dirty="0"/>
              <a:t>“A </a:t>
            </a:r>
            <a:r>
              <a:rPr lang="en-US" sz="2400" b="1" dirty="0"/>
              <a:t>software repository</a:t>
            </a:r>
            <a:r>
              <a:rPr lang="en-US" sz="2400" dirty="0"/>
              <a:t>, colloquially known as a "repo" for short, is a storage location from which </a:t>
            </a:r>
            <a:r>
              <a:rPr lang="en-US" sz="2400" dirty="0">
                <a:hlinkClick r:id="rId2" tooltip="Package (package management system)"/>
              </a:rPr>
              <a:t>software packages</a:t>
            </a:r>
            <a:r>
              <a:rPr lang="en-US" sz="2400" dirty="0"/>
              <a:t> may be retrieved and installed on a computer. These repositories often house metadata about the packages stored in the repository.” </a:t>
            </a:r>
            <a:br>
              <a:rPr lang="en-US" sz="2400" dirty="0"/>
            </a:br>
            <a:r>
              <a:rPr lang="en-US" sz="2400" dirty="0"/>
              <a:t>– Wikipedia software Repository</a:t>
            </a:r>
          </a:p>
          <a:p>
            <a:r>
              <a:rPr lang="en-US" sz="2400" dirty="0"/>
              <a:t>“A repository is like a folder for your project. Your project's repository contains all of your project's files and stores each file's revision history. You can also discuss and manage your project's work within the repository.”</a:t>
            </a:r>
            <a:br>
              <a:rPr lang="en-US" sz="2400" dirty="0"/>
            </a:br>
            <a:r>
              <a:rPr lang="en-US" sz="2400" dirty="0"/>
              <a:t>- GitHub Help</a:t>
            </a:r>
          </a:p>
          <a:p>
            <a:r>
              <a:rPr lang="en-US" sz="2400" dirty="0"/>
              <a:t>Common use of the Repository name often implies the totality of all components served from one site.  We follow </a:t>
            </a:r>
            <a:r>
              <a:rPr lang="en-US" sz="2400" dirty="0" err="1"/>
              <a:t>github</a:t>
            </a:r>
            <a:r>
              <a:rPr lang="en-US" sz="2400" dirty="0"/>
              <a:t> with a narrower definition, i.e., a place to hold one project from a site that may make many projects available.</a:t>
            </a:r>
          </a:p>
          <a:p>
            <a:endParaRPr lang="en-US" sz="2400" dirty="0"/>
          </a:p>
        </p:txBody>
      </p:sp>
      <p:sp>
        <p:nvSpPr>
          <p:cNvPr id="4" name="Slide Number Placeholder 3">
            <a:extLst>
              <a:ext uri="{FF2B5EF4-FFF2-40B4-BE49-F238E27FC236}">
                <a16:creationId xmlns:a16="http://schemas.microsoft.com/office/drawing/2014/main" id="{86F84746-86C3-4F32-A6FD-1E44C17FC41A}"/>
              </a:ext>
            </a:extLst>
          </p:cNvPr>
          <p:cNvSpPr>
            <a:spLocks noGrp="1"/>
          </p:cNvSpPr>
          <p:nvPr>
            <p:ph type="sldNum" sz="quarter" idx="12"/>
          </p:nvPr>
        </p:nvSpPr>
        <p:spPr/>
        <p:txBody>
          <a:bodyPr/>
          <a:lstStyle/>
          <a:p>
            <a:fld id="{EDEBF0BA-A897-4C1E-AB3C-F330808C0E1D}" type="slidenum">
              <a:rPr lang="en-US" smtClean="0"/>
              <a:t>12</a:t>
            </a:fld>
            <a:endParaRPr lang="en-US"/>
          </a:p>
        </p:txBody>
      </p:sp>
    </p:spTree>
    <p:extLst>
      <p:ext uri="{BB962C8B-B14F-4D97-AF65-F5344CB8AC3E}">
        <p14:creationId xmlns:p14="http://schemas.microsoft.com/office/powerpoint/2010/main" val="37632591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B2D42-9518-4248-AE5E-AC4DE0E3E6DF}"/>
              </a:ext>
            </a:extLst>
          </p:cNvPr>
          <p:cNvSpPr>
            <a:spLocks noGrp="1"/>
          </p:cNvSpPr>
          <p:nvPr>
            <p:ph type="title"/>
          </p:nvPr>
        </p:nvSpPr>
        <p:spPr>
          <a:xfrm>
            <a:off x="5422010" y="136526"/>
            <a:ext cx="5931789" cy="829390"/>
          </a:xfrm>
        </p:spPr>
        <p:txBody>
          <a:bodyPr>
            <a:noAutofit/>
          </a:bodyPr>
          <a:lstStyle/>
          <a:p>
            <a:r>
              <a:rPr lang="en-US" sz="4000" dirty="0"/>
              <a:t>Site Structure - Code Repos</a:t>
            </a:r>
            <a:br>
              <a:rPr lang="en-US" sz="4000" dirty="0"/>
            </a:br>
            <a:r>
              <a:rPr lang="en-US" sz="2400" dirty="0">
                <a:hlinkClick r:id="rId2"/>
              </a:rPr>
              <a:t>https://JimFawcett.github.io/Repositories.html</a:t>
            </a:r>
            <a:r>
              <a:rPr lang="en-US" sz="2400" dirty="0"/>
              <a:t> </a:t>
            </a:r>
            <a:endParaRPr lang="en-US" sz="4000" dirty="0"/>
          </a:p>
        </p:txBody>
      </p:sp>
      <p:pic>
        <p:nvPicPr>
          <p:cNvPr id="10" name="Content Placeholder 9" descr="A screenshot of a social media post&#10;&#10;Description automatically generated">
            <a:extLst>
              <a:ext uri="{FF2B5EF4-FFF2-40B4-BE49-F238E27FC236}">
                <a16:creationId xmlns:a16="http://schemas.microsoft.com/office/drawing/2014/main" id="{F46FED3C-40A2-49D8-917D-37756ECC4DDE}"/>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519432" y="412124"/>
            <a:ext cx="4786665" cy="2434107"/>
          </a:xfrm>
        </p:spPr>
      </p:pic>
      <p:sp>
        <p:nvSpPr>
          <p:cNvPr id="6" name="Content Placeholder 5">
            <a:extLst>
              <a:ext uri="{FF2B5EF4-FFF2-40B4-BE49-F238E27FC236}">
                <a16:creationId xmlns:a16="http://schemas.microsoft.com/office/drawing/2014/main" id="{5319D24E-89D3-4DAA-9A3A-83E317A6E019}"/>
              </a:ext>
            </a:extLst>
          </p:cNvPr>
          <p:cNvSpPr>
            <a:spLocks noGrp="1"/>
          </p:cNvSpPr>
          <p:nvPr>
            <p:ph sz="half" idx="2"/>
          </p:nvPr>
        </p:nvSpPr>
        <p:spPr>
          <a:xfrm>
            <a:off x="5422011" y="1233198"/>
            <a:ext cx="5956479" cy="4929973"/>
          </a:xfrm>
        </p:spPr>
        <p:txBody>
          <a:bodyPr/>
          <a:lstStyle/>
          <a:p>
            <a:r>
              <a:rPr lang="en-US" dirty="0"/>
              <a:t>Code Repositories are the most important part</a:t>
            </a:r>
          </a:p>
          <a:p>
            <a:r>
              <a:rPr lang="en-US" dirty="0"/>
              <a:t>Goal is to have large collections to promote broad reuse</a:t>
            </a:r>
          </a:p>
          <a:p>
            <a:r>
              <a:rPr lang="en-US" dirty="0"/>
              <a:t>Navigation is an issue.  Solution:</a:t>
            </a:r>
          </a:p>
          <a:p>
            <a:pPr lvl="1"/>
            <a:r>
              <a:rPr lang="en-US" dirty="0"/>
              <a:t>Link from Home menu</a:t>
            </a:r>
          </a:p>
          <a:p>
            <a:pPr lvl="1"/>
            <a:r>
              <a:rPr lang="en-US" dirty="0"/>
              <a:t>Factor into (language or product specific) collections</a:t>
            </a:r>
          </a:p>
          <a:p>
            <a:pPr lvl="1"/>
            <a:r>
              <a:rPr lang="en-US" dirty="0"/>
              <a:t>Factor each collection into individual repositories (utilities, tools, … )</a:t>
            </a:r>
          </a:p>
          <a:p>
            <a:pPr lvl="1"/>
            <a:r>
              <a:rPr lang="en-US" dirty="0"/>
              <a:t>Link first to documentation which then links to code folder</a:t>
            </a:r>
          </a:p>
        </p:txBody>
      </p:sp>
      <p:sp>
        <p:nvSpPr>
          <p:cNvPr id="4" name="Slide Number Placeholder 3">
            <a:extLst>
              <a:ext uri="{FF2B5EF4-FFF2-40B4-BE49-F238E27FC236}">
                <a16:creationId xmlns:a16="http://schemas.microsoft.com/office/drawing/2014/main" id="{94262509-2E1C-42AF-ACF8-7A6AC64578E3}"/>
              </a:ext>
            </a:extLst>
          </p:cNvPr>
          <p:cNvSpPr>
            <a:spLocks noGrp="1"/>
          </p:cNvSpPr>
          <p:nvPr>
            <p:ph type="sldNum" sz="quarter" idx="12"/>
          </p:nvPr>
        </p:nvSpPr>
        <p:spPr/>
        <p:txBody>
          <a:bodyPr/>
          <a:lstStyle/>
          <a:p>
            <a:fld id="{EDEBF0BA-A897-4C1E-AB3C-F330808C0E1D}" type="slidenum">
              <a:rPr lang="en-US" smtClean="0"/>
              <a:t>13</a:t>
            </a:fld>
            <a:endParaRPr lang="en-US" dirty="0"/>
          </a:p>
        </p:txBody>
      </p:sp>
      <p:pic>
        <p:nvPicPr>
          <p:cNvPr id="11" name="Picture 10">
            <a:extLst>
              <a:ext uri="{FF2B5EF4-FFF2-40B4-BE49-F238E27FC236}">
                <a16:creationId xmlns:a16="http://schemas.microsoft.com/office/drawing/2014/main" id="{8C9B448C-B299-4D40-A3BF-FE692B75DEE5}"/>
              </a:ext>
            </a:extLst>
          </p:cNvPr>
          <p:cNvPicPr>
            <a:picLocks noChangeAspect="1"/>
          </p:cNvPicPr>
          <p:nvPr/>
        </p:nvPicPr>
        <p:blipFill>
          <a:blip r:embed="rId4"/>
          <a:stretch>
            <a:fillRect/>
          </a:stretch>
        </p:blipFill>
        <p:spPr>
          <a:xfrm>
            <a:off x="759854" y="3012191"/>
            <a:ext cx="3683358" cy="3611895"/>
          </a:xfrm>
          <a:prstGeom prst="rect">
            <a:avLst/>
          </a:prstGeom>
        </p:spPr>
      </p:pic>
    </p:spTree>
    <p:extLst>
      <p:ext uri="{BB962C8B-B14F-4D97-AF65-F5344CB8AC3E}">
        <p14:creationId xmlns:p14="http://schemas.microsoft.com/office/powerpoint/2010/main" val="10928884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B2D42-9518-4248-AE5E-AC4DE0E3E6DF}"/>
              </a:ext>
            </a:extLst>
          </p:cNvPr>
          <p:cNvSpPr>
            <a:spLocks noGrp="1"/>
          </p:cNvSpPr>
          <p:nvPr>
            <p:ph type="title"/>
          </p:nvPr>
        </p:nvSpPr>
        <p:spPr>
          <a:xfrm>
            <a:off x="838200" y="345808"/>
            <a:ext cx="10515600" cy="954960"/>
          </a:xfrm>
        </p:spPr>
        <p:txBody>
          <a:bodyPr/>
          <a:lstStyle/>
          <a:p>
            <a:r>
              <a:rPr lang="en-US" dirty="0"/>
              <a:t>Site Structure – Stories</a:t>
            </a:r>
            <a:br>
              <a:rPr lang="en-US" dirty="0"/>
            </a:br>
            <a:r>
              <a:rPr lang="en-US" sz="2400" dirty="0">
                <a:hlinkClick r:id="rId2"/>
              </a:rPr>
              <a:t>https://JimFawcett.github.io/StoryTeller.html</a:t>
            </a:r>
            <a:r>
              <a:rPr lang="en-US" sz="2400" dirty="0"/>
              <a:t> </a:t>
            </a:r>
            <a:endParaRPr lang="en-US" dirty="0"/>
          </a:p>
        </p:txBody>
      </p:sp>
      <p:sp>
        <p:nvSpPr>
          <p:cNvPr id="6" name="Content Placeholder 5">
            <a:extLst>
              <a:ext uri="{FF2B5EF4-FFF2-40B4-BE49-F238E27FC236}">
                <a16:creationId xmlns:a16="http://schemas.microsoft.com/office/drawing/2014/main" id="{5319D24E-89D3-4DAA-9A3A-83E317A6E019}"/>
              </a:ext>
            </a:extLst>
          </p:cNvPr>
          <p:cNvSpPr>
            <a:spLocks noGrp="1"/>
          </p:cNvSpPr>
          <p:nvPr>
            <p:ph sz="half" idx="2"/>
          </p:nvPr>
        </p:nvSpPr>
        <p:spPr>
          <a:xfrm>
            <a:off x="6172200" y="1426376"/>
            <a:ext cx="5181600" cy="4929973"/>
          </a:xfrm>
        </p:spPr>
        <p:txBody>
          <a:bodyPr/>
          <a:lstStyle/>
          <a:p>
            <a:r>
              <a:rPr lang="en-US" dirty="0"/>
              <a:t>Stories are organized collections of pages from the site that all focus on a single theme</a:t>
            </a:r>
          </a:p>
          <a:p>
            <a:r>
              <a:rPr lang="en-US" dirty="0"/>
              <a:t>Intent is to help users grapple with site content</a:t>
            </a:r>
          </a:p>
          <a:p>
            <a:r>
              <a:rPr lang="en-US" dirty="0"/>
              <a:t>Examples are:</a:t>
            </a:r>
          </a:p>
          <a:p>
            <a:pPr lvl="1"/>
            <a:r>
              <a:rPr lang="en-US" dirty="0"/>
              <a:t>C++ story – tutorial material</a:t>
            </a:r>
          </a:p>
          <a:p>
            <a:pPr lvl="1"/>
            <a:r>
              <a:rPr lang="en-US" dirty="0" err="1"/>
              <a:t>SiteStory</a:t>
            </a:r>
            <a:r>
              <a:rPr lang="en-US" dirty="0"/>
              <a:t> – description of this site</a:t>
            </a:r>
          </a:p>
          <a:p>
            <a:pPr lvl="1"/>
            <a:r>
              <a:rPr lang="en-US" dirty="0" err="1"/>
              <a:t>MLiPS</a:t>
            </a:r>
            <a:r>
              <a:rPr lang="en-US" dirty="0"/>
              <a:t> – guest story about ML</a:t>
            </a:r>
          </a:p>
          <a:p>
            <a:r>
              <a:rPr lang="en-US" dirty="0"/>
              <a:t>Image to the left is </a:t>
            </a:r>
            <a:r>
              <a:rPr lang="en-US" dirty="0" err="1"/>
              <a:t>StoryTeller</a:t>
            </a:r>
            <a:r>
              <a:rPr lang="en-US" dirty="0"/>
              <a:t> interface </a:t>
            </a:r>
          </a:p>
        </p:txBody>
      </p:sp>
      <p:sp>
        <p:nvSpPr>
          <p:cNvPr id="4" name="Slide Number Placeholder 3">
            <a:extLst>
              <a:ext uri="{FF2B5EF4-FFF2-40B4-BE49-F238E27FC236}">
                <a16:creationId xmlns:a16="http://schemas.microsoft.com/office/drawing/2014/main" id="{94262509-2E1C-42AF-ACF8-7A6AC64578E3}"/>
              </a:ext>
            </a:extLst>
          </p:cNvPr>
          <p:cNvSpPr>
            <a:spLocks noGrp="1"/>
          </p:cNvSpPr>
          <p:nvPr>
            <p:ph type="sldNum" sz="quarter" idx="12"/>
          </p:nvPr>
        </p:nvSpPr>
        <p:spPr/>
        <p:txBody>
          <a:bodyPr/>
          <a:lstStyle/>
          <a:p>
            <a:fld id="{EDEBF0BA-A897-4C1E-AB3C-F330808C0E1D}" type="slidenum">
              <a:rPr lang="en-US" smtClean="0"/>
              <a:t>14</a:t>
            </a:fld>
            <a:endParaRPr lang="en-US"/>
          </a:p>
        </p:txBody>
      </p:sp>
      <p:pic>
        <p:nvPicPr>
          <p:cNvPr id="11" name="Content Placeholder 10" descr="A screenshot of a social media post&#10;&#10;Description automatically generated">
            <a:extLst>
              <a:ext uri="{FF2B5EF4-FFF2-40B4-BE49-F238E27FC236}">
                <a16:creationId xmlns:a16="http://schemas.microsoft.com/office/drawing/2014/main" id="{D259D0FE-3F55-4D0F-9621-B5ABC7B95453}"/>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1163588" y="1662819"/>
            <a:ext cx="4034709" cy="2228543"/>
          </a:xfrm>
        </p:spPr>
      </p:pic>
      <p:sp>
        <p:nvSpPr>
          <p:cNvPr id="9" name="Content Placeholder 4">
            <a:extLst>
              <a:ext uri="{FF2B5EF4-FFF2-40B4-BE49-F238E27FC236}">
                <a16:creationId xmlns:a16="http://schemas.microsoft.com/office/drawing/2014/main" id="{B526C8E8-872A-4AFD-AF49-BA7A188953FB}"/>
              </a:ext>
            </a:extLst>
          </p:cNvPr>
          <p:cNvSpPr txBox="1">
            <a:spLocks/>
          </p:cNvSpPr>
          <p:nvPr/>
        </p:nvSpPr>
        <p:spPr>
          <a:xfrm>
            <a:off x="838200" y="4006448"/>
            <a:ext cx="5181600" cy="202515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pic>
        <p:nvPicPr>
          <p:cNvPr id="13" name="Picture 12" descr="A screenshot of a cell phone&#10;&#10;Description automatically generated">
            <a:extLst>
              <a:ext uri="{FF2B5EF4-FFF2-40B4-BE49-F238E27FC236}">
                <a16:creationId xmlns:a16="http://schemas.microsoft.com/office/drawing/2014/main" id="{7751078E-0403-4EC6-8BE1-9F430F4A0EC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7886" y="4076162"/>
            <a:ext cx="4282343" cy="2280187"/>
          </a:xfrm>
          <a:prstGeom prst="rect">
            <a:avLst/>
          </a:prstGeom>
        </p:spPr>
      </p:pic>
    </p:spTree>
    <p:extLst>
      <p:ext uri="{BB962C8B-B14F-4D97-AF65-F5344CB8AC3E}">
        <p14:creationId xmlns:p14="http://schemas.microsoft.com/office/powerpoint/2010/main" val="30451818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B2D42-9518-4248-AE5E-AC4DE0E3E6DF}"/>
              </a:ext>
            </a:extLst>
          </p:cNvPr>
          <p:cNvSpPr>
            <a:spLocks noGrp="1"/>
          </p:cNvSpPr>
          <p:nvPr>
            <p:ph type="title"/>
          </p:nvPr>
        </p:nvSpPr>
        <p:spPr>
          <a:xfrm>
            <a:off x="5962908" y="263352"/>
            <a:ext cx="5854520" cy="698565"/>
          </a:xfrm>
        </p:spPr>
        <p:txBody>
          <a:bodyPr>
            <a:noAutofit/>
          </a:bodyPr>
          <a:lstStyle/>
          <a:p>
            <a:r>
              <a:rPr lang="en-US" sz="4000" dirty="0"/>
              <a:t>Site Structure – Code Snaps</a:t>
            </a:r>
            <a:br>
              <a:rPr lang="en-US" sz="4000" dirty="0"/>
            </a:br>
            <a:r>
              <a:rPr lang="en-US" sz="2400" dirty="0">
                <a:hlinkClick r:id="rId2"/>
              </a:rPr>
              <a:t>https://JimFawcett.github.io/LangCpp.html</a:t>
            </a:r>
            <a:r>
              <a:rPr lang="en-US" sz="2400" dirty="0"/>
              <a:t> </a:t>
            </a:r>
            <a:endParaRPr lang="en-US" sz="4000" dirty="0"/>
          </a:p>
        </p:txBody>
      </p:sp>
      <p:sp>
        <p:nvSpPr>
          <p:cNvPr id="6" name="Content Placeholder 5">
            <a:extLst>
              <a:ext uri="{FF2B5EF4-FFF2-40B4-BE49-F238E27FC236}">
                <a16:creationId xmlns:a16="http://schemas.microsoft.com/office/drawing/2014/main" id="{5319D24E-89D3-4DAA-9A3A-83E317A6E019}"/>
              </a:ext>
            </a:extLst>
          </p:cNvPr>
          <p:cNvSpPr>
            <a:spLocks noGrp="1"/>
          </p:cNvSpPr>
          <p:nvPr>
            <p:ph sz="half" idx="2"/>
          </p:nvPr>
        </p:nvSpPr>
        <p:spPr>
          <a:xfrm>
            <a:off x="6172200" y="1155926"/>
            <a:ext cx="5181600" cy="2191703"/>
          </a:xfrm>
        </p:spPr>
        <p:txBody>
          <a:bodyPr>
            <a:normAutofit/>
          </a:bodyPr>
          <a:lstStyle/>
          <a:p>
            <a:r>
              <a:rPr lang="en-US" sz="2400" dirty="0" err="1"/>
              <a:t>CodeSnaps</a:t>
            </a:r>
            <a:endParaRPr lang="en-US" sz="2400" dirty="0"/>
          </a:p>
          <a:p>
            <a:pPr lvl="1"/>
            <a:r>
              <a:rPr lang="en-US" sz="2000" dirty="0"/>
              <a:t>Source code converted to HTML page</a:t>
            </a:r>
          </a:p>
          <a:p>
            <a:pPr lvl="1"/>
            <a:r>
              <a:rPr lang="en-US" sz="2000" dirty="0"/>
              <a:t>Provides quick access to views of important code fragments</a:t>
            </a:r>
          </a:p>
          <a:p>
            <a:pPr lvl="1"/>
            <a:r>
              <a:rPr lang="en-US" sz="2000" dirty="0"/>
              <a:t>No need to download from repository to explore</a:t>
            </a:r>
          </a:p>
        </p:txBody>
      </p:sp>
      <p:sp>
        <p:nvSpPr>
          <p:cNvPr id="4" name="Slide Number Placeholder 3">
            <a:extLst>
              <a:ext uri="{FF2B5EF4-FFF2-40B4-BE49-F238E27FC236}">
                <a16:creationId xmlns:a16="http://schemas.microsoft.com/office/drawing/2014/main" id="{94262509-2E1C-42AF-ACF8-7A6AC64578E3}"/>
              </a:ext>
            </a:extLst>
          </p:cNvPr>
          <p:cNvSpPr>
            <a:spLocks noGrp="1"/>
          </p:cNvSpPr>
          <p:nvPr>
            <p:ph type="sldNum" sz="quarter" idx="12"/>
          </p:nvPr>
        </p:nvSpPr>
        <p:spPr/>
        <p:txBody>
          <a:bodyPr/>
          <a:lstStyle/>
          <a:p>
            <a:fld id="{EDEBF0BA-A897-4C1E-AB3C-F330808C0E1D}" type="slidenum">
              <a:rPr lang="en-US" smtClean="0"/>
              <a:t>15</a:t>
            </a:fld>
            <a:endParaRPr lang="en-US"/>
          </a:p>
        </p:txBody>
      </p:sp>
      <p:sp>
        <p:nvSpPr>
          <p:cNvPr id="9" name="Content Placeholder 4">
            <a:extLst>
              <a:ext uri="{FF2B5EF4-FFF2-40B4-BE49-F238E27FC236}">
                <a16:creationId xmlns:a16="http://schemas.microsoft.com/office/drawing/2014/main" id="{B526C8E8-872A-4AFD-AF49-BA7A188953FB}"/>
              </a:ext>
            </a:extLst>
          </p:cNvPr>
          <p:cNvSpPr txBox="1">
            <a:spLocks/>
          </p:cNvSpPr>
          <p:nvPr/>
        </p:nvSpPr>
        <p:spPr>
          <a:xfrm>
            <a:off x="838200" y="4006448"/>
            <a:ext cx="5181600" cy="202515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pic>
        <p:nvPicPr>
          <p:cNvPr id="8" name="Content Placeholder 7" descr="A screenshot of a cell phone&#10;&#10;Description automatically generated">
            <a:extLst>
              <a:ext uri="{FF2B5EF4-FFF2-40B4-BE49-F238E27FC236}">
                <a16:creationId xmlns:a16="http://schemas.microsoft.com/office/drawing/2014/main" id="{E542E57B-E1C6-4DAC-993B-A75D13FF09EC}"/>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456067" y="3676918"/>
            <a:ext cx="5639933" cy="2679432"/>
          </a:xfrm>
        </p:spPr>
      </p:pic>
      <p:pic>
        <p:nvPicPr>
          <p:cNvPr id="12" name="Picture 11" descr="A screenshot of a cell phone&#10;&#10;Description automatically generated">
            <a:extLst>
              <a:ext uri="{FF2B5EF4-FFF2-40B4-BE49-F238E27FC236}">
                <a16:creationId xmlns:a16="http://schemas.microsoft.com/office/drawing/2014/main" id="{F62FB80D-8B58-42E9-B1FB-42CF0D4DA7B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33347" y="3362572"/>
            <a:ext cx="4716349" cy="3031991"/>
          </a:xfrm>
          <a:prstGeom prst="rect">
            <a:avLst/>
          </a:prstGeom>
        </p:spPr>
      </p:pic>
      <p:pic>
        <p:nvPicPr>
          <p:cNvPr id="15" name="Picture 14" descr="A screenshot of a cell phone&#10;&#10;Description automatically generated">
            <a:extLst>
              <a:ext uri="{FF2B5EF4-FFF2-40B4-BE49-F238E27FC236}">
                <a16:creationId xmlns:a16="http://schemas.microsoft.com/office/drawing/2014/main" id="{B53C186F-1247-441E-8187-BDA4766EC51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59854" y="308425"/>
            <a:ext cx="4779790" cy="3054147"/>
          </a:xfrm>
          <a:prstGeom prst="rect">
            <a:avLst/>
          </a:prstGeom>
        </p:spPr>
      </p:pic>
    </p:spTree>
    <p:extLst>
      <p:ext uri="{BB962C8B-B14F-4D97-AF65-F5344CB8AC3E}">
        <p14:creationId xmlns:p14="http://schemas.microsoft.com/office/powerpoint/2010/main" val="3240318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E76424-DE7B-413E-AA87-9DB3DC2C2FE5}"/>
              </a:ext>
            </a:extLst>
          </p:cNvPr>
          <p:cNvSpPr>
            <a:spLocks noGrp="1"/>
          </p:cNvSpPr>
          <p:nvPr>
            <p:ph type="title"/>
          </p:nvPr>
        </p:nvSpPr>
        <p:spPr>
          <a:xfrm>
            <a:off x="838200" y="339369"/>
            <a:ext cx="10515600" cy="478440"/>
          </a:xfrm>
        </p:spPr>
        <p:txBody>
          <a:bodyPr/>
          <a:lstStyle/>
          <a:p>
            <a:r>
              <a:rPr lang="en-US" dirty="0"/>
              <a:t>Quality Control</a:t>
            </a:r>
          </a:p>
        </p:txBody>
      </p:sp>
      <p:sp>
        <p:nvSpPr>
          <p:cNvPr id="3" name="Content Placeholder 2">
            <a:extLst>
              <a:ext uri="{FF2B5EF4-FFF2-40B4-BE49-F238E27FC236}">
                <a16:creationId xmlns:a16="http://schemas.microsoft.com/office/drawing/2014/main" id="{99BCD03B-4005-463A-A34C-E90EA6F56E7A}"/>
              </a:ext>
            </a:extLst>
          </p:cNvPr>
          <p:cNvSpPr>
            <a:spLocks noGrp="1"/>
          </p:cNvSpPr>
          <p:nvPr>
            <p:ph idx="1"/>
          </p:nvPr>
        </p:nvSpPr>
        <p:spPr>
          <a:xfrm>
            <a:off x="838200" y="972355"/>
            <a:ext cx="10515600" cy="5546276"/>
          </a:xfrm>
        </p:spPr>
        <p:txBody>
          <a:bodyPr>
            <a:noAutofit/>
          </a:bodyPr>
          <a:lstStyle/>
          <a:p>
            <a:r>
              <a:rPr lang="en-US" sz="2400" dirty="0"/>
              <a:t>Without quality control it’s easy for repositories to become a sea of flotsam[1] and jetsam[2]</a:t>
            </a:r>
          </a:p>
          <a:p>
            <a:pPr lvl="1"/>
            <a:r>
              <a:rPr lang="en-US" sz="2000" dirty="0"/>
              <a:t>Some good content, but a lot of content that isn’t ready for reuse</a:t>
            </a:r>
          </a:p>
          <a:p>
            <a:r>
              <a:rPr lang="en-US" sz="2400" dirty="0"/>
              <a:t>To avoid that destination two things are necessary:</a:t>
            </a:r>
          </a:p>
          <a:p>
            <a:pPr lvl="1"/>
            <a:r>
              <a:rPr lang="en-US" sz="2000" dirty="0"/>
              <a:t>An effective structure for disclosing the contents of a repository</a:t>
            </a:r>
          </a:p>
          <a:p>
            <a:pPr lvl="2"/>
            <a:r>
              <a:rPr lang="en-US" sz="1800" dirty="0"/>
              <a:t>This site provides a candidate</a:t>
            </a:r>
          </a:p>
          <a:p>
            <a:pPr lvl="1"/>
            <a:r>
              <a:rPr lang="en-US" sz="2000" dirty="0"/>
              <a:t>Willingness of the site sponsor to invest in review and improvement</a:t>
            </a:r>
          </a:p>
          <a:p>
            <a:pPr lvl="2"/>
            <a:r>
              <a:rPr lang="en-US" sz="1800" dirty="0"/>
              <a:t>Standards – brief statements - components must meet to become candidates</a:t>
            </a:r>
          </a:p>
          <a:p>
            <a:pPr lvl="2"/>
            <a:r>
              <a:rPr lang="en-US" sz="1800" dirty="0"/>
              <a:t>Knowledgeable and productive person(s) to evaluate a component against the standards and admit or reject</a:t>
            </a:r>
          </a:p>
          <a:p>
            <a:pPr lvl="2"/>
            <a:r>
              <a:rPr lang="en-US" sz="1800" dirty="0"/>
              <a:t>Continuing background review activity – is this component still valuable?</a:t>
            </a:r>
          </a:p>
          <a:p>
            <a:r>
              <a:rPr lang="en-US" sz="2400" dirty="0"/>
              <a:t>Note that </a:t>
            </a:r>
            <a:r>
              <a:rPr lang="en-US" sz="2400" dirty="0" err="1"/>
              <a:t>github</a:t>
            </a:r>
            <a:r>
              <a:rPr lang="en-US" sz="2400" dirty="0"/>
              <a:t> provides tools to help, e.g., wikis, charts, …</a:t>
            </a:r>
            <a:br>
              <a:rPr lang="en-US" sz="2400" dirty="0"/>
            </a:br>
            <a:endParaRPr lang="en-US" sz="2400" dirty="0"/>
          </a:p>
          <a:p>
            <a:pPr marL="0" indent="0">
              <a:buNone/>
            </a:pPr>
            <a:r>
              <a:rPr lang="en-US" sz="2000" dirty="0"/>
              <a:t>    [1] Flotsam - cargo that surfaces from a sunken ship</a:t>
            </a:r>
          </a:p>
          <a:p>
            <a:pPr marL="0" indent="0">
              <a:buNone/>
            </a:pPr>
            <a:r>
              <a:rPr lang="en-US" sz="2000" dirty="0"/>
              <a:t>    [2] Jetsam – cargo that is intentionally cast from a ship in distress.</a:t>
            </a:r>
          </a:p>
        </p:txBody>
      </p:sp>
      <p:sp>
        <p:nvSpPr>
          <p:cNvPr id="4" name="Slide Number Placeholder 3">
            <a:extLst>
              <a:ext uri="{FF2B5EF4-FFF2-40B4-BE49-F238E27FC236}">
                <a16:creationId xmlns:a16="http://schemas.microsoft.com/office/drawing/2014/main" id="{E1AEABCC-100B-4338-8545-5BA420BE25A6}"/>
              </a:ext>
            </a:extLst>
          </p:cNvPr>
          <p:cNvSpPr>
            <a:spLocks noGrp="1"/>
          </p:cNvSpPr>
          <p:nvPr>
            <p:ph type="sldNum" sz="quarter" idx="12"/>
          </p:nvPr>
        </p:nvSpPr>
        <p:spPr/>
        <p:txBody>
          <a:bodyPr/>
          <a:lstStyle/>
          <a:p>
            <a:fld id="{EDEBF0BA-A897-4C1E-AB3C-F330808C0E1D}" type="slidenum">
              <a:rPr lang="en-US" smtClean="0"/>
              <a:t>16</a:t>
            </a:fld>
            <a:endParaRPr lang="en-US"/>
          </a:p>
        </p:txBody>
      </p:sp>
      <p:cxnSp>
        <p:nvCxnSpPr>
          <p:cNvPr id="10" name="Straight Connector 9">
            <a:extLst>
              <a:ext uri="{FF2B5EF4-FFF2-40B4-BE49-F238E27FC236}">
                <a16:creationId xmlns:a16="http://schemas.microsoft.com/office/drawing/2014/main" id="{A19F60CD-70C4-4576-9064-9160B4C35568}"/>
              </a:ext>
            </a:extLst>
          </p:cNvPr>
          <p:cNvCxnSpPr/>
          <p:nvPr/>
        </p:nvCxnSpPr>
        <p:spPr>
          <a:xfrm>
            <a:off x="1056068" y="5402676"/>
            <a:ext cx="9800822" cy="0"/>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60110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F84FA54-65FA-4160-855E-2B56132F9651}"/>
              </a:ext>
            </a:extLst>
          </p:cNvPr>
          <p:cNvSpPr>
            <a:spLocks noGrp="1"/>
          </p:cNvSpPr>
          <p:nvPr>
            <p:ph type="title"/>
          </p:nvPr>
        </p:nvSpPr>
        <p:spPr>
          <a:xfrm>
            <a:off x="838200" y="300731"/>
            <a:ext cx="10515600" cy="1276932"/>
          </a:xfrm>
        </p:spPr>
        <p:txBody>
          <a:bodyPr/>
          <a:lstStyle/>
          <a:p>
            <a:r>
              <a:rPr lang="en-US" dirty="0"/>
              <a:t>Experiments</a:t>
            </a:r>
            <a:br>
              <a:rPr lang="en-US" dirty="0"/>
            </a:br>
            <a:r>
              <a:rPr lang="en-US" sz="2400" dirty="0">
                <a:hlinkClick r:id="rId2"/>
              </a:rPr>
              <a:t>https://JimFawcett.github.io/Tests.html</a:t>
            </a:r>
            <a:r>
              <a:rPr lang="en-US" sz="2400" dirty="0"/>
              <a:t> - Main menu &gt; Resources &gt; UI Widget Tests </a:t>
            </a:r>
            <a:r>
              <a:rPr lang="en-US" sz="2400" dirty="0">
                <a:hlinkClick r:id="rId3"/>
              </a:rPr>
              <a:t>https://JimFawcett.github.io/SiteStory_4.html</a:t>
            </a:r>
            <a:r>
              <a:rPr lang="en-US" sz="2400" dirty="0"/>
              <a:t> - Main menu &gt; stories &gt; </a:t>
            </a:r>
            <a:r>
              <a:rPr lang="en-US" sz="2400" dirty="0" err="1"/>
              <a:t>SiteStory</a:t>
            </a:r>
            <a:endParaRPr lang="en-US" dirty="0"/>
          </a:p>
        </p:txBody>
      </p:sp>
      <p:sp>
        <p:nvSpPr>
          <p:cNvPr id="7" name="Content Placeholder 6">
            <a:extLst>
              <a:ext uri="{FF2B5EF4-FFF2-40B4-BE49-F238E27FC236}">
                <a16:creationId xmlns:a16="http://schemas.microsoft.com/office/drawing/2014/main" id="{1BF0FC12-D67B-4A58-8EC4-1867ACA2F8BD}"/>
              </a:ext>
            </a:extLst>
          </p:cNvPr>
          <p:cNvSpPr>
            <a:spLocks noGrp="1"/>
          </p:cNvSpPr>
          <p:nvPr>
            <p:ph idx="1"/>
          </p:nvPr>
        </p:nvSpPr>
        <p:spPr>
          <a:xfrm>
            <a:off x="838200" y="1909213"/>
            <a:ext cx="10515600" cy="4605741"/>
          </a:xfrm>
        </p:spPr>
        <p:txBody>
          <a:bodyPr>
            <a:noAutofit/>
          </a:bodyPr>
          <a:lstStyle/>
          <a:p>
            <a:r>
              <a:rPr lang="en-US" sz="2400" dirty="0"/>
              <a:t>Experiments to make the site’s publishing process more effective are continuing:</a:t>
            </a:r>
          </a:p>
          <a:p>
            <a:pPr lvl="1"/>
            <a:r>
              <a:rPr lang="en-US" sz="2000" dirty="0"/>
              <a:t>Developing UI widgets to use webpage real estate effectively</a:t>
            </a:r>
          </a:p>
          <a:p>
            <a:pPr lvl="2"/>
            <a:r>
              <a:rPr lang="en-US" sz="1800" dirty="0"/>
              <a:t>User driven diagram resizer</a:t>
            </a:r>
          </a:p>
          <a:p>
            <a:pPr lvl="2"/>
            <a:r>
              <a:rPr lang="en-US" sz="1800" dirty="0"/>
              <a:t>Slide-in panels</a:t>
            </a:r>
          </a:p>
          <a:p>
            <a:pPr lvl="2"/>
            <a:r>
              <a:rPr lang="en-US" sz="1800" dirty="0"/>
              <a:t>Slide show</a:t>
            </a:r>
          </a:p>
          <a:p>
            <a:pPr lvl="2"/>
            <a:r>
              <a:rPr lang="en-US" sz="1800" dirty="0"/>
              <a:t>Code blocks for presentation</a:t>
            </a:r>
          </a:p>
          <a:p>
            <a:pPr lvl="2"/>
            <a:r>
              <a:rPr lang="en-US" sz="1800" dirty="0"/>
              <a:t>Photo styling</a:t>
            </a:r>
          </a:p>
          <a:p>
            <a:pPr lvl="1"/>
            <a:r>
              <a:rPr lang="en-US" sz="2000" dirty="0"/>
              <a:t>Navigation schemes</a:t>
            </a:r>
          </a:p>
          <a:p>
            <a:pPr lvl="2"/>
            <a:r>
              <a:rPr lang="en-US" sz="1800" dirty="0"/>
              <a:t>Dropdown menus</a:t>
            </a:r>
          </a:p>
          <a:p>
            <a:pPr lvl="2"/>
            <a:r>
              <a:rPr lang="en-US" sz="1800" dirty="0"/>
              <a:t>Page sequences (defined by hidden links)</a:t>
            </a:r>
          </a:p>
          <a:p>
            <a:pPr lvl="2"/>
            <a:r>
              <a:rPr lang="en-US" sz="1800" dirty="0"/>
              <a:t>Navigation buttons and key presses</a:t>
            </a:r>
          </a:p>
          <a:p>
            <a:pPr lvl="1"/>
            <a:r>
              <a:rPr lang="en-US" sz="2000" dirty="0"/>
              <a:t>Continuing to think about site organization schemes</a:t>
            </a:r>
          </a:p>
        </p:txBody>
      </p:sp>
      <p:sp>
        <p:nvSpPr>
          <p:cNvPr id="5" name="Slide Number Placeholder 4">
            <a:extLst>
              <a:ext uri="{FF2B5EF4-FFF2-40B4-BE49-F238E27FC236}">
                <a16:creationId xmlns:a16="http://schemas.microsoft.com/office/drawing/2014/main" id="{175BF427-C62C-4AB5-A038-A22DED838917}"/>
              </a:ext>
            </a:extLst>
          </p:cNvPr>
          <p:cNvSpPr>
            <a:spLocks noGrp="1"/>
          </p:cNvSpPr>
          <p:nvPr>
            <p:ph type="sldNum" sz="quarter" idx="12"/>
          </p:nvPr>
        </p:nvSpPr>
        <p:spPr/>
        <p:txBody>
          <a:bodyPr/>
          <a:lstStyle/>
          <a:p>
            <a:fld id="{EDEBF0BA-A897-4C1E-AB3C-F330808C0E1D}" type="slidenum">
              <a:rPr lang="en-US" smtClean="0"/>
              <a:t>17</a:t>
            </a:fld>
            <a:endParaRPr lang="en-US"/>
          </a:p>
        </p:txBody>
      </p:sp>
    </p:spTree>
    <p:extLst>
      <p:ext uri="{BB962C8B-B14F-4D97-AF65-F5344CB8AC3E}">
        <p14:creationId xmlns:p14="http://schemas.microsoft.com/office/powerpoint/2010/main" val="33039935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AA7557-4583-4CE5-9450-333B91340133}"/>
              </a:ext>
            </a:extLst>
          </p:cNvPr>
          <p:cNvSpPr>
            <a:spLocks noGrp="1"/>
          </p:cNvSpPr>
          <p:nvPr>
            <p:ph type="title"/>
          </p:nvPr>
        </p:nvSpPr>
        <p:spPr>
          <a:xfrm>
            <a:off x="838200" y="365126"/>
            <a:ext cx="5257800" cy="806852"/>
          </a:xfrm>
        </p:spPr>
        <p:txBody>
          <a:bodyPr>
            <a:normAutofit/>
          </a:bodyPr>
          <a:lstStyle/>
          <a:p>
            <a:r>
              <a:rPr lang="en-US" sz="4000" dirty="0"/>
              <a:t>Status and Conclusions</a:t>
            </a:r>
          </a:p>
        </p:txBody>
      </p:sp>
      <p:sp>
        <p:nvSpPr>
          <p:cNvPr id="5" name="Content Placeholder 4">
            <a:extLst>
              <a:ext uri="{FF2B5EF4-FFF2-40B4-BE49-F238E27FC236}">
                <a16:creationId xmlns:a16="http://schemas.microsoft.com/office/drawing/2014/main" id="{F59047EB-518C-4D47-AE0E-61C2D22A203D}"/>
              </a:ext>
            </a:extLst>
          </p:cNvPr>
          <p:cNvSpPr>
            <a:spLocks noGrp="1"/>
          </p:cNvSpPr>
          <p:nvPr>
            <p:ph sz="half" idx="1"/>
          </p:nvPr>
        </p:nvSpPr>
        <p:spPr>
          <a:xfrm>
            <a:off x="709414" y="1345843"/>
            <a:ext cx="5181600" cy="4856864"/>
          </a:xfrm>
        </p:spPr>
        <p:txBody>
          <a:bodyPr/>
          <a:lstStyle/>
          <a:p>
            <a:r>
              <a:rPr lang="en-US" dirty="0"/>
              <a:t>Status - </a:t>
            </a:r>
            <a:r>
              <a:rPr lang="en-US" sz="2400" dirty="0">
                <a:hlinkClick r:id="rId2"/>
              </a:rPr>
              <a:t>https://JimFawcett.github.io</a:t>
            </a:r>
            <a:r>
              <a:rPr lang="en-US" sz="2400" dirty="0"/>
              <a:t>: </a:t>
            </a:r>
            <a:endParaRPr lang="en-US" dirty="0"/>
          </a:p>
          <a:p>
            <a:pPr lvl="1"/>
            <a:r>
              <a:rPr lang="en-US" dirty="0"/>
              <a:t>Most of the structure described is in place</a:t>
            </a:r>
          </a:p>
          <a:p>
            <a:pPr lvl="1"/>
            <a:r>
              <a:rPr lang="en-US" dirty="0"/>
              <a:t>More than 40 repositories of mostly C++ code are published</a:t>
            </a:r>
          </a:p>
          <a:p>
            <a:pPr lvl="1"/>
            <a:r>
              <a:rPr lang="en-US" dirty="0"/>
              <a:t>Several stories are published</a:t>
            </a:r>
          </a:p>
          <a:p>
            <a:pPr lvl="1"/>
            <a:r>
              <a:rPr lang="en-US" dirty="0"/>
              <a:t>Other resources and </a:t>
            </a:r>
            <a:r>
              <a:rPr lang="en-US" dirty="0" err="1"/>
              <a:t>CodeSnaps</a:t>
            </a:r>
            <a:r>
              <a:rPr lang="en-US" dirty="0"/>
              <a:t> are available from the site</a:t>
            </a:r>
          </a:p>
          <a:p>
            <a:r>
              <a:rPr lang="en-US" dirty="0"/>
              <a:t>Plans</a:t>
            </a:r>
          </a:p>
          <a:p>
            <a:pPr lvl="1"/>
            <a:r>
              <a:rPr lang="en-US" dirty="0"/>
              <a:t>Install more code repositories</a:t>
            </a:r>
          </a:p>
          <a:p>
            <a:pPr lvl="1"/>
            <a:r>
              <a:rPr lang="en-US" dirty="0"/>
              <a:t>Install starter site</a:t>
            </a:r>
          </a:p>
          <a:p>
            <a:pPr lvl="1"/>
            <a:r>
              <a:rPr lang="en-US" dirty="0"/>
              <a:t>Start to add videos</a:t>
            </a:r>
          </a:p>
        </p:txBody>
      </p:sp>
      <p:sp>
        <p:nvSpPr>
          <p:cNvPr id="6" name="Content Placeholder 5">
            <a:extLst>
              <a:ext uri="{FF2B5EF4-FFF2-40B4-BE49-F238E27FC236}">
                <a16:creationId xmlns:a16="http://schemas.microsoft.com/office/drawing/2014/main" id="{FE80FAEC-8AE9-4AB5-9C84-5EEDD2807033}"/>
              </a:ext>
            </a:extLst>
          </p:cNvPr>
          <p:cNvSpPr>
            <a:spLocks noGrp="1"/>
          </p:cNvSpPr>
          <p:nvPr>
            <p:ph sz="half" idx="2"/>
          </p:nvPr>
        </p:nvSpPr>
        <p:spPr>
          <a:xfrm>
            <a:off x="6096000" y="1345843"/>
            <a:ext cx="5296434" cy="5739066"/>
          </a:xfrm>
        </p:spPr>
        <p:txBody>
          <a:bodyPr/>
          <a:lstStyle/>
          <a:p>
            <a:r>
              <a:rPr lang="en-US" dirty="0"/>
              <a:t>Conclusions:</a:t>
            </a:r>
          </a:p>
          <a:p>
            <a:pPr lvl="1"/>
            <a:r>
              <a:rPr lang="en-US" dirty="0"/>
              <a:t>Static sites seem like a good tool for publishing</a:t>
            </a:r>
          </a:p>
          <a:p>
            <a:pPr lvl="2"/>
            <a:r>
              <a:rPr lang="en-US" dirty="0"/>
              <a:t>Main issue is text or keyword searches not available with static sites</a:t>
            </a:r>
          </a:p>
          <a:p>
            <a:pPr lvl="2"/>
            <a:r>
              <a:rPr lang="en-US" dirty="0"/>
              <a:t>Can be addressed with local mirror and tools for synchronizing and local searching</a:t>
            </a:r>
          </a:p>
          <a:p>
            <a:pPr lvl="1"/>
            <a:r>
              <a:rPr lang="en-US" dirty="0"/>
              <a:t>Required effort is reasonable for the expected payoff</a:t>
            </a:r>
          </a:p>
          <a:p>
            <a:pPr lvl="2"/>
            <a:r>
              <a:rPr lang="en-US" dirty="0"/>
              <a:t>This site went from zero to current status in four months of my time</a:t>
            </a:r>
          </a:p>
          <a:p>
            <a:pPr lvl="2"/>
            <a:r>
              <a:rPr lang="en-US" dirty="0"/>
              <a:t>However, I’ve built a site like this before.</a:t>
            </a:r>
          </a:p>
        </p:txBody>
      </p:sp>
      <p:sp>
        <p:nvSpPr>
          <p:cNvPr id="4" name="Slide Number Placeholder 3">
            <a:extLst>
              <a:ext uri="{FF2B5EF4-FFF2-40B4-BE49-F238E27FC236}">
                <a16:creationId xmlns:a16="http://schemas.microsoft.com/office/drawing/2014/main" id="{A5C2B86A-AE47-44AF-9978-587D3DAADB7B}"/>
              </a:ext>
            </a:extLst>
          </p:cNvPr>
          <p:cNvSpPr>
            <a:spLocks noGrp="1"/>
          </p:cNvSpPr>
          <p:nvPr>
            <p:ph type="sldNum" sz="quarter" idx="12"/>
          </p:nvPr>
        </p:nvSpPr>
        <p:spPr/>
        <p:txBody>
          <a:bodyPr/>
          <a:lstStyle/>
          <a:p>
            <a:fld id="{EDEBF0BA-A897-4C1E-AB3C-F330808C0E1D}" type="slidenum">
              <a:rPr lang="en-US" smtClean="0"/>
              <a:t>18</a:t>
            </a:fld>
            <a:endParaRPr lang="en-US"/>
          </a:p>
        </p:txBody>
      </p:sp>
    </p:spTree>
    <p:extLst>
      <p:ext uri="{BB962C8B-B14F-4D97-AF65-F5344CB8AC3E}">
        <p14:creationId xmlns:p14="http://schemas.microsoft.com/office/powerpoint/2010/main" val="21911992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F2C2D-8A1E-4157-B36F-A4E30EAA74CE}"/>
              </a:ext>
            </a:extLst>
          </p:cNvPr>
          <p:cNvSpPr>
            <a:spLocks noGrp="1"/>
          </p:cNvSpPr>
          <p:nvPr>
            <p:ph type="ctrTitle"/>
          </p:nvPr>
        </p:nvSpPr>
        <p:spPr/>
        <p:txBody>
          <a:bodyPr/>
          <a:lstStyle/>
          <a:p>
            <a:r>
              <a:rPr lang="en-US" dirty="0"/>
              <a:t>Appendix - Domains</a:t>
            </a:r>
          </a:p>
        </p:txBody>
      </p:sp>
    </p:spTree>
    <p:extLst>
      <p:ext uri="{BB962C8B-B14F-4D97-AF65-F5344CB8AC3E}">
        <p14:creationId xmlns:p14="http://schemas.microsoft.com/office/powerpoint/2010/main" val="18578737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A5A42E-B0BA-45B3-ABC6-8B7AADA16747}"/>
              </a:ext>
            </a:extLst>
          </p:cNvPr>
          <p:cNvSpPr>
            <a:spLocks noGrp="1"/>
          </p:cNvSpPr>
          <p:nvPr>
            <p:ph type="title"/>
          </p:nvPr>
        </p:nvSpPr>
        <p:spPr/>
        <p:txBody>
          <a:bodyPr/>
          <a:lstStyle/>
          <a:p>
            <a:r>
              <a:rPr lang="en-US" dirty="0"/>
              <a:t>Publishing Code Topics</a:t>
            </a:r>
          </a:p>
        </p:txBody>
      </p:sp>
      <p:sp>
        <p:nvSpPr>
          <p:cNvPr id="3" name="Content Placeholder 2">
            <a:extLst>
              <a:ext uri="{FF2B5EF4-FFF2-40B4-BE49-F238E27FC236}">
                <a16:creationId xmlns:a16="http://schemas.microsoft.com/office/drawing/2014/main" id="{7764305B-6773-4247-B021-BA380E4D0B7C}"/>
              </a:ext>
            </a:extLst>
          </p:cNvPr>
          <p:cNvSpPr>
            <a:spLocks noGrp="1"/>
          </p:cNvSpPr>
          <p:nvPr>
            <p:ph idx="1"/>
          </p:nvPr>
        </p:nvSpPr>
        <p:spPr/>
        <p:txBody>
          <a:bodyPr/>
          <a:lstStyle/>
          <a:p>
            <a:r>
              <a:rPr lang="en-US" dirty="0"/>
              <a:t>Software Salvage and Reuse</a:t>
            </a:r>
          </a:p>
          <a:p>
            <a:r>
              <a:rPr lang="en-US" dirty="0"/>
              <a:t>Web-based Publishing Code Components</a:t>
            </a:r>
          </a:p>
          <a:p>
            <a:r>
              <a:rPr lang="en-US" dirty="0"/>
              <a:t>Repository Structure</a:t>
            </a:r>
          </a:p>
          <a:p>
            <a:r>
              <a:rPr lang="en-US" dirty="0"/>
              <a:t>Quality Control</a:t>
            </a:r>
          </a:p>
          <a:p>
            <a:r>
              <a:rPr lang="en-US" dirty="0"/>
              <a:t>Experiments</a:t>
            </a:r>
          </a:p>
          <a:p>
            <a:r>
              <a:rPr lang="en-US" dirty="0"/>
              <a:t>Conclusions</a:t>
            </a:r>
          </a:p>
          <a:p>
            <a:endParaRPr lang="en-US" dirty="0"/>
          </a:p>
          <a:p>
            <a:pPr marL="0" indent="0">
              <a:buNone/>
            </a:pPr>
            <a:r>
              <a:rPr lang="en-US" dirty="0"/>
              <a:t>Alternate View – briefer and denser - Site Story from </a:t>
            </a:r>
            <a:r>
              <a:rPr lang="en-US" dirty="0" err="1"/>
              <a:t>StoryTeller</a:t>
            </a:r>
            <a:r>
              <a:rPr lang="en-US" dirty="0"/>
              <a:t>: </a:t>
            </a:r>
            <a:r>
              <a:rPr lang="en-US" sz="2400" dirty="0">
                <a:hlinkClick r:id="rId2"/>
              </a:rPr>
              <a:t>https://JimFawcett.github.io/StoryTeller.html</a:t>
            </a:r>
            <a:r>
              <a:rPr lang="en-US" sz="2400" dirty="0"/>
              <a:t> </a:t>
            </a:r>
            <a:endParaRPr lang="en-US" dirty="0"/>
          </a:p>
          <a:p>
            <a:endParaRPr lang="en-US" dirty="0"/>
          </a:p>
        </p:txBody>
      </p:sp>
      <p:sp>
        <p:nvSpPr>
          <p:cNvPr id="4" name="Slide Number Placeholder 3">
            <a:extLst>
              <a:ext uri="{FF2B5EF4-FFF2-40B4-BE49-F238E27FC236}">
                <a16:creationId xmlns:a16="http://schemas.microsoft.com/office/drawing/2014/main" id="{52D988B3-62E0-415C-9E74-289E15EAF1FB}"/>
              </a:ext>
            </a:extLst>
          </p:cNvPr>
          <p:cNvSpPr>
            <a:spLocks noGrp="1"/>
          </p:cNvSpPr>
          <p:nvPr>
            <p:ph type="sldNum" sz="quarter" idx="12"/>
          </p:nvPr>
        </p:nvSpPr>
        <p:spPr/>
        <p:txBody>
          <a:bodyPr/>
          <a:lstStyle/>
          <a:p>
            <a:fld id="{EDEBF0BA-A897-4C1E-AB3C-F330808C0E1D}" type="slidenum">
              <a:rPr lang="en-US" smtClean="0"/>
              <a:t>2</a:t>
            </a:fld>
            <a:endParaRPr lang="en-US"/>
          </a:p>
        </p:txBody>
      </p:sp>
    </p:spTree>
    <p:extLst>
      <p:ext uri="{BB962C8B-B14F-4D97-AF65-F5344CB8AC3E}">
        <p14:creationId xmlns:p14="http://schemas.microsoft.com/office/powerpoint/2010/main" val="40303650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8CF9C-B350-4936-99E1-D89031958E0C}"/>
              </a:ext>
            </a:extLst>
          </p:cNvPr>
          <p:cNvSpPr>
            <a:spLocks noGrp="1"/>
          </p:cNvSpPr>
          <p:nvPr>
            <p:ph type="title"/>
          </p:nvPr>
        </p:nvSpPr>
        <p:spPr>
          <a:xfrm>
            <a:off x="838200" y="339367"/>
            <a:ext cx="10515600" cy="678161"/>
          </a:xfrm>
        </p:spPr>
        <p:txBody>
          <a:bodyPr>
            <a:noAutofit/>
          </a:bodyPr>
          <a:lstStyle/>
          <a:p>
            <a:r>
              <a:rPr lang="en-US" sz="3600" dirty="0"/>
              <a:t>Application Domain Targets – Candidates for Support?</a:t>
            </a:r>
          </a:p>
        </p:txBody>
      </p:sp>
      <p:sp>
        <p:nvSpPr>
          <p:cNvPr id="3" name="Content Placeholder 2">
            <a:extLst>
              <a:ext uri="{FF2B5EF4-FFF2-40B4-BE49-F238E27FC236}">
                <a16:creationId xmlns:a16="http://schemas.microsoft.com/office/drawing/2014/main" id="{C65F66DE-FE31-4539-83AE-36CA6E637596}"/>
              </a:ext>
            </a:extLst>
          </p:cNvPr>
          <p:cNvSpPr>
            <a:spLocks noGrp="1"/>
          </p:cNvSpPr>
          <p:nvPr>
            <p:ph idx="1"/>
          </p:nvPr>
        </p:nvSpPr>
        <p:spPr>
          <a:xfrm>
            <a:off x="838200" y="1183142"/>
            <a:ext cx="10515600" cy="5355770"/>
          </a:xfrm>
        </p:spPr>
        <p:txBody>
          <a:bodyPr>
            <a:noAutofit/>
          </a:bodyPr>
          <a:lstStyle/>
          <a:p>
            <a:r>
              <a:rPr lang="en-US" sz="2000" dirty="0"/>
              <a:t>Academic Research: 5 – 10 code developers</a:t>
            </a:r>
          </a:p>
          <a:p>
            <a:pPr lvl="1"/>
            <a:r>
              <a:rPr lang="en-US" sz="1800" dirty="0"/>
              <a:t>Code life-time: 3 – 5 years</a:t>
            </a:r>
          </a:p>
          <a:p>
            <a:pPr lvl="1"/>
            <a:r>
              <a:rPr lang="en-US" sz="1800" dirty="0"/>
              <a:t>Example: Natural Language Processing (NLP)</a:t>
            </a:r>
          </a:p>
          <a:p>
            <a:r>
              <a:rPr lang="en-US" sz="2000" dirty="0"/>
              <a:t>Open Source Development: 5 – 1000 active developers, many casual contributors</a:t>
            </a:r>
          </a:p>
          <a:p>
            <a:pPr lvl="1"/>
            <a:r>
              <a:rPr lang="en-US" sz="1800" dirty="0"/>
              <a:t>Code life-time: 10 - 20 years</a:t>
            </a:r>
          </a:p>
          <a:p>
            <a:pPr lvl="1"/>
            <a:r>
              <a:rPr lang="en-US" sz="1800" dirty="0"/>
              <a:t>Example: Linux</a:t>
            </a:r>
          </a:p>
          <a:p>
            <a:r>
              <a:rPr lang="en-US" sz="2000" dirty="0"/>
              <a:t>Industrial and Commercial Development: 5 – 20 developers</a:t>
            </a:r>
          </a:p>
          <a:p>
            <a:pPr lvl="1"/>
            <a:r>
              <a:rPr lang="en-US" sz="1800" dirty="0"/>
              <a:t>Code life-time: 5 – 20 years</a:t>
            </a:r>
          </a:p>
          <a:p>
            <a:pPr lvl="1"/>
            <a:r>
              <a:rPr lang="en-US" sz="1800" dirty="0"/>
              <a:t>Example: Machine Tool Control</a:t>
            </a:r>
          </a:p>
          <a:p>
            <a:r>
              <a:rPr lang="en-US" sz="2000" dirty="0"/>
              <a:t>Aerospace Programs: 5 – 200 developers</a:t>
            </a:r>
          </a:p>
          <a:p>
            <a:pPr lvl="1"/>
            <a:r>
              <a:rPr lang="en-US" sz="1600" dirty="0"/>
              <a:t>Code life-time: 20 – 30 years</a:t>
            </a:r>
          </a:p>
          <a:p>
            <a:pPr lvl="1"/>
            <a:r>
              <a:rPr lang="en-US" sz="1600" dirty="0"/>
              <a:t>Example: Submarine control, Area surveillance, ..</a:t>
            </a:r>
          </a:p>
        </p:txBody>
      </p:sp>
      <p:sp>
        <p:nvSpPr>
          <p:cNvPr id="4" name="Slide Number Placeholder 3">
            <a:extLst>
              <a:ext uri="{FF2B5EF4-FFF2-40B4-BE49-F238E27FC236}">
                <a16:creationId xmlns:a16="http://schemas.microsoft.com/office/drawing/2014/main" id="{F980341C-B802-4DB5-8B01-9BF021EDC77D}"/>
              </a:ext>
            </a:extLst>
          </p:cNvPr>
          <p:cNvSpPr>
            <a:spLocks noGrp="1"/>
          </p:cNvSpPr>
          <p:nvPr>
            <p:ph type="sldNum" sz="quarter" idx="12"/>
          </p:nvPr>
        </p:nvSpPr>
        <p:spPr/>
        <p:txBody>
          <a:bodyPr/>
          <a:lstStyle/>
          <a:p>
            <a:fld id="{EDEBF0BA-A897-4C1E-AB3C-F330808C0E1D}" type="slidenum">
              <a:rPr lang="en-US" smtClean="0"/>
              <a:t>20</a:t>
            </a:fld>
            <a:endParaRPr lang="en-US"/>
          </a:p>
        </p:txBody>
      </p:sp>
    </p:spTree>
    <p:extLst>
      <p:ext uri="{BB962C8B-B14F-4D97-AF65-F5344CB8AC3E}">
        <p14:creationId xmlns:p14="http://schemas.microsoft.com/office/powerpoint/2010/main" val="11011587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336B388-6A0D-438F-9C63-0B3442FEF9E9}"/>
              </a:ext>
            </a:extLst>
          </p:cNvPr>
          <p:cNvSpPr/>
          <p:nvPr/>
        </p:nvSpPr>
        <p:spPr>
          <a:xfrm>
            <a:off x="710610" y="5776175"/>
            <a:ext cx="10146280" cy="38636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C761616-BC4C-4E83-8885-917C3743ADBF}"/>
              </a:ext>
            </a:extLst>
          </p:cNvPr>
          <p:cNvSpPr>
            <a:spLocks noGrp="1"/>
          </p:cNvSpPr>
          <p:nvPr>
            <p:ph type="title"/>
          </p:nvPr>
        </p:nvSpPr>
        <p:spPr>
          <a:xfrm>
            <a:off x="838200" y="339367"/>
            <a:ext cx="10515600" cy="1248428"/>
          </a:xfrm>
        </p:spPr>
        <p:txBody>
          <a:bodyPr/>
          <a:lstStyle/>
          <a:p>
            <a:pPr>
              <a:lnSpc>
                <a:spcPct val="50000"/>
              </a:lnSpc>
            </a:pPr>
            <a:r>
              <a:rPr lang="en-US" dirty="0"/>
              <a:t>Open-Source Domain</a:t>
            </a:r>
            <a:br>
              <a:rPr lang="en-US" dirty="0"/>
            </a:br>
            <a:r>
              <a:rPr lang="en-US" dirty="0"/>
              <a:t>	</a:t>
            </a:r>
            <a:r>
              <a:rPr lang="en-US" sz="2800" dirty="0"/>
              <a:t>Parts flow in, a product flows out</a:t>
            </a:r>
            <a:endParaRPr lang="en-US" dirty="0"/>
          </a:p>
        </p:txBody>
      </p:sp>
      <p:sp>
        <p:nvSpPr>
          <p:cNvPr id="3" name="Content Placeholder 2">
            <a:extLst>
              <a:ext uri="{FF2B5EF4-FFF2-40B4-BE49-F238E27FC236}">
                <a16:creationId xmlns:a16="http://schemas.microsoft.com/office/drawing/2014/main" id="{F48E1EFF-811D-455D-A807-038454B9CF7F}"/>
              </a:ext>
            </a:extLst>
          </p:cNvPr>
          <p:cNvSpPr>
            <a:spLocks noGrp="1"/>
          </p:cNvSpPr>
          <p:nvPr>
            <p:ph idx="1"/>
          </p:nvPr>
        </p:nvSpPr>
        <p:spPr>
          <a:xfrm>
            <a:off x="774405" y="1468193"/>
            <a:ext cx="10515600" cy="4968050"/>
          </a:xfrm>
        </p:spPr>
        <p:txBody>
          <a:bodyPr>
            <a:normAutofit/>
          </a:bodyPr>
          <a:lstStyle/>
          <a:p>
            <a:r>
              <a:rPr lang="en-US" sz="2400" dirty="0"/>
              <a:t>Open-source projects like Linux</a:t>
            </a:r>
          </a:p>
          <a:p>
            <a:pPr lvl="1"/>
            <a:r>
              <a:rPr lang="en-US" sz="2000" dirty="0"/>
              <a:t>Locally developed code flows to the cloud</a:t>
            </a:r>
          </a:p>
          <a:p>
            <a:pPr lvl="2"/>
            <a:r>
              <a:rPr lang="en-US" sz="1800" dirty="0"/>
              <a:t>Local contributors push to remote development branch</a:t>
            </a:r>
          </a:p>
          <a:p>
            <a:pPr lvl="1"/>
            <a:r>
              <a:rPr lang="en-US" sz="2000" dirty="0"/>
              <a:t>A single large system flows from the cloud to local users</a:t>
            </a:r>
          </a:p>
          <a:p>
            <a:pPr lvl="2"/>
            <a:r>
              <a:rPr lang="en-US" sz="1800" dirty="0"/>
              <a:t>Download a distro</a:t>
            </a:r>
          </a:p>
          <a:p>
            <a:r>
              <a:rPr lang="en-US" sz="2400" dirty="0"/>
              <a:t>Open-source applications like node.js</a:t>
            </a:r>
          </a:p>
          <a:p>
            <a:pPr lvl="1"/>
            <a:r>
              <a:rPr lang="en-US" sz="2000" dirty="0"/>
              <a:t>Developed by small group of contributors</a:t>
            </a:r>
          </a:p>
          <a:p>
            <a:pPr lvl="1"/>
            <a:r>
              <a:rPr lang="en-US" sz="2000" dirty="0"/>
              <a:t>Users download and install system with additional imports</a:t>
            </a:r>
          </a:p>
          <a:p>
            <a:r>
              <a:rPr lang="en-US" sz="2400" dirty="0"/>
              <a:t>Open-source libraries like jQuery.js</a:t>
            </a:r>
          </a:p>
          <a:p>
            <a:pPr lvl="1"/>
            <a:r>
              <a:rPr lang="en-US" sz="2000" dirty="0"/>
              <a:t>Developed by small group of contributors</a:t>
            </a:r>
          </a:p>
          <a:p>
            <a:pPr lvl="1"/>
            <a:r>
              <a:rPr lang="en-US" sz="2000" dirty="0"/>
              <a:t>Users bind remote library to webpages with Content Delivery Network (CDN) links</a:t>
            </a:r>
            <a:br>
              <a:rPr lang="en-US" sz="2000" dirty="0"/>
            </a:br>
            <a:endParaRPr lang="en-US" sz="2000" dirty="0"/>
          </a:p>
          <a:p>
            <a:r>
              <a:rPr lang="en-US" sz="2400" dirty="0"/>
              <a:t>This domain already has a publishing model that has different goals than ours</a:t>
            </a:r>
          </a:p>
        </p:txBody>
      </p:sp>
      <p:sp>
        <p:nvSpPr>
          <p:cNvPr id="5" name="Slide Number Placeholder 4">
            <a:extLst>
              <a:ext uri="{FF2B5EF4-FFF2-40B4-BE49-F238E27FC236}">
                <a16:creationId xmlns:a16="http://schemas.microsoft.com/office/drawing/2014/main" id="{202009C0-2CD5-4B98-999E-742073B61CD3}"/>
              </a:ext>
            </a:extLst>
          </p:cNvPr>
          <p:cNvSpPr>
            <a:spLocks noGrp="1"/>
          </p:cNvSpPr>
          <p:nvPr>
            <p:ph type="sldNum" sz="quarter" idx="12"/>
          </p:nvPr>
        </p:nvSpPr>
        <p:spPr/>
        <p:txBody>
          <a:bodyPr/>
          <a:lstStyle/>
          <a:p>
            <a:fld id="{EDEBF0BA-A897-4C1E-AB3C-F330808C0E1D}" type="slidenum">
              <a:rPr lang="en-US" smtClean="0"/>
              <a:t>21</a:t>
            </a:fld>
            <a:endParaRPr lang="en-US"/>
          </a:p>
        </p:txBody>
      </p:sp>
    </p:spTree>
    <p:extLst>
      <p:ext uri="{BB962C8B-B14F-4D97-AF65-F5344CB8AC3E}">
        <p14:creationId xmlns:p14="http://schemas.microsoft.com/office/powerpoint/2010/main" val="14718676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A3CB5D5-1893-4DEF-822D-DCB6B4C72F32}"/>
              </a:ext>
            </a:extLst>
          </p:cNvPr>
          <p:cNvSpPr/>
          <p:nvPr/>
        </p:nvSpPr>
        <p:spPr>
          <a:xfrm>
            <a:off x="1210616" y="3522398"/>
            <a:ext cx="7160653" cy="186743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8048834-3763-4979-BA81-DCC31DC3F05D}"/>
              </a:ext>
            </a:extLst>
          </p:cNvPr>
          <p:cNvSpPr>
            <a:spLocks noGrp="1"/>
          </p:cNvSpPr>
          <p:nvPr>
            <p:ph type="title"/>
          </p:nvPr>
        </p:nvSpPr>
        <p:spPr>
          <a:xfrm>
            <a:off x="838200" y="330840"/>
            <a:ext cx="10515600" cy="1051551"/>
          </a:xfrm>
        </p:spPr>
        <p:txBody>
          <a:bodyPr/>
          <a:lstStyle/>
          <a:p>
            <a:pPr>
              <a:lnSpc>
                <a:spcPct val="50000"/>
              </a:lnSpc>
            </a:pPr>
            <a:r>
              <a:rPr lang="en-US" dirty="0"/>
              <a:t>Other Domains</a:t>
            </a:r>
            <a:br>
              <a:rPr lang="en-US" dirty="0"/>
            </a:br>
            <a:r>
              <a:rPr lang="en-US" dirty="0"/>
              <a:t>	</a:t>
            </a:r>
            <a:r>
              <a:rPr lang="en-US" sz="3200" dirty="0"/>
              <a:t>Components installed, flow out to users</a:t>
            </a:r>
            <a:endParaRPr lang="en-US" dirty="0"/>
          </a:p>
        </p:txBody>
      </p:sp>
      <p:sp>
        <p:nvSpPr>
          <p:cNvPr id="3" name="Content Placeholder 2">
            <a:extLst>
              <a:ext uri="{FF2B5EF4-FFF2-40B4-BE49-F238E27FC236}">
                <a16:creationId xmlns:a16="http://schemas.microsoft.com/office/drawing/2014/main" id="{5B0EB159-6705-41C1-885A-26BC3E0FBFFE}"/>
              </a:ext>
            </a:extLst>
          </p:cNvPr>
          <p:cNvSpPr>
            <a:spLocks noGrp="1"/>
          </p:cNvSpPr>
          <p:nvPr>
            <p:ph idx="1"/>
          </p:nvPr>
        </p:nvSpPr>
        <p:spPr>
          <a:xfrm>
            <a:off x="838200" y="1384957"/>
            <a:ext cx="10515600" cy="4719953"/>
          </a:xfrm>
        </p:spPr>
        <p:txBody>
          <a:bodyPr>
            <a:normAutofit/>
          </a:bodyPr>
          <a:lstStyle/>
          <a:p>
            <a:r>
              <a:rPr lang="en-US" sz="2400" dirty="0"/>
              <a:t>Users search for a component to fill a current implementation need</a:t>
            </a:r>
          </a:p>
          <a:p>
            <a:pPr lvl="1"/>
            <a:r>
              <a:rPr lang="en-US" sz="2000" dirty="0"/>
              <a:t>Repository needs to be large, i.e., hold many components so there is a fairly good change to find something useful</a:t>
            </a:r>
          </a:p>
          <a:p>
            <a:pPr lvl="1"/>
            <a:r>
              <a:rPr lang="en-US" sz="2000" dirty="0"/>
              <a:t>So search and interpretation need to be effective</a:t>
            </a:r>
          </a:p>
          <a:p>
            <a:pPr lvl="1"/>
            <a:r>
              <a:rPr lang="en-US" sz="2000" dirty="0"/>
              <a:t>For repositories with hundreds of components, that is not trivial</a:t>
            </a:r>
          </a:p>
          <a:p>
            <a:r>
              <a:rPr lang="en-US" sz="2400" dirty="0"/>
              <a:t>The main issues are:</a:t>
            </a:r>
            <a:br>
              <a:rPr lang="en-US" sz="2000" dirty="0"/>
            </a:br>
            <a:r>
              <a:rPr lang="en-US" sz="500" dirty="0"/>
              <a:t> </a:t>
            </a:r>
            <a:endParaRPr lang="en-US" sz="2400" dirty="0"/>
          </a:p>
          <a:p>
            <a:pPr lvl="1"/>
            <a:r>
              <a:rPr lang="en-US" sz="2000" dirty="0"/>
              <a:t>Developing a useful search process that is intuitive and quick</a:t>
            </a:r>
          </a:p>
          <a:p>
            <a:pPr lvl="1"/>
            <a:r>
              <a:rPr lang="en-US" sz="2000" dirty="0"/>
              <a:t>Helping users interpret a found component</a:t>
            </a:r>
          </a:p>
          <a:p>
            <a:pPr lvl="2"/>
            <a:r>
              <a:rPr lang="en-US" sz="1800" dirty="0"/>
              <a:t>What does it do?</a:t>
            </a:r>
          </a:p>
          <a:p>
            <a:pPr lvl="2"/>
            <a:r>
              <a:rPr lang="en-US" sz="1800" dirty="0"/>
              <a:t>How is it designed?</a:t>
            </a:r>
          </a:p>
          <a:p>
            <a:pPr lvl="2"/>
            <a:r>
              <a:rPr lang="en-US" sz="1800" dirty="0"/>
              <a:t>How to integrate with existing code?</a:t>
            </a:r>
            <a:br>
              <a:rPr lang="en-US" sz="1800" dirty="0"/>
            </a:br>
            <a:endParaRPr lang="en-US" sz="1800" dirty="0"/>
          </a:p>
          <a:p>
            <a:r>
              <a:rPr lang="en-US" sz="2600" dirty="0"/>
              <a:t>These domains appear to be good candidates for  the publication process proposed here</a:t>
            </a:r>
          </a:p>
          <a:p>
            <a:endParaRPr lang="en-US" sz="2600" dirty="0"/>
          </a:p>
          <a:p>
            <a:pPr lvl="2"/>
            <a:endParaRPr lang="en-US" sz="1800" dirty="0"/>
          </a:p>
        </p:txBody>
      </p:sp>
      <p:sp>
        <p:nvSpPr>
          <p:cNvPr id="5" name="Slide Number Placeholder 4">
            <a:extLst>
              <a:ext uri="{FF2B5EF4-FFF2-40B4-BE49-F238E27FC236}">
                <a16:creationId xmlns:a16="http://schemas.microsoft.com/office/drawing/2014/main" id="{CF0FA9AE-ADB3-46B4-80D0-6607029129CD}"/>
              </a:ext>
            </a:extLst>
          </p:cNvPr>
          <p:cNvSpPr>
            <a:spLocks noGrp="1"/>
          </p:cNvSpPr>
          <p:nvPr>
            <p:ph type="sldNum" sz="quarter" idx="12"/>
          </p:nvPr>
        </p:nvSpPr>
        <p:spPr/>
        <p:txBody>
          <a:bodyPr/>
          <a:lstStyle/>
          <a:p>
            <a:fld id="{EDEBF0BA-A897-4C1E-AB3C-F330808C0E1D}" type="slidenum">
              <a:rPr lang="en-US" smtClean="0"/>
              <a:t>22</a:t>
            </a:fld>
            <a:endParaRPr lang="en-US"/>
          </a:p>
        </p:txBody>
      </p:sp>
    </p:spTree>
    <p:extLst>
      <p:ext uri="{BB962C8B-B14F-4D97-AF65-F5344CB8AC3E}">
        <p14:creationId xmlns:p14="http://schemas.microsoft.com/office/powerpoint/2010/main" val="991456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8CF9C-B350-4936-99E1-D89031958E0C}"/>
              </a:ext>
            </a:extLst>
          </p:cNvPr>
          <p:cNvSpPr>
            <a:spLocks noGrp="1"/>
          </p:cNvSpPr>
          <p:nvPr>
            <p:ph type="title"/>
          </p:nvPr>
        </p:nvSpPr>
        <p:spPr>
          <a:xfrm>
            <a:off x="838200" y="339367"/>
            <a:ext cx="10515600" cy="678161"/>
          </a:xfrm>
        </p:spPr>
        <p:txBody>
          <a:bodyPr/>
          <a:lstStyle/>
          <a:p>
            <a:r>
              <a:rPr lang="en-US" dirty="0"/>
              <a:t>Academic Research Domain</a:t>
            </a:r>
          </a:p>
        </p:txBody>
      </p:sp>
      <p:sp>
        <p:nvSpPr>
          <p:cNvPr id="3" name="Content Placeholder 2">
            <a:extLst>
              <a:ext uri="{FF2B5EF4-FFF2-40B4-BE49-F238E27FC236}">
                <a16:creationId xmlns:a16="http://schemas.microsoft.com/office/drawing/2014/main" id="{C65F66DE-FE31-4539-83AE-36CA6E637596}"/>
              </a:ext>
            </a:extLst>
          </p:cNvPr>
          <p:cNvSpPr>
            <a:spLocks noGrp="1"/>
          </p:cNvSpPr>
          <p:nvPr>
            <p:ph idx="1"/>
          </p:nvPr>
        </p:nvSpPr>
        <p:spPr>
          <a:xfrm>
            <a:off x="838200" y="1017529"/>
            <a:ext cx="10515600" cy="5355770"/>
          </a:xfrm>
        </p:spPr>
        <p:txBody>
          <a:bodyPr>
            <a:noAutofit/>
          </a:bodyPr>
          <a:lstStyle/>
          <a:p>
            <a:r>
              <a:rPr lang="en-US" sz="2000" dirty="0"/>
              <a:t>Academic Research: 5 – 10 code developers</a:t>
            </a:r>
          </a:p>
          <a:p>
            <a:pPr lvl="1"/>
            <a:r>
              <a:rPr lang="en-US" sz="1800" dirty="0"/>
              <a:t>Code life-time: 3 – 5 years</a:t>
            </a:r>
          </a:p>
          <a:p>
            <a:pPr lvl="1"/>
            <a:r>
              <a:rPr lang="en-US" sz="1800" dirty="0"/>
              <a:t>Example: Natural Language Processing (NLP)</a:t>
            </a:r>
          </a:p>
          <a:p>
            <a:r>
              <a:rPr lang="en-US" sz="2000" dirty="0"/>
              <a:t>An academic researcher may have 2 or 3 doctoral candidates working on related parts of a research project.</a:t>
            </a:r>
          </a:p>
          <a:p>
            <a:r>
              <a:rPr lang="en-US" sz="2000" dirty="0"/>
              <a:t>She may collaborate with two or three colleagues, perhaps at different universities.</a:t>
            </a:r>
          </a:p>
          <a:p>
            <a:pPr lvl="1"/>
            <a:r>
              <a:rPr lang="en-US" sz="1800" dirty="0"/>
              <a:t>Each of those colleagues may have a similar team working on related projects.</a:t>
            </a:r>
          </a:p>
          <a:p>
            <a:r>
              <a:rPr lang="en-US" sz="2200" dirty="0"/>
              <a:t>There usually is continuing work on the same or related research projects for many years.</a:t>
            </a:r>
          </a:p>
          <a:p>
            <a:r>
              <a:rPr lang="en-US" sz="2200" dirty="0"/>
              <a:t>It is quite common that this work develops software tools for gathering and analyzing data.  Sometimes software is part of the end product, e.g., compilers for a new language, an architecture for streaming or classifying content, …</a:t>
            </a:r>
          </a:p>
          <a:p>
            <a:r>
              <a:rPr lang="en-US" sz="2200" dirty="0"/>
              <a:t>These software developments are rarely maintained well.  Often documentation is nothing but code and the papers that describe research results and mention the software as an aside.</a:t>
            </a:r>
          </a:p>
          <a:p>
            <a:r>
              <a:rPr lang="en-US" sz="2200" dirty="0"/>
              <a:t>Our methods are applicable.</a:t>
            </a:r>
          </a:p>
        </p:txBody>
      </p:sp>
      <p:sp>
        <p:nvSpPr>
          <p:cNvPr id="4" name="Slide Number Placeholder 3">
            <a:extLst>
              <a:ext uri="{FF2B5EF4-FFF2-40B4-BE49-F238E27FC236}">
                <a16:creationId xmlns:a16="http://schemas.microsoft.com/office/drawing/2014/main" id="{B11F232F-AB6D-4130-9246-6A1AF1E6451D}"/>
              </a:ext>
            </a:extLst>
          </p:cNvPr>
          <p:cNvSpPr>
            <a:spLocks noGrp="1"/>
          </p:cNvSpPr>
          <p:nvPr>
            <p:ph type="sldNum" sz="quarter" idx="12"/>
          </p:nvPr>
        </p:nvSpPr>
        <p:spPr/>
        <p:txBody>
          <a:bodyPr/>
          <a:lstStyle/>
          <a:p>
            <a:fld id="{EDEBF0BA-A897-4C1E-AB3C-F330808C0E1D}" type="slidenum">
              <a:rPr lang="en-US" smtClean="0"/>
              <a:t>23</a:t>
            </a:fld>
            <a:endParaRPr lang="en-US"/>
          </a:p>
        </p:txBody>
      </p:sp>
    </p:spTree>
    <p:extLst>
      <p:ext uri="{BB962C8B-B14F-4D97-AF65-F5344CB8AC3E}">
        <p14:creationId xmlns:p14="http://schemas.microsoft.com/office/powerpoint/2010/main" val="32366247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8CF9C-B350-4936-99E1-D89031958E0C}"/>
              </a:ext>
            </a:extLst>
          </p:cNvPr>
          <p:cNvSpPr>
            <a:spLocks noGrp="1"/>
          </p:cNvSpPr>
          <p:nvPr>
            <p:ph type="title"/>
          </p:nvPr>
        </p:nvSpPr>
        <p:spPr>
          <a:xfrm>
            <a:off x="838200" y="339367"/>
            <a:ext cx="10515600" cy="678161"/>
          </a:xfrm>
        </p:spPr>
        <p:txBody>
          <a:bodyPr>
            <a:noAutofit/>
          </a:bodyPr>
          <a:lstStyle/>
          <a:p>
            <a:r>
              <a:rPr lang="en-US" sz="4000" dirty="0"/>
              <a:t>Industrial and Commercial Development Domain</a:t>
            </a:r>
          </a:p>
        </p:txBody>
      </p:sp>
      <p:sp>
        <p:nvSpPr>
          <p:cNvPr id="3" name="Content Placeholder 2">
            <a:extLst>
              <a:ext uri="{FF2B5EF4-FFF2-40B4-BE49-F238E27FC236}">
                <a16:creationId xmlns:a16="http://schemas.microsoft.com/office/drawing/2014/main" id="{C65F66DE-FE31-4539-83AE-36CA6E637596}"/>
              </a:ext>
            </a:extLst>
          </p:cNvPr>
          <p:cNvSpPr>
            <a:spLocks noGrp="1"/>
          </p:cNvSpPr>
          <p:nvPr>
            <p:ph idx="1"/>
          </p:nvPr>
        </p:nvSpPr>
        <p:spPr>
          <a:xfrm>
            <a:off x="838200" y="1268569"/>
            <a:ext cx="10515600" cy="5104730"/>
          </a:xfrm>
        </p:spPr>
        <p:txBody>
          <a:bodyPr>
            <a:noAutofit/>
          </a:bodyPr>
          <a:lstStyle/>
          <a:p>
            <a:r>
              <a:rPr lang="en-US" sz="2000" dirty="0"/>
              <a:t>Industrial and Commercial Development: 5 – 20 developers on a product team</a:t>
            </a:r>
          </a:p>
          <a:p>
            <a:pPr lvl="1"/>
            <a:r>
              <a:rPr lang="en-US" sz="1800" dirty="0"/>
              <a:t>Code life-time: 5 – 20 years</a:t>
            </a:r>
          </a:p>
          <a:p>
            <a:pPr lvl="1"/>
            <a:r>
              <a:rPr lang="en-US" sz="1800" dirty="0"/>
              <a:t>Example: Machine Tool Control</a:t>
            </a:r>
          </a:p>
          <a:p>
            <a:r>
              <a:rPr lang="en-US" sz="2200" dirty="0"/>
              <a:t>Code base starts with an initial product</a:t>
            </a:r>
          </a:p>
          <a:p>
            <a:r>
              <a:rPr lang="en-US" sz="2200" dirty="0"/>
              <a:t>New products start from that initial code</a:t>
            </a:r>
          </a:p>
          <a:p>
            <a:pPr lvl="1"/>
            <a:r>
              <a:rPr lang="en-US" sz="1800" dirty="0"/>
              <a:t>Has a common code baseline been defined?</a:t>
            </a:r>
          </a:p>
          <a:p>
            <a:pPr lvl="1"/>
            <a:r>
              <a:rPr lang="en-US" sz="1800" dirty="0"/>
              <a:t>Code reviews are held during development</a:t>
            </a:r>
          </a:p>
          <a:p>
            <a:pPr lvl="1"/>
            <a:r>
              <a:rPr lang="en-US" sz="1800" dirty="0"/>
              <a:t>At product completion is code reviewed and refactored into reusable parts and product specific code?</a:t>
            </a:r>
          </a:p>
          <a:p>
            <a:pPr lvl="1"/>
            <a:r>
              <a:rPr lang="en-US" sz="1800" dirty="0"/>
              <a:t>Is the organization willing to provide overhead effort to evolve the common code base?</a:t>
            </a:r>
          </a:p>
          <a:p>
            <a:r>
              <a:rPr lang="en-US" sz="2200" dirty="0"/>
              <a:t>Microsoft is a commercial development domain with many products, some modernized versions of vintage products.</a:t>
            </a:r>
          </a:p>
          <a:p>
            <a:pPr lvl="1"/>
            <a:r>
              <a:rPr lang="en-US" sz="1800" dirty="0"/>
              <a:t>They have a well engineered code sharing platform: </a:t>
            </a:r>
            <a:r>
              <a:rPr lang="en-US" sz="1800" dirty="0">
                <a:hlinkClick r:id="rId2"/>
              </a:rPr>
              <a:t>https://github.com/microsoft</a:t>
            </a:r>
            <a:r>
              <a:rPr lang="en-US" sz="1800" dirty="0"/>
              <a:t> </a:t>
            </a:r>
          </a:p>
          <a:p>
            <a:pPr lvl="1"/>
            <a:r>
              <a:rPr lang="en-US" sz="1800" dirty="0"/>
              <a:t>That platform uses designs similar to those described here</a:t>
            </a:r>
          </a:p>
          <a:p>
            <a:r>
              <a:rPr lang="en-US" sz="2200" dirty="0"/>
              <a:t>Our methods are applicable.  A scaled down version is probably appropriate for some product teams.</a:t>
            </a:r>
          </a:p>
          <a:p>
            <a:pPr marL="0" indent="0">
              <a:buNone/>
            </a:pPr>
            <a:endParaRPr lang="en-US" sz="2200" dirty="0"/>
          </a:p>
          <a:p>
            <a:pPr lvl="1"/>
            <a:endParaRPr lang="en-US" sz="1800" dirty="0"/>
          </a:p>
        </p:txBody>
      </p:sp>
      <p:sp>
        <p:nvSpPr>
          <p:cNvPr id="4" name="Slide Number Placeholder 3">
            <a:extLst>
              <a:ext uri="{FF2B5EF4-FFF2-40B4-BE49-F238E27FC236}">
                <a16:creationId xmlns:a16="http://schemas.microsoft.com/office/drawing/2014/main" id="{A916C694-BD83-42C9-A8AC-D048E61AD071}"/>
              </a:ext>
            </a:extLst>
          </p:cNvPr>
          <p:cNvSpPr>
            <a:spLocks noGrp="1"/>
          </p:cNvSpPr>
          <p:nvPr>
            <p:ph type="sldNum" sz="quarter" idx="12"/>
          </p:nvPr>
        </p:nvSpPr>
        <p:spPr/>
        <p:txBody>
          <a:bodyPr/>
          <a:lstStyle/>
          <a:p>
            <a:fld id="{EDEBF0BA-A897-4C1E-AB3C-F330808C0E1D}" type="slidenum">
              <a:rPr lang="en-US" smtClean="0"/>
              <a:t>24</a:t>
            </a:fld>
            <a:endParaRPr lang="en-US"/>
          </a:p>
        </p:txBody>
      </p:sp>
    </p:spTree>
    <p:extLst>
      <p:ext uri="{BB962C8B-B14F-4D97-AF65-F5344CB8AC3E}">
        <p14:creationId xmlns:p14="http://schemas.microsoft.com/office/powerpoint/2010/main" val="17447196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8CF9C-B350-4936-99E1-D89031958E0C}"/>
              </a:ext>
            </a:extLst>
          </p:cNvPr>
          <p:cNvSpPr>
            <a:spLocks noGrp="1"/>
          </p:cNvSpPr>
          <p:nvPr>
            <p:ph type="title"/>
          </p:nvPr>
        </p:nvSpPr>
        <p:spPr>
          <a:xfrm>
            <a:off x="838200" y="339367"/>
            <a:ext cx="10515600" cy="529957"/>
          </a:xfrm>
        </p:spPr>
        <p:txBody>
          <a:bodyPr/>
          <a:lstStyle/>
          <a:p>
            <a:r>
              <a:rPr lang="en-US" dirty="0"/>
              <a:t>Aerospace Domain</a:t>
            </a:r>
          </a:p>
        </p:txBody>
      </p:sp>
      <p:sp>
        <p:nvSpPr>
          <p:cNvPr id="3" name="Content Placeholder 2">
            <a:extLst>
              <a:ext uri="{FF2B5EF4-FFF2-40B4-BE49-F238E27FC236}">
                <a16:creationId xmlns:a16="http://schemas.microsoft.com/office/drawing/2014/main" id="{C65F66DE-FE31-4539-83AE-36CA6E637596}"/>
              </a:ext>
            </a:extLst>
          </p:cNvPr>
          <p:cNvSpPr>
            <a:spLocks noGrp="1"/>
          </p:cNvSpPr>
          <p:nvPr>
            <p:ph idx="1"/>
          </p:nvPr>
        </p:nvSpPr>
        <p:spPr>
          <a:xfrm>
            <a:off x="838200" y="1017529"/>
            <a:ext cx="10515600" cy="5355770"/>
          </a:xfrm>
        </p:spPr>
        <p:txBody>
          <a:bodyPr>
            <a:noAutofit/>
          </a:bodyPr>
          <a:lstStyle/>
          <a:p>
            <a:r>
              <a:rPr lang="en-US" sz="1800" dirty="0"/>
              <a:t>Aerospace Programs: 5 – 200 developers</a:t>
            </a:r>
          </a:p>
          <a:p>
            <a:pPr lvl="1"/>
            <a:r>
              <a:rPr lang="en-US" sz="1400" dirty="0"/>
              <a:t>Code life-time: 20 – 30 years</a:t>
            </a:r>
          </a:p>
          <a:p>
            <a:pPr lvl="1"/>
            <a:r>
              <a:rPr lang="en-US" sz="1400" dirty="0"/>
              <a:t>Example: Submarine control, Area surveillance, ..</a:t>
            </a:r>
          </a:p>
          <a:p>
            <a:r>
              <a:rPr lang="en-US" sz="1800" dirty="0"/>
              <a:t>Development is product oriented, starting with an initial contract, and continuing for possibly many years of enhancements and new contracts that build on the existing product technology</a:t>
            </a:r>
          </a:p>
          <a:p>
            <a:r>
              <a:rPr lang="en-US" sz="1800" dirty="0"/>
              <a:t>An example is the development of area surveillance radar systems</a:t>
            </a:r>
          </a:p>
          <a:p>
            <a:pPr lvl="1"/>
            <a:r>
              <a:rPr lang="en-US" sz="1400" dirty="0"/>
              <a:t>Typical lifetime of a radar system is 20 years</a:t>
            </a:r>
          </a:p>
          <a:p>
            <a:pPr lvl="2"/>
            <a:r>
              <a:rPr lang="en-US" sz="1100" dirty="0"/>
              <a:t>The code has to be maintained over that lifetime, sometimes by the manufacturer, sometimes by the customer.</a:t>
            </a:r>
          </a:p>
          <a:p>
            <a:pPr lvl="1"/>
            <a:r>
              <a:rPr lang="en-US" sz="1400" dirty="0"/>
              <a:t>Once an initial contract has been successfully completed it is common for many contracts to be awarded for new versions.</a:t>
            </a:r>
          </a:p>
          <a:p>
            <a:pPr lvl="2"/>
            <a:r>
              <a:rPr lang="en-US" sz="1100" dirty="0"/>
              <a:t>Usually a large part of a new product is based on an existing one and will share a large fraction of its code</a:t>
            </a:r>
          </a:p>
          <a:p>
            <a:pPr lvl="2"/>
            <a:r>
              <a:rPr lang="en-US" sz="1100" dirty="0"/>
              <a:t>In most cases the new contract requires new features and enhancements – the customer looks at the original and decides how to embellish</a:t>
            </a:r>
          </a:p>
          <a:p>
            <a:r>
              <a:rPr lang="en-US" sz="1800" dirty="0"/>
              <a:t>The Capability Maturity Model was developed beginning when the Air Force funded a study with the Software Engineering Institute.  Its intent is to encourage DoD contractors to develop and maintain a consistent process for creation of software. </a:t>
            </a:r>
          </a:p>
          <a:p>
            <a:pPr lvl="1"/>
            <a:r>
              <a:rPr lang="en-US" sz="1400" dirty="0">
                <a:hlinkClick r:id="rId2"/>
              </a:rPr>
              <a:t>https://en.wikipedia.org/wiki/Capability_Maturity_Model</a:t>
            </a:r>
            <a:r>
              <a:rPr lang="en-US" sz="1400" dirty="0"/>
              <a:t> </a:t>
            </a:r>
          </a:p>
          <a:p>
            <a:pPr lvl="1"/>
            <a:r>
              <a:rPr lang="en-US" sz="1400" dirty="0"/>
              <a:t>CMM provides guidelines, but it is a model and a yardstick for assessing capability of contractors</a:t>
            </a:r>
          </a:p>
          <a:p>
            <a:pPr lvl="1"/>
            <a:r>
              <a:rPr lang="en-US" sz="1400" dirty="0"/>
              <a:t>It does not provide specifics for tools and techniques that support reuse</a:t>
            </a:r>
          </a:p>
          <a:p>
            <a:r>
              <a:rPr lang="en-US" sz="1800" dirty="0"/>
              <a:t>Our methods apply for individual product teams.  Unknown how that would scale to corporation level. </a:t>
            </a:r>
          </a:p>
          <a:p>
            <a:pPr lvl="1"/>
            <a:endParaRPr lang="en-US" sz="1400" dirty="0"/>
          </a:p>
          <a:p>
            <a:pPr lvl="1"/>
            <a:endParaRPr lang="en-US" sz="1400" dirty="0"/>
          </a:p>
        </p:txBody>
      </p:sp>
      <p:sp>
        <p:nvSpPr>
          <p:cNvPr id="4" name="Slide Number Placeholder 3">
            <a:extLst>
              <a:ext uri="{FF2B5EF4-FFF2-40B4-BE49-F238E27FC236}">
                <a16:creationId xmlns:a16="http://schemas.microsoft.com/office/drawing/2014/main" id="{A916C694-BD83-42C9-A8AC-D048E61AD071}"/>
              </a:ext>
            </a:extLst>
          </p:cNvPr>
          <p:cNvSpPr>
            <a:spLocks noGrp="1"/>
          </p:cNvSpPr>
          <p:nvPr>
            <p:ph type="sldNum" sz="quarter" idx="12"/>
          </p:nvPr>
        </p:nvSpPr>
        <p:spPr/>
        <p:txBody>
          <a:bodyPr/>
          <a:lstStyle/>
          <a:p>
            <a:fld id="{EDEBF0BA-A897-4C1E-AB3C-F330808C0E1D}" type="slidenum">
              <a:rPr lang="en-US" smtClean="0"/>
              <a:t>25</a:t>
            </a:fld>
            <a:endParaRPr lang="en-US"/>
          </a:p>
        </p:txBody>
      </p:sp>
    </p:spTree>
    <p:extLst>
      <p:ext uri="{BB962C8B-B14F-4D97-AF65-F5344CB8AC3E}">
        <p14:creationId xmlns:p14="http://schemas.microsoft.com/office/powerpoint/2010/main" val="37385348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9D22A6-D52F-42FB-B419-4D8F5EA420AF}"/>
              </a:ext>
            </a:extLst>
          </p:cNvPr>
          <p:cNvSpPr>
            <a:spLocks noGrp="1"/>
          </p:cNvSpPr>
          <p:nvPr>
            <p:ph type="title"/>
          </p:nvPr>
        </p:nvSpPr>
        <p:spPr>
          <a:xfrm>
            <a:off x="1706450" y="1709739"/>
            <a:ext cx="9640999" cy="2218318"/>
          </a:xfrm>
        </p:spPr>
        <p:txBody>
          <a:bodyPr/>
          <a:lstStyle/>
          <a:p>
            <a:r>
              <a:rPr lang="en-US" dirty="0"/>
              <a:t>That’s all Folks!</a:t>
            </a:r>
          </a:p>
        </p:txBody>
      </p:sp>
      <p:sp>
        <p:nvSpPr>
          <p:cNvPr id="4" name="Slide Number Placeholder 3">
            <a:extLst>
              <a:ext uri="{FF2B5EF4-FFF2-40B4-BE49-F238E27FC236}">
                <a16:creationId xmlns:a16="http://schemas.microsoft.com/office/drawing/2014/main" id="{588E7465-2093-4484-BD7C-017C8887C436}"/>
              </a:ext>
            </a:extLst>
          </p:cNvPr>
          <p:cNvSpPr>
            <a:spLocks noGrp="1"/>
          </p:cNvSpPr>
          <p:nvPr>
            <p:ph type="sldNum" sz="quarter" idx="12"/>
          </p:nvPr>
        </p:nvSpPr>
        <p:spPr/>
        <p:txBody>
          <a:bodyPr/>
          <a:lstStyle/>
          <a:p>
            <a:fld id="{EDEBF0BA-A897-4C1E-AB3C-F330808C0E1D}" type="slidenum">
              <a:rPr lang="en-US" smtClean="0"/>
              <a:t>26</a:t>
            </a:fld>
            <a:endParaRPr lang="en-US"/>
          </a:p>
        </p:txBody>
      </p:sp>
    </p:spTree>
    <p:extLst>
      <p:ext uri="{BB962C8B-B14F-4D97-AF65-F5344CB8AC3E}">
        <p14:creationId xmlns:p14="http://schemas.microsoft.com/office/powerpoint/2010/main" val="18669601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791037-F5B9-4520-96E0-22E8D64C46FF}"/>
              </a:ext>
            </a:extLst>
          </p:cNvPr>
          <p:cNvSpPr>
            <a:spLocks noGrp="1"/>
          </p:cNvSpPr>
          <p:nvPr>
            <p:ph type="title"/>
          </p:nvPr>
        </p:nvSpPr>
        <p:spPr/>
        <p:txBody>
          <a:bodyPr/>
          <a:lstStyle/>
          <a:p>
            <a:r>
              <a:rPr lang="en-US" dirty="0"/>
              <a:t>Software Salvage and Reuse</a:t>
            </a:r>
          </a:p>
        </p:txBody>
      </p:sp>
      <p:sp>
        <p:nvSpPr>
          <p:cNvPr id="3" name="Content Placeholder 2">
            <a:extLst>
              <a:ext uri="{FF2B5EF4-FFF2-40B4-BE49-F238E27FC236}">
                <a16:creationId xmlns:a16="http://schemas.microsoft.com/office/drawing/2014/main" id="{491474DF-CCCA-4B65-87ED-1CE7E2998525}"/>
              </a:ext>
            </a:extLst>
          </p:cNvPr>
          <p:cNvSpPr>
            <a:spLocks noGrp="1"/>
          </p:cNvSpPr>
          <p:nvPr>
            <p:ph idx="1"/>
          </p:nvPr>
        </p:nvSpPr>
        <p:spPr>
          <a:xfrm>
            <a:off x="838200" y="1493949"/>
            <a:ext cx="10515600" cy="4605741"/>
          </a:xfrm>
        </p:spPr>
        <p:txBody>
          <a:bodyPr>
            <a:normAutofit/>
          </a:bodyPr>
          <a:lstStyle/>
          <a:p>
            <a:r>
              <a:rPr lang="en-US" sz="2400" dirty="0"/>
              <a:t>Software Components</a:t>
            </a:r>
          </a:p>
          <a:p>
            <a:pPr lvl="1"/>
            <a:r>
              <a:rPr lang="en-US" sz="2000" dirty="0"/>
              <a:t>Software package that has a single purpose, few dependencies, and is useful for building software systems – example: blocking queue</a:t>
            </a:r>
          </a:p>
          <a:p>
            <a:r>
              <a:rPr lang="en-US" sz="2400" dirty="0"/>
              <a:t>Salvage  (good)</a:t>
            </a:r>
          </a:p>
          <a:p>
            <a:pPr lvl="1"/>
            <a:r>
              <a:rPr lang="en-US" sz="2000" dirty="0"/>
              <a:t>Use existing components with minor modifications</a:t>
            </a:r>
          </a:p>
          <a:p>
            <a:pPr lvl="1"/>
            <a:r>
              <a:rPr lang="en-US" sz="2000" dirty="0"/>
              <a:t>That creates new components that must be configured and managed</a:t>
            </a:r>
          </a:p>
          <a:p>
            <a:r>
              <a:rPr lang="en-US" sz="2400" dirty="0"/>
              <a:t>Reuse   (better)</a:t>
            </a:r>
          </a:p>
          <a:p>
            <a:pPr lvl="1"/>
            <a:r>
              <a:rPr lang="en-US" sz="2000" dirty="0"/>
              <a:t>Reuse existing components with </a:t>
            </a:r>
            <a:r>
              <a:rPr lang="en-US" sz="2000" b="1" dirty="0"/>
              <a:t>no modification</a:t>
            </a:r>
          </a:p>
          <a:p>
            <a:pPr lvl="1"/>
            <a:r>
              <a:rPr lang="en-US" sz="2000" dirty="0"/>
              <a:t>Use by composing, use as template argument, or use as base for derived classes</a:t>
            </a:r>
          </a:p>
          <a:p>
            <a:r>
              <a:rPr lang="en-US" sz="2400" dirty="0"/>
              <a:t>Purpose</a:t>
            </a:r>
          </a:p>
          <a:p>
            <a:pPr lvl="1"/>
            <a:r>
              <a:rPr lang="en-US" sz="2000" dirty="0"/>
              <a:t>Improve productivity by building fewer lines of code</a:t>
            </a:r>
          </a:p>
          <a:p>
            <a:pPr lvl="1"/>
            <a:r>
              <a:rPr lang="en-US" sz="2000" dirty="0"/>
              <a:t>Avoid introducing new defects and performance issues</a:t>
            </a:r>
          </a:p>
        </p:txBody>
      </p:sp>
      <p:sp>
        <p:nvSpPr>
          <p:cNvPr id="4" name="Slide Number Placeholder 3">
            <a:extLst>
              <a:ext uri="{FF2B5EF4-FFF2-40B4-BE49-F238E27FC236}">
                <a16:creationId xmlns:a16="http://schemas.microsoft.com/office/drawing/2014/main" id="{B61567BC-F924-41F2-BFB4-D8538334616A}"/>
              </a:ext>
            </a:extLst>
          </p:cNvPr>
          <p:cNvSpPr>
            <a:spLocks noGrp="1"/>
          </p:cNvSpPr>
          <p:nvPr>
            <p:ph type="sldNum" sz="quarter" idx="12"/>
          </p:nvPr>
        </p:nvSpPr>
        <p:spPr/>
        <p:txBody>
          <a:bodyPr/>
          <a:lstStyle/>
          <a:p>
            <a:fld id="{EDEBF0BA-A897-4C1E-AB3C-F330808C0E1D}" type="slidenum">
              <a:rPr lang="en-US" smtClean="0"/>
              <a:t>3</a:t>
            </a:fld>
            <a:endParaRPr lang="en-US"/>
          </a:p>
        </p:txBody>
      </p:sp>
    </p:spTree>
    <p:extLst>
      <p:ext uri="{BB962C8B-B14F-4D97-AF65-F5344CB8AC3E}">
        <p14:creationId xmlns:p14="http://schemas.microsoft.com/office/powerpoint/2010/main" val="15702065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B24BBB-0213-4D00-88F7-E56C4B74D226}"/>
              </a:ext>
            </a:extLst>
          </p:cNvPr>
          <p:cNvSpPr>
            <a:spLocks noGrp="1"/>
          </p:cNvSpPr>
          <p:nvPr>
            <p:ph type="title"/>
          </p:nvPr>
        </p:nvSpPr>
        <p:spPr/>
        <p:txBody>
          <a:bodyPr/>
          <a:lstStyle/>
          <a:p>
            <a:r>
              <a:rPr lang="en-US" dirty="0"/>
              <a:t>Software Reuse – Good news and bad news</a:t>
            </a:r>
          </a:p>
        </p:txBody>
      </p:sp>
      <p:sp>
        <p:nvSpPr>
          <p:cNvPr id="3" name="Content Placeholder 2">
            <a:extLst>
              <a:ext uri="{FF2B5EF4-FFF2-40B4-BE49-F238E27FC236}">
                <a16:creationId xmlns:a16="http://schemas.microsoft.com/office/drawing/2014/main" id="{FEA0B531-7F0B-4322-A722-D55B7801E94D}"/>
              </a:ext>
            </a:extLst>
          </p:cNvPr>
          <p:cNvSpPr>
            <a:spLocks noGrp="1"/>
          </p:cNvSpPr>
          <p:nvPr>
            <p:ph idx="1"/>
          </p:nvPr>
        </p:nvSpPr>
        <p:spPr>
          <a:xfrm>
            <a:off x="838200" y="1390918"/>
            <a:ext cx="10515600" cy="4605741"/>
          </a:xfrm>
        </p:spPr>
        <p:txBody>
          <a:bodyPr>
            <a:noAutofit/>
          </a:bodyPr>
          <a:lstStyle/>
          <a:p>
            <a:r>
              <a:rPr lang="en-US" sz="2400" dirty="0"/>
              <a:t>Reusing code from compiler libraries has been spectacularly successful</a:t>
            </a:r>
          </a:p>
          <a:p>
            <a:pPr lvl="1"/>
            <a:r>
              <a:rPr lang="en-US" sz="2000" dirty="0"/>
              <a:t>Each language defines a set of libraries that support building projects</a:t>
            </a:r>
          </a:p>
          <a:p>
            <a:pPr lvl="1"/>
            <a:r>
              <a:rPr lang="en-US" sz="2000" dirty="0"/>
              <a:t>Updated with each new standardization of the language.</a:t>
            </a:r>
          </a:p>
          <a:p>
            <a:pPr marL="457200" lvl="1" indent="0">
              <a:buNone/>
            </a:pPr>
            <a:r>
              <a:rPr lang="en-US" sz="200" dirty="0"/>
              <a:t> </a:t>
            </a:r>
            <a:endParaRPr lang="en-US" sz="2000" dirty="0"/>
          </a:p>
          <a:p>
            <a:r>
              <a:rPr lang="en-US" sz="2400" dirty="0"/>
              <a:t>Software reuse in the academic, industrial, and commercial domains has often been disappointing</a:t>
            </a:r>
          </a:p>
          <a:p>
            <a:pPr lvl="1"/>
            <a:r>
              <a:rPr lang="en-US" sz="2000" dirty="0"/>
              <a:t>Typical use is:</a:t>
            </a:r>
          </a:p>
          <a:p>
            <a:pPr lvl="2"/>
            <a:r>
              <a:rPr lang="en-US" sz="1800" dirty="0"/>
              <a:t>Grab the last relevant project(s)</a:t>
            </a:r>
          </a:p>
          <a:p>
            <a:pPr lvl="2"/>
            <a:r>
              <a:rPr lang="en-US" sz="1800" dirty="0"/>
              <a:t>Attempt to throw away unneeded parts</a:t>
            </a:r>
          </a:p>
          <a:p>
            <a:pPr lvl="3"/>
            <a:r>
              <a:rPr lang="en-US" sz="1600" dirty="0"/>
              <a:t>Sometimes we keep unneeded parts because too much breaks if we remove</a:t>
            </a:r>
          </a:p>
          <a:p>
            <a:pPr lvl="3"/>
            <a:r>
              <a:rPr lang="en-US" sz="1600" dirty="0"/>
              <a:t>That causes maintenance problems</a:t>
            </a:r>
          </a:p>
          <a:p>
            <a:pPr lvl="2"/>
            <a:r>
              <a:rPr lang="en-US" sz="1800" dirty="0"/>
              <a:t>Merge and add needed new parts</a:t>
            </a:r>
          </a:p>
          <a:p>
            <a:pPr lvl="2"/>
            <a:r>
              <a:rPr lang="en-US" sz="1800" dirty="0"/>
              <a:t>Spend a lot of time fixing breakage</a:t>
            </a:r>
          </a:p>
        </p:txBody>
      </p:sp>
      <p:sp>
        <p:nvSpPr>
          <p:cNvPr id="4" name="Slide Number Placeholder 3">
            <a:extLst>
              <a:ext uri="{FF2B5EF4-FFF2-40B4-BE49-F238E27FC236}">
                <a16:creationId xmlns:a16="http://schemas.microsoft.com/office/drawing/2014/main" id="{0D37066F-B2B3-4651-BDC8-5D880CC57D1C}"/>
              </a:ext>
            </a:extLst>
          </p:cNvPr>
          <p:cNvSpPr>
            <a:spLocks noGrp="1"/>
          </p:cNvSpPr>
          <p:nvPr>
            <p:ph type="sldNum" sz="quarter" idx="12"/>
          </p:nvPr>
        </p:nvSpPr>
        <p:spPr/>
        <p:txBody>
          <a:bodyPr/>
          <a:lstStyle/>
          <a:p>
            <a:fld id="{EDEBF0BA-A897-4C1E-AB3C-F330808C0E1D}" type="slidenum">
              <a:rPr lang="en-US" smtClean="0"/>
              <a:t>4</a:t>
            </a:fld>
            <a:endParaRPr lang="en-US"/>
          </a:p>
        </p:txBody>
      </p:sp>
    </p:spTree>
    <p:extLst>
      <p:ext uri="{BB962C8B-B14F-4D97-AF65-F5344CB8AC3E}">
        <p14:creationId xmlns:p14="http://schemas.microsoft.com/office/powerpoint/2010/main" val="21826291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8CF9C-B350-4936-99E1-D89031958E0C}"/>
              </a:ext>
            </a:extLst>
          </p:cNvPr>
          <p:cNvSpPr>
            <a:spLocks noGrp="1"/>
          </p:cNvSpPr>
          <p:nvPr>
            <p:ph type="title"/>
          </p:nvPr>
        </p:nvSpPr>
        <p:spPr>
          <a:xfrm>
            <a:off x="838200" y="339367"/>
            <a:ext cx="10515600" cy="678161"/>
          </a:xfrm>
        </p:spPr>
        <p:txBody>
          <a:bodyPr>
            <a:noAutofit/>
          </a:bodyPr>
          <a:lstStyle/>
          <a:p>
            <a:r>
              <a:rPr lang="en-US" sz="3600" dirty="0"/>
              <a:t>Application Domain Targets – Candidates for Support?</a:t>
            </a:r>
          </a:p>
        </p:txBody>
      </p:sp>
      <p:sp>
        <p:nvSpPr>
          <p:cNvPr id="3" name="Content Placeholder 2">
            <a:extLst>
              <a:ext uri="{FF2B5EF4-FFF2-40B4-BE49-F238E27FC236}">
                <a16:creationId xmlns:a16="http://schemas.microsoft.com/office/drawing/2014/main" id="{C65F66DE-FE31-4539-83AE-36CA6E637596}"/>
              </a:ext>
            </a:extLst>
          </p:cNvPr>
          <p:cNvSpPr>
            <a:spLocks noGrp="1"/>
          </p:cNvSpPr>
          <p:nvPr>
            <p:ph idx="1"/>
          </p:nvPr>
        </p:nvSpPr>
        <p:spPr>
          <a:xfrm>
            <a:off x="838200" y="1183142"/>
            <a:ext cx="10515600" cy="5355770"/>
          </a:xfrm>
        </p:spPr>
        <p:txBody>
          <a:bodyPr>
            <a:noAutofit/>
          </a:bodyPr>
          <a:lstStyle/>
          <a:p>
            <a:r>
              <a:rPr lang="en-US" sz="2000" dirty="0"/>
              <a:t>Academic Research: 5 – 10 code developers</a:t>
            </a:r>
          </a:p>
          <a:p>
            <a:pPr lvl="1"/>
            <a:r>
              <a:rPr lang="en-US" sz="1800" dirty="0"/>
              <a:t>Code life-time: 3 – 5 years</a:t>
            </a:r>
          </a:p>
          <a:p>
            <a:pPr lvl="1"/>
            <a:r>
              <a:rPr lang="en-US" sz="1800" dirty="0"/>
              <a:t>Example: Natural Language Processing (NLP)</a:t>
            </a:r>
          </a:p>
          <a:p>
            <a:r>
              <a:rPr lang="en-US" sz="2000" dirty="0"/>
              <a:t>Open Source Development: 5 – 1000 active developers, many casual contributors</a:t>
            </a:r>
          </a:p>
          <a:p>
            <a:pPr lvl="1"/>
            <a:r>
              <a:rPr lang="en-US" sz="1800" dirty="0"/>
              <a:t>Code life-time: 10 - 20 years</a:t>
            </a:r>
          </a:p>
          <a:p>
            <a:pPr lvl="1"/>
            <a:r>
              <a:rPr lang="en-US" sz="1800" dirty="0"/>
              <a:t>Example: Linux</a:t>
            </a:r>
          </a:p>
          <a:p>
            <a:r>
              <a:rPr lang="en-US" sz="2000" dirty="0"/>
              <a:t>Industrial and Commercial Development: 5 – 20 developers</a:t>
            </a:r>
          </a:p>
          <a:p>
            <a:pPr lvl="1"/>
            <a:r>
              <a:rPr lang="en-US" sz="1800" dirty="0"/>
              <a:t>Code life-time: 5 – 20 years</a:t>
            </a:r>
          </a:p>
          <a:p>
            <a:pPr lvl="1"/>
            <a:r>
              <a:rPr lang="en-US" sz="1800" dirty="0"/>
              <a:t>Example: Machine Tool Control</a:t>
            </a:r>
          </a:p>
          <a:p>
            <a:r>
              <a:rPr lang="en-US" sz="2000" dirty="0"/>
              <a:t>Aerospace Programs: 5 – 200 developers</a:t>
            </a:r>
          </a:p>
          <a:p>
            <a:pPr lvl="1"/>
            <a:r>
              <a:rPr lang="en-US" sz="1600" dirty="0"/>
              <a:t>Code life-time: 20 – 30 years</a:t>
            </a:r>
          </a:p>
          <a:p>
            <a:pPr lvl="1"/>
            <a:r>
              <a:rPr lang="en-US" sz="1600" dirty="0"/>
              <a:t>Example: Submarine control, Area surveillance, ..</a:t>
            </a:r>
          </a:p>
        </p:txBody>
      </p:sp>
      <p:sp>
        <p:nvSpPr>
          <p:cNvPr id="4" name="Slide Number Placeholder 3">
            <a:extLst>
              <a:ext uri="{FF2B5EF4-FFF2-40B4-BE49-F238E27FC236}">
                <a16:creationId xmlns:a16="http://schemas.microsoft.com/office/drawing/2014/main" id="{F980341C-B802-4DB5-8B01-9BF021EDC77D}"/>
              </a:ext>
            </a:extLst>
          </p:cNvPr>
          <p:cNvSpPr>
            <a:spLocks noGrp="1"/>
          </p:cNvSpPr>
          <p:nvPr>
            <p:ph type="sldNum" sz="quarter" idx="12"/>
          </p:nvPr>
        </p:nvSpPr>
        <p:spPr/>
        <p:txBody>
          <a:bodyPr/>
          <a:lstStyle/>
          <a:p>
            <a:fld id="{EDEBF0BA-A897-4C1E-AB3C-F330808C0E1D}" type="slidenum">
              <a:rPr lang="en-US" smtClean="0"/>
              <a:t>5</a:t>
            </a:fld>
            <a:endParaRPr lang="en-US"/>
          </a:p>
        </p:txBody>
      </p:sp>
    </p:spTree>
    <p:extLst>
      <p:ext uri="{BB962C8B-B14F-4D97-AF65-F5344CB8AC3E}">
        <p14:creationId xmlns:p14="http://schemas.microsoft.com/office/powerpoint/2010/main" val="20358040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305A8-0765-4D4D-947E-07A379B102BA}"/>
              </a:ext>
            </a:extLst>
          </p:cNvPr>
          <p:cNvSpPr>
            <a:spLocks noGrp="1"/>
          </p:cNvSpPr>
          <p:nvPr>
            <p:ph type="title"/>
          </p:nvPr>
        </p:nvSpPr>
        <p:spPr>
          <a:xfrm>
            <a:off x="838200" y="339368"/>
            <a:ext cx="10515600" cy="748898"/>
          </a:xfrm>
        </p:spPr>
        <p:txBody>
          <a:bodyPr/>
          <a:lstStyle/>
          <a:p>
            <a:r>
              <a:rPr lang="en-US" dirty="0"/>
              <a:t>Supporting Software Reuse</a:t>
            </a:r>
          </a:p>
        </p:txBody>
      </p:sp>
      <p:sp>
        <p:nvSpPr>
          <p:cNvPr id="3" name="Content Placeholder 2">
            <a:extLst>
              <a:ext uri="{FF2B5EF4-FFF2-40B4-BE49-F238E27FC236}">
                <a16:creationId xmlns:a16="http://schemas.microsoft.com/office/drawing/2014/main" id="{78F434FE-1033-4F03-82D7-3C2E4A993410}"/>
              </a:ext>
            </a:extLst>
          </p:cNvPr>
          <p:cNvSpPr>
            <a:spLocks noGrp="1"/>
          </p:cNvSpPr>
          <p:nvPr>
            <p:ph idx="1"/>
          </p:nvPr>
        </p:nvSpPr>
        <p:spPr>
          <a:xfrm>
            <a:off x="838200" y="1410237"/>
            <a:ext cx="10515600" cy="4805363"/>
          </a:xfrm>
        </p:spPr>
        <p:txBody>
          <a:bodyPr/>
          <a:lstStyle/>
          <a:p>
            <a:r>
              <a:rPr lang="en-US" dirty="0"/>
              <a:t>Purpose: to provide for application domain specific code the same advantages attained from compiler libraries</a:t>
            </a:r>
          </a:p>
          <a:p>
            <a:r>
              <a:rPr lang="en-US" dirty="0"/>
              <a:t>For reuse a software component should be designed so that reusing in a new project is quicker and easier than creating from scratch</a:t>
            </a:r>
          </a:p>
          <a:p>
            <a:pPr lvl="1"/>
            <a:r>
              <a:rPr lang="en-US" dirty="0"/>
              <a:t>There are many good examples, e.g., the C++ Standard Template Library and Apache </a:t>
            </a:r>
            <a:r>
              <a:rPr lang="en-US" dirty="0" err="1"/>
              <a:t>HttpComponents</a:t>
            </a:r>
            <a:r>
              <a:rPr lang="en-US" dirty="0"/>
              <a:t>.</a:t>
            </a:r>
          </a:p>
          <a:p>
            <a:pPr lvl="1"/>
            <a:r>
              <a:rPr lang="en-US" dirty="0"/>
              <a:t>How to do that is a topic for another story.</a:t>
            </a:r>
          </a:p>
          <a:p>
            <a:r>
              <a:rPr lang="en-US" dirty="0"/>
              <a:t>Components must be available</a:t>
            </a:r>
          </a:p>
          <a:p>
            <a:pPr lvl="1"/>
            <a:r>
              <a:rPr lang="en-US" dirty="0"/>
              <a:t>That implies some cloud-based repository</a:t>
            </a:r>
          </a:p>
          <a:p>
            <a:r>
              <a:rPr lang="en-US" dirty="0"/>
              <a:t>Components need to be documented</a:t>
            </a:r>
          </a:p>
          <a:p>
            <a:pPr lvl="1"/>
            <a:r>
              <a:rPr lang="en-US" dirty="0"/>
              <a:t>Concept, use statement, use examples, design, status</a:t>
            </a:r>
          </a:p>
          <a:p>
            <a:endParaRPr lang="en-US" dirty="0"/>
          </a:p>
        </p:txBody>
      </p:sp>
      <p:sp>
        <p:nvSpPr>
          <p:cNvPr id="4" name="Slide Number Placeholder 3">
            <a:extLst>
              <a:ext uri="{FF2B5EF4-FFF2-40B4-BE49-F238E27FC236}">
                <a16:creationId xmlns:a16="http://schemas.microsoft.com/office/drawing/2014/main" id="{CEF10F0C-76D1-407A-A933-1C1B4B685E21}"/>
              </a:ext>
            </a:extLst>
          </p:cNvPr>
          <p:cNvSpPr>
            <a:spLocks noGrp="1"/>
          </p:cNvSpPr>
          <p:nvPr>
            <p:ph type="sldNum" sz="quarter" idx="12"/>
          </p:nvPr>
        </p:nvSpPr>
        <p:spPr/>
        <p:txBody>
          <a:bodyPr/>
          <a:lstStyle/>
          <a:p>
            <a:fld id="{EDEBF0BA-A897-4C1E-AB3C-F330808C0E1D}" type="slidenum">
              <a:rPr lang="en-US" smtClean="0"/>
              <a:t>6</a:t>
            </a:fld>
            <a:endParaRPr lang="en-US"/>
          </a:p>
        </p:txBody>
      </p:sp>
    </p:spTree>
    <p:extLst>
      <p:ext uri="{BB962C8B-B14F-4D97-AF65-F5344CB8AC3E}">
        <p14:creationId xmlns:p14="http://schemas.microsoft.com/office/powerpoint/2010/main" val="33827657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D350B-D16A-4094-A81A-3C2D95DE90DB}"/>
              </a:ext>
            </a:extLst>
          </p:cNvPr>
          <p:cNvSpPr>
            <a:spLocks noGrp="1"/>
          </p:cNvSpPr>
          <p:nvPr>
            <p:ph type="title"/>
          </p:nvPr>
        </p:nvSpPr>
        <p:spPr>
          <a:xfrm>
            <a:off x="838200" y="339367"/>
            <a:ext cx="10515600" cy="736019"/>
          </a:xfrm>
        </p:spPr>
        <p:txBody>
          <a:bodyPr/>
          <a:lstStyle/>
          <a:p>
            <a:r>
              <a:rPr lang="en-US" dirty="0"/>
              <a:t>Website Story Prologue</a:t>
            </a:r>
          </a:p>
        </p:txBody>
      </p:sp>
      <p:sp>
        <p:nvSpPr>
          <p:cNvPr id="3" name="Content Placeholder 2">
            <a:extLst>
              <a:ext uri="{FF2B5EF4-FFF2-40B4-BE49-F238E27FC236}">
                <a16:creationId xmlns:a16="http://schemas.microsoft.com/office/drawing/2014/main" id="{91B37E16-8559-4302-8066-83892DD70A2C}"/>
              </a:ext>
            </a:extLst>
          </p:cNvPr>
          <p:cNvSpPr>
            <a:spLocks noGrp="1"/>
          </p:cNvSpPr>
          <p:nvPr>
            <p:ph idx="1"/>
          </p:nvPr>
        </p:nvSpPr>
        <p:spPr>
          <a:xfrm>
            <a:off x="838200" y="1326523"/>
            <a:ext cx="10515600" cy="4605741"/>
          </a:xfrm>
        </p:spPr>
        <p:txBody>
          <a:bodyPr/>
          <a:lstStyle/>
          <a:p>
            <a:r>
              <a:rPr lang="en-US" dirty="0"/>
              <a:t>This is a presentation of goals and features of a website designed to publish source code in support of software reuse.</a:t>
            </a:r>
          </a:p>
          <a:p>
            <a:pPr lvl="1"/>
            <a:r>
              <a:rPr lang="en-US" dirty="0">
                <a:hlinkClick r:id="rId2"/>
              </a:rPr>
              <a:t>https://JimFawcett.github.io</a:t>
            </a:r>
            <a:r>
              <a:rPr lang="en-US" dirty="0"/>
              <a:t>                     </a:t>
            </a:r>
            <a:r>
              <a:rPr lang="en-US" dirty="0">
                <a:solidFill>
                  <a:srgbClr val="C00000"/>
                </a:solidFill>
              </a:rPr>
              <a:t>Take a quick tour</a:t>
            </a:r>
            <a:br>
              <a:rPr lang="en-US" dirty="0"/>
            </a:br>
            <a:r>
              <a:rPr lang="en-US" sz="400" dirty="0"/>
              <a:t> </a:t>
            </a:r>
            <a:endParaRPr lang="en-US" dirty="0"/>
          </a:p>
          <a:p>
            <a:endParaRPr lang="en-US" sz="100" dirty="0"/>
          </a:p>
          <a:p>
            <a:r>
              <a:rPr lang="en-US" dirty="0"/>
              <a:t>The site is a second-generation facility based on experience with an academic website:</a:t>
            </a:r>
          </a:p>
          <a:p>
            <a:pPr lvl="1"/>
            <a:r>
              <a:rPr lang="en-US" dirty="0">
                <a:hlinkClick r:id="rId3"/>
              </a:rPr>
              <a:t>https://ecs.syr.edu/faculty/fawcett/handouts/Webpages/fawcettHome.htm</a:t>
            </a:r>
            <a:endParaRPr lang="en-US" dirty="0"/>
          </a:p>
          <a:p>
            <a:endParaRPr lang="en-US" sz="800" dirty="0"/>
          </a:p>
          <a:p>
            <a:r>
              <a:rPr lang="en-US" dirty="0"/>
              <a:t>I used that site for graduate software design courses taught at Syracuse University for many years.</a:t>
            </a:r>
          </a:p>
          <a:p>
            <a:pPr lvl="1"/>
            <a:r>
              <a:rPr lang="en-US" dirty="0"/>
              <a:t>Published lecture content</a:t>
            </a:r>
          </a:p>
          <a:p>
            <a:pPr lvl="1"/>
            <a:r>
              <a:rPr lang="en-US" dirty="0"/>
              <a:t>Provided access to code components students used for class projects</a:t>
            </a:r>
          </a:p>
        </p:txBody>
      </p:sp>
      <p:sp>
        <p:nvSpPr>
          <p:cNvPr id="4" name="Slide Number Placeholder 3">
            <a:extLst>
              <a:ext uri="{FF2B5EF4-FFF2-40B4-BE49-F238E27FC236}">
                <a16:creationId xmlns:a16="http://schemas.microsoft.com/office/drawing/2014/main" id="{FFFF6527-161D-42F8-9DD6-F507EB23272D}"/>
              </a:ext>
            </a:extLst>
          </p:cNvPr>
          <p:cNvSpPr>
            <a:spLocks noGrp="1"/>
          </p:cNvSpPr>
          <p:nvPr>
            <p:ph type="sldNum" sz="quarter" idx="12"/>
          </p:nvPr>
        </p:nvSpPr>
        <p:spPr/>
        <p:txBody>
          <a:bodyPr/>
          <a:lstStyle/>
          <a:p>
            <a:fld id="{EDEBF0BA-A897-4C1E-AB3C-F330808C0E1D}" type="slidenum">
              <a:rPr lang="en-US" smtClean="0"/>
              <a:t>7</a:t>
            </a:fld>
            <a:endParaRPr lang="en-US"/>
          </a:p>
        </p:txBody>
      </p:sp>
      <p:sp>
        <p:nvSpPr>
          <p:cNvPr id="5" name="Arrow: Right 4">
            <a:extLst>
              <a:ext uri="{FF2B5EF4-FFF2-40B4-BE49-F238E27FC236}">
                <a16:creationId xmlns:a16="http://schemas.microsoft.com/office/drawing/2014/main" id="{53500758-6ED7-4CC5-A406-4AF82428612F}"/>
              </a:ext>
            </a:extLst>
          </p:cNvPr>
          <p:cNvSpPr/>
          <p:nvPr/>
        </p:nvSpPr>
        <p:spPr>
          <a:xfrm rot="10800000">
            <a:off x="5531476" y="2253803"/>
            <a:ext cx="759854" cy="244698"/>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037411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9AA4E2-8439-499E-8E09-B7B92D39946D}"/>
              </a:ext>
            </a:extLst>
          </p:cNvPr>
          <p:cNvSpPr>
            <a:spLocks noGrp="1"/>
          </p:cNvSpPr>
          <p:nvPr>
            <p:ph type="title"/>
          </p:nvPr>
        </p:nvSpPr>
        <p:spPr/>
        <p:txBody>
          <a:bodyPr/>
          <a:lstStyle/>
          <a:p>
            <a:r>
              <a:rPr lang="en-US" dirty="0"/>
              <a:t>Publishing Code Components for (Re)use</a:t>
            </a:r>
          </a:p>
        </p:txBody>
      </p:sp>
      <p:sp>
        <p:nvSpPr>
          <p:cNvPr id="3" name="Content Placeholder 2">
            <a:extLst>
              <a:ext uri="{FF2B5EF4-FFF2-40B4-BE49-F238E27FC236}">
                <a16:creationId xmlns:a16="http://schemas.microsoft.com/office/drawing/2014/main" id="{52CCEAD5-80CD-43AC-9D2F-18A29BD5B9E1}"/>
              </a:ext>
            </a:extLst>
          </p:cNvPr>
          <p:cNvSpPr>
            <a:spLocks noGrp="1"/>
          </p:cNvSpPr>
          <p:nvPr>
            <p:ph idx="1"/>
          </p:nvPr>
        </p:nvSpPr>
        <p:spPr>
          <a:xfrm>
            <a:off x="838200" y="1339403"/>
            <a:ext cx="10515600" cy="4734530"/>
          </a:xfrm>
        </p:spPr>
        <p:txBody>
          <a:bodyPr/>
          <a:lstStyle/>
          <a:p>
            <a:pPr>
              <a:lnSpc>
                <a:spcPct val="100000"/>
              </a:lnSpc>
            </a:pPr>
            <a:r>
              <a:rPr lang="en-US" dirty="0"/>
              <a:t>The goal of this site is to improve that first site’s process by publishing code in an effective way</a:t>
            </a:r>
          </a:p>
          <a:p>
            <a:pPr>
              <a:lnSpc>
                <a:spcPct val="100000"/>
              </a:lnSpc>
            </a:pPr>
            <a:r>
              <a:rPr lang="en-US" dirty="0"/>
              <a:t>Publishing some code artifact is the act of making it available, in usable form.</a:t>
            </a:r>
          </a:p>
          <a:p>
            <a:pPr>
              <a:lnSpc>
                <a:spcPct val="150000"/>
              </a:lnSpc>
            </a:pPr>
            <a:r>
              <a:rPr lang="en-US" dirty="0"/>
              <a:t>Five main facets of publication:</a:t>
            </a:r>
          </a:p>
          <a:p>
            <a:pPr lvl="1">
              <a:lnSpc>
                <a:spcPct val="100000"/>
              </a:lnSpc>
            </a:pPr>
            <a:r>
              <a:rPr lang="en-US" dirty="0"/>
              <a:t>Containment</a:t>
            </a:r>
          </a:p>
          <a:p>
            <a:pPr lvl="1">
              <a:lnSpc>
                <a:spcPct val="100000"/>
              </a:lnSpc>
            </a:pPr>
            <a:r>
              <a:rPr lang="en-US" dirty="0"/>
              <a:t>Delivery</a:t>
            </a:r>
          </a:p>
          <a:p>
            <a:pPr lvl="1">
              <a:lnSpc>
                <a:spcPct val="100000"/>
              </a:lnSpc>
            </a:pPr>
            <a:r>
              <a:rPr lang="en-US" dirty="0"/>
              <a:t>Location</a:t>
            </a:r>
          </a:p>
          <a:p>
            <a:pPr lvl="1">
              <a:lnSpc>
                <a:spcPct val="100000"/>
              </a:lnSpc>
            </a:pPr>
            <a:r>
              <a:rPr lang="en-US" dirty="0"/>
              <a:t>Interpretation</a:t>
            </a:r>
          </a:p>
          <a:p>
            <a:pPr lvl="1">
              <a:lnSpc>
                <a:spcPct val="100000"/>
              </a:lnSpc>
            </a:pPr>
            <a:r>
              <a:rPr lang="en-US" dirty="0"/>
              <a:t>Quality Control</a:t>
            </a:r>
          </a:p>
        </p:txBody>
      </p:sp>
      <p:sp>
        <p:nvSpPr>
          <p:cNvPr id="4" name="Slide Number Placeholder 3">
            <a:extLst>
              <a:ext uri="{FF2B5EF4-FFF2-40B4-BE49-F238E27FC236}">
                <a16:creationId xmlns:a16="http://schemas.microsoft.com/office/drawing/2014/main" id="{0E7EA502-B1E7-4DB5-B94A-0DBA481132A4}"/>
              </a:ext>
            </a:extLst>
          </p:cNvPr>
          <p:cNvSpPr>
            <a:spLocks noGrp="1"/>
          </p:cNvSpPr>
          <p:nvPr>
            <p:ph type="sldNum" sz="quarter" idx="12"/>
          </p:nvPr>
        </p:nvSpPr>
        <p:spPr/>
        <p:txBody>
          <a:bodyPr/>
          <a:lstStyle/>
          <a:p>
            <a:fld id="{EDEBF0BA-A897-4C1E-AB3C-F330808C0E1D}" type="slidenum">
              <a:rPr lang="en-US" smtClean="0"/>
              <a:t>8</a:t>
            </a:fld>
            <a:endParaRPr lang="en-US"/>
          </a:p>
        </p:txBody>
      </p:sp>
    </p:spTree>
    <p:extLst>
      <p:ext uri="{BB962C8B-B14F-4D97-AF65-F5344CB8AC3E}">
        <p14:creationId xmlns:p14="http://schemas.microsoft.com/office/powerpoint/2010/main" val="42686967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725340-475B-4911-AC68-3E9A7FF99896}"/>
              </a:ext>
            </a:extLst>
          </p:cNvPr>
          <p:cNvSpPr>
            <a:spLocks noGrp="1"/>
          </p:cNvSpPr>
          <p:nvPr>
            <p:ph type="title"/>
          </p:nvPr>
        </p:nvSpPr>
        <p:spPr/>
        <p:txBody>
          <a:bodyPr/>
          <a:lstStyle/>
          <a:p>
            <a:r>
              <a:rPr lang="en-US" dirty="0"/>
              <a:t>The Issues</a:t>
            </a:r>
          </a:p>
        </p:txBody>
      </p:sp>
      <p:sp>
        <p:nvSpPr>
          <p:cNvPr id="3" name="Content Placeholder 2">
            <a:extLst>
              <a:ext uri="{FF2B5EF4-FFF2-40B4-BE49-F238E27FC236}">
                <a16:creationId xmlns:a16="http://schemas.microsoft.com/office/drawing/2014/main" id="{D28EEC85-0147-4609-8EA7-C7AE355F5329}"/>
              </a:ext>
            </a:extLst>
          </p:cNvPr>
          <p:cNvSpPr>
            <a:spLocks noGrp="1"/>
          </p:cNvSpPr>
          <p:nvPr>
            <p:ph idx="1"/>
          </p:nvPr>
        </p:nvSpPr>
        <p:spPr>
          <a:xfrm>
            <a:off x="838200" y="1390918"/>
            <a:ext cx="10515600" cy="4786045"/>
          </a:xfrm>
        </p:spPr>
        <p:txBody>
          <a:bodyPr/>
          <a:lstStyle/>
          <a:p>
            <a:pPr>
              <a:lnSpc>
                <a:spcPct val="150000"/>
              </a:lnSpc>
            </a:pPr>
            <a:r>
              <a:rPr lang="en-US" dirty="0"/>
              <a:t>Source code containment and delivery are solved problems</a:t>
            </a:r>
          </a:p>
          <a:p>
            <a:pPr lvl="1">
              <a:lnSpc>
                <a:spcPct val="100000"/>
              </a:lnSpc>
            </a:pPr>
            <a:r>
              <a:rPr lang="en-US" dirty="0"/>
              <a:t>Cloud-based facilities like </a:t>
            </a:r>
            <a:r>
              <a:rPr lang="en-US" dirty="0" err="1"/>
              <a:t>github</a:t>
            </a:r>
            <a:r>
              <a:rPr lang="en-US" dirty="0"/>
              <a:t> do that very well</a:t>
            </a:r>
          </a:p>
          <a:p>
            <a:pPr>
              <a:lnSpc>
                <a:spcPct val="150000"/>
              </a:lnSpc>
            </a:pPr>
            <a:r>
              <a:rPr lang="en-US" dirty="0"/>
              <a:t>The issues are finding and understanding code relevant to a need</a:t>
            </a:r>
          </a:p>
          <a:p>
            <a:pPr lvl="1">
              <a:lnSpc>
                <a:spcPct val="100000"/>
              </a:lnSpc>
            </a:pPr>
            <a:r>
              <a:rPr lang="en-US" dirty="0"/>
              <a:t>We want most code repository collections to be large – support broad reuse</a:t>
            </a:r>
          </a:p>
          <a:p>
            <a:pPr lvl="1">
              <a:lnSpc>
                <a:spcPct val="100000"/>
              </a:lnSpc>
            </a:pPr>
            <a:r>
              <a:rPr lang="en-US" dirty="0"/>
              <a:t>How do we find, in a large repository collection, code that fills some need?</a:t>
            </a:r>
          </a:p>
          <a:p>
            <a:pPr>
              <a:lnSpc>
                <a:spcPct val="100000"/>
              </a:lnSpc>
            </a:pPr>
            <a:r>
              <a:rPr lang="en-US" dirty="0"/>
              <a:t>A good option - website documentation, </a:t>
            </a:r>
            <a:r>
              <a:rPr lang="en-US" dirty="0" err="1"/>
              <a:t>colocated</a:t>
            </a:r>
            <a:r>
              <a:rPr lang="en-US" dirty="0"/>
              <a:t> with source code </a:t>
            </a:r>
          </a:p>
          <a:p>
            <a:pPr lvl="1">
              <a:lnSpc>
                <a:spcPct val="100000"/>
              </a:lnSpc>
            </a:pPr>
            <a:r>
              <a:rPr lang="en-US" dirty="0"/>
              <a:t>To support both salvage and reuse, documentation needs to provide information about the component’s concept, design, and typical use</a:t>
            </a:r>
          </a:p>
        </p:txBody>
      </p:sp>
      <p:sp>
        <p:nvSpPr>
          <p:cNvPr id="4" name="Slide Number Placeholder 3">
            <a:extLst>
              <a:ext uri="{FF2B5EF4-FFF2-40B4-BE49-F238E27FC236}">
                <a16:creationId xmlns:a16="http://schemas.microsoft.com/office/drawing/2014/main" id="{B69DD603-6CCB-4044-86D9-1197C687F477}"/>
              </a:ext>
            </a:extLst>
          </p:cNvPr>
          <p:cNvSpPr>
            <a:spLocks noGrp="1"/>
          </p:cNvSpPr>
          <p:nvPr>
            <p:ph type="sldNum" sz="quarter" idx="12"/>
          </p:nvPr>
        </p:nvSpPr>
        <p:spPr/>
        <p:txBody>
          <a:bodyPr/>
          <a:lstStyle/>
          <a:p>
            <a:fld id="{EDEBF0BA-A897-4C1E-AB3C-F330808C0E1D}" type="slidenum">
              <a:rPr lang="en-US" smtClean="0"/>
              <a:t>9</a:t>
            </a:fld>
            <a:endParaRPr lang="en-US"/>
          </a:p>
        </p:txBody>
      </p:sp>
    </p:spTree>
    <p:extLst>
      <p:ext uri="{BB962C8B-B14F-4D97-AF65-F5344CB8AC3E}">
        <p14:creationId xmlns:p14="http://schemas.microsoft.com/office/powerpoint/2010/main" val="19741467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2784</TotalTime>
  <Words>2106</Words>
  <Application>Microsoft Office PowerPoint</Application>
  <PresentationFormat>Widescreen</PresentationFormat>
  <Paragraphs>278</Paragraphs>
  <Slides>26</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Calibri</vt:lpstr>
      <vt:lpstr>Calibri Light</vt:lpstr>
      <vt:lpstr>Office Theme</vt:lpstr>
      <vt:lpstr>Publishing Source Code for Reuse and Maintenance  https://JimFawcett.github.io/Resources/PublishingSourceCode.pdf </vt:lpstr>
      <vt:lpstr>Publishing Code Topics</vt:lpstr>
      <vt:lpstr>Software Salvage and Reuse</vt:lpstr>
      <vt:lpstr>Software Reuse – Good news and bad news</vt:lpstr>
      <vt:lpstr>Application Domain Targets – Candidates for Support?</vt:lpstr>
      <vt:lpstr>Supporting Software Reuse</vt:lpstr>
      <vt:lpstr>Website Story Prologue</vt:lpstr>
      <vt:lpstr>Publishing Code Components for (Re)use</vt:lpstr>
      <vt:lpstr>The Issues</vt:lpstr>
      <vt:lpstr>Website for Publishing Reusable Components</vt:lpstr>
      <vt:lpstr>Site Structure – https://JimFawcett.github.io </vt:lpstr>
      <vt:lpstr>Definitions - Repository</vt:lpstr>
      <vt:lpstr>Site Structure - Code Repos https://JimFawcett.github.io/Repositories.html </vt:lpstr>
      <vt:lpstr>Site Structure – Stories https://JimFawcett.github.io/StoryTeller.html </vt:lpstr>
      <vt:lpstr>Site Structure – Code Snaps https://JimFawcett.github.io/LangCpp.html </vt:lpstr>
      <vt:lpstr>Quality Control</vt:lpstr>
      <vt:lpstr>Experiments https://JimFawcett.github.io/Tests.html - Main menu &gt; Resources &gt; UI Widget Tests https://JimFawcett.github.io/SiteStory_4.html - Main menu &gt; stories &gt; SiteStory</vt:lpstr>
      <vt:lpstr>Status and Conclusions</vt:lpstr>
      <vt:lpstr>Appendix - Domains</vt:lpstr>
      <vt:lpstr>Application Domain Targets – Candidates for Support?</vt:lpstr>
      <vt:lpstr>Open-Source Domain  Parts flow in, a product flows out</vt:lpstr>
      <vt:lpstr>Other Domains  Components installed, flow out to users</vt:lpstr>
      <vt:lpstr>Academic Research Domain</vt:lpstr>
      <vt:lpstr>Industrial and Commercial Development Domain</vt:lpstr>
      <vt:lpstr>Aerospace Domain</vt:lpstr>
      <vt:lpstr>That’s all Folks!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Publishing Source Code</dc:title>
  <dc:creator>James Fawcett</dc:creator>
  <cp:lastModifiedBy>James Fawcett</cp:lastModifiedBy>
  <cp:revision>103</cp:revision>
  <cp:lastPrinted>2019-10-14T00:09:23Z</cp:lastPrinted>
  <dcterms:created xsi:type="dcterms:W3CDTF">2019-10-11T13:00:32Z</dcterms:created>
  <dcterms:modified xsi:type="dcterms:W3CDTF">2019-10-17T23:03:41Z</dcterms:modified>
</cp:coreProperties>
</file>