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86" r:id="rId3"/>
    <p:sldId id="287" r:id="rId4"/>
    <p:sldId id="282" r:id="rId5"/>
    <p:sldId id="257" r:id="rId6"/>
    <p:sldId id="292" r:id="rId7"/>
    <p:sldId id="260" r:id="rId8"/>
    <p:sldId id="284" r:id="rId9"/>
    <p:sldId id="283" r:id="rId10"/>
    <p:sldId id="262" r:id="rId11"/>
    <p:sldId id="263" r:id="rId12"/>
    <p:sldId id="264" r:id="rId13"/>
    <p:sldId id="285" r:id="rId14"/>
    <p:sldId id="293" r:id="rId15"/>
    <p:sldId id="265" r:id="rId16"/>
    <p:sldId id="266" r:id="rId17"/>
    <p:sldId id="294" r:id="rId18"/>
    <p:sldId id="267" r:id="rId19"/>
    <p:sldId id="269" r:id="rId20"/>
    <p:sldId id="270" r:id="rId21"/>
    <p:sldId id="295" r:id="rId22"/>
    <p:sldId id="271" r:id="rId23"/>
    <p:sldId id="272" r:id="rId24"/>
    <p:sldId id="296" r:id="rId25"/>
    <p:sldId id="273" r:id="rId26"/>
    <p:sldId id="274" r:id="rId27"/>
    <p:sldId id="297" r:id="rId28"/>
    <p:sldId id="275" r:id="rId29"/>
    <p:sldId id="277" r:id="rId30"/>
    <p:sldId id="276" r:id="rId31"/>
    <p:sldId id="298" r:id="rId32"/>
    <p:sldId id="289" r:id="rId33"/>
    <p:sldId id="291" r:id="rId34"/>
    <p:sldId id="290" r:id="rId35"/>
    <p:sldId id="299" r:id="rId36"/>
    <p:sldId id="278" r:id="rId37"/>
    <p:sldId id="301" r:id="rId38"/>
    <p:sldId id="279" r:id="rId39"/>
    <p:sldId id="300" r:id="rId40"/>
    <p:sldId id="281" r:id="rId41"/>
    <p:sldId id="288" r:id="rId42"/>
    <p:sldId id="268" r:id="rId43"/>
    <p:sldId id="280" r:id="rId4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3" d="100"/>
          <a:sy n="63" d="100"/>
        </p:scale>
        <p:origin x="355"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3/23/2020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3/23/2020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3/23/2020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3/23/2020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3/23/2020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3/23/2020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3/23/2020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3/23/2020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3/23/2020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3/23/2020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3/23/2020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3/23/2020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3/23/2020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jimfawcett.github.io/Logger.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Resources/CppModel.pdf"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5" Type="http://schemas.openxmlformats.org/officeDocument/2006/relationships/hyperlink" Target="https://jimfawcett.github.io/CppRepositories.html" TargetMode="External"/><Relationship Id="rId4" Type="http://schemas.openxmlformats.org/officeDocument/2006/relationships/hyperlink" Target="https://jimfawcett.github.io/CppStory_Prologue.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jimfawcett.github.io/RustStory_Models.html#structu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Rust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8037" y="484688"/>
            <a:ext cx="3443018" cy="212920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lnSpcReduction="10000"/>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IComponent_A.h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contains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10</a:t>
            </a:fld>
            <a:endParaRPr lang="en-US"/>
          </a:p>
        </p:txBody>
      </p:sp>
      <p:pic>
        <p:nvPicPr>
          <p:cNvPr id="7" name="Picture 6" descr="A screenshot of a cell phone&#10;&#10;Description automatically generated">
            <a:extLst>
              <a:ext uri="{FF2B5EF4-FFF2-40B4-BE49-F238E27FC236}">
                <a16:creationId xmlns:a16="http://schemas.microsoft.com/office/drawing/2014/main" id="{3EE29BFD-4FB2-4C27-A405-ABBEB51BC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739" y="2835564"/>
            <a:ext cx="4531158" cy="3454624"/>
          </a:xfrm>
          <a:prstGeom prst="rect">
            <a:avLst/>
          </a:prstGeom>
        </p:spPr>
      </p:pic>
    </p:spTree>
    <p:extLst>
      <p:ext uri="{BB962C8B-B14F-4D97-AF65-F5344CB8AC3E}">
        <p14:creationId xmlns:p14="http://schemas.microsoft.com/office/powerpoint/2010/main" val="167723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7" y="1223493"/>
            <a:ext cx="5573891" cy="5132857"/>
          </a:xfrm>
        </p:spPr>
        <p:txBody>
          <a:bodyPr>
            <a:normAutofit/>
          </a:bodyPr>
          <a:lstStyle/>
          <a:p>
            <a:pPr marL="285750" indent="-285750">
              <a:buFont typeface="Arial" panose="020B0604020202020204" pitchFamily="34" charset="0"/>
              <a:buChar char="•"/>
            </a:pPr>
            <a:r>
              <a:rPr lang="en-US" sz="2000" dirty="0"/>
              <a:t>This diagram shows classes that are defined in each of the files from the previous slide.</a:t>
            </a:r>
          </a:p>
          <a:p>
            <a:pPr marL="742950" lvl="1" indent="-285750">
              <a:buFont typeface="Arial" panose="020B0604020202020204" pitchFamily="34" charset="0"/>
              <a:buChar char="•"/>
            </a:pPr>
            <a:r>
              <a:rPr lang="en-US" sz="1800" dirty="0" err="1"/>
              <a:t>IComponent_A</a:t>
            </a:r>
            <a:r>
              <a:rPr lang="en-US" sz="1800" dirty="0"/>
              <a:t> is an interface</a:t>
            </a:r>
            <a:r>
              <a:rPr lang="en-US" sz="1800" baseline="30000" dirty="0"/>
              <a:t>1</a:t>
            </a:r>
            <a:r>
              <a:rPr lang="en-US" sz="1800" dirty="0"/>
              <a:t> for </a:t>
            </a:r>
            <a:r>
              <a:rPr lang="en-US" sz="1800" dirty="0" err="1"/>
              <a:t>Component_A</a:t>
            </a:r>
            <a:endParaRPr lang="en-US" sz="1800" dirty="0"/>
          </a:p>
          <a:p>
            <a:pPr marL="742950" lvl="1" indent="-285750">
              <a:buFont typeface="Arial" panose="020B0604020202020204" pitchFamily="34" charset="0"/>
              <a:buChar char="•"/>
            </a:pPr>
            <a:r>
              <a:rPr lang="en-US" sz="1800" dirty="0" err="1"/>
              <a:t>Component_A</a:t>
            </a:r>
            <a:r>
              <a:rPr lang="en-US" sz="1800" dirty="0"/>
              <a:t> implements the interface to provide exported services</a:t>
            </a:r>
          </a:p>
          <a:p>
            <a:pPr marL="742950" lvl="1" indent="-285750">
              <a:buFont typeface="Arial" panose="020B0604020202020204" pitchFamily="34" charset="0"/>
              <a:buChar char="•"/>
            </a:pPr>
            <a:r>
              <a:rPr lang="en-US" sz="1800" dirty="0" err="1"/>
              <a:t>Component_B</a:t>
            </a:r>
            <a:r>
              <a:rPr lang="en-US" sz="1800" dirty="0"/>
              <a:t> doesn’t provide an interface, composes class Helper</a:t>
            </a:r>
          </a:p>
          <a:p>
            <a:pPr marL="742950" lvl="1" indent="-285750">
              <a:buFont typeface="Arial" panose="020B0604020202020204" pitchFamily="34" charset="0"/>
              <a:buChar char="•"/>
            </a:pPr>
            <a:r>
              <a:rPr lang="en-US" sz="1800" dirty="0" err="1"/>
              <a:t>Component_B</a:t>
            </a:r>
            <a:r>
              <a:rPr lang="en-US" sz="1800" dirty="0"/>
              <a:t> uses </a:t>
            </a:r>
            <a:r>
              <a:rPr lang="en-US" sz="1800" dirty="0" err="1"/>
              <a:t>Component_A</a:t>
            </a:r>
            <a:r>
              <a:rPr lang="en-US" sz="1800" dirty="0"/>
              <a:t> through its interface and factory</a:t>
            </a:r>
            <a:r>
              <a:rPr lang="en-US" sz="1800" baseline="30000" dirty="0"/>
              <a:t>2</a:t>
            </a:r>
          </a:p>
          <a:p>
            <a:pPr marL="742950" lvl="1" indent="-285750">
              <a:buFont typeface="Arial" panose="020B0604020202020204" pitchFamily="34" charset="0"/>
              <a:buChar char="•"/>
            </a:pPr>
            <a:r>
              <a:rPr lang="en-US" sz="1800" dirty="0"/>
              <a:t>Executive uses </a:t>
            </a:r>
            <a:r>
              <a:rPr lang="en-US" sz="1800" dirty="0" err="1"/>
              <a:t>Component_A</a:t>
            </a:r>
            <a:r>
              <a:rPr lang="en-US" sz="1800" dirty="0"/>
              <a:t> through its interface, composes </a:t>
            </a:r>
            <a:r>
              <a:rPr lang="en-US" sz="1800" dirty="0" err="1"/>
              <a:t>Component_B</a:t>
            </a:r>
            <a:br>
              <a:rPr lang="en-US" sz="1800" dirty="0"/>
            </a:br>
            <a:endParaRPr lang="en-US" sz="300" dirty="0"/>
          </a:p>
          <a:p>
            <a:pPr lvl="1"/>
            <a:endParaRPr lang="en-US" sz="300" dirty="0"/>
          </a:p>
          <a:p>
            <a:pPr marL="800100" lvl="1" indent="-342900">
              <a:buFont typeface="+mj-lt"/>
              <a:buAutoNum type="arabicPeriod"/>
            </a:pPr>
            <a:r>
              <a:rPr lang="en-US" dirty="0"/>
              <a:t>C++ does not have an interface construct.  We use structs with pure virtual functions for that purpose.</a:t>
            </a:r>
          </a:p>
          <a:p>
            <a:pPr marL="800100" lvl="1" indent="-342900">
              <a:buFont typeface="+mj-lt"/>
              <a:buAutoNum type="arabicPeriod"/>
            </a:pPr>
            <a:r>
              <a:rPr lang="en-US" dirty="0" err="1"/>
              <a:t>Component_A’s</a:t>
            </a:r>
            <a:r>
              <a:rPr lang="en-US" dirty="0"/>
              <a:t> factory is implemented with a function, declared in </a:t>
            </a:r>
            <a:r>
              <a:rPr lang="en-US" dirty="0" err="1"/>
              <a:t>IComponent_A.h</a:t>
            </a:r>
            <a:r>
              <a:rPr lang="en-US" dirty="0"/>
              <a:t>. and implemented in Component_A.cpp</a:t>
            </a:r>
          </a:p>
        </p:txBody>
      </p:sp>
      <p:cxnSp>
        <p:nvCxnSpPr>
          <p:cNvPr id="8" name="Straight Connector 7">
            <a:extLst>
              <a:ext uri="{FF2B5EF4-FFF2-40B4-BE49-F238E27FC236}">
                <a16:creationId xmlns:a16="http://schemas.microsoft.com/office/drawing/2014/main" id="{A0AA847F-98E5-435C-A972-EA49111218B1}"/>
              </a:ext>
            </a:extLst>
          </p:cNvPr>
          <p:cNvCxnSpPr>
            <a:cxnSpLocks/>
          </p:cNvCxnSpPr>
          <p:nvPr/>
        </p:nvCxnSpPr>
        <p:spPr>
          <a:xfrm>
            <a:off x="1378039" y="4456091"/>
            <a:ext cx="4623516"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11</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9237" y="1114023"/>
            <a:ext cx="4752975" cy="3429000"/>
          </a:xfrm>
        </p:spPr>
      </p:pic>
    </p:spTree>
    <p:extLst>
      <p:ext uri="{BB962C8B-B14F-4D97-AF65-F5344CB8AC3E}">
        <p14:creationId xmlns:p14="http://schemas.microsoft.com/office/powerpoint/2010/main" val="81798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a:t>
            </a:r>
            <a:r>
              <a:rPr lang="en-US" sz="2400" dirty="0" err="1"/>
              <a:t>IComponent_A.h</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77530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A picture containing clock&#10;&#10;Description automatically generated">
            <a:extLst>
              <a:ext uri="{FF2B5EF4-FFF2-40B4-BE49-F238E27FC236}">
                <a16:creationId xmlns:a16="http://schemas.microsoft.com/office/drawing/2014/main" id="{FE4D15CC-6E95-41D8-95BE-0DF02137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72" y="267303"/>
            <a:ext cx="2396856" cy="2057333"/>
          </a:xfrm>
          <a:prstGeom prst="rect">
            <a:avLst/>
          </a:prstGeom>
        </p:spPr>
      </p:pic>
      <p:sp>
        <p:nvSpPr>
          <p:cNvPr id="2" name="Title 1">
            <a:extLst>
              <a:ext uri="{FF2B5EF4-FFF2-40B4-BE49-F238E27FC236}">
                <a16:creationId xmlns:a16="http://schemas.microsoft.com/office/drawing/2014/main" id="{150D77B0-A711-4460-9AB6-BA629F5F71D9}"/>
              </a:ext>
            </a:extLst>
          </p:cNvPr>
          <p:cNvSpPr>
            <a:spLocks noGrp="1"/>
          </p:cNvSpPr>
          <p:nvPr>
            <p:ph type="title"/>
          </p:nvPr>
        </p:nvSpPr>
        <p:spPr>
          <a:xfrm>
            <a:off x="838200" y="365126"/>
            <a:ext cx="10515600" cy="620108"/>
          </a:xfrm>
        </p:spPr>
        <p:txBody>
          <a:bodyPr/>
          <a:lstStyle/>
          <a:p>
            <a:r>
              <a:rPr lang="en-US" dirty="0"/>
              <a:t>Object Factories</a:t>
            </a:r>
          </a:p>
        </p:txBody>
      </p:sp>
      <p:sp>
        <p:nvSpPr>
          <p:cNvPr id="3" name="Content Placeholder 2">
            <a:extLst>
              <a:ext uri="{FF2B5EF4-FFF2-40B4-BE49-F238E27FC236}">
                <a16:creationId xmlns:a16="http://schemas.microsoft.com/office/drawing/2014/main" id="{426A14C6-ACA0-4E5D-9F4F-432CC418454F}"/>
              </a:ext>
            </a:extLst>
          </p:cNvPr>
          <p:cNvSpPr>
            <a:spLocks noGrp="1"/>
          </p:cNvSpPr>
          <p:nvPr>
            <p:ph idx="1"/>
          </p:nvPr>
        </p:nvSpPr>
        <p:spPr>
          <a:xfrm>
            <a:off x="838200" y="1043190"/>
            <a:ext cx="10515600" cy="5133774"/>
          </a:xfrm>
        </p:spPr>
        <p:txBody>
          <a:bodyPr/>
          <a:lstStyle/>
          <a:p>
            <a:pPr>
              <a:lnSpc>
                <a:spcPct val="150000"/>
              </a:lnSpc>
            </a:pPr>
            <a:r>
              <a:rPr lang="en-US" dirty="0"/>
              <a:t>There are two kinds of object factories:</a:t>
            </a:r>
          </a:p>
          <a:p>
            <a:pPr marL="914400" lvl="1" indent="-457200">
              <a:buFont typeface="+mj-lt"/>
              <a:buAutoNum type="arabicPeriod"/>
            </a:pPr>
            <a:r>
              <a:rPr lang="en-US" dirty="0"/>
              <a:t>Factories that return a smart pointer referring to a newly </a:t>
            </a:r>
            <a:br>
              <a:rPr lang="en-US" dirty="0"/>
            </a:br>
            <a:r>
              <a:rPr lang="en-US" dirty="0"/>
              <a:t>created instance of a component in the native heap.</a:t>
            </a:r>
            <a:br>
              <a:rPr lang="en-US" sz="1100" dirty="0"/>
            </a:br>
            <a:br>
              <a:rPr lang="en-US" sz="1100" dirty="0"/>
            </a:br>
            <a:r>
              <a:rPr lang="en-US" dirty="0"/>
              <a:t> 	std::</a:t>
            </a:r>
            <a:r>
              <a:rPr lang="en-US" dirty="0" err="1"/>
              <a:t>unique_ptr</a:t>
            </a:r>
            <a:r>
              <a:rPr lang="en-US" dirty="0"/>
              <a:t>&lt;</a:t>
            </a:r>
            <a:r>
              <a:rPr lang="en-US" dirty="0" err="1"/>
              <a:t>IComponent</a:t>
            </a:r>
            <a:r>
              <a:rPr lang="en-US" dirty="0"/>
              <a:t>&gt; </a:t>
            </a:r>
            <a:r>
              <a:rPr lang="en-US" dirty="0" err="1"/>
              <a:t>createComponent</a:t>
            </a:r>
            <a:r>
              <a:rPr lang="en-US" dirty="0"/>
              <a:t>() { … }</a:t>
            </a:r>
            <a:br>
              <a:rPr lang="en-US" sz="1050" dirty="0"/>
            </a:br>
            <a:endParaRPr lang="en-US" sz="1050" dirty="0"/>
          </a:p>
          <a:p>
            <a:pPr marL="914400" lvl="1" indent="-457200">
              <a:buFont typeface="+mj-lt"/>
              <a:buAutoNum type="arabicPeriod"/>
            </a:pPr>
            <a:r>
              <a:rPr lang="en-US" dirty="0"/>
              <a:t>Singleton factories that return a reference to a static component.</a:t>
            </a:r>
            <a:br>
              <a:rPr lang="en-US" sz="1100" dirty="0"/>
            </a:br>
            <a:br>
              <a:rPr lang="en-US" sz="1100" dirty="0"/>
            </a:br>
            <a:r>
              <a:rPr lang="en-US" dirty="0"/>
              <a:t> 	</a:t>
            </a:r>
            <a:r>
              <a:rPr lang="en-US" dirty="0" err="1"/>
              <a:t>IComponent</a:t>
            </a:r>
            <a:r>
              <a:rPr lang="en-US" dirty="0"/>
              <a:t>&amp; </a:t>
            </a:r>
            <a:r>
              <a:rPr lang="en-US" dirty="0" err="1"/>
              <a:t>getComponentInstance</a:t>
            </a:r>
            <a:r>
              <a:rPr lang="en-US" dirty="0"/>
              <a:t>() { … }</a:t>
            </a:r>
            <a:br>
              <a:rPr lang="en-US" sz="600" dirty="0"/>
            </a:br>
            <a:endParaRPr lang="en-US" sz="600" dirty="0"/>
          </a:p>
          <a:p>
            <a:pPr>
              <a:lnSpc>
                <a:spcPct val="150000"/>
              </a:lnSpc>
            </a:pPr>
            <a:r>
              <a:rPr lang="en-US" dirty="0"/>
              <a:t>You can find examples of both in the Logger repository:</a:t>
            </a:r>
            <a:br>
              <a:rPr lang="en-US" dirty="0"/>
            </a:br>
            <a:r>
              <a:rPr lang="en-US" dirty="0"/>
              <a:t> 	</a:t>
            </a:r>
            <a:r>
              <a:rPr lang="en-US" dirty="0">
                <a:hlinkClick r:id="rId3"/>
              </a:rPr>
              <a:t>https://JimFawcett.github.io/Logger.html</a:t>
            </a:r>
            <a:r>
              <a:rPr lang="en-US" dirty="0"/>
              <a:t> </a:t>
            </a:r>
            <a:br>
              <a:rPr lang="en-US" dirty="0"/>
            </a:br>
            <a:r>
              <a:rPr lang="en-US" dirty="0"/>
              <a:t>in files </a:t>
            </a:r>
            <a:r>
              <a:rPr lang="en-US" dirty="0" err="1"/>
              <a:t>ITestLogger.h</a:t>
            </a:r>
            <a:r>
              <a:rPr lang="en-US" dirty="0"/>
              <a:t> and </a:t>
            </a:r>
            <a:r>
              <a:rPr lang="en-US" dirty="0" err="1"/>
              <a:t>IQTestLogger.h</a:t>
            </a:r>
            <a:endParaRPr lang="en-US" dirty="0"/>
          </a:p>
        </p:txBody>
      </p:sp>
      <p:sp>
        <p:nvSpPr>
          <p:cNvPr id="4" name="Slide Number Placeholder 3">
            <a:extLst>
              <a:ext uri="{FF2B5EF4-FFF2-40B4-BE49-F238E27FC236}">
                <a16:creationId xmlns:a16="http://schemas.microsoft.com/office/drawing/2014/main" id="{1308D50C-EEAE-4DB0-9353-3269FEC604B9}"/>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29519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2 - Compilation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1532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4136815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096409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3 - Execution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22927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143918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283292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0C3-134A-4DEF-B53D-18FBE75E976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8C9AAC8-C9A5-4DB1-98A6-DA7E40FF746E}"/>
              </a:ext>
            </a:extLst>
          </p:cNvPr>
          <p:cNvSpPr>
            <a:spLocks noGrp="1"/>
          </p:cNvSpPr>
          <p:nvPr>
            <p:ph idx="1"/>
          </p:nvPr>
        </p:nvSpPr>
        <p:spPr/>
        <p:txBody>
          <a:bodyPr/>
          <a:lstStyle/>
          <a:p>
            <a:r>
              <a:rPr lang="en-US" dirty="0"/>
              <a:t>“A model of a system or process is a theoretical description that can help you understand how the system or process works, or how it might work.”</a:t>
            </a:r>
            <a:br>
              <a:rPr lang="en-US" dirty="0"/>
            </a:br>
            <a:r>
              <a:rPr lang="en-US" dirty="0"/>
              <a:t>- collinsdictionary.com</a:t>
            </a:r>
            <a:br>
              <a:rPr lang="en-US" dirty="0"/>
            </a:br>
            <a:endParaRPr lang="en-US" dirty="0"/>
          </a:p>
          <a:p>
            <a:r>
              <a:rPr lang="en-US" dirty="0"/>
              <a:t>“A system or thing used as an example to follow or imitate.”</a:t>
            </a:r>
            <a:br>
              <a:rPr lang="en-US" dirty="0"/>
            </a:br>
            <a:r>
              <a:rPr lang="en-US" dirty="0"/>
              <a:t>  - Merriam-Webster Dictionary</a:t>
            </a:r>
          </a:p>
          <a:p>
            <a:pPr marL="0" indent="0">
              <a:buNone/>
            </a:pPr>
            <a:endParaRPr lang="en-US" dirty="0"/>
          </a:p>
        </p:txBody>
      </p:sp>
      <p:sp>
        <p:nvSpPr>
          <p:cNvPr id="4" name="Slide Number Placeholder 3">
            <a:extLst>
              <a:ext uri="{FF2B5EF4-FFF2-40B4-BE49-F238E27FC236}">
                <a16:creationId xmlns:a16="http://schemas.microsoft.com/office/drawing/2014/main" id="{FD692D15-2CE5-4FD1-B97A-85166CB39B91}"/>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49734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2495484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4 - Memory</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06166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487215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3222287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5 - Classes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78291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25</a:t>
            </a:fld>
            <a:endParaRPr lang="en-US"/>
          </a:p>
        </p:txBody>
      </p:sp>
    </p:spTree>
    <p:extLst>
      <p:ext uri="{BB962C8B-B14F-4D97-AF65-F5344CB8AC3E}">
        <p14:creationId xmlns:p14="http://schemas.microsoft.com/office/powerpoint/2010/main" val="1199093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stack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729211" y="2208723"/>
            <a:ext cx="4597759"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287770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6 – Object Model</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37099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28</a:t>
            </a:fld>
            <a:endParaRPr lang="en-US"/>
          </a:p>
        </p:txBody>
      </p:sp>
    </p:spTree>
    <p:extLst>
      <p:ext uri="{BB962C8B-B14F-4D97-AF65-F5344CB8AC3E}">
        <p14:creationId xmlns:p14="http://schemas.microsoft.com/office/powerpoint/2010/main" val="110060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000" dirty="0"/>
              <a:t>When B is constructed its C component is constructed in its memory footprint. That means that C is constructed as part of B’s construction.</a:t>
            </a:r>
          </a:p>
          <a:p>
            <a:r>
              <a:rPr lang="en-US" sz="2000" dirty="0"/>
              <a:t>When D is constructed its base B is constructed in its memory footprint. So B is constructed as part of D’s construction.</a:t>
            </a:r>
          </a:p>
          <a:p>
            <a:r>
              <a:rPr lang="en-US" sz="2000" dirty="0"/>
              <a:t>These are required events that affect the syntax of the constructors we write.</a:t>
            </a:r>
          </a:p>
          <a:p>
            <a:pPr lvl="1"/>
            <a:r>
              <a:rPr lang="en-US" sz="1800" dirty="0"/>
              <a:t>We use an initialization sequence for B to determine how C is to be constructed.</a:t>
            </a:r>
          </a:p>
          <a:p>
            <a:pPr lvl="1"/>
            <a:r>
              <a:rPr lang="en-US" sz="18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29</a:t>
            </a:fld>
            <a:endParaRPr lang="en-US"/>
          </a:p>
        </p:txBody>
      </p:sp>
      <p:sp>
        <p:nvSpPr>
          <p:cNvPr id="8" name="TextBox 7">
            <a:extLst>
              <a:ext uri="{FF2B5EF4-FFF2-40B4-BE49-F238E27FC236}">
                <a16:creationId xmlns:a16="http://schemas.microsoft.com/office/drawing/2014/main" id="{CEE43604-62B1-49A2-961E-36EBEF60E4CA}"/>
              </a:ext>
            </a:extLst>
          </p:cNvPr>
          <p:cNvSpPr txBox="1"/>
          <p:nvPr/>
        </p:nvSpPr>
        <p:spPr>
          <a:xfrm>
            <a:off x="812444" y="5203069"/>
            <a:ext cx="5556161" cy="1323439"/>
          </a:xfrm>
          <a:prstGeom prst="rect">
            <a:avLst/>
          </a:prstGeom>
          <a:noFill/>
          <a:ln>
            <a:solidFill>
              <a:schemeClr val="tx1"/>
            </a:solidFill>
          </a:ln>
        </p:spPr>
        <p:txBody>
          <a:bodyPr wrap="square" rtlCol="0">
            <a:spAutoFit/>
          </a:bodyPr>
          <a:lstStyle/>
          <a:p>
            <a:r>
              <a:rPr lang="en-US" sz="1600" dirty="0">
                <a:latin typeface="Consolas" panose="020B0609020204030204" pitchFamily="49" charset="0"/>
              </a:rPr>
              <a:t>Point::Point(</a:t>
            </a:r>
            <a:r>
              <a:rPr lang="en-US" sz="1600" dirty="0" err="1">
                <a:latin typeface="Consolas" panose="020B0609020204030204" pitchFamily="49" charset="0"/>
              </a:rPr>
              <a:t>size_t</a:t>
            </a:r>
            <a:r>
              <a:rPr lang="en-US" sz="1600" dirty="0">
                <a:latin typeface="Consolas" panose="020B0609020204030204" pitchFamily="49" charset="0"/>
              </a:rPr>
              <a:t> N, const std::string&amp; name) : name_(name) </a:t>
            </a:r>
          </a:p>
          <a:p>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coordinates_.reserve</a:t>
            </a:r>
            <a:r>
              <a:rPr lang="en-US" sz="1600" dirty="0">
                <a:latin typeface="Consolas" panose="020B0609020204030204" pitchFamily="49" charset="0"/>
              </a:rPr>
              <a:t>(N);</a:t>
            </a:r>
          </a:p>
          <a:p>
            <a:r>
              <a:rPr lang="en-US" sz="1600" dirty="0">
                <a:latin typeface="Consolas" panose="020B0609020204030204" pitchFamily="49" charset="0"/>
              </a:rPr>
              <a:t>}</a:t>
            </a:r>
          </a:p>
        </p:txBody>
      </p:sp>
      <p:sp>
        <p:nvSpPr>
          <p:cNvPr id="9" name="Arrow: Right 8">
            <a:extLst>
              <a:ext uri="{FF2B5EF4-FFF2-40B4-BE49-F238E27FC236}">
                <a16:creationId xmlns:a16="http://schemas.microsoft.com/office/drawing/2014/main" id="{D15C7E18-8495-426C-B930-D8D3736282D7}"/>
              </a:ext>
            </a:extLst>
          </p:cNvPr>
          <p:cNvSpPr/>
          <p:nvPr/>
        </p:nvSpPr>
        <p:spPr>
          <a:xfrm rot="11140176">
            <a:off x="2679342" y="5677665"/>
            <a:ext cx="1274472" cy="188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43F1FF5-58EC-4AF4-A438-997B1C3A3E95}"/>
              </a:ext>
            </a:extLst>
          </p:cNvPr>
          <p:cNvSpPr txBox="1"/>
          <p:nvPr/>
        </p:nvSpPr>
        <p:spPr>
          <a:xfrm>
            <a:off x="3960016" y="5680122"/>
            <a:ext cx="2492062" cy="369332"/>
          </a:xfrm>
          <a:prstGeom prst="rect">
            <a:avLst/>
          </a:prstGeom>
          <a:noFill/>
        </p:spPr>
        <p:txBody>
          <a:bodyPr wrap="square" rtlCol="0">
            <a:spAutoFit/>
          </a:bodyPr>
          <a:lstStyle/>
          <a:p>
            <a:r>
              <a:rPr lang="en-US" b="1" dirty="0"/>
              <a:t>Initialization sequence</a:t>
            </a:r>
          </a:p>
        </p:txBody>
      </p:sp>
    </p:spTree>
    <p:extLst>
      <p:ext uri="{BB962C8B-B14F-4D97-AF65-F5344CB8AC3E}">
        <p14:creationId xmlns:p14="http://schemas.microsoft.com/office/powerpoint/2010/main" val="310187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FB1-CB62-4DF7-A64F-E69C13644DED}"/>
              </a:ext>
            </a:extLst>
          </p:cNvPr>
          <p:cNvSpPr>
            <a:spLocks noGrp="1"/>
          </p:cNvSpPr>
          <p:nvPr>
            <p:ph type="title"/>
          </p:nvPr>
        </p:nvSpPr>
        <p:spPr/>
        <p:txBody>
          <a:bodyPr/>
          <a:lstStyle/>
          <a:p>
            <a:r>
              <a:rPr lang="en-US" dirty="0"/>
              <a:t>Rust Models – Chapter 1 of Rust Story</a:t>
            </a:r>
          </a:p>
        </p:txBody>
      </p:sp>
      <p:sp>
        <p:nvSpPr>
          <p:cNvPr id="3" name="Content Placeholder 2">
            <a:extLst>
              <a:ext uri="{FF2B5EF4-FFF2-40B4-BE49-F238E27FC236}">
                <a16:creationId xmlns:a16="http://schemas.microsoft.com/office/drawing/2014/main" id="{93E56527-BFCE-4F83-A100-EE028572F035}"/>
              </a:ext>
            </a:extLst>
          </p:cNvPr>
          <p:cNvSpPr>
            <a:spLocks noGrp="1"/>
          </p:cNvSpPr>
          <p:nvPr>
            <p:ph idx="1"/>
          </p:nvPr>
        </p:nvSpPr>
        <p:spPr/>
        <p:txBody>
          <a:bodyPr/>
          <a:lstStyle/>
          <a:p>
            <a:r>
              <a:rPr lang="en-US" dirty="0"/>
              <a:t>Code Structure</a:t>
            </a:r>
          </a:p>
          <a:p>
            <a:r>
              <a:rPr lang="en-US" dirty="0"/>
              <a:t>Build Model</a:t>
            </a:r>
          </a:p>
          <a:p>
            <a:r>
              <a:rPr lang="en-US" dirty="0"/>
              <a:t>Execution Model</a:t>
            </a:r>
          </a:p>
          <a:p>
            <a:r>
              <a:rPr lang="en-US" dirty="0"/>
              <a:t>Ownership model</a:t>
            </a:r>
          </a:p>
          <a:p>
            <a:r>
              <a:rPr lang="en-US" dirty="0"/>
              <a:t>Object Model</a:t>
            </a:r>
          </a:p>
          <a:p>
            <a:r>
              <a:rPr lang="en-US" dirty="0"/>
              <a:t>User Defined Types</a:t>
            </a:r>
          </a:p>
          <a:p>
            <a:r>
              <a:rPr lang="en-US" dirty="0"/>
              <a:t>Generics</a:t>
            </a:r>
          </a:p>
        </p:txBody>
      </p:sp>
      <p:sp>
        <p:nvSpPr>
          <p:cNvPr id="4" name="Slide Number Placeholder 3">
            <a:extLst>
              <a:ext uri="{FF2B5EF4-FFF2-40B4-BE49-F238E27FC236}">
                <a16:creationId xmlns:a16="http://schemas.microsoft.com/office/drawing/2014/main" id="{CFADB812-9F13-4D4E-B4D0-BFDCAE2E940B}"/>
              </a:ext>
            </a:extLst>
          </p:cNvPr>
          <p:cNvSpPr>
            <a:spLocks noGrp="1"/>
          </p:cNvSpPr>
          <p:nvPr>
            <p:ph type="sldNum" sz="quarter" idx="12"/>
          </p:nvPr>
        </p:nvSpPr>
        <p:spPr/>
        <p:txBody>
          <a:bodyPr/>
          <a:lstStyle/>
          <a:p>
            <a:fld id="{519FA752-D1CF-498F-B0BD-05E47309CED3}" type="slidenum">
              <a:rPr lang="en-US" smtClean="0"/>
              <a:t>3</a:t>
            </a:fld>
            <a:endParaRPr lang="en-US"/>
          </a:p>
        </p:txBody>
      </p:sp>
      <p:sp>
        <p:nvSpPr>
          <p:cNvPr id="5" name="Arrow: Right 4">
            <a:extLst>
              <a:ext uri="{FF2B5EF4-FFF2-40B4-BE49-F238E27FC236}">
                <a16:creationId xmlns:a16="http://schemas.microsoft.com/office/drawing/2014/main" id="{EE690463-0F48-4409-9489-B1A10B1B95AF}"/>
              </a:ext>
            </a:extLst>
          </p:cNvPr>
          <p:cNvSpPr/>
          <p:nvPr/>
        </p:nvSpPr>
        <p:spPr>
          <a:xfrm rot="10800000">
            <a:off x="4784505" y="1922210"/>
            <a:ext cx="963769" cy="2865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46B29D-5CA3-4CB9-86DE-1FB9D4F0B1B5}"/>
              </a:ext>
            </a:extLst>
          </p:cNvPr>
          <p:cNvSpPr txBox="1"/>
          <p:nvPr/>
        </p:nvSpPr>
        <p:spPr>
          <a:xfrm>
            <a:off x="6007997" y="1812746"/>
            <a:ext cx="963769" cy="461665"/>
          </a:xfrm>
          <a:prstGeom prst="rect">
            <a:avLst/>
          </a:prstGeom>
          <a:noFill/>
        </p:spPr>
        <p:txBody>
          <a:bodyPr wrap="square" rtlCol="0">
            <a:spAutoFit/>
          </a:bodyPr>
          <a:lstStyle/>
          <a:p>
            <a:r>
              <a:rPr lang="en-US" sz="2400" dirty="0"/>
              <a:t>Part</a:t>
            </a:r>
            <a:r>
              <a:rPr lang="en-US" dirty="0"/>
              <a:t> 1.</a:t>
            </a:r>
          </a:p>
        </p:txBody>
      </p:sp>
    </p:spTree>
    <p:extLst>
      <p:ext uri="{BB962C8B-B14F-4D97-AF65-F5344CB8AC3E}">
        <p14:creationId xmlns:p14="http://schemas.microsoft.com/office/powerpoint/2010/main" val="405120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72001"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30</a:t>
            </a:fld>
            <a:endParaRPr lang="en-US"/>
          </a:p>
        </p:txBody>
      </p:sp>
    </p:spTree>
    <p:extLst>
      <p:ext uri="{BB962C8B-B14F-4D97-AF65-F5344CB8AC3E}">
        <p14:creationId xmlns:p14="http://schemas.microsoft.com/office/powerpoint/2010/main" val="1280875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7 – Polymorphism</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654350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8571-3214-44D2-BE5B-53F4F1B069F2}"/>
              </a:ext>
            </a:extLst>
          </p:cNvPr>
          <p:cNvSpPr>
            <a:spLocks noGrp="1"/>
          </p:cNvSpPr>
          <p:nvPr>
            <p:ph type="title"/>
          </p:nvPr>
        </p:nvSpPr>
        <p:spPr>
          <a:xfrm>
            <a:off x="838200" y="365126"/>
            <a:ext cx="10515600" cy="877686"/>
          </a:xfrm>
          <a:solidFill>
            <a:schemeClr val="bg2"/>
          </a:solidFill>
        </p:spPr>
        <p:txBody>
          <a:bodyPr/>
          <a:lstStyle/>
          <a:p>
            <a:r>
              <a:rPr lang="en-US" dirty="0"/>
              <a:t>7. Polymorphism</a:t>
            </a:r>
          </a:p>
        </p:txBody>
      </p:sp>
      <p:sp>
        <p:nvSpPr>
          <p:cNvPr id="5" name="Content Placeholder 4">
            <a:extLst>
              <a:ext uri="{FF2B5EF4-FFF2-40B4-BE49-F238E27FC236}">
                <a16:creationId xmlns:a16="http://schemas.microsoft.com/office/drawing/2014/main" id="{698A17EC-81C8-43AE-970E-F1EB66F94747}"/>
              </a:ext>
            </a:extLst>
          </p:cNvPr>
          <p:cNvSpPr>
            <a:spLocks noGrp="1"/>
          </p:cNvSpPr>
          <p:nvPr>
            <p:ph sz="half" idx="1"/>
          </p:nvPr>
        </p:nvSpPr>
        <p:spPr>
          <a:xfrm>
            <a:off x="838200" y="1577662"/>
            <a:ext cx="5257800" cy="4599301"/>
          </a:xfrm>
        </p:spPr>
        <p:txBody>
          <a:bodyPr>
            <a:noAutofit/>
          </a:bodyPr>
          <a:lstStyle/>
          <a:p>
            <a:r>
              <a:rPr lang="en-US" sz="2000" dirty="0"/>
              <a:t>When a class D derives from some class B it inherits all of the methods and data of B.</a:t>
            </a:r>
            <a:br>
              <a:rPr lang="en-US" sz="2000" dirty="0"/>
            </a:br>
            <a:br>
              <a:rPr lang="en-US" sz="600" dirty="0"/>
            </a:br>
            <a:r>
              <a:rPr lang="en-US" sz="2000" dirty="0"/>
              <a:t> 	class D : public B { … };</a:t>
            </a:r>
          </a:p>
          <a:p>
            <a:r>
              <a:rPr lang="en-US" sz="2000" dirty="0"/>
              <a:t>If there are multiple derived classes: D1, D2, … a base class pointer or reference can be bound to any one of them:</a:t>
            </a:r>
            <a:br>
              <a:rPr lang="en-US" sz="2000" dirty="0"/>
            </a:br>
            <a:r>
              <a:rPr lang="en-US" sz="2000" dirty="0"/>
              <a:t> 	B* </a:t>
            </a:r>
            <a:r>
              <a:rPr lang="en-US" sz="2000" dirty="0" err="1"/>
              <a:t>pB</a:t>
            </a:r>
            <a:r>
              <a:rPr lang="en-US" sz="2000" dirty="0"/>
              <a:t> = &amp;D1</a:t>
            </a:r>
            <a:br>
              <a:rPr lang="en-US" sz="2000" dirty="0"/>
            </a:br>
            <a:r>
              <a:rPr lang="en-US" sz="2000" dirty="0"/>
              <a:t> 	B&amp; </a:t>
            </a:r>
            <a:r>
              <a:rPr lang="en-US" sz="2000" dirty="0" err="1"/>
              <a:t>br</a:t>
            </a:r>
            <a:r>
              <a:rPr lang="en-US" sz="2000" dirty="0"/>
              <a:t> = D2;</a:t>
            </a:r>
          </a:p>
          <a:p>
            <a:r>
              <a:rPr lang="en-US" sz="2000" dirty="0"/>
              <a:t>Functions that accept a base pointer will accept a base pointer bound to any derived class:</a:t>
            </a:r>
            <a:br>
              <a:rPr lang="en-US" sz="2000" dirty="0"/>
            </a:br>
            <a:r>
              <a:rPr lang="en-US" sz="2000" dirty="0"/>
              <a:t> 	fun(</a:t>
            </a:r>
            <a:r>
              <a:rPr lang="en-US" sz="2000" dirty="0" err="1"/>
              <a:t>pB</a:t>
            </a:r>
            <a:r>
              <a:rPr lang="en-US" sz="2000" dirty="0"/>
              <a:t>)</a:t>
            </a:r>
            <a:br>
              <a:rPr lang="en-US" sz="2000" dirty="0"/>
            </a:br>
            <a:br>
              <a:rPr lang="en-US" sz="500" dirty="0"/>
            </a:br>
            <a:r>
              <a:rPr lang="en-US" sz="2000" dirty="0"/>
              <a:t>This allows fun to process any of the derived objects using syntax specified by the base class.</a:t>
            </a:r>
          </a:p>
        </p:txBody>
      </p:sp>
      <p:sp>
        <p:nvSpPr>
          <p:cNvPr id="4" name="Slide Number Placeholder 3">
            <a:extLst>
              <a:ext uri="{FF2B5EF4-FFF2-40B4-BE49-F238E27FC236}">
                <a16:creationId xmlns:a16="http://schemas.microsoft.com/office/drawing/2014/main" id="{B00C925D-F1A1-46ED-B257-46E1FD3441EF}"/>
              </a:ext>
            </a:extLst>
          </p:cNvPr>
          <p:cNvSpPr>
            <a:spLocks noGrp="1"/>
          </p:cNvSpPr>
          <p:nvPr>
            <p:ph type="sldNum" sz="quarter" idx="12"/>
          </p:nvPr>
        </p:nvSpPr>
        <p:spPr/>
        <p:txBody>
          <a:bodyPr/>
          <a:lstStyle/>
          <a:p>
            <a:fld id="{519FA752-D1CF-498F-B0BD-05E47309CED3}" type="slidenum">
              <a:rPr lang="en-US" smtClean="0"/>
              <a:t>32</a:t>
            </a:fld>
            <a:endParaRPr lang="en-US"/>
          </a:p>
        </p:txBody>
      </p:sp>
      <p:sp>
        <p:nvSpPr>
          <p:cNvPr id="9" name="Content Placeholder 8">
            <a:extLst>
              <a:ext uri="{FF2B5EF4-FFF2-40B4-BE49-F238E27FC236}">
                <a16:creationId xmlns:a16="http://schemas.microsoft.com/office/drawing/2014/main" id="{3AEAFEA8-F72A-49B6-B11F-626108B9E96C}"/>
              </a:ext>
            </a:extLst>
          </p:cNvPr>
          <p:cNvSpPr>
            <a:spLocks noGrp="1"/>
          </p:cNvSpPr>
          <p:nvPr>
            <p:ph sz="half" idx="2"/>
          </p:nvPr>
        </p:nvSpPr>
        <p:spPr>
          <a:xfrm>
            <a:off x="6413678" y="1577662"/>
            <a:ext cx="4940121" cy="4599301"/>
          </a:xfrm>
        </p:spPr>
        <p:txBody>
          <a:bodyPr>
            <a:normAutofit/>
          </a:bodyPr>
          <a:lstStyle/>
          <a:p>
            <a:r>
              <a:rPr lang="en-US" sz="2000" dirty="0"/>
              <a:t>Inheritance supports two features:</a:t>
            </a:r>
          </a:p>
          <a:p>
            <a:pPr marL="914400" lvl="1" indent="-457200">
              <a:buFont typeface="+mj-lt"/>
              <a:buAutoNum type="arabicPeriod"/>
            </a:pPr>
            <a:r>
              <a:rPr lang="en-US" sz="1800" dirty="0"/>
              <a:t>Inheritance of implementation, e.g., all of the methods of a base class</a:t>
            </a:r>
          </a:p>
          <a:p>
            <a:pPr marL="914400" lvl="1" indent="-457200">
              <a:buFont typeface="+mj-lt"/>
              <a:buAutoNum type="arabicPeriod"/>
            </a:pPr>
            <a:r>
              <a:rPr lang="en-US" sz="1800" dirty="0"/>
              <a:t>Substitution of derived instances in functions that are typed to accept base pointers or references.</a:t>
            </a:r>
          </a:p>
          <a:p>
            <a:r>
              <a:rPr lang="en-US" sz="2000" dirty="0"/>
              <a:t>Of these two features, substitutability is the more important.  It allows us to build very flexible code.</a:t>
            </a:r>
          </a:p>
          <a:p>
            <a:pPr lvl="1"/>
            <a:r>
              <a:rPr lang="en-US" sz="1800" dirty="0"/>
              <a:t>If we need to add a new derived class, all the functions that accept base pointers or references don’t change.  They simply use the base class language, inherited by every derived class, to interact with that input.</a:t>
            </a:r>
          </a:p>
        </p:txBody>
      </p:sp>
    </p:spTree>
    <p:extLst>
      <p:ext uri="{BB962C8B-B14F-4D97-AF65-F5344CB8AC3E}">
        <p14:creationId xmlns:p14="http://schemas.microsoft.com/office/powerpoint/2010/main" val="2737115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60A6-AAE6-4CAA-A9B4-08D33C60C3DD}"/>
              </a:ext>
            </a:extLst>
          </p:cNvPr>
          <p:cNvSpPr>
            <a:spLocks noGrp="1"/>
          </p:cNvSpPr>
          <p:nvPr>
            <p:ph type="title"/>
          </p:nvPr>
        </p:nvSpPr>
        <p:spPr>
          <a:xfrm>
            <a:off x="838200" y="365125"/>
            <a:ext cx="10515600" cy="845489"/>
          </a:xfrm>
        </p:spPr>
        <p:txBody>
          <a:bodyPr/>
          <a:lstStyle/>
          <a:p>
            <a:r>
              <a:rPr lang="en-US" dirty="0"/>
              <a:t>Virtual Function Dispatching</a:t>
            </a:r>
          </a:p>
        </p:txBody>
      </p:sp>
      <p:sp>
        <p:nvSpPr>
          <p:cNvPr id="3" name="Content Placeholder 2">
            <a:extLst>
              <a:ext uri="{FF2B5EF4-FFF2-40B4-BE49-F238E27FC236}">
                <a16:creationId xmlns:a16="http://schemas.microsoft.com/office/drawing/2014/main" id="{E80245F7-A1B6-40D6-A4F0-EECE852AE046}"/>
              </a:ext>
            </a:extLst>
          </p:cNvPr>
          <p:cNvSpPr>
            <a:spLocks noGrp="1"/>
          </p:cNvSpPr>
          <p:nvPr>
            <p:ph sz="half" idx="1"/>
          </p:nvPr>
        </p:nvSpPr>
        <p:spPr>
          <a:xfrm>
            <a:off x="838200" y="1371600"/>
            <a:ext cx="5181600" cy="4901955"/>
          </a:xfrm>
        </p:spPr>
        <p:txBody>
          <a:bodyPr>
            <a:noAutofit/>
          </a:bodyPr>
          <a:lstStyle/>
          <a:p>
            <a:r>
              <a:rPr lang="en-US" sz="1800" dirty="0"/>
              <a:t>Every class that includes one or more virtual functions has a Virtual function pointer Table (VTBL)</a:t>
            </a:r>
          </a:p>
          <a:p>
            <a:r>
              <a:rPr lang="en-US" sz="1800" dirty="0"/>
              <a:t>The class B defines three virtual functions and for each of those its VTBL has a pointer bound to the code defined for that function.</a:t>
            </a:r>
          </a:p>
          <a:p>
            <a:r>
              <a:rPr lang="en-US" sz="1800" dirty="0"/>
              <a:t>Class D, derived from B, has a VTBL with pointers to code for each of its functions.</a:t>
            </a:r>
          </a:p>
          <a:p>
            <a:pPr lvl="1"/>
            <a:r>
              <a:rPr lang="en-US" sz="1400" dirty="0"/>
              <a:t>pMf1 points to B:Mf1 because D did not override that method</a:t>
            </a:r>
          </a:p>
          <a:p>
            <a:pPr lvl="1"/>
            <a:r>
              <a:rPr lang="en-US" sz="1400" dirty="0"/>
              <a:t>pMf2 points to D:Mf2 because D did override that method.</a:t>
            </a:r>
          </a:p>
          <a:p>
            <a:pPr lvl="1"/>
            <a:r>
              <a:rPr lang="en-US" sz="1400" dirty="0"/>
              <a:t>pMf3 points to code for a new virtual function defined in D but not in B.</a:t>
            </a:r>
          </a:p>
          <a:p>
            <a:r>
              <a:rPr lang="en-US" sz="1800" dirty="0"/>
              <a:t>When we invoke a method on a derived instance using a base pointer, the code invoked is reached through one of the VTBL pointers.</a:t>
            </a:r>
          </a:p>
        </p:txBody>
      </p:sp>
      <p:sp>
        <p:nvSpPr>
          <p:cNvPr id="5" name="Slide Number Placeholder 4">
            <a:extLst>
              <a:ext uri="{FF2B5EF4-FFF2-40B4-BE49-F238E27FC236}">
                <a16:creationId xmlns:a16="http://schemas.microsoft.com/office/drawing/2014/main" id="{7D4F324E-5F42-4A88-B28B-E6DD171E445D}"/>
              </a:ext>
            </a:extLst>
          </p:cNvPr>
          <p:cNvSpPr>
            <a:spLocks noGrp="1"/>
          </p:cNvSpPr>
          <p:nvPr>
            <p:ph type="sldNum" sz="quarter" idx="12"/>
          </p:nvPr>
        </p:nvSpPr>
        <p:spPr/>
        <p:txBody>
          <a:bodyPr/>
          <a:lstStyle/>
          <a:p>
            <a:fld id="{519FA752-D1CF-498F-B0BD-05E47309CED3}" type="slidenum">
              <a:rPr lang="en-US" smtClean="0"/>
              <a:t>33</a:t>
            </a:fld>
            <a:endParaRPr lang="en-US"/>
          </a:p>
        </p:txBody>
      </p:sp>
      <p:pic>
        <p:nvPicPr>
          <p:cNvPr id="8" name="Content Placeholder 7" descr="A screenshot of a cell phone&#10;&#10;Description automatically generated">
            <a:extLst>
              <a:ext uri="{FF2B5EF4-FFF2-40B4-BE49-F238E27FC236}">
                <a16:creationId xmlns:a16="http://schemas.microsoft.com/office/drawing/2014/main" id="{E093C2D1-6368-4E1C-BA1F-EB774D9E75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1618" y="1371600"/>
            <a:ext cx="5082182" cy="4351338"/>
          </a:xfrm>
        </p:spPr>
      </p:pic>
    </p:spTree>
    <p:extLst>
      <p:ext uri="{BB962C8B-B14F-4D97-AF65-F5344CB8AC3E}">
        <p14:creationId xmlns:p14="http://schemas.microsoft.com/office/powerpoint/2010/main" val="3029304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79B5-AAAD-45C6-A3CA-6738F9D83416}"/>
              </a:ext>
            </a:extLst>
          </p:cNvPr>
          <p:cNvSpPr>
            <a:spLocks noGrp="1"/>
          </p:cNvSpPr>
          <p:nvPr>
            <p:ph type="title"/>
          </p:nvPr>
        </p:nvSpPr>
        <p:spPr>
          <a:xfrm>
            <a:off x="838200" y="365126"/>
            <a:ext cx="10515600" cy="826170"/>
          </a:xfrm>
        </p:spPr>
        <p:txBody>
          <a:bodyPr/>
          <a:lstStyle/>
          <a:p>
            <a:r>
              <a:rPr lang="en-US" dirty="0"/>
              <a:t>Person Class Hierarchy Example</a:t>
            </a:r>
          </a:p>
        </p:txBody>
      </p:sp>
      <p:sp>
        <p:nvSpPr>
          <p:cNvPr id="3" name="Content Placeholder 2">
            <a:extLst>
              <a:ext uri="{FF2B5EF4-FFF2-40B4-BE49-F238E27FC236}">
                <a16:creationId xmlns:a16="http://schemas.microsoft.com/office/drawing/2014/main" id="{2CFB5D26-3820-47F2-AEA6-55C28F6F0F08}"/>
              </a:ext>
            </a:extLst>
          </p:cNvPr>
          <p:cNvSpPr>
            <a:spLocks noGrp="1"/>
          </p:cNvSpPr>
          <p:nvPr>
            <p:ph sz="half" idx="1"/>
          </p:nvPr>
        </p:nvSpPr>
        <p:spPr>
          <a:xfrm>
            <a:off x="838199" y="1332964"/>
            <a:ext cx="5845935" cy="5159910"/>
          </a:xfrm>
        </p:spPr>
        <p:txBody>
          <a:bodyPr>
            <a:normAutofit/>
          </a:bodyPr>
          <a:lstStyle/>
          <a:p>
            <a:r>
              <a:rPr lang="en-US" sz="2000" dirty="0"/>
              <a:t>The class structure shown on the right represents a software development organization.</a:t>
            </a:r>
          </a:p>
          <a:p>
            <a:r>
              <a:rPr lang="en-US" sz="2000" dirty="0"/>
              <a:t>Software Engineers inherit the person type and implement the </a:t>
            </a:r>
            <a:r>
              <a:rPr lang="en-US" sz="2000" dirty="0" err="1"/>
              <a:t>ISW_Eng</a:t>
            </a:r>
            <a:r>
              <a:rPr lang="en-US" sz="2000" dirty="0"/>
              <a:t> interface.  </a:t>
            </a:r>
            <a:r>
              <a:rPr lang="en-US" sz="2000" dirty="0" err="1"/>
              <a:t>SW_Eng</a:t>
            </a:r>
            <a:r>
              <a:rPr lang="en-US" sz="2000" dirty="0"/>
              <a:t> is an abstract base class for all software engineers.</a:t>
            </a:r>
          </a:p>
          <a:p>
            <a:r>
              <a:rPr lang="en-US" sz="2000" dirty="0"/>
              <a:t>Any function that accepts a pointer to </a:t>
            </a:r>
            <a:r>
              <a:rPr lang="en-US" sz="2000" dirty="0" err="1"/>
              <a:t>SW_Eng</a:t>
            </a:r>
            <a:r>
              <a:rPr lang="en-US" sz="2000" dirty="0"/>
              <a:t> will also accept pointers to Devs, </a:t>
            </a:r>
            <a:r>
              <a:rPr lang="en-US" sz="2000" dirty="0" err="1"/>
              <a:t>TeamLeads</a:t>
            </a:r>
            <a:r>
              <a:rPr lang="en-US" sz="2000" dirty="0"/>
              <a:t>, and </a:t>
            </a:r>
            <a:r>
              <a:rPr lang="en-US" sz="2000" dirty="0" err="1"/>
              <a:t>ProjMgrs</a:t>
            </a:r>
            <a:r>
              <a:rPr lang="en-US" sz="2000" dirty="0"/>
              <a:t>.</a:t>
            </a:r>
          </a:p>
          <a:p>
            <a:r>
              <a:rPr lang="en-US" sz="2000" dirty="0"/>
              <a:t>If </a:t>
            </a:r>
            <a:r>
              <a:rPr lang="en-US" sz="2000" dirty="0" err="1"/>
              <a:t>ISW_Eng</a:t>
            </a:r>
            <a:r>
              <a:rPr lang="en-US" sz="2000" dirty="0"/>
              <a:t> defines a pure virtual method, say </a:t>
            </a:r>
            <a:r>
              <a:rPr lang="en-US" sz="2000" dirty="0" err="1"/>
              <a:t>doWork</a:t>
            </a:r>
            <a:r>
              <a:rPr lang="en-US" sz="2000" dirty="0"/>
              <a:t>(), any derived class can override that method.</a:t>
            </a:r>
          </a:p>
          <a:p>
            <a:pPr lvl="1"/>
            <a:r>
              <a:rPr lang="en-US" sz="1600" dirty="0"/>
              <a:t>Devs </a:t>
            </a:r>
            <a:r>
              <a:rPr lang="en-US" sz="1600" dirty="0" err="1"/>
              <a:t>doWork</a:t>
            </a:r>
            <a:r>
              <a:rPr lang="en-US" sz="1600" dirty="0"/>
              <a:t> that </a:t>
            </a:r>
            <a:r>
              <a:rPr lang="en-US" sz="1600" dirty="0" err="1"/>
              <a:t>devs</a:t>
            </a:r>
            <a:r>
              <a:rPr lang="en-US" sz="1600" dirty="0"/>
              <a:t> do</a:t>
            </a:r>
          </a:p>
          <a:p>
            <a:pPr lvl="1"/>
            <a:r>
              <a:rPr lang="en-US" sz="1600" dirty="0" err="1"/>
              <a:t>TeamLeads</a:t>
            </a:r>
            <a:r>
              <a:rPr lang="en-US" sz="1600" dirty="0"/>
              <a:t> </a:t>
            </a:r>
            <a:r>
              <a:rPr lang="en-US" sz="1600" dirty="0" err="1"/>
              <a:t>doWork</a:t>
            </a:r>
            <a:r>
              <a:rPr lang="en-US" sz="1600" dirty="0"/>
              <a:t> that team leads do</a:t>
            </a:r>
          </a:p>
          <a:p>
            <a:pPr lvl="1"/>
            <a:r>
              <a:rPr lang="en-US" sz="1600" dirty="0" err="1"/>
              <a:t>ProjMgrs</a:t>
            </a:r>
            <a:r>
              <a:rPr lang="en-US" sz="1600" dirty="0"/>
              <a:t> </a:t>
            </a:r>
            <a:r>
              <a:rPr lang="en-US" sz="1600" dirty="0" err="1"/>
              <a:t>doWork</a:t>
            </a:r>
            <a:r>
              <a:rPr lang="en-US" sz="1600" dirty="0"/>
              <a:t> that project managers do</a:t>
            </a:r>
          </a:p>
          <a:p>
            <a:r>
              <a:rPr lang="en-US" sz="2000" dirty="0"/>
              <a:t>So the </a:t>
            </a:r>
            <a:r>
              <a:rPr lang="en-US" sz="2000" dirty="0" err="1"/>
              <a:t>doWork</a:t>
            </a:r>
            <a:r>
              <a:rPr lang="en-US" sz="2000" dirty="0"/>
              <a:t>() method binds to code based on the type of object bound to an </a:t>
            </a:r>
            <a:r>
              <a:rPr lang="en-US" sz="2000" dirty="0" err="1"/>
              <a:t>ISW_Eng</a:t>
            </a:r>
            <a:r>
              <a:rPr lang="en-US" sz="2000" dirty="0"/>
              <a:t> pointer. </a:t>
            </a:r>
          </a:p>
        </p:txBody>
      </p:sp>
      <p:sp>
        <p:nvSpPr>
          <p:cNvPr id="5" name="Slide Number Placeholder 4">
            <a:extLst>
              <a:ext uri="{FF2B5EF4-FFF2-40B4-BE49-F238E27FC236}">
                <a16:creationId xmlns:a16="http://schemas.microsoft.com/office/drawing/2014/main" id="{377886E2-CC49-4BDA-8902-001E8BE25C10}"/>
              </a:ext>
            </a:extLst>
          </p:cNvPr>
          <p:cNvSpPr>
            <a:spLocks noGrp="1"/>
          </p:cNvSpPr>
          <p:nvPr>
            <p:ph type="sldNum" sz="quarter" idx="12"/>
          </p:nvPr>
        </p:nvSpPr>
        <p:spPr/>
        <p:txBody>
          <a:bodyPr/>
          <a:lstStyle/>
          <a:p>
            <a:fld id="{519FA752-D1CF-498F-B0BD-05E47309CED3}" type="slidenum">
              <a:rPr lang="en-US" smtClean="0"/>
              <a:t>34</a:t>
            </a:fld>
            <a:endParaRPr lang="en-US" dirty="0"/>
          </a:p>
        </p:txBody>
      </p:sp>
      <p:pic>
        <p:nvPicPr>
          <p:cNvPr id="10" name="Content Placeholder 9" descr="A close up of text on a white background&#10;&#10;Description automatically generated">
            <a:extLst>
              <a:ext uri="{FF2B5EF4-FFF2-40B4-BE49-F238E27FC236}">
                <a16:creationId xmlns:a16="http://schemas.microsoft.com/office/drawing/2014/main" id="{C7E4A56C-0881-4CDC-B761-73A0030E1E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98053" y="1253331"/>
            <a:ext cx="4792778" cy="4351338"/>
          </a:xfrm>
        </p:spPr>
      </p:pic>
    </p:spTree>
    <p:extLst>
      <p:ext uri="{BB962C8B-B14F-4D97-AF65-F5344CB8AC3E}">
        <p14:creationId xmlns:p14="http://schemas.microsoft.com/office/powerpoint/2010/main" val="3716288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8 – Templates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34958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8.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36</a:t>
            </a:fld>
            <a:endParaRPr lang="en-US"/>
          </a:p>
        </p:txBody>
      </p:sp>
    </p:spTree>
    <p:extLst>
      <p:ext uri="{BB962C8B-B14F-4D97-AF65-F5344CB8AC3E}">
        <p14:creationId xmlns:p14="http://schemas.microsoft.com/office/powerpoint/2010/main" val="1191583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1900-BB83-4AF3-B5B4-2B0482F3015C}"/>
              </a:ext>
            </a:extLst>
          </p:cNvPr>
          <p:cNvSpPr>
            <a:spLocks noGrp="1"/>
          </p:cNvSpPr>
          <p:nvPr>
            <p:ph type="title"/>
          </p:nvPr>
        </p:nvSpPr>
        <p:spPr>
          <a:xfrm>
            <a:off x="838200" y="365125"/>
            <a:ext cx="10411496" cy="658745"/>
          </a:xfrm>
        </p:spPr>
        <p:txBody>
          <a:bodyPr/>
          <a:lstStyle/>
          <a:p>
            <a:r>
              <a:rPr lang="en-US" dirty="0"/>
              <a:t>Template Class Example</a:t>
            </a:r>
          </a:p>
        </p:txBody>
      </p:sp>
      <p:sp>
        <p:nvSpPr>
          <p:cNvPr id="3" name="Content Placeholder 2">
            <a:extLst>
              <a:ext uri="{FF2B5EF4-FFF2-40B4-BE49-F238E27FC236}">
                <a16:creationId xmlns:a16="http://schemas.microsoft.com/office/drawing/2014/main" id="{004EA73D-8E7B-4A0E-B378-FD2136A65F61}"/>
              </a:ext>
            </a:extLst>
          </p:cNvPr>
          <p:cNvSpPr>
            <a:spLocks noGrp="1"/>
          </p:cNvSpPr>
          <p:nvPr>
            <p:ph sz="half" idx="1"/>
          </p:nvPr>
        </p:nvSpPr>
        <p:spPr>
          <a:xfrm>
            <a:off x="637504" y="1300767"/>
            <a:ext cx="5382296" cy="4876196"/>
          </a:xfrm>
        </p:spPr>
        <p:txBody>
          <a:bodyPr>
            <a:noAutofit/>
          </a:bodyPr>
          <a:lstStyle/>
          <a:p>
            <a:pPr marL="0" indent="0">
              <a:spcBef>
                <a:spcPts val="0"/>
              </a:spcBef>
              <a:buNone/>
            </a:pPr>
            <a:r>
              <a:rPr lang="en-US" sz="1400" b="1" dirty="0">
                <a:latin typeface="Consolas" panose="020B0609020204030204" pitchFamily="49" charset="0"/>
              </a:rPr>
              <a:t>template&lt;</a:t>
            </a:r>
            <a:r>
              <a:rPr lang="en-US" sz="1400" b="1" dirty="0" err="1">
                <a:latin typeface="Consolas" panose="020B0609020204030204" pitchFamily="49" charset="0"/>
              </a:rPr>
              <a:t>typename</a:t>
            </a:r>
            <a:r>
              <a:rPr lang="en-US" sz="1400" b="1" dirty="0">
                <a:latin typeface="Consolas" panose="020B0609020204030204" pitchFamily="49" charset="0"/>
              </a:rPr>
              <a:t> T&gt;</a:t>
            </a:r>
          </a:p>
          <a:p>
            <a:pPr marL="0" indent="0">
              <a:spcBef>
                <a:spcPts val="0"/>
              </a:spcBef>
              <a:buNone/>
            </a:pPr>
            <a:r>
              <a:rPr lang="en-US" sz="1400" b="1" dirty="0">
                <a:latin typeface="Consolas" panose="020B0609020204030204" pitchFamily="49" charset="0"/>
              </a:rPr>
              <a:t>class Point {</a:t>
            </a:r>
          </a:p>
          <a:p>
            <a:pPr marL="0" indent="0">
              <a:spcBef>
                <a:spcPts val="0"/>
              </a:spcBef>
              <a:buNone/>
            </a:pPr>
            <a:r>
              <a:rPr lang="en-US" sz="1400" b="1" dirty="0">
                <a:latin typeface="Consolas" panose="020B0609020204030204" pitchFamily="49" charset="0"/>
              </a:rPr>
              <a:t>public:</a:t>
            </a:r>
          </a:p>
          <a:p>
            <a:pPr marL="0" indent="0">
              <a:spcBef>
                <a:spcPts val="0"/>
              </a:spcBef>
              <a:buNone/>
            </a:pPr>
            <a:r>
              <a:rPr lang="en-US" sz="1400" b="1" dirty="0">
                <a:latin typeface="Consolas" panose="020B0609020204030204" pitchFamily="49" charset="0"/>
              </a:rPr>
              <a:t>  using iterator = </a:t>
            </a:r>
            <a:r>
              <a:rPr lang="en-US" sz="1400" b="1" dirty="0" err="1">
                <a:latin typeface="Consolas" panose="020B0609020204030204" pitchFamily="49" charset="0"/>
              </a:rPr>
              <a:t>typename</a:t>
            </a:r>
            <a:r>
              <a:rPr lang="en-US" sz="1400" b="1" dirty="0">
                <a:latin typeface="Consolas" panose="020B0609020204030204" pitchFamily="49" charset="0"/>
              </a:rPr>
              <a:t> std::vector&lt;T&gt;::iterator;</a:t>
            </a:r>
          </a:p>
          <a:p>
            <a:pPr marL="0" indent="0">
              <a:spcBef>
                <a:spcPts val="0"/>
              </a:spcBef>
              <a:buNone/>
            </a:pPr>
            <a:r>
              <a:rPr lang="en-US" sz="1400" b="1" dirty="0">
                <a:latin typeface="Consolas" panose="020B0609020204030204" pitchFamily="49" charset="0"/>
              </a:rPr>
              <a:t>  using </a:t>
            </a:r>
            <a:r>
              <a:rPr lang="en-US" sz="1400" b="1" dirty="0" err="1">
                <a:latin typeface="Consolas" panose="020B0609020204030204" pitchFamily="49" charset="0"/>
              </a:rPr>
              <a:t>const_iterator</a:t>
            </a:r>
            <a:r>
              <a:rPr lang="en-US" sz="1400" b="1" dirty="0">
                <a:latin typeface="Consolas" panose="020B0609020204030204" pitchFamily="49" charset="0"/>
              </a:rPr>
              <a:t> = </a:t>
            </a:r>
            <a:r>
              <a:rPr lang="en-US" sz="1400" b="1" dirty="0" err="1">
                <a:latin typeface="Consolas" panose="020B0609020204030204" pitchFamily="49" charset="0"/>
              </a:rPr>
              <a:t>typename</a:t>
            </a:r>
            <a:r>
              <a:rPr lang="en-US" sz="1400" b="1" dirty="0">
                <a:latin typeface="Consolas" panose="020B0609020204030204" pitchFamily="49" charset="0"/>
              </a:rPr>
              <a:t> std::vector&lt;T&gt;::</a:t>
            </a:r>
            <a:r>
              <a:rPr lang="en-US" sz="1400" b="1" dirty="0" err="1">
                <a:latin typeface="Consolas" panose="020B0609020204030204" pitchFamily="49" charset="0"/>
              </a:rPr>
              <a:t>const_iterator</a:t>
            </a:r>
            <a:r>
              <a:rPr lang="en-US" sz="1400" b="1" dirty="0">
                <a:latin typeface="Consolas" panose="020B0609020204030204" pitchFamily="49" charset="0"/>
              </a:rPr>
              <a:t>;</a:t>
            </a:r>
          </a:p>
          <a:p>
            <a:pPr marL="0" indent="0">
              <a:spcBef>
                <a:spcPts val="0"/>
              </a:spcBef>
              <a:buNone/>
            </a:pPr>
            <a:endParaRPr lang="en-US" sz="1400" b="1" dirty="0">
              <a:latin typeface="Consolas" panose="020B0609020204030204" pitchFamily="49" charset="0"/>
            </a:endParaRPr>
          </a:p>
          <a:p>
            <a:pPr marL="0" indent="0">
              <a:spcBef>
                <a:spcPts val="0"/>
              </a:spcBef>
              <a:buNone/>
            </a:pPr>
            <a:r>
              <a:rPr lang="en-US" sz="1400" b="1" dirty="0">
                <a:latin typeface="Consolas" panose="020B0609020204030204" pitchFamily="49" charset="0"/>
              </a:rPr>
              <a:t>  Point(</a:t>
            </a:r>
            <a:r>
              <a:rPr lang="en-US" sz="1400" b="1" dirty="0" err="1">
                <a:latin typeface="Consolas" panose="020B0609020204030204" pitchFamily="49" charset="0"/>
              </a:rPr>
              <a:t>size_t</a:t>
            </a:r>
            <a:r>
              <a:rPr lang="en-US" sz="1400" b="1" dirty="0">
                <a:latin typeface="Consolas" panose="020B0609020204030204" pitchFamily="49" charset="0"/>
              </a:rPr>
              <a:t> N, const std::string&amp; name = "none");</a:t>
            </a:r>
          </a:p>
          <a:p>
            <a:pPr marL="0" indent="0">
              <a:spcBef>
                <a:spcPts val="0"/>
              </a:spcBef>
              <a:buNone/>
            </a:pPr>
            <a:r>
              <a:rPr lang="fr-FR" sz="1400" b="1" dirty="0">
                <a:latin typeface="Consolas" panose="020B0609020204030204" pitchFamily="49" charset="0"/>
              </a:rPr>
              <a:t>  Point(std::</a:t>
            </a:r>
            <a:r>
              <a:rPr lang="fr-FR" sz="1400" b="1" dirty="0" err="1">
                <a:latin typeface="Consolas" panose="020B0609020204030204" pitchFamily="49" charset="0"/>
              </a:rPr>
              <a:t>initializer_list</a:t>
            </a:r>
            <a:r>
              <a:rPr lang="fr-FR" sz="1400" b="1" dirty="0">
                <a:latin typeface="Consolas" panose="020B0609020204030204" pitchFamily="49" charset="0"/>
              </a:rPr>
              <a:t>&lt;T&gt; il);</a:t>
            </a:r>
          </a:p>
          <a:p>
            <a:pPr marL="0" indent="0">
              <a:spcBef>
                <a:spcPts val="0"/>
              </a:spcBef>
              <a:buNone/>
            </a:pPr>
            <a:r>
              <a:rPr lang="en-US" sz="1400" b="1" dirty="0">
                <a:latin typeface="Consolas" panose="020B0609020204030204" pitchFamily="49" charset="0"/>
              </a:rPr>
              <a:t>  void name(const std::string&amp; name);</a:t>
            </a:r>
          </a:p>
          <a:p>
            <a:pPr marL="0" indent="0">
              <a:spcBef>
                <a:spcPts val="0"/>
              </a:spcBef>
              <a:buNone/>
            </a:pPr>
            <a:r>
              <a:rPr lang="en-US" sz="1400" b="1" dirty="0">
                <a:latin typeface="Consolas" panose="020B0609020204030204" pitchFamily="49" charset="0"/>
              </a:rPr>
              <a:t>  std::string name() const;</a:t>
            </a:r>
          </a:p>
          <a:p>
            <a:pPr marL="0" indent="0">
              <a:spcBef>
                <a:spcPts val="0"/>
              </a:spcBef>
              <a:buNone/>
            </a:pPr>
            <a:r>
              <a:rPr lang="de-DE" sz="1400" b="1" dirty="0">
                <a:latin typeface="Consolas" panose="020B0609020204030204" pitchFamily="49" charset="0"/>
              </a:rPr>
              <a:t>  T&amp; operator[](size_t i);</a:t>
            </a:r>
          </a:p>
          <a:p>
            <a:pPr marL="0" indent="0">
              <a:spcBef>
                <a:spcPts val="0"/>
              </a:spcBef>
              <a:buNone/>
            </a:pPr>
            <a:r>
              <a:rPr lang="en-US" sz="1400" b="1" dirty="0">
                <a:latin typeface="Consolas" panose="020B0609020204030204" pitchFamily="49" charset="0"/>
              </a:rPr>
              <a:t>  T operator[](</a:t>
            </a:r>
            <a:r>
              <a:rPr lang="en-US" sz="1400" b="1" dirty="0" err="1">
                <a:latin typeface="Consolas" panose="020B0609020204030204" pitchFamily="49" charset="0"/>
              </a:rPr>
              <a:t>size_t</a:t>
            </a:r>
            <a:r>
              <a:rPr lang="en-US" sz="1400" b="1" dirty="0">
                <a:latin typeface="Consolas" panose="020B0609020204030204" pitchFamily="49" charset="0"/>
              </a:rPr>
              <a:t> i) const;</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size_t</a:t>
            </a:r>
            <a:r>
              <a:rPr lang="en-US" sz="1400" b="1" dirty="0">
                <a:latin typeface="Consolas" panose="020B0609020204030204" pitchFamily="49" charset="0"/>
              </a:rPr>
              <a:t> size() const;</a:t>
            </a:r>
          </a:p>
          <a:p>
            <a:pPr marL="0" indent="0">
              <a:spcBef>
                <a:spcPts val="0"/>
              </a:spcBef>
              <a:buNone/>
            </a:pPr>
            <a:r>
              <a:rPr lang="en-US" sz="1400" b="1" dirty="0">
                <a:latin typeface="Consolas" panose="020B0609020204030204" pitchFamily="49" charset="0"/>
              </a:rPr>
              <a:t>  iterator begin();</a:t>
            </a:r>
          </a:p>
          <a:p>
            <a:pPr marL="0" indent="0">
              <a:spcBef>
                <a:spcPts val="0"/>
              </a:spcBef>
              <a:buNone/>
            </a:pPr>
            <a:r>
              <a:rPr lang="en-US" sz="1400" b="1" dirty="0">
                <a:latin typeface="Consolas" panose="020B0609020204030204" pitchFamily="49" charset="0"/>
              </a:rPr>
              <a:t>  iterator end();</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const_iterator</a:t>
            </a:r>
            <a:r>
              <a:rPr lang="en-US" sz="1400" b="1" dirty="0">
                <a:latin typeface="Consolas" panose="020B0609020204030204" pitchFamily="49" charset="0"/>
              </a:rPr>
              <a:t> begin() const;</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const_iterator</a:t>
            </a:r>
            <a:r>
              <a:rPr lang="en-US" sz="1400" b="1" dirty="0">
                <a:latin typeface="Consolas" panose="020B0609020204030204" pitchFamily="49" charset="0"/>
              </a:rPr>
              <a:t> end() const;</a:t>
            </a:r>
          </a:p>
          <a:p>
            <a:pPr marL="0" indent="0">
              <a:spcBef>
                <a:spcPts val="0"/>
              </a:spcBef>
              <a:buNone/>
            </a:pPr>
            <a:r>
              <a:rPr lang="en-US" sz="1400" b="1" dirty="0">
                <a:latin typeface="Consolas" panose="020B0609020204030204" pitchFamily="49" charset="0"/>
              </a:rPr>
              <a:t>private:</a:t>
            </a:r>
          </a:p>
          <a:p>
            <a:pPr marL="0" indent="0">
              <a:spcBef>
                <a:spcPts val="0"/>
              </a:spcBef>
              <a:buNone/>
            </a:pPr>
            <a:r>
              <a:rPr lang="en-US" sz="1400" b="1" dirty="0">
                <a:latin typeface="Consolas" panose="020B0609020204030204" pitchFamily="49" charset="0"/>
              </a:rPr>
              <a:t>  std::string name_ = "unspecified";</a:t>
            </a:r>
          </a:p>
          <a:p>
            <a:pPr marL="0" indent="0">
              <a:spcBef>
                <a:spcPts val="0"/>
              </a:spcBef>
              <a:buNone/>
            </a:pPr>
            <a:r>
              <a:rPr lang="en-US" sz="1400" b="1" dirty="0">
                <a:latin typeface="Consolas" panose="020B0609020204030204" pitchFamily="49" charset="0"/>
              </a:rPr>
              <a:t>  std::vector&lt;T&gt; coordinates_;</a:t>
            </a:r>
          </a:p>
          <a:p>
            <a:pPr marL="0" indent="0">
              <a:spcBef>
                <a:spcPts val="0"/>
              </a:spcBef>
              <a:buNone/>
            </a:pPr>
            <a:r>
              <a:rPr lang="en-US" sz="1400" b="1" dirty="0">
                <a:latin typeface="Consolas" panose="020B0609020204030204" pitchFamily="49" charset="0"/>
              </a:rPr>
              <a:t>};</a:t>
            </a:r>
          </a:p>
          <a:p>
            <a:pPr marL="0" indent="0">
              <a:spcBef>
                <a:spcPts val="0"/>
              </a:spcBef>
              <a:buNone/>
            </a:pPr>
            <a:endParaRPr lang="en-US" sz="1400" b="1"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AAB7321A-B4E2-478A-B0F4-6CB726BDB6A0}"/>
              </a:ext>
            </a:extLst>
          </p:cNvPr>
          <p:cNvSpPr>
            <a:spLocks noGrp="1"/>
          </p:cNvSpPr>
          <p:nvPr>
            <p:ph type="sldNum" sz="quarter" idx="12"/>
          </p:nvPr>
        </p:nvSpPr>
        <p:spPr/>
        <p:txBody>
          <a:bodyPr/>
          <a:lstStyle/>
          <a:p>
            <a:fld id="{519FA752-D1CF-498F-B0BD-05E47309CED3}" type="slidenum">
              <a:rPr lang="en-US" smtClean="0"/>
              <a:t>37</a:t>
            </a:fld>
            <a:endParaRPr lang="en-US"/>
          </a:p>
        </p:txBody>
      </p:sp>
      <p:sp>
        <p:nvSpPr>
          <p:cNvPr id="4" name="Content Placeholder 3">
            <a:extLst>
              <a:ext uri="{FF2B5EF4-FFF2-40B4-BE49-F238E27FC236}">
                <a16:creationId xmlns:a16="http://schemas.microsoft.com/office/drawing/2014/main" id="{9F2315A2-C71D-420F-BDFC-EAF41176DF7F}"/>
              </a:ext>
            </a:extLst>
          </p:cNvPr>
          <p:cNvSpPr>
            <a:spLocks noGrp="1"/>
          </p:cNvSpPr>
          <p:nvPr>
            <p:ph sz="half" idx="2"/>
          </p:nvPr>
        </p:nvSpPr>
        <p:spPr>
          <a:xfrm>
            <a:off x="6172200" y="882203"/>
            <a:ext cx="5181600" cy="5294760"/>
          </a:xfrm>
        </p:spPr>
        <p:txBody>
          <a:bodyPr/>
          <a:lstStyle/>
          <a:p>
            <a:pPr marL="0" indent="0">
              <a:lnSpc>
                <a:spcPct val="100000"/>
              </a:lnSpc>
              <a:spcBef>
                <a:spcPts val="0"/>
              </a:spcBef>
              <a:buNone/>
            </a:pPr>
            <a:r>
              <a:rPr lang="en-US" b="1" dirty="0">
                <a:latin typeface="Consolas" panose="020B0609020204030204" pitchFamily="49" charset="0"/>
              </a:rPr>
              <a:t> </a:t>
            </a:r>
            <a:endParaRPr lang="en-US" sz="1050" b="1" dirty="0">
              <a:latin typeface="Consolas" panose="020B0609020204030204" pitchFamily="49" charset="0"/>
            </a:endParaRPr>
          </a:p>
        </p:txBody>
      </p:sp>
      <p:sp>
        <p:nvSpPr>
          <p:cNvPr id="6" name="TextBox 5">
            <a:extLst>
              <a:ext uri="{FF2B5EF4-FFF2-40B4-BE49-F238E27FC236}">
                <a16:creationId xmlns:a16="http://schemas.microsoft.com/office/drawing/2014/main" id="{2EC6E6BC-9320-4E41-8A49-3021EAA276F3}"/>
              </a:ext>
            </a:extLst>
          </p:cNvPr>
          <p:cNvSpPr txBox="1"/>
          <p:nvPr/>
        </p:nvSpPr>
        <p:spPr>
          <a:xfrm>
            <a:off x="6312795" y="1023870"/>
            <a:ext cx="5471374" cy="5262979"/>
          </a:xfrm>
          <a:prstGeom prst="rect">
            <a:avLst/>
          </a:prstGeom>
          <a:noFill/>
        </p:spPr>
        <p:txBody>
          <a:bodyPr wrap="square" rtlCol="0">
            <a:spAutoFit/>
          </a:bodyPr>
          <a:lstStyle/>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Point&lt;T&gt;::Point(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name_(name)</a:t>
            </a:r>
          </a:p>
          <a:p>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coordinates_.reserve</a:t>
            </a:r>
            <a:r>
              <a:rPr lang="en-US" sz="1200" b="1" dirty="0">
                <a:latin typeface="Consolas" panose="020B0609020204030204" pitchFamily="49" charset="0"/>
              </a:rPr>
              <a:t>(N);</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Point&lt;T&gt;::Point(std::</a:t>
            </a:r>
            <a:r>
              <a:rPr lang="en-US" sz="1200" b="1" dirty="0" err="1">
                <a:latin typeface="Consolas" panose="020B0609020204030204" pitchFamily="49" charset="0"/>
              </a:rPr>
              <a:t>initializer_list</a:t>
            </a:r>
            <a:r>
              <a:rPr lang="en-US" sz="1200" b="1">
                <a:latin typeface="Consolas" panose="020B0609020204030204" pitchFamily="49" charset="0"/>
              </a:rPr>
              <a:t>&lt;T&gt; </a:t>
            </a:r>
            <a:r>
              <a:rPr lang="en-US" sz="1200" b="1" dirty="0">
                <a:latin typeface="Consolas" panose="020B0609020204030204" pitchFamily="49" charset="0"/>
              </a:rPr>
              <a:t>li) : name_("none") {</a:t>
            </a:r>
          </a:p>
          <a:p>
            <a:r>
              <a:rPr lang="en-US" sz="1200" b="1" dirty="0">
                <a:latin typeface="Consolas" panose="020B0609020204030204" pitchFamily="49" charset="0"/>
              </a:rPr>
              <a:t>  for (auto item : li)</a:t>
            </a:r>
          </a:p>
          <a:p>
            <a:r>
              <a:rPr lang="en-US" sz="1200" b="1" dirty="0">
                <a:latin typeface="Consolas" panose="020B0609020204030204" pitchFamily="49" charset="0"/>
              </a:rPr>
              <a:t>    coordinates_.</a:t>
            </a:r>
            <a:r>
              <a:rPr lang="en-US" sz="1200" b="1" dirty="0" err="1">
                <a:latin typeface="Consolas" panose="020B0609020204030204" pitchFamily="49" charset="0"/>
              </a:rPr>
              <a:t>push_back</a:t>
            </a:r>
            <a:r>
              <a:rPr lang="en-US" sz="1200" b="1" dirty="0">
                <a:latin typeface="Consolas" panose="020B0609020204030204" pitchFamily="49" charset="0"/>
              </a:rPr>
              <a:t>(item);</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std::string Point&lt;T&gt;::name() const { return name_; }</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void Point&lt;T&gt;::name(const std::string&amp; name) { name_ = name; }</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T&amp; Point&lt;T&gt;::operator[](</a:t>
            </a:r>
            <a:r>
              <a:rPr lang="en-US" sz="1200" b="1" dirty="0" err="1">
                <a:latin typeface="Consolas" panose="020B0609020204030204" pitchFamily="49" charset="0"/>
              </a:rPr>
              <a:t>size_t</a:t>
            </a:r>
            <a:r>
              <a:rPr lang="en-US" sz="1200" b="1" dirty="0">
                <a:latin typeface="Consolas" panose="020B0609020204030204" pitchFamily="49" charset="0"/>
              </a:rPr>
              <a:t> i) {</a:t>
            </a:r>
          </a:p>
          <a:p>
            <a:r>
              <a:rPr lang="en-US" sz="1200" b="1" dirty="0">
                <a:latin typeface="Consolas" panose="020B0609020204030204" pitchFamily="49" charset="0"/>
              </a:rPr>
              <a:t>  if (i &lt; 0 &amp;&amp; </a:t>
            </a:r>
            <a:r>
              <a:rPr lang="en-US" sz="1200" b="1" dirty="0" err="1">
                <a:latin typeface="Consolas" panose="020B0609020204030204" pitchFamily="49" charset="0"/>
              </a:rPr>
              <a:t>coordinates_.size</a:t>
            </a:r>
            <a:r>
              <a:rPr lang="en-US" sz="1200" b="1" dirty="0">
                <a:latin typeface="Consolas" panose="020B0609020204030204" pitchFamily="49" charset="0"/>
              </a:rPr>
              <a:t>() &lt;= i)</a:t>
            </a:r>
          </a:p>
          <a:p>
            <a:r>
              <a:rPr lang="en-US" sz="1200" b="1" dirty="0">
                <a:latin typeface="Consolas" panose="020B0609020204030204" pitchFamily="49" charset="0"/>
              </a:rPr>
              <a:t>    throw(std::exception());</a:t>
            </a:r>
          </a:p>
          <a:p>
            <a:r>
              <a:rPr lang="en-US" sz="1200" b="1" dirty="0">
                <a:latin typeface="Consolas" panose="020B0609020204030204" pitchFamily="49" charset="0"/>
              </a:rPr>
              <a:t>  return coordinates_[i];</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 remaining method implementations elided</a:t>
            </a:r>
          </a:p>
          <a:p>
            <a:endParaRPr lang="en-US" sz="1200" b="1" dirty="0">
              <a:latin typeface="Consolas" panose="020B0609020204030204" pitchFamily="49" charset="0"/>
            </a:endParaRPr>
          </a:p>
        </p:txBody>
      </p:sp>
    </p:spTree>
    <p:extLst>
      <p:ext uri="{BB962C8B-B14F-4D97-AF65-F5344CB8AC3E}">
        <p14:creationId xmlns:p14="http://schemas.microsoft.com/office/powerpoint/2010/main" val="3230969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38</a:t>
            </a:fld>
            <a:endParaRPr lang="en-US"/>
          </a:p>
        </p:txBody>
      </p:sp>
    </p:spTree>
    <p:extLst>
      <p:ext uri="{BB962C8B-B14F-4D97-AF65-F5344CB8AC3E}">
        <p14:creationId xmlns:p14="http://schemas.microsoft.com/office/powerpoint/2010/main" val="1539332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Conclusions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36375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a:xfrm>
            <a:off x="838200" y="365126"/>
            <a:ext cx="10515600" cy="967838"/>
          </a:xfrm>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a:xfrm>
            <a:off x="838200" y="1384479"/>
            <a:ext cx="10515600" cy="4792484"/>
          </a:xfrm>
        </p:spPr>
        <p:txBody>
          <a:bodyPr>
            <a:normAutofit/>
          </a:bodyPr>
          <a:lstStyle/>
          <a:p>
            <a:r>
              <a:rPr lang="en-US" dirty="0"/>
              <a:t>The material for this presentation comes from the </a:t>
            </a:r>
            <a:r>
              <a:rPr lang="en-US" dirty="0" err="1"/>
              <a:t>github</a:t>
            </a:r>
            <a:r>
              <a:rPr lang="en-US" dirty="0"/>
              <a:t> website:</a:t>
            </a:r>
          </a:p>
          <a:p>
            <a:pPr lvl="1"/>
            <a:r>
              <a:rPr lang="en-US" dirty="0">
                <a:hlinkClick r:id="rId2"/>
              </a:rPr>
              <a:t>https://JimFawcett.github.io</a:t>
            </a:r>
            <a:r>
              <a:rPr lang="en-US" dirty="0"/>
              <a:t>, </a:t>
            </a:r>
            <a:r>
              <a:rPr lang="en-US" dirty="0">
                <a:hlinkClick r:id="rId3"/>
              </a:rPr>
              <a:t>https://JimFawcett.github.io/Resources/RustModel.pdf</a:t>
            </a:r>
            <a:r>
              <a:rPr lang="en-US" dirty="0"/>
              <a:t> </a:t>
            </a:r>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Rust Models is the title of the first chapter of a “</a:t>
            </a:r>
            <a:r>
              <a:rPr lang="en-US" dirty="0">
                <a:hlinkClick r:id="rId4"/>
              </a:rPr>
              <a:t>Rust Story</a:t>
            </a:r>
            <a:r>
              <a:rPr lang="en-US" dirty="0"/>
              <a:t>”</a:t>
            </a:r>
          </a:p>
          <a:p>
            <a:pPr lvl="1"/>
            <a:r>
              <a:rPr lang="en-US" dirty="0"/>
              <a:t>The story is a detailed walk-through of the Rust programming language.  It provides reference material for a set of </a:t>
            </a:r>
            <a:r>
              <a:rPr lang="en-US" dirty="0">
                <a:hlinkClick r:id="rId5"/>
              </a:rPr>
              <a:t>repositories</a:t>
            </a:r>
            <a:r>
              <a:rPr lang="en-US" dirty="0"/>
              <a:t>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387348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8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by library developers, but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40</a:t>
            </a:fld>
            <a:endParaRPr lang="en-US"/>
          </a:p>
        </p:txBody>
      </p:sp>
    </p:spTree>
    <p:extLst>
      <p:ext uri="{BB962C8B-B14F-4D97-AF65-F5344CB8AC3E}">
        <p14:creationId xmlns:p14="http://schemas.microsoft.com/office/powerpoint/2010/main" val="1695196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ED2B-2E20-48CE-A714-E1F9BFF337F5}"/>
              </a:ext>
            </a:extLst>
          </p:cNvPr>
          <p:cNvSpPr>
            <a:spLocks noGrp="1"/>
          </p:cNvSpPr>
          <p:nvPr>
            <p:ph type="title"/>
          </p:nvPr>
        </p:nvSpPr>
        <p:spPr>
          <a:xfrm>
            <a:off x="838200" y="365126"/>
            <a:ext cx="10515600" cy="716700"/>
          </a:xfrm>
        </p:spPr>
        <p:txBody>
          <a:bodyPr/>
          <a:lstStyle/>
          <a:p>
            <a:r>
              <a:rPr lang="en-US" dirty="0"/>
              <a:t>Location of Resources</a:t>
            </a:r>
          </a:p>
        </p:txBody>
      </p:sp>
      <p:pic>
        <p:nvPicPr>
          <p:cNvPr id="6" name="Content Placeholder 5" descr="A screenshot of a cell phone&#10;&#10;Description automatically generated">
            <a:extLst>
              <a:ext uri="{FF2B5EF4-FFF2-40B4-BE49-F238E27FC236}">
                <a16:creationId xmlns:a16="http://schemas.microsoft.com/office/drawing/2014/main" id="{04625158-4F1C-44A8-A032-B506F200C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1154740"/>
            <a:ext cx="7861504" cy="5128695"/>
          </a:xfrm>
        </p:spPr>
      </p:pic>
      <p:sp>
        <p:nvSpPr>
          <p:cNvPr id="4" name="Slide Number Placeholder 3">
            <a:extLst>
              <a:ext uri="{FF2B5EF4-FFF2-40B4-BE49-F238E27FC236}">
                <a16:creationId xmlns:a16="http://schemas.microsoft.com/office/drawing/2014/main" id="{870DFE9F-68FE-40ED-A8E3-FD2CA1D02F44}"/>
              </a:ext>
            </a:extLst>
          </p:cNvPr>
          <p:cNvSpPr>
            <a:spLocks noGrp="1"/>
          </p:cNvSpPr>
          <p:nvPr>
            <p:ph type="sldNum" sz="quarter" idx="12"/>
          </p:nvPr>
        </p:nvSpPr>
        <p:spPr/>
        <p:txBody>
          <a:bodyPr/>
          <a:lstStyle/>
          <a:p>
            <a:fld id="{519FA752-D1CF-498F-B0BD-05E47309CED3}" type="slidenum">
              <a:rPr lang="en-US" smtClean="0"/>
              <a:t>41</a:t>
            </a:fld>
            <a:endParaRPr lang="en-US"/>
          </a:p>
        </p:txBody>
      </p:sp>
    </p:spTree>
    <p:extLst>
      <p:ext uri="{BB962C8B-B14F-4D97-AF65-F5344CB8AC3E}">
        <p14:creationId xmlns:p14="http://schemas.microsoft.com/office/powerpoint/2010/main" val="491707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42</a:t>
            </a:fld>
            <a:endParaRPr lang="en-US"/>
          </a:p>
        </p:txBody>
      </p:sp>
    </p:spTree>
    <p:extLst>
      <p:ext uri="{BB962C8B-B14F-4D97-AF65-F5344CB8AC3E}">
        <p14:creationId xmlns:p14="http://schemas.microsoft.com/office/powerpoint/2010/main" val="4015714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Polymorphism</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43</a:t>
            </a:fld>
            <a:endParaRPr lang="en-US"/>
          </a:p>
        </p:txBody>
      </p:sp>
    </p:spTree>
    <p:extLst>
      <p:ext uri="{BB962C8B-B14F-4D97-AF65-F5344CB8AC3E}">
        <p14:creationId xmlns:p14="http://schemas.microsoft.com/office/powerpoint/2010/main" val="148831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a:xfrm>
            <a:off x="838200" y="1635617"/>
            <a:ext cx="10515600" cy="4541346"/>
          </a:xfrm>
        </p:spPr>
        <p:txBody>
          <a:bodyPr/>
          <a:lstStyle/>
          <a:p>
            <a:r>
              <a:rPr lang="en-US" dirty="0"/>
              <a:t>Rust is an interesting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Ownership – a key feature of Rust</a:t>
            </a:r>
          </a:p>
          <a:p>
            <a:pPr lvl="1"/>
            <a:r>
              <a:rPr lang="en-US" dirty="0"/>
              <a:t>Structs and the Rust object model</a:t>
            </a:r>
          </a:p>
          <a:p>
            <a:pPr lvl="1"/>
            <a:r>
              <a:rPr lang="en-US" dirty="0"/>
              <a:t>Generics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265809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Rust Models</a:t>
            </a:r>
            <a:br>
              <a:rPr lang="en-US" dirty="0"/>
            </a:br>
            <a:r>
              <a:rPr lang="en-US" sz="3600" dirty="0"/>
              <a:t>Model 1 – Code Structure</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1014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https://jimfawcett.github.io/RustStory_Models.html#structure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crates that consist of a few files with a single purpose and document the purpose and design in comments.</a:t>
            </a:r>
          </a:p>
          <a:p>
            <a:pPr lvl="1"/>
            <a:r>
              <a:rPr lang="en-US" sz="2000" dirty="0"/>
              <a:t>Files are units of construction</a:t>
            </a:r>
          </a:p>
          <a:p>
            <a:pPr lvl="1"/>
            <a:r>
              <a:rPr lang="en-US" sz="2000" dirty="0"/>
              <a:t>Crates are units of documentation </a:t>
            </a:r>
          </a:p>
          <a:p>
            <a:pPr lvl="1"/>
            <a:r>
              <a:rPr lang="en-US" sz="2000" dirty="0"/>
              <a:t>The Rust build system recognizes packages and their dependencies.</a:t>
            </a:r>
          </a:p>
          <a:p>
            <a:pPr lvl="1"/>
            <a:r>
              <a:rPr lang="en-US" sz="2000" dirty="0"/>
              <a:t>Crates are simply groups of one or more files, stored in a single directory, annotated with comments to support understanding, test, and maintenance, with a </a:t>
            </a:r>
            <a:r>
              <a:rPr lang="en-US" sz="2000" dirty="0" err="1"/>
              <a:t>cargo.toml</a:t>
            </a:r>
            <a:r>
              <a:rPr lang="en-US" sz="2000" dirty="0"/>
              <a:t> file that holds metadata, including dependency information.</a:t>
            </a:r>
          </a:p>
          <a:p>
            <a:r>
              <a:rPr lang="en-US" sz="2400" dirty="0"/>
              <a:t>Crates are units of documentation and translation</a:t>
            </a:r>
          </a:p>
          <a:p>
            <a:pPr lvl="1"/>
            <a:r>
              <a:rPr lang="en-US" sz="2000" dirty="0"/>
              <a:t>Each has a </a:t>
            </a:r>
            <a:r>
              <a:rPr lang="en-US" sz="2000" dirty="0" err="1"/>
              <a:t>cargo.toml</a:t>
            </a:r>
            <a:r>
              <a:rPr lang="en-US" sz="2000" dirty="0"/>
              <a:t> file that supports a transitive build process</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323022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E4E-9E2A-4ABE-BBC8-7DD554E6EB5A}"/>
              </a:ext>
            </a:extLst>
          </p:cNvPr>
          <p:cNvSpPr>
            <a:spLocks noGrp="1"/>
          </p:cNvSpPr>
          <p:nvPr>
            <p:ph type="title"/>
          </p:nvPr>
        </p:nvSpPr>
        <p:spPr>
          <a:xfrm>
            <a:off x="838200" y="375286"/>
            <a:ext cx="10515600" cy="768216"/>
          </a:xfrm>
        </p:spPr>
        <p:txBody>
          <a:bodyPr/>
          <a:lstStyle/>
          <a:p>
            <a:r>
              <a:rPr lang="en-US" dirty="0"/>
              <a:t>Crates</a:t>
            </a:r>
          </a:p>
        </p:txBody>
      </p:sp>
      <p:sp>
        <p:nvSpPr>
          <p:cNvPr id="3" name="Content Placeholder 2">
            <a:extLst>
              <a:ext uri="{FF2B5EF4-FFF2-40B4-BE49-F238E27FC236}">
                <a16:creationId xmlns:a16="http://schemas.microsoft.com/office/drawing/2014/main" id="{703CAB63-04F8-4F4B-904A-D4CE02E75CF6}"/>
              </a:ext>
            </a:extLst>
          </p:cNvPr>
          <p:cNvSpPr>
            <a:spLocks noGrp="1"/>
          </p:cNvSpPr>
          <p:nvPr>
            <p:ph idx="1"/>
          </p:nvPr>
        </p:nvSpPr>
        <p:spPr>
          <a:xfrm>
            <a:off x="838200" y="1236372"/>
            <a:ext cx="10515600" cy="4940591"/>
          </a:xfrm>
        </p:spPr>
        <p:txBody>
          <a:bodyPr/>
          <a:lstStyle/>
          <a:p>
            <a:r>
              <a:rPr lang="en-US" dirty="0"/>
              <a:t>A crate consists of:</a:t>
            </a:r>
          </a:p>
          <a:p>
            <a:pPr lvl="1"/>
            <a:r>
              <a:rPr lang="en-US" dirty="0"/>
              <a:t> a single Crate_Name.rs file with main or, for a library, configured tests.</a:t>
            </a:r>
          </a:p>
          <a:p>
            <a:pPr lvl="1"/>
            <a:r>
              <a:rPr lang="en-US" dirty="0"/>
              <a:t>a </a:t>
            </a:r>
            <a:r>
              <a:rPr lang="en-US" dirty="0" err="1"/>
              <a:t>cargo.toml</a:t>
            </a:r>
            <a:r>
              <a:rPr lang="en-US" dirty="0"/>
              <a:t> file that declares dependencies on other crates.</a:t>
            </a:r>
          </a:p>
          <a:p>
            <a:r>
              <a:rPr lang="en-US" dirty="0"/>
              <a:t>These parts are embedded in a crate folder</a:t>
            </a:r>
          </a:p>
          <a:p>
            <a:pPr lvl="1"/>
            <a:r>
              <a:rPr lang="en-US" dirty="0"/>
              <a:t>Has a /</a:t>
            </a:r>
            <a:r>
              <a:rPr lang="en-US" dirty="0" err="1"/>
              <a:t>src</a:t>
            </a:r>
            <a:r>
              <a:rPr lang="en-US" dirty="0"/>
              <a:t> sub folder holding at least one *.</a:t>
            </a:r>
            <a:r>
              <a:rPr lang="en-US" dirty="0" err="1"/>
              <a:t>rs</a:t>
            </a:r>
            <a:r>
              <a:rPr lang="en-US" dirty="0"/>
              <a:t> file, e.g., main.rs or lib.rs.</a:t>
            </a:r>
          </a:p>
          <a:p>
            <a:pPr lvl="1"/>
            <a:r>
              <a:rPr lang="en-US" dirty="0"/>
              <a:t>The /</a:t>
            </a:r>
            <a:r>
              <a:rPr lang="en-US" dirty="0" err="1"/>
              <a:t>src</a:t>
            </a:r>
            <a:r>
              <a:rPr lang="en-US" dirty="0"/>
              <a:t> directory may also include other *.</a:t>
            </a:r>
            <a:r>
              <a:rPr lang="en-US" dirty="0" err="1"/>
              <a:t>rs</a:t>
            </a:r>
            <a:r>
              <a:rPr lang="en-US" dirty="0"/>
              <a:t> files that define modules to be loaded.</a:t>
            </a:r>
          </a:p>
          <a:p>
            <a:pPr lvl="1"/>
            <a:r>
              <a:rPr lang="en-US" dirty="0"/>
              <a:t>The crate folder may also include a /examples folder for library crates, used to provide demonstrations and regression tests for the library.</a:t>
            </a:r>
          </a:p>
          <a:p>
            <a:r>
              <a:rPr lang="en-US" dirty="0"/>
              <a:t>Each crate is expected to implement a single responsibility and have code comments that describe its operation.</a:t>
            </a:r>
          </a:p>
        </p:txBody>
      </p:sp>
      <p:sp>
        <p:nvSpPr>
          <p:cNvPr id="4" name="Slide Number Placeholder 3">
            <a:extLst>
              <a:ext uri="{FF2B5EF4-FFF2-40B4-BE49-F238E27FC236}">
                <a16:creationId xmlns:a16="http://schemas.microsoft.com/office/drawing/2014/main" id="{33584788-4BF1-451A-81CF-45224E9BAB24}"/>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50288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711834"/>
          </a:xfrm>
        </p:spPr>
        <p:txBody>
          <a:bodyPr/>
          <a:lstStyle/>
          <a:p>
            <a:r>
              <a:rPr lang="en-US" dirty="0"/>
              <a:t>Crate Library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268882"/>
            <a:ext cx="10515600" cy="5091912"/>
          </a:xfrm>
        </p:spPr>
        <p:txBody>
          <a:bodyPr/>
          <a:lstStyle/>
          <a:p>
            <a:r>
              <a:rPr lang="en-US" dirty="0"/>
              <a:t>For anything other than trivial example code it’s very useful to test as we build code:</a:t>
            </a:r>
          </a:p>
          <a:p>
            <a:pPr lvl="1"/>
            <a:r>
              <a:rPr lang="en-US" dirty="0"/>
              <a:t>A library crate is created with the command </a:t>
            </a:r>
            <a:br>
              <a:rPr lang="en-US" dirty="0"/>
            </a:br>
            <a:r>
              <a:rPr lang="en-US" dirty="0"/>
              <a:t> 	</a:t>
            </a:r>
            <a:r>
              <a:rPr lang="en-US" b="1" dirty="0"/>
              <a:t>cargo new –lib [crate-name].</a:t>
            </a:r>
          </a:p>
          <a:p>
            <a:pPr lvl="1"/>
            <a:r>
              <a:rPr lang="en-US" dirty="0"/>
              <a:t>That builds a lib.rs containing a single configured test that asserts 2 + 2 = 4.</a:t>
            </a:r>
          </a:p>
          <a:p>
            <a:pPr lvl="2"/>
            <a:r>
              <a:rPr lang="en-US" dirty="0"/>
              <a:t>This is simply a demonstration of how to build test cases for a library.</a:t>
            </a:r>
          </a:p>
          <a:p>
            <a:pPr lvl="2"/>
            <a:r>
              <a:rPr lang="en-US" dirty="0"/>
              <a:t>Each test passes if, and only if, there are no failed assertions.</a:t>
            </a:r>
          </a:p>
          <a:p>
            <a:pPr lvl="1"/>
            <a:r>
              <a:rPr lang="en-US" dirty="0"/>
              <a:t>Every time we add a few lines of code in the lib.rs file we add small tests, each in a configured test block and then build and execute with the command:</a:t>
            </a:r>
            <a:br>
              <a:rPr lang="en-US" dirty="0"/>
            </a:br>
            <a:r>
              <a:rPr lang="en-US" dirty="0"/>
              <a:t> 	</a:t>
            </a:r>
            <a:r>
              <a:rPr lang="en-US" b="1" dirty="0"/>
              <a:t>cargo test</a:t>
            </a:r>
            <a:br>
              <a:rPr lang="en-US" b="1" dirty="0"/>
            </a:br>
            <a:r>
              <a:rPr lang="en-US" dirty="0"/>
              <a:t>in a terminal window located in the crate root folder.</a:t>
            </a:r>
          </a:p>
          <a:p>
            <a:pPr lvl="1"/>
            <a:r>
              <a:rPr lang="en-US" dirty="0"/>
              <a:t>This “co-test” process allows us to very quickly find errors.  If a test fails, the problem is almost certain to be in the few lines of code we entered after the last test.</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9</a:t>
            </a:fld>
            <a:endParaRPr lang="en-US"/>
          </a:p>
        </p:txBody>
      </p:sp>
    </p:spTree>
    <p:extLst>
      <p:ext uri="{BB962C8B-B14F-4D97-AF65-F5344CB8AC3E}">
        <p14:creationId xmlns:p14="http://schemas.microsoft.com/office/powerpoint/2010/main" val="4225677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1695</TotalTime>
  <Words>4617</Words>
  <Application>Microsoft Office PowerPoint</Application>
  <PresentationFormat>Widescreen</PresentationFormat>
  <Paragraphs>384</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Consolas</vt:lpstr>
      <vt:lpstr>Office Theme</vt:lpstr>
      <vt:lpstr>Rust Models</vt:lpstr>
      <vt:lpstr>Model</vt:lpstr>
      <vt:lpstr>Rust Models – Chapter 1 of Rust Story</vt:lpstr>
      <vt:lpstr>Background</vt:lpstr>
      <vt:lpstr>Prologue</vt:lpstr>
      <vt:lpstr>Rust Models Model 1 – Code Structure</vt:lpstr>
      <vt:lpstr>1. Code Structure https://jimfawcett.github.io/RustStory_Models.html#structure</vt:lpstr>
      <vt:lpstr>Crates</vt:lpstr>
      <vt:lpstr>Crate Library Construction Co-Tests</vt:lpstr>
      <vt:lpstr>Example – Files and Packages </vt:lpstr>
      <vt:lpstr>Example - Classes</vt:lpstr>
      <vt:lpstr>Use of Interfaces and Factories</vt:lpstr>
      <vt:lpstr>Object Factories</vt:lpstr>
      <vt:lpstr>C++ Models Model 2 - Compilation</vt:lpstr>
      <vt:lpstr>2. Compilation Model https://jimfawcett.github.io/CppStory_Models.html#compil</vt:lpstr>
      <vt:lpstr>Compilation Model</vt:lpstr>
      <vt:lpstr>C++ Models Model 3 - Execution</vt:lpstr>
      <vt:lpstr>3. Program Execution https://jimfawcett.github.io/CppStory_Models.html#execute</vt:lpstr>
      <vt:lpstr>Use of program memory</vt:lpstr>
      <vt:lpstr>Interaction with the Execution Environment</vt:lpstr>
      <vt:lpstr>C++ Models Model 4 - Memory</vt:lpstr>
      <vt:lpstr>4. Memory Model https://JimFawcett.github.io/CppStory_Models.html#memory</vt:lpstr>
      <vt:lpstr>Control of entity placement in memory</vt:lpstr>
      <vt:lpstr>C++ Models Model 5 - Classes</vt:lpstr>
      <vt:lpstr>5. Classes  https://jimfawcett.github.io/CppStory_Models.html#class</vt:lpstr>
      <vt:lpstr>Point Class</vt:lpstr>
      <vt:lpstr>C++ Models Model 6 – Object Model</vt:lpstr>
      <vt:lpstr>6. C++ Object Model https://jimfawcett.github.io/CppStory_Models.html#objmodel</vt:lpstr>
      <vt:lpstr>Object Construction</vt:lpstr>
      <vt:lpstr>Value Types</vt:lpstr>
      <vt:lpstr>C++ Models Model 7 – Polymorphism</vt:lpstr>
      <vt:lpstr>7. Polymorphism</vt:lpstr>
      <vt:lpstr>Virtual Function Dispatching</vt:lpstr>
      <vt:lpstr>Person Class Hierarchy Example</vt:lpstr>
      <vt:lpstr>C++ Models Model 8 – Templates</vt:lpstr>
      <vt:lpstr>8. Templates  https://jimfawcett.github.io/CppStory_Models.html#templ</vt:lpstr>
      <vt:lpstr>Template Class Example</vt:lpstr>
      <vt:lpstr>Template overloads and Specialization</vt:lpstr>
      <vt:lpstr>C++ Models Conclusions</vt:lpstr>
      <vt:lpstr>Conclusions</vt:lpstr>
      <vt:lpstr>Location of Resources</vt:lpstr>
      <vt:lpstr>Presentation Resources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103</cp:revision>
  <cp:lastPrinted>2020-02-06T15:38:29Z</cp:lastPrinted>
  <dcterms:created xsi:type="dcterms:W3CDTF">2020-02-03T12:39:42Z</dcterms:created>
  <dcterms:modified xsi:type="dcterms:W3CDTF">2020-03-24T00:49:54Z</dcterms:modified>
</cp:coreProperties>
</file>