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34"/>
  </p:notesMasterIdLst>
  <p:sldIdLst>
    <p:sldId id="287" r:id="rId3"/>
    <p:sldId id="256" r:id="rId4"/>
    <p:sldId id="283" r:id="rId5"/>
    <p:sldId id="284" r:id="rId6"/>
    <p:sldId id="285" r:id="rId7"/>
    <p:sldId id="275" r:id="rId8"/>
    <p:sldId id="257" r:id="rId9"/>
    <p:sldId id="258" r:id="rId10"/>
    <p:sldId id="265" r:id="rId11"/>
    <p:sldId id="276" r:id="rId12"/>
    <p:sldId id="263" r:id="rId13"/>
    <p:sldId id="264" r:id="rId14"/>
    <p:sldId id="266" r:id="rId15"/>
    <p:sldId id="278" r:id="rId16"/>
    <p:sldId id="270" r:id="rId17"/>
    <p:sldId id="259" r:id="rId18"/>
    <p:sldId id="260" r:id="rId19"/>
    <p:sldId id="267" r:id="rId20"/>
    <p:sldId id="261" r:id="rId21"/>
    <p:sldId id="268" r:id="rId22"/>
    <p:sldId id="277" r:id="rId23"/>
    <p:sldId id="279" r:id="rId24"/>
    <p:sldId id="262" r:id="rId25"/>
    <p:sldId id="271" r:id="rId26"/>
    <p:sldId id="269" r:id="rId27"/>
    <p:sldId id="280" r:id="rId28"/>
    <p:sldId id="272" r:id="rId29"/>
    <p:sldId id="273" r:id="rId30"/>
    <p:sldId id="274" r:id="rId31"/>
    <p:sldId id="282" r:id="rId32"/>
    <p:sldId id="281" r:id="rId3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55EF092-8A54-4677-B340-5EB5DEB17706}" type="datetimeFigureOut">
              <a:rPr lang="en-US" smtClean="0"/>
              <a:t>6/14/2020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1"/>
            <a:ext cx="5608320" cy="366045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096FF91-53E7-4F7C-9AC9-5CE79CF0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3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C5D6-74CA-4EF0-A94E-04D5BEED1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4A704-019F-4E3C-B8C0-A9C2C77D7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47DB7-3F29-4684-AD08-2B39C369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C7CB-2D82-423C-AB01-41EA338034A6}" type="datetime1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70819-B82F-44CA-9ACC-DD54C05C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02C7D-EC92-4C7B-B7F1-7A3AEB19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BDD4-4AD8-463A-99CC-C1FCD5B1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CF680-5F5D-4221-9AE9-E9869B5D5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A1D77-B1D0-466E-993F-81406599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8DD4-2E2E-452A-93AA-FBB2F74976C2}" type="datetime1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9C832-1231-46DD-82F4-67BA4A61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89067-D4A2-4A50-B02E-6F284C28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1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A35A5-54A3-4613-AB8C-7FA6DB06E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69594-24A5-401C-AD34-BE4FB1F1D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1F1DB-0238-4C81-9108-697EEE78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91DF-6002-4AED-B0BC-482CBBAD8E96}" type="datetime1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6FED0-3FA9-47D1-A28E-469BAFBE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6E168-24EB-4F0E-8D7E-0EA6A723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2868" y="1803410"/>
            <a:ext cx="10363200" cy="11601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33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Webinar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22868" y="3537824"/>
            <a:ext cx="1036320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A5002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AUTHOR NAME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41B21B1-71E9-4BC6-8638-B332768E33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22868" y="4012480"/>
            <a:ext cx="103632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/>
            </a:lvl1pPr>
          </a:lstStyle>
          <a:p>
            <a:pPr lvl="0"/>
            <a:r>
              <a:rPr lang="en-US" dirty="0"/>
              <a:t>Click to Add Author Title, Affiliation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5B3C572-29D2-4B2C-8F48-CA3226879D17}"/>
              </a:ext>
            </a:extLst>
          </p:cNvPr>
          <p:cNvSpPr txBox="1">
            <a:spLocks/>
          </p:cNvSpPr>
          <p:nvPr userDrawn="1"/>
        </p:nvSpPr>
        <p:spPr>
          <a:xfrm>
            <a:off x="922868" y="3279040"/>
            <a:ext cx="10363200" cy="333728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867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PRESENTED BY: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0EA190B1-3E0E-4148-B40E-F1417086BF86}"/>
              </a:ext>
            </a:extLst>
          </p:cNvPr>
          <p:cNvSpPr txBox="1">
            <a:spLocks/>
          </p:cNvSpPr>
          <p:nvPr userDrawn="1"/>
        </p:nvSpPr>
        <p:spPr>
          <a:xfrm>
            <a:off x="922868" y="4668096"/>
            <a:ext cx="10363200" cy="333728"/>
          </a:xfrm>
          <a:prstGeom prst="rect">
            <a:avLst/>
          </a:prstGeom>
        </p:spPr>
        <p:txBody>
          <a:bodyPr anchor="t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867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MODERATED BY: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4B40C56-7811-4582-9638-347A492C0F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2868" y="4926890"/>
            <a:ext cx="10363200" cy="3513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A5002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lvl="0"/>
            <a:r>
              <a:rPr lang="en-US" dirty="0"/>
              <a:t>CLICK TO ADD MODERATOR NAME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1F9A766F-78E1-4E02-8583-E3B2C0C12D3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8639" y="2543003"/>
            <a:ext cx="10371668" cy="4275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defRPr>
            </a:lvl1pPr>
          </a:lstStyle>
          <a:p>
            <a:pPr lvl="0"/>
            <a:r>
              <a:rPr lang="en-US" dirty="0"/>
              <a:t>Subtitle, if applicable</a:t>
            </a:r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187014AF-DFE4-4B6C-B4AA-15E741728C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8639" y="5461000"/>
            <a:ext cx="10371668" cy="203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defRPr>
            </a:lvl1pPr>
          </a:lstStyle>
          <a:p>
            <a:pPr lvl="0"/>
            <a:r>
              <a:rPr lang="en-US" sz="1600" dirty="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Click to Add Webinar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7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B718-5258-46A1-BB95-02D0FB62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6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98BF-4C60-4419-83A6-928AC4CF9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262"/>
            <a:ext cx="10515600" cy="4854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59950-31EE-4E8C-B740-ECEB51F8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D5C9-BA28-4C78-BA6C-970E82ACA9AF}" type="datetime1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13192-673A-4B16-A30B-2296E634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EBDD6-765B-48BF-AE85-E6EC2BBE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175FE88-E4F7-4173-9B75-CBBABDFA1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3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D08C-E6D9-40EA-92BF-7CA46F3D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DE46-72DF-47B5-A83C-DA1C2920F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D9E37-2153-4DE0-BEE7-0248BD4B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C10-72E9-4AB7-9CF2-6E5B73E4A905}" type="datetime1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49C81-57D7-4728-B40E-A7A52EF3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8AFAB-AFF6-4257-A36F-0050338A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0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AAA0-E856-4798-8082-826BD81C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00A5-FB8D-47F2-B11A-08D47979E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23586"/>
            <a:ext cx="5181600" cy="49533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6BAFC-B6B4-49A0-BA1A-727CEDD7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23586"/>
            <a:ext cx="5181600" cy="49533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CFFB6-6899-49CA-8C2E-FA8470D6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A4F5-DD82-4FF5-A92B-D8CBC256FF7C}" type="datetime1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EB80A-65EE-40F6-8D68-81574877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06F2C-7388-4840-8EFD-E25448BB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175FE88-E4F7-4173-9B75-CBBABDFA1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5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90EF-993C-473D-B421-E06DFFED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2BA39-338B-42B9-A8F8-57B2D9964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95BF0-85C3-456F-817B-5D895AD87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06CCE-3388-4D36-B1F4-2F62215F1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78DFE-B1C7-42A2-ABCB-1B663B9D7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CC854-5F03-4B5A-9786-ADBA72BA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DF70-3824-48C1-8216-8795ED01A5D0}" type="datetime1">
              <a:rPr lang="en-US" smtClean="0"/>
              <a:t>6/14/2020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2BE9F-E5B0-42C0-854C-9927350A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28C7-F8E3-461B-9A56-4016ABA2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4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7985-676F-42AC-B3F0-3329DA21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04362-092C-42FF-9799-2D799D13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BA3C-702A-4485-AC0E-B655E7C90C7F}" type="datetime1">
              <a:rPr lang="en-US" smtClean="0"/>
              <a:t>6/14/2020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45907-2ABA-48A0-BD0B-18BE2D85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F39D1-4A42-4966-B037-F1B3E5C9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2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853B3-A6EC-4276-9D09-9BE5E93F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D74F-4C20-47A0-AAFB-26C07C87E0C0}" type="datetime1">
              <a:rPr lang="en-US" smtClean="0"/>
              <a:t>6/14/2020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D3190-A840-48E9-842D-1BACD8A2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F9AA5-6CC9-4B63-9682-ADC4C424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5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954C-14FF-4E7F-9A5B-88BF81FB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5993-5F17-42DB-AEE5-728E47D40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67E68-89D9-4A0B-B4FE-185A6DB8C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CA9F2-71F9-4EB1-A0B9-20FA93F0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004F-AB7D-4F79-8768-579D51F2D46C}" type="datetime1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9582C-76B7-45A8-BDC9-B6F75DE3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A1BF7-7B30-4CE7-B432-07999C73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9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5781-0DE6-4BAF-A2ED-35F2F296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7380C-D18D-4696-9AB7-69ACC9E7E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F3C01-E2E7-4AA4-B45C-EF1EFA298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BD25B-8CD8-4C5E-86A1-0758A095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C90A-9DD0-4D2B-BFD9-E76A52719A94}" type="datetime1">
              <a:rPr lang="en-US" smtClean="0"/>
              <a:t>6/14/2020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3E5B0-FFBE-42BA-8449-8924D923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4F486-5901-44C9-A3EE-8F08743F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8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89DD2-83FE-4941-BEC0-2410FFA5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12FF9-F7FC-422C-AF64-5855A28EB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9C9C-696F-4891-A5DE-E70613094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724D7-3E32-49D3-AC4A-39ACC2C5F813}" type="datetime1">
              <a:rPr lang="en-US" smtClean="0"/>
              <a:t>6/14/2020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09092-768E-49C2-B7CC-21BF22FB6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D330F-EC35-4029-890A-895E7F778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5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0B1CD3-3DF5-41E5-AD53-F4B142D30396}"/>
              </a:ext>
            </a:extLst>
          </p:cNvPr>
          <p:cNvSpPr/>
          <p:nvPr userDrawn="1"/>
        </p:nvSpPr>
        <p:spPr>
          <a:xfrm>
            <a:off x="0" y="6330396"/>
            <a:ext cx="8398933" cy="584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67" dirty="0">
                <a:latin typeface="Open Sans Condensed Light" panose="020B030603050402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CSIAC is sponsored by the Defense Technical Information Center (DTIC) under Contract #FA8075-17-D-0001. Any opinions, findings and conclusions or recommendations expressed in this material are those of the author(s) and do not necessarily reflect the views of the DTIC.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FA111B-C6FC-4EC7-B84D-E998570293EF}"/>
              </a:ext>
            </a:extLst>
          </p:cNvPr>
          <p:cNvSpPr/>
          <p:nvPr userDrawn="1"/>
        </p:nvSpPr>
        <p:spPr>
          <a:xfrm>
            <a:off x="2031421" y="6268838"/>
            <a:ext cx="10160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b="0" dirty="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info@csiac.org</a:t>
            </a:r>
          </a:p>
          <a:p>
            <a:pPr algn="r"/>
            <a:r>
              <a:rPr lang="en-US" sz="1200" b="0" dirty="0">
                <a:latin typeface="Open Sans Condensed" panose="020B080603050402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https://www.csiac.org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B64782-854B-4DA3-8DAB-39C901DEE669}"/>
              </a:ext>
            </a:extLst>
          </p:cNvPr>
          <p:cNvSpPr/>
          <p:nvPr userDrawn="1"/>
        </p:nvSpPr>
        <p:spPr>
          <a:xfrm>
            <a:off x="0" y="6761480"/>
            <a:ext cx="12192000" cy="12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3" name="Picture 3" descr="Q:\CSIAC\CSIAC-PP-Hex.png">
            <a:extLst>
              <a:ext uri="{FF2B5EF4-FFF2-40B4-BE49-F238E27FC236}">
                <a16:creationId xmlns:a16="http://schemas.microsoft.com/office/drawing/2014/main" id="{12E0654A-F9AC-4A5F-A98D-4D0A776193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27049"/>
            <a:ext cx="12192000" cy="314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87BA99B-F647-4523-B042-E26527DF0D86}"/>
              </a:ext>
            </a:extLst>
          </p:cNvPr>
          <p:cNvGrpSpPr/>
          <p:nvPr userDrawn="1"/>
        </p:nvGrpSpPr>
        <p:grpSpPr>
          <a:xfrm>
            <a:off x="135467" y="5867401"/>
            <a:ext cx="5012267" cy="463529"/>
            <a:chOff x="1362457" y="2117405"/>
            <a:chExt cx="6255992" cy="771397"/>
          </a:xfrm>
        </p:grpSpPr>
        <p:pic>
          <p:nvPicPr>
            <p:cNvPr id="15" name="Picture 2" descr="CSIAC Logo">
              <a:extLst>
                <a:ext uri="{FF2B5EF4-FFF2-40B4-BE49-F238E27FC236}">
                  <a16:creationId xmlns:a16="http://schemas.microsoft.com/office/drawing/2014/main" id="{99124295-7B0D-4321-8BF1-8FFFC45A1BD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0" y="2120328"/>
              <a:ext cx="4570449" cy="765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DoDIACs Seal Logo">
              <a:extLst>
                <a:ext uri="{FF2B5EF4-FFF2-40B4-BE49-F238E27FC236}">
                  <a16:creationId xmlns:a16="http://schemas.microsoft.com/office/drawing/2014/main" id="{F9087423-BBBF-4CE5-B37B-EFE7924AC3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3577" y="2117405"/>
              <a:ext cx="771397" cy="771397"/>
            </a:xfrm>
            <a:prstGeom prst="rect">
              <a:avLst/>
            </a:prstGeom>
          </p:spPr>
        </p:pic>
        <p:pic>
          <p:nvPicPr>
            <p:cNvPr id="17" name="Picture 16" descr="DoD Seal Logo">
              <a:extLst>
                <a:ext uri="{FF2B5EF4-FFF2-40B4-BE49-F238E27FC236}">
                  <a16:creationId xmlns:a16="http://schemas.microsoft.com/office/drawing/2014/main" id="{7AF6010C-70A7-4470-A91C-DD367B37309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2457" y="2117405"/>
              <a:ext cx="771397" cy="7713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7554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35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CSIAC_RustErrorHandling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jimfawcett.github.io/RustBiteByByte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1.4.0/std/io/struct.Stdout.html" TargetMode="External"/><Relationship Id="rId2" Type="http://schemas.openxmlformats.org/officeDocument/2006/relationships/hyperlink" Target="https://doc.rust-lang.org/1.4.0/std/io/struct.Stdin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rust-lang.org/std/fs/struct.File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book/" TargetMode="External"/><Relationship Id="rId2" Type="http://schemas.openxmlformats.org/officeDocument/2006/relationships/hyperlink" Target="https://jimfawcett.github.io/RustErrorHandl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rust-lang.org/std/" TargetMode="External"/><Relationship Id="rId5" Type="http://schemas.openxmlformats.org/officeDocument/2006/relationships/hyperlink" Target="https://fasterthanli.me/blog/2020/a-half-hour-to-learn-rust/" TargetMode="External"/><Relationship Id="rId4" Type="http://schemas.openxmlformats.org/officeDocument/2006/relationships/hyperlink" Target="https://stevedonovan.github.io/rust-gentle-intro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Videos.html" TargetMode="External"/><Relationship Id="rId2" Type="http://schemas.openxmlformats.org/officeDocument/2006/relationships/hyperlink" Target="https://jimfawcett.github.io/RustErrorHandli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" TargetMode="External"/><Relationship Id="rId4" Type="http://schemas.openxmlformats.org/officeDocument/2006/relationships/hyperlink" Target="https://jimfawcett.github.io/RustStory_Prologue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7D36-3FE3-4C64-A1E6-29B187ACB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2108200"/>
            <a:ext cx="8534400" cy="855341"/>
          </a:xfrm>
        </p:spPr>
        <p:txBody>
          <a:bodyPr>
            <a:normAutofit/>
          </a:bodyPr>
          <a:lstStyle/>
          <a:p>
            <a:r>
              <a:rPr lang="en-US" dirty="0"/>
              <a:t>Rust Error Handling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46870-AD27-46C9-B00F-23B0DDB8B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9355" y="3537824"/>
            <a:ext cx="7772400" cy="609600"/>
          </a:xfrm>
        </p:spPr>
        <p:txBody>
          <a:bodyPr/>
          <a:lstStyle/>
          <a:p>
            <a:r>
              <a:rPr lang="en-US" dirty="0"/>
              <a:t>Dr. Jim Fawcett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EDA55-907C-4162-B7E7-0AF5B83500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25600" y="4012480"/>
            <a:ext cx="8940800" cy="406400"/>
          </a:xfrm>
        </p:spPr>
        <p:txBody>
          <a:bodyPr/>
          <a:lstStyle/>
          <a:p>
            <a:r>
              <a:rPr lang="en-US" dirty="0"/>
              <a:t>Teaching Professor Emeritus of Computer Engineering at Syracuse University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6127A3-7187-442F-AE79-A278E49522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Steve Warzala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22AA39-56F1-4778-8300-63B8E646F0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2020-06-15</a:t>
            </a:r>
          </a:p>
        </p:txBody>
      </p:sp>
    </p:spTree>
    <p:extLst>
      <p:ext uri="{BB962C8B-B14F-4D97-AF65-F5344CB8AC3E}">
        <p14:creationId xmlns:p14="http://schemas.microsoft.com/office/powerpoint/2010/main" val="185411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B4FBE-056C-44B9-B015-26DAC597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A0731-BF41-4672-8E10-FA153615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program affects user health, wealth, or safety, then don’t panic.</a:t>
            </a:r>
          </a:p>
          <a:p>
            <a:pPr lvl="1"/>
            <a:r>
              <a:rPr lang="en-US" dirty="0"/>
              <a:t>Thank you, Douglas Adams</a:t>
            </a:r>
          </a:p>
          <a:p>
            <a:r>
              <a:rPr lang="en-US" dirty="0"/>
              <a:t>Abruptly terminating operation of a Boeing 797 flight navigation system is not a good idea.</a:t>
            </a:r>
          </a:p>
          <a:p>
            <a:r>
              <a:rPr lang="en-US" dirty="0"/>
              <a:t>The route to panic-free behavior is handling results of all functions that may fail.</a:t>
            </a:r>
          </a:p>
          <a:p>
            <a:pPr lvl="1"/>
            <a:r>
              <a:rPr lang="en-US" dirty="0"/>
              <a:t>Rust makes that obvious, using the return type Result&lt;T, E&gt; for functions that may fail.</a:t>
            </a:r>
          </a:p>
          <a:p>
            <a:pPr lvl="1"/>
            <a:r>
              <a:rPr lang="en-US" dirty="0"/>
              <a:t>Rust vigorously reminds you to add any missing error handling for those functions – see slide #2.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31D35-52E3-4F82-99D5-4DB659A1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58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F006-CC4C-41A9-BA4F-88CAF6D1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Error Handling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F3024-FF61-4572-8E0A-FEBA41E58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Enum Result&lt;T,E&gt; { Ok(T), Err(E) }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#[</a:t>
            </a:r>
            <a:r>
              <a:rPr lang="en-US" dirty="0" err="1">
                <a:latin typeface="Consolas" panose="020B0609020204030204" pitchFamily="49" charset="0"/>
              </a:rPr>
              <a:t>must_use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 crate import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is_ok</a:t>
            </a:r>
            <a:r>
              <a:rPr lang="en-US" dirty="0">
                <a:latin typeface="Consolas" panose="020B0609020204030204" pitchFamily="49" charset="0"/>
              </a:rPr>
              <a:t>(&amp;self) -&gt; bool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is_Err</a:t>
            </a:r>
            <a:r>
              <a:rPr lang="en-US" dirty="0">
                <a:latin typeface="Consolas" panose="020B0609020204030204" pitchFamily="49" charset="0"/>
              </a:rPr>
              <a:t>(&amp;self) -&gt; bool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unwrap(self) -&gt; 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panics if not Ok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unwrap_err</a:t>
            </a:r>
            <a:r>
              <a:rPr lang="en-US" dirty="0">
                <a:latin typeface="Consolas" panose="020B0609020204030204" pitchFamily="49" charset="0"/>
              </a:rPr>
              <a:t>(self) -&gt; 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Panics if not Err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7A1C3-1855-4A77-AB74-75243EE3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82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A3A3-822A-4654-8703-47ECC2D4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5403-4D73-457D-8641-05A23ADD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Std Error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type Result&lt;T&gt; = Result&lt;</a:t>
            </a:r>
            <a:r>
              <a:rPr lang="en-US" dirty="0" err="1">
                <a:latin typeface="Consolas" panose="020B0609020204030204" pitchFamily="49" charset="0"/>
              </a:rPr>
              <a:t>T,std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io</a:t>
            </a:r>
            <a:r>
              <a:rPr lang="en-US" dirty="0">
                <a:latin typeface="Consolas" panose="020B0609020204030204" pitchFamily="49" charset="0"/>
              </a:rPr>
              <a:t>::Error&gt;;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io</a:t>
            </a:r>
            <a:r>
              <a:rPr lang="en-US" dirty="0">
                <a:latin typeface="Consolas" panose="020B0609020204030204" pitchFamily="49" charset="0"/>
              </a:rPr>
              <a:t> crate import</a:t>
            </a:r>
          </a:p>
          <a:p>
            <a:r>
              <a:rPr lang="en-US" dirty="0">
                <a:latin typeface="Consolas" panose="020B0609020204030204" pitchFamily="49" charset="0"/>
              </a:rPr>
              <a:t>Custom Error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Use std::</a:t>
            </a:r>
            <a:r>
              <a:rPr lang="en-US" sz="2000" dirty="0" err="1">
                <a:latin typeface="Consolas" panose="020B0609020204030204" pitchFamily="49" charset="0"/>
              </a:rPr>
              <a:t>io</a:t>
            </a:r>
            <a:r>
              <a:rPr lang="en-US" sz="2000" dirty="0">
                <a:latin typeface="Consolas" panose="020B0609020204030204" pitchFamily="49" charset="0"/>
              </a:rPr>
              <a:t>::{Error, </a:t>
            </a:r>
            <a:r>
              <a:rPr lang="en-US" sz="2000" dirty="0" err="1">
                <a:latin typeface="Consolas" panose="020B0609020204030204" pitchFamily="49" charset="0"/>
              </a:rPr>
              <a:t>ErrorKind</a:t>
            </a:r>
            <a:r>
              <a:rPr lang="en-US" sz="2000" dirty="0"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custom_error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Error::new(</a:t>
            </a:r>
            <a:r>
              <a:rPr lang="en-US" sz="2000" dirty="0" err="1">
                <a:latin typeface="Consolas" panose="020B0609020204030204" pitchFamily="49" charset="0"/>
              </a:rPr>
              <a:t>ErrorKind</a:t>
            </a:r>
            <a:r>
              <a:rPr lang="en-US" sz="2000" dirty="0">
                <a:latin typeface="Consolas" panose="020B0609020204030204" pitchFamily="49" charset="0"/>
              </a:rPr>
              <a:t>::Other, </a:t>
            </a:r>
            <a:r>
              <a:rPr lang="en-US" sz="2000" dirty="0" err="1">
                <a:latin typeface="Consolas" panose="020B0609020204030204" pitchFamily="49" charset="0"/>
              </a:rPr>
              <a:t>some_useful_value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5106-B232-4ED3-B0BE-88CFB760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2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FF51-0A2B-46B3-9FDB-68B72FE2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Result&lt;T, E&gt; with </a:t>
            </a:r>
            <a:r>
              <a:rPr lang="en-US" dirty="0" err="1"/>
              <a:t>is_ok</a:t>
            </a:r>
            <a:r>
              <a:rPr lang="en-US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AFA99B-5B98-4C66-99A8-07B9B605C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2189"/>
            <a:ext cx="8129950" cy="4854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614D81-729A-4277-BFD7-77A93E112381}"/>
              </a:ext>
            </a:extLst>
          </p:cNvPr>
          <p:cNvSpPr txBox="1"/>
          <p:nvPr/>
        </p:nvSpPr>
        <p:spPr>
          <a:xfrm>
            <a:off x="6400801" y="2833942"/>
            <a:ext cx="5130412" cy="92333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Illustrates accepting Result&lt;String, FromUtf8Error&gt;, </a:t>
            </a:r>
          </a:p>
          <a:p>
            <a:r>
              <a:rPr lang="en-US" dirty="0"/>
              <a:t>Testing, with Result::</a:t>
            </a:r>
            <a:r>
              <a:rPr lang="en-US" dirty="0" err="1"/>
              <a:t>is_ok</a:t>
            </a:r>
            <a:r>
              <a:rPr lang="en-US" dirty="0"/>
              <a:t>(), and returning a new Result type: Result&lt;(), </a:t>
            </a:r>
            <a:r>
              <a:rPr lang="en-US" dirty="0" err="1"/>
              <a:t>CustomError</a:t>
            </a:r>
            <a:r>
              <a:rPr lang="en-US" dirty="0"/>
              <a:t>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2DD4A-9C15-4A1D-910C-FAB38AFA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64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F5FF-1828-4B3F-AA31-01028298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Trapping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6768E-5C94-42D8-B51C-C130DB07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need to use code that doesn’t reliably avoid panics you may attempt to trap them: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trap_panic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unreliable_function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description_str</a:t>
            </a:r>
            <a:r>
              <a:rPr lang="en-US" sz="2000" dirty="0">
                <a:latin typeface="Consolas" panose="020B0609020204030204" pitchFamily="49" charset="0"/>
              </a:rPr>
              <a:t>) -&gt; Result;</a:t>
            </a:r>
          </a:p>
          <a:p>
            <a:pPr lvl="1"/>
            <a:r>
              <a:rPr lang="en-US" dirty="0"/>
              <a:t>Definition in next slide</a:t>
            </a:r>
          </a:p>
          <a:p>
            <a:pPr lvl="1"/>
            <a:endParaRPr lang="en-US" dirty="0"/>
          </a:p>
          <a:p>
            <a:r>
              <a:rPr lang="en-US" dirty="0"/>
              <a:t>Traps are not guaranteed to succeed.  </a:t>
            </a:r>
          </a:p>
          <a:p>
            <a:pPr lvl="1"/>
            <a:r>
              <a:rPr lang="en-US" dirty="0"/>
              <a:t>A panic unwinds the call stack, returning resources to the process with drop.</a:t>
            </a:r>
          </a:p>
          <a:p>
            <a:pPr lvl="1"/>
            <a:r>
              <a:rPr lang="en-US" dirty="0"/>
              <a:t>If a drop also panics, the system will immediately abort.</a:t>
            </a:r>
          </a:p>
          <a:p>
            <a:pPr lvl="1"/>
            <a:r>
              <a:rPr lang="en-US" dirty="0"/>
              <a:t>If that happens before leaving </a:t>
            </a:r>
            <a:r>
              <a:rPr lang="en-US" dirty="0" err="1"/>
              <a:t>trap_panic</a:t>
            </a:r>
            <a:r>
              <a:rPr lang="en-US" dirty="0"/>
              <a:t> the trap will fail.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B1582-60AA-4611-8101-B2E2F3C5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09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4379F-06AB-433E-96EF-C4ACC867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500E1FC-7799-4C58-A412-4E2E7646FD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0042" y="157677"/>
            <a:ext cx="5131383" cy="6248569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372F357-68E3-4A6F-B009-6CDFFEA6D0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02188" y="157676"/>
            <a:ext cx="6046803" cy="62485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91CE9E-86E5-46DA-967C-7F0570D6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410" y="1178681"/>
            <a:ext cx="3677958" cy="621638"/>
          </a:xfrm>
          <a:solidFill>
            <a:schemeClr val="bg1"/>
          </a:solidFill>
          <a:ln w="19050">
            <a:solidFill>
              <a:srgbClr val="FFC000"/>
            </a:solidFill>
          </a:ln>
        </p:spPr>
        <p:txBody>
          <a:bodyPr/>
          <a:lstStyle/>
          <a:p>
            <a:r>
              <a:rPr lang="en-US" dirty="0"/>
              <a:t>Trapping Panics</a:t>
            </a:r>
          </a:p>
        </p:txBody>
      </p:sp>
    </p:spTree>
    <p:extLst>
      <p:ext uri="{BB962C8B-B14F-4D97-AF65-F5344CB8AC3E}">
        <p14:creationId xmlns:p14="http://schemas.microsoft.com/office/powerpoint/2010/main" val="816945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1355-6C67-4456-98BA-7C1874F0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that Avoids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3A437-4FA8-4B76-964F-D75838AF1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11" y="1322262"/>
            <a:ext cx="11635914" cy="4854701"/>
          </a:xfrm>
        </p:spPr>
        <p:txBody>
          <a:bodyPr/>
          <a:lstStyle/>
          <a:p>
            <a:r>
              <a:rPr lang="en-US" dirty="0"/>
              <a:t>Each function that can fail should return a std::result::Result&lt;T, E&gt;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fn</a:t>
            </a:r>
            <a:r>
              <a:rPr lang="en-US" sz="2000" dirty="0">
                <a:latin typeface="Consolas" panose="020B0609020204030204" pitchFamily="49" charset="0"/>
              </a:rPr>
              <a:t> f&lt;T, E&gt;() -&gt; Result&lt;T, E&gt; { /* code that can fail */ }</a:t>
            </a:r>
          </a:p>
          <a:p>
            <a:pPr lvl="1"/>
            <a:r>
              <a:rPr lang="en-US" dirty="0"/>
              <a:t>std library functions do this and so should user-defined functions</a:t>
            </a:r>
          </a:p>
          <a:p>
            <a:r>
              <a:rPr lang="en-US" dirty="0"/>
              <a:t>Result is an enumeration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Enum Result&lt;T, E&gt; { Ok(T), Err(E), }</a:t>
            </a:r>
          </a:p>
          <a:p>
            <a:pPr lvl="1"/>
            <a:r>
              <a:rPr lang="en-US" dirty="0"/>
              <a:t>Returned Result instance is either </a:t>
            </a:r>
            <a:r>
              <a:rPr lang="en-US" sz="2000" dirty="0">
                <a:latin typeface="Consolas" panose="020B0609020204030204" pitchFamily="49" charset="0"/>
              </a:rPr>
              <a:t>Ok(</a:t>
            </a:r>
            <a:r>
              <a:rPr lang="en-US" sz="2000" dirty="0" err="1">
                <a:latin typeface="Consolas" panose="020B0609020204030204" pitchFamily="49" charset="0"/>
              </a:rPr>
              <a:t>t:T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dirty="0"/>
              <a:t> or </a:t>
            </a:r>
            <a:r>
              <a:rPr lang="en-US" sz="2000" dirty="0">
                <a:latin typeface="Consolas" panose="020B0609020204030204" pitchFamily="49" charset="0"/>
              </a:rPr>
              <a:t>Err(</a:t>
            </a:r>
            <a:r>
              <a:rPr lang="en-US" sz="2000" dirty="0" err="1">
                <a:latin typeface="Consolas" panose="020B0609020204030204" pitchFamily="49" charset="0"/>
              </a:rPr>
              <a:t>e:E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t is the computed value of f() or unit, (), if no such value is computed</a:t>
            </a:r>
          </a:p>
          <a:p>
            <a:pPr lvl="2"/>
            <a:r>
              <a:rPr lang="en-US" dirty="0"/>
              <a:t>e is the instance of error encountered, either from Error enumeration or user-defined</a:t>
            </a:r>
          </a:p>
          <a:p>
            <a:r>
              <a:rPr lang="en-US" dirty="0"/>
              <a:t>Testing Result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= f();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</a:rPr>
              <a:t>rslt.is_ok</a:t>
            </a:r>
            <a:r>
              <a:rPr lang="en-US" sz="2000" dirty="0">
                <a:latin typeface="Consolas" panose="020B0609020204030204" pitchFamily="49" charset="0"/>
              </a:rPr>
              <a:t>() { let t:T = </a:t>
            </a:r>
            <a:r>
              <a:rPr lang="en-US" sz="2000" dirty="0" err="1">
                <a:latin typeface="Consolas" panose="020B0609020204030204" pitchFamily="49" charset="0"/>
              </a:rPr>
              <a:t>rslt.unwrap</a:t>
            </a:r>
            <a:r>
              <a:rPr lang="en-US" sz="2000" dirty="0">
                <a:latin typeface="Consolas" panose="020B0609020204030204" pitchFamily="49" charset="0"/>
              </a:rPr>
              <a:t>();  /* do something with t */ }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</a:rPr>
              <a:t>rslt.is_err</a:t>
            </a:r>
            <a:r>
              <a:rPr lang="en-US" sz="2000" dirty="0">
                <a:latin typeface="Consolas" panose="020B0609020204030204" pitchFamily="49" charset="0"/>
              </a:rPr>
              <a:t>() { let e:E = </a:t>
            </a:r>
            <a:r>
              <a:rPr lang="en-US" sz="2000" dirty="0" err="1">
                <a:latin typeface="Consolas" panose="020B0609020204030204" pitchFamily="49" charset="0"/>
              </a:rPr>
              <a:t>rslt.unwrap_err</a:t>
            </a:r>
            <a:r>
              <a:rPr lang="en-US" sz="2000" dirty="0">
                <a:latin typeface="Consolas" panose="020B0609020204030204" pitchFamily="49" charset="0"/>
              </a:rPr>
              <a:t>();  /* do something with e */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73BCF-CAE1-40C4-A0B3-504E1A0B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99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D16C-DE32-4B6A-B7D7-B4F73483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Result by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4DA4-238E-4441-BBE2-1247562A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= f();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match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Ok(t) =&gt; { /* do something with t */ },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Err(e) =&gt; { /* do something with e */ },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dirty="0"/>
              <a:t>match is required to define actions for both possible results</a:t>
            </a:r>
          </a:p>
          <a:p>
            <a:r>
              <a:rPr lang="en-US" dirty="0"/>
              <a:t>“if let” uses matching operator =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if let Ok(t) =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/* do something with t = </a:t>
            </a:r>
            <a:r>
              <a:rPr lang="en-US" sz="2000" dirty="0" err="1">
                <a:latin typeface="Consolas" panose="020B0609020204030204" pitchFamily="49" charset="0"/>
              </a:rPr>
              <a:t>rslt.unwrap</a:t>
            </a:r>
            <a:r>
              <a:rPr lang="en-US" sz="2000" dirty="0">
                <a:latin typeface="Consolas" panose="020B0609020204030204" pitchFamily="49" charset="0"/>
              </a:rPr>
              <a:t>() */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else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/* do something with e = </a:t>
            </a:r>
            <a:r>
              <a:rPr lang="en-US" sz="2000" dirty="0" err="1">
                <a:latin typeface="Consolas" panose="020B0609020204030204" pitchFamily="49" charset="0"/>
              </a:rPr>
              <a:t>rslt.unwrap_err</a:t>
            </a:r>
            <a:r>
              <a:rPr lang="en-US" sz="2000" dirty="0">
                <a:latin typeface="Consolas" panose="020B0609020204030204" pitchFamily="49" charset="0"/>
              </a:rPr>
              <a:t>() */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75103-BEC7-44D4-A108-7C648756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40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299C-8A04-4170-8A34-0E750980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code using match and if let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37F212-0823-4643-BFD7-AD63C30AD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2189"/>
            <a:ext cx="7592160" cy="4854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0B6656-07DD-4278-BE09-2BFC139304BF}"/>
              </a:ext>
            </a:extLst>
          </p:cNvPr>
          <p:cNvSpPr txBox="1"/>
          <p:nvPr/>
        </p:nvSpPr>
        <p:spPr>
          <a:xfrm>
            <a:off x="7217478" y="1952524"/>
            <a:ext cx="3015426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match requires testing both cases, Ok and Err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24207-EF33-49CA-8A58-99910A736C48}"/>
              </a:ext>
            </a:extLst>
          </p:cNvPr>
          <p:cNvSpPr txBox="1"/>
          <p:nvPr/>
        </p:nvSpPr>
        <p:spPr>
          <a:xfrm>
            <a:off x="7217478" y="4387434"/>
            <a:ext cx="3015426" cy="92333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let doesn’t require handling both cases, but the code may do so, as shown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3EABE-B493-4E12-A31A-31BAB4F0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17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B208-7010-4161-82E7-3B92AD6F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Bubbling Errors up Call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2854-33C2-43D9-A998-49F64F55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onsolas" panose="020B0609020204030204" pitchFamily="49" charset="0"/>
              </a:rPr>
              <a:t>fn</a:t>
            </a:r>
            <a:r>
              <a:rPr lang="en-US" sz="2400" dirty="0">
                <a:latin typeface="Consolas" panose="020B0609020204030204" pitchFamily="49" charset="0"/>
              </a:rPr>
              <a:t> g&lt;T, E&gt;() -&gt; Result&lt;T, E&gt;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fn</a:t>
            </a:r>
            <a:r>
              <a:rPr lang="en-US" sz="2400" dirty="0">
                <a:latin typeface="Consolas" panose="020B0609020204030204" pitchFamily="49" charset="0"/>
              </a:rPr>
              <a:t> f&lt;T, E&gt;() -&gt; Result&lt;T, E&gt; {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</a:t>
            </a:r>
            <a:r>
              <a:rPr lang="en-US" sz="1800" dirty="0">
                <a:latin typeface="Consolas" panose="020B0609020204030204" pitchFamily="49" charset="0"/>
              </a:rPr>
              <a:t>// code elided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let t:T = g()?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</a:t>
            </a:r>
            <a:r>
              <a:rPr lang="en-US" sz="1800" dirty="0">
                <a:latin typeface="Consolas" panose="020B0609020204030204" pitchFamily="49" charset="0"/>
              </a:rPr>
              <a:t>// code using t elided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If g() returns an error the try operator ? returns from f(), passing out the Result object, Err(</a:t>
            </a:r>
            <a:r>
              <a:rPr lang="en-US" dirty="0" err="1"/>
              <a:t>e:E</a:t>
            </a:r>
            <a:r>
              <a:rPr lang="en-US" dirty="0"/>
              <a:t>).</a:t>
            </a:r>
          </a:p>
          <a:p>
            <a:r>
              <a:rPr lang="en-US" dirty="0"/>
              <a:t>Otherwise, the ? operator unwraps the result, t:T and binds to 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D93AF-D53C-4A39-85BA-909357FD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3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7465-C162-4B80-B82A-CE3A09742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64182"/>
          </a:xfrm>
        </p:spPr>
        <p:txBody>
          <a:bodyPr/>
          <a:lstStyle/>
          <a:p>
            <a:r>
              <a:rPr lang="en-US" dirty="0"/>
              <a:t>Rust Error Handling</a:t>
            </a:r>
            <a:br>
              <a:rPr lang="en-US" dirty="0"/>
            </a:br>
            <a:r>
              <a:rPr lang="en-US" sz="2800" dirty="0"/>
              <a:t>Important Part of Safe Systems Programming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A4810-E2F6-4B88-A3FE-0C484A8D4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68182"/>
          </a:xfrm>
        </p:spPr>
        <p:txBody>
          <a:bodyPr>
            <a:normAutofit/>
          </a:bodyPr>
          <a:lstStyle/>
          <a:p>
            <a:r>
              <a:rPr lang="en-US" sz="2000" dirty="0"/>
              <a:t>Jim Fawcett</a:t>
            </a:r>
          </a:p>
          <a:p>
            <a:r>
              <a:rPr lang="en-US" sz="2000" dirty="0">
                <a:hlinkClick r:id="rId2"/>
              </a:rPr>
              <a:t>https://JimFawcett.github.io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https://jimfawcett.github.io/Resources/CSIAC_RustErrorHandling.pdf</a:t>
            </a:r>
            <a:endParaRPr lang="en-US" sz="2000" dirty="0"/>
          </a:p>
          <a:p>
            <a:r>
              <a:rPr lang="en-US" sz="2000" dirty="0">
                <a:hlinkClick r:id="rId4"/>
              </a:rPr>
              <a:t>Rust Bite by Byte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1488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88F6-2313-4FC4-8183-EB77AFEC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195"/>
          </a:xfrm>
        </p:spPr>
        <p:txBody>
          <a:bodyPr/>
          <a:lstStyle/>
          <a:p>
            <a:r>
              <a:rPr lang="en-US" dirty="0"/>
              <a:t>Bubbling Errors up the Call Chain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DD7079-4A42-43F7-83F0-3B04BBA31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560852"/>
            <a:ext cx="7314248" cy="21380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C2A0D5-A498-421F-8F3E-8A5196171D37}"/>
              </a:ext>
            </a:extLst>
          </p:cNvPr>
          <p:cNvSpPr txBox="1"/>
          <p:nvPr/>
        </p:nvSpPr>
        <p:spPr>
          <a:xfrm>
            <a:off x="5084670" y="4594957"/>
            <a:ext cx="6135554" cy="166199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f&lt;T&gt;() -&gt; Result&lt;T, E&gt;</a:t>
            </a:r>
          </a:p>
          <a:p>
            <a:endParaRPr lang="en-US" sz="900" dirty="0"/>
          </a:p>
          <a:p>
            <a:r>
              <a:rPr lang="en-US" dirty="0"/>
              <a:t>    if Result&lt;T, E&gt; contains Ok(</a:t>
            </a:r>
            <a:r>
              <a:rPr lang="en-US" dirty="0" err="1"/>
              <a:t>t:T</a:t>
            </a:r>
            <a:r>
              <a:rPr lang="en-US" dirty="0"/>
              <a:t>) after evaluating f()</a:t>
            </a:r>
          </a:p>
          <a:p>
            <a:r>
              <a:rPr lang="en-US" dirty="0"/>
              <a:t>        then f()? Evaluates as t = f().unwrap();</a:t>
            </a:r>
          </a:p>
          <a:p>
            <a:r>
              <a:rPr lang="en-US" dirty="0"/>
              <a:t>    if Result&lt;T, E&gt; contains Err(error)</a:t>
            </a:r>
          </a:p>
          <a:p>
            <a:r>
              <a:rPr lang="en-US" dirty="0"/>
              <a:t>        then f()? Returns Result&lt;T, E&gt; to caller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255F2A-EAE9-429B-83DF-A8073684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34371"/>
            <a:ext cx="7328511" cy="233012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CA943-83CD-4B79-BD3E-39A8CA0D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66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BF4F-A11D-4843-BBCE-A7A8678B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Common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E5C2-8F5E-4FF9-8814-FB7B7B980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Console I/O</a:t>
            </a:r>
          </a:p>
          <a:p>
            <a:r>
              <a:rPr lang="en-US" dirty="0"/>
              <a:t>File I/O</a:t>
            </a:r>
          </a:p>
          <a:p>
            <a:r>
              <a:rPr lang="en-US" dirty="0"/>
              <a:t>TCP communication processing</a:t>
            </a:r>
          </a:p>
          <a:p>
            <a:r>
              <a:rPr lang="en-US" dirty="0"/>
              <a:t>Inter-process communication with pipes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will briefly discuss the first two in this 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F8757-5141-4B51-AEA2-165E7DF5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16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202-EFEA-48FA-B063-97E04E75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0094-2CB0-4448-A788-90EADC311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::stdin() -&gt; Stdin</a:t>
            </a:r>
          </a:p>
          <a:p>
            <a:r>
              <a:rPr lang="en-US" dirty="0"/>
              <a:t>Stdin functions: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read_line</a:t>
            </a:r>
            <a:r>
              <a:rPr lang="en-US" dirty="0"/>
              <a:t>(&amp;self, </a:t>
            </a:r>
            <a:r>
              <a:rPr lang="en-US" dirty="0" err="1"/>
              <a:t>buf</a:t>
            </a:r>
            <a:r>
              <a:rPr lang="en-US" dirty="0"/>
              <a:t>:&amp;mut String)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read_to_string</a:t>
            </a:r>
            <a:r>
              <a:rPr lang="en-US" dirty="0"/>
              <a:t>(&amp;mut self, </a:t>
            </a:r>
            <a:r>
              <a:rPr lang="en-US" dirty="0" err="1"/>
              <a:t>buf</a:t>
            </a:r>
            <a:r>
              <a:rPr lang="en-US" dirty="0"/>
              <a:t>:&amp;mut String)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2"/>
              </a:rPr>
              <a:t>https://doc.rust-lang.org/1.4.0/std/io/struct.Stdin.html</a:t>
            </a:r>
            <a:endParaRPr lang="en-US" dirty="0"/>
          </a:p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 -&gt;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 err="1"/>
              <a:t>Stdout</a:t>
            </a:r>
            <a:r>
              <a:rPr lang="en-US" dirty="0"/>
              <a:t> functions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write(&amp;mut self, </a:t>
            </a:r>
            <a:r>
              <a:rPr lang="en-US" dirty="0" err="1"/>
              <a:t>buf</a:t>
            </a:r>
            <a:r>
              <a:rPr lang="en-US" dirty="0"/>
              <a:t>: &amp;[u8])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write_all</a:t>
            </a:r>
            <a:r>
              <a:rPr lang="en-US" dirty="0"/>
              <a:t>(&amp;mut self, </a:t>
            </a:r>
            <a:r>
              <a:rPr lang="en-US" dirty="0" err="1"/>
              <a:t>buf</a:t>
            </a:r>
            <a:r>
              <a:rPr lang="en-US" dirty="0"/>
              <a:t>: &amp;[u8])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flush(&amp;mut self) -&gt; Result&lt;()&gt;</a:t>
            </a:r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3"/>
              </a:rPr>
              <a:t>https://doc.rust-lang.org/1.4.0/std/io/struct.Stdout.html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A3F0E-6556-4823-957F-1C835B8E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35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9E61-D072-4BA2-9F17-3648C760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 – std::</a:t>
            </a:r>
            <a:r>
              <a:rPr lang="en-US" dirty="0" err="1"/>
              <a:t>io</a:t>
            </a:r>
            <a:r>
              <a:rPr lang="en-US" dirty="0"/>
              <a:t>::stdin()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EC78C-CCAF-4AAB-9625-FCFA5911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49B83C-263B-48AB-9EA0-522A3611D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5079"/>
            <a:ext cx="10515600" cy="438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86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FE3D-482F-4A85-A0A7-63CF5B51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 – 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9C1D3F-5408-44BE-A145-186FD7E91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533" y="1236620"/>
            <a:ext cx="9600465" cy="4854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CEE696-204D-4628-9387-E8F49B6EC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788" y="4134510"/>
            <a:ext cx="4697644" cy="110406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4BF73-FF04-4A70-8AA6-CA118AA7D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500" y="2640788"/>
            <a:ext cx="4300719" cy="1028700"/>
          </a:xfrm>
          <a:prstGeom prst="rect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F0E090-6639-498C-8DA8-CEFA3DEB2C12}"/>
              </a:ext>
            </a:extLst>
          </p:cNvPr>
          <p:cNvSpPr txBox="1"/>
          <p:nvPr/>
        </p:nvSpPr>
        <p:spPr>
          <a:xfrm>
            <a:off x="10085100" y="2377304"/>
            <a:ext cx="1246018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arg</a:t>
            </a:r>
            <a:r>
              <a:rPr lang="en-US" dirty="0"/>
              <a:t> = _valid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94A582-CDF0-4B2D-8A51-ACD6033B118A}"/>
              </a:ext>
            </a:extLst>
          </p:cNvPr>
          <p:cNvSpPr txBox="1"/>
          <p:nvPr/>
        </p:nvSpPr>
        <p:spPr>
          <a:xfrm>
            <a:off x="10351687" y="3910435"/>
            <a:ext cx="147967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arg</a:t>
            </a:r>
            <a:r>
              <a:rPr lang="en-US" dirty="0"/>
              <a:t> = _invalid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0DE580-7FAD-4927-BD51-3135949F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9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303A-2D32-4E0D-A404-3825F08F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589" y="190623"/>
            <a:ext cx="5109473" cy="792676"/>
          </a:xfrm>
        </p:spPr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70C3A-EB7D-48AE-92A4-9810632F7CF3}"/>
              </a:ext>
            </a:extLst>
          </p:cNvPr>
          <p:cNvSpPr txBox="1"/>
          <p:nvPr/>
        </p:nvSpPr>
        <p:spPr>
          <a:xfrm>
            <a:off x="6721887" y="1116828"/>
            <a:ext cx="47770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Stdout</a:t>
            </a:r>
            <a:r>
              <a:rPr lang="en-US" dirty="0"/>
              <a:t>() on Windows platform does not work well with non-utf8 characters.  If you pass a buffer containing non-utf8 byte sequence(s) the program will panic.</a:t>
            </a:r>
          </a:p>
          <a:p>
            <a:endParaRPr lang="en-US" dirty="0"/>
          </a:p>
          <a:p>
            <a:r>
              <a:rPr lang="en-US" dirty="0"/>
              <a:t>Moreover, that panic cannot be trapped because the stack unwinding process results in a second active panic which always calls an immediate abort.</a:t>
            </a:r>
          </a:p>
          <a:p>
            <a:endParaRPr lang="en-US" dirty="0"/>
          </a:p>
          <a:p>
            <a:r>
              <a:rPr lang="en-US" dirty="0"/>
              <a:t>Note that you can </a:t>
            </a:r>
            <a:r>
              <a:rPr lang="en-US" b="1" dirty="0"/>
              <a:t>always avoid this problem </a:t>
            </a:r>
            <a:r>
              <a:rPr lang="en-US" dirty="0"/>
              <a:t>by building a String from the byte sequence, as shown in the previous slide.  That does reliably fail with a Result if any of the bytes can’t be represented as part of a utf-8 sequence.</a:t>
            </a:r>
          </a:p>
          <a:p>
            <a:endParaRPr lang="en-US" dirty="0"/>
          </a:p>
          <a:p>
            <a:r>
              <a:rPr lang="en-US" dirty="0"/>
              <a:t>If it doesn’t fail, you can safely pass the String, as bytes, to the </a:t>
            </a:r>
            <a:r>
              <a:rPr lang="en-US" dirty="0" err="1"/>
              <a:t>stdout</a:t>
            </a:r>
            <a:r>
              <a:rPr lang="en-US" dirty="0"/>
              <a:t>().write or </a:t>
            </a:r>
            <a:r>
              <a:rPr lang="en-US" dirty="0" err="1"/>
              <a:t>write_all</a:t>
            </a:r>
            <a:r>
              <a:rPr lang="en-US" dirty="0"/>
              <a:t> methods.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0188C-E43F-4F10-9159-80C77497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F9A8C82-1357-47B6-9B44-0CA09745C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092" y="472643"/>
            <a:ext cx="5728578" cy="572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68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202-EFEA-48FA-B063-97E04E75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0094-2CB0-4448-A788-90EADC311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std::fs::File</a:t>
            </a:r>
          </a:p>
          <a:p>
            <a:r>
              <a:rPr lang="en-US" dirty="0"/>
              <a:t>File functions: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open&lt;P: </a:t>
            </a:r>
            <a:r>
              <a:rPr lang="en-US" dirty="0" err="1"/>
              <a:t>AsRef</a:t>
            </a:r>
            <a:r>
              <a:rPr lang="en-US" dirty="0"/>
              <a:t>&lt;Path&gt;&gt;(path: P) -&gt; Result&lt;File&gt;    // opens read-only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create&lt;P: </a:t>
            </a:r>
            <a:r>
              <a:rPr lang="en-US" dirty="0" err="1"/>
              <a:t>AsRef</a:t>
            </a:r>
            <a:r>
              <a:rPr lang="en-US" dirty="0"/>
              <a:t>&lt;Path&gt;&gt;(path: P) -&gt; Result&lt;File&gt;  // opens write-only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with_options</a:t>
            </a:r>
            <a:r>
              <a:rPr lang="en-US" dirty="0"/>
              <a:t>() -&gt; </a:t>
            </a:r>
            <a:r>
              <a:rPr lang="en-US" dirty="0" err="1"/>
              <a:t>OpenOptions</a:t>
            </a:r>
            <a:endParaRPr lang="en-US" dirty="0"/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2"/>
              </a:rPr>
              <a:t>https://doc.rust-lang.org/std/fs/struct.File.html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A3F0E-6556-4823-957F-1C835B8E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43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E6E94E-181F-452C-9A8B-40ED7028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File Open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C821D-B8D4-47C2-BECE-17AB470B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F8D934-F14D-4AF9-BE8E-98F7E612BEF5}"/>
              </a:ext>
            </a:extLst>
          </p:cNvPr>
          <p:cNvSpPr txBox="1"/>
          <p:nvPr/>
        </p:nvSpPr>
        <p:spPr>
          <a:xfrm>
            <a:off x="977221" y="5276995"/>
            <a:ext cx="10225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of the Rust language does not support bit-masking on </a:t>
            </a:r>
            <a:r>
              <a:rPr lang="en-US" dirty="0" err="1"/>
              <a:t>enums</a:t>
            </a:r>
            <a:r>
              <a:rPr lang="en-US" dirty="0"/>
              <a:t> (which you can do in C++).  The reason is that Rust </a:t>
            </a:r>
            <a:r>
              <a:rPr lang="en-US" dirty="0" err="1"/>
              <a:t>enums</a:t>
            </a:r>
            <a:r>
              <a:rPr lang="en-US" dirty="0"/>
              <a:t> may have any associated type, not just integers (like C++).  This code illustrates one way to accomplish bit masking on options.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2FAED3B-0A3B-4287-80E9-D55D811391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1112" y="1309063"/>
            <a:ext cx="5181600" cy="272264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72EA37-0777-4E83-A774-7D622AFF4E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95112" y="1309063"/>
            <a:ext cx="5824332" cy="389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47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2A5738-3555-40DF-A371-FC11030F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Error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166A7-E615-42A1-AFB7-427D7EBC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514F1-2AD4-4578-8988-AA8576BD71FF}"/>
              </a:ext>
            </a:extLst>
          </p:cNvPr>
          <p:cNvSpPr txBox="1"/>
          <p:nvPr/>
        </p:nvSpPr>
        <p:spPr>
          <a:xfrm>
            <a:off x="6680006" y="1479792"/>
            <a:ext cx="45510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cases are presented here.  The first attempts to open a file, and, if it does not exist, will create and open it.</a:t>
            </a:r>
          </a:p>
          <a:p>
            <a:endParaRPr lang="en-US" dirty="0"/>
          </a:p>
          <a:p>
            <a:r>
              <a:rPr lang="en-US" dirty="0"/>
              <a:t>The second case does not attempt to create the file if it does not exist, so will fail if it doesn’t exist.</a:t>
            </a:r>
          </a:p>
          <a:p>
            <a:endParaRPr lang="en-US" dirty="0"/>
          </a:p>
          <a:p>
            <a:r>
              <a:rPr lang="en-US" dirty="0"/>
              <a:t>Open errors are managed by examining the </a:t>
            </a:r>
            <a:r>
              <a:rPr lang="en-US" dirty="0" err="1"/>
              <a:t>open_file</a:t>
            </a:r>
            <a:r>
              <a:rPr lang="en-US" dirty="0"/>
              <a:t> function’s result.   Write failures are handled by bubbling up to the caller – main in this case, so a write error terminates the program with an error message.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CFB3116-FE1D-4AD6-89EF-E0B16248C6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242403"/>
            <a:ext cx="5181600" cy="491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46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08879B3-524C-4638-B6AC-28F50B32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11395F-B50F-4FB5-8E6C-9B405FAAD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error handling uses:</a:t>
            </a:r>
          </a:p>
          <a:p>
            <a:pPr lvl="1"/>
            <a:r>
              <a:rPr lang="en-US" dirty="0"/>
              <a:t>panics</a:t>
            </a:r>
          </a:p>
          <a:p>
            <a:pPr lvl="2"/>
            <a:r>
              <a:rPr lang="en-US" dirty="0"/>
              <a:t>Trapping panics has behavior similar to C++ exception handling</a:t>
            </a:r>
          </a:p>
          <a:p>
            <a:pPr lvl="1"/>
            <a:r>
              <a:rPr lang="en-US" dirty="0"/>
              <a:t>std::Result&lt;T,E&gt;</a:t>
            </a:r>
          </a:p>
          <a:p>
            <a:pPr lvl="2"/>
            <a:r>
              <a:rPr lang="en-US" dirty="0"/>
              <a:t>Must handle both Ok(</a:t>
            </a:r>
            <a:r>
              <a:rPr lang="en-US" dirty="0" err="1"/>
              <a:t>t:T</a:t>
            </a:r>
            <a:r>
              <a:rPr lang="en-US" dirty="0"/>
              <a:t>) and Err(</a:t>
            </a:r>
            <a:r>
              <a:rPr lang="en-US" dirty="0" err="1"/>
              <a:t>e:E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Matching</a:t>
            </a:r>
          </a:p>
          <a:p>
            <a:pPr lvl="2"/>
            <a:r>
              <a:rPr lang="en-US" dirty="0"/>
              <a:t>Equivalent to manually handling Result, but often less code</a:t>
            </a:r>
          </a:p>
          <a:p>
            <a:pPr lvl="1"/>
            <a:r>
              <a:rPr lang="en-US" dirty="0"/>
              <a:t>call-chain error event bubbling</a:t>
            </a:r>
          </a:p>
          <a:p>
            <a:pPr lvl="2"/>
            <a:r>
              <a:rPr lang="en-US" dirty="0"/>
              <a:t>Supports chaining calls, e.g., anInstance.f1()?.f2()?.f3()?;</a:t>
            </a:r>
          </a:p>
          <a:p>
            <a:pPr lvl="2"/>
            <a:r>
              <a:rPr lang="en-US" dirty="0"/>
              <a:t>Chaining requires each function to return self or &amp;self</a:t>
            </a:r>
          </a:p>
          <a:p>
            <a:r>
              <a:rPr lang="en-US" dirty="0"/>
              <a:t>Rust tries to prevent developers from ignoring errors or forgetting to manage them.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FD0CC-F615-4259-B41B-F9D52C0C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4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DA2D-58CD-4991-A079-2116C14C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8A6B2-47A6-412E-87DD-6AE3B6BA0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modern programming language that emphasizes:</a:t>
            </a:r>
          </a:p>
          <a:p>
            <a:pPr lvl="1"/>
            <a:r>
              <a:rPr lang="en-US" dirty="0"/>
              <a:t>Compiler verified freedom from undefined behavior.</a:t>
            </a:r>
          </a:p>
          <a:p>
            <a:pPr lvl="1"/>
            <a:r>
              <a:rPr lang="en-US" dirty="0"/>
              <a:t>Support for writing data race free code in multi-threaded environments.</a:t>
            </a:r>
          </a:p>
          <a:p>
            <a:pPr lvl="1"/>
            <a:r>
              <a:rPr lang="en-US" dirty="0"/>
              <a:t>Performance comparable to C and C++.</a:t>
            </a:r>
          </a:p>
          <a:p>
            <a:r>
              <a:rPr lang="en-US" dirty="0"/>
              <a:t>Rust builds on experience with C and C++ to provide a system programming language that:</a:t>
            </a:r>
          </a:p>
          <a:p>
            <a:pPr lvl="1"/>
            <a:r>
              <a:rPr lang="en-US" dirty="0"/>
              <a:t>Closes vulnerabilities by construction.</a:t>
            </a:r>
          </a:p>
          <a:p>
            <a:pPr lvl="1"/>
            <a:r>
              <a:rPr lang="en-US" dirty="0"/>
              <a:t>Does not pay run-time performance penalty for safety.</a:t>
            </a:r>
          </a:p>
          <a:p>
            <a:pPr lvl="1"/>
            <a:r>
              <a:rPr lang="en-US" dirty="0"/>
              <a:t>Enables abstractions needed to build large maintainable code bases.</a:t>
            </a:r>
          </a:p>
          <a:p>
            <a:r>
              <a:rPr lang="en-US" dirty="0"/>
              <a:t>Rust compiles to native code and provides clever mechanisms to ensure freedom from dangling references and resource leaks.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23A28-404D-4BCD-BCA1-22BDA3F6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21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18A78-5A0B-4922-8753-C8B8799E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E0449A-B8DE-43F5-8488-F186D99997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61662"/>
              </p:ext>
            </p:extLst>
          </p:nvPr>
        </p:nvGraphicFramePr>
        <p:xfrm>
          <a:off x="838200" y="1322388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91018674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493013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964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Rust Error Handling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Demonstration code for this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16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Rust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Covers most of the language clearly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70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Gentle Introduction to Rust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Well written, fewer topics than Rust Book, very 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7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Half Hour to Learn Rust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Stroll </a:t>
                      </a:r>
                      <a:r>
                        <a:rPr lang="en-US" dirty="0" err="1"/>
                        <a:t>throught</a:t>
                      </a:r>
                      <a:r>
                        <a:rPr lang="en-US" dirty="0"/>
                        <a:t> most of the common constructs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4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Rust Standard Library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official documentation for the std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56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DC81B-5CA6-4324-B8B2-2C3B7D9D6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44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E7A733-0885-40E9-BA27-4B367E0EF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F259CD9-E00F-469D-AC0B-4A94CD564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 for listening/reading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88768-54BB-4140-8D85-EB2F0F96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2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9F07-7779-4CD9-A232-7FC06BA3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565"/>
          </a:xfrm>
        </p:spPr>
        <p:txBody>
          <a:bodyPr/>
          <a:lstStyle/>
          <a:p>
            <a:r>
              <a:rPr lang="en-US" dirty="0"/>
              <a:t>Safe and Productive System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EBCE2-225C-4398-8532-AA20B112B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8364"/>
            <a:ext cx="10515600" cy="5068599"/>
          </a:xfrm>
        </p:spPr>
        <p:txBody>
          <a:bodyPr/>
          <a:lstStyle/>
          <a:p>
            <a:r>
              <a:rPr lang="en-US" dirty="0"/>
              <a:t>Rust incorporates a number of interesting ideas that support modern system programming:</a:t>
            </a:r>
          </a:p>
          <a:p>
            <a:pPr lvl="1"/>
            <a:r>
              <a:rPr lang="en-US" dirty="0"/>
              <a:t>Compiler-checked </a:t>
            </a:r>
            <a:r>
              <a:rPr lang="en-US" b="1" dirty="0"/>
              <a:t>single ownership </a:t>
            </a:r>
            <a:r>
              <a:rPr lang="en-US" dirty="0"/>
              <a:t>policy with transfer and borrowing operations.</a:t>
            </a:r>
          </a:p>
          <a:p>
            <a:pPr lvl="1"/>
            <a:r>
              <a:rPr lang="en-US" dirty="0"/>
              <a:t> Heap storage only through </a:t>
            </a:r>
            <a:r>
              <a:rPr lang="en-US" b="1" dirty="0"/>
              <a:t>smart pointers </a:t>
            </a:r>
            <a:r>
              <a:rPr lang="en-US" dirty="0"/>
              <a:t>that use scope-based data management, so no resource leaks.</a:t>
            </a:r>
          </a:p>
          <a:p>
            <a:pPr lvl="1"/>
            <a:r>
              <a:rPr lang="en-US" b="1" dirty="0"/>
              <a:t>Traits</a:t>
            </a:r>
            <a:r>
              <a:rPr lang="en-US" dirty="0"/>
              <a:t> that define contracts for static and dynamic polymorphism, using generics and trait inheritance, essential for building flexible code that adapts to changing requirements.</a:t>
            </a:r>
          </a:p>
          <a:p>
            <a:pPr lvl="1"/>
            <a:r>
              <a:rPr lang="en-US" dirty="0"/>
              <a:t>Error handling: functions return </a:t>
            </a:r>
            <a:r>
              <a:rPr lang="en-US" sz="2000" b="1" dirty="0"/>
              <a:t>Result&lt;T, E&gt; { Ok(</a:t>
            </a:r>
            <a:r>
              <a:rPr lang="en-US" sz="2000" b="1" dirty="0" err="1"/>
              <a:t>t:T</a:t>
            </a:r>
            <a:r>
              <a:rPr lang="en-US" sz="2000" b="1" dirty="0"/>
              <a:t>), Err(</a:t>
            </a:r>
            <a:r>
              <a:rPr lang="en-US" sz="2000" b="1" dirty="0" err="1"/>
              <a:t>e:E</a:t>
            </a:r>
            <a:r>
              <a:rPr lang="en-US" sz="2000" b="1" dirty="0"/>
              <a:t>) } </a:t>
            </a:r>
            <a:r>
              <a:rPr lang="en-US" dirty="0"/>
              <a:t>enumerations.</a:t>
            </a:r>
          </a:p>
          <a:p>
            <a:pPr lvl="1"/>
            <a:r>
              <a:rPr lang="en-US" b="1" dirty="0"/>
              <a:t>Dependency management </a:t>
            </a:r>
            <a:r>
              <a:rPr lang="en-US" dirty="0"/>
              <a:t>through metadata supported transitive builds.</a:t>
            </a:r>
          </a:p>
          <a:p>
            <a:pPr lvl="1"/>
            <a:r>
              <a:rPr lang="en-US" b="1" dirty="0"/>
              <a:t>Effective tools </a:t>
            </a:r>
            <a:r>
              <a:rPr lang="en-US" dirty="0"/>
              <a:t>for building (cargo), checking code quality (</a:t>
            </a:r>
            <a:r>
              <a:rPr lang="en-US" dirty="0" err="1"/>
              <a:t>clippy</a:t>
            </a:r>
            <a:r>
              <a:rPr lang="en-US" dirty="0"/>
              <a:t>), formatting (</a:t>
            </a:r>
            <a:r>
              <a:rPr lang="en-US" dirty="0" err="1"/>
              <a:t>rustfmt</a:t>
            </a:r>
            <a:r>
              <a:rPr lang="en-US" dirty="0"/>
              <a:t>), and documentation (</a:t>
            </a:r>
            <a:r>
              <a:rPr lang="en-US" dirty="0" err="1"/>
              <a:t>rustdoc</a:t>
            </a:r>
            <a:r>
              <a:rPr lang="en-US" dirty="0"/>
              <a:t>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D4419-8AAC-4D82-AB7C-D74E3B08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5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A79D-AD2E-44B0-ADF1-59A79685A3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1FFCE-6020-4799-B1DD-2456B6D33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focuses on Rust error handling.</a:t>
            </a:r>
          </a:p>
          <a:p>
            <a:pPr lvl="1"/>
            <a:r>
              <a:rPr lang="en-US" dirty="0"/>
              <a:t>Role of panics in preventing undefined behavior</a:t>
            </a:r>
          </a:p>
          <a:p>
            <a:pPr lvl="1"/>
            <a:r>
              <a:rPr lang="en-US" dirty="0"/>
              <a:t>Returning results from functions that may fail</a:t>
            </a:r>
          </a:p>
          <a:p>
            <a:pPr lvl="1"/>
            <a:r>
              <a:rPr lang="en-US" dirty="0"/>
              <a:t>Matching return enumerations with appropriate operations</a:t>
            </a:r>
          </a:p>
          <a:p>
            <a:pPr lvl="1"/>
            <a:r>
              <a:rPr lang="en-US" dirty="0"/>
              <a:t>Error event bubbling up call chain</a:t>
            </a:r>
          </a:p>
          <a:p>
            <a:r>
              <a:rPr lang="en-US" dirty="0"/>
              <a:t>We will demonstrate these with discussions and code.  You can find all code presented here in this </a:t>
            </a:r>
            <a:r>
              <a:rPr lang="en-US" sz="2400" dirty="0">
                <a:hlinkClick r:id="rId2"/>
              </a:rPr>
              <a:t>Error Handling </a:t>
            </a:r>
            <a:r>
              <a:rPr lang="en-US" sz="2400">
                <a:hlinkClick r:id="rId2"/>
              </a:rPr>
              <a:t>Code Repository</a:t>
            </a:r>
            <a:r>
              <a:rPr lang="en-US" sz="2400" dirty="0"/>
              <a:t>.</a:t>
            </a:r>
          </a:p>
          <a:p>
            <a:r>
              <a:rPr lang="en-US" dirty="0"/>
              <a:t>You will find more details about ownership, objects, generics, and the Rust build process in a series of podcasts that are being published by CSIAC and also made available </a:t>
            </a:r>
            <a:r>
              <a:rPr lang="en-US" sz="2400" dirty="0">
                <a:hlinkClick r:id="rId3"/>
              </a:rPr>
              <a:t>here</a:t>
            </a:r>
            <a:r>
              <a:rPr lang="en-US" sz="2400" dirty="0"/>
              <a:t>.</a:t>
            </a:r>
          </a:p>
          <a:p>
            <a:r>
              <a:rPr lang="en-US" dirty="0"/>
              <a:t>More details about Rust are provided in a </a:t>
            </a:r>
            <a:r>
              <a:rPr lang="en-US" sz="2400" dirty="0">
                <a:hlinkClick r:id="rId4"/>
              </a:rPr>
              <a:t>Rust Story</a:t>
            </a:r>
            <a:r>
              <a:rPr lang="en-US" sz="2400" dirty="0"/>
              <a:t> from my </a:t>
            </a:r>
            <a:r>
              <a:rPr lang="en-US" sz="2400" dirty="0" err="1">
                <a:hlinkClick r:id="rId5"/>
              </a:rPr>
              <a:t>github</a:t>
            </a:r>
            <a:r>
              <a:rPr lang="en-US" sz="2400" dirty="0">
                <a:hlinkClick r:id="rId5"/>
              </a:rPr>
              <a:t> site</a:t>
            </a:r>
            <a:r>
              <a:rPr lang="en-US" dirty="0"/>
              <a:t>.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8B7E7-CA7E-4A30-A867-60315F4C8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04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555E-A4E9-4A94-856A-6B30CCF0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9619"/>
          </a:xfrm>
        </p:spPr>
        <p:txBody>
          <a:bodyPr/>
          <a:lstStyle/>
          <a:p>
            <a:r>
              <a:rPr lang="en-US" dirty="0"/>
              <a:t>What’s Unique about Rust Error Handling?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ED3E8-3EE6-47C8-8EB7-40C987123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128"/>
            <a:ext cx="10515600" cy="5077836"/>
          </a:xfrm>
        </p:spPr>
        <p:txBody>
          <a:bodyPr/>
          <a:lstStyle/>
          <a:p>
            <a:r>
              <a:rPr lang="en-US" dirty="0"/>
              <a:t>Rust identifies functions that may fail by returning Result&lt;T, E&gt;</a:t>
            </a:r>
          </a:p>
          <a:p>
            <a:r>
              <a:rPr lang="en-US" dirty="0"/>
              <a:t>Rust encourages developers to handle every case were errors may occur.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have to opt out if you don’t need to handle an error case.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Rust has support for bubbling errors up the call chain, creating new custom errors, and returning errors from main.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9775-1492-4195-A830-430A3B19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1DB18-1F8C-472E-8A26-B98E4CDA3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68" y="2503691"/>
            <a:ext cx="4690663" cy="822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750A43-E8AC-41A0-9B02-A25A69B4A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879" y="2108995"/>
            <a:ext cx="5091731" cy="156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2565C8-A3EF-4BFC-8C3D-4265E057A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358" y="4165277"/>
            <a:ext cx="4597654" cy="87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1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7BCE-B2D5-471E-97ED-3AA745E7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306C5-2AC8-44DE-B23D-35F9B69D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 out of bounds</a:t>
            </a:r>
          </a:p>
          <a:p>
            <a:r>
              <a:rPr lang="en-US" dirty="0"/>
              <a:t>Divide by zero</a:t>
            </a:r>
          </a:p>
          <a:p>
            <a:r>
              <a:rPr lang="en-US" dirty="0"/>
              <a:t>Integer overflow</a:t>
            </a:r>
          </a:p>
          <a:p>
            <a:r>
              <a:rPr lang="en-US" dirty="0"/>
              <a:t>Console and file I/O failures to open or read/write</a:t>
            </a:r>
          </a:p>
          <a:p>
            <a:r>
              <a:rPr lang="en-US" dirty="0"/>
              <a:t>Initializing String from non-utf8 byte array</a:t>
            </a:r>
          </a:p>
          <a:p>
            <a:r>
              <a:rPr lang="en-US" dirty="0"/>
              <a:t>System and User-defined errors</a:t>
            </a:r>
          </a:p>
          <a:p>
            <a:pPr lvl="1"/>
            <a:r>
              <a:rPr lang="en-US" dirty="0"/>
              <a:t>Users supply unexpected or malicious inputs</a:t>
            </a:r>
          </a:p>
          <a:p>
            <a:pPr lvl="1"/>
            <a:r>
              <a:rPr lang="en-US" dirty="0"/>
              <a:t>Server not available</a:t>
            </a:r>
          </a:p>
          <a:p>
            <a:pPr lvl="1"/>
            <a:r>
              <a:rPr lang="en-US" dirty="0"/>
              <a:t>Unexpected content format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9122A-AF03-47D0-8CB6-83CA55CE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5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179B-E037-47D4-BB7F-75B7AE22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8C57-5FCF-4C41-BC3B-2CA7DC21F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panic is a program exit that attempts to unwind the stack, dropping each object residing in the stack.</a:t>
            </a:r>
          </a:p>
          <a:p>
            <a:pPr lvl="1"/>
            <a:r>
              <a:rPr lang="en-US" dirty="0"/>
              <a:t>Panics can be trapped and handled to avoid program exit</a:t>
            </a:r>
          </a:p>
          <a:p>
            <a:r>
              <a:rPr lang="en-US" dirty="0"/>
              <a:t>Should a panic occur while unwinding the stack from an earlier panic the program will immediately abort.</a:t>
            </a:r>
          </a:p>
          <a:p>
            <a:pPr lvl="1"/>
            <a:r>
              <a:rPr lang="en-US" dirty="0"/>
              <a:t>Multiple panic aborts cannot be trapped, so stopping in this case is inevitable</a:t>
            </a:r>
          </a:p>
          <a:p>
            <a:r>
              <a:rPr lang="en-US" dirty="0"/>
              <a:t>Panics are intended program actions that avoid undefined behavior due to program errors.</a:t>
            </a:r>
          </a:p>
          <a:p>
            <a:pPr lvl="1"/>
            <a:r>
              <a:rPr lang="en-US" dirty="0"/>
              <a:t>Indexing out of bounds</a:t>
            </a:r>
          </a:p>
          <a:p>
            <a:r>
              <a:rPr lang="en-US" dirty="0"/>
              <a:t>So panics are the lowest level of error handling mechanisms.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DBB1C-B88E-44B2-9FF3-FAD9CFFD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37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07D2E19-AA32-4BDF-A4B2-E060389CE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7010"/>
          </a:xfrm>
        </p:spPr>
        <p:txBody>
          <a:bodyPr/>
          <a:lstStyle/>
          <a:p>
            <a:r>
              <a:rPr lang="en-US" dirty="0"/>
              <a:t>Avoiding Undefined Behavior with Panic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3F7D00-2541-4023-8578-4AE3C1E5B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3809"/>
            <a:ext cx="7670606" cy="2096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D0B2B0-ADE8-4315-A8B1-C0BA4A306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758" y="2108826"/>
            <a:ext cx="5116598" cy="14239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9267FC-6881-462F-9828-06FE1A6AE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37" y="3719424"/>
            <a:ext cx="9805446" cy="26642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02928B-C338-402B-A22C-CCA75AAB656B}"/>
              </a:ext>
            </a:extLst>
          </p:cNvPr>
          <p:cNvSpPr txBox="1"/>
          <p:nvPr/>
        </p:nvSpPr>
        <p:spPr>
          <a:xfrm>
            <a:off x="572373" y="997262"/>
            <a:ext cx="1177901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C++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C87F2A-715F-43A9-B563-8D50FC79374C}"/>
              </a:ext>
            </a:extLst>
          </p:cNvPr>
          <p:cNvSpPr txBox="1"/>
          <p:nvPr/>
        </p:nvSpPr>
        <p:spPr>
          <a:xfrm>
            <a:off x="682893" y="3622316"/>
            <a:ext cx="1177901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Rust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08A812-18B5-4B8E-BB89-AED96419E03B}"/>
              </a:ext>
            </a:extLst>
          </p:cNvPr>
          <p:cNvSpPr txBox="1"/>
          <p:nvPr/>
        </p:nvSpPr>
        <p:spPr>
          <a:xfrm>
            <a:off x="7070241" y="5616198"/>
            <a:ext cx="2639152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Panic terminates before memory can be accessed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B7103-39E8-4F5F-ADC4-A11AD3D602E8}"/>
              </a:ext>
            </a:extLst>
          </p:cNvPr>
          <p:cNvSpPr txBox="1"/>
          <p:nvPr/>
        </p:nvSpPr>
        <p:spPr>
          <a:xfrm>
            <a:off x="7768911" y="1462495"/>
            <a:ext cx="3584890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Unowned memory can be accessed.  Process ends normally.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459FD72-3ED4-4459-898D-C8CF7EC4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3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SIAC Webinar Covers">
  <a:themeElements>
    <a:clrScheme name="CSIAC Theme Colors">
      <a:dk1>
        <a:srgbClr val="A2A2A2"/>
      </a:dk1>
      <a:lt1>
        <a:srgbClr val="626262"/>
      </a:lt1>
      <a:dk2>
        <a:srgbClr val="FFFFFF"/>
      </a:dk2>
      <a:lt2>
        <a:srgbClr val="D8D8D8"/>
      </a:lt2>
      <a:accent1>
        <a:srgbClr val="990026"/>
      </a:accent1>
      <a:accent2>
        <a:srgbClr val="990026"/>
      </a:accent2>
      <a:accent3>
        <a:srgbClr val="990026"/>
      </a:accent3>
      <a:accent4>
        <a:srgbClr val="A5A5A5"/>
      </a:accent4>
      <a:accent5>
        <a:srgbClr val="F8D8D8"/>
      </a:accent5>
      <a:accent6>
        <a:srgbClr val="348AA2"/>
      </a:accent6>
      <a:hlink>
        <a:srgbClr val="0070C0"/>
      </a:hlink>
      <a:folHlink>
        <a:srgbClr val="0070C0"/>
      </a:folHlink>
    </a:clrScheme>
    <a:fontScheme name="CSIAC Webinar">
      <a:majorFont>
        <a:latin typeface="Open Sans Condensed"/>
        <a:ea typeface=""/>
        <a:cs typeface=""/>
      </a:majorFont>
      <a:minorFont>
        <a:latin typeface="Open San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2080</TotalTime>
  <Words>2259</Words>
  <Application>Microsoft Office PowerPoint</Application>
  <PresentationFormat>Widescreen</PresentationFormat>
  <Paragraphs>238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Open Sans Condensed</vt:lpstr>
      <vt:lpstr>Open Sans Condensed Light</vt:lpstr>
      <vt:lpstr>Open Sans ExtraBold</vt:lpstr>
      <vt:lpstr>Office Theme</vt:lpstr>
      <vt:lpstr>CSIAC Webinar Covers</vt:lpstr>
      <vt:lpstr>Rust Error Handling</vt:lpstr>
      <vt:lpstr>Rust Error Handling Important Part of Safe Systems Programming</vt:lpstr>
      <vt:lpstr>What is Rust?</vt:lpstr>
      <vt:lpstr>Safe and Productive System Programming</vt:lpstr>
      <vt:lpstr>Error Handling</vt:lpstr>
      <vt:lpstr>What’s Unique about Rust Error Handling?</vt:lpstr>
      <vt:lpstr>Errors</vt:lpstr>
      <vt:lpstr>Rust Panics</vt:lpstr>
      <vt:lpstr>Avoiding Undefined Behavior with Panic</vt:lpstr>
      <vt:lpstr>Avoiding Panics</vt:lpstr>
      <vt:lpstr>Rust Error Handling Types</vt:lpstr>
      <vt:lpstr>Error Types</vt:lpstr>
      <vt:lpstr>Using Result&lt;T, E&gt; with is_ok()</vt:lpstr>
      <vt:lpstr>Trapping Panics</vt:lpstr>
      <vt:lpstr>Trapping Panics</vt:lpstr>
      <vt:lpstr>Error Handling that Avoids Panics</vt:lpstr>
      <vt:lpstr>Evaluating Result by Matching</vt:lpstr>
      <vt:lpstr>Demonstration code using match and if let</vt:lpstr>
      <vt:lpstr>Bubbling Errors up Call Chain</vt:lpstr>
      <vt:lpstr>Bubbling Errors up the Call Chain</vt:lpstr>
      <vt:lpstr>Examples of Common Error Handling</vt:lpstr>
      <vt:lpstr>Console I/O</vt:lpstr>
      <vt:lpstr>Console I/O – std::io::stdin()</vt:lpstr>
      <vt:lpstr>Console I/O – std::io::stdout() </vt:lpstr>
      <vt:lpstr>std::io::stdout()</vt:lpstr>
      <vt:lpstr>File I/O</vt:lpstr>
      <vt:lpstr>Flexible File Open</vt:lpstr>
      <vt:lpstr>File Error Handling</vt:lpstr>
      <vt:lpstr>Summary</vt:lpstr>
      <vt:lpstr>References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Error Handling</dc:title>
  <dc:creator>James Fawcett</dc:creator>
  <cp:lastModifiedBy>James Fawcett</cp:lastModifiedBy>
  <cp:revision>77</cp:revision>
  <cp:lastPrinted>2020-05-01T18:09:47Z</cp:lastPrinted>
  <dcterms:created xsi:type="dcterms:W3CDTF">2020-04-29T18:59:32Z</dcterms:created>
  <dcterms:modified xsi:type="dcterms:W3CDTF">2020-06-14T17:39:29Z</dcterms:modified>
</cp:coreProperties>
</file>