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64" r:id="rId4"/>
    <p:sldId id="272" r:id="rId5"/>
    <p:sldId id="260" r:id="rId6"/>
    <p:sldId id="281" r:id="rId7"/>
    <p:sldId id="258" r:id="rId8"/>
    <p:sldId id="257" r:id="rId9"/>
    <p:sldId id="280" r:id="rId10"/>
    <p:sldId id="267" r:id="rId11"/>
    <p:sldId id="259" r:id="rId12"/>
    <p:sldId id="268" r:id="rId13"/>
    <p:sldId id="270" r:id="rId14"/>
    <p:sldId id="271" r:id="rId15"/>
    <p:sldId id="278" r:id="rId16"/>
    <p:sldId id="274" r:id="rId17"/>
    <p:sldId id="273" r:id="rId18"/>
    <p:sldId id="275" r:id="rId19"/>
    <p:sldId id="282" r:id="rId20"/>
    <p:sldId id="265" r:id="rId21"/>
    <p:sldId id="266" r:id="rId22"/>
    <p:sldId id="261" r:id="rId23"/>
    <p:sldId id="262" r:id="rId24"/>
    <p:sldId id="263" r:id="rId25"/>
    <p:sldId id="276" r:id="rId26"/>
    <p:sldId id="277" r:id="rId27"/>
    <p:sldId id="279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jimfawcett.github.io/Repositori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jimfawcett.github.io/StoryTell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imfawcett.github.io/LangCp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SiteStory_4.html" TargetMode="External"/><Relationship Id="rId2" Type="http://schemas.openxmlformats.org/officeDocument/2006/relationships/hyperlink" Target="https://jimfawcett.github.io/Test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cs.syr.edu/faculty/fawcett/handouts/Webpages/fawcettHome.htm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An intuitive navigation process to </a:t>
            </a:r>
            <a:r>
              <a:rPr lang="en-US"/>
              <a:t>find specific code </a:t>
            </a:r>
            <a:r>
              <a:rPr lang="en-US" dirty="0"/>
              <a:t>and resources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55337"/>
          </a:xfrm>
        </p:spPr>
        <p:txBody>
          <a:bodyPr/>
          <a:lstStyle/>
          <a:p>
            <a:r>
              <a:rPr lang="en-US" dirty="0"/>
              <a:t>Site Structure – </a:t>
            </a:r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4" y="1234662"/>
            <a:ext cx="9414105" cy="512168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010" y="136526"/>
            <a:ext cx="5931789" cy="829390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https://JimFawcett.github.io/Repositories.html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issue.  Solution: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– Stories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https://JimFawcett.github.io/StoryTeller.html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8" y="166281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6" y="4076162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908" y="263352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https://JimFawcett.github.io/LangCpp.html</a:t>
            </a:r>
            <a:r>
              <a:rPr lang="en-US" sz="2400" dirty="0"/>
              <a:t> 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8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0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1276932"/>
          </a:xfrm>
        </p:spPr>
        <p:txBody>
          <a:bodyPr/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https://JimFawcett.github.io/Tests.html</a:t>
            </a:r>
            <a:r>
              <a:rPr lang="en-US" sz="2400" dirty="0"/>
              <a:t>,   </a:t>
            </a:r>
            <a:r>
              <a:rPr lang="en-US" sz="2400" dirty="0">
                <a:hlinkClick r:id="rId3"/>
              </a:rPr>
              <a:t>https://JimFawcett.github.io/SiteStory_4.html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213"/>
            <a:ext cx="10515600" cy="4605741"/>
          </a:xfrm>
        </p:spPr>
        <p:txBody>
          <a:bodyPr>
            <a:noAutofit/>
          </a:bodyPr>
          <a:lstStyle/>
          <a:p>
            <a:r>
              <a:rPr lang="en-US" sz="2400" dirty="0"/>
              <a:t>Experiments to make the site’s publishing process more effective are continuing:</a:t>
            </a:r>
          </a:p>
          <a:p>
            <a:pPr lvl="1"/>
            <a:r>
              <a:rPr lang="en-US" sz="2000" dirty="0"/>
              <a:t>Developing UI widgets to use webpage real estate effectively</a:t>
            </a:r>
          </a:p>
          <a:p>
            <a:pPr lvl="2"/>
            <a:r>
              <a:rPr lang="en-US" sz="1800" dirty="0"/>
              <a:t>User driven diagram resizer</a:t>
            </a:r>
          </a:p>
          <a:p>
            <a:pPr lvl="2"/>
            <a:r>
              <a:rPr lang="en-US" sz="1800" dirty="0"/>
              <a:t>Slide-in panels</a:t>
            </a:r>
          </a:p>
          <a:p>
            <a:pPr lvl="2"/>
            <a:r>
              <a:rPr lang="en-US" sz="1800" dirty="0"/>
              <a:t>Slide show</a:t>
            </a:r>
          </a:p>
          <a:p>
            <a:pPr lvl="2"/>
            <a:r>
              <a:rPr lang="en-US" sz="1800" dirty="0"/>
              <a:t>Code blocks for presentation</a:t>
            </a:r>
          </a:p>
          <a:p>
            <a:pPr lvl="2"/>
            <a:r>
              <a:rPr lang="en-US" sz="1800" dirty="0"/>
              <a:t>Photo styling</a:t>
            </a:r>
          </a:p>
          <a:p>
            <a:pPr lvl="1"/>
            <a:r>
              <a:rPr lang="en-US" sz="2000" dirty="0"/>
              <a:t>Navigation schemes</a:t>
            </a:r>
          </a:p>
          <a:p>
            <a:pPr lvl="2"/>
            <a:r>
              <a:rPr lang="en-US" sz="1800" dirty="0"/>
              <a:t>Dropdown menus</a:t>
            </a:r>
          </a:p>
          <a:p>
            <a:pPr lvl="2"/>
            <a:r>
              <a:rPr lang="en-US" sz="1800" dirty="0"/>
              <a:t>Page sequences (defined by hidden links)</a:t>
            </a:r>
          </a:p>
          <a:p>
            <a:pPr lvl="2"/>
            <a:r>
              <a:rPr lang="en-US" sz="1800" dirty="0"/>
              <a:t>Navigation buttons and key presses</a:t>
            </a:r>
          </a:p>
          <a:p>
            <a:pPr lvl="1"/>
            <a:r>
              <a:rPr lang="en-US" sz="2000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371" y="1603420"/>
            <a:ext cx="5181600" cy="4573543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Install starter site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9163"/>
            <a:ext cx="5296434" cy="545574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searches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42E-B0BA-45B3-ABC6-8B7AADA1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305B-6773-4247-B021-BA380E4D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Salvage and Reuse</a:t>
            </a:r>
          </a:p>
          <a:p>
            <a:r>
              <a:rPr lang="en-US" dirty="0"/>
              <a:t>Publishing Code Components</a:t>
            </a:r>
          </a:p>
          <a:p>
            <a:r>
              <a:rPr lang="en-US" dirty="0"/>
              <a:t>Reuse Prologue</a:t>
            </a:r>
          </a:p>
          <a:p>
            <a:r>
              <a:rPr lang="en-US" dirty="0"/>
              <a:t>Website Structure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88B3-62E0-415C-9E74-289E15EA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10616" y="3522398"/>
            <a:ext cx="7160653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40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7"/>
            <a:ext cx="10515600" cy="4719953"/>
          </a:xfrm>
        </p:spPr>
        <p:txBody>
          <a:bodyPr>
            <a:normAutofit/>
          </a:bodyPr>
          <a:lstStyle/>
          <a:p>
            <a:r>
              <a:rPr lang="en-US" sz="2400" dirty="0"/>
              <a:t>Users search for a component to fill a current implementation need</a:t>
            </a:r>
          </a:p>
          <a:p>
            <a:pPr lvl="1"/>
            <a:r>
              <a:rPr lang="en-US" sz="2000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sz="2000" dirty="0"/>
              <a:t>So search and interpretation need to be effective</a:t>
            </a:r>
          </a:p>
          <a:p>
            <a:pPr lvl="1"/>
            <a:r>
              <a:rPr lang="en-US" sz="2000" dirty="0"/>
              <a:t>For repositories with hundreds of components, that is not trivial</a:t>
            </a:r>
          </a:p>
          <a:p>
            <a:r>
              <a:rPr lang="en-US" sz="2400" dirty="0"/>
              <a:t>The main issues are:</a:t>
            </a:r>
            <a:br>
              <a:rPr lang="en-US" sz="2000" dirty="0"/>
            </a:br>
            <a:r>
              <a:rPr lang="en-US" sz="500" dirty="0"/>
              <a:t> </a:t>
            </a:r>
            <a:endParaRPr lang="en-US" sz="2400" dirty="0"/>
          </a:p>
          <a:p>
            <a:pPr lvl="1"/>
            <a:r>
              <a:rPr lang="en-US" sz="2000" dirty="0"/>
              <a:t>Developing a useful search process that is intuitive and quick</a:t>
            </a:r>
          </a:p>
          <a:p>
            <a:pPr lvl="1"/>
            <a:r>
              <a:rPr lang="en-US" sz="2000" dirty="0"/>
              <a:t>Helping users interpret a found component</a:t>
            </a:r>
          </a:p>
          <a:p>
            <a:pPr lvl="2"/>
            <a:r>
              <a:rPr lang="en-US" sz="1800" dirty="0"/>
              <a:t>What does it do?</a:t>
            </a:r>
          </a:p>
          <a:p>
            <a:pPr lvl="2"/>
            <a:r>
              <a:rPr lang="en-US" sz="1800" dirty="0"/>
              <a:t>How is it designed?</a:t>
            </a:r>
          </a:p>
          <a:p>
            <a:pPr lvl="2"/>
            <a:r>
              <a:rPr lang="en-US" sz="1800" dirty="0"/>
              <a:t>How to integrate with existing code?</a:t>
            </a:r>
            <a:br>
              <a:rPr lang="en-US" sz="1800" dirty="0"/>
            </a:br>
            <a:endParaRPr lang="en-US" sz="1800" dirty="0"/>
          </a:p>
          <a:p>
            <a:r>
              <a:rPr lang="en-US" sz="2600" dirty="0"/>
              <a:t>These domains appear to be good candidates for  the publication process proposed here</a:t>
            </a:r>
          </a:p>
          <a:p>
            <a:endParaRPr lang="en-US" sz="2600" dirty="0"/>
          </a:p>
          <a:p>
            <a:pPr lvl="2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Our methods are applicable.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r>
              <a:rPr lang="en-US" sz="2200" dirty="0"/>
              <a:t>Their goal is different than ours – our methods may not apply.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  <a:p>
            <a:r>
              <a:rPr lang="en-US" sz="2200" dirty="0"/>
              <a:t>Our methods are applicable.  A scaled down version is probably appropriate.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 – technology was specifically designed for reuse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successfully completed it is common for many contracts to be awarded for new versions.</a:t>
            </a:r>
          </a:p>
          <a:p>
            <a:pPr lvl="2"/>
            <a:r>
              <a:rPr lang="en-US" sz="1100" dirty="0"/>
              <a:t>Usually a large part of a new product is based on an existing one and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r>
              <a:rPr lang="en-US" sz="1800" dirty="0"/>
              <a:t>Our methods apply for individual product teams.  Unknown how that would scale to corporation level. 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  (good)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   (better)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 – Good news and bad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/>
          <a:lstStyle/>
          <a:p>
            <a:r>
              <a:rPr lang="en-US" dirty="0"/>
              <a:t>Reuse of compiler libraries has been spectacularly successful</a:t>
            </a:r>
          </a:p>
          <a:p>
            <a:pPr lvl="1"/>
            <a:r>
              <a:rPr lang="en-US" dirty="0"/>
              <a:t>Each language defines a set of libraries that support building projects</a:t>
            </a:r>
          </a:p>
          <a:p>
            <a:pPr lvl="1"/>
            <a:r>
              <a:rPr lang="en-US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300" dirty="0"/>
              <a:t> </a:t>
            </a:r>
            <a:endParaRPr lang="en-US" dirty="0"/>
          </a:p>
          <a:p>
            <a:r>
              <a:rPr lang="en-US" dirty="0"/>
              <a:t>Software reuse in the academic, industrial, and commercial domains has been disappointing</a:t>
            </a:r>
          </a:p>
          <a:p>
            <a:pPr lvl="1"/>
            <a:r>
              <a:rPr lang="en-US" dirty="0"/>
              <a:t>Typical use is:</a:t>
            </a:r>
          </a:p>
          <a:p>
            <a:pPr lvl="2"/>
            <a:r>
              <a:rPr lang="en-US" dirty="0"/>
              <a:t>Grab the last relevant project(s)</a:t>
            </a:r>
          </a:p>
          <a:p>
            <a:pPr lvl="2"/>
            <a:r>
              <a:rPr lang="en-US" dirty="0"/>
              <a:t>Attempt to throw away the unneeded parts</a:t>
            </a:r>
          </a:p>
          <a:p>
            <a:pPr lvl="3"/>
            <a:r>
              <a:rPr lang="en-US" dirty="0"/>
              <a:t>Sometimes we keep unneeded parts because too much breaks if we remove</a:t>
            </a:r>
          </a:p>
          <a:p>
            <a:pPr lvl="3"/>
            <a:r>
              <a:rPr lang="en-US" dirty="0"/>
              <a:t>That causes maintenance problems</a:t>
            </a:r>
          </a:p>
          <a:p>
            <a:pPr lvl="2"/>
            <a:r>
              <a:rPr lang="en-US" dirty="0"/>
              <a:t>Add needed new parts</a:t>
            </a:r>
          </a:p>
          <a:p>
            <a:pPr lvl="2"/>
            <a:r>
              <a:rPr lang="en-US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05A8-0765-4D4D-947E-07A379B1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34FE-1033-4F03-82D7-3C2E4A99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reuse a software component should be designed so that reusing in a new project is quicker and easier than creating from scratch</a:t>
            </a:r>
          </a:p>
          <a:p>
            <a:pPr lvl="1"/>
            <a:r>
              <a:rPr lang="en-US" dirty="0"/>
              <a:t>How to do that is a topic for another story.</a:t>
            </a:r>
          </a:p>
          <a:p>
            <a:pPr lvl="1"/>
            <a:r>
              <a:rPr lang="en-US" dirty="0"/>
              <a:t>There are many good examples, e.g., the C++ Standard Template Library and Apache </a:t>
            </a:r>
            <a:r>
              <a:rPr lang="en-US" dirty="0" err="1"/>
              <a:t>HttpComponents</a:t>
            </a:r>
            <a:r>
              <a:rPr lang="en-US" dirty="0"/>
              <a:t>.</a:t>
            </a:r>
          </a:p>
          <a:p>
            <a:r>
              <a:rPr lang="en-US" dirty="0"/>
              <a:t>Components must be available</a:t>
            </a:r>
          </a:p>
          <a:p>
            <a:pPr lvl="1"/>
            <a:r>
              <a:rPr lang="en-US" dirty="0"/>
              <a:t>That implies some cloud-based repository</a:t>
            </a:r>
          </a:p>
          <a:p>
            <a:r>
              <a:rPr lang="en-US" dirty="0"/>
              <a:t>Components need to be documented</a:t>
            </a:r>
          </a:p>
          <a:p>
            <a:pPr lvl="1"/>
            <a:r>
              <a:rPr lang="en-US" dirty="0"/>
              <a:t>Concept, use statement, use examples, design, status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10F0C-76D1-407A-A933-1C1B4B6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Components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 -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50B-D16A-4094-A81A-3C2D95D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36019"/>
          </a:xfrm>
        </p:spPr>
        <p:txBody>
          <a:bodyPr/>
          <a:lstStyle/>
          <a:p>
            <a:r>
              <a:rPr lang="en-US" dirty="0"/>
              <a:t>Story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7E16-8559-4302-8066-83892DD7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3"/>
            <a:ext cx="10515600" cy="4605741"/>
          </a:xfrm>
        </p:spPr>
        <p:txBody>
          <a:bodyPr/>
          <a:lstStyle/>
          <a:p>
            <a:r>
              <a:rPr lang="en-US" dirty="0"/>
              <a:t>This is a presentation of goals and features of a website designed to publish source code in support of software reuse.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C00000"/>
                </a:solidFill>
              </a:rPr>
              <a:t>Take a quick tour</a:t>
            </a:r>
            <a:br>
              <a:rPr lang="en-US" dirty="0"/>
            </a:br>
            <a:r>
              <a:rPr lang="en-US" sz="400" dirty="0"/>
              <a:t> </a:t>
            </a:r>
            <a:endParaRPr lang="en-US" dirty="0"/>
          </a:p>
          <a:p>
            <a:endParaRPr lang="en-US" sz="100" dirty="0"/>
          </a:p>
          <a:p>
            <a:r>
              <a:rPr lang="en-US" dirty="0"/>
              <a:t>The site is a second-generation facility based on experience with an academic website:</a:t>
            </a:r>
          </a:p>
          <a:p>
            <a:pPr lvl="1"/>
            <a:r>
              <a:rPr lang="en-US" dirty="0">
                <a:hlinkClick r:id="rId3"/>
              </a:rPr>
              <a:t>https://ecs.syr.edu/faculty/fawcett/handouts/Webpages/fawcettHome.htm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 used that site for graduate software design courses taught at Syracuse University for many years.</a:t>
            </a:r>
          </a:p>
          <a:p>
            <a:pPr lvl="1"/>
            <a:r>
              <a:rPr lang="en-US" dirty="0"/>
              <a:t>Published lecture content</a:t>
            </a:r>
          </a:p>
          <a:p>
            <a:pPr lvl="1"/>
            <a:r>
              <a:rPr lang="en-US" dirty="0"/>
              <a:t>Provided access to code components students used for class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6527-161D-42F8-9DD6-F507EB2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500758-6ED7-4CC5-A406-4AF82428612F}"/>
              </a:ext>
            </a:extLst>
          </p:cNvPr>
          <p:cNvSpPr/>
          <p:nvPr/>
        </p:nvSpPr>
        <p:spPr>
          <a:xfrm rot="10800000">
            <a:off x="5531476" y="2253803"/>
            <a:ext cx="759854" cy="24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2326</Words>
  <Application>Microsoft Office PowerPoint</Application>
  <PresentationFormat>Widescreen</PresentationFormat>
  <Paragraphs>301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Publishing Source Code for Reuse and Maintenance</vt:lpstr>
      <vt:lpstr>Publishing Code Topics</vt:lpstr>
      <vt:lpstr>Software Salvage and Reuse</vt:lpstr>
      <vt:lpstr>Software Reuse – Good news and bad news</vt:lpstr>
      <vt:lpstr>Application Domain Targets – Candidates for Support?</vt:lpstr>
      <vt:lpstr>Supporting Software Reuse</vt:lpstr>
      <vt:lpstr>Publishing Code Components for (Re)use</vt:lpstr>
      <vt:lpstr>The Issues</vt:lpstr>
      <vt:lpstr>Story Prologue</vt:lpstr>
      <vt:lpstr>Website for Publishing Reusable Components</vt:lpstr>
      <vt:lpstr>Site Structure – https://JimFawcett.github.io </vt:lpstr>
      <vt:lpstr>Site Structure - Code Repos https://JimFawcett.github.io/Repositories.html </vt:lpstr>
      <vt:lpstr>Site Structure – Stories https://JimFawcett.github.io/StoryTeller.html </vt:lpstr>
      <vt:lpstr>Site Structure – Code Snaps https://JimFawcett.github.io/LangCpp.html </vt:lpstr>
      <vt:lpstr>Quality Control</vt:lpstr>
      <vt:lpstr>Experiments https://JimFawcett.github.io/Tests.html,   https://JimFawcett.github.io/SiteStory_4.html </vt:lpstr>
      <vt:lpstr>Status and Conclusions</vt:lpstr>
      <vt:lpstr>Appendix - Domains</vt:lpstr>
      <vt:lpstr>Application Domain Targets – Candidates for Support?</vt:lpstr>
      <vt:lpstr>Open-Source Domain  Parts flow in, a product flows out</vt:lpstr>
      <vt:lpstr>Other Domains  Components installed, flow out to users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89</cp:revision>
  <cp:lastPrinted>2019-10-14T00:09:23Z</cp:lastPrinted>
  <dcterms:created xsi:type="dcterms:W3CDTF">2019-10-11T13:00:32Z</dcterms:created>
  <dcterms:modified xsi:type="dcterms:W3CDTF">2019-10-15T16:39:04Z</dcterms:modified>
</cp:coreProperties>
</file>