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2" r:id="rId8"/>
    <p:sldId id="352" r:id="rId9"/>
    <p:sldId id="263" r:id="rId10"/>
    <p:sldId id="261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RustBite0.pdf" TargetMode="External"/><Relationship Id="rId2" Type="http://schemas.openxmlformats.org/officeDocument/2006/relationships/hyperlink" Target="RustBite2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Data.html#lifecycle" TargetMode="External"/><Relationship Id="rId2" Type="http://schemas.openxmlformats.org/officeDocument/2006/relationships/hyperlink" Target="https://jimfawcett.github.io/Resources/ConsumingRustBite2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666419"/>
          </a:xfrm>
        </p:spPr>
        <p:txBody>
          <a:bodyPr/>
          <a:lstStyle/>
          <a:p>
            <a:r>
              <a:rPr lang="en-US" sz="4000" dirty="0"/>
              <a:t>Consuming Rust bite by byte</a:t>
            </a:r>
            <a:br>
              <a:rPr lang="en-US" sz="40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4800" b="1" dirty="0"/>
              <a:t>Bite 1 - Data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D2AC9-5C0E-45F1-BED3-D16783B15805}"/>
              </a:ext>
            </a:extLst>
          </p:cNvPr>
          <p:cNvSpPr txBox="1"/>
          <p:nvPr/>
        </p:nvSpPr>
        <p:spPr>
          <a:xfrm>
            <a:off x="10456269" y="6093673"/>
            <a:ext cx="97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2" action="ppaction://hlinkfile"/>
              </a:rPr>
              <a:t>UDB</a:t>
            </a:r>
            <a:r>
              <a:rPr 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0AF21-F25D-4A10-95B5-98433207EB27}"/>
              </a:ext>
            </a:extLst>
          </p:cNvPr>
          <p:cNvSpPr txBox="1"/>
          <p:nvPr/>
        </p:nvSpPr>
        <p:spPr>
          <a:xfrm>
            <a:off x="1038880" y="6005173"/>
            <a:ext cx="97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 action="ppaction://hlinkfile"/>
              </a:rPr>
              <a:t>Intro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D15-3145-48ED-8FFA-201AF2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Move and Clone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CF63-797E-427A-809D-F01E69547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1" y="3313183"/>
            <a:ext cx="3992248" cy="286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F669-E42A-487D-8D15-3F3243539AE6}"/>
              </a:ext>
            </a:extLst>
          </p:cNvPr>
          <p:cNvSpPr txBox="1"/>
          <p:nvPr/>
        </p:nvSpPr>
        <p:spPr>
          <a:xfrm>
            <a:off x="893460" y="1277368"/>
            <a:ext cx="6326490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move transfers a Move type’s heap resources to another instance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string, s, shown in the top diagram is moved to t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Move transfers ownership of resources.</a:t>
            </a:r>
            <a:br>
              <a:rPr lang="en-US" sz="2400" dirty="0"/>
            </a:b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clone copies a Move type’s heap resources</a:t>
            </a:r>
            <a:br>
              <a:rPr lang="en-US" sz="2400" dirty="0"/>
            </a:br>
            <a:r>
              <a:rPr lang="en-US" sz="2400" dirty="0"/>
              <a:t>to a new instance of that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s, shown in the bottom diagram is cloned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latin typeface="Consolas" panose="020B0609020204030204" pitchFamily="49" charset="0"/>
              </a:rPr>
              <a:t>s.clone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Clone operation copies resources to target.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FD3C6D-99D5-4250-AD79-D1606D05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32" y="354179"/>
            <a:ext cx="4260967" cy="295900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B45595-CCBB-477A-A699-B260A46CAB43}"/>
              </a:ext>
            </a:extLst>
          </p:cNvPr>
          <p:cNvSpPr txBox="1"/>
          <p:nvPr/>
        </p:nvSpPr>
        <p:spPr>
          <a:xfrm>
            <a:off x="10383559" y="2197016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9586C-5DDB-4EBD-9AED-D4DCC5CEC8A6}"/>
              </a:ext>
            </a:extLst>
          </p:cNvPr>
          <p:cNvSpPr txBox="1"/>
          <p:nvPr/>
        </p:nvSpPr>
        <p:spPr>
          <a:xfrm>
            <a:off x="10383559" y="5176185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56598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blittable type and show when it is copied.</a:t>
            </a:r>
          </a:p>
          <a:p>
            <a:pPr lvl="2"/>
            <a:r>
              <a:rPr lang="en-US" dirty="0"/>
              <a:t>Can you prove that it was copied?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non-blittable type and show when it is moved.</a:t>
            </a:r>
          </a:p>
          <a:p>
            <a:pPr lvl="2"/>
            <a:r>
              <a:rPr lang="en-US" dirty="0"/>
              <a:t>Can you prove that it was 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second exercise but clone the non-blittable type before moving it.  Show that the clone is valid while the move source is not valid.</a:t>
            </a:r>
          </a:p>
          <a:p>
            <a:pPr marL="0" indent="0">
              <a:buNone/>
            </a:pPr>
            <a:r>
              <a:rPr lang="en-US" dirty="0"/>
              <a:t>Hint:</a:t>
            </a:r>
          </a:p>
          <a:p>
            <a:pPr lvl="1"/>
            <a:r>
              <a:rPr lang="en-US" dirty="0"/>
              <a:t>Integral types, chars, and floating-point types are blittable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Vecs</a:t>
            </a:r>
            <a:r>
              <a:rPr lang="en-US" dirty="0"/>
              <a:t>, </a:t>
            </a:r>
            <a:r>
              <a:rPr lang="en-US" dirty="0" err="1"/>
              <a:t>VecDeques</a:t>
            </a:r>
            <a:r>
              <a:rPr lang="en-US" dirty="0"/>
              <a:t>, and Maps are non-blittable.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723-8DE0-4A3D-B6AD-724FC3D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9941E0-322C-467C-89AB-4BD24B2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052860"/>
              </p:ext>
            </p:extLst>
          </p:nvPr>
        </p:nvGraphicFramePr>
        <p:xfrm>
          <a:off x="838200" y="1341438"/>
          <a:ext cx="10515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31522">
                  <a:extLst>
                    <a:ext uri="{9D8B030D-6E8A-4147-A177-3AD203B41FA5}">
                      <a16:colId xmlns:a16="http://schemas.microsoft.com/office/drawing/2014/main" val="129708743"/>
                    </a:ext>
                  </a:extLst>
                </a:gridCol>
                <a:gridCol w="6684078">
                  <a:extLst>
                    <a:ext uri="{9D8B030D-6E8A-4147-A177-3AD203B41FA5}">
                      <a16:colId xmlns:a16="http://schemas.microsoft.com/office/drawing/2014/main" val="2429944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7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ConsumingRustBite2 - UDB</a:t>
                      </a:r>
                      <a:r>
                        <a:rPr lang="en-US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 behavior – example from C++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4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Story -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discussion in Rust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2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0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#2 illustrates undefined behavior with C++ code, showing us why we need Rust.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Rust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 the terms: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Bind – associate an identifier with a value</a:t>
            </a:r>
          </a:p>
          <a:p>
            <a:pPr lvl="1"/>
            <a:r>
              <a:rPr lang="en-US" dirty="0"/>
              <a:t>Copy – bind to a copy of a Copy type</a:t>
            </a:r>
          </a:p>
          <a:p>
            <a:pPr lvl="1"/>
            <a:r>
              <a:rPr lang="en-US" dirty="0"/>
              <a:t>Move – transfer ownership of a value</a:t>
            </a:r>
          </a:p>
          <a:p>
            <a:pPr lvl="1"/>
            <a:r>
              <a:rPr lang="en-US" dirty="0"/>
              <a:t>Clone – make a clone of a !Copy type</a:t>
            </a:r>
          </a:p>
          <a:p>
            <a:endParaRPr lang="en-US" dirty="0"/>
          </a:p>
          <a:p>
            <a:r>
              <a:rPr lang="en-US" dirty="0"/>
              <a:t>But first, a message from our sponsor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D9E-3830-48C5-8A3A-5B0D4EDF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234"/>
          </a:xfrm>
        </p:spPr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3297-F1DA-456C-B17B-67AD178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626"/>
            <a:ext cx="10515600" cy="4990337"/>
          </a:xfrm>
        </p:spPr>
        <p:txBody>
          <a:bodyPr/>
          <a:lstStyle/>
          <a:p>
            <a:r>
              <a:rPr lang="en-US" dirty="0"/>
              <a:t>Memory and Data Race safety</a:t>
            </a:r>
          </a:p>
          <a:p>
            <a:pPr lvl="1"/>
            <a:r>
              <a:rPr lang="en-US" dirty="0"/>
              <a:t>Enforced data ownership rules insure Memory and Data Race safety.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Any function that can fail returns a result indicating success or failure.  Code has to handle errors in well defined ways.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Rust compiles to native code and does not need garbage collection, so it is as fast as C and C++.</a:t>
            </a:r>
          </a:p>
          <a:p>
            <a:r>
              <a:rPr lang="en-US" dirty="0"/>
              <a:t>Simple Value Behavior</a:t>
            </a:r>
          </a:p>
          <a:p>
            <a:pPr lvl="1"/>
            <a:r>
              <a:rPr lang="en-US" dirty="0"/>
              <a:t>Rust supports value behavior without the need to define copy and move constructors and assignment operators.</a:t>
            </a:r>
          </a:p>
          <a:p>
            <a:r>
              <a:rPr lang="en-US" dirty="0"/>
              <a:t>Extraordinarily effective tool chain</a:t>
            </a:r>
          </a:p>
        </p:txBody>
      </p:sp>
    </p:spTree>
    <p:extLst>
      <p:ext uri="{BB962C8B-B14F-4D97-AF65-F5344CB8AC3E}">
        <p14:creationId xmlns:p14="http://schemas.microsoft.com/office/powerpoint/2010/main" val="307252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D046-8EB3-4CA4-8E59-20F13F3F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E04-A925-46F7-81D9-E1D3E526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in a series of bites - brief presentations - about the Rust programming language: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Each presentation will be brief – a few slides</a:t>
            </a:r>
          </a:p>
          <a:p>
            <a:pPr lvl="1"/>
            <a:r>
              <a:rPr lang="en-US" dirty="0"/>
              <a:t>Each will focus on one part of the Rust language</a:t>
            </a:r>
          </a:p>
          <a:p>
            <a:pPr lvl="1"/>
            <a:r>
              <a:rPr lang="en-US" dirty="0"/>
              <a:t>The series will build in bite sized chunks: easy to grasp, quick to consume.</a:t>
            </a:r>
          </a:p>
          <a:p>
            <a:endParaRPr lang="en-US" dirty="0"/>
          </a:p>
          <a:p>
            <a:r>
              <a:rPr lang="en-US" dirty="0"/>
              <a:t>Now, on with the show!</a:t>
            </a:r>
          </a:p>
        </p:txBody>
      </p:sp>
    </p:spTree>
    <p:extLst>
      <p:ext uri="{BB962C8B-B14F-4D97-AF65-F5344CB8AC3E}">
        <p14:creationId xmlns:p14="http://schemas.microsoft.com/office/powerpoint/2010/main" val="302624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3C5-EA74-48F5-A408-4718810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5327-6881-4B3B-9A98-BA36132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– associate an identifier with a memory location</a:t>
            </a:r>
          </a:p>
          <a:p>
            <a:pPr lvl="1"/>
            <a:r>
              <a:rPr lang="en-US" dirty="0"/>
              <a:t>Every identifier has a type: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: i32 = 42;</a:t>
            </a:r>
          </a:p>
          <a:p>
            <a:pPr lvl="2"/>
            <a:r>
              <a:rPr lang="en-US" dirty="0"/>
              <a:t>let signifies a binding is being created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is the type of a 32 bit integer</a:t>
            </a:r>
          </a:p>
          <a:p>
            <a:pPr lvl="2"/>
            <a:r>
              <a:rPr lang="en-US" dirty="0"/>
              <a:t>42 is a value placed in the memory location associated with k</a:t>
            </a:r>
          </a:p>
          <a:p>
            <a:pPr lvl="1"/>
            <a:r>
              <a:rPr lang="en-US" dirty="0"/>
              <a:t>A type is a set of legal values with associated operations.</a:t>
            </a:r>
          </a:p>
          <a:p>
            <a:pPr lvl="1"/>
            <a:r>
              <a:rPr lang="en-US" dirty="0"/>
              <a:t>Type inference: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= 42; </a:t>
            </a:r>
          </a:p>
          <a:p>
            <a:pPr lvl="2"/>
            <a:r>
              <a:rPr lang="en-US" dirty="0"/>
              <a:t>This binding is legal and has the same meaning as the previous binding.</a:t>
            </a:r>
          </a:p>
          <a:p>
            <a:pPr lvl="2"/>
            <a:r>
              <a:rPr lang="en-US" dirty="0"/>
              <a:t>In lieu of other information, Rust will assign the type </a:t>
            </a:r>
            <a:r>
              <a:rPr lang="en-US" sz="1800" dirty="0">
                <a:latin typeface="Consolas" panose="020B0609020204030204" pitchFamily="49" charset="0"/>
              </a:rPr>
              <a:t>i32</a:t>
            </a:r>
            <a:r>
              <a:rPr lang="en-US" dirty="0"/>
              <a:t> to any unadorned integral value that can be correctly written to a </a:t>
            </a:r>
            <a:r>
              <a:rPr lang="en-US" sz="1800" dirty="0"/>
              <a:t>32</a:t>
            </a:r>
            <a:r>
              <a:rPr lang="en-US" dirty="0"/>
              <a:t> bit location.</a:t>
            </a:r>
          </a:p>
        </p:txBody>
      </p:sp>
    </p:spTree>
    <p:extLst>
      <p:ext uri="{BB962C8B-B14F-4D97-AF65-F5344CB8AC3E}">
        <p14:creationId xmlns:p14="http://schemas.microsoft.com/office/powerpoint/2010/main" val="27987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A27-5DBD-45F1-817C-8689100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7204-7B74-4B5D-A3EC-497809D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an identifier has several forms: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j:i32 = k;  // makes copy because k is 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l = &amp;k;	 // l makes reference to k, called a borrow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s:String = “a string”.</a:t>
            </a:r>
            <a:r>
              <a:rPr lang="en-US" sz="2000" dirty="0" err="1">
                <a:latin typeface="Consolas" panose="020B0609020204030204" pitchFamily="49" charset="0"/>
              </a:rPr>
              <a:t>into_string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t = s;	 // moves s into t, e.g., transfers ownership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		 // because s is not blittable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 blittable type occupies a single contiguous block of memory, and so can be correctly copied to a new location with a single 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Non-blittable types occupy more than one memory location, usually one contiguous block on the stack and one or more blocks on the heap.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Non-blittable types cannot be successfully copied with a single </a:t>
            </a:r>
            <a:r>
              <a:rPr lang="en-US" sz="1600" dirty="0" err="1">
                <a:latin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76314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BFE-112A-4502-A0C3-F034088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#1 -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FCC-05AB-42D4-A7AC-7C6903DC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in Rust is an interesting concept.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 Rust, data has one, and only one owner.</a:t>
            </a:r>
          </a:p>
          <a:p>
            <a:pPr lvl="1"/>
            <a:r>
              <a:rPr lang="en-US" dirty="0"/>
              <a:t>Ownership can be borrowed or transferred.</a:t>
            </a:r>
          </a:p>
          <a:p>
            <a:pPr lvl="1"/>
            <a:r>
              <a:rPr lang="en-US" dirty="0"/>
              <a:t>There are rules about ownership that we discuss in Bite #3.</a:t>
            </a:r>
          </a:p>
          <a:p>
            <a:pPr lvl="1"/>
            <a:r>
              <a:rPr lang="en-US" dirty="0"/>
              <a:t>Following Rust’s ownership rules makes Rust code memory-safe.</a:t>
            </a:r>
          </a:p>
          <a:p>
            <a:pPr lvl="2"/>
            <a:r>
              <a:rPr lang="en-US" dirty="0"/>
              <a:t>Enforced by </a:t>
            </a:r>
            <a:r>
              <a:rPr lang="en-US" dirty="0" err="1"/>
              <a:t>rustc</a:t>
            </a:r>
            <a:r>
              <a:rPr lang="en-US" dirty="0"/>
              <a:t>, the Rust compiler</a:t>
            </a:r>
          </a:p>
          <a:p>
            <a:pPr lvl="1"/>
            <a:r>
              <a:rPr lang="en-US" dirty="0"/>
              <a:t>The rules also make Rust code free from data races</a:t>
            </a:r>
          </a:p>
          <a:p>
            <a:pPr lvl="2"/>
            <a:r>
              <a:rPr lang="en-US" dirty="0"/>
              <a:t>Rust will not compile code that is shared between threads unless it is guarded by a lock.</a:t>
            </a:r>
          </a:p>
          <a:p>
            <a:pPr lvl="2"/>
            <a:r>
              <a:rPr lang="en-US" dirty="0"/>
              <a:t>That, combined with single-ownership, ensures ordered access to shared data, one thread at a time. </a:t>
            </a:r>
          </a:p>
        </p:txBody>
      </p:sp>
    </p:spTree>
    <p:extLst>
      <p:ext uri="{BB962C8B-B14F-4D97-AF65-F5344CB8AC3E}">
        <p14:creationId xmlns:p14="http://schemas.microsoft.com/office/powerpoint/2010/main" val="34363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7AE-A338-423D-B60E-2DEB9B0D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Copy and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C96-71A1-4321-B63F-D1EC6AC8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operation can occur only for values that satisfy the Copy trait.</a:t>
            </a:r>
          </a:p>
          <a:p>
            <a:pPr lvl="1"/>
            <a:r>
              <a:rPr lang="en-US" dirty="0"/>
              <a:t>A trait is, like an interface, a specification of a contract.  Copy contract requires Rust code, when binding, to copy data with that trait.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satisfy Copy, the data must be blittable.</a:t>
            </a:r>
          </a:p>
          <a:p>
            <a:pPr lvl="1"/>
            <a:r>
              <a:rPr lang="en-US" dirty="0"/>
              <a:t>Copies happen implicitly when an identifier is bound to a Copy type.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i = 3;  let j = i;  // copy</a:t>
            </a:r>
          </a:p>
          <a:p>
            <a:r>
              <a:rPr lang="en-US" dirty="0">
                <a:latin typeface="Consolas" panose="020B0609020204030204" pitchFamily="49" charset="0"/>
              </a:rPr>
              <a:t>Borrows - binding references to other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reference is a safe pointer to the bound memory location.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r = &amp;i; </a:t>
            </a:r>
          </a:p>
        </p:txBody>
      </p:sp>
    </p:spTree>
    <p:extLst>
      <p:ext uri="{BB962C8B-B14F-4D97-AF65-F5344CB8AC3E}">
        <p14:creationId xmlns:p14="http://schemas.microsoft.com/office/powerpoint/2010/main" val="159475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1073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Consuming Rust bite by byte   Bite 1 - Data</vt:lpstr>
      <vt:lpstr>Bite #1 – Rust Data</vt:lpstr>
      <vt:lpstr>Why Rust?</vt:lpstr>
      <vt:lpstr>What is this?</vt:lpstr>
      <vt:lpstr>Bite #1 – Binding to a value</vt:lpstr>
      <vt:lpstr>Bite #1 – Binding to an identifier</vt:lpstr>
      <vt:lpstr>Bite #1 - Ownership</vt:lpstr>
      <vt:lpstr>Copies, Moves</vt:lpstr>
      <vt:lpstr>Bite #1 – Copy and Borrow</vt:lpstr>
      <vt:lpstr>Bite #1 – Move and Clone</vt:lpstr>
      <vt:lpstr>Exercises</vt:lpstr>
      <vt:lpstr>References</vt:lpstr>
      <vt:lpstr>That’s all until Bite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22</cp:revision>
  <dcterms:created xsi:type="dcterms:W3CDTF">2020-05-26T17:34:49Z</dcterms:created>
  <dcterms:modified xsi:type="dcterms:W3CDTF">2020-05-30T14:30:13Z</dcterms:modified>
</cp:coreProperties>
</file>