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83" r:id="rId3"/>
    <p:sldId id="284" r:id="rId4"/>
    <p:sldId id="285" r:id="rId5"/>
    <p:sldId id="275" r:id="rId6"/>
    <p:sldId id="257" r:id="rId7"/>
    <p:sldId id="258" r:id="rId8"/>
    <p:sldId id="265" r:id="rId9"/>
    <p:sldId id="276" r:id="rId10"/>
    <p:sldId id="263" r:id="rId11"/>
    <p:sldId id="264" r:id="rId12"/>
    <p:sldId id="266" r:id="rId13"/>
    <p:sldId id="278" r:id="rId14"/>
    <p:sldId id="270" r:id="rId15"/>
    <p:sldId id="259" r:id="rId16"/>
    <p:sldId id="260" r:id="rId17"/>
    <p:sldId id="267" r:id="rId18"/>
    <p:sldId id="261" r:id="rId19"/>
    <p:sldId id="268" r:id="rId20"/>
    <p:sldId id="277" r:id="rId21"/>
    <p:sldId id="279" r:id="rId22"/>
    <p:sldId id="262" r:id="rId23"/>
    <p:sldId id="271" r:id="rId24"/>
    <p:sldId id="269" r:id="rId25"/>
    <p:sldId id="280" r:id="rId26"/>
    <p:sldId id="272" r:id="rId27"/>
    <p:sldId id="273" r:id="rId28"/>
    <p:sldId id="274" r:id="rId29"/>
    <p:sldId id="282" r:id="rId30"/>
    <p:sldId id="281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C7CB-2D82-423C-AB01-41EA338034A6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DD4-2E2E-452A-93AA-FBB2F74976C2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91DF-6002-4AED-B0BC-482CBBAD8E96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D5C9-BA28-4C78-BA6C-970E82ACA9AF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10-72E9-4AB7-9CF2-6E5B73E4A905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A4F5-DD82-4FF5-A92B-D8CBC256FF7C}" type="datetime1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F70-3824-48C1-8216-8795ED01A5D0}" type="datetime1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A3C-702A-4485-AC0E-B655E7C90C7F}" type="datetime1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74F-4C20-47A0-AAFB-26C07C87E0C0}" type="datetime1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004F-AB7D-4F79-8768-579D51F2D46C}" type="datetime1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C90A-9DD0-4D2B-BFD9-E76A52719A94}" type="datetime1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24D7-3E32-49D3-AC4A-39ACC2C5F813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1.4.0/std/io/struct.Stdout.html" TargetMode="External"/><Relationship Id="rId2" Type="http://schemas.openxmlformats.org/officeDocument/2006/relationships/hyperlink" Target="https://doc.rust-lang.org/1.4.0/std/io/struct.Stdin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d/fs/struct.Fil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std/" TargetMode="External"/><Relationship Id="rId5" Type="http://schemas.openxmlformats.org/officeDocument/2006/relationships/hyperlink" Target="https://fasterthanli.me/blog/2020/a-half-hour-to-learn-rust/" TargetMode="External"/><Relationship Id="rId4" Type="http://schemas.openxmlformats.org/officeDocument/2006/relationships/hyperlink" Target="https://stevedonovan.github.io/rust-gentle-intr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mfawcett.github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 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with Result::</a:t>
            </a:r>
            <a:r>
              <a:rPr lang="en-US" dirty="0" err="1"/>
              <a:t>is_ok</a:t>
            </a:r>
            <a:r>
              <a:rPr lang="en-US" dirty="0"/>
              <a:t>(), and returning a new Result type: 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5FF-1828-4B3F-AA31-0102829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768E-5C94-42D8-B51C-C130DB0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use code that doesn’t reliably avoid panics you may attempt to trap them: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trap_panic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unreliable_function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description_str</a:t>
            </a:r>
            <a:r>
              <a:rPr lang="en-US" sz="2000" dirty="0">
                <a:latin typeface="Consolas" panose="020B0609020204030204" pitchFamily="49" charset="0"/>
              </a:rPr>
              <a:t>) -&gt; Result;</a:t>
            </a:r>
          </a:p>
          <a:p>
            <a:pPr lvl="1"/>
            <a:r>
              <a:rPr lang="en-US" dirty="0"/>
              <a:t>Definition in next slide</a:t>
            </a:r>
          </a:p>
          <a:p>
            <a:pPr lvl="1"/>
            <a:endParaRPr lang="en-US" dirty="0"/>
          </a:p>
          <a:p>
            <a:r>
              <a:rPr lang="en-US" dirty="0"/>
              <a:t>Traps are not guaranteed to succeed.  </a:t>
            </a:r>
          </a:p>
          <a:p>
            <a:pPr lvl="1"/>
            <a:r>
              <a:rPr lang="en-US" dirty="0"/>
              <a:t>A panic unwinds the call stack, returning resources to the process with drop.</a:t>
            </a:r>
          </a:p>
          <a:p>
            <a:pPr lvl="1"/>
            <a:r>
              <a:rPr lang="en-US" dirty="0"/>
              <a:t>If a drop also panics, the system will immediately abort.</a:t>
            </a:r>
          </a:p>
          <a:p>
            <a:pPr lvl="1"/>
            <a:r>
              <a:rPr lang="en-US" dirty="0"/>
              <a:t>If that happens before leaving </a:t>
            </a:r>
            <a:r>
              <a:rPr lang="en-US" dirty="0" err="1"/>
              <a:t>trap_panic</a:t>
            </a:r>
            <a:r>
              <a:rPr lang="en-US" dirty="0"/>
              <a:t> the trap will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1582-60AA-4611-8101-B2E2F3C5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08C1FB-5928-45B3-A4BF-91A9B48CBB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885" y="157678"/>
            <a:ext cx="6354656" cy="624856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00E1FC-7799-4C58-A412-4E2E7646F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6223" y="157677"/>
            <a:ext cx="5131383" cy="624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0" y="1077084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 or unit, (), if no such value is computed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“if let”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if let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A2D-58CD-4991-A079-2116C14C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A6B2-47A6-412E-87DD-6AE3B6BA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modern programming language that emphasizes:</a:t>
            </a:r>
          </a:p>
          <a:p>
            <a:pPr lvl="1"/>
            <a:r>
              <a:rPr lang="en-US" dirty="0"/>
              <a:t>Compiler verified freedom from undefined behavior.</a:t>
            </a:r>
          </a:p>
          <a:p>
            <a:pPr lvl="1"/>
            <a:r>
              <a:rPr lang="en-US" dirty="0"/>
              <a:t>Support for writing data race free code in multi-threaded environments.</a:t>
            </a:r>
          </a:p>
          <a:p>
            <a:pPr lvl="1"/>
            <a:r>
              <a:rPr lang="en-US" dirty="0"/>
              <a:t>Performance comparable to C and C++.</a:t>
            </a:r>
          </a:p>
          <a:p>
            <a:r>
              <a:rPr lang="en-US" dirty="0"/>
              <a:t>Rust builds on experience with C and C++ to provide a system programming language that:</a:t>
            </a:r>
          </a:p>
          <a:p>
            <a:pPr lvl="1"/>
            <a:r>
              <a:rPr lang="en-US" dirty="0"/>
              <a:t>Closes vulnerabilities by construction.</a:t>
            </a:r>
          </a:p>
          <a:p>
            <a:pPr lvl="1"/>
            <a:r>
              <a:rPr lang="en-US" dirty="0"/>
              <a:t>Does not pay run-time performance penalty for safety.</a:t>
            </a:r>
          </a:p>
          <a:p>
            <a:pPr lvl="1"/>
            <a:r>
              <a:rPr lang="en-US" dirty="0"/>
              <a:t>Enables abstractions needed to build large maintainable code bases.</a:t>
            </a:r>
          </a:p>
          <a:p>
            <a:r>
              <a:rPr lang="en-US" dirty="0"/>
              <a:t>Rust compiles to native code and provides clever mechanisms to ensure freedom from dangling references and resource leaks.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3A28-404D-4BCD-BCA1-22BDA3F6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21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F4F-A11D-4843-BBCE-A7A8678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C2-8F5E-4FF9-8814-FB7B7B9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TCP communication processing</a:t>
            </a:r>
          </a:p>
          <a:p>
            <a:r>
              <a:rPr lang="en-US" dirty="0"/>
              <a:t>Inter-process communication with pipes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briefly discuss the first two in this 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8757-5141-4B51-AEA2-165E7D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::stdin() -&gt; Stdin</a:t>
            </a:r>
          </a:p>
          <a:p>
            <a:r>
              <a:rPr lang="en-US" dirty="0"/>
              <a:t>Stdin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read_line</a:t>
            </a:r>
            <a:r>
              <a:rPr lang="en-US" dirty="0"/>
              <a:t>(&amp;self,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read_to_string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https://doc.rust-lang.org/1.4.0/std/io/struct.Stdin.html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-&gt;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write(&amp;mut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write_all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flush(&amp;mut self) -&gt; Result&lt;()&gt;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3"/>
              </a:rPr>
              <a:t>https://doc.rust-lang.org/1.4.0/std/io/struct.Stdout.html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sequence, as shown in the previous slide.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9A8C82-1357-47B6-9B44-0CA09745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72643"/>
            <a:ext cx="5728578" cy="57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std::fs::File</a:t>
            </a:r>
          </a:p>
          <a:p>
            <a:r>
              <a:rPr lang="en-US" dirty="0"/>
              <a:t>File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open&lt;P: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  // opens read-only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create&lt;P: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// opens write-only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with_options</a:t>
            </a:r>
            <a:r>
              <a:rPr lang="en-US" dirty="0"/>
              <a:t>() -&gt; </a:t>
            </a:r>
            <a:r>
              <a:rPr lang="en-US" dirty="0" err="1"/>
              <a:t>OpenOptions</a:t>
            </a:r>
            <a:endParaRPr lang="en-US" dirty="0"/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https://doc.rust-lang.org/std/fs/struct.File.html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3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09063"/>
            <a:ext cx="5181600" cy="2722647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64F3265-0AA8-48E2-830C-38DC4A06B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324808"/>
            <a:ext cx="5181600" cy="35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8A78-5A0B-4922-8753-C8B8799E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E0449A-B8DE-43F5-8488-F186D9999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1662"/>
              </p:ext>
            </p:extLst>
          </p:nvPr>
        </p:nvGraphicFramePr>
        <p:xfrm>
          <a:off x="838200" y="13223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101867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9301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6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Rust Error Handling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Demonstration code for this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Covers most of the language clearly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Gentle Introduction to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written, fewer topics than Rust Book, very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Half Hour to Learn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Stroll </a:t>
                      </a:r>
                      <a:r>
                        <a:rPr lang="en-US" dirty="0" err="1"/>
                        <a:t>throught</a:t>
                      </a:r>
                      <a:r>
                        <a:rPr lang="en-US" dirty="0"/>
                        <a:t> most of the common constructs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4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Rust Standard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official documentation for the std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5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DC81B-5CA6-4324-B8B2-2C3B7D9D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4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9F07-7779-4CD9-A232-7FC06BA3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5"/>
          </a:xfrm>
        </p:spPr>
        <p:txBody>
          <a:bodyPr/>
          <a:lstStyle/>
          <a:p>
            <a:r>
              <a:rPr lang="en-US" dirty="0"/>
              <a:t>Safe and Productive System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BCE2-225C-4398-8532-AA20B112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/>
          <a:lstStyle/>
          <a:p>
            <a:r>
              <a:rPr lang="en-US" dirty="0"/>
              <a:t>Rust incorporates a number of interesting ideas that support system programming:</a:t>
            </a:r>
          </a:p>
          <a:p>
            <a:pPr lvl="1"/>
            <a:r>
              <a:rPr lang="en-US" dirty="0"/>
              <a:t>Compiler-checked </a:t>
            </a:r>
            <a:r>
              <a:rPr lang="en-US" b="1" dirty="0"/>
              <a:t>single ownership </a:t>
            </a:r>
            <a:r>
              <a:rPr lang="en-US" dirty="0"/>
              <a:t>policy with transfer and borrowing operations.</a:t>
            </a:r>
          </a:p>
          <a:p>
            <a:pPr lvl="1"/>
            <a:r>
              <a:rPr lang="en-US" dirty="0"/>
              <a:t> Heap storage only through </a:t>
            </a:r>
            <a:r>
              <a:rPr lang="en-US" b="1" dirty="0"/>
              <a:t>smart pointers </a:t>
            </a:r>
            <a:r>
              <a:rPr lang="en-US" dirty="0"/>
              <a:t>that use scope-based data management, so no resource leaks.</a:t>
            </a:r>
          </a:p>
          <a:p>
            <a:pPr lvl="1"/>
            <a:r>
              <a:rPr lang="en-US" b="1" dirty="0"/>
              <a:t>Traits</a:t>
            </a:r>
            <a:r>
              <a:rPr lang="en-US" dirty="0"/>
              <a:t> that define contracts for static and dynamic polymorphism, using generics and traits, essential for building flexible code that adapts to changing requirements.</a:t>
            </a:r>
          </a:p>
          <a:p>
            <a:pPr lvl="1"/>
            <a:r>
              <a:rPr lang="en-US" dirty="0"/>
              <a:t>Error handling: functions return </a:t>
            </a:r>
            <a:r>
              <a:rPr lang="en-US" sz="2000" b="1" dirty="0"/>
              <a:t>Result&lt;T, E&gt; { Ok(</a:t>
            </a:r>
            <a:r>
              <a:rPr lang="en-US" sz="2000" b="1" dirty="0" err="1"/>
              <a:t>t:T</a:t>
            </a:r>
            <a:r>
              <a:rPr lang="en-US" sz="2000" b="1" dirty="0"/>
              <a:t>), Err(</a:t>
            </a:r>
            <a:r>
              <a:rPr lang="en-US" sz="2000" b="1" dirty="0" err="1"/>
              <a:t>e:E</a:t>
            </a:r>
            <a:r>
              <a:rPr lang="en-US" sz="2000" b="1" dirty="0"/>
              <a:t>) } </a:t>
            </a:r>
            <a:r>
              <a:rPr lang="en-US" dirty="0"/>
              <a:t>enumerations.</a:t>
            </a:r>
          </a:p>
          <a:p>
            <a:pPr lvl="1"/>
            <a:r>
              <a:rPr lang="en-US" b="1" dirty="0"/>
              <a:t>Dependency management </a:t>
            </a:r>
            <a:r>
              <a:rPr lang="en-US" dirty="0"/>
              <a:t>through metadata supported transitive builds.</a:t>
            </a:r>
          </a:p>
          <a:p>
            <a:pPr lvl="1"/>
            <a:r>
              <a:rPr lang="en-US" b="1" dirty="0"/>
              <a:t>Effective tools </a:t>
            </a:r>
            <a:r>
              <a:rPr lang="en-US" dirty="0"/>
              <a:t>for building (cargo), checking code quality (</a:t>
            </a:r>
            <a:r>
              <a:rPr lang="en-US" dirty="0" err="1"/>
              <a:t>clippy</a:t>
            </a:r>
            <a:r>
              <a:rPr lang="en-US" dirty="0"/>
              <a:t>), formatting (</a:t>
            </a:r>
            <a:r>
              <a:rPr lang="en-US" dirty="0" err="1"/>
              <a:t>rustfmt</a:t>
            </a:r>
            <a:r>
              <a:rPr lang="en-US" dirty="0"/>
              <a:t>), and documentation (</a:t>
            </a:r>
            <a:r>
              <a:rPr lang="en-US" dirty="0" err="1"/>
              <a:t>rustdoc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4419-8AAC-4D82-AB7C-D74E3B08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59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7A733-0885-40E9-BA27-4B367E0E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59CD9-E00F-469D-AC0B-4A94CD564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listening/reading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8768-54BB-4140-8D85-EB2F0F9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A79D-AD2E-44B0-ADF1-59A79685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FFCE-6020-4799-B1DD-2456B6D3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focuses on Rust error handling.</a:t>
            </a:r>
          </a:p>
          <a:p>
            <a:pPr lvl="1"/>
            <a:r>
              <a:rPr lang="en-US" dirty="0"/>
              <a:t>Role of panics in preventing undefined behavior</a:t>
            </a:r>
          </a:p>
          <a:p>
            <a:pPr lvl="1"/>
            <a:r>
              <a:rPr lang="en-US" dirty="0"/>
              <a:t>Returning results from functions that may fail</a:t>
            </a:r>
          </a:p>
          <a:p>
            <a:pPr lvl="1"/>
            <a:r>
              <a:rPr lang="en-US" dirty="0"/>
              <a:t>Matching return enumerations with appropriate operations</a:t>
            </a:r>
          </a:p>
          <a:p>
            <a:pPr lvl="1"/>
            <a:r>
              <a:rPr lang="en-US" dirty="0"/>
              <a:t>Error event bubbling up call chain</a:t>
            </a:r>
          </a:p>
          <a:p>
            <a:r>
              <a:rPr lang="en-US" dirty="0"/>
              <a:t>We will demonstrate these with discussions and code.  You can find all code presented here in this </a:t>
            </a:r>
            <a:r>
              <a:rPr lang="en-US" sz="2400" dirty="0">
                <a:hlinkClick r:id="rId2"/>
              </a:rPr>
              <a:t>Error Handling Code </a:t>
            </a:r>
            <a:r>
              <a:rPr lang="en-US" sz="2400" dirty="0" err="1">
                <a:hlinkClick r:id="rId2"/>
              </a:rPr>
              <a:t>Rerpository</a:t>
            </a:r>
            <a:r>
              <a:rPr lang="en-US" sz="2400" dirty="0"/>
              <a:t>.</a:t>
            </a:r>
          </a:p>
          <a:p>
            <a:r>
              <a:rPr lang="en-US" dirty="0"/>
              <a:t>You will find more details about ownership, objects, generics, and the Rust build process in a series of podcasts that are being published by CSIAC.</a:t>
            </a:r>
          </a:p>
          <a:p>
            <a:r>
              <a:rPr lang="en-US" dirty="0"/>
              <a:t>More details about Rust are provided in a </a:t>
            </a:r>
            <a:r>
              <a:rPr lang="en-US" sz="2400" dirty="0">
                <a:hlinkClick r:id="rId3"/>
              </a:rPr>
              <a:t>Rust Story</a:t>
            </a:r>
            <a:r>
              <a:rPr lang="en-US" sz="2400" dirty="0"/>
              <a:t> from my </a:t>
            </a:r>
            <a:r>
              <a:rPr lang="en-US" sz="2400" dirty="0" err="1">
                <a:hlinkClick r:id="rId4"/>
              </a:rPr>
              <a:t>github</a:t>
            </a:r>
            <a:r>
              <a:rPr lang="en-US" sz="2400" dirty="0">
                <a:hlinkClick r:id="rId4"/>
              </a:rPr>
              <a:t> site</a:t>
            </a:r>
            <a:r>
              <a:rPr lang="en-US" dirty="0"/>
              <a:t>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8B7E7-CA7E-4A30-A867-60315F4C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0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if you don’t need </a:t>
            </a:r>
            <a:r>
              <a:rPr lang="en-US"/>
              <a:t>to handle </a:t>
            </a:r>
            <a:r>
              <a:rPr lang="en-US" dirty="0"/>
              <a:t>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198894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1804198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3860480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FBE-056C-44B9-B015-26DAC5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0731-BF41-4672-8E10-FA153615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affects user health, wealth, or safety, then don’t panic.</a:t>
            </a:r>
          </a:p>
          <a:p>
            <a:pPr lvl="1"/>
            <a:r>
              <a:rPr lang="en-US" dirty="0"/>
              <a:t>Thank you, Douglas Adams</a:t>
            </a:r>
          </a:p>
          <a:p>
            <a:r>
              <a:rPr lang="en-US" dirty="0"/>
              <a:t>Abruptly terminating operation of a Boeing 797 flight navigation system is not a good idea.</a:t>
            </a:r>
          </a:p>
          <a:p>
            <a:r>
              <a:rPr lang="en-US" dirty="0"/>
              <a:t>The route to panic-free behavior is handling results of all functions that may fail.</a:t>
            </a:r>
          </a:p>
          <a:p>
            <a:pPr lvl="1"/>
            <a:r>
              <a:rPr lang="en-US" dirty="0"/>
              <a:t>Rust makes that obvious, using the return type Result&lt;T, E&gt; for functions that may fail.</a:t>
            </a:r>
          </a:p>
          <a:p>
            <a:pPr lvl="1"/>
            <a:r>
              <a:rPr lang="en-US" dirty="0"/>
              <a:t>Rust vigorously reminds you to add any missing error handling for those functions – see slide #2.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1D35-52E3-4F82-99D5-4DB659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2193</Words>
  <Application>Microsoft Office PowerPoint</Application>
  <PresentationFormat>Widescreen</PresentationFormat>
  <Paragraphs>230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Rust Error Handling</vt:lpstr>
      <vt:lpstr>What is Rust?</vt:lpstr>
      <vt:lpstr>Safe and Productive System Programming</vt:lpstr>
      <vt:lpstr>Error Handling</vt:lpstr>
      <vt:lpstr>What’s Unique about Rust Error Handling?</vt:lpstr>
      <vt:lpstr>Errors</vt:lpstr>
      <vt:lpstr>Rust Panics</vt:lpstr>
      <vt:lpstr>Avoiding Undefined Behavior with Panic</vt:lpstr>
      <vt:lpstr>Avoiding Panics</vt:lpstr>
      <vt:lpstr>Rust Error Handling Types</vt:lpstr>
      <vt:lpstr>Error Types</vt:lpstr>
      <vt:lpstr>Using Result&lt;T, E&gt; with is_ok()</vt:lpstr>
      <vt:lpstr>Trapping Panics</vt:lpstr>
      <vt:lpstr>Trapping Panics</vt:lpstr>
      <vt:lpstr>Error Handling that Avoids Panics</vt:lpstr>
      <vt:lpstr>Evaluating Result by Matching</vt:lpstr>
      <vt:lpstr>Demonstration code using match and if let</vt:lpstr>
      <vt:lpstr>Bubbling Errors up Call Chain</vt:lpstr>
      <vt:lpstr>Bubbling Errors up the Call Chain</vt:lpstr>
      <vt:lpstr>Examples of Common Error Handling</vt:lpstr>
      <vt:lpstr>Console I/O</vt:lpstr>
      <vt:lpstr>Console I/O – std::io::stdin()</vt:lpstr>
      <vt:lpstr>Console I/O – std::io::stdout() </vt:lpstr>
      <vt:lpstr>std::io::stdout()</vt:lpstr>
      <vt:lpstr>File I/O</vt:lpstr>
      <vt:lpstr>Flexible File Open</vt:lpstr>
      <vt:lpstr>File Error Handling</vt:lpstr>
      <vt:lpstr>Summary</vt:lpstr>
      <vt:lpstr>References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66</cp:revision>
  <cp:lastPrinted>2020-05-01T18:09:47Z</cp:lastPrinted>
  <dcterms:created xsi:type="dcterms:W3CDTF">2020-04-29T18:59:32Z</dcterms:created>
  <dcterms:modified xsi:type="dcterms:W3CDTF">2020-05-04T00:32:30Z</dcterms:modified>
</cp:coreProperties>
</file>