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86" r:id="rId3"/>
    <p:sldId id="257" r:id="rId4"/>
    <p:sldId id="33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1" r:id="rId13"/>
    <p:sldId id="342" r:id="rId14"/>
    <p:sldId id="343" r:id="rId15"/>
    <p:sldId id="349" r:id="rId16"/>
    <p:sldId id="350" r:id="rId17"/>
    <p:sldId id="311" r:id="rId18"/>
    <p:sldId id="351" r:id="rId19"/>
    <p:sldId id="352" r:id="rId20"/>
    <p:sldId id="347" r:id="rId21"/>
    <p:sldId id="348" r:id="rId22"/>
    <p:sldId id="353" r:id="rId23"/>
    <p:sldId id="344" r:id="rId24"/>
    <p:sldId id="345" r:id="rId25"/>
    <p:sldId id="340" r:id="rId26"/>
    <p:sldId id="346" r:id="rId27"/>
    <p:sldId id="325" r:id="rId28"/>
    <p:sldId id="326" r:id="rId29"/>
    <p:sldId id="327" r:id="rId30"/>
    <p:sldId id="312" r:id="rId31"/>
    <p:sldId id="304" r:id="rId32"/>
    <p:sldId id="317" r:id="rId33"/>
    <p:sldId id="319" r:id="rId34"/>
    <p:sldId id="321" r:id="rId35"/>
    <p:sldId id="322" r:id="rId36"/>
    <p:sldId id="320" r:id="rId37"/>
    <p:sldId id="324" r:id="rId38"/>
    <p:sldId id="328" r:id="rId39"/>
    <p:sldId id="275" r:id="rId40"/>
    <p:sldId id="329" r:id="rId41"/>
    <p:sldId id="276" r:id="rId42"/>
    <p:sldId id="330" r:id="rId43"/>
    <p:sldId id="290" r:id="rId44"/>
    <p:sldId id="315" r:id="rId45"/>
    <p:sldId id="331" r:id="rId46"/>
    <p:sldId id="356" r:id="rId47"/>
    <p:sldId id="308" r:id="rId48"/>
    <p:sldId id="260" r:id="rId49"/>
    <p:sldId id="303" r:id="rId50"/>
    <p:sldId id="302" r:id="rId51"/>
    <p:sldId id="283" r:id="rId52"/>
    <p:sldId id="262" r:id="rId53"/>
    <p:sldId id="263" r:id="rId54"/>
    <p:sldId id="264" r:id="rId55"/>
    <p:sldId id="309" r:id="rId56"/>
    <p:sldId id="265" r:id="rId57"/>
    <p:sldId id="310" r:id="rId58"/>
    <p:sldId id="267" r:id="rId59"/>
    <p:sldId id="306" r:id="rId60"/>
    <p:sldId id="269" r:id="rId61"/>
    <p:sldId id="271" r:id="rId62"/>
    <p:sldId id="272" r:id="rId63"/>
    <p:sldId id="270" r:id="rId64"/>
    <p:sldId id="316" r:id="rId65"/>
    <p:sldId id="281" r:id="rId66"/>
    <p:sldId id="268" r:id="rId67"/>
    <p:sldId id="282" r:id="rId68"/>
    <p:sldId id="355" r:id="rId69"/>
    <p:sldId id="323" r:id="rId70"/>
    <p:sldId id="313" r:id="rId71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wnership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Models.html" TargetMode="External"/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type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bjmodel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generics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structure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build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xecution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wnership" TargetMode="Externa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dirty="0"/>
              <a:t>Rust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https://jimfawcett.github.io/Resources/RustModels.pdf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A91-E386-4FB7-8546-B64DFDC5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handling – see lines 17-18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500F9-0B72-468F-86BA-4C6AC35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8312-F1DE-49B8-AB88-22EE3BF2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146664"/>
            <a:ext cx="9906000" cy="51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With 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With 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Ownership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https://jimfawcett.github.io/RustStory_Models.html#ownership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55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0C3-134A-4DEF-B53D-18FBE75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AAC8-C9A5-4DB1-98A6-DA7E40FF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model of a system or process is a theoretical description that can help you understand how the system or process works, or how it might work.”</a:t>
            </a:r>
            <a:br>
              <a:rPr lang="en-US" dirty="0"/>
            </a:br>
            <a:r>
              <a:rPr lang="en-US" dirty="0"/>
              <a:t>- collinsdictionary.com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Models help us understand important features</a:t>
            </a:r>
          </a:p>
          <a:p>
            <a:pPr lvl="1"/>
            <a:r>
              <a:rPr lang="en-US" dirty="0"/>
              <a:t>Use language effectively</a:t>
            </a:r>
          </a:p>
          <a:p>
            <a:pPr lvl="1"/>
            <a:r>
              <a:rPr lang="en-US" dirty="0"/>
              <a:t>Accelerate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2D15-2CE5-4FD1-B97A-85166CB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borrowed v’s ability to mutate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&amp;t when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r1: &amp;mut String = &amp;mut 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r2: &amp;mut String = &amp;mut 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r3 = &amp;mut 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Models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69"/>
            <a:ext cx="10515600" cy="5067581"/>
          </a:xfrm>
        </p:spPr>
        <p:txBody>
          <a:bodyPr/>
          <a:lstStyle/>
          <a:p>
            <a:r>
              <a:rPr lang="en-US" dirty="0"/>
              <a:t>Rust is an interesting and ambitious language.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We will consider Rust Models for: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Code Structure, Compilation, and Execution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Chapter 1 of the Rust Story</a:t>
            </a:r>
          </a:p>
          <a:p>
            <a:pPr lvl="1"/>
            <a:r>
              <a:rPr lang="en-US" dirty="0">
                <a:hlinkClick r:id="rId2"/>
              </a:rPr>
              <a:t>https://jimfawcett.github.io/RustStory_Prologue.html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3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Type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https://jimfawcett.github.io/RustStory_Models.html#types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5423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6A2E-AA99-426F-A8CE-9A6C20DE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Type System – C++ and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E663-EE3B-4AC2-831B-95F5A3D49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55024" cy="4351338"/>
          </a:xfrm>
        </p:spPr>
        <p:txBody>
          <a:bodyPr/>
          <a:lstStyle/>
          <a:p>
            <a:r>
              <a:rPr lang="en-US" dirty="0"/>
              <a:t>Allows dangling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std::vector&lt;int&gt; v { 1, 2, 3 };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int&amp;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= v[1];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dirty="0" err="1"/>
              <a:t>push_back</a:t>
            </a:r>
            <a:r>
              <a:rPr lang="en-US" dirty="0"/>
              <a:t> may cause reallocation of vector memory, leaving </a:t>
            </a:r>
            <a:r>
              <a:rPr lang="en-US" dirty="0" err="1"/>
              <a:t>ri</a:t>
            </a:r>
            <a:r>
              <a:rPr lang="en-US" dirty="0"/>
              <a:t> dangling.</a:t>
            </a:r>
          </a:p>
          <a:p>
            <a:r>
              <a:rPr lang="en-US" dirty="0"/>
              <a:t>Allows out of bounds indexing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int j = v[4];</a:t>
            </a:r>
          </a:p>
          <a:p>
            <a:r>
              <a:rPr lang="en-US" dirty="0"/>
              <a:t>Program continues to run, results in undefined behavior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8DA213-9E26-4408-8201-61E4534C7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182" y="1825625"/>
            <a:ext cx="4986618" cy="4351338"/>
          </a:xfrm>
        </p:spPr>
        <p:txBody>
          <a:bodyPr/>
          <a:lstStyle/>
          <a:p>
            <a:r>
              <a:rPr lang="en-US" dirty="0"/>
              <a:t>Mitigations:</a:t>
            </a:r>
          </a:p>
          <a:p>
            <a:pPr lvl="1"/>
            <a:r>
              <a:rPr lang="en-US" dirty="0"/>
              <a:t>Use C++ references only for passing arguments to functions.</a:t>
            </a:r>
          </a:p>
          <a:p>
            <a:pPr lvl="1"/>
            <a:r>
              <a:rPr lang="en-US" dirty="0"/>
              <a:t>Prefer passing by const refence to avoid side-affects.</a:t>
            </a:r>
          </a:p>
          <a:p>
            <a:pPr lvl="1"/>
            <a:r>
              <a:rPr lang="en-US" dirty="0"/>
              <a:t>Don’t use arrays; use std::vector.</a:t>
            </a:r>
          </a:p>
          <a:p>
            <a:pPr lvl="1"/>
            <a:r>
              <a:rPr lang="en-US" dirty="0"/>
              <a:t>Use range-based for loop when iterating through collections like vector.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D99C1-A284-4896-BB32-BD99A603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4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by:</a:t>
            </a:r>
          </a:p>
          <a:p>
            <a:pPr lvl="1"/>
            <a:r>
              <a:rPr lang="en-US" sz="2800" dirty="0"/>
              <a:t>Preventing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Preventing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2672" y="1519518"/>
            <a:ext cx="6345383" cy="4657445"/>
          </a:xfrm>
        </p:spPr>
        <p:txBody>
          <a:bodyPr>
            <a:normAutofit/>
          </a:bodyPr>
          <a:lstStyle/>
          <a:p>
            <a:r>
              <a:rPr lang="en-US" dirty="0"/>
              <a:t>Prevent dangling references: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::&lt;f64&gt;::new();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(1.0);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(2.0),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(3.0);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&amp;v[1];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(4.0);  // fails to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Print!(“\n  r1 = {?:}”, r1);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drop(r1);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(4.0);  // ok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8944" y="1902759"/>
            <a:ext cx="4204855" cy="4274204"/>
          </a:xfrm>
        </p:spPr>
        <p:txBody>
          <a:bodyPr>
            <a:normAutofit/>
          </a:bodyPr>
          <a:lstStyle/>
          <a:p>
            <a:r>
              <a:rPr lang="en-US" sz="2400" dirty="0"/>
              <a:t>v owns vector</a:t>
            </a:r>
          </a:p>
          <a:p>
            <a:r>
              <a:rPr lang="en-US" sz="2400" dirty="0"/>
              <a:t>r1 borrows ownership</a:t>
            </a:r>
          </a:p>
          <a:p>
            <a:r>
              <a:rPr lang="en-US" sz="2400" dirty="0"/>
              <a:t>v can’t mutate until r1 is dropped or goes out of scope</a:t>
            </a:r>
          </a:p>
          <a:p>
            <a:r>
              <a:rPr lang="en-US" sz="2400" dirty="0"/>
              <a:t>Going out of scope calls drop implicitly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8213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3551667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8393-34FE-4E8B-B18B-99DFDCEF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19518"/>
            <a:ext cx="5881256" cy="4657445"/>
          </a:xfrm>
        </p:spPr>
        <p:txBody>
          <a:bodyPr>
            <a:normAutofit/>
          </a:bodyPr>
          <a:lstStyle/>
          <a:p>
            <a:r>
              <a:rPr lang="en-US" dirty="0"/>
              <a:t>Prevent access to unowned memory: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::&lt;f64&gt;::new();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(1.0),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 x in v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print!(“\n  {}”, x)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 i in 0…3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print!(“\n  {}”, v[i]);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bound 3 is incorrect, will panic, not allowing access to unowned memory.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2028057"/>
            <a:ext cx="4443132" cy="3435723"/>
          </a:xfrm>
        </p:spPr>
        <p:txBody>
          <a:bodyPr/>
          <a:lstStyle/>
          <a:p>
            <a:pPr lvl="1"/>
            <a:r>
              <a:rPr lang="en-US" dirty="0"/>
              <a:t>Rust knows the size of almost all values, and uses that in for loops like the first.</a:t>
            </a:r>
          </a:p>
          <a:p>
            <a:pPr lvl="1"/>
            <a:r>
              <a:rPr lang="en-US" dirty="0"/>
              <a:t>We can cause access to unowned memory, but that results in aborting the program without allowing access to unowned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908016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582"/>
            <a:ext cx="10515600" cy="46416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Rust is a type safe language, avoiding undefined behavior.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Rust’s type system prevents data races in multi-threaded programs, based on its ownership model.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 won’t discuss data races further in these notes.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It provides level of performance and access to machine resources needed for system programming.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3757406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https://jimfawcett.github.io/RustStory_Models.html#objmodel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126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2112" y="3552644"/>
            <a:ext cx="4551829" cy="2425234"/>
          </a:xfrm>
        </p:spPr>
        <p:txBody>
          <a:bodyPr>
            <a:noAutofit/>
          </a:bodyPr>
          <a:lstStyle/>
          <a:p>
            <a:r>
              <a:rPr lang="en-US" sz="2000" dirty="0"/>
              <a:t>trait Show : Debug { … }</a:t>
            </a:r>
          </a:p>
          <a:p>
            <a:r>
              <a:rPr lang="en-US" sz="2000" dirty="0"/>
              <a:t>trait Size { … }</a:t>
            </a:r>
          </a:p>
          <a:p>
            <a:r>
              <a:rPr lang="en-US" sz="2000" dirty="0"/>
              <a:t>struct Test { x:i32, y:f64,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Show for Test { …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Size for Test { …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0189A5-E2E1-487C-A3F6-EF8C0922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47" y="3429000"/>
            <a:ext cx="4724400" cy="259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	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6CF6FA-94F8-44AD-90BD-A2D384B868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19" y="1028700"/>
            <a:ext cx="9612926" cy="2297622"/>
          </a:xfr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1"/>
            <a:ext cx="4793673" cy="4351338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 : Debug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41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https://jimfawcett.github.io/RustStory_Models.html#generics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7134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339788"/>
            <a:ext cx="5701145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pPr lvl="1"/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 std::any::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339788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pPr lvl="1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095121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https://jimfawcett.github.io/RustStory_Models.html#structure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6589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006"/>
            <a:ext cx="10515600" cy="4861777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52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53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https://jimfawcett.github.io/RustStory_Models.html#build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590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https://jimfawcett.github.io/RustStory_Models.html#execution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2147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8DEF-F42B-4A25-AE92-604FBCFA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56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Memory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4099-1DEC-4725-ACF4-5B6A97E20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4783"/>
            <a:ext cx="5181600" cy="4612180"/>
          </a:xfrm>
        </p:spPr>
        <p:txBody>
          <a:bodyPr>
            <a:noAutofit/>
          </a:bodyPr>
          <a:lstStyle/>
          <a:p>
            <a:r>
              <a:rPr lang="en-US" sz="2400" dirty="0"/>
              <a:t>Static memory is used to store code and entities that live for the entire program execution</a:t>
            </a:r>
          </a:p>
          <a:p>
            <a:r>
              <a:rPr lang="en-US" sz="2400" dirty="0"/>
              <a:t>Stack memory is used as scratch-pad to store information needed in each scope, e.g., local data. It becomes invalid when the thread of execution leaves the scope.</a:t>
            </a:r>
          </a:p>
          <a:p>
            <a:r>
              <a:rPr lang="en-US" sz="2400" dirty="0"/>
              <a:t>Heap memory is used to store entities that live from the time the program creates them with a call to new until the program discards them with a call to delete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9F84D8-AF01-43ED-B803-8F77CDAA9F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63634"/>
            <a:ext cx="5181600" cy="44149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71492-7C4C-4B5C-BDE4-C7812C67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55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7C20-D1A2-42B8-BB9E-6009D109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807"/>
          </a:xfrm>
        </p:spPr>
        <p:txBody>
          <a:bodyPr/>
          <a:lstStyle/>
          <a:p>
            <a:r>
              <a:rPr lang="en-US" dirty="0"/>
              <a:t>Control of entity placement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07C5-52C4-4D53-9216-DA9E3780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218"/>
            <a:ext cx="6979276" cy="4673745"/>
          </a:xfrm>
        </p:spPr>
        <p:txBody>
          <a:bodyPr>
            <a:normAutofit/>
          </a:bodyPr>
          <a:lstStyle/>
          <a:p>
            <a:r>
              <a:rPr lang="en-US" sz="2000" dirty="0"/>
              <a:t>The compiler places all code and global data in static memory.</a:t>
            </a:r>
          </a:p>
          <a:p>
            <a:r>
              <a:rPr lang="en-US" sz="2000" dirty="0"/>
              <a:t>A program can place an entity instance in static memory by qualifying its declaration with the keyword static.  Rust statics should be immutable.</a:t>
            </a:r>
          </a:p>
          <a:p>
            <a:r>
              <a:rPr lang="en-US" sz="2000" dirty="0"/>
              <a:t>Rust code also places entities in stack memory by calling a function, placing function parameters and local data in its stack frame.</a:t>
            </a:r>
          </a:p>
          <a:p>
            <a:r>
              <a:rPr lang="en-US" sz="2000" dirty="0"/>
              <a:t>Also, every local scope, defined by braces, { and }, creates a new allocation of stack memory to hold data local to that scope.</a:t>
            </a:r>
          </a:p>
          <a:p>
            <a:r>
              <a:rPr lang="en-US" sz="2000" dirty="0"/>
              <a:t>An entity instance is placed in heap memory by declaring Box::new(Point { x: 1.0, y:2.0, z:3.5 }).  The heap allocation is returned when the Box instance goes out of scope.</a:t>
            </a:r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27E504-D574-4933-9D02-B4D10D47A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27" y="1690688"/>
            <a:ext cx="3620037" cy="31337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80B67-07CD-4164-83F8-A6185A63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875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63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7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Ownership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https://jimfawcett.github.io/RustStory_Models.html#ownership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01765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B43-DA8C-42BC-B61B-06AE880C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2BA2-3F48-4C89-AA86-171F47F7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4738128"/>
          </a:xfrm>
        </p:spPr>
        <p:txBody>
          <a:bodyPr/>
          <a:lstStyle/>
          <a:p>
            <a:r>
              <a:rPr lang="en-US" dirty="0"/>
              <a:t>Values in Rust have only one owner, defined by a let statement:</a:t>
            </a:r>
          </a:p>
          <a:p>
            <a:pPr lvl="1"/>
            <a:r>
              <a:rPr lang="en-US" dirty="0"/>
              <a:t>let x = 3;</a:t>
            </a:r>
          </a:p>
          <a:p>
            <a:pPr lvl="1"/>
            <a:r>
              <a:rPr lang="en-US" dirty="0"/>
              <a:t>let y = x;    // initialized with </a:t>
            </a:r>
            <a:r>
              <a:rPr lang="en-US" b="1" dirty="0"/>
              <a:t>copy</a:t>
            </a:r>
            <a:r>
              <a:rPr lang="en-US" dirty="0"/>
              <a:t> of x so x is still valid</a:t>
            </a:r>
          </a:p>
          <a:p>
            <a:pPr lvl="1"/>
            <a:r>
              <a:rPr lang="en-US" dirty="0"/>
              <a:t>let u = String::from(“a string”);</a:t>
            </a:r>
          </a:p>
          <a:p>
            <a:pPr lvl="1"/>
            <a:r>
              <a:rPr lang="en-US" dirty="0"/>
              <a:t>let v = u;    // u’s value moved to v, u is no longer valid</a:t>
            </a:r>
          </a:p>
          <a:p>
            <a:r>
              <a:rPr lang="en-US" dirty="0"/>
              <a:t>What’s the difference here?</a:t>
            </a:r>
          </a:p>
          <a:p>
            <a:pPr lvl="1"/>
            <a:r>
              <a:rPr lang="en-US" dirty="0"/>
              <a:t>x is an i32 (integer), is blittable, so is copy-able</a:t>
            </a:r>
          </a:p>
          <a:p>
            <a:pPr lvl="1"/>
            <a:r>
              <a:rPr lang="en-US" dirty="0"/>
              <a:t>u is a String, is not blittable (String chars are stored in heap), so is moved.</a:t>
            </a:r>
          </a:p>
          <a:p>
            <a:pPr lvl="1"/>
            <a:r>
              <a:rPr lang="en-US" dirty="0"/>
              <a:t>A move transfers ownership to the target and invalidates the source.</a:t>
            </a:r>
          </a:p>
          <a:p>
            <a:r>
              <a:rPr lang="en-US" dirty="0"/>
              <a:t>Blittable values can be copied, non-blittable values can only be moved.  A value is blittable if it can be copied with </a:t>
            </a:r>
            <a:r>
              <a:rPr lang="en-US" dirty="0" err="1"/>
              <a:t>memcpy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C2328-B993-4F51-A49F-A8F03C7C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5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5644</Words>
  <Application>Microsoft Office PowerPoint</Application>
  <PresentationFormat>Widescreen</PresentationFormat>
  <Paragraphs>542</Paragraphs>
  <Slides>70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Office Theme</vt:lpstr>
      <vt:lpstr>Rust Models</vt:lpstr>
      <vt:lpstr>Model</vt:lpstr>
      <vt:lpstr>Models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More string handling – see lines 17-18</vt:lpstr>
      <vt:lpstr>Why Rust?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Ownership Model</vt:lpstr>
      <vt:lpstr>Rust Ownership</vt:lpstr>
      <vt:lpstr>Copies, Moves</vt:lpstr>
      <vt:lpstr>Rust Move versus Copy</vt:lpstr>
      <vt:lpstr>Rust Clone</vt:lpstr>
      <vt:lpstr>References and RwLocking</vt:lpstr>
      <vt:lpstr>Rust won’t allow mutation with an active reference</vt:lpstr>
      <vt:lpstr>Rust allows mutation if we don’t use the reference</vt:lpstr>
      <vt:lpstr>Hello Ownership!</vt:lpstr>
      <vt:lpstr>Hello Rust Ownership</vt:lpstr>
      <vt:lpstr>Immutable References</vt:lpstr>
      <vt:lpstr>Mutable References</vt:lpstr>
      <vt:lpstr>Ownership summary</vt:lpstr>
      <vt:lpstr>Rust Type System</vt:lpstr>
      <vt:lpstr>PowerPoint Presentation</vt:lpstr>
      <vt:lpstr>Unsafe Type System – C++ and C</vt:lpstr>
      <vt:lpstr>PowerPoint Presentation</vt:lpstr>
      <vt:lpstr>PowerPoint Presentation</vt:lpstr>
      <vt:lpstr>PowerPoint Presentation</vt:lpstr>
      <vt:lpstr>PowerPoint Presentation</vt:lpstr>
      <vt:lpstr>Rust Object Model</vt:lpstr>
      <vt:lpstr>Rust Object Model</vt:lpstr>
      <vt:lpstr>Rust Object Model </vt:lpstr>
      <vt:lpstr>Implementing Traits and Methods</vt:lpstr>
      <vt:lpstr>Copy and Move Types</vt:lpstr>
      <vt:lpstr>Comparison with C++</vt:lpstr>
      <vt:lpstr>C++ Person Class Hierarchy Example – from C++ Models</vt:lpstr>
      <vt:lpstr>Rust Generics</vt:lpstr>
      <vt:lpstr>Rust Generics</vt:lpstr>
      <vt:lpstr>Traits</vt:lpstr>
      <vt:lpstr>Code Structure</vt:lpstr>
      <vt:lpstr>Code Structure </vt:lpstr>
      <vt:lpstr>Crate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Build Process</vt:lpstr>
      <vt:lpstr>Compilation Model </vt:lpstr>
      <vt:lpstr>Execution Model</vt:lpstr>
      <vt:lpstr>Program Execution </vt:lpstr>
      <vt:lpstr>Program Execution </vt:lpstr>
      <vt:lpstr>Use of program memory</vt:lpstr>
      <vt:lpstr>Memory Model </vt:lpstr>
      <vt:lpstr>Control of entity placement in memory</vt:lpstr>
      <vt:lpstr>Interaction with the Execution Environment</vt:lpstr>
      <vt:lpstr>Epilog</vt:lpstr>
      <vt:lpstr>Conclusions</vt:lpstr>
      <vt:lpstr>Presentation Resources</vt:lpstr>
      <vt:lpstr>Background</vt:lpstr>
      <vt:lpstr>Ownership Model</vt:lpstr>
      <vt:lpstr>Rust Ownership</vt:lpstr>
      <vt:lpstr>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Models</dc:title>
  <dc:creator>James Fawcett</dc:creator>
  <cp:lastModifiedBy>James Fawcett</cp:lastModifiedBy>
  <cp:revision>228</cp:revision>
  <cp:lastPrinted>2020-03-30T21:06:09Z</cp:lastPrinted>
  <dcterms:created xsi:type="dcterms:W3CDTF">2020-02-03T12:39:42Z</dcterms:created>
  <dcterms:modified xsi:type="dcterms:W3CDTF">2020-03-30T23:57:48Z</dcterms:modified>
</cp:coreProperties>
</file>