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sldIdLst>
    <p:sldId id="256" r:id="rId2"/>
    <p:sldId id="257" r:id="rId3"/>
    <p:sldId id="297" r:id="rId4"/>
    <p:sldId id="298" r:id="rId5"/>
    <p:sldId id="296"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9" r:id="rId24"/>
    <p:sldId id="276" r:id="rId25"/>
    <p:sldId id="293" r:id="rId26"/>
    <p:sldId id="294" r:id="rId27"/>
    <p:sldId id="277" r:id="rId28"/>
    <p:sldId id="278" r:id="rId29"/>
    <p:sldId id="280" r:id="rId30"/>
    <p:sldId id="281" r:id="rId31"/>
    <p:sldId id="282" r:id="rId32"/>
    <p:sldId id="283" r:id="rId33"/>
    <p:sldId id="284" r:id="rId34"/>
    <p:sldId id="285" r:id="rId35"/>
    <p:sldId id="299" r:id="rId36"/>
    <p:sldId id="286" r:id="rId37"/>
    <p:sldId id="287"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100" d="100"/>
          <a:sy n="100" d="100"/>
        </p:scale>
        <p:origin x="3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32628-585B-440D-B781-0D422DDD550D}" type="datetimeFigureOut">
              <a:rPr lang="en-US" smtClean="0"/>
              <a:t>7/6/2019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C82D0-8968-4C4B-BBF6-7850AFD0EA8B}" type="slidenum">
              <a:rPr lang="en-US" smtClean="0"/>
              <a:t>‹#›</a:t>
            </a:fld>
            <a:endParaRPr lang="en-US"/>
          </a:p>
        </p:txBody>
      </p:sp>
    </p:spTree>
    <p:extLst>
      <p:ext uri="{BB962C8B-B14F-4D97-AF65-F5344CB8AC3E}">
        <p14:creationId xmlns:p14="http://schemas.microsoft.com/office/powerpoint/2010/main" val="343909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82D0-8968-4C4B-BBF6-7850AFD0EA8B}" type="slidenum">
              <a:rPr lang="en-US" smtClean="0"/>
              <a:t>2</a:t>
            </a:fld>
            <a:endParaRPr lang="en-US"/>
          </a:p>
        </p:txBody>
      </p:sp>
    </p:spTree>
    <p:extLst>
      <p:ext uri="{BB962C8B-B14F-4D97-AF65-F5344CB8AC3E}">
        <p14:creationId xmlns:p14="http://schemas.microsoft.com/office/powerpoint/2010/main" val="419942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EF3FBC-902E-43EC-B5C1-0E39E801A42A}" type="slidenum">
              <a:rPr lang="en-US" sz="1200">
                <a:latin typeface="Tahoma" panose="020B0604030504040204" pitchFamily="34" charset="0"/>
              </a:rPr>
              <a:pPr/>
              <a:t>17</a:t>
            </a:fld>
            <a:endParaRPr lang="en-US" sz="1200">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73140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3412-60D3-42D7-9BE3-A6AAD8F32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D3F627-1A38-4BCC-957F-D3255838D9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7A1CA4-6A19-49B9-84E0-B3D089C446B5}"/>
              </a:ext>
            </a:extLst>
          </p:cNvPr>
          <p:cNvSpPr>
            <a:spLocks noGrp="1"/>
          </p:cNvSpPr>
          <p:nvPr>
            <p:ph type="dt" sz="half" idx="10"/>
          </p:nvPr>
        </p:nvSpPr>
        <p:spPr/>
        <p:txBody>
          <a:bodyPr/>
          <a:lstStyle/>
          <a:p>
            <a:fld id="{CBA1D616-5B29-47EA-9E4B-9A8D73D85819}" type="datetime1">
              <a:rPr lang="en-US" smtClean="0"/>
              <a:t>7/6/2019</a:t>
            </a:fld>
            <a:endParaRPr lang="en-US"/>
          </a:p>
        </p:txBody>
      </p:sp>
      <p:sp>
        <p:nvSpPr>
          <p:cNvPr id="5" name="Footer Placeholder 4">
            <a:extLst>
              <a:ext uri="{FF2B5EF4-FFF2-40B4-BE49-F238E27FC236}">
                <a16:creationId xmlns:a16="http://schemas.microsoft.com/office/drawing/2014/main" id="{DEFB3B5F-BF9C-4659-BD69-25B4FF8D4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D4531-D1B6-4C6D-8647-FF1715EA6D22}"/>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96801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3A7C-94E6-4C25-B7C1-475309ED4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56B55-E5B5-4FB2-89EB-0A56DB236B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6256E-5844-462A-841F-84A40C62D9F5}"/>
              </a:ext>
            </a:extLst>
          </p:cNvPr>
          <p:cNvSpPr>
            <a:spLocks noGrp="1"/>
          </p:cNvSpPr>
          <p:nvPr>
            <p:ph type="dt" sz="half" idx="10"/>
          </p:nvPr>
        </p:nvSpPr>
        <p:spPr/>
        <p:txBody>
          <a:bodyPr/>
          <a:lstStyle/>
          <a:p>
            <a:fld id="{18D6BB9E-38EC-4848-917B-957DE01BE519}" type="datetime1">
              <a:rPr lang="en-US" smtClean="0"/>
              <a:t>7/6/2019</a:t>
            </a:fld>
            <a:endParaRPr lang="en-US"/>
          </a:p>
        </p:txBody>
      </p:sp>
      <p:sp>
        <p:nvSpPr>
          <p:cNvPr id="5" name="Footer Placeholder 4">
            <a:extLst>
              <a:ext uri="{FF2B5EF4-FFF2-40B4-BE49-F238E27FC236}">
                <a16:creationId xmlns:a16="http://schemas.microsoft.com/office/drawing/2014/main" id="{AE1898DF-1EAF-4A11-AFAA-14DD9640B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54BCD-0DBC-4E7E-9956-F35A3359D4F2}"/>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269138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CC107-E5BE-49B5-A4A0-B2EF6364B6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CFAFC0-4F05-4A92-893D-DCAF7FA0B9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B6C0A-E20C-4740-BD27-C2CA4F849ADB}"/>
              </a:ext>
            </a:extLst>
          </p:cNvPr>
          <p:cNvSpPr>
            <a:spLocks noGrp="1"/>
          </p:cNvSpPr>
          <p:nvPr>
            <p:ph type="dt" sz="half" idx="10"/>
          </p:nvPr>
        </p:nvSpPr>
        <p:spPr/>
        <p:txBody>
          <a:bodyPr/>
          <a:lstStyle/>
          <a:p>
            <a:fld id="{A2046331-012E-4100-9ECF-345FE6B01E50}" type="datetime1">
              <a:rPr lang="en-US" smtClean="0"/>
              <a:t>7/6/2019</a:t>
            </a:fld>
            <a:endParaRPr lang="en-US"/>
          </a:p>
        </p:txBody>
      </p:sp>
      <p:sp>
        <p:nvSpPr>
          <p:cNvPr id="5" name="Footer Placeholder 4">
            <a:extLst>
              <a:ext uri="{FF2B5EF4-FFF2-40B4-BE49-F238E27FC236}">
                <a16:creationId xmlns:a16="http://schemas.microsoft.com/office/drawing/2014/main" id="{94346909-7D77-4962-9766-A7963DA66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6D0DD-50AC-479B-8F86-1250FEF0F22D}"/>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36768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80C5-3362-4D6B-B371-B736FE905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7277B-BB9B-45EA-9470-A6A860FB2F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00A75-DE8F-400A-A351-188C532B9142}"/>
              </a:ext>
            </a:extLst>
          </p:cNvPr>
          <p:cNvSpPr>
            <a:spLocks noGrp="1"/>
          </p:cNvSpPr>
          <p:nvPr>
            <p:ph type="dt" sz="half" idx="10"/>
          </p:nvPr>
        </p:nvSpPr>
        <p:spPr/>
        <p:txBody>
          <a:bodyPr/>
          <a:lstStyle/>
          <a:p>
            <a:fld id="{4A216846-9048-4063-ADBD-8EAC05109001}" type="datetime1">
              <a:rPr lang="en-US" smtClean="0"/>
              <a:t>7/6/2019</a:t>
            </a:fld>
            <a:endParaRPr lang="en-US"/>
          </a:p>
        </p:txBody>
      </p:sp>
      <p:sp>
        <p:nvSpPr>
          <p:cNvPr id="5" name="Footer Placeholder 4">
            <a:extLst>
              <a:ext uri="{FF2B5EF4-FFF2-40B4-BE49-F238E27FC236}">
                <a16:creationId xmlns:a16="http://schemas.microsoft.com/office/drawing/2014/main" id="{18D90946-8153-4433-99F6-3102FE58E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2DF51-3488-4BE4-9C10-8F84ABA3E729}"/>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279503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521B-A447-45B1-880A-94FC4467C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F85D53-6997-4068-B1CD-D8FB37070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13F852-5E29-41C5-A5FB-C5D9447B2A52}"/>
              </a:ext>
            </a:extLst>
          </p:cNvPr>
          <p:cNvSpPr>
            <a:spLocks noGrp="1"/>
          </p:cNvSpPr>
          <p:nvPr>
            <p:ph type="dt" sz="half" idx="10"/>
          </p:nvPr>
        </p:nvSpPr>
        <p:spPr/>
        <p:txBody>
          <a:bodyPr/>
          <a:lstStyle/>
          <a:p>
            <a:fld id="{4A317588-FD32-46DD-91E5-A0326641897B}" type="datetime1">
              <a:rPr lang="en-US" smtClean="0"/>
              <a:t>7/6/2019</a:t>
            </a:fld>
            <a:endParaRPr lang="en-US"/>
          </a:p>
        </p:txBody>
      </p:sp>
      <p:sp>
        <p:nvSpPr>
          <p:cNvPr id="5" name="Footer Placeholder 4">
            <a:extLst>
              <a:ext uri="{FF2B5EF4-FFF2-40B4-BE49-F238E27FC236}">
                <a16:creationId xmlns:a16="http://schemas.microsoft.com/office/drawing/2014/main" id="{5723F0BF-9896-43D5-82E2-01B536D8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E05C6-6D05-4357-960D-482A6BEC199A}"/>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14603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B12-EEE5-491A-8DBF-2B27C19907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87DA4-DC39-492B-9F01-53CE6B1C48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DB48F-64CD-4497-A831-EA6BCA183B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9558FD-2394-4E6C-AAF4-F8981EBA4644}"/>
              </a:ext>
            </a:extLst>
          </p:cNvPr>
          <p:cNvSpPr>
            <a:spLocks noGrp="1"/>
          </p:cNvSpPr>
          <p:nvPr>
            <p:ph type="dt" sz="half" idx="10"/>
          </p:nvPr>
        </p:nvSpPr>
        <p:spPr/>
        <p:txBody>
          <a:bodyPr/>
          <a:lstStyle/>
          <a:p>
            <a:fld id="{8E3D30D1-AAC4-4921-8E76-7CF9E408051E}" type="datetime1">
              <a:rPr lang="en-US" smtClean="0"/>
              <a:t>7/6/2019</a:t>
            </a:fld>
            <a:endParaRPr lang="en-US"/>
          </a:p>
        </p:txBody>
      </p:sp>
      <p:sp>
        <p:nvSpPr>
          <p:cNvPr id="6" name="Footer Placeholder 5">
            <a:extLst>
              <a:ext uri="{FF2B5EF4-FFF2-40B4-BE49-F238E27FC236}">
                <a16:creationId xmlns:a16="http://schemas.microsoft.com/office/drawing/2014/main" id="{84B6F4D8-940D-464A-8DC4-C1DB8EB91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44526-AE72-43B2-B2C8-DB7095F21A6E}"/>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94875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6AC0-8A47-487F-9C5E-DC95C505E4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013F-489B-4643-A1CE-E65CB4C7E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3B0051-0B2D-4327-B66C-27E6BD0D67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C87C16-164A-4702-A74D-4BA5275A6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0D0FDE-CB30-4EAB-B526-F18CE03E20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99A87-31B3-4D11-9A60-E19E1DF64A68}"/>
              </a:ext>
            </a:extLst>
          </p:cNvPr>
          <p:cNvSpPr>
            <a:spLocks noGrp="1"/>
          </p:cNvSpPr>
          <p:nvPr>
            <p:ph type="dt" sz="half" idx="10"/>
          </p:nvPr>
        </p:nvSpPr>
        <p:spPr/>
        <p:txBody>
          <a:bodyPr/>
          <a:lstStyle/>
          <a:p>
            <a:fld id="{3168B746-D790-49F5-A5A2-354B8D85781F}" type="datetime1">
              <a:rPr lang="en-US" smtClean="0"/>
              <a:t>7/6/2019</a:t>
            </a:fld>
            <a:endParaRPr lang="en-US"/>
          </a:p>
        </p:txBody>
      </p:sp>
      <p:sp>
        <p:nvSpPr>
          <p:cNvPr id="8" name="Footer Placeholder 7">
            <a:extLst>
              <a:ext uri="{FF2B5EF4-FFF2-40B4-BE49-F238E27FC236}">
                <a16:creationId xmlns:a16="http://schemas.microsoft.com/office/drawing/2014/main" id="{715487C3-D1EC-48D8-AD0F-015714040D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CBC243-E89B-42CC-9387-9EC6F9133C2B}"/>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396137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4608-5621-413F-A579-8CA66972E4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C190D9-EE97-402E-999B-63E11D86EC67}"/>
              </a:ext>
            </a:extLst>
          </p:cNvPr>
          <p:cNvSpPr>
            <a:spLocks noGrp="1"/>
          </p:cNvSpPr>
          <p:nvPr>
            <p:ph type="dt" sz="half" idx="10"/>
          </p:nvPr>
        </p:nvSpPr>
        <p:spPr/>
        <p:txBody>
          <a:bodyPr/>
          <a:lstStyle/>
          <a:p>
            <a:fld id="{95DA8105-C90C-4256-AB53-6D70DF3BA38A}" type="datetime1">
              <a:rPr lang="en-US" smtClean="0"/>
              <a:t>7/6/2019</a:t>
            </a:fld>
            <a:endParaRPr lang="en-US"/>
          </a:p>
        </p:txBody>
      </p:sp>
      <p:sp>
        <p:nvSpPr>
          <p:cNvPr id="4" name="Footer Placeholder 3">
            <a:extLst>
              <a:ext uri="{FF2B5EF4-FFF2-40B4-BE49-F238E27FC236}">
                <a16:creationId xmlns:a16="http://schemas.microsoft.com/office/drawing/2014/main" id="{01F7B29E-7E42-4D46-88EF-E6301970E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ADD2B0-E3FA-48F2-8306-1D7D29849354}"/>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194879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8FFB1E-1C81-479C-91ED-BD1BF2E7D46E}"/>
              </a:ext>
            </a:extLst>
          </p:cNvPr>
          <p:cNvSpPr>
            <a:spLocks noGrp="1"/>
          </p:cNvSpPr>
          <p:nvPr>
            <p:ph type="dt" sz="half" idx="10"/>
          </p:nvPr>
        </p:nvSpPr>
        <p:spPr/>
        <p:txBody>
          <a:bodyPr/>
          <a:lstStyle/>
          <a:p>
            <a:fld id="{5DBE7762-C6A5-4D55-B355-A2F763F78F9B}" type="datetime1">
              <a:rPr lang="en-US" smtClean="0"/>
              <a:t>7/6/2019</a:t>
            </a:fld>
            <a:endParaRPr lang="en-US"/>
          </a:p>
        </p:txBody>
      </p:sp>
      <p:sp>
        <p:nvSpPr>
          <p:cNvPr id="3" name="Footer Placeholder 2">
            <a:extLst>
              <a:ext uri="{FF2B5EF4-FFF2-40B4-BE49-F238E27FC236}">
                <a16:creationId xmlns:a16="http://schemas.microsoft.com/office/drawing/2014/main" id="{A96B6318-7184-41F3-9784-64C8A80223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EC4783-3A7D-4D06-8002-3CB60BA91EAF}"/>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217043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3FE-60E8-48AD-82F2-FD3624A32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6070AC-AA9D-4887-B121-8F13649DA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54222F-DB1A-4B6B-895A-100C276AB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0472AA-A4DE-493E-8B3F-840143F7520A}"/>
              </a:ext>
            </a:extLst>
          </p:cNvPr>
          <p:cNvSpPr>
            <a:spLocks noGrp="1"/>
          </p:cNvSpPr>
          <p:nvPr>
            <p:ph type="dt" sz="half" idx="10"/>
          </p:nvPr>
        </p:nvSpPr>
        <p:spPr/>
        <p:txBody>
          <a:bodyPr/>
          <a:lstStyle/>
          <a:p>
            <a:fld id="{072922CB-8DFE-4E50-ADDB-EEB06C1F774D}" type="datetime1">
              <a:rPr lang="en-US" smtClean="0"/>
              <a:t>7/6/2019</a:t>
            </a:fld>
            <a:endParaRPr lang="en-US"/>
          </a:p>
        </p:txBody>
      </p:sp>
      <p:sp>
        <p:nvSpPr>
          <p:cNvPr id="6" name="Footer Placeholder 5">
            <a:extLst>
              <a:ext uri="{FF2B5EF4-FFF2-40B4-BE49-F238E27FC236}">
                <a16:creationId xmlns:a16="http://schemas.microsoft.com/office/drawing/2014/main" id="{2E44A4D8-A9F6-40A3-8CB6-770C9DB01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CBD107-B946-48FC-9F1D-AC34BCA490E0}"/>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143664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0E0F-A988-4DC2-BB55-F83D7AE54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F44C7B-016F-41F0-BD38-A24711884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AD797-1A3B-4853-A29A-79FECF35F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9DD7AC-3B63-4827-8C0D-9D7BC58D9F58}"/>
              </a:ext>
            </a:extLst>
          </p:cNvPr>
          <p:cNvSpPr>
            <a:spLocks noGrp="1"/>
          </p:cNvSpPr>
          <p:nvPr>
            <p:ph type="dt" sz="half" idx="10"/>
          </p:nvPr>
        </p:nvSpPr>
        <p:spPr/>
        <p:txBody>
          <a:bodyPr/>
          <a:lstStyle/>
          <a:p>
            <a:fld id="{3DC8E2A7-744B-4BEC-AB7E-31DE26434D87}" type="datetime1">
              <a:rPr lang="en-US" smtClean="0"/>
              <a:t>7/6/2019</a:t>
            </a:fld>
            <a:endParaRPr lang="en-US"/>
          </a:p>
        </p:txBody>
      </p:sp>
      <p:sp>
        <p:nvSpPr>
          <p:cNvPr id="6" name="Footer Placeholder 5">
            <a:extLst>
              <a:ext uri="{FF2B5EF4-FFF2-40B4-BE49-F238E27FC236}">
                <a16:creationId xmlns:a16="http://schemas.microsoft.com/office/drawing/2014/main" id="{0402FC7E-071C-4379-93D1-2B6CB9B62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B41C-C2DA-49A2-AF71-7C86A722EECF}"/>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30743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3E77F-98B3-487D-94FD-34E541D60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65C281-E759-459B-8883-B7905F556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14A02-2A84-44E6-A159-C3816E5B4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D834A-B3B4-48B6-B5E2-B149BAC53504}" type="datetime1">
              <a:rPr lang="en-US" smtClean="0"/>
              <a:t>7/6/2019</a:t>
            </a:fld>
            <a:endParaRPr lang="en-US"/>
          </a:p>
        </p:txBody>
      </p:sp>
      <p:sp>
        <p:nvSpPr>
          <p:cNvPr id="5" name="Footer Placeholder 4">
            <a:extLst>
              <a:ext uri="{FF2B5EF4-FFF2-40B4-BE49-F238E27FC236}">
                <a16:creationId xmlns:a16="http://schemas.microsoft.com/office/drawing/2014/main" id="{225C13A7-9899-4FD7-9C19-8BC97C822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59142-7A38-4B32-9F61-8249B0A3D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89D51-CAF5-4EBD-817A-C7E974A45644}" type="slidenum">
              <a:rPr lang="en-US" smtClean="0"/>
              <a:t>‹#›</a:t>
            </a:fld>
            <a:endParaRPr lang="en-US"/>
          </a:p>
        </p:txBody>
      </p:sp>
    </p:spTree>
    <p:extLst>
      <p:ext uri="{BB962C8B-B14F-4D97-AF65-F5344CB8AC3E}">
        <p14:creationId xmlns:p14="http://schemas.microsoft.com/office/powerpoint/2010/main" val="26692576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imFawcett/ProcsAndThre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library/windows/desktop/ms684841(v=vs.85).aspx" TargetMode="External"/><Relationship Id="rId2" Type="http://schemas.openxmlformats.org/officeDocument/2006/relationships/hyperlink" Target="http://msdn.microsoft.com/en-us/library/windows/desktop/ee663297(v=vs.85).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windows/desktop/ms686679(v=vs.85).aspx" TargetMode="External"/><Relationship Id="rId5" Type="http://schemas.openxmlformats.org/officeDocument/2006/relationships/hyperlink" Target="http://msdn.microsoft.com/en-us/library/windows/desktop/ms686967(v=vs.85).aspx" TargetMode="External"/><Relationship Id="rId4" Type="http://schemas.openxmlformats.org/officeDocument/2006/relationships/hyperlink" Target="http://msdn.microsoft.com/en-us/library/windows/desktop/ms686353(v=vs.85).asp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msdn.microsoft.com/en-us/magazine/jj721588.aspx" TargetMode="External"/><Relationship Id="rId2" Type="http://schemas.openxmlformats.org/officeDocument/2006/relationships/hyperlink" Target="https://msdn.microsoft.com/en-us/magazine/jj883951.aspx?f=255&amp;MSPPError=-2147217396" TargetMode="External"/><Relationship Id="rId1" Type="http://schemas.openxmlformats.org/officeDocument/2006/relationships/slideLayout" Target="../slideLayouts/slideLayout2.xml"/><Relationship Id="rId4" Type="http://schemas.openxmlformats.org/officeDocument/2006/relationships/hyperlink" Target="http://en.cppreference.com/w/cpp/threa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jimfawcett.github.io/Resources/MemoryMapping.pdf" TargetMode="External"/><Relationship Id="rId2" Type="http://schemas.openxmlformats.org/officeDocument/2006/relationships/hyperlink" Target="https://jimfawcett.github.io/Resources/proces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43861"/>
          </a:xfrm>
        </p:spPr>
        <p:txBody>
          <a:bodyPr/>
          <a:lstStyle/>
          <a:p>
            <a:r>
              <a:rPr lang="en-US" dirty="0"/>
              <a:t>Threads and Locks</a:t>
            </a:r>
          </a:p>
        </p:txBody>
      </p:sp>
      <p:sp>
        <p:nvSpPr>
          <p:cNvPr id="3" name="Subtitle 2"/>
          <p:cNvSpPr>
            <a:spLocks noGrp="1"/>
          </p:cNvSpPr>
          <p:nvPr>
            <p:ph type="subTitle" idx="1"/>
          </p:nvPr>
        </p:nvSpPr>
        <p:spPr>
          <a:xfrm>
            <a:off x="1219200" y="3718855"/>
            <a:ext cx="10363200" cy="1508760"/>
          </a:xfrm>
        </p:spPr>
        <p:txBody>
          <a:bodyPr/>
          <a:lstStyle/>
          <a:p>
            <a:r>
              <a:rPr lang="en-US" dirty="0"/>
              <a:t>Jim Fawcett</a:t>
            </a:r>
          </a:p>
          <a:p>
            <a:r>
              <a:rPr lang="en-US" dirty="0"/>
              <a:t>CSE687-OnLine – Object Oriented Design</a:t>
            </a:r>
          </a:p>
          <a:p>
            <a:r>
              <a:rPr lang="en-US" dirty="0"/>
              <a:t>Summer 2017</a:t>
            </a:r>
          </a:p>
        </p:txBody>
      </p:sp>
    </p:spTree>
    <p:extLst>
      <p:ext uri="{BB962C8B-B14F-4D97-AF65-F5344CB8AC3E}">
        <p14:creationId xmlns:p14="http://schemas.microsoft.com/office/powerpoint/2010/main" val="272934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3" name="Content Placeholder 2"/>
          <p:cNvSpPr>
            <a:spLocks noGrp="1"/>
          </p:cNvSpPr>
          <p:nvPr>
            <p:ph idx="1"/>
          </p:nvPr>
        </p:nvSpPr>
        <p:spPr/>
        <p:txBody>
          <a:bodyPr>
            <a:normAutofit fontScale="85000" lnSpcReduction="10000"/>
          </a:bodyPr>
          <a:lstStyle/>
          <a:p>
            <a:pPr>
              <a:buClrTx/>
              <a:buSzTx/>
              <a:buFont typeface="Wingdings" panose="05000000000000000000" pitchFamily="2" charset="2"/>
              <a:buChar char="§"/>
            </a:pPr>
            <a:r>
              <a:rPr lang="en-US" sz="3200" dirty="0"/>
              <a:t>A thread is a path of execution through a program’s code, plus a set of resources (stack, register state, </a:t>
            </a:r>
            <a:r>
              <a:rPr lang="en-US" sz="3200" dirty="0" err="1"/>
              <a:t>etc</a:t>
            </a:r>
            <a:r>
              <a:rPr lang="en-US" sz="3200" dirty="0"/>
              <a:t>) assigned by the operating system.</a:t>
            </a:r>
            <a:br>
              <a:rPr lang="en-US" sz="3200" dirty="0"/>
            </a:br>
            <a:endParaRPr lang="en-US" sz="3200" dirty="0"/>
          </a:p>
          <a:p>
            <a:pPr>
              <a:buClrTx/>
              <a:buSzTx/>
              <a:buFont typeface="Wingdings" panose="05000000000000000000" pitchFamily="2" charset="2"/>
              <a:buChar char="§"/>
            </a:pPr>
            <a:r>
              <a:rPr lang="en-US" sz="3200" dirty="0"/>
              <a:t>A thread lives in one and only one process.  A process may have one or more threads.</a:t>
            </a:r>
            <a:br>
              <a:rPr lang="en-US" sz="3200" dirty="0"/>
            </a:br>
            <a:endParaRPr lang="en-US" sz="3200" dirty="0"/>
          </a:p>
          <a:p>
            <a:pPr>
              <a:buClrTx/>
              <a:buSzTx/>
              <a:buFont typeface="Wingdings" panose="05000000000000000000" pitchFamily="2" charset="2"/>
              <a:buChar char="§"/>
            </a:pPr>
            <a:r>
              <a:rPr lang="en-US" sz="3200" dirty="0"/>
              <a:t>Each thread in the process has its own call stack, but shares process code and global data with other threads in the process.</a:t>
            </a:r>
          </a:p>
          <a:p>
            <a:pPr lvl="1">
              <a:buClr>
                <a:srgbClr val="FF0000"/>
              </a:buClr>
              <a:buSzTx/>
              <a:buFont typeface="Wingdings" panose="05000000000000000000" pitchFamily="2" charset="2"/>
              <a:buChar char="§"/>
            </a:pPr>
            <a:r>
              <a:rPr lang="en-US" sz="3200" dirty="0"/>
              <a:t>Thus local data is unique to each thread</a:t>
            </a:r>
            <a:br>
              <a:rPr lang="en-US" sz="3200" dirty="0"/>
            </a:br>
            <a:endParaRPr lang="en-US" sz="3200" dirty="0"/>
          </a:p>
          <a:p>
            <a:pPr>
              <a:buClrTx/>
              <a:buSzTx/>
              <a:buFont typeface="Wingdings" panose="05000000000000000000" pitchFamily="2" charset="2"/>
              <a:buChar char="§"/>
            </a:pPr>
            <a:r>
              <a:rPr lang="en-US" sz="3200" dirty="0"/>
              <a:t>Pointers are process specific, so threads can share pointers.</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10</a:t>
            </a:fld>
            <a:endParaRPr lang="en-US"/>
          </a:p>
        </p:txBody>
      </p:sp>
    </p:spTree>
    <p:extLst>
      <p:ext uri="{BB962C8B-B14F-4D97-AF65-F5344CB8AC3E}">
        <p14:creationId xmlns:p14="http://schemas.microsoft.com/office/powerpoint/2010/main" val="153406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Process</a:t>
            </a:r>
          </a:p>
        </p:txBody>
      </p:sp>
      <p:sp>
        <p:nvSpPr>
          <p:cNvPr id="3" name="Content Placeholder 2"/>
          <p:cNvSpPr>
            <a:spLocks noGrp="1"/>
          </p:cNvSpPr>
          <p:nvPr>
            <p:ph idx="1"/>
          </p:nvPr>
        </p:nvSpPr>
        <p:spPr/>
        <p:txBody>
          <a:bodyPr>
            <a:normAutofit/>
          </a:bodyPr>
          <a:lstStyle/>
          <a:p>
            <a:r>
              <a:rPr lang="en-US" dirty="0"/>
              <a:t>Every time a process starts windows creates a primary thread.</a:t>
            </a:r>
          </a:p>
          <a:p>
            <a:pPr lvl="1"/>
            <a:r>
              <a:rPr lang="en-US" dirty="0"/>
              <a:t>The thread begins execution with the application’s startup code that initializes libraries and enters main</a:t>
            </a:r>
          </a:p>
          <a:p>
            <a:pPr lvl="1"/>
            <a:r>
              <a:rPr lang="en-US" dirty="0"/>
              <a:t>The process continues until main exits and library code calls </a:t>
            </a:r>
            <a:r>
              <a:rPr lang="en-US" dirty="0" err="1"/>
              <a:t>ExitProcess</a:t>
            </a:r>
            <a:r>
              <a:rPr lang="en-US" dirty="0"/>
              <a:t>.</a:t>
            </a:r>
          </a:p>
          <a:p>
            <a:r>
              <a:rPr lang="en-US" dirty="0"/>
              <a:t>You will find demo code for starting a Windows process and also for starting a </a:t>
            </a:r>
            <a:r>
              <a:rPr lang="en-US" dirty="0" err="1"/>
              <a:t>.Net</a:t>
            </a:r>
            <a:r>
              <a:rPr lang="en-US" dirty="0"/>
              <a:t> process here:</a:t>
            </a:r>
          </a:p>
          <a:p>
            <a:pPr lvl="1"/>
            <a:r>
              <a:rPr lang="en-US" sz="2000" dirty="0">
                <a:hlinkClick r:id="rId2"/>
              </a:rPr>
              <a:t>https://github.com/JimFawcett/ProcsAndThreads</a:t>
            </a:r>
            <a:r>
              <a:rPr lang="en-US" sz="2000" dirty="0"/>
              <a:t> </a:t>
            </a:r>
          </a:p>
        </p:txBody>
      </p:sp>
      <p:sp>
        <p:nvSpPr>
          <p:cNvPr id="4" name="Slide Number Placeholder 3"/>
          <p:cNvSpPr>
            <a:spLocks noGrp="1"/>
          </p:cNvSpPr>
          <p:nvPr>
            <p:ph type="sldNum" sz="quarter" idx="12"/>
          </p:nvPr>
        </p:nvSpPr>
        <p:spPr/>
        <p:txBody>
          <a:bodyPr/>
          <a:lstStyle/>
          <a:p>
            <a:fld id="{7EA89D51-CAF5-4EBD-817A-C7E974A45644}" type="slidenum">
              <a:rPr lang="en-US" smtClean="0"/>
              <a:t>11</a:t>
            </a:fld>
            <a:endParaRPr lang="en-US"/>
          </a:p>
        </p:txBody>
      </p:sp>
    </p:spTree>
    <p:extLst>
      <p:ext uri="{BB962C8B-B14F-4D97-AF65-F5344CB8AC3E}">
        <p14:creationId xmlns:p14="http://schemas.microsoft.com/office/powerpoint/2010/main" val="418951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Threads</a:t>
            </a:r>
          </a:p>
        </p:txBody>
      </p:sp>
      <p:sp>
        <p:nvSpPr>
          <p:cNvPr id="3" name="Content Placeholder 2"/>
          <p:cNvSpPr>
            <a:spLocks noGrp="1"/>
          </p:cNvSpPr>
          <p:nvPr>
            <p:ph idx="1"/>
          </p:nvPr>
        </p:nvSpPr>
        <p:spPr/>
        <p:txBody>
          <a:bodyPr/>
          <a:lstStyle/>
          <a:p>
            <a:r>
              <a:rPr lang="en-US" dirty="0"/>
              <a:t>Windows is a preemptive multi-tasking system.  Each task is scheduled to run for some brief time period before another task is given control of a CPU core.</a:t>
            </a:r>
          </a:p>
          <a:p>
            <a:r>
              <a:rPr lang="en-US" dirty="0"/>
              <a:t>Unlike Unix and Linux, in Windows threads are the basic unit of scheduling.  A thread can be in one of three possible states:</a:t>
            </a:r>
          </a:p>
          <a:p>
            <a:pPr lvl="1"/>
            <a:r>
              <a:rPr lang="en-US" dirty="0"/>
              <a:t>Running</a:t>
            </a:r>
          </a:p>
          <a:p>
            <a:pPr lvl="1"/>
            <a:r>
              <a:rPr lang="en-US" dirty="0"/>
              <a:t>Blocked or suspended, using virtually no CPU cycles, but consuming about 1 MB of memory per thread</a:t>
            </a:r>
          </a:p>
          <a:p>
            <a:pPr lvl="1"/>
            <a:r>
              <a:rPr lang="en-US" dirty="0"/>
              <a:t>Ready to run, using virtually no CPU cycles</a:t>
            </a:r>
          </a:p>
        </p:txBody>
      </p:sp>
      <p:sp>
        <p:nvSpPr>
          <p:cNvPr id="4" name="Slide Number Placeholder 3"/>
          <p:cNvSpPr>
            <a:spLocks noGrp="1"/>
          </p:cNvSpPr>
          <p:nvPr>
            <p:ph type="sldNum" sz="quarter" idx="12"/>
          </p:nvPr>
        </p:nvSpPr>
        <p:spPr/>
        <p:txBody>
          <a:bodyPr/>
          <a:lstStyle/>
          <a:p>
            <a:fld id="{7EA89D51-CAF5-4EBD-817A-C7E974A45644}" type="slidenum">
              <a:rPr lang="en-US" smtClean="0"/>
              <a:t>12</a:t>
            </a:fld>
            <a:endParaRPr lang="en-US"/>
          </a:p>
        </p:txBody>
      </p:sp>
    </p:spTree>
    <p:extLst>
      <p:ext uri="{BB962C8B-B14F-4D97-AF65-F5344CB8AC3E}">
        <p14:creationId xmlns:p14="http://schemas.microsoft.com/office/powerpoint/2010/main" val="27110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Activities</a:t>
            </a:r>
          </a:p>
        </p:txBody>
      </p:sp>
      <p:sp>
        <p:nvSpPr>
          <p:cNvPr id="3" name="Content Placeholder 2"/>
          <p:cNvSpPr>
            <a:spLocks noGrp="1"/>
          </p:cNvSpPr>
          <p:nvPr>
            <p:ph idx="1"/>
          </p:nvPr>
        </p:nvSpPr>
        <p:spPr/>
        <p:txBody>
          <a:bodyPr>
            <a:normAutofit lnSpcReduction="10000"/>
          </a:bodyPr>
          <a:lstStyle/>
          <a:p>
            <a:r>
              <a:rPr lang="en-US" dirty="0"/>
              <a:t>A running task is stopped by the scheduler if:</a:t>
            </a:r>
          </a:p>
          <a:p>
            <a:pPr lvl="1"/>
            <a:r>
              <a:rPr lang="en-US" dirty="0"/>
              <a:t>It is blocked waiting for some system event or resource</a:t>
            </a:r>
          </a:p>
          <a:p>
            <a:pPr lvl="1"/>
            <a:r>
              <a:rPr lang="en-US" dirty="0"/>
              <a:t>Its time slice expires and is placed back on the queue of ready to run threads</a:t>
            </a:r>
          </a:p>
          <a:p>
            <a:pPr lvl="1"/>
            <a:r>
              <a:rPr lang="en-US" dirty="0"/>
              <a:t>It is suspended by putting itself to sleep for some time, e.g., waiting on a timer</a:t>
            </a:r>
          </a:p>
          <a:p>
            <a:pPr lvl="1"/>
            <a:r>
              <a:rPr lang="en-US" dirty="0"/>
              <a:t>It is suspended by some other thread</a:t>
            </a:r>
          </a:p>
          <a:p>
            <a:pPr lvl="1"/>
            <a:r>
              <a:rPr lang="en-US" dirty="0"/>
              <a:t>It is suspended by Windows while the OS takes care of some critical activity</a:t>
            </a:r>
          </a:p>
          <a:p>
            <a:r>
              <a:rPr lang="en-US" dirty="0"/>
              <a:t>Blocked threads become ready to run when an event or resource they wait on becomes available, e.g., its handle becomes signaled</a:t>
            </a:r>
          </a:p>
          <a:p>
            <a:r>
              <a:rPr lang="en-US" dirty="0"/>
              <a:t>Suspended threads become ready to run when their suspend count is zero</a:t>
            </a:r>
          </a:p>
        </p:txBody>
      </p:sp>
      <p:sp>
        <p:nvSpPr>
          <p:cNvPr id="4" name="Slide Number Placeholder 3"/>
          <p:cNvSpPr>
            <a:spLocks noGrp="1"/>
          </p:cNvSpPr>
          <p:nvPr>
            <p:ph type="sldNum" sz="quarter" idx="12"/>
          </p:nvPr>
        </p:nvSpPr>
        <p:spPr/>
        <p:txBody>
          <a:bodyPr/>
          <a:lstStyle/>
          <a:p>
            <a:fld id="{7EA89D51-CAF5-4EBD-817A-C7E974A45644}" type="slidenum">
              <a:rPr lang="en-US" smtClean="0"/>
              <a:t>13</a:t>
            </a:fld>
            <a:endParaRPr lang="en-US"/>
          </a:p>
        </p:txBody>
      </p:sp>
    </p:spTree>
    <p:extLst>
      <p:ext uri="{BB962C8B-B14F-4D97-AF65-F5344CB8AC3E}">
        <p14:creationId xmlns:p14="http://schemas.microsoft.com/office/powerpoint/2010/main" val="181664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Scheduling Threads</a:t>
            </a:r>
          </a:p>
        </p:txBody>
      </p:sp>
      <p:sp>
        <p:nvSpPr>
          <p:cNvPr id="2" name="Slide Number Placeholder 1"/>
          <p:cNvSpPr>
            <a:spLocks noGrp="1"/>
          </p:cNvSpPr>
          <p:nvPr>
            <p:ph type="sldNum" sz="quarter" idx="12"/>
          </p:nvPr>
        </p:nvSpPr>
        <p:spPr/>
        <p:txBody>
          <a:bodyPr/>
          <a:lstStyle/>
          <a:p>
            <a:fld id="{7EA89D51-CAF5-4EBD-817A-C7E974A45644}" type="slidenum">
              <a:rPr lang="en-US" smtClean="0"/>
              <a:t>14</a:t>
            </a:fld>
            <a:endParaRPr lang="en-US"/>
          </a:p>
        </p:txBody>
      </p:sp>
      <p:graphicFrame>
        <p:nvGraphicFramePr>
          <p:cNvPr id="5" name="Object 5"/>
          <p:cNvGraphicFramePr>
            <a:graphicFrameLocks noChangeAspect="1"/>
          </p:cNvGraphicFramePr>
          <p:nvPr>
            <p:extLst>
              <p:ext uri="{D42A27DB-BD31-4B8C-83A1-F6EECF244321}">
                <p14:modId xmlns:p14="http://schemas.microsoft.com/office/powerpoint/2010/main" val="2295779648"/>
              </p:ext>
            </p:extLst>
          </p:nvPr>
        </p:nvGraphicFramePr>
        <p:xfrm>
          <a:off x="2644959" y="627233"/>
          <a:ext cx="8835841" cy="5897392"/>
        </p:xfrm>
        <a:graphic>
          <a:graphicData uri="http://schemas.openxmlformats.org/presentationml/2006/ole">
            <mc:AlternateContent xmlns:mc="http://schemas.openxmlformats.org/markup-compatibility/2006">
              <mc:Choice xmlns:v="urn:schemas-microsoft-com:vml" Requires="v">
                <p:oleObj spid="_x0000_s1073" name="VISIO" r:id="rId3" imgW="8264160" imgH="5978160" progId="Visio.Drawing.6">
                  <p:embed/>
                </p:oleObj>
              </mc:Choice>
              <mc:Fallback>
                <p:oleObj name="VISIO" r:id="rId3" imgW="8264160" imgH="59781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959" y="627233"/>
                        <a:ext cx="8835841" cy="5897392"/>
                      </a:xfrm>
                      <a:prstGeom prst="rect">
                        <a:avLst/>
                      </a:prstGeom>
                      <a:solidFill>
                        <a:schemeClr val="bg1">
                          <a:alpha val="0"/>
                        </a:schemeClr>
                      </a:solidFill>
                      <a:ln>
                        <a:noFill/>
                      </a:ln>
                      <a:effectLst/>
                    </p:spPr>
                  </p:pic>
                </p:oleObj>
              </mc:Fallback>
            </mc:AlternateContent>
          </a:graphicData>
        </a:graphic>
      </p:graphicFrame>
      <p:sp>
        <p:nvSpPr>
          <p:cNvPr id="6" name="Right Arrow 5"/>
          <p:cNvSpPr/>
          <p:nvPr/>
        </p:nvSpPr>
        <p:spPr>
          <a:xfrm>
            <a:off x="8737568" y="1295449"/>
            <a:ext cx="633046" cy="246184"/>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2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Threads</a:t>
            </a:r>
          </a:p>
        </p:txBody>
      </p:sp>
      <p:sp>
        <p:nvSpPr>
          <p:cNvPr id="3" name="Content Placeholder 2"/>
          <p:cNvSpPr>
            <a:spLocks noGrp="1"/>
          </p:cNvSpPr>
          <p:nvPr>
            <p:ph idx="1"/>
          </p:nvPr>
        </p:nvSpPr>
        <p:spPr>
          <a:xfrm>
            <a:off x="1219200" y="1543050"/>
            <a:ext cx="10363200" cy="4812510"/>
          </a:xfrm>
        </p:spPr>
        <p:txBody>
          <a:bodyPr>
            <a:normAutofit/>
          </a:bodyPr>
          <a:lstStyle/>
          <a:p>
            <a:r>
              <a:rPr lang="en-US" dirty="0"/>
              <a:t>Keep user interfaces responsive even if required processing takes a long time to complete.</a:t>
            </a:r>
          </a:p>
          <a:p>
            <a:pPr lvl="1"/>
            <a:r>
              <a:rPr lang="en-US" dirty="0"/>
              <a:t>Handle background tasks with one or more threads</a:t>
            </a:r>
          </a:p>
          <a:p>
            <a:pPr lvl="1"/>
            <a:r>
              <a:rPr lang="en-US" dirty="0"/>
              <a:t>Service the user interface with a dedicated UI thread</a:t>
            </a:r>
          </a:p>
          <a:p>
            <a:r>
              <a:rPr lang="en-US" dirty="0"/>
              <a:t>Your program may need to respond to high priority events, so you can assign that event handler to a high priority thread.</a:t>
            </a:r>
          </a:p>
          <a:p>
            <a:r>
              <a:rPr lang="en-US" dirty="0"/>
              <a:t>Take advantage of multiple cores available for a computation.</a:t>
            </a:r>
          </a:p>
          <a:p>
            <a:r>
              <a:rPr lang="en-US" dirty="0"/>
              <a:t>Avoid low CPU activity when a thread is blocked waiting for response from a slow device or human, allowing other threads to continue.</a:t>
            </a:r>
          </a:p>
        </p:txBody>
      </p:sp>
      <p:sp>
        <p:nvSpPr>
          <p:cNvPr id="4" name="Slide Number Placeholder 3"/>
          <p:cNvSpPr>
            <a:spLocks noGrp="1"/>
          </p:cNvSpPr>
          <p:nvPr>
            <p:ph type="sldNum" sz="quarter" idx="12"/>
          </p:nvPr>
        </p:nvSpPr>
        <p:spPr/>
        <p:txBody>
          <a:bodyPr/>
          <a:lstStyle/>
          <a:p>
            <a:fld id="{7EA89D51-CAF5-4EBD-817A-C7E974A45644}" type="slidenum">
              <a:rPr lang="en-US" smtClean="0"/>
              <a:t>15</a:t>
            </a:fld>
            <a:endParaRPr lang="en-US"/>
          </a:p>
        </p:txBody>
      </p:sp>
    </p:spTree>
    <p:extLst>
      <p:ext uri="{BB962C8B-B14F-4D97-AF65-F5344CB8AC3E}">
        <p14:creationId xmlns:p14="http://schemas.microsoft.com/office/powerpoint/2010/main" val="163518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Benefits</a:t>
            </a:r>
          </a:p>
        </p:txBody>
      </p:sp>
      <p:sp>
        <p:nvSpPr>
          <p:cNvPr id="3" name="Content Placeholder 2"/>
          <p:cNvSpPr>
            <a:spLocks noGrp="1"/>
          </p:cNvSpPr>
          <p:nvPr>
            <p:ph idx="1"/>
          </p:nvPr>
        </p:nvSpPr>
        <p:spPr/>
        <p:txBody>
          <a:bodyPr/>
          <a:lstStyle/>
          <a:p>
            <a:r>
              <a:rPr lang="en-US" dirty="0"/>
              <a:t>Support access to server resources by multiple concurrent clients.</a:t>
            </a:r>
          </a:p>
          <a:p>
            <a:r>
              <a:rPr lang="en-US" dirty="0"/>
              <a:t>For processing with several interacting objects the program may be significantly easier to design by assigning one thread to each object.</a:t>
            </a:r>
          </a:p>
        </p:txBody>
      </p:sp>
      <p:sp>
        <p:nvSpPr>
          <p:cNvPr id="4" name="Slide Number Placeholder 3"/>
          <p:cNvSpPr>
            <a:spLocks noGrp="1"/>
          </p:cNvSpPr>
          <p:nvPr>
            <p:ph type="sldNum" sz="quarter" idx="12"/>
          </p:nvPr>
        </p:nvSpPr>
        <p:spPr/>
        <p:txBody>
          <a:bodyPr/>
          <a:lstStyle/>
          <a:p>
            <a:fld id="{7EA89D51-CAF5-4EBD-817A-C7E974A45644}" type="slidenum">
              <a:rPr lang="en-US" smtClean="0"/>
              <a:t>16</a:t>
            </a:fld>
            <a:endParaRPr lang="en-US"/>
          </a:p>
        </p:txBody>
      </p:sp>
    </p:spTree>
    <p:extLst>
      <p:ext uri="{BB962C8B-B14F-4D97-AF65-F5344CB8AC3E}">
        <p14:creationId xmlns:p14="http://schemas.microsoft.com/office/powerpoint/2010/main" val="36222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6"/>
          <p:cNvSpPr>
            <a:spLocks noGrp="1" noChangeArrowheads="1"/>
          </p:cNvSpPr>
          <p:nvPr>
            <p:ph type="title"/>
          </p:nvPr>
        </p:nvSpPr>
        <p:spPr/>
        <p:txBody>
          <a:bodyPr/>
          <a:lstStyle/>
          <a:p>
            <a:r>
              <a:rPr lang="en-US"/>
              <a:t>Using Threads to Avoid Blocking</a:t>
            </a:r>
          </a:p>
        </p:txBody>
      </p:sp>
      <p:graphicFrame>
        <p:nvGraphicFramePr>
          <p:cNvPr id="19460" name="Object 5"/>
          <p:cNvGraphicFramePr>
            <a:graphicFrameLocks noGrp="1" noChangeAspect="1"/>
          </p:cNvGraphicFramePr>
          <p:nvPr>
            <p:ph idx="1"/>
            <p:extLst>
              <p:ext uri="{D42A27DB-BD31-4B8C-83A1-F6EECF244321}">
                <p14:modId xmlns:p14="http://schemas.microsoft.com/office/powerpoint/2010/main" val="3886907536"/>
              </p:ext>
            </p:extLst>
          </p:nvPr>
        </p:nvGraphicFramePr>
        <p:xfrm>
          <a:off x="2238375" y="1752600"/>
          <a:ext cx="7772400" cy="3925888"/>
        </p:xfrm>
        <a:graphic>
          <a:graphicData uri="http://schemas.openxmlformats.org/presentationml/2006/ole">
            <mc:AlternateContent xmlns:mc="http://schemas.openxmlformats.org/markup-compatibility/2006">
              <mc:Choice xmlns:v="urn:schemas-microsoft-com:vml" Requires="v">
                <p:oleObj spid="_x0000_s2096" name="VISIO" r:id="rId4" imgW="8397720" imgH="4242240" progId="Visio.Drawing.6">
                  <p:embed/>
                </p:oleObj>
              </mc:Choice>
              <mc:Fallback>
                <p:oleObj name="VISIO" r:id="rId4" imgW="8397720" imgH="42422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75" y="1752600"/>
                        <a:ext cx="7772400"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A49DE7-A0A1-49B2-8E83-CE32D1C3B32C}" type="slidenum">
              <a:rPr lang="en-US" sz="1400">
                <a:solidFill>
                  <a:schemeClr val="accent2"/>
                </a:solidFill>
              </a:rPr>
              <a:pPr/>
              <a:t>17</a:t>
            </a:fld>
            <a:endParaRPr lang="en-US" sz="1400">
              <a:solidFill>
                <a:schemeClr val="accent2"/>
              </a:solidFill>
            </a:endParaRPr>
          </a:p>
        </p:txBody>
      </p:sp>
    </p:spTree>
    <p:extLst>
      <p:ext uri="{BB962C8B-B14F-4D97-AF65-F5344CB8AC3E}">
        <p14:creationId xmlns:p14="http://schemas.microsoft.com/office/powerpoint/2010/main" val="108550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Problems with Threads</a:t>
            </a:r>
          </a:p>
        </p:txBody>
      </p:sp>
      <p:sp>
        <p:nvSpPr>
          <p:cNvPr id="3" name="Content Placeholder 2"/>
          <p:cNvSpPr>
            <a:spLocks noGrp="1"/>
          </p:cNvSpPr>
          <p:nvPr>
            <p:ph idx="1"/>
          </p:nvPr>
        </p:nvSpPr>
        <p:spPr/>
        <p:txBody>
          <a:bodyPr>
            <a:normAutofit/>
          </a:bodyPr>
          <a:lstStyle/>
          <a:p>
            <a:r>
              <a:rPr lang="en-US" dirty="0"/>
              <a:t>Conflicting access to shared memory</a:t>
            </a:r>
          </a:p>
          <a:p>
            <a:pPr lvl="1"/>
            <a:r>
              <a:rPr lang="en-US" dirty="0"/>
              <a:t>One thread begins an operation on shared memory, is suspended and leaves the memory region incompletely transformed.</a:t>
            </a:r>
          </a:p>
          <a:p>
            <a:pPr lvl="1"/>
            <a:r>
              <a:rPr lang="en-US" dirty="0"/>
              <a:t>A second thread is activated and accesses the shared memory in the incomplete state, causing errors in its operation and potentially errors in the operation of the suspended thread when it resumes.</a:t>
            </a:r>
          </a:p>
          <a:p>
            <a:r>
              <a:rPr lang="en-US" dirty="0"/>
              <a:t>Race conditions occur when:</a:t>
            </a:r>
          </a:p>
          <a:p>
            <a:pPr lvl="1"/>
            <a:r>
              <a:rPr lang="en-US" dirty="0"/>
              <a:t>Correct operation depends on the order of completion of two or more independent activities.</a:t>
            </a:r>
          </a:p>
          <a:p>
            <a:pPr lvl="1"/>
            <a:r>
              <a:rPr lang="en-US" dirty="0"/>
              <a:t>The order of completion is not deterministic due to use of threads.</a:t>
            </a:r>
          </a:p>
        </p:txBody>
      </p:sp>
      <p:sp>
        <p:nvSpPr>
          <p:cNvPr id="4" name="Slide Number Placeholder 3"/>
          <p:cNvSpPr>
            <a:spLocks noGrp="1"/>
          </p:cNvSpPr>
          <p:nvPr>
            <p:ph type="sldNum" sz="quarter" idx="12"/>
          </p:nvPr>
        </p:nvSpPr>
        <p:spPr/>
        <p:txBody>
          <a:bodyPr/>
          <a:lstStyle/>
          <a:p>
            <a:fld id="{7EA89D51-CAF5-4EBD-817A-C7E974A45644}" type="slidenum">
              <a:rPr lang="en-US" smtClean="0"/>
              <a:t>18</a:t>
            </a:fld>
            <a:endParaRPr lang="en-US"/>
          </a:p>
        </p:txBody>
      </p:sp>
    </p:spTree>
    <p:extLst>
      <p:ext uri="{BB962C8B-B14F-4D97-AF65-F5344CB8AC3E}">
        <p14:creationId xmlns:p14="http://schemas.microsoft.com/office/powerpoint/2010/main" val="227931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Problems with Threads</a:t>
            </a:r>
          </a:p>
        </p:txBody>
      </p:sp>
      <p:sp>
        <p:nvSpPr>
          <p:cNvPr id="3" name="Content Placeholder 2"/>
          <p:cNvSpPr>
            <a:spLocks noGrp="1"/>
          </p:cNvSpPr>
          <p:nvPr>
            <p:ph idx="1"/>
          </p:nvPr>
        </p:nvSpPr>
        <p:spPr/>
        <p:txBody>
          <a:bodyPr>
            <a:normAutofit/>
          </a:bodyPr>
          <a:lstStyle/>
          <a:p>
            <a:r>
              <a:rPr lang="en-US" dirty="0"/>
              <a:t>Starvation</a:t>
            </a:r>
          </a:p>
          <a:p>
            <a:pPr lvl="1"/>
            <a:r>
              <a:rPr lang="en-US" dirty="0"/>
              <a:t>A high priority thread dominates CPU resources, preventing lower priority threads from running often enough or at all.</a:t>
            </a:r>
          </a:p>
          <a:p>
            <a:r>
              <a:rPr lang="en-US" dirty="0"/>
              <a:t>Priority Inversion</a:t>
            </a:r>
          </a:p>
          <a:p>
            <a:pPr lvl="1"/>
            <a:r>
              <a:rPr lang="en-US" dirty="0"/>
              <a:t>A low priority task holds a resource needed by a higher priority task, blocking it from running.</a:t>
            </a:r>
          </a:p>
          <a:p>
            <a:r>
              <a:rPr lang="en-US" dirty="0"/>
              <a:t>Deadlock</a:t>
            </a:r>
          </a:p>
          <a:p>
            <a:pPr lvl="1"/>
            <a:r>
              <a:rPr lang="en-US" dirty="0"/>
              <a:t>Two or more tasks each own resources needed by the other preventing either one from running so neither ever completes and never releases its resources.</a:t>
            </a:r>
          </a:p>
        </p:txBody>
      </p:sp>
      <p:sp>
        <p:nvSpPr>
          <p:cNvPr id="4" name="Slide Number Placeholder 3"/>
          <p:cNvSpPr>
            <a:spLocks noGrp="1"/>
          </p:cNvSpPr>
          <p:nvPr>
            <p:ph type="sldNum" sz="quarter" idx="12"/>
          </p:nvPr>
        </p:nvSpPr>
        <p:spPr/>
        <p:txBody>
          <a:bodyPr/>
          <a:lstStyle/>
          <a:p>
            <a:fld id="{7EA89D51-CAF5-4EBD-817A-C7E974A45644}" type="slidenum">
              <a:rPr lang="en-US" smtClean="0"/>
              <a:t>19</a:t>
            </a:fld>
            <a:endParaRPr lang="en-US"/>
          </a:p>
        </p:txBody>
      </p:sp>
    </p:spTree>
    <p:extLst>
      <p:ext uri="{BB962C8B-B14F-4D97-AF65-F5344CB8AC3E}">
        <p14:creationId xmlns:p14="http://schemas.microsoft.com/office/powerpoint/2010/main" val="417541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API</a:t>
            </a:r>
          </a:p>
        </p:txBody>
      </p:sp>
      <p:sp>
        <p:nvSpPr>
          <p:cNvPr id="3" name="Content Placeholder 2"/>
          <p:cNvSpPr>
            <a:spLocks noGrp="1"/>
          </p:cNvSpPr>
          <p:nvPr>
            <p:ph idx="1"/>
          </p:nvPr>
        </p:nvSpPr>
        <p:spPr/>
        <p:txBody>
          <a:bodyPr/>
          <a:lstStyle/>
          <a:p>
            <a:r>
              <a:rPr lang="en-US" dirty="0"/>
              <a:t>Create, style, and manage windows</a:t>
            </a:r>
          </a:p>
          <a:p>
            <a:r>
              <a:rPr lang="en-US" dirty="0"/>
              <a:t>Manage Files and Directories</a:t>
            </a:r>
          </a:p>
          <a:p>
            <a:r>
              <a:rPr lang="en-US" dirty="0"/>
              <a:t>Create and manage processes, threads, and synchronizers</a:t>
            </a:r>
          </a:p>
          <a:p>
            <a:r>
              <a:rPr lang="en-US" dirty="0"/>
              <a:t>Load and Unload Dynamic Link Libraries</a:t>
            </a:r>
          </a:p>
          <a:p>
            <a:r>
              <a:rPr lang="en-US" dirty="0"/>
              <a:t>Create and manage timers</a:t>
            </a:r>
          </a:p>
          <a:p>
            <a:r>
              <a:rPr lang="en-US" dirty="0"/>
              <a:t>Read and write to the registry</a:t>
            </a:r>
          </a:p>
        </p:txBody>
      </p:sp>
      <p:sp>
        <p:nvSpPr>
          <p:cNvPr id="4" name="Slide Number Placeholder 3"/>
          <p:cNvSpPr>
            <a:spLocks noGrp="1"/>
          </p:cNvSpPr>
          <p:nvPr>
            <p:ph type="sldNum" sz="quarter" idx="12"/>
          </p:nvPr>
        </p:nvSpPr>
        <p:spPr/>
        <p:txBody>
          <a:bodyPr/>
          <a:lstStyle/>
          <a:p>
            <a:fld id="{7EA89D51-CAF5-4EBD-817A-C7E974A45644}" type="slidenum">
              <a:rPr lang="en-US" smtClean="0"/>
              <a:t>2</a:t>
            </a:fld>
            <a:endParaRPr lang="en-US"/>
          </a:p>
        </p:txBody>
      </p:sp>
    </p:spTree>
    <p:extLst>
      <p:ext uri="{BB962C8B-B14F-4D97-AF65-F5344CB8AC3E}">
        <p14:creationId xmlns:p14="http://schemas.microsoft.com/office/powerpoint/2010/main" val="3459188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and Worker Threads</a:t>
            </a:r>
          </a:p>
        </p:txBody>
      </p:sp>
      <p:sp>
        <p:nvSpPr>
          <p:cNvPr id="3" name="Content Placeholder 2"/>
          <p:cNvSpPr>
            <a:spLocks noGrp="1"/>
          </p:cNvSpPr>
          <p:nvPr>
            <p:ph idx="1"/>
          </p:nvPr>
        </p:nvSpPr>
        <p:spPr>
          <a:xfrm>
            <a:off x="1219200" y="1426464"/>
            <a:ext cx="10363200" cy="4929096"/>
          </a:xfrm>
        </p:spPr>
        <p:txBody>
          <a:bodyPr/>
          <a:lstStyle/>
          <a:p>
            <a:r>
              <a:rPr lang="en-US" dirty="0"/>
              <a:t>User interface (UI) threads create windows and process messages sent to those windows.</a:t>
            </a:r>
          </a:p>
          <a:p>
            <a:r>
              <a:rPr lang="en-US" dirty="0"/>
              <a:t>Worker threads receive no direct input from the user.</a:t>
            </a:r>
          </a:p>
          <a:p>
            <a:pPr lvl="1"/>
            <a:r>
              <a:rPr lang="en-US" dirty="0"/>
              <a:t>Worker threads must not directly access a window’s member functions.  This will cause exceptions.</a:t>
            </a:r>
          </a:p>
          <a:p>
            <a:pPr lvl="1"/>
            <a:r>
              <a:rPr lang="en-US" dirty="0"/>
              <a:t>Worker threads communicate with a program’s windows by calling the Win32 API </a:t>
            </a:r>
            <a:r>
              <a:rPr lang="en-US" dirty="0" err="1"/>
              <a:t>PostMessage</a:t>
            </a:r>
            <a:r>
              <a:rPr lang="en-US" dirty="0"/>
              <a:t> and </a:t>
            </a:r>
            <a:r>
              <a:rPr lang="en-US" dirty="0" err="1"/>
              <a:t>SendMessage</a:t>
            </a:r>
            <a:r>
              <a:rPr lang="en-US" dirty="0"/>
              <a:t> functions.</a:t>
            </a:r>
          </a:p>
          <a:p>
            <a:pPr lvl="1"/>
            <a:r>
              <a:rPr lang="en-US" dirty="0"/>
              <a:t>With modern GUI frameworks that is handled by calling </a:t>
            </a:r>
            <a:r>
              <a:rPr lang="en-US" dirty="0" err="1"/>
              <a:t>Form.Invoke</a:t>
            </a:r>
            <a:r>
              <a:rPr lang="en-US" dirty="0"/>
              <a:t> or </a:t>
            </a:r>
            <a:r>
              <a:rPr lang="en-US" dirty="0" err="1"/>
              <a:t>Dispatcher.Invoke</a:t>
            </a:r>
            <a:r>
              <a:rPr lang="en-US" dirty="0"/>
              <a:t> passing a delegate to the UI thread bound to a function that handles the worker’s data.</a:t>
            </a:r>
          </a:p>
        </p:txBody>
      </p:sp>
      <p:sp>
        <p:nvSpPr>
          <p:cNvPr id="4" name="Slide Number Placeholder 3"/>
          <p:cNvSpPr>
            <a:spLocks noGrp="1"/>
          </p:cNvSpPr>
          <p:nvPr>
            <p:ph type="sldNum" sz="quarter" idx="12"/>
          </p:nvPr>
        </p:nvSpPr>
        <p:spPr/>
        <p:txBody>
          <a:bodyPr/>
          <a:lstStyle/>
          <a:p>
            <a:fld id="{7EA89D51-CAF5-4EBD-817A-C7E974A45644}" type="slidenum">
              <a:rPr lang="en-US" smtClean="0"/>
              <a:t>20</a:t>
            </a:fld>
            <a:endParaRPr lang="en-US"/>
          </a:p>
        </p:txBody>
      </p:sp>
    </p:spTree>
    <p:extLst>
      <p:ext uri="{BB962C8B-B14F-4D97-AF65-F5344CB8AC3E}">
        <p14:creationId xmlns:p14="http://schemas.microsoft.com/office/powerpoint/2010/main" val="234544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Win32 Threads</a:t>
            </a:r>
          </a:p>
        </p:txBody>
      </p:sp>
      <p:sp>
        <p:nvSpPr>
          <p:cNvPr id="3" name="Content Placeholder 2"/>
          <p:cNvSpPr>
            <a:spLocks noGrp="1"/>
          </p:cNvSpPr>
          <p:nvPr>
            <p:ph idx="1"/>
          </p:nvPr>
        </p:nvSpPr>
        <p:spPr>
          <a:xfrm>
            <a:off x="1219200" y="1426464"/>
            <a:ext cx="10363200" cy="4929096"/>
          </a:xfrm>
        </p:spPr>
        <p:txBody>
          <a:bodyPr>
            <a:normAutofit fontScale="92500" lnSpcReduction="20000"/>
          </a:bodyPr>
          <a:lstStyle/>
          <a:p>
            <a:r>
              <a:rPr lang="en-US" dirty="0"/>
              <a:t>Call </a:t>
            </a:r>
            <a:r>
              <a:rPr lang="en-US" dirty="0" err="1"/>
              <a:t>CreateThread</a:t>
            </a:r>
            <a:r>
              <a:rPr lang="en-US" dirty="0"/>
              <a:t>(…) only if you won’t be using ANY language libraries, as these are not initialized by Win32 API functions.</a:t>
            </a:r>
            <a:br>
              <a:rPr lang="en-US" dirty="0"/>
            </a:br>
            <a:endParaRPr lang="en-US" dirty="0"/>
          </a:p>
          <a:p>
            <a:r>
              <a:rPr lang="en-US" sz="2600" dirty="0">
                <a:latin typeface="+mj-lt"/>
              </a:rPr>
              <a:t>HANDLE </a:t>
            </a:r>
            <a:r>
              <a:rPr lang="en-US" sz="2600" dirty="0" err="1">
                <a:latin typeface="+mj-lt"/>
              </a:rPr>
              <a:t>hThrd</a:t>
            </a:r>
            <a:r>
              <a:rPr lang="en-US" sz="2600" dirty="0">
                <a:latin typeface="+mj-lt"/>
              </a:rPr>
              <a:t> = </a:t>
            </a:r>
            <a:br>
              <a:rPr lang="en-US" sz="2600" dirty="0">
                <a:latin typeface="+mj-lt"/>
              </a:rPr>
            </a:br>
            <a:r>
              <a:rPr lang="en-US" sz="2600" dirty="0">
                <a:latin typeface="+mj-lt"/>
              </a:rPr>
              <a:t>     (HANDLE)_</a:t>
            </a:r>
            <a:r>
              <a:rPr lang="en-US" sz="2600" dirty="0" err="1">
                <a:latin typeface="+mj-lt"/>
              </a:rPr>
              <a:t>beginthread</a:t>
            </a:r>
            <a:r>
              <a:rPr lang="en-US" sz="2600" dirty="0">
                <a:latin typeface="+mj-lt"/>
              </a:rPr>
              <a:t>(</a:t>
            </a:r>
            <a:r>
              <a:rPr lang="en-US" sz="2600" dirty="0" err="1">
                <a:latin typeface="+mj-lt"/>
              </a:rPr>
              <a:t>ThreadFunc</a:t>
            </a:r>
            <a:r>
              <a:rPr lang="en-US" sz="2600" dirty="0">
                <a:latin typeface="+mj-lt"/>
              </a:rPr>
              <a:t>, 0, &amp;</a:t>
            </a:r>
            <a:r>
              <a:rPr lang="en-US" sz="2600" dirty="0" err="1">
                <a:latin typeface="+mj-lt"/>
              </a:rPr>
              <a:t>ThreadInfo</a:t>
            </a:r>
            <a:r>
              <a:rPr lang="en-US" sz="2600" dirty="0">
                <a:latin typeface="+mj-lt"/>
              </a:rPr>
              <a:t>);</a:t>
            </a:r>
            <a:br>
              <a:rPr lang="en-US" dirty="0"/>
            </a:br>
            <a:endParaRPr lang="en-US" dirty="0"/>
          </a:p>
          <a:p>
            <a:r>
              <a:rPr lang="en-US" dirty="0" err="1"/>
              <a:t>ThreadFunc</a:t>
            </a:r>
            <a:r>
              <a:rPr lang="en-US" dirty="0"/>
              <a:t> – the function executed by the new thread</a:t>
            </a:r>
            <a:br>
              <a:rPr lang="en-US" dirty="0"/>
            </a:br>
            <a:endParaRPr lang="en-US" dirty="0"/>
          </a:p>
          <a:p>
            <a:pPr lvl="1"/>
            <a:r>
              <a:rPr lang="en-US" dirty="0">
                <a:latin typeface="+mj-lt"/>
              </a:rPr>
              <a:t>void _</a:t>
            </a:r>
            <a:r>
              <a:rPr lang="en-US" dirty="0" err="1">
                <a:latin typeface="+mj-lt"/>
              </a:rPr>
              <a:t>cdecl</a:t>
            </a:r>
            <a:r>
              <a:rPr lang="en-US" dirty="0">
                <a:latin typeface="+mj-lt"/>
              </a:rPr>
              <a:t> </a:t>
            </a:r>
            <a:r>
              <a:rPr lang="en-US" dirty="0" err="1">
                <a:latin typeface="+mj-lt"/>
              </a:rPr>
              <a:t>ThreadFunc</a:t>
            </a:r>
            <a:r>
              <a:rPr lang="en-US" dirty="0">
                <a:latin typeface="+mj-lt"/>
              </a:rPr>
              <a:t>(void *</a:t>
            </a:r>
            <a:r>
              <a:rPr lang="en-US" dirty="0" err="1">
                <a:latin typeface="+mj-lt"/>
              </a:rPr>
              <a:t>pThreadInfo</a:t>
            </a:r>
            <a:r>
              <a:rPr lang="en-US" dirty="0">
                <a:latin typeface="+mj-lt"/>
              </a:rPr>
              <a:t>);</a:t>
            </a:r>
            <a:br>
              <a:rPr lang="en-US" dirty="0">
                <a:latin typeface="+mj-lt"/>
              </a:rPr>
            </a:br>
            <a:endParaRPr lang="en-US" dirty="0">
              <a:latin typeface="+mj-lt"/>
            </a:endParaRPr>
          </a:p>
          <a:p>
            <a:r>
              <a:rPr lang="en-US" dirty="0" err="1"/>
              <a:t>pThreadInfo</a:t>
            </a:r>
            <a:r>
              <a:rPr lang="en-US" dirty="0"/>
              <a:t> – pointer to input parameters for the thread</a:t>
            </a:r>
          </a:p>
          <a:p>
            <a:r>
              <a:rPr lang="en-US" dirty="0"/>
              <a:t>For threads created with _</a:t>
            </a:r>
            <a:r>
              <a:rPr lang="en-US" dirty="0" err="1"/>
              <a:t>beginthread</a:t>
            </a:r>
            <a:r>
              <a:rPr lang="en-US" dirty="0"/>
              <a:t> the thread function, </a:t>
            </a:r>
            <a:r>
              <a:rPr lang="en-US" dirty="0" err="1"/>
              <a:t>ThreadFunc</a:t>
            </a:r>
            <a:r>
              <a:rPr lang="en-US" dirty="0"/>
              <a:t>, must be a global function or static member function of a class.  It can not be a non-static member function.</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21</a:t>
            </a:fld>
            <a:endParaRPr lang="en-US"/>
          </a:p>
        </p:txBody>
      </p:sp>
    </p:spTree>
    <p:extLst>
      <p:ext uri="{BB962C8B-B14F-4D97-AF65-F5344CB8AC3E}">
        <p14:creationId xmlns:p14="http://schemas.microsoft.com/office/powerpoint/2010/main" val="303432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773811"/>
          </a:xfrm>
        </p:spPr>
        <p:txBody>
          <a:bodyPr/>
          <a:lstStyle/>
          <a:p>
            <a:r>
              <a:rPr lang="en-US" dirty="0"/>
              <a:t>Creating Win32 Threads</a:t>
            </a:r>
          </a:p>
        </p:txBody>
      </p:sp>
      <p:sp>
        <p:nvSpPr>
          <p:cNvPr id="3" name="Content Placeholder 2"/>
          <p:cNvSpPr>
            <a:spLocks noGrp="1"/>
          </p:cNvSpPr>
          <p:nvPr>
            <p:ph idx="1"/>
          </p:nvPr>
        </p:nvSpPr>
        <p:spPr>
          <a:xfrm>
            <a:off x="752475" y="1495425"/>
            <a:ext cx="10972800" cy="4981575"/>
          </a:xfrm>
        </p:spPr>
        <p:txBody>
          <a:bodyPr>
            <a:normAutofit fontScale="55000" lnSpcReduction="20000"/>
          </a:bodyPr>
          <a:lstStyle/>
          <a:p>
            <a:pPr>
              <a:lnSpc>
                <a:spcPct val="80000"/>
              </a:lnSpc>
            </a:pPr>
            <a:r>
              <a:rPr lang="en-US" sz="3300" dirty="0">
                <a:latin typeface="Consolas" panose="020B0609020204030204" pitchFamily="49" charset="0"/>
              </a:rPr>
              <a:t>HANDLE </a:t>
            </a:r>
            <a:r>
              <a:rPr lang="en-US" sz="3300" dirty="0" err="1">
                <a:latin typeface="Consolas" panose="020B0609020204030204" pitchFamily="49" charset="0"/>
              </a:rPr>
              <a:t>hThrd</a:t>
            </a:r>
            <a:r>
              <a:rPr lang="en-US" sz="3300" dirty="0">
                <a:latin typeface="Consolas" panose="020B0609020204030204" pitchFamily="49" charset="0"/>
              </a:rPr>
              <a:t> = (HANDLE)_</a:t>
            </a:r>
            <a:r>
              <a:rPr lang="en-US" sz="3300" dirty="0" err="1">
                <a:latin typeface="Consolas" panose="020B0609020204030204" pitchFamily="49" charset="0"/>
              </a:rPr>
              <a:t>beginthreadex</a:t>
            </a:r>
            <a:r>
              <a:rPr lang="en-US" sz="3300" dirty="0">
                <a:latin typeface="Consolas" panose="020B0609020204030204" pitchFamily="49" charset="0"/>
              </a:rPr>
              <a:t>(      // returns 0 on failure</a:t>
            </a:r>
            <a:br>
              <a:rPr lang="en-US" sz="3300" dirty="0">
                <a:latin typeface="Consolas" panose="020B0609020204030204" pitchFamily="49" charset="0"/>
              </a:rPr>
            </a:br>
            <a:br>
              <a:rPr lang="en-US" sz="3300" dirty="0">
                <a:latin typeface="Consolas" panose="020B0609020204030204" pitchFamily="49" charset="0"/>
              </a:rPr>
            </a:br>
            <a:r>
              <a:rPr lang="en-US" sz="3300" dirty="0">
                <a:latin typeface="Consolas" panose="020B0609020204030204" pitchFamily="49" charset="0"/>
              </a:rPr>
              <a:t>      </a:t>
            </a:r>
            <a:r>
              <a:rPr lang="en-US" sz="3300" dirty="0" err="1">
                <a:latin typeface="Consolas" panose="020B0609020204030204" pitchFamily="49" charset="0"/>
              </a:rPr>
              <a:t>pSecurity</a:t>
            </a:r>
            <a:r>
              <a:rPr lang="en-US" sz="3300" dirty="0">
                <a:latin typeface="Consolas" panose="020B0609020204030204" pitchFamily="49" charset="0"/>
              </a:rPr>
              <a:t>, </a:t>
            </a:r>
            <a:r>
              <a:rPr lang="en-US" sz="3300" dirty="0" err="1">
                <a:latin typeface="Consolas" panose="020B0609020204030204" pitchFamily="49" charset="0"/>
              </a:rPr>
              <a:t>stack_size</a:t>
            </a:r>
            <a:r>
              <a:rPr lang="en-US" sz="3300" dirty="0">
                <a:latin typeface="Consolas" panose="020B0609020204030204" pitchFamily="49" charset="0"/>
              </a:rPr>
              <a:t>, </a:t>
            </a:r>
            <a:r>
              <a:rPr lang="en-US" sz="3300" dirty="0" err="1">
                <a:latin typeface="Consolas" panose="020B0609020204030204" pitchFamily="49" charset="0"/>
              </a:rPr>
              <a:t>ThreadFunc</a:t>
            </a:r>
            <a:r>
              <a:rPr lang="en-US" sz="3300" dirty="0">
                <a:latin typeface="Consolas" panose="020B0609020204030204" pitchFamily="49" charset="0"/>
              </a:rPr>
              <a:t>, </a:t>
            </a:r>
            <a:r>
              <a:rPr lang="en-US" sz="3300" dirty="0" err="1">
                <a:latin typeface="Consolas" panose="020B0609020204030204" pitchFamily="49" charset="0"/>
              </a:rPr>
              <a:t>pThreadInfo</a:t>
            </a:r>
            <a:r>
              <a:rPr lang="en-US" sz="3300" dirty="0">
                <a:latin typeface="Consolas" panose="020B0609020204030204" pitchFamily="49" charset="0"/>
              </a:rPr>
              <a:t>, </a:t>
            </a:r>
            <a:r>
              <a:rPr lang="en-US" sz="3300" dirty="0" err="1">
                <a:latin typeface="Consolas" panose="020B0609020204030204" pitchFamily="49" charset="0"/>
              </a:rPr>
              <a:t>initflg</a:t>
            </a:r>
            <a:r>
              <a:rPr lang="en-US" sz="3300" dirty="0">
                <a:latin typeface="Consolas" panose="020B0609020204030204" pitchFamily="49" charset="0"/>
              </a:rPr>
              <a:t>, </a:t>
            </a:r>
            <a:r>
              <a:rPr lang="en-US" sz="3300" dirty="0" err="1">
                <a:latin typeface="Consolas" panose="020B0609020204030204" pitchFamily="49" charset="0"/>
              </a:rPr>
              <a:t>pThrd</a:t>
            </a:r>
            <a:br>
              <a:rPr lang="en-US" sz="3300" dirty="0">
                <a:latin typeface="Consolas" panose="020B0609020204030204" pitchFamily="49" charset="0"/>
              </a:rPr>
            </a:br>
            <a:br>
              <a:rPr lang="en-US" sz="3300" dirty="0">
                <a:latin typeface="Consolas" panose="020B0609020204030204" pitchFamily="49" charset="0"/>
              </a:rPr>
            </a:br>
            <a:r>
              <a:rPr lang="en-US" sz="3300" dirty="0">
                <a:latin typeface="Consolas" panose="020B0609020204030204" pitchFamily="49" charset="0"/>
              </a:rPr>
              <a:t> );</a:t>
            </a:r>
            <a:br>
              <a:rPr lang="en-US" sz="3200" dirty="0"/>
            </a:br>
            <a:br>
              <a:rPr lang="en-US" sz="3200" dirty="0"/>
            </a:br>
            <a:r>
              <a:rPr lang="en-US" sz="3200" dirty="0"/>
              <a:t> </a:t>
            </a:r>
          </a:p>
          <a:p>
            <a:pPr>
              <a:lnSpc>
                <a:spcPct val="80000"/>
              </a:lnSpc>
            </a:pPr>
            <a:r>
              <a:rPr lang="en-US" sz="3200" dirty="0"/>
              <a:t>SECURITY_ATTRIBUTES *</a:t>
            </a:r>
            <a:r>
              <a:rPr lang="en-US" sz="3200" dirty="0" err="1"/>
              <a:t>pSecurity</a:t>
            </a:r>
            <a:r>
              <a:rPr lang="en-US" sz="3200" dirty="0"/>
              <a:t> – null for user </a:t>
            </a:r>
            <a:r>
              <a:rPr lang="en-US" sz="3200" dirty="0" err="1"/>
              <a:t>priviledges</a:t>
            </a:r>
            <a:br>
              <a:rPr lang="en-US" sz="3200" dirty="0"/>
            </a:br>
            <a:endParaRPr lang="en-US" sz="3200" dirty="0"/>
          </a:p>
          <a:p>
            <a:pPr>
              <a:lnSpc>
                <a:spcPct val="80000"/>
              </a:lnSpc>
            </a:pPr>
            <a:r>
              <a:rPr lang="en-US" sz="3200" dirty="0"/>
              <a:t>unsigned </a:t>
            </a:r>
            <a:r>
              <a:rPr lang="en-US" sz="3200" dirty="0" err="1"/>
              <a:t>int</a:t>
            </a:r>
            <a:r>
              <a:rPr lang="en-US" sz="3200" dirty="0"/>
              <a:t> </a:t>
            </a:r>
            <a:r>
              <a:rPr lang="en-US" sz="3200" dirty="0" err="1"/>
              <a:t>stack_size</a:t>
            </a:r>
            <a:r>
              <a:rPr lang="en-US" sz="3200" dirty="0"/>
              <a:t> – size of stack to use, 0 gives default size</a:t>
            </a:r>
            <a:br>
              <a:rPr lang="en-US" sz="3200" dirty="0"/>
            </a:br>
            <a:r>
              <a:rPr lang="en-US" sz="3200" dirty="0"/>
              <a:t> </a:t>
            </a:r>
          </a:p>
          <a:p>
            <a:pPr>
              <a:lnSpc>
                <a:spcPct val="80000"/>
              </a:lnSpc>
            </a:pPr>
            <a:r>
              <a:rPr lang="en-US" sz="3200" dirty="0" err="1"/>
              <a:t>ThreadFunc</a:t>
            </a:r>
            <a:r>
              <a:rPr lang="en-US" sz="3200" dirty="0"/>
              <a:t> – the function executed by the new thread</a:t>
            </a:r>
            <a:br>
              <a:rPr lang="en-US" sz="3200" dirty="0"/>
            </a:br>
            <a:br>
              <a:rPr lang="en-US" sz="3200" dirty="0"/>
            </a:br>
            <a:r>
              <a:rPr lang="en-US" sz="3200" dirty="0"/>
              <a:t>    unsigned _</a:t>
            </a:r>
            <a:r>
              <a:rPr lang="en-US" sz="3200" dirty="0" err="1"/>
              <a:t>stdcall</a:t>
            </a:r>
            <a:r>
              <a:rPr lang="en-US" sz="3200" dirty="0"/>
              <a:t> </a:t>
            </a:r>
            <a:r>
              <a:rPr lang="en-US" sz="3200" dirty="0" err="1"/>
              <a:t>ThreadFunc</a:t>
            </a:r>
            <a:r>
              <a:rPr lang="en-US" sz="3200" dirty="0"/>
              <a:t>(void *</a:t>
            </a:r>
            <a:r>
              <a:rPr lang="en-US" sz="3200" dirty="0" err="1"/>
              <a:t>pThreadInfo</a:t>
            </a:r>
            <a:r>
              <a:rPr lang="en-US" sz="3200" dirty="0"/>
              <a:t>);   // returns exit code</a:t>
            </a:r>
            <a:br>
              <a:rPr lang="en-US" sz="3200" dirty="0"/>
            </a:br>
            <a:r>
              <a:rPr lang="en-US" sz="3200" dirty="0"/>
              <a:t> </a:t>
            </a:r>
          </a:p>
          <a:p>
            <a:pPr>
              <a:lnSpc>
                <a:spcPct val="80000"/>
              </a:lnSpc>
            </a:pPr>
            <a:r>
              <a:rPr lang="en-US" sz="3200" dirty="0"/>
              <a:t>void *</a:t>
            </a:r>
            <a:r>
              <a:rPr lang="en-US" sz="3200" dirty="0" err="1"/>
              <a:t>pThreadInfo</a:t>
            </a:r>
            <a:r>
              <a:rPr lang="en-US" sz="3200" dirty="0"/>
              <a:t> – pointer to input parameter structure for use by </a:t>
            </a:r>
            <a:r>
              <a:rPr lang="en-US" sz="3200" dirty="0" err="1"/>
              <a:t>ThreadFunc</a:t>
            </a:r>
            <a:br>
              <a:rPr lang="en-US" sz="3200" dirty="0"/>
            </a:br>
            <a:endParaRPr lang="en-US" sz="3200" dirty="0"/>
          </a:p>
          <a:p>
            <a:pPr>
              <a:lnSpc>
                <a:spcPct val="80000"/>
              </a:lnSpc>
            </a:pPr>
            <a:r>
              <a:rPr lang="en-US" sz="3200" dirty="0" err="1"/>
              <a:t>Enum</a:t>
            </a:r>
            <a:r>
              <a:rPr lang="en-US" sz="3200" dirty="0"/>
              <a:t> </a:t>
            </a:r>
            <a:r>
              <a:rPr lang="en-US" sz="3200" dirty="0" err="1"/>
              <a:t>initflg</a:t>
            </a:r>
            <a:r>
              <a:rPr lang="en-US" sz="3200" dirty="0"/>
              <a:t> – 0 to start running or CREATE_SUSPENDED to start suspended</a:t>
            </a:r>
            <a:br>
              <a:rPr lang="en-US" sz="3200" dirty="0"/>
            </a:br>
            <a:endParaRPr lang="en-US" sz="3200" dirty="0"/>
          </a:p>
          <a:p>
            <a:pPr>
              <a:lnSpc>
                <a:spcPct val="80000"/>
              </a:lnSpc>
            </a:pPr>
            <a:r>
              <a:rPr lang="en-US" sz="3200" dirty="0"/>
              <a:t>Int32 *</a:t>
            </a:r>
            <a:r>
              <a:rPr lang="en-US" sz="3200" dirty="0" err="1"/>
              <a:t>pThrdID</a:t>
            </a:r>
            <a:r>
              <a:rPr lang="en-US" sz="3200" dirty="0"/>
              <a:t> – returns pointer to </a:t>
            </a:r>
            <a:r>
              <a:rPr lang="en-US" sz="3200" dirty="0" err="1"/>
              <a:t>threadID</a:t>
            </a:r>
            <a:r>
              <a:rPr lang="en-US" sz="3200" dirty="0"/>
              <a:t> if non-null on call, otherwise not used </a:t>
            </a:r>
            <a:br>
              <a:rPr lang="en-US" sz="3200" dirty="0"/>
            </a:br>
            <a:endParaRPr lang="en-US" sz="3200" dirty="0"/>
          </a:p>
          <a:p>
            <a:pPr>
              <a:lnSpc>
                <a:spcPct val="80000"/>
              </a:lnSpc>
            </a:pPr>
            <a:r>
              <a:rPr lang="en-US" sz="3200" dirty="0"/>
              <a:t>For threads created with _</a:t>
            </a:r>
            <a:r>
              <a:rPr lang="en-US" sz="3200" dirty="0" err="1"/>
              <a:t>beginthreadex</a:t>
            </a:r>
            <a:r>
              <a:rPr lang="en-US" sz="3200" dirty="0"/>
              <a:t> the thread function, </a:t>
            </a:r>
            <a:r>
              <a:rPr lang="en-US" sz="3200" dirty="0" err="1"/>
              <a:t>ThreadFunc</a:t>
            </a:r>
            <a:r>
              <a:rPr lang="en-US" sz="3200" dirty="0"/>
              <a:t>, must be a global function or static</a:t>
            </a:r>
            <a:br>
              <a:rPr lang="en-US" sz="3200" dirty="0"/>
            </a:br>
            <a:br>
              <a:rPr lang="en-US" sz="1800" dirty="0"/>
            </a:br>
            <a:r>
              <a:rPr lang="en-US" sz="3200" dirty="0"/>
              <a:t>member function of a class.  It can not be a non-static member function.</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22</a:t>
            </a:fld>
            <a:endParaRPr lang="en-US"/>
          </a:p>
        </p:txBody>
      </p:sp>
    </p:spTree>
    <p:extLst>
      <p:ext uri="{BB962C8B-B14F-4D97-AF65-F5344CB8AC3E}">
        <p14:creationId xmlns:p14="http://schemas.microsoft.com/office/powerpoint/2010/main" val="395876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Priority</a:t>
            </a:r>
          </a:p>
        </p:txBody>
      </p:sp>
      <p:sp>
        <p:nvSpPr>
          <p:cNvPr id="3" name="Content Placeholder 2"/>
          <p:cNvSpPr>
            <a:spLocks noGrp="1"/>
          </p:cNvSpPr>
          <p:nvPr>
            <p:ph idx="1"/>
          </p:nvPr>
        </p:nvSpPr>
        <p:spPr>
          <a:xfrm>
            <a:off x="1219200" y="1469235"/>
            <a:ext cx="10363200" cy="4572000"/>
          </a:xfrm>
        </p:spPr>
        <p:txBody>
          <a:bodyPr>
            <a:normAutofit fontScale="92500" lnSpcReduction="20000"/>
          </a:bodyPr>
          <a:lstStyle/>
          <a:p>
            <a:pPr>
              <a:lnSpc>
                <a:spcPct val="90000"/>
              </a:lnSpc>
            </a:pPr>
            <a:r>
              <a:rPr lang="en-US" dirty="0"/>
              <a:t>You use thread priority to balance processing performance between the interfaces and computations.  </a:t>
            </a:r>
          </a:p>
          <a:p>
            <a:pPr lvl="1">
              <a:lnSpc>
                <a:spcPct val="90000"/>
              </a:lnSpc>
            </a:pPr>
            <a:r>
              <a:rPr lang="en-US" dirty="0"/>
              <a:t>If UI threads have insufficient priority the display freezes while computation proceeds.</a:t>
            </a:r>
          </a:p>
          <a:p>
            <a:pPr lvl="1">
              <a:lnSpc>
                <a:spcPct val="90000"/>
              </a:lnSpc>
            </a:pPr>
            <a:r>
              <a:rPr lang="en-US" dirty="0"/>
              <a:t>If UI threads have very high priority the computation may suffer.</a:t>
            </a:r>
          </a:p>
          <a:p>
            <a:pPr lvl="1">
              <a:lnSpc>
                <a:spcPct val="90000"/>
              </a:lnSpc>
            </a:pPr>
            <a:r>
              <a:rPr lang="en-US" dirty="0"/>
              <a:t>We will look at an example that shows this clearly.</a:t>
            </a:r>
            <a:br>
              <a:rPr lang="en-US" dirty="0"/>
            </a:br>
            <a:br>
              <a:rPr lang="en-US" sz="1000" dirty="0"/>
            </a:br>
            <a:endParaRPr lang="en-US" sz="1000" dirty="0"/>
          </a:p>
          <a:p>
            <a:pPr>
              <a:lnSpc>
                <a:spcPct val="90000"/>
              </a:lnSpc>
            </a:pPr>
            <a:r>
              <a:rPr lang="en-US" dirty="0"/>
              <a:t>Thread priorities take the values:</a:t>
            </a:r>
          </a:p>
          <a:p>
            <a:pPr lvl="1">
              <a:lnSpc>
                <a:spcPct val="90000"/>
              </a:lnSpc>
            </a:pPr>
            <a:r>
              <a:rPr lang="en-US" dirty="0"/>
              <a:t>THREAD_PRIORITY_IDLE</a:t>
            </a:r>
          </a:p>
          <a:p>
            <a:pPr lvl="1">
              <a:lnSpc>
                <a:spcPct val="90000"/>
              </a:lnSpc>
            </a:pPr>
            <a:r>
              <a:rPr lang="en-US" dirty="0"/>
              <a:t>THREAD_PRIORITY_LOWEST</a:t>
            </a:r>
          </a:p>
          <a:p>
            <a:pPr lvl="1">
              <a:lnSpc>
                <a:spcPct val="90000"/>
              </a:lnSpc>
            </a:pPr>
            <a:r>
              <a:rPr lang="en-US" dirty="0"/>
              <a:t>THREAD_PRIORITY_BELOW_NORMAL</a:t>
            </a:r>
          </a:p>
          <a:p>
            <a:pPr lvl="1">
              <a:lnSpc>
                <a:spcPct val="90000"/>
              </a:lnSpc>
            </a:pPr>
            <a:r>
              <a:rPr lang="en-US" dirty="0"/>
              <a:t>THREAD_PRIORITY_NORMAL</a:t>
            </a:r>
          </a:p>
          <a:p>
            <a:pPr lvl="1">
              <a:lnSpc>
                <a:spcPct val="90000"/>
              </a:lnSpc>
            </a:pPr>
            <a:r>
              <a:rPr lang="en-US" dirty="0"/>
              <a:t>THREAD_PRIORITY_ABOVE_NORMAL</a:t>
            </a:r>
          </a:p>
          <a:p>
            <a:pPr lvl="1">
              <a:lnSpc>
                <a:spcPct val="90000"/>
              </a:lnSpc>
            </a:pPr>
            <a:r>
              <a:rPr lang="en-US" dirty="0"/>
              <a:t>THREAD_PRIORITY_HIGHEST</a:t>
            </a:r>
          </a:p>
          <a:p>
            <a:pPr lvl="1">
              <a:lnSpc>
                <a:spcPct val="90000"/>
              </a:lnSpc>
            </a:pPr>
            <a:r>
              <a:rPr lang="en-US" dirty="0"/>
              <a:t>THREAD_PRIORITY_TIME_CRITICAL</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23</a:t>
            </a:fld>
            <a:endParaRPr lang="en-US"/>
          </a:p>
        </p:txBody>
      </p:sp>
    </p:spTree>
    <p:extLst>
      <p:ext uri="{BB962C8B-B14F-4D97-AF65-F5344CB8AC3E}">
        <p14:creationId xmlns:p14="http://schemas.microsoft.com/office/powerpoint/2010/main" val="3942621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Threads using C++11</a:t>
            </a:r>
          </a:p>
        </p:txBody>
      </p:sp>
      <p:sp>
        <p:nvSpPr>
          <p:cNvPr id="3" name="Content Placeholder 2"/>
          <p:cNvSpPr>
            <a:spLocks noGrp="1"/>
          </p:cNvSpPr>
          <p:nvPr>
            <p:ph idx="1"/>
          </p:nvPr>
        </p:nvSpPr>
        <p:spPr/>
        <p:txBody>
          <a:bodyPr>
            <a:normAutofit/>
          </a:bodyPr>
          <a:lstStyle/>
          <a:p>
            <a:r>
              <a:rPr lang="en-US" sz="2400" dirty="0" err="1">
                <a:latin typeface="Consolas" panose="020B0609020204030204" pitchFamily="49" charset="0"/>
              </a:rPr>
              <a:t>std</a:t>
            </a:r>
            <a:r>
              <a:rPr lang="en-US" sz="2400" dirty="0">
                <a:latin typeface="Consolas" panose="020B0609020204030204" pitchFamily="49" charset="0"/>
              </a:rPr>
              <a:t>::thread t(f)</a:t>
            </a:r>
          </a:p>
          <a:p>
            <a:pPr lvl="1"/>
            <a:r>
              <a:rPr lang="en-US" sz="2400" dirty="0"/>
              <a:t>f is a callable object, e.g., function pointer, </a:t>
            </a:r>
            <a:r>
              <a:rPr lang="en-US" sz="2400" dirty="0" err="1"/>
              <a:t>functor</a:t>
            </a:r>
            <a:r>
              <a:rPr lang="en-US" sz="2400" dirty="0"/>
              <a:t>, or lambda that takes no arguments and has void return type</a:t>
            </a:r>
            <a:br>
              <a:rPr lang="en-US" sz="2400" dirty="0"/>
            </a:br>
            <a:endParaRPr lang="en-US" sz="2400" dirty="0"/>
          </a:p>
          <a:p>
            <a:r>
              <a:rPr lang="en-US" sz="2400" dirty="0" err="1">
                <a:latin typeface="Consolas" panose="020B0609020204030204" pitchFamily="49" charset="0"/>
              </a:rPr>
              <a:t>std</a:t>
            </a:r>
            <a:r>
              <a:rPr lang="en-US" sz="2400" dirty="0">
                <a:latin typeface="Consolas" panose="020B0609020204030204" pitchFamily="49" charset="0"/>
              </a:rPr>
              <a:t>::thread t(g,a1,	a2, …)</a:t>
            </a:r>
          </a:p>
          <a:p>
            <a:pPr lvl="1"/>
            <a:r>
              <a:rPr lang="en-US" sz="2400" dirty="0"/>
              <a:t>g is a callable object that takes arguments a1, a2, … and has void return type</a:t>
            </a:r>
          </a:p>
        </p:txBody>
      </p:sp>
      <p:sp>
        <p:nvSpPr>
          <p:cNvPr id="4" name="Slide Number Placeholder 3"/>
          <p:cNvSpPr>
            <a:spLocks noGrp="1"/>
          </p:cNvSpPr>
          <p:nvPr>
            <p:ph type="sldNum" sz="quarter" idx="12"/>
          </p:nvPr>
        </p:nvSpPr>
        <p:spPr/>
        <p:txBody>
          <a:bodyPr/>
          <a:lstStyle/>
          <a:p>
            <a:fld id="{7EA89D51-CAF5-4EBD-817A-C7E974A45644}" type="slidenum">
              <a:rPr lang="en-US" smtClean="0"/>
              <a:t>24</a:t>
            </a:fld>
            <a:endParaRPr lang="en-US"/>
          </a:p>
        </p:txBody>
      </p:sp>
    </p:spTree>
    <p:extLst>
      <p:ext uri="{BB962C8B-B14F-4D97-AF65-F5344CB8AC3E}">
        <p14:creationId xmlns:p14="http://schemas.microsoft.com/office/powerpoint/2010/main" val="3983813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C++11 Thread Functions</a:t>
            </a:r>
          </a:p>
        </p:txBody>
      </p:sp>
      <p:sp>
        <p:nvSpPr>
          <p:cNvPr id="3" name="Content Placeholder 2"/>
          <p:cNvSpPr>
            <a:spLocks noGrp="1"/>
          </p:cNvSpPr>
          <p:nvPr>
            <p:ph idx="1"/>
          </p:nvPr>
        </p:nvSpPr>
        <p:spPr/>
        <p:txBody>
          <a:bodyPr>
            <a:normAutofit/>
          </a:bodyPr>
          <a:lstStyle/>
          <a:p>
            <a:r>
              <a:rPr lang="en-US" sz="2400" dirty="0" err="1"/>
              <a:t>t.get_id</a:t>
            </a:r>
            <a:r>
              <a:rPr lang="en-US" sz="2400" dirty="0"/>
              <a:t>() returns thread id – unique among all running threads</a:t>
            </a:r>
          </a:p>
          <a:p>
            <a:r>
              <a:rPr lang="en-US" sz="2400" dirty="0" err="1"/>
              <a:t>t.join</a:t>
            </a:r>
            <a:r>
              <a:rPr lang="en-US" sz="2400" dirty="0"/>
              <a:t>() blocks until thread t completes, e.g., exits its thread function</a:t>
            </a:r>
          </a:p>
          <a:p>
            <a:r>
              <a:rPr lang="en-US" sz="2400" dirty="0" err="1"/>
              <a:t>t.detach</a:t>
            </a:r>
            <a:r>
              <a:rPr lang="en-US" sz="2400" dirty="0"/>
              <a:t>() disassociates thread object t from underlying OS thread.</a:t>
            </a:r>
          </a:p>
          <a:p>
            <a:r>
              <a:rPr lang="en-US" sz="2400" dirty="0"/>
              <a:t>All </a:t>
            </a:r>
            <a:r>
              <a:rPr lang="en-US" sz="2400" dirty="0" err="1"/>
              <a:t>theads</a:t>
            </a:r>
            <a:r>
              <a:rPr lang="en-US" sz="2400" dirty="0"/>
              <a:t> must be joined or detached (not both) before thread object goes out of scope.</a:t>
            </a:r>
          </a:p>
          <a:p>
            <a:r>
              <a:rPr lang="en-US" sz="2400" dirty="0" err="1"/>
              <a:t>std</a:t>
            </a:r>
            <a:r>
              <a:rPr lang="en-US" sz="2400" dirty="0"/>
              <a:t>::</a:t>
            </a:r>
            <a:r>
              <a:rPr lang="en-US" sz="2400" dirty="0" err="1"/>
              <a:t>this_thread</a:t>
            </a:r>
            <a:r>
              <a:rPr lang="en-US" sz="2400" dirty="0"/>
              <a:t>::</a:t>
            </a:r>
            <a:r>
              <a:rPr lang="en-US" sz="2400" dirty="0" err="1"/>
              <a:t>sleep_for</a:t>
            </a:r>
            <a:r>
              <a:rPr lang="en-US" sz="2400" dirty="0"/>
              <a:t>(</a:t>
            </a:r>
            <a:r>
              <a:rPr lang="en-US" sz="2400" dirty="0" err="1"/>
              <a:t>chrono</a:t>
            </a:r>
            <a:r>
              <a:rPr lang="en-US" sz="2400" dirty="0"/>
              <a:t>::duration);</a:t>
            </a:r>
          </a:p>
          <a:p>
            <a:pPr marL="68580" indent="0">
              <a:buNone/>
            </a:pPr>
            <a:endParaRPr lang="en-US" sz="3600" dirty="0"/>
          </a:p>
        </p:txBody>
      </p:sp>
      <p:sp>
        <p:nvSpPr>
          <p:cNvPr id="4" name="Slide Number Placeholder 3"/>
          <p:cNvSpPr>
            <a:spLocks noGrp="1"/>
          </p:cNvSpPr>
          <p:nvPr>
            <p:ph type="sldNum" sz="quarter" idx="12"/>
          </p:nvPr>
        </p:nvSpPr>
        <p:spPr/>
        <p:txBody>
          <a:bodyPr/>
          <a:lstStyle/>
          <a:p>
            <a:fld id="{7EA89D51-CAF5-4EBD-817A-C7E974A45644}" type="slidenum">
              <a:rPr lang="en-US" smtClean="0"/>
              <a:t>25</a:t>
            </a:fld>
            <a:endParaRPr lang="en-US"/>
          </a:p>
        </p:txBody>
      </p:sp>
    </p:spTree>
    <p:extLst>
      <p:ext uri="{BB962C8B-B14F-4D97-AF65-F5344CB8AC3E}">
        <p14:creationId xmlns:p14="http://schemas.microsoft.com/office/powerpoint/2010/main" val="1798694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Resources</a:t>
            </a:r>
          </a:p>
        </p:txBody>
      </p:sp>
      <p:sp>
        <p:nvSpPr>
          <p:cNvPr id="4" name="Content Placeholder 3"/>
          <p:cNvSpPr>
            <a:spLocks noGrp="1"/>
          </p:cNvSpPr>
          <p:nvPr>
            <p:ph idx="1"/>
          </p:nvPr>
        </p:nvSpPr>
        <p:spPr>
          <a:xfrm>
            <a:off x="838200" y="1460810"/>
            <a:ext cx="10515600" cy="4716153"/>
          </a:xfrm>
        </p:spPr>
        <p:txBody>
          <a:bodyPr>
            <a:normAutofit/>
          </a:bodyPr>
          <a:lstStyle/>
          <a:p>
            <a:r>
              <a:rPr lang="en-US" sz="2800" dirty="0"/>
              <a:t>A child thread often needs to </a:t>
            </a:r>
            <a:r>
              <a:rPr lang="en-US" sz="2800" dirty="0" err="1"/>
              <a:t>communciate</a:t>
            </a:r>
            <a:r>
              <a:rPr lang="en-US" sz="2800" dirty="0"/>
              <a:t> with its parent thread.  It does this via some shared resource, like a queue.</a:t>
            </a:r>
          </a:p>
          <a:p>
            <a:endParaRPr lang="en-US" sz="2400" dirty="0"/>
          </a:p>
        </p:txBody>
      </p:sp>
      <p:sp>
        <p:nvSpPr>
          <p:cNvPr id="6" name="Slide Number Placeholder 5"/>
          <p:cNvSpPr>
            <a:spLocks noGrp="1"/>
          </p:cNvSpPr>
          <p:nvPr>
            <p:ph type="sldNum" sz="quarter" idx="12"/>
          </p:nvPr>
        </p:nvSpPr>
        <p:spPr/>
        <p:txBody>
          <a:bodyPr/>
          <a:lstStyle/>
          <a:p>
            <a:fld id="{7EA89D51-CAF5-4EBD-817A-C7E974A45644}" type="slidenum">
              <a:rPr lang="en-US" smtClean="0"/>
              <a:t>26</a:t>
            </a:fld>
            <a:endParaRPr lang="en-US"/>
          </a:p>
        </p:txBody>
      </p:sp>
      <p:graphicFrame>
        <p:nvGraphicFramePr>
          <p:cNvPr id="5" name="Object 8"/>
          <p:cNvGraphicFramePr>
            <a:graphicFrameLocks noChangeAspect="1"/>
          </p:cNvGraphicFramePr>
          <p:nvPr>
            <p:extLst>
              <p:ext uri="{D42A27DB-BD31-4B8C-83A1-F6EECF244321}">
                <p14:modId xmlns:p14="http://schemas.microsoft.com/office/powerpoint/2010/main" val="385319053"/>
              </p:ext>
            </p:extLst>
          </p:nvPr>
        </p:nvGraphicFramePr>
        <p:xfrm>
          <a:off x="2799187" y="2526553"/>
          <a:ext cx="5253038" cy="3382963"/>
        </p:xfrm>
        <a:graphic>
          <a:graphicData uri="http://schemas.openxmlformats.org/presentationml/2006/ole">
            <mc:AlternateContent xmlns:mc="http://schemas.openxmlformats.org/markup-compatibility/2006">
              <mc:Choice xmlns:v="urn:schemas-microsoft-com:vml" Requires="v">
                <p:oleObj spid="_x0000_s3112" name="VISIO" r:id="rId3" imgW="5978160" imgH="3692160" progId="Visio.Drawing.6">
                  <p:embed/>
                </p:oleObj>
              </mc:Choice>
              <mc:Fallback>
                <p:oleObj name="VISIO" r:id="rId3" imgW="5978160" imgH="36921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187" y="2526553"/>
                        <a:ext cx="5253038" cy="338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6586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a:xfrm>
            <a:off x="1219200" y="1524000"/>
            <a:ext cx="10363200" cy="4831560"/>
          </a:xfrm>
        </p:spPr>
        <p:txBody>
          <a:bodyPr>
            <a:normAutofit/>
          </a:bodyPr>
          <a:lstStyle/>
          <a:p>
            <a:r>
              <a:rPr lang="en-US" dirty="0"/>
              <a:t>A program may need multiple threads to share some data.</a:t>
            </a:r>
            <a:br>
              <a:rPr lang="en-US" sz="1200" dirty="0"/>
            </a:br>
            <a:endParaRPr lang="en-US" sz="1200" dirty="0"/>
          </a:p>
          <a:p>
            <a:r>
              <a:rPr lang="en-US" dirty="0"/>
              <a:t>If access is not controlled to be sequential, then shared data may become corrupted.</a:t>
            </a:r>
          </a:p>
          <a:p>
            <a:pPr lvl="1"/>
            <a:r>
              <a:rPr lang="en-US" dirty="0"/>
              <a:t>One thread accesses the data, begins to modify the data, and then is put to sleep because its time slice has expired.  The problem arises when the data is in an incomplete state of modification.</a:t>
            </a:r>
          </a:p>
          <a:p>
            <a:pPr lvl="1"/>
            <a:r>
              <a:rPr lang="en-US" dirty="0"/>
              <a:t>Another thread awakes and accesses the data, that is only partially modified.  The result is very likely to be corrupt data.</a:t>
            </a:r>
          </a:p>
          <a:p>
            <a:r>
              <a:rPr lang="en-US" dirty="0"/>
              <a:t>The process of making access serial is called serialization or synchronization.</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27</a:t>
            </a:fld>
            <a:endParaRPr lang="en-US"/>
          </a:p>
        </p:txBody>
      </p:sp>
    </p:spTree>
    <p:extLst>
      <p:ext uri="{BB962C8B-B14F-4D97-AF65-F5344CB8AC3E}">
        <p14:creationId xmlns:p14="http://schemas.microsoft.com/office/powerpoint/2010/main" val="2448715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for Objects</a:t>
            </a:r>
          </a:p>
        </p:txBody>
      </p:sp>
      <p:sp>
        <p:nvSpPr>
          <p:cNvPr id="3" name="Content Placeholder 2"/>
          <p:cNvSpPr>
            <a:spLocks noGrp="1"/>
          </p:cNvSpPr>
          <p:nvPr>
            <p:ph idx="1"/>
          </p:nvPr>
        </p:nvSpPr>
        <p:spPr>
          <a:xfrm>
            <a:off x="781051" y="1783560"/>
            <a:ext cx="10801350" cy="4572000"/>
          </a:xfrm>
        </p:spPr>
        <p:txBody>
          <a:bodyPr>
            <a:normAutofit fontScale="85000" lnSpcReduction="20000"/>
          </a:bodyPr>
          <a:lstStyle/>
          <a:p>
            <a:pPr>
              <a:lnSpc>
                <a:spcPct val="90000"/>
              </a:lnSpc>
            </a:pPr>
            <a:r>
              <a:rPr lang="en-US" b="1" i="1" dirty="0" err="1"/>
              <a:t>WaitForSingleObject</a:t>
            </a:r>
            <a:r>
              <a:rPr lang="en-US" dirty="0"/>
              <a:t> makes one thread wait for:</a:t>
            </a:r>
          </a:p>
          <a:p>
            <a:pPr lvl="1">
              <a:lnSpc>
                <a:spcPct val="90000"/>
              </a:lnSpc>
            </a:pPr>
            <a:r>
              <a:rPr lang="en-US" dirty="0"/>
              <a:t>Termination of another thread</a:t>
            </a:r>
          </a:p>
          <a:p>
            <a:pPr lvl="1">
              <a:lnSpc>
                <a:spcPct val="90000"/>
              </a:lnSpc>
            </a:pPr>
            <a:r>
              <a:rPr lang="en-US" dirty="0"/>
              <a:t>An event</a:t>
            </a:r>
          </a:p>
          <a:p>
            <a:pPr lvl="1">
              <a:lnSpc>
                <a:spcPct val="90000"/>
              </a:lnSpc>
            </a:pPr>
            <a:r>
              <a:rPr lang="en-US" dirty="0"/>
              <a:t>Release of a </a:t>
            </a:r>
            <a:r>
              <a:rPr lang="en-US" dirty="0" err="1"/>
              <a:t>mutex</a:t>
            </a:r>
            <a:endParaRPr lang="en-US" dirty="0"/>
          </a:p>
          <a:p>
            <a:pPr lvl="1">
              <a:lnSpc>
                <a:spcPct val="90000"/>
              </a:lnSpc>
            </a:pPr>
            <a:r>
              <a:rPr lang="en-US" dirty="0"/>
              <a:t>Syntax:	</a:t>
            </a:r>
            <a:r>
              <a:rPr lang="en-US" sz="2400" dirty="0" err="1">
                <a:latin typeface="Consolas" panose="020B0609020204030204" pitchFamily="49" charset="0"/>
              </a:rPr>
              <a:t>WaitForSingleObject</a:t>
            </a:r>
            <a:r>
              <a:rPr lang="en-US" sz="2400" dirty="0">
                <a:latin typeface="Consolas" panose="020B0609020204030204" pitchFamily="49" charset="0"/>
              </a:rPr>
              <a:t>(</a:t>
            </a:r>
            <a:r>
              <a:rPr lang="en-US" sz="2400" dirty="0" err="1">
                <a:latin typeface="Consolas" panose="020B0609020204030204" pitchFamily="49" charset="0"/>
              </a:rPr>
              <a:t>objHandle</a:t>
            </a:r>
            <a:r>
              <a:rPr lang="en-US" sz="2400" dirty="0">
                <a:latin typeface="Consolas" panose="020B0609020204030204" pitchFamily="49" charset="0"/>
              </a:rPr>
              <a:t>, </a:t>
            </a:r>
            <a:r>
              <a:rPr lang="en-US" sz="2400" dirty="0" err="1">
                <a:latin typeface="Consolas" panose="020B0609020204030204" pitchFamily="49" charset="0"/>
              </a:rPr>
              <a:t>dwMillisec</a:t>
            </a:r>
            <a:r>
              <a:rPr lang="en-US" sz="2400" dirty="0">
                <a:latin typeface="Consolas" panose="020B0609020204030204" pitchFamily="49" charset="0"/>
              </a:rPr>
              <a:t>)</a:t>
            </a:r>
            <a:br>
              <a:rPr lang="en-US" sz="2400" dirty="0">
                <a:latin typeface="Consolas" panose="020B0609020204030204" pitchFamily="49" charset="0"/>
              </a:rPr>
            </a:br>
            <a:br>
              <a:rPr lang="en-US" dirty="0"/>
            </a:br>
            <a:endParaRPr lang="en-US" sz="1200" dirty="0"/>
          </a:p>
          <a:p>
            <a:pPr>
              <a:lnSpc>
                <a:spcPct val="90000"/>
              </a:lnSpc>
            </a:pPr>
            <a:r>
              <a:rPr lang="en-US" b="1" i="1" dirty="0" err="1"/>
              <a:t>WaitForMultipleObjects</a:t>
            </a:r>
            <a:r>
              <a:rPr lang="en-US" dirty="0"/>
              <a:t> makes one thread wait for the elements of an array of kernel objects, e.g., threads, events, </a:t>
            </a:r>
            <a:r>
              <a:rPr lang="en-US" dirty="0" err="1"/>
              <a:t>mutexes</a:t>
            </a:r>
            <a:r>
              <a:rPr lang="en-US" dirty="0"/>
              <a:t>.</a:t>
            </a:r>
          </a:p>
          <a:p>
            <a:pPr lvl="1">
              <a:lnSpc>
                <a:spcPct val="90000"/>
              </a:lnSpc>
            </a:pPr>
            <a:r>
              <a:rPr lang="en-US" dirty="0"/>
              <a:t>Syntax:   </a:t>
            </a:r>
            <a:r>
              <a:rPr lang="en-US" sz="2400" dirty="0" err="1">
                <a:latin typeface="Consolas" panose="020B0609020204030204" pitchFamily="49" charset="0"/>
              </a:rPr>
              <a:t>WaitForMultipleObjects</a:t>
            </a:r>
            <a:r>
              <a:rPr lang="en-US" sz="2400" dirty="0">
                <a:latin typeface="Consolas" panose="020B0609020204030204" pitchFamily="49" charset="0"/>
              </a:rPr>
              <a:t>(</a:t>
            </a:r>
            <a:br>
              <a:rPr lang="en-US" sz="2400" dirty="0">
                <a:latin typeface="Consolas" panose="020B0609020204030204" pitchFamily="49" charset="0"/>
              </a:rPr>
            </a:br>
            <a:br>
              <a:rPr lang="en-US" sz="9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nCount</a:t>
            </a:r>
            <a:r>
              <a:rPr lang="en-US" sz="2400" dirty="0">
                <a:latin typeface="Consolas" panose="020B0609020204030204" pitchFamily="49" charset="0"/>
              </a:rPr>
              <a:t>, </a:t>
            </a:r>
            <a:r>
              <a:rPr lang="en-US" sz="2400" dirty="0" err="1">
                <a:latin typeface="Consolas" panose="020B0609020204030204" pitchFamily="49" charset="0"/>
              </a:rPr>
              <a:t>lpHandles</a:t>
            </a:r>
            <a:r>
              <a:rPr lang="en-US" sz="2400" dirty="0">
                <a:latin typeface="Consolas" panose="020B0609020204030204" pitchFamily="49" charset="0"/>
              </a:rPr>
              <a:t>, </a:t>
            </a:r>
            <a:r>
              <a:rPr lang="en-US" sz="2400" dirty="0" err="1">
                <a:latin typeface="Consolas" panose="020B0609020204030204" pitchFamily="49" charset="0"/>
              </a:rPr>
              <a:t>fwait</a:t>
            </a:r>
            <a:r>
              <a:rPr lang="en-US" sz="2400" dirty="0">
                <a:latin typeface="Consolas" panose="020B0609020204030204" pitchFamily="49" charset="0"/>
              </a:rPr>
              <a:t>, </a:t>
            </a:r>
            <a:r>
              <a:rPr lang="en-US" sz="2400" dirty="0" err="1">
                <a:latin typeface="Consolas" panose="020B0609020204030204" pitchFamily="49" charset="0"/>
              </a:rPr>
              <a:t>dwMillisec</a:t>
            </a:r>
            <a:br>
              <a:rPr lang="en-US" sz="2400" dirty="0">
                <a:latin typeface="Consolas" panose="020B0609020204030204" pitchFamily="49" charset="0"/>
              </a:rPr>
            </a:br>
            <a:r>
              <a:rPr lang="en-US" sz="2400" dirty="0">
                <a:latin typeface="Consolas" panose="020B0609020204030204" pitchFamily="49" charset="0"/>
              </a:rPr>
              <a:t>      </a:t>
            </a:r>
            <a:r>
              <a:rPr lang="en-US" sz="1300" dirty="0">
                <a:latin typeface="Consolas" panose="020B0609020204030204" pitchFamily="49" charset="0"/>
              </a:rPr>
              <a:t> </a:t>
            </a:r>
            <a:r>
              <a:rPr lang="en-US" sz="2400" dirty="0">
                <a:latin typeface="Consolas" panose="020B0609020204030204" pitchFamily="49" charset="0"/>
              </a:rPr>
              <a:t>)</a:t>
            </a:r>
          </a:p>
          <a:p>
            <a:pPr lvl="1">
              <a:lnSpc>
                <a:spcPct val="90000"/>
              </a:lnSpc>
            </a:pPr>
            <a:r>
              <a:rPr lang="en-US" dirty="0" err="1"/>
              <a:t>nCount</a:t>
            </a:r>
            <a:r>
              <a:rPr lang="en-US" dirty="0"/>
              <a:t>: number of objects in array of handles</a:t>
            </a:r>
          </a:p>
          <a:p>
            <a:pPr lvl="1">
              <a:lnSpc>
                <a:spcPct val="90000"/>
              </a:lnSpc>
            </a:pPr>
            <a:r>
              <a:rPr lang="en-US" dirty="0" err="1"/>
              <a:t>lpHandles</a:t>
            </a:r>
            <a:r>
              <a:rPr lang="en-US" dirty="0"/>
              <a:t>: array of handles to kernel objects</a:t>
            </a:r>
          </a:p>
          <a:p>
            <a:pPr lvl="1">
              <a:lnSpc>
                <a:spcPct val="90000"/>
              </a:lnSpc>
            </a:pPr>
            <a:r>
              <a:rPr lang="en-US" dirty="0" err="1"/>
              <a:t>fwait</a:t>
            </a:r>
            <a:r>
              <a:rPr lang="en-US" dirty="0"/>
              <a:t>: TRUE =&gt; wait for all objects, FALSE =&gt; wait for first object</a:t>
            </a:r>
          </a:p>
          <a:p>
            <a:pPr lvl="1">
              <a:lnSpc>
                <a:spcPct val="90000"/>
              </a:lnSpc>
            </a:pPr>
            <a:r>
              <a:rPr lang="en-US" dirty="0" err="1"/>
              <a:t>dwMillisec</a:t>
            </a:r>
            <a:r>
              <a:rPr lang="en-US" dirty="0"/>
              <a:t>: time to wait, can be INFINITE</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28</a:t>
            </a:fld>
            <a:endParaRPr lang="en-US"/>
          </a:p>
        </p:txBody>
      </p:sp>
    </p:spTree>
    <p:extLst>
      <p:ext uri="{BB962C8B-B14F-4D97-AF65-F5344CB8AC3E}">
        <p14:creationId xmlns:p14="http://schemas.microsoft.com/office/powerpoint/2010/main" val="2501769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09675" y="350140"/>
            <a:ext cx="10363200" cy="688086"/>
          </a:xfrm>
        </p:spPr>
        <p:txBody>
          <a:bodyPr>
            <a:normAutofit fontScale="90000"/>
          </a:bodyPr>
          <a:lstStyle/>
          <a:p>
            <a:r>
              <a:rPr lang="en-US" dirty="0"/>
              <a:t>Win32 Thread </a:t>
            </a:r>
            <a:r>
              <a:rPr lang="en-US" dirty="0" err="1"/>
              <a:t>Synchroniztion</a:t>
            </a:r>
            <a:endParaRPr lang="en-US" dirty="0"/>
          </a:p>
        </p:txBody>
      </p:sp>
      <p:sp>
        <p:nvSpPr>
          <p:cNvPr id="3" name="Content Placeholder 2"/>
          <p:cNvSpPr>
            <a:spLocks noGrp="1"/>
          </p:cNvSpPr>
          <p:nvPr>
            <p:ph idx="1"/>
          </p:nvPr>
        </p:nvSpPr>
        <p:spPr>
          <a:xfrm>
            <a:off x="600075" y="1266825"/>
            <a:ext cx="11201400" cy="5419725"/>
          </a:xfrm>
        </p:spPr>
        <p:txBody>
          <a:bodyPr>
            <a:normAutofit fontScale="85000" lnSpcReduction="20000"/>
          </a:bodyPr>
          <a:lstStyle/>
          <a:p>
            <a:r>
              <a:rPr lang="en-US" dirty="0"/>
              <a:t>Synchronizing threads means that every access to data shared between threads is protected so that when any thread starts an operation on the shared data no other thread is allowed access until the first thread is done.</a:t>
            </a:r>
            <a:br>
              <a:rPr lang="en-US" dirty="0"/>
            </a:br>
            <a:endParaRPr lang="en-US" sz="1200" dirty="0"/>
          </a:p>
          <a:p>
            <a:pPr>
              <a:lnSpc>
                <a:spcPct val="90000"/>
              </a:lnSpc>
            </a:pPr>
            <a:r>
              <a:rPr lang="en-US" dirty="0"/>
              <a:t>The principle means of synchronizing access to shared data within the Win32 API are:</a:t>
            </a:r>
          </a:p>
          <a:p>
            <a:pPr lvl="1">
              <a:lnSpc>
                <a:spcPct val="90000"/>
              </a:lnSpc>
            </a:pPr>
            <a:r>
              <a:rPr lang="en-US" dirty="0"/>
              <a:t>Interlocked increment</a:t>
            </a:r>
          </a:p>
          <a:p>
            <a:pPr lvl="2">
              <a:lnSpc>
                <a:spcPct val="90000"/>
              </a:lnSpc>
            </a:pPr>
            <a:r>
              <a:rPr lang="en-US" dirty="0"/>
              <a:t>only for incrementing or decrementing integral types</a:t>
            </a:r>
          </a:p>
          <a:p>
            <a:pPr lvl="1">
              <a:lnSpc>
                <a:spcPct val="90000"/>
              </a:lnSpc>
            </a:pPr>
            <a:r>
              <a:rPr lang="en-US" dirty="0"/>
              <a:t>Critical Section</a:t>
            </a:r>
          </a:p>
          <a:p>
            <a:pPr lvl="2">
              <a:lnSpc>
                <a:spcPct val="90000"/>
              </a:lnSpc>
            </a:pPr>
            <a:r>
              <a:rPr lang="en-US" dirty="0"/>
              <a:t>Good only inside one process</a:t>
            </a:r>
          </a:p>
          <a:p>
            <a:pPr lvl="1">
              <a:lnSpc>
                <a:spcPct val="90000"/>
              </a:lnSpc>
            </a:pPr>
            <a:r>
              <a:rPr lang="en-US" dirty="0" err="1"/>
              <a:t>Mutex</a:t>
            </a:r>
            <a:r>
              <a:rPr lang="en-US" dirty="0"/>
              <a:t> (kernel object)</a:t>
            </a:r>
          </a:p>
          <a:p>
            <a:pPr lvl="2">
              <a:lnSpc>
                <a:spcPct val="90000"/>
              </a:lnSpc>
            </a:pPr>
            <a:r>
              <a:rPr lang="en-US" dirty="0"/>
              <a:t>Named </a:t>
            </a:r>
            <a:r>
              <a:rPr lang="en-US" dirty="0" err="1"/>
              <a:t>mutexes</a:t>
            </a:r>
            <a:r>
              <a:rPr lang="en-US" dirty="0"/>
              <a:t> can be shared by threads in different processes.</a:t>
            </a:r>
          </a:p>
          <a:p>
            <a:pPr lvl="1">
              <a:lnSpc>
                <a:spcPct val="90000"/>
              </a:lnSpc>
            </a:pPr>
            <a:r>
              <a:rPr lang="en-US" dirty="0"/>
              <a:t>Event (kernel object)</a:t>
            </a:r>
          </a:p>
          <a:p>
            <a:pPr lvl="2">
              <a:lnSpc>
                <a:spcPct val="90000"/>
              </a:lnSpc>
            </a:pPr>
            <a:r>
              <a:rPr lang="en-US" dirty="0"/>
              <a:t>Useful for synchronization as well as other event notifications.</a:t>
            </a:r>
          </a:p>
          <a:p>
            <a:pPr lvl="1">
              <a:lnSpc>
                <a:spcPct val="90000"/>
              </a:lnSpc>
            </a:pPr>
            <a:r>
              <a:rPr lang="en-US" dirty="0" err="1"/>
              <a:t>Semiphore</a:t>
            </a:r>
            <a:r>
              <a:rPr lang="en-US" dirty="0"/>
              <a:t> (kernel object)</a:t>
            </a:r>
          </a:p>
          <a:p>
            <a:pPr lvl="2">
              <a:lnSpc>
                <a:spcPct val="90000"/>
              </a:lnSpc>
            </a:pPr>
            <a:r>
              <a:rPr lang="en-US" dirty="0"/>
              <a:t>Allows a specified number of threads to use a resource</a:t>
            </a:r>
          </a:p>
          <a:p>
            <a:pPr lvl="1">
              <a:lnSpc>
                <a:spcPct val="90000"/>
              </a:lnSpc>
            </a:pPr>
            <a:r>
              <a:rPr lang="en-US" dirty="0" err="1"/>
              <a:t>SlimReaderWriter</a:t>
            </a:r>
            <a:r>
              <a:rPr lang="en-US" dirty="0"/>
              <a:t> lock</a:t>
            </a:r>
          </a:p>
          <a:p>
            <a:pPr lvl="2">
              <a:lnSpc>
                <a:spcPct val="90000"/>
              </a:lnSpc>
            </a:pPr>
            <a:r>
              <a:rPr lang="en-US" dirty="0"/>
              <a:t>Supports concurrent reads while making writes and reads sequential</a:t>
            </a:r>
          </a:p>
          <a:p>
            <a:pPr lvl="1">
              <a:lnSpc>
                <a:spcPct val="90000"/>
              </a:lnSpc>
            </a:pPr>
            <a:r>
              <a:rPr lang="en-US" dirty="0"/>
              <a:t>Condition Variable (kernel object)</a:t>
            </a:r>
          </a:p>
          <a:p>
            <a:pPr lvl="2">
              <a:lnSpc>
                <a:spcPct val="90000"/>
              </a:lnSpc>
            </a:pPr>
            <a:r>
              <a:rPr lang="en-US" dirty="0"/>
              <a:t>Used in </a:t>
            </a:r>
            <a:r>
              <a:rPr lang="en-US" dirty="0" err="1"/>
              <a:t>conjuction</a:t>
            </a:r>
            <a:r>
              <a:rPr lang="en-US" dirty="0"/>
              <a:t> with a Critical Section or </a:t>
            </a:r>
            <a:r>
              <a:rPr lang="en-US" dirty="0" err="1"/>
              <a:t>Mutex</a:t>
            </a:r>
            <a:r>
              <a:rPr lang="en-US" dirty="0"/>
              <a:t> to signal an event that allows one or more threads to proceed.</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29</a:t>
            </a:fld>
            <a:endParaRPr lang="en-US"/>
          </a:p>
        </p:txBody>
      </p:sp>
    </p:spTree>
    <p:extLst>
      <p:ext uri="{BB962C8B-B14F-4D97-AF65-F5344CB8AC3E}">
        <p14:creationId xmlns:p14="http://schemas.microsoft.com/office/powerpoint/2010/main" val="283211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Resources - MSDN</a:t>
            </a:r>
          </a:p>
        </p:txBody>
      </p:sp>
      <p:sp>
        <p:nvSpPr>
          <p:cNvPr id="3" name="Content Placeholder 2"/>
          <p:cNvSpPr>
            <a:spLocks noGrp="1"/>
          </p:cNvSpPr>
          <p:nvPr>
            <p:ph idx="1"/>
          </p:nvPr>
        </p:nvSpPr>
        <p:spPr/>
        <p:txBody>
          <a:bodyPr>
            <a:normAutofit/>
          </a:bodyPr>
          <a:lstStyle/>
          <a:p>
            <a:r>
              <a:rPr lang="en-US" dirty="0">
                <a:hlinkClick r:id="rId2"/>
              </a:rPr>
              <a:t>Windows System Services</a:t>
            </a:r>
            <a:endParaRPr lang="en-US" dirty="0"/>
          </a:p>
          <a:p>
            <a:r>
              <a:rPr lang="en-US" dirty="0">
                <a:hlinkClick r:id="rId3"/>
              </a:rPr>
              <a:t>Processes and Threads</a:t>
            </a:r>
            <a:endParaRPr lang="en-US" dirty="0"/>
          </a:p>
          <a:p>
            <a:r>
              <a:rPr lang="en-US" dirty="0">
                <a:hlinkClick r:id="rId4"/>
              </a:rPr>
              <a:t>Synchronization</a:t>
            </a:r>
            <a:endParaRPr lang="en-US" dirty="0"/>
          </a:p>
          <a:p>
            <a:pPr lvl="1"/>
            <a:r>
              <a:rPr lang="en-US" dirty="0">
                <a:hlinkClick r:id="rId5"/>
              </a:rPr>
              <a:t>Using Synchronization</a:t>
            </a:r>
            <a:endParaRPr lang="en-US" dirty="0"/>
          </a:p>
          <a:p>
            <a:pPr lvl="1"/>
            <a:r>
              <a:rPr lang="en-US" dirty="0">
                <a:hlinkClick r:id="rId6"/>
              </a:rPr>
              <a:t>Synchronization Reference</a:t>
            </a:r>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3</a:t>
            </a:fld>
            <a:endParaRPr lang="en-US"/>
          </a:p>
        </p:txBody>
      </p:sp>
    </p:spTree>
    <p:extLst>
      <p:ext uri="{BB962C8B-B14F-4D97-AF65-F5344CB8AC3E}">
        <p14:creationId xmlns:p14="http://schemas.microsoft.com/office/powerpoint/2010/main" val="1086502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78714"/>
            <a:ext cx="10363200" cy="821436"/>
          </a:xfrm>
        </p:spPr>
        <p:txBody>
          <a:bodyPr/>
          <a:lstStyle/>
          <a:p>
            <a:r>
              <a:rPr lang="en-US" dirty="0"/>
              <a:t>C++11 Synchronization</a:t>
            </a:r>
          </a:p>
        </p:txBody>
      </p:sp>
      <p:sp>
        <p:nvSpPr>
          <p:cNvPr id="3" name="Content Placeholder 2"/>
          <p:cNvSpPr>
            <a:spLocks noGrp="1"/>
          </p:cNvSpPr>
          <p:nvPr>
            <p:ph idx="1"/>
          </p:nvPr>
        </p:nvSpPr>
        <p:spPr>
          <a:xfrm>
            <a:off x="1047750" y="1304925"/>
            <a:ext cx="10534650" cy="5248275"/>
          </a:xfrm>
        </p:spPr>
        <p:txBody>
          <a:bodyPr>
            <a:normAutofit fontScale="62500" lnSpcReduction="20000"/>
          </a:bodyPr>
          <a:lstStyle/>
          <a:p>
            <a:r>
              <a:rPr lang="en-US" dirty="0" err="1"/>
              <a:t>std</a:t>
            </a:r>
            <a:r>
              <a:rPr lang="en-US" dirty="0"/>
              <a:t>::</a:t>
            </a:r>
            <a:r>
              <a:rPr lang="en-US" dirty="0" err="1"/>
              <a:t>mutex</a:t>
            </a:r>
            <a:endParaRPr lang="en-US" dirty="0"/>
          </a:p>
          <a:p>
            <a:pPr lvl="1"/>
            <a:r>
              <a:rPr lang="en-US" dirty="0"/>
              <a:t>Wraps an OS </a:t>
            </a:r>
            <a:r>
              <a:rPr lang="en-US" dirty="0" err="1"/>
              <a:t>mutex</a:t>
            </a:r>
            <a:r>
              <a:rPr lang="en-US" dirty="0"/>
              <a:t>.</a:t>
            </a:r>
          </a:p>
          <a:p>
            <a:pPr lvl="1"/>
            <a:r>
              <a:rPr lang="en-US" dirty="0"/>
              <a:t>methods lock(), </a:t>
            </a:r>
            <a:r>
              <a:rPr lang="en-US" dirty="0" err="1"/>
              <a:t>try_lock</a:t>
            </a:r>
            <a:r>
              <a:rPr lang="en-US" dirty="0"/>
              <a:t>(), unlock() </a:t>
            </a:r>
          </a:p>
          <a:p>
            <a:r>
              <a:rPr lang="en-US" dirty="0"/>
              <a:t>Variations on </a:t>
            </a:r>
            <a:r>
              <a:rPr lang="en-US" dirty="0" err="1"/>
              <a:t>std</a:t>
            </a:r>
            <a:r>
              <a:rPr lang="en-US" dirty="0"/>
              <a:t>::</a:t>
            </a:r>
            <a:r>
              <a:rPr lang="en-US" dirty="0" err="1"/>
              <a:t>mutex</a:t>
            </a:r>
            <a:r>
              <a:rPr lang="en-US" dirty="0"/>
              <a:t>:</a:t>
            </a:r>
          </a:p>
          <a:p>
            <a:pPr lvl="1"/>
            <a:r>
              <a:rPr lang="en-US" dirty="0" err="1"/>
              <a:t>std</a:t>
            </a:r>
            <a:r>
              <a:rPr lang="en-US" dirty="0"/>
              <a:t>::</a:t>
            </a:r>
            <a:r>
              <a:rPr lang="en-US" dirty="0" err="1"/>
              <a:t>timed_mutex</a:t>
            </a:r>
            <a:r>
              <a:rPr lang="en-US" dirty="0"/>
              <a:t>, </a:t>
            </a:r>
            <a:r>
              <a:rPr lang="en-US" dirty="0" err="1"/>
              <a:t>std</a:t>
            </a:r>
            <a:r>
              <a:rPr lang="en-US" dirty="0"/>
              <a:t>::</a:t>
            </a:r>
            <a:r>
              <a:rPr lang="en-US" dirty="0" err="1"/>
              <a:t>recursive_mutex</a:t>
            </a:r>
            <a:r>
              <a:rPr lang="en-US" dirty="0"/>
              <a:t>, </a:t>
            </a:r>
            <a:r>
              <a:rPr lang="en-US" dirty="0" err="1"/>
              <a:t>std</a:t>
            </a:r>
            <a:r>
              <a:rPr lang="en-US" dirty="0"/>
              <a:t>::</a:t>
            </a:r>
            <a:r>
              <a:rPr lang="en-US" dirty="0" err="1"/>
              <a:t>shared_mutex</a:t>
            </a:r>
            <a:r>
              <a:rPr lang="en-US" dirty="0"/>
              <a:t>, </a:t>
            </a:r>
            <a:r>
              <a:rPr lang="en-US" dirty="0" err="1"/>
              <a:t>std</a:t>
            </a:r>
            <a:r>
              <a:rPr lang="en-US" dirty="0"/>
              <a:t>::</a:t>
            </a:r>
            <a:r>
              <a:rPr lang="en-US" dirty="0" err="1"/>
              <a:t>shared_timed_mutex</a:t>
            </a:r>
            <a:endParaRPr lang="en-US" dirty="0"/>
          </a:p>
          <a:p>
            <a:r>
              <a:rPr lang="en-US" dirty="0" err="1"/>
              <a:t>std</a:t>
            </a:r>
            <a:r>
              <a:rPr lang="en-US" dirty="0"/>
              <a:t>::</a:t>
            </a:r>
            <a:r>
              <a:rPr lang="en-US" dirty="0" err="1"/>
              <a:t>lock_guard</a:t>
            </a:r>
            <a:r>
              <a:rPr lang="en-US" dirty="0"/>
              <a:t>&lt;</a:t>
            </a:r>
            <a:r>
              <a:rPr lang="en-US" dirty="0" err="1"/>
              <a:t>mutex</a:t>
            </a:r>
            <a:r>
              <a:rPr lang="en-US" dirty="0"/>
              <a:t>&gt;</a:t>
            </a:r>
          </a:p>
          <a:p>
            <a:pPr lvl="1"/>
            <a:r>
              <a:rPr lang="en-US" dirty="0"/>
              <a:t>constructor calls </a:t>
            </a:r>
            <a:r>
              <a:rPr lang="en-US" dirty="0" err="1"/>
              <a:t>mutex.lock</a:t>
            </a:r>
            <a:r>
              <a:rPr lang="en-US" dirty="0"/>
              <a:t>() and destructor calls </a:t>
            </a:r>
            <a:r>
              <a:rPr lang="en-US" dirty="0" err="1"/>
              <a:t>mutex.unlock</a:t>
            </a:r>
            <a:r>
              <a:rPr lang="en-US" dirty="0"/>
              <a:t>()</a:t>
            </a:r>
          </a:p>
          <a:p>
            <a:pPr lvl="1"/>
            <a:r>
              <a:rPr lang="en-US" dirty="0"/>
              <a:t>thrown exceptions will unlock()</a:t>
            </a:r>
          </a:p>
          <a:p>
            <a:r>
              <a:rPr lang="en-US" dirty="0" err="1"/>
              <a:t>std</a:t>
            </a:r>
            <a:r>
              <a:rPr lang="en-US" dirty="0"/>
              <a:t>::</a:t>
            </a:r>
            <a:r>
              <a:rPr lang="en-US" dirty="0" err="1"/>
              <a:t>unique_lock</a:t>
            </a:r>
            <a:r>
              <a:rPr lang="en-US" dirty="0"/>
              <a:t>&lt;</a:t>
            </a:r>
            <a:r>
              <a:rPr lang="en-US" dirty="0" err="1"/>
              <a:t>mutex</a:t>
            </a:r>
            <a:r>
              <a:rPr lang="en-US" dirty="0"/>
              <a:t>&gt;</a:t>
            </a:r>
          </a:p>
          <a:p>
            <a:pPr lvl="1"/>
            <a:r>
              <a:rPr lang="en-US" dirty="0"/>
              <a:t>movable but not </a:t>
            </a:r>
            <a:r>
              <a:rPr lang="en-US" dirty="0" err="1"/>
              <a:t>copyable</a:t>
            </a:r>
            <a:endParaRPr lang="en-US" dirty="0"/>
          </a:p>
          <a:p>
            <a:r>
              <a:rPr lang="en-US" dirty="0" err="1"/>
              <a:t>std</a:t>
            </a:r>
            <a:r>
              <a:rPr lang="en-US" dirty="0"/>
              <a:t>::</a:t>
            </a:r>
            <a:r>
              <a:rPr lang="en-US" dirty="0" err="1"/>
              <a:t>shared_lock</a:t>
            </a:r>
            <a:r>
              <a:rPr lang="en-US" dirty="0"/>
              <a:t>&lt;</a:t>
            </a:r>
            <a:r>
              <a:rPr lang="en-US" dirty="0" err="1"/>
              <a:t>mutex</a:t>
            </a:r>
            <a:r>
              <a:rPr lang="en-US" dirty="0"/>
              <a:t>&gt;</a:t>
            </a:r>
          </a:p>
          <a:p>
            <a:pPr lvl="1"/>
            <a:r>
              <a:rPr lang="en-US" dirty="0"/>
              <a:t>reference counted, movable, but not </a:t>
            </a:r>
            <a:r>
              <a:rPr lang="en-US" dirty="0" err="1"/>
              <a:t>copyable</a:t>
            </a:r>
            <a:endParaRPr lang="en-US" dirty="0"/>
          </a:p>
          <a:p>
            <a:r>
              <a:rPr lang="en-US" dirty="0" err="1"/>
              <a:t>std</a:t>
            </a:r>
            <a:r>
              <a:rPr lang="en-US" dirty="0"/>
              <a:t>::</a:t>
            </a:r>
            <a:r>
              <a:rPr lang="en-US" dirty="0" err="1"/>
              <a:t>condition_variable</a:t>
            </a:r>
            <a:endParaRPr lang="en-US" dirty="0"/>
          </a:p>
          <a:p>
            <a:pPr lvl="1"/>
            <a:r>
              <a:rPr lang="en-US" dirty="0"/>
              <a:t>manages access to mutable values – see Cpp11-BlockingQueue</a:t>
            </a:r>
          </a:p>
          <a:p>
            <a:r>
              <a:rPr lang="en-US" dirty="0" err="1"/>
              <a:t>std</a:t>
            </a:r>
            <a:r>
              <a:rPr lang="en-US" dirty="0"/>
              <a:t>::atomic&lt;T&gt;</a:t>
            </a:r>
          </a:p>
          <a:p>
            <a:pPr lvl="1"/>
            <a:r>
              <a:rPr lang="en-US" dirty="0"/>
              <a:t>Supports atomic operations on trivially </a:t>
            </a:r>
            <a:r>
              <a:rPr lang="en-US" dirty="0" err="1"/>
              <a:t>copyable</a:t>
            </a:r>
            <a:r>
              <a:rPr lang="en-US" dirty="0"/>
              <a:t> types, e.g., </a:t>
            </a:r>
            <a:r>
              <a:rPr lang="en-US" dirty="0" err="1"/>
              <a:t>ints</a:t>
            </a:r>
            <a:r>
              <a:rPr lang="en-US" dirty="0"/>
              <a:t> of all sizes, chars, and bools</a:t>
            </a:r>
          </a:p>
          <a:p>
            <a:pPr lvl="1"/>
            <a:r>
              <a:rPr lang="en-US" dirty="0"/>
              <a:t>Methods are store(t), load(), exchange(t)</a:t>
            </a:r>
          </a:p>
          <a:p>
            <a:r>
              <a:rPr lang="en-US" dirty="0" err="1"/>
              <a:t>std</a:t>
            </a:r>
            <a:r>
              <a:rPr lang="en-US" dirty="0"/>
              <a:t>::future</a:t>
            </a:r>
          </a:p>
          <a:p>
            <a:pPr lvl="1"/>
            <a:r>
              <a:rPr lang="en-US" dirty="0"/>
              <a:t>get() returns value that may be set asynchronously, blocks  until value is set.</a:t>
            </a:r>
          </a:p>
          <a:p>
            <a:pPr marL="68580" indent="0">
              <a:buNone/>
            </a:pPr>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30</a:t>
            </a:fld>
            <a:endParaRPr lang="en-US"/>
          </a:p>
        </p:txBody>
      </p:sp>
    </p:spTree>
    <p:extLst>
      <p:ext uri="{BB962C8B-B14F-4D97-AF65-F5344CB8AC3E}">
        <p14:creationId xmlns:p14="http://schemas.microsoft.com/office/powerpoint/2010/main" val="2566618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Appendix</a:t>
            </a:r>
          </a:p>
        </p:txBody>
      </p:sp>
      <p:sp>
        <p:nvSpPr>
          <p:cNvPr id="5" name="Subtitle 4"/>
          <p:cNvSpPr>
            <a:spLocks noGrp="1"/>
          </p:cNvSpPr>
          <p:nvPr>
            <p:ph type="subTitle" idx="1"/>
          </p:nvPr>
        </p:nvSpPr>
        <p:spPr/>
        <p:txBody>
          <a:bodyPr/>
          <a:lstStyle/>
          <a:p>
            <a:r>
              <a:rPr lang="en-US" dirty="0"/>
              <a:t>More details on some of the Synchronization Operations</a:t>
            </a:r>
          </a:p>
        </p:txBody>
      </p:sp>
    </p:spTree>
    <p:extLst>
      <p:ext uri="{BB962C8B-B14F-4D97-AF65-F5344CB8AC3E}">
        <p14:creationId xmlns:p14="http://schemas.microsoft.com/office/powerpoint/2010/main" val="4294032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Win32 Interlocked Operations</a:t>
            </a:r>
          </a:p>
        </p:txBody>
      </p:sp>
      <p:sp>
        <p:nvSpPr>
          <p:cNvPr id="3" name="Content Placeholder 2"/>
          <p:cNvSpPr>
            <a:spLocks noGrp="1"/>
          </p:cNvSpPr>
          <p:nvPr>
            <p:ph idx="1"/>
          </p:nvPr>
        </p:nvSpPr>
        <p:spPr/>
        <p:txBody>
          <a:bodyPr>
            <a:normAutofit/>
          </a:bodyPr>
          <a:lstStyle/>
          <a:p>
            <a:r>
              <a:rPr lang="en-US" sz="2400" dirty="0" err="1"/>
              <a:t>InterlockedIncrement</a:t>
            </a:r>
            <a:r>
              <a:rPr lang="en-US" sz="2400" dirty="0"/>
              <a:t> increments a 32 bit integer as an atomic operation.  It is guaranteed to complete before the incrementing thread is suspended.</a:t>
            </a:r>
            <a:br>
              <a:rPr lang="en-US" sz="2400" dirty="0"/>
            </a:br>
            <a:br>
              <a:rPr lang="en-US" sz="2400" dirty="0"/>
            </a:br>
            <a:r>
              <a:rPr lang="en-US" sz="2400" dirty="0">
                <a:latin typeface="Consolas" panose="020B0609020204030204" pitchFamily="49" charset="0"/>
              </a:rPr>
              <a:t>   long value = 5;</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InterlockedIncrement</a:t>
            </a:r>
            <a:r>
              <a:rPr lang="en-US" sz="2400" dirty="0">
                <a:latin typeface="Consolas" panose="020B0609020204030204" pitchFamily="49" charset="0"/>
              </a:rPr>
              <a:t>(&amp;value);</a:t>
            </a:r>
            <a:br>
              <a:rPr lang="en-US" sz="2400" dirty="0">
                <a:latin typeface="Consolas" panose="020B0609020204030204" pitchFamily="49" charset="0"/>
              </a:rPr>
            </a:br>
            <a:endParaRPr lang="en-US" sz="2400" dirty="0">
              <a:latin typeface="Consolas" panose="020B0609020204030204" pitchFamily="49" charset="0"/>
            </a:endParaRPr>
          </a:p>
          <a:p>
            <a:r>
              <a:rPr lang="en-US" sz="2400" dirty="0" err="1"/>
              <a:t>InterlockedDecrement</a:t>
            </a:r>
            <a:r>
              <a:rPr lang="en-US" sz="2400" dirty="0"/>
              <a:t> decrements a 32 bit integer as an atomic operation:</a:t>
            </a:r>
            <a:br>
              <a:rPr lang="en-US" sz="2400" dirty="0"/>
            </a:br>
            <a:br>
              <a:rPr lang="en-US" sz="2400" dirty="0"/>
            </a:br>
            <a:r>
              <a:rPr lang="en-US" sz="2400" dirty="0">
                <a:latin typeface="Consolas" panose="020B0609020204030204" pitchFamily="49" charset="0"/>
              </a:rPr>
              <a:t>    </a:t>
            </a:r>
            <a:r>
              <a:rPr lang="en-US" sz="2400" dirty="0" err="1">
                <a:latin typeface="Consolas" panose="020B0609020204030204" pitchFamily="49" charset="0"/>
              </a:rPr>
              <a:t>InterlockedDecrement</a:t>
            </a:r>
            <a:r>
              <a:rPr lang="en-US" sz="2400" dirty="0">
                <a:latin typeface="Consolas" panose="020B0609020204030204" pitchFamily="49" charset="0"/>
              </a:rPr>
              <a:t>(&amp;value);</a:t>
            </a:r>
          </a:p>
          <a:p>
            <a:endParaRPr lang="en-US" sz="2400" dirty="0"/>
          </a:p>
        </p:txBody>
      </p:sp>
      <p:sp>
        <p:nvSpPr>
          <p:cNvPr id="4" name="Slide Number Placeholder 3"/>
          <p:cNvSpPr>
            <a:spLocks noGrp="1"/>
          </p:cNvSpPr>
          <p:nvPr>
            <p:ph type="sldNum" sz="quarter" idx="12"/>
          </p:nvPr>
        </p:nvSpPr>
        <p:spPr/>
        <p:txBody>
          <a:bodyPr/>
          <a:lstStyle/>
          <a:p>
            <a:fld id="{7EA89D51-CAF5-4EBD-817A-C7E974A45644}" type="slidenum">
              <a:rPr lang="en-US" smtClean="0"/>
              <a:t>32</a:t>
            </a:fld>
            <a:endParaRPr lang="en-US"/>
          </a:p>
        </p:txBody>
      </p:sp>
    </p:spTree>
    <p:extLst>
      <p:ext uri="{BB962C8B-B14F-4D97-AF65-F5344CB8AC3E}">
        <p14:creationId xmlns:p14="http://schemas.microsoft.com/office/powerpoint/2010/main" val="2830734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Win32 Critical Sections</a:t>
            </a:r>
          </a:p>
        </p:txBody>
      </p:sp>
      <p:sp>
        <p:nvSpPr>
          <p:cNvPr id="3" name="Content Placeholder 2"/>
          <p:cNvSpPr>
            <a:spLocks noGrp="1"/>
          </p:cNvSpPr>
          <p:nvPr>
            <p:ph idx="1"/>
          </p:nvPr>
        </p:nvSpPr>
        <p:spPr>
          <a:xfrm>
            <a:off x="933450" y="1523999"/>
            <a:ext cx="10858500" cy="5133975"/>
          </a:xfrm>
        </p:spPr>
        <p:txBody>
          <a:bodyPr>
            <a:normAutofit/>
          </a:bodyPr>
          <a:lstStyle/>
          <a:p>
            <a:pPr>
              <a:lnSpc>
                <a:spcPct val="90000"/>
              </a:lnSpc>
            </a:pPr>
            <a:r>
              <a:rPr lang="en-US" sz="2000" dirty="0"/>
              <a:t>Threads within a single process can use </a:t>
            </a:r>
            <a:r>
              <a:rPr lang="en-US" sz="2000" u="sng" dirty="0"/>
              <a:t>critical sections</a:t>
            </a:r>
            <a:r>
              <a:rPr lang="en-US" sz="2000" dirty="0"/>
              <a:t> to ensure mutually exclusive access to critical regions of code.  To use a critical section you:</a:t>
            </a:r>
          </a:p>
          <a:p>
            <a:pPr lvl="1">
              <a:lnSpc>
                <a:spcPct val="90000"/>
              </a:lnSpc>
            </a:pPr>
            <a:r>
              <a:rPr lang="en-US" sz="1800" dirty="0"/>
              <a:t>allocate a critical section structure</a:t>
            </a:r>
          </a:p>
          <a:p>
            <a:pPr lvl="1">
              <a:lnSpc>
                <a:spcPct val="90000"/>
              </a:lnSpc>
            </a:pPr>
            <a:r>
              <a:rPr lang="en-US" sz="1800" dirty="0"/>
              <a:t>initialize the critical section structure by calling a win32 API function</a:t>
            </a:r>
          </a:p>
          <a:p>
            <a:pPr lvl="1">
              <a:lnSpc>
                <a:spcPct val="90000"/>
              </a:lnSpc>
            </a:pPr>
            <a:r>
              <a:rPr lang="en-US" sz="1800" dirty="0"/>
              <a:t>enter the critical section by invoking a win32 API function</a:t>
            </a:r>
          </a:p>
          <a:p>
            <a:pPr lvl="1">
              <a:lnSpc>
                <a:spcPct val="90000"/>
              </a:lnSpc>
            </a:pPr>
            <a:r>
              <a:rPr lang="en-US" sz="1800" dirty="0"/>
              <a:t>leave the critical section by invoking another win32 function.</a:t>
            </a:r>
          </a:p>
          <a:p>
            <a:pPr lvl="1">
              <a:lnSpc>
                <a:spcPct val="90000"/>
              </a:lnSpc>
            </a:pPr>
            <a:r>
              <a:rPr lang="en-US" sz="1800" dirty="0"/>
              <a:t>When one thread has entered a critical section, other threads requesting entry are suspended and queued waiting for release by the first thread.</a:t>
            </a:r>
            <a:br>
              <a:rPr lang="en-US" sz="1800" dirty="0"/>
            </a:br>
            <a:endParaRPr lang="en-US" sz="1800" dirty="0"/>
          </a:p>
          <a:p>
            <a:pPr>
              <a:lnSpc>
                <a:spcPct val="90000"/>
              </a:lnSpc>
            </a:pPr>
            <a:r>
              <a:rPr lang="en-US" sz="2000" dirty="0"/>
              <a:t>The win32 API critical section functions are:</a:t>
            </a:r>
          </a:p>
          <a:p>
            <a:pPr lvl="1">
              <a:lnSpc>
                <a:spcPct val="90000"/>
              </a:lnSpc>
            </a:pPr>
            <a:r>
              <a:rPr lang="en-US" sz="1800" dirty="0">
                <a:latin typeface="Consolas" panose="020B0609020204030204" pitchFamily="49" charset="0"/>
              </a:rPr>
              <a:t>CRITICAL_SECTION </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InitializeCriticalSection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EnterCriticalSection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TryEnterCriticalSection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LeaveCriticalSection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DeleteCriticalSection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endParaRPr lang="en-US" sz="3200" dirty="0"/>
          </a:p>
        </p:txBody>
      </p:sp>
      <p:sp>
        <p:nvSpPr>
          <p:cNvPr id="4" name="Slide Number Placeholder 3"/>
          <p:cNvSpPr>
            <a:spLocks noGrp="1"/>
          </p:cNvSpPr>
          <p:nvPr>
            <p:ph type="sldNum" sz="quarter" idx="12"/>
          </p:nvPr>
        </p:nvSpPr>
        <p:spPr/>
        <p:txBody>
          <a:bodyPr/>
          <a:lstStyle/>
          <a:p>
            <a:fld id="{7EA89D51-CAF5-4EBD-817A-C7E974A45644}" type="slidenum">
              <a:rPr lang="en-US" smtClean="0"/>
              <a:t>33</a:t>
            </a:fld>
            <a:endParaRPr lang="en-US"/>
          </a:p>
        </p:txBody>
      </p:sp>
    </p:spTree>
    <p:extLst>
      <p:ext uri="{BB962C8B-B14F-4D97-AF65-F5344CB8AC3E}">
        <p14:creationId xmlns:p14="http://schemas.microsoft.com/office/powerpoint/2010/main" val="938091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754761"/>
          </a:xfrm>
        </p:spPr>
        <p:txBody>
          <a:bodyPr/>
          <a:lstStyle/>
          <a:p>
            <a:r>
              <a:rPr lang="en-US" dirty="0"/>
              <a:t>Win32 </a:t>
            </a:r>
            <a:r>
              <a:rPr lang="en-US" dirty="0" err="1"/>
              <a:t>Mutexes</a:t>
            </a:r>
            <a:endParaRPr lang="en-US" dirty="0"/>
          </a:p>
        </p:txBody>
      </p:sp>
      <p:sp>
        <p:nvSpPr>
          <p:cNvPr id="3" name="Content Placeholder 2"/>
          <p:cNvSpPr>
            <a:spLocks noGrp="1"/>
          </p:cNvSpPr>
          <p:nvPr>
            <p:ph idx="1"/>
          </p:nvPr>
        </p:nvSpPr>
        <p:spPr>
          <a:xfrm>
            <a:off x="1219200" y="1466851"/>
            <a:ext cx="10363200" cy="4888710"/>
          </a:xfrm>
        </p:spPr>
        <p:txBody>
          <a:bodyPr>
            <a:normAutofit/>
          </a:bodyPr>
          <a:lstStyle/>
          <a:p>
            <a:r>
              <a:rPr lang="en-US" sz="2000" dirty="0"/>
              <a:t>Mutually exclusive access to a resource can be guaranteed through the use of </a:t>
            </a:r>
            <a:r>
              <a:rPr lang="en-US" sz="2000" u="sng" dirty="0" err="1"/>
              <a:t>mutexes</a:t>
            </a:r>
            <a:r>
              <a:rPr lang="en-US" sz="2000" dirty="0"/>
              <a:t>.  To use a </a:t>
            </a:r>
            <a:r>
              <a:rPr lang="en-US" sz="2000" dirty="0" err="1"/>
              <a:t>mutex</a:t>
            </a:r>
            <a:r>
              <a:rPr lang="en-US" sz="2000" dirty="0"/>
              <a:t> object you:</a:t>
            </a:r>
          </a:p>
          <a:p>
            <a:pPr lvl="1"/>
            <a:r>
              <a:rPr lang="en-US" sz="1800" dirty="0"/>
              <a:t>identify the resource (section of code, shared data, a device) being shared by two or more threads</a:t>
            </a:r>
          </a:p>
          <a:p>
            <a:pPr lvl="1"/>
            <a:r>
              <a:rPr lang="en-US" sz="1800" dirty="0"/>
              <a:t>declare a global </a:t>
            </a:r>
            <a:r>
              <a:rPr lang="en-US" sz="1800" dirty="0" err="1"/>
              <a:t>mutex</a:t>
            </a:r>
            <a:r>
              <a:rPr lang="en-US" sz="1800" dirty="0"/>
              <a:t> object</a:t>
            </a:r>
          </a:p>
          <a:p>
            <a:pPr lvl="1"/>
            <a:r>
              <a:rPr lang="en-US" sz="1800" dirty="0"/>
              <a:t>program each thread to call the </a:t>
            </a:r>
            <a:r>
              <a:rPr lang="en-US" sz="1800" dirty="0" err="1"/>
              <a:t>mutex’s</a:t>
            </a:r>
            <a:r>
              <a:rPr lang="en-US" sz="1800" dirty="0"/>
              <a:t> acquire operation before using the shared resource</a:t>
            </a:r>
          </a:p>
          <a:p>
            <a:pPr lvl="1"/>
            <a:r>
              <a:rPr lang="en-US" sz="1800" dirty="0"/>
              <a:t>call the </a:t>
            </a:r>
            <a:r>
              <a:rPr lang="en-US" sz="1800" dirty="0" err="1"/>
              <a:t>mutex’s</a:t>
            </a:r>
            <a:r>
              <a:rPr lang="en-US" sz="1800" dirty="0"/>
              <a:t> release operation after finishing with the shared resource</a:t>
            </a:r>
            <a:br>
              <a:rPr lang="en-US" sz="1800" dirty="0"/>
            </a:br>
            <a:endParaRPr lang="en-US" sz="1800" dirty="0"/>
          </a:p>
          <a:p>
            <a:r>
              <a:rPr lang="en-US" sz="2000" dirty="0"/>
              <a:t>The </a:t>
            </a:r>
            <a:r>
              <a:rPr lang="en-US" sz="2000" dirty="0" err="1"/>
              <a:t>mutex</a:t>
            </a:r>
            <a:r>
              <a:rPr lang="en-US" sz="2000" dirty="0"/>
              <a:t> functions are:</a:t>
            </a:r>
          </a:p>
          <a:p>
            <a:pPr lvl="1"/>
            <a:r>
              <a:rPr lang="en-US" sz="1800" dirty="0" err="1">
                <a:latin typeface="Consolas" panose="020B0609020204030204" pitchFamily="49" charset="0"/>
              </a:rPr>
              <a:t>hMutex</a:t>
            </a:r>
            <a:r>
              <a:rPr lang="en-US" sz="1800" dirty="0">
                <a:latin typeface="Consolas" panose="020B0609020204030204" pitchFamily="49" charset="0"/>
              </a:rPr>
              <a:t> = </a:t>
            </a:r>
            <a:r>
              <a:rPr lang="en-US" sz="1800" dirty="0" err="1">
                <a:latin typeface="Consolas" panose="020B0609020204030204" pitchFamily="49" charset="0"/>
              </a:rPr>
              <a:t>CreateMutex</a:t>
            </a:r>
            <a:r>
              <a:rPr lang="en-US" sz="1800" dirty="0">
                <a:latin typeface="Consolas" panose="020B0609020204030204" pitchFamily="49" charset="0"/>
              </a:rPr>
              <a:t>(0,FALSE,0);</a:t>
            </a:r>
          </a:p>
          <a:p>
            <a:pPr lvl="1"/>
            <a:r>
              <a:rPr lang="en-US" sz="1800" dirty="0" err="1">
                <a:latin typeface="Consolas" panose="020B0609020204030204" pitchFamily="49" charset="0"/>
              </a:rPr>
              <a:t>WaitForSingleObject</a:t>
            </a:r>
            <a:r>
              <a:rPr lang="en-US" sz="1800" dirty="0">
                <a:latin typeface="Consolas" panose="020B0609020204030204" pitchFamily="49" charset="0"/>
              </a:rPr>
              <a:t>(</a:t>
            </a:r>
            <a:r>
              <a:rPr lang="en-US" sz="1800" dirty="0" err="1">
                <a:latin typeface="Consolas" panose="020B0609020204030204" pitchFamily="49" charset="0"/>
              </a:rPr>
              <a:t>hMutex,INFINITE</a:t>
            </a:r>
            <a:r>
              <a:rPr lang="en-US" sz="1800" dirty="0">
                <a:latin typeface="Consolas" panose="020B0609020204030204" pitchFamily="49" charset="0"/>
              </a:rPr>
              <a:t>);</a:t>
            </a:r>
          </a:p>
          <a:p>
            <a:pPr lvl="1"/>
            <a:r>
              <a:rPr lang="en-US" sz="1800" dirty="0" err="1">
                <a:latin typeface="Consolas" panose="020B0609020204030204" pitchFamily="49" charset="0"/>
              </a:rPr>
              <a:t>WaitForMultipleObjects</a:t>
            </a:r>
            <a:r>
              <a:rPr lang="en-US" sz="1800" dirty="0">
                <a:latin typeface="Consolas" panose="020B0609020204030204" pitchFamily="49" charset="0"/>
              </a:rPr>
              <a:t>(</a:t>
            </a:r>
            <a:r>
              <a:rPr lang="en-US" sz="1800" dirty="0" err="1">
                <a:latin typeface="Consolas" panose="020B0609020204030204" pitchFamily="49" charset="0"/>
              </a:rPr>
              <a:t>count,MTXs,TRUE,INFINITE</a:t>
            </a:r>
            <a:r>
              <a:rPr lang="en-US" sz="1800" dirty="0">
                <a:latin typeface="Consolas" panose="020B0609020204030204" pitchFamily="49" charset="0"/>
              </a:rPr>
              <a:t>);</a:t>
            </a:r>
          </a:p>
          <a:p>
            <a:pPr lvl="1"/>
            <a:r>
              <a:rPr lang="en-US" sz="1800" dirty="0" err="1">
                <a:latin typeface="Consolas" panose="020B0609020204030204" pitchFamily="49" charset="0"/>
              </a:rPr>
              <a:t>ReleaseMutex</a:t>
            </a:r>
            <a:r>
              <a:rPr lang="en-US" sz="1800" dirty="0">
                <a:latin typeface="Consolas" panose="020B0609020204030204" pitchFamily="49" charset="0"/>
              </a:rPr>
              <a:t>(</a:t>
            </a:r>
            <a:r>
              <a:rPr lang="en-US" sz="1800" dirty="0" err="1">
                <a:latin typeface="Consolas" panose="020B0609020204030204" pitchFamily="49" charset="0"/>
              </a:rPr>
              <a:t>hMutex</a:t>
            </a:r>
            <a:r>
              <a:rPr lang="en-US" sz="1800" dirty="0">
                <a:latin typeface="Consolas" panose="020B0609020204030204" pitchFamily="49" charset="0"/>
              </a:rPr>
              <a:t>);</a:t>
            </a:r>
          </a:p>
          <a:p>
            <a:pPr lvl="1"/>
            <a:r>
              <a:rPr lang="en-US" sz="1800" dirty="0" err="1">
                <a:latin typeface="Consolas" panose="020B0609020204030204" pitchFamily="49" charset="0"/>
              </a:rPr>
              <a:t>CloseHandle</a:t>
            </a:r>
            <a:r>
              <a:rPr lang="en-US" sz="1800" dirty="0">
                <a:latin typeface="Consolas" panose="020B0609020204030204" pitchFamily="49" charset="0"/>
              </a:rPr>
              <a:t>(</a:t>
            </a:r>
            <a:r>
              <a:rPr lang="en-US" sz="1800" dirty="0" err="1">
                <a:latin typeface="Consolas" panose="020B0609020204030204" pitchFamily="49" charset="0"/>
              </a:rPr>
              <a:t>hMutex</a:t>
            </a:r>
            <a:r>
              <a:rPr lang="en-US" sz="1800" dirty="0">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7EA89D51-CAF5-4EBD-817A-C7E974A45644}" type="slidenum">
              <a:rPr lang="en-US" smtClean="0"/>
              <a:t>34</a:t>
            </a:fld>
            <a:endParaRPr lang="en-US"/>
          </a:p>
        </p:txBody>
      </p:sp>
    </p:spTree>
    <p:extLst>
      <p:ext uri="{BB962C8B-B14F-4D97-AF65-F5344CB8AC3E}">
        <p14:creationId xmlns:p14="http://schemas.microsoft.com/office/powerpoint/2010/main" val="3650613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Win32 Condition Variables</a:t>
            </a:r>
          </a:p>
        </p:txBody>
      </p:sp>
      <p:sp>
        <p:nvSpPr>
          <p:cNvPr id="6" name="Content Placeholder 5"/>
          <p:cNvSpPr>
            <a:spLocks noGrp="1"/>
          </p:cNvSpPr>
          <p:nvPr>
            <p:ph sz="half" idx="1"/>
          </p:nvPr>
        </p:nvSpPr>
        <p:spPr>
          <a:xfrm>
            <a:off x="619124" y="1770502"/>
            <a:ext cx="10963275" cy="4525963"/>
          </a:xfrm>
        </p:spPr>
        <p:txBody>
          <a:bodyPr/>
          <a:lstStyle/>
          <a:p>
            <a:r>
              <a:rPr lang="en-US" dirty="0"/>
              <a:t>Provides facility for thread-safe changes to a shared resource and notifying waiting threads of the change.</a:t>
            </a:r>
          </a:p>
          <a:p>
            <a:r>
              <a:rPr lang="en-US" dirty="0"/>
              <a:t>The condition variable functions are:</a:t>
            </a:r>
          </a:p>
          <a:p>
            <a:pPr lvl="1"/>
            <a:r>
              <a:rPr lang="en-US" dirty="0" err="1">
                <a:latin typeface="Consolas" panose="020B0609020204030204" pitchFamily="49" charset="0"/>
              </a:rPr>
              <a:t>Condition_Variable</a:t>
            </a:r>
            <a:r>
              <a:rPr lang="en-US" dirty="0">
                <a:latin typeface="Consolas" panose="020B0609020204030204" pitchFamily="49" charset="0"/>
              </a:rPr>
              <a:t> </a:t>
            </a:r>
            <a:r>
              <a:rPr lang="en-US" dirty="0" err="1">
                <a:latin typeface="Consolas" panose="020B0609020204030204" pitchFamily="49" charset="0"/>
              </a:rPr>
              <a:t>ConditionVariable</a:t>
            </a:r>
            <a:r>
              <a:rPr lang="en-US" dirty="0">
                <a:latin typeface="Consolas" panose="020B0609020204030204" pitchFamily="49" charset="0"/>
              </a:rPr>
              <a:t>;</a:t>
            </a:r>
          </a:p>
          <a:p>
            <a:pPr lvl="1"/>
            <a:r>
              <a:rPr lang="en-US" dirty="0" err="1">
                <a:latin typeface="Consolas" panose="020B0609020204030204" pitchFamily="49" charset="0"/>
              </a:rPr>
              <a:t>InitializeConditionVariable</a:t>
            </a:r>
            <a:r>
              <a:rPr lang="en-US" dirty="0">
                <a:latin typeface="Consolas" panose="020B0609020204030204" pitchFamily="49" charset="0"/>
              </a:rPr>
              <a:t>(&amp;</a:t>
            </a:r>
            <a:r>
              <a:rPr lang="en-US" dirty="0" err="1">
                <a:latin typeface="Consolas" panose="020B0609020204030204" pitchFamily="49" charset="0"/>
              </a:rPr>
              <a:t>ConditionVariable</a:t>
            </a:r>
            <a:r>
              <a:rPr lang="en-US" dirty="0">
                <a:latin typeface="Consolas" panose="020B0609020204030204" pitchFamily="49" charset="0"/>
              </a:rPr>
              <a:t>);</a:t>
            </a:r>
          </a:p>
          <a:p>
            <a:pPr lvl="1"/>
            <a:r>
              <a:rPr lang="en-US" dirty="0" err="1">
                <a:latin typeface="Consolas" panose="020B0609020204030204" pitchFamily="49" charset="0"/>
              </a:rPr>
              <a:t>SleepConditionVariableCS</a:t>
            </a:r>
            <a:r>
              <a:rPr lang="en-US" dirty="0">
                <a:latin typeface="Consolas" panose="020B0609020204030204" pitchFamily="49" charset="0"/>
              </a:rPr>
              <a:t>(&amp;</a:t>
            </a:r>
            <a:r>
              <a:rPr lang="en-US" dirty="0" err="1">
                <a:latin typeface="Consolas" panose="020B0609020204030204" pitchFamily="49" charset="0"/>
              </a:rPr>
              <a:t>ConditionVariable</a:t>
            </a:r>
            <a:r>
              <a:rPr lang="en-US" dirty="0">
                <a:latin typeface="Consolas" panose="020B0609020204030204" pitchFamily="49" charset="0"/>
              </a:rPr>
              <a:t>, &amp;</a:t>
            </a:r>
            <a:r>
              <a:rPr lang="en-US" dirty="0" err="1">
                <a:latin typeface="Consolas" panose="020B0609020204030204" pitchFamily="49" charset="0"/>
              </a:rPr>
              <a:t>CriticalSection</a:t>
            </a:r>
            <a:r>
              <a:rPr lang="en-US" dirty="0">
                <a:latin typeface="Consolas" panose="020B0609020204030204" pitchFamily="49" charset="0"/>
              </a:rPr>
              <a:t>, </a:t>
            </a:r>
            <a:r>
              <a:rPr lang="en-US" dirty="0" err="1">
                <a:latin typeface="Consolas" panose="020B0609020204030204" pitchFamily="49" charset="0"/>
              </a:rPr>
              <a:t>WaitTime</a:t>
            </a:r>
            <a:r>
              <a:rPr lang="en-US" dirty="0">
                <a:latin typeface="Consolas" panose="020B0609020204030204" pitchFamily="49" charset="0"/>
              </a:rPr>
              <a:t>);</a:t>
            </a:r>
          </a:p>
          <a:p>
            <a:pPr lvl="1"/>
            <a:r>
              <a:rPr lang="en-US" dirty="0" err="1">
                <a:latin typeface="Consolas" panose="020B0609020204030204" pitchFamily="49" charset="0"/>
              </a:rPr>
              <a:t>WakeConditionVariable</a:t>
            </a:r>
            <a:r>
              <a:rPr lang="en-US" dirty="0">
                <a:latin typeface="Consolas" panose="020B0609020204030204" pitchFamily="49" charset="0"/>
              </a:rPr>
              <a:t>(&amp;</a:t>
            </a:r>
            <a:r>
              <a:rPr lang="en-US" dirty="0" err="1">
                <a:latin typeface="Consolas" panose="020B0609020204030204" pitchFamily="49" charset="0"/>
              </a:rPr>
              <a:t>ConditionVariable</a:t>
            </a:r>
            <a:r>
              <a:rPr lang="en-US" dirty="0">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7EA89D51-CAF5-4EBD-817A-C7E974A45644}" type="slidenum">
              <a:rPr lang="en-US" smtClean="0"/>
              <a:t>35</a:t>
            </a:fld>
            <a:endParaRPr lang="en-US"/>
          </a:p>
        </p:txBody>
      </p:sp>
    </p:spTree>
    <p:extLst>
      <p:ext uri="{BB962C8B-B14F-4D97-AF65-F5344CB8AC3E}">
        <p14:creationId xmlns:p14="http://schemas.microsoft.com/office/powerpoint/2010/main" val="2622688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Win32 Events</a:t>
            </a:r>
          </a:p>
        </p:txBody>
      </p:sp>
      <p:sp>
        <p:nvSpPr>
          <p:cNvPr id="3" name="Content Placeholder 2"/>
          <p:cNvSpPr>
            <a:spLocks noGrp="1"/>
          </p:cNvSpPr>
          <p:nvPr>
            <p:ph idx="1"/>
          </p:nvPr>
        </p:nvSpPr>
        <p:spPr>
          <a:xfrm>
            <a:off x="1114425" y="1426464"/>
            <a:ext cx="10363200" cy="5069586"/>
          </a:xfrm>
        </p:spPr>
        <p:txBody>
          <a:bodyPr>
            <a:noAutofit/>
          </a:bodyPr>
          <a:lstStyle/>
          <a:p>
            <a:pPr>
              <a:lnSpc>
                <a:spcPct val="90000"/>
              </a:lnSpc>
            </a:pPr>
            <a:r>
              <a:rPr lang="en-US" sz="2400" u="sng" dirty="0"/>
              <a:t>Events</a:t>
            </a:r>
            <a:r>
              <a:rPr lang="en-US" sz="2400" dirty="0"/>
              <a:t> are objects which threads can use to serialize access to resources by setting an event when they have access to a resource and resetting the event when through.  All threads use </a:t>
            </a:r>
            <a:r>
              <a:rPr lang="en-US" sz="2400" dirty="0" err="1"/>
              <a:t>WaitForSingleObject</a:t>
            </a:r>
            <a:r>
              <a:rPr lang="en-US" sz="2400" dirty="0"/>
              <a:t> or </a:t>
            </a:r>
            <a:r>
              <a:rPr lang="en-US" sz="2400" dirty="0" err="1"/>
              <a:t>WaitForMultipleObjects</a:t>
            </a:r>
            <a:r>
              <a:rPr lang="en-US" sz="2400" dirty="0"/>
              <a:t> before attempting access to the shared resource.</a:t>
            </a:r>
            <a:br>
              <a:rPr lang="en-US" sz="2400" dirty="0"/>
            </a:br>
            <a:endParaRPr lang="en-US" sz="1100" dirty="0"/>
          </a:p>
          <a:p>
            <a:pPr>
              <a:lnSpc>
                <a:spcPct val="90000"/>
              </a:lnSpc>
            </a:pPr>
            <a:r>
              <a:rPr lang="en-US" sz="2400" dirty="0"/>
              <a:t>Unlike </a:t>
            </a:r>
            <a:r>
              <a:rPr lang="en-US" sz="2400" dirty="0" err="1"/>
              <a:t>mutexes</a:t>
            </a:r>
            <a:r>
              <a:rPr lang="en-US" sz="2400" dirty="0"/>
              <a:t> and semaphores, events have no predefined semantics.</a:t>
            </a:r>
          </a:p>
          <a:p>
            <a:pPr lvl="1">
              <a:lnSpc>
                <a:spcPct val="90000"/>
              </a:lnSpc>
            </a:pPr>
            <a:r>
              <a:rPr lang="en-US" sz="2000" dirty="0"/>
              <a:t>An event object stays in the </a:t>
            </a:r>
            <a:r>
              <a:rPr lang="en-US" sz="2000" dirty="0" err="1"/>
              <a:t>nonsignaled</a:t>
            </a:r>
            <a:r>
              <a:rPr lang="en-US" sz="2000" dirty="0"/>
              <a:t> stated until your program sets its state to signaled, presumably because the program detected some corresponding important event.</a:t>
            </a:r>
          </a:p>
          <a:p>
            <a:pPr lvl="1">
              <a:lnSpc>
                <a:spcPct val="90000"/>
              </a:lnSpc>
            </a:pPr>
            <a:r>
              <a:rPr lang="en-US" sz="2000" u="sng" dirty="0"/>
              <a:t>Auto-reset events</a:t>
            </a:r>
            <a:r>
              <a:rPr lang="en-US" sz="2000" dirty="0"/>
              <a:t> will be automatically set back to the non-signaled state after a thread completes a wait on that event.</a:t>
            </a:r>
          </a:p>
          <a:p>
            <a:pPr lvl="1">
              <a:lnSpc>
                <a:spcPct val="90000"/>
              </a:lnSpc>
            </a:pPr>
            <a:r>
              <a:rPr lang="en-US" sz="2000" dirty="0"/>
              <a:t>After a thread completes a wait on a </a:t>
            </a:r>
            <a:r>
              <a:rPr lang="en-US" sz="2000" u="sng" dirty="0"/>
              <a:t>manual-reset event</a:t>
            </a:r>
            <a:r>
              <a:rPr lang="en-US" sz="2000" dirty="0"/>
              <a:t> the event will return to the non-signaled state only when reset by your program.</a:t>
            </a:r>
            <a:br>
              <a:rPr lang="en-US" sz="2000" dirty="0"/>
            </a:br>
            <a:endParaRPr lang="en-US" sz="2000" dirty="0"/>
          </a:p>
          <a:p>
            <a:pPr marL="68580" indent="0">
              <a:buNone/>
            </a:pPr>
            <a:endParaRPr lang="en-US" sz="4000" dirty="0"/>
          </a:p>
        </p:txBody>
      </p:sp>
      <p:sp>
        <p:nvSpPr>
          <p:cNvPr id="4" name="Slide Number Placeholder 3"/>
          <p:cNvSpPr>
            <a:spLocks noGrp="1"/>
          </p:cNvSpPr>
          <p:nvPr>
            <p:ph type="sldNum" sz="quarter" idx="12"/>
          </p:nvPr>
        </p:nvSpPr>
        <p:spPr/>
        <p:txBody>
          <a:bodyPr/>
          <a:lstStyle/>
          <a:p>
            <a:fld id="{7EA89D51-CAF5-4EBD-817A-C7E974A45644}" type="slidenum">
              <a:rPr lang="en-US" smtClean="0"/>
              <a:t>36</a:t>
            </a:fld>
            <a:endParaRPr lang="en-US"/>
          </a:p>
        </p:txBody>
      </p:sp>
    </p:spTree>
    <p:extLst>
      <p:ext uri="{BB962C8B-B14F-4D97-AF65-F5344CB8AC3E}">
        <p14:creationId xmlns:p14="http://schemas.microsoft.com/office/powerpoint/2010/main" val="2225578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Win32 Events Continued</a:t>
            </a:r>
          </a:p>
        </p:txBody>
      </p:sp>
      <p:sp>
        <p:nvSpPr>
          <p:cNvPr id="3" name="Content Placeholder 2"/>
          <p:cNvSpPr>
            <a:spLocks noGrp="1"/>
          </p:cNvSpPr>
          <p:nvPr>
            <p:ph idx="1"/>
          </p:nvPr>
        </p:nvSpPr>
        <p:spPr/>
        <p:txBody>
          <a:bodyPr>
            <a:normAutofit/>
          </a:bodyPr>
          <a:lstStyle/>
          <a:p>
            <a:r>
              <a:rPr lang="en-US" sz="2800" dirty="0"/>
              <a:t>Event functions are:</a:t>
            </a:r>
          </a:p>
          <a:p>
            <a:pPr lvl="1"/>
            <a:r>
              <a:rPr lang="en-US" sz="2400" dirty="0">
                <a:latin typeface="Consolas" panose="020B0609020204030204" pitchFamily="49" charset="0"/>
              </a:rPr>
              <a:t>HANDLE </a:t>
            </a:r>
            <a:r>
              <a:rPr lang="en-US" sz="2400" dirty="0" err="1">
                <a:latin typeface="Consolas" panose="020B0609020204030204" pitchFamily="49" charset="0"/>
              </a:rPr>
              <a:t>hEvent</a:t>
            </a:r>
            <a:r>
              <a:rPr lang="en-US" sz="2400" dirty="0">
                <a:latin typeface="Consolas" panose="020B0609020204030204" pitchFamily="49" charset="0"/>
              </a:rPr>
              <a:t> = </a:t>
            </a:r>
            <a:r>
              <a:rPr lang="en-US" sz="2400" dirty="0" err="1">
                <a:latin typeface="Consolas" panose="020B0609020204030204" pitchFamily="49" charset="0"/>
              </a:rPr>
              <a:t>CreateEvent</a:t>
            </a:r>
            <a:r>
              <a:rPr lang="en-US" sz="2400" dirty="0">
                <a:latin typeface="Consolas" panose="020B0609020204030204" pitchFamily="49" charset="0"/>
              </a:rPr>
              <a:t>(0,FALSE,TRUE,0);</a:t>
            </a:r>
          </a:p>
          <a:p>
            <a:pPr lvl="1"/>
            <a:r>
              <a:rPr lang="en-US" sz="2400" dirty="0" err="1">
                <a:latin typeface="Consolas" panose="020B0609020204030204" pitchFamily="49" charset="0"/>
              </a:rPr>
              <a:t>OpenEvent</a:t>
            </a:r>
            <a:r>
              <a:rPr lang="en-US" sz="2400" dirty="0">
                <a:latin typeface="Consolas" panose="020B0609020204030204" pitchFamily="49" charset="0"/>
              </a:rPr>
              <a:t> – not used too often</a:t>
            </a:r>
          </a:p>
          <a:p>
            <a:pPr lvl="1"/>
            <a:r>
              <a:rPr lang="en-US" sz="2400" dirty="0" err="1">
                <a:latin typeface="Consolas" panose="020B0609020204030204" pitchFamily="49" charset="0"/>
              </a:rPr>
              <a:t>SetEvent</a:t>
            </a:r>
            <a:r>
              <a:rPr lang="en-US" sz="2400" dirty="0">
                <a:latin typeface="Consolas" panose="020B0609020204030204" pitchFamily="49" charset="0"/>
              </a:rPr>
              <a:t>(</a:t>
            </a:r>
            <a:r>
              <a:rPr lang="en-US" sz="2400" dirty="0" err="1">
                <a:latin typeface="Consolas" panose="020B0609020204030204" pitchFamily="49" charset="0"/>
              </a:rPr>
              <a:t>hEvent</a:t>
            </a:r>
            <a:r>
              <a:rPr lang="en-US" sz="2400" dirty="0">
                <a:latin typeface="Consolas" panose="020B0609020204030204" pitchFamily="49" charset="0"/>
              </a:rPr>
              <a:t>);</a:t>
            </a:r>
          </a:p>
          <a:p>
            <a:pPr lvl="1"/>
            <a:r>
              <a:rPr lang="en-US" sz="2400" dirty="0" err="1">
                <a:latin typeface="Consolas" panose="020B0609020204030204" pitchFamily="49" charset="0"/>
              </a:rPr>
              <a:t>ResetEvent</a:t>
            </a:r>
            <a:r>
              <a:rPr lang="en-US" sz="2400" dirty="0">
                <a:latin typeface="Consolas" panose="020B0609020204030204" pitchFamily="49" charset="0"/>
              </a:rPr>
              <a:t>(</a:t>
            </a:r>
            <a:r>
              <a:rPr lang="en-US" sz="2400" dirty="0" err="1">
                <a:latin typeface="Consolas" panose="020B0609020204030204" pitchFamily="49" charset="0"/>
              </a:rPr>
              <a:t>hEvent</a:t>
            </a:r>
            <a:r>
              <a:rPr lang="en-US" sz="2400" dirty="0">
                <a:latin typeface="Consolas" panose="020B0609020204030204" pitchFamily="49" charset="0"/>
              </a:rPr>
              <a:t>);</a:t>
            </a:r>
          </a:p>
          <a:p>
            <a:pPr lvl="1"/>
            <a:r>
              <a:rPr lang="en-US" sz="2400" dirty="0" err="1">
                <a:latin typeface="Consolas" panose="020B0609020204030204" pitchFamily="49" charset="0"/>
              </a:rPr>
              <a:t>PulseEvent</a:t>
            </a:r>
            <a:r>
              <a:rPr lang="en-US" sz="2400" dirty="0">
                <a:latin typeface="Consolas" panose="020B0609020204030204" pitchFamily="49" charset="0"/>
              </a:rPr>
              <a:t>(</a:t>
            </a:r>
            <a:r>
              <a:rPr lang="en-US" sz="2400" dirty="0" err="1">
                <a:latin typeface="Consolas" panose="020B0609020204030204" pitchFamily="49" charset="0"/>
              </a:rPr>
              <a:t>hEvent</a:t>
            </a:r>
            <a:r>
              <a:rPr lang="en-US" sz="2400" dirty="0">
                <a:latin typeface="Consolas" panose="020B0609020204030204" pitchFamily="49" charset="0"/>
              </a:rPr>
              <a:t>);</a:t>
            </a:r>
          </a:p>
          <a:p>
            <a:pPr lvl="1"/>
            <a:r>
              <a:rPr lang="en-US" sz="2400" dirty="0" err="1">
                <a:latin typeface="Consolas" panose="020B0609020204030204" pitchFamily="49" charset="0"/>
              </a:rPr>
              <a:t>WaitForSingleObject</a:t>
            </a:r>
            <a:r>
              <a:rPr lang="en-US" sz="2400" dirty="0">
                <a:latin typeface="Consolas" panose="020B0609020204030204" pitchFamily="49" charset="0"/>
              </a:rPr>
              <a:t>(</a:t>
            </a:r>
            <a:r>
              <a:rPr lang="en-US" sz="2400" dirty="0" err="1">
                <a:latin typeface="Consolas" panose="020B0609020204030204" pitchFamily="49" charset="0"/>
              </a:rPr>
              <a:t>hEvent,INFINITE</a:t>
            </a:r>
            <a:r>
              <a:rPr lang="en-US" sz="2400" dirty="0">
                <a:latin typeface="Consolas" panose="020B0609020204030204" pitchFamily="49" charset="0"/>
              </a:rPr>
              <a:t>);</a:t>
            </a:r>
          </a:p>
          <a:p>
            <a:pPr lvl="1"/>
            <a:r>
              <a:rPr lang="en-US" sz="2400" dirty="0" err="1">
                <a:latin typeface="Consolas" panose="020B0609020204030204" pitchFamily="49" charset="0"/>
              </a:rPr>
              <a:t>WaitForMultipleObjects</a:t>
            </a:r>
            <a:r>
              <a:rPr lang="en-US" sz="2400" dirty="0">
                <a:latin typeface="Consolas" panose="020B0609020204030204" pitchFamily="49" charset="0"/>
              </a:rPr>
              <a:t>(</a:t>
            </a:r>
            <a:r>
              <a:rPr lang="en-US" sz="2400" dirty="0" err="1">
                <a:latin typeface="Consolas" panose="020B0609020204030204" pitchFamily="49" charset="0"/>
              </a:rPr>
              <a:t>count,Events,TRUE,INFINITE</a:t>
            </a:r>
            <a:r>
              <a:rPr lang="en-US" sz="2400" dirty="0">
                <a:latin typeface="Consolas" panose="020B0609020204030204" pitchFamily="49" charset="0"/>
              </a:rPr>
              <a:t>);</a:t>
            </a:r>
          </a:p>
          <a:p>
            <a:pPr>
              <a:buFont typeface="Symbol" panose="05050102010706020507" pitchFamily="18" charset="2"/>
              <a:buNone/>
            </a:pPr>
            <a:endParaRPr lang="en-US" sz="2800" dirty="0"/>
          </a:p>
          <a:p>
            <a:endParaRPr lang="en-US" sz="2400" dirty="0"/>
          </a:p>
        </p:txBody>
      </p:sp>
      <p:sp>
        <p:nvSpPr>
          <p:cNvPr id="4" name="Slide Number Placeholder 3"/>
          <p:cNvSpPr>
            <a:spLocks noGrp="1"/>
          </p:cNvSpPr>
          <p:nvPr>
            <p:ph type="sldNum" sz="quarter" idx="12"/>
          </p:nvPr>
        </p:nvSpPr>
        <p:spPr/>
        <p:txBody>
          <a:bodyPr/>
          <a:lstStyle/>
          <a:p>
            <a:fld id="{7EA89D51-CAF5-4EBD-817A-C7E974A45644}" type="slidenum">
              <a:rPr lang="en-US" smtClean="0"/>
              <a:t>37</a:t>
            </a:fld>
            <a:endParaRPr lang="en-US"/>
          </a:p>
        </p:txBody>
      </p:sp>
    </p:spTree>
    <p:extLst>
      <p:ext uri="{BB962C8B-B14F-4D97-AF65-F5344CB8AC3E}">
        <p14:creationId xmlns:p14="http://schemas.microsoft.com/office/powerpoint/2010/main" val="826297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2395391" y="1890502"/>
            <a:ext cx="7803888" cy="1975104"/>
          </a:xfrm>
        </p:spPr>
        <p:txBody>
          <a:bodyPr/>
          <a:lstStyle/>
          <a:p>
            <a:r>
              <a:rPr lang="en-US" dirty="0"/>
              <a:t>End of Presentation</a:t>
            </a:r>
          </a:p>
        </p:txBody>
      </p:sp>
      <p:sp>
        <p:nvSpPr>
          <p:cNvPr id="4" name="Slide Number Placeholder 3"/>
          <p:cNvSpPr>
            <a:spLocks noGrp="1"/>
          </p:cNvSpPr>
          <p:nvPr>
            <p:ph type="sldNum" sz="quarter" idx="12"/>
          </p:nvPr>
        </p:nvSpPr>
        <p:spPr/>
        <p:txBody>
          <a:bodyPr/>
          <a:lstStyle/>
          <a:p>
            <a:fld id="{7EA89D51-CAF5-4EBD-817A-C7E974A45644}" type="slidenum">
              <a:rPr lang="en-US" smtClean="0"/>
              <a:t>38</a:t>
            </a:fld>
            <a:endParaRPr lang="en-US"/>
          </a:p>
        </p:txBody>
      </p:sp>
    </p:spTree>
    <p:extLst>
      <p:ext uri="{BB962C8B-B14F-4D97-AF65-F5344CB8AC3E}">
        <p14:creationId xmlns:p14="http://schemas.microsoft.com/office/powerpoint/2010/main" val="203326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Threading Resources</a:t>
            </a:r>
          </a:p>
        </p:txBody>
      </p:sp>
      <p:sp>
        <p:nvSpPr>
          <p:cNvPr id="3" name="Content Placeholder 2"/>
          <p:cNvSpPr>
            <a:spLocks noGrp="1"/>
          </p:cNvSpPr>
          <p:nvPr>
            <p:ph idx="1"/>
          </p:nvPr>
        </p:nvSpPr>
        <p:spPr/>
        <p:txBody>
          <a:bodyPr>
            <a:normAutofit/>
          </a:bodyPr>
          <a:lstStyle/>
          <a:p>
            <a:r>
              <a:rPr lang="en-US" sz="2800" dirty="0">
                <a:hlinkClick r:id="rId2"/>
              </a:rPr>
              <a:t>Evolution of Threads and I/O in Windows</a:t>
            </a:r>
            <a:endParaRPr lang="en-US" sz="2800" dirty="0"/>
          </a:p>
          <a:p>
            <a:r>
              <a:rPr lang="en-US" sz="2800" dirty="0">
                <a:hlinkClick r:id="rId3"/>
              </a:rPr>
              <a:t>Evolution of Synchronization in Windows and C++</a:t>
            </a:r>
            <a:endParaRPr lang="en-US" sz="2800" dirty="0"/>
          </a:p>
          <a:p>
            <a:r>
              <a:rPr lang="en-US" sz="2800" dirty="0">
                <a:hlinkClick r:id="rId4"/>
              </a:rPr>
              <a:t>CppReference.com</a:t>
            </a:r>
            <a:endParaRPr lang="en-US" sz="2800" dirty="0"/>
          </a:p>
          <a:p>
            <a:endParaRPr lang="en-US" sz="2800" dirty="0"/>
          </a:p>
        </p:txBody>
      </p:sp>
      <p:sp>
        <p:nvSpPr>
          <p:cNvPr id="4" name="Slide Number Placeholder 3"/>
          <p:cNvSpPr>
            <a:spLocks noGrp="1"/>
          </p:cNvSpPr>
          <p:nvPr>
            <p:ph type="sldNum" sz="quarter" idx="12"/>
          </p:nvPr>
        </p:nvSpPr>
        <p:spPr/>
        <p:txBody>
          <a:bodyPr/>
          <a:lstStyle/>
          <a:p>
            <a:fld id="{7EA89D51-CAF5-4EBD-817A-C7E974A45644}" type="slidenum">
              <a:rPr lang="en-US" smtClean="0"/>
              <a:t>4</a:t>
            </a:fld>
            <a:endParaRPr lang="en-US"/>
          </a:p>
        </p:txBody>
      </p:sp>
    </p:spTree>
    <p:extLst>
      <p:ext uri="{BB962C8B-B14F-4D97-AF65-F5344CB8AC3E}">
        <p14:creationId xmlns:p14="http://schemas.microsoft.com/office/powerpoint/2010/main" val="209397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Windows Processes and Virtual Memory</a:t>
            </a:r>
          </a:p>
        </p:txBody>
      </p:sp>
      <p:sp>
        <p:nvSpPr>
          <p:cNvPr id="8" name="Content Placeholder 7"/>
          <p:cNvSpPr>
            <a:spLocks noGrp="1"/>
          </p:cNvSpPr>
          <p:nvPr>
            <p:ph idx="1"/>
          </p:nvPr>
        </p:nvSpPr>
        <p:spPr/>
        <p:txBody>
          <a:bodyPr/>
          <a:lstStyle/>
          <a:p>
            <a:r>
              <a:rPr lang="en-US" dirty="0"/>
              <a:t>Windows Processes are containers for:</a:t>
            </a:r>
          </a:p>
          <a:p>
            <a:pPr lvl="1"/>
            <a:r>
              <a:rPr lang="en-US" dirty="0"/>
              <a:t>Threads – one primary thread at process start</a:t>
            </a:r>
          </a:p>
          <a:p>
            <a:pPr lvl="1"/>
            <a:r>
              <a:rPr lang="en-US" dirty="0"/>
              <a:t>File handles</a:t>
            </a:r>
          </a:p>
          <a:p>
            <a:pPr lvl="1"/>
            <a:r>
              <a:rPr lang="en-US" dirty="0"/>
              <a:t>Other windows objects</a:t>
            </a:r>
          </a:p>
          <a:p>
            <a:pPr lvl="1"/>
            <a:r>
              <a:rPr lang="en-US" dirty="0"/>
              <a:t>Allocated memory</a:t>
            </a:r>
          </a:p>
          <a:p>
            <a:pPr lvl="1"/>
            <a:r>
              <a:rPr lang="en-US" dirty="0"/>
              <a:t>See process.pdf in </a:t>
            </a:r>
            <a:br>
              <a:rPr lang="en-US" dirty="0"/>
            </a:br>
            <a:r>
              <a:rPr lang="en-US" dirty="0">
                <a:hlinkClick r:id="rId2"/>
              </a:rPr>
              <a:t>https://JimFawcett.github.io/Resources/process.pdf</a:t>
            </a:r>
            <a:r>
              <a:rPr lang="en-US" dirty="0"/>
              <a:t> </a:t>
            </a:r>
          </a:p>
          <a:p>
            <a:r>
              <a:rPr lang="en-US" dirty="0"/>
              <a:t>Windows uses a paged virtual memory system</a:t>
            </a:r>
          </a:p>
          <a:p>
            <a:pPr lvl="1"/>
            <a:r>
              <a:rPr lang="en-US" dirty="0"/>
              <a:t>See MemoryMapping.pdf in</a:t>
            </a:r>
            <a:br>
              <a:rPr lang="en-US" dirty="0"/>
            </a:br>
            <a:r>
              <a:rPr lang="en-US" dirty="0">
                <a:hlinkClick r:id="rId3"/>
              </a:rPr>
              <a:t>https://JimFawcett.github.io/Resources/MemoryMapping.pdf</a:t>
            </a:r>
            <a:r>
              <a:rPr lang="en-US" dirty="0"/>
              <a:t> </a:t>
            </a:r>
          </a:p>
        </p:txBody>
      </p:sp>
      <p:sp>
        <p:nvSpPr>
          <p:cNvPr id="4" name="Slide Number Placeholder 3"/>
          <p:cNvSpPr>
            <a:spLocks noGrp="1"/>
          </p:cNvSpPr>
          <p:nvPr>
            <p:ph type="sldNum" sz="quarter" idx="12"/>
          </p:nvPr>
        </p:nvSpPr>
        <p:spPr/>
        <p:txBody>
          <a:bodyPr/>
          <a:lstStyle/>
          <a:p>
            <a:fld id="{7EA89D51-CAF5-4EBD-817A-C7E974A45644}" type="slidenum">
              <a:rPr lang="en-US" smtClean="0"/>
              <a:t>5</a:t>
            </a:fld>
            <a:endParaRPr lang="en-US"/>
          </a:p>
        </p:txBody>
      </p:sp>
    </p:spTree>
    <p:extLst>
      <p:ext uri="{BB962C8B-B14F-4D97-AF65-F5344CB8AC3E}">
        <p14:creationId xmlns:p14="http://schemas.microsoft.com/office/powerpoint/2010/main" val="25083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Objects</a:t>
            </a:r>
          </a:p>
        </p:txBody>
      </p:sp>
      <p:sp>
        <p:nvSpPr>
          <p:cNvPr id="3" name="Content Placeholder 2"/>
          <p:cNvSpPr>
            <a:spLocks noGrp="1"/>
          </p:cNvSpPr>
          <p:nvPr>
            <p:ph idx="1"/>
          </p:nvPr>
        </p:nvSpPr>
        <p:spPr/>
        <p:txBody>
          <a:bodyPr>
            <a:normAutofit/>
          </a:bodyPr>
          <a:lstStyle/>
          <a:p>
            <a:r>
              <a:rPr lang="en-US" dirty="0"/>
              <a:t>Windows supports internal objects and provides an API to access and manage them through handles.</a:t>
            </a:r>
          </a:p>
          <a:p>
            <a:r>
              <a:rPr lang="en-US" dirty="0"/>
              <a:t>Kernel Objects – named, secured, system-wide</a:t>
            </a:r>
          </a:p>
          <a:p>
            <a:pPr lvl="1"/>
            <a:r>
              <a:rPr lang="en-US" dirty="0"/>
              <a:t>Devices, Files, Symbolic links, Registry keys, Threads and Processes, Events, </a:t>
            </a:r>
            <a:r>
              <a:rPr lang="en-US" dirty="0" err="1"/>
              <a:t>Mutexes</a:t>
            </a:r>
            <a:r>
              <a:rPr lang="en-US" dirty="0"/>
              <a:t>, </a:t>
            </a:r>
            <a:r>
              <a:rPr lang="en-US" dirty="0" err="1"/>
              <a:t>Semiphores</a:t>
            </a:r>
            <a:r>
              <a:rPr lang="en-US" dirty="0"/>
              <a:t>, Memory-mapped files, Callbacks, pipes </a:t>
            </a:r>
          </a:p>
          <a:p>
            <a:r>
              <a:rPr lang="en-US" dirty="0"/>
              <a:t>User Objects – GUI objects</a:t>
            </a:r>
          </a:p>
          <a:p>
            <a:pPr lvl="1"/>
            <a:r>
              <a:rPr lang="en-US" dirty="0"/>
              <a:t>Window, Menu, Icon, Hook, …</a:t>
            </a:r>
          </a:p>
          <a:p>
            <a:r>
              <a:rPr lang="en-US" dirty="0"/>
              <a:t>GDI Objects – Drawing objects</a:t>
            </a:r>
          </a:p>
          <a:p>
            <a:pPr lvl="1"/>
            <a:r>
              <a:rPr lang="en-US" dirty="0"/>
              <a:t>Brush, Pen, </a:t>
            </a:r>
            <a:r>
              <a:rPr lang="en-US" dirty="0" err="1"/>
              <a:t>DeviceContext</a:t>
            </a:r>
            <a:r>
              <a:rPr lang="en-US" dirty="0"/>
              <a:t>, Bitmap, Metafile, …</a:t>
            </a:r>
          </a:p>
          <a:p>
            <a:pPr lvl="1"/>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6</a:t>
            </a:fld>
            <a:endParaRPr lang="en-US"/>
          </a:p>
        </p:txBody>
      </p:sp>
    </p:spTree>
    <p:extLst>
      <p:ext uri="{BB962C8B-B14F-4D97-AF65-F5344CB8AC3E}">
        <p14:creationId xmlns:p14="http://schemas.microsoft.com/office/powerpoint/2010/main" val="111531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Objects and Handles</a:t>
            </a:r>
          </a:p>
        </p:txBody>
      </p:sp>
      <p:sp>
        <p:nvSpPr>
          <p:cNvPr id="3" name="Content Placeholder 2"/>
          <p:cNvSpPr>
            <a:spLocks noGrp="1"/>
          </p:cNvSpPr>
          <p:nvPr>
            <p:ph idx="1"/>
          </p:nvPr>
        </p:nvSpPr>
        <p:spPr/>
        <p:txBody>
          <a:bodyPr/>
          <a:lstStyle/>
          <a:p>
            <a:r>
              <a:rPr lang="en-US" dirty="0"/>
              <a:t>A windows object is a data structure that represents a system resource, e.g., file, thread, bitmap</a:t>
            </a:r>
          </a:p>
          <a:p>
            <a:pPr lvl="1"/>
            <a:r>
              <a:rPr lang="en-US" dirty="0"/>
              <a:t>Windows objects are created and accessed using the Win32 API</a:t>
            </a:r>
          </a:p>
          <a:p>
            <a:pPr lvl="1"/>
            <a:r>
              <a:rPr lang="en-US" dirty="0"/>
              <a:t>They reside in Kernel32.dll, User32.dll, or GDI32.dll</a:t>
            </a:r>
          </a:p>
          <a:p>
            <a:r>
              <a:rPr lang="en-US" dirty="0"/>
              <a:t>An application accesses those resources through a handle, usually returned from a Create function</a:t>
            </a:r>
          </a:p>
          <a:p>
            <a:r>
              <a:rPr lang="en-US" dirty="0"/>
              <a:t>Each handle refers to an entry in an internal object table that contains the address of a resource and means to identify the resource type.</a:t>
            </a:r>
          </a:p>
        </p:txBody>
      </p:sp>
      <p:sp>
        <p:nvSpPr>
          <p:cNvPr id="4" name="Slide Number Placeholder 3"/>
          <p:cNvSpPr>
            <a:spLocks noGrp="1"/>
          </p:cNvSpPr>
          <p:nvPr>
            <p:ph type="sldNum" sz="quarter" idx="12"/>
          </p:nvPr>
        </p:nvSpPr>
        <p:spPr/>
        <p:txBody>
          <a:bodyPr/>
          <a:lstStyle/>
          <a:p>
            <a:fld id="{7EA89D51-CAF5-4EBD-817A-C7E974A45644}" type="slidenum">
              <a:rPr lang="en-US" smtClean="0"/>
              <a:t>7</a:t>
            </a:fld>
            <a:endParaRPr lang="en-US"/>
          </a:p>
        </p:txBody>
      </p:sp>
    </p:spTree>
    <p:extLst>
      <p:ext uri="{BB962C8B-B14F-4D97-AF65-F5344CB8AC3E}">
        <p14:creationId xmlns:p14="http://schemas.microsoft.com/office/powerpoint/2010/main" val="142588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API</a:t>
            </a:r>
          </a:p>
        </p:txBody>
      </p:sp>
      <p:sp>
        <p:nvSpPr>
          <p:cNvPr id="3" name="Content Placeholder 2"/>
          <p:cNvSpPr>
            <a:spLocks noGrp="1"/>
          </p:cNvSpPr>
          <p:nvPr>
            <p:ph idx="1"/>
          </p:nvPr>
        </p:nvSpPr>
        <p:spPr/>
        <p:txBody>
          <a:bodyPr/>
          <a:lstStyle/>
          <a:p>
            <a:r>
              <a:rPr lang="en-US" dirty="0"/>
              <a:t>The Windows API provides functions which:</a:t>
            </a:r>
          </a:p>
          <a:p>
            <a:pPr lvl="1"/>
            <a:r>
              <a:rPr lang="en-US" dirty="0"/>
              <a:t>Create an object, returning a handle</a:t>
            </a:r>
          </a:p>
          <a:p>
            <a:pPr lvl="1"/>
            <a:r>
              <a:rPr lang="en-US" dirty="0"/>
              <a:t>Get an object handle using other information</a:t>
            </a:r>
          </a:p>
          <a:p>
            <a:pPr lvl="1"/>
            <a:r>
              <a:rPr lang="en-US" dirty="0"/>
              <a:t>Get and set information about an object</a:t>
            </a:r>
          </a:p>
          <a:p>
            <a:pPr lvl="1"/>
            <a:r>
              <a:rPr lang="en-US" dirty="0"/>
              <a:t>Close the object handle, possibly destroying the internal object</a:t>
            </a:r>
          </a:p>
          <a:p>
            <a:pPr lvl="2"/>
            <a:r>
              <a:rPr lang="en-US" dirty="0"/>
              <a:t>Objects are reference counted and will be destroyed when all referring handles have been closed</a:t>
            </a:r>
          </a:p>
          <a:p>
            <a:pPr lvl="1"/>
            <a:r>
              <a:rPr lang="en-US" dirty="0"/>
              <a:t>Kernel objects have security functions that manage ACLs</a:t>
            </a:r>
          </a:p>
        </p:txBody>
      </p:sp>
      <p:sp>
        <p:nvSpPr>
          <p:cNvPr id="4" name="Slide Number Placeholder 3"/>
          <p:cNvSpPr>
            <a:spLocks noGrp="1"/>
          </p:cNvSpPr>
          <p:nvPr>
            <p:ph type="sldNum" sz="quarter" idx="12"/>
          </p:nvPr>
        </p:nvSpPr>
        <p:spPr/>
        <p:txBody>
          <a:bodyPr/>
          <a:lstStyle/>
          <a:p>
            <a:fld id="{7EA89D51-CAF5-4EBD-817A-C7E974A45644}" type="slidenum">
              <a:rPr lang="en-US" smtClean="0"/>
              <a:t>8</a:t>
            </a:fld>
            <a:endParaRPr lang="en-US"/>
          </a:p>
        </p:txBody>
      </p:sp>
    </p:spTree>
    <p:extLst>
      <p:ext uri="{BB962C8B-B14F-4D97-AF65-F5344CB8AC3E}">
        <p14:creationId xmlns:p14="http://schemas.microsoft.com/office/powerpoint/2010/main" val="85357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Objects</a:t>
            </a:r>
          </a:p>
        </p:txBody>
      </p:sp>
      <p:sp>
        <p:nvSpPr>
          <p:cNvPr id="3" name="Content Placeholder 2"/>
          <p:cNvSpPr>
            <a:spLocks noGrp="1"/>
          </p:cNvSpPr>
          <p:nvPr>
            <p:ph idx="1"/>
          </p:nvPr>
        </p:nvSpPr>
        <p:spPr/>
        <p:txBody>
          <a:bodyPr/>
          <a:lstStyle/>
          <a:p>
            <a:r>
              <a:rPr lang="en-US" dirty="0"/>
              <a:t>Kernel objects are operating system resources like processes, threads, events, </a:t>
            </a:r>
            <a:r>
              <a:rPr lang="en-US" dirty="0" err="1"/>
              <a:t>mutexes</a:t>
            </a:r>
            <a:r>
              <a:rPr lang="en-US" dirty="0"/>
              <a:t>, semaphores, shared memory, and files</a:t>
            </a:r>
          </a:p>
          <a:p>
            <a:r>
              <a:rPr lang="en-US" dirty="0"/>
              <a:t>Kernel objects have security attributes and signaled state.</a:t>
            </a:r>
          </a:p>
          <a:p>
            <a:pPr lvl="1"/>
            <a:r>
              <a:rPr lang="en-US" dirty="0"/>
              <a:t>A kernel object is always either signaled or </a:t>
            </a:r>
            <a:r>
              <a:rPr lang="en-US" dirty="0" err="1"/>
              <a:t>unsignaled</a:t>
            </a:r>
            <a:r>
              <a:rPr lang="en-US" dirty="0"/>
              <a:t>.</a:t>
            </a:r>
          </a:p>
          <a:p>
            <a:pPr lvl="1"/>
            <a:r>
              <a:rPr lang="en-US" dirty="0"/>
              <a:t>An object in the </a:t>
            </a:r>
            <a:r>
              <a:rPr lang="en-US" dirty="0" err="1"/>
              <a:t>unsignaled</a:t>
            </a:r>
            <a:r>
              <a:rPr lang="en-US" dirty="0"/>
              <a:t> state will cause any thread that waits on the object’s handle to block.</a:t>
            </a:r>
          </a:p>
          <a:p>
            <a:pPr lvl="1"/>
            <a:r>
              <a:rPr lang="en-US" dirty="0"/>
              <a:t>An object in the signaled state will not block a thread that called wait on its handle.</a:t>
            </a:r>
          </a:p>
        </p:txBody>
      </p:sp>
      <p:sp>
        <p:nvSpPr>
          <p:cNvPr id="4" name="Slide Number Placeholder 3"/>
          <p:cNvSpPr>
            <a:spLocks noGrp="1"/>
          </p:cNvSpPr>
          <p:nvPr>
            <p:ph type="sldNum" sz="quarter" idx="12"/>
          </p:nvPr>
        </p:nvSpPr>
        <p:spPr/>
        <p:txBody>
          <a:bodyPr/>
          <a:lstStyle/>
          <a:p>
            <a:fld id="{7EA89D51-CAF5-4EBD-817A-C7E974A45644}" type="slidenum">
              <a:rPr lang="en-US" smtClean="0"/>
              <a:t>9</a:t>
            </a:fld>
            <a:endParaRPr lang="en-US"/>
          </a:p>
        </p:txBody>
      </p:sp>
    </p:spTree>
    <p:extLst>
      <p:ext uri="{BB962C8B-B14F-4D97-AF65-F5344CB8AC3E}">
        <p14:creationId xmlns:p14="http://schemas.microsoft.com/office/powerpoint/2010/main" val="3345431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TotalTime>
  <Words>2025</Words>
  <Application>Microsoft Office PowerPoint</Application>
  <PresentationFormat>Widescreen</PresentationFormat>
  <Paragraphs>306</Paragraphs>
  <Slides>38</Slides>
  <Notes>2</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Arial</vt:lpstr>
      <vt:lpstr>Calibri</vt:lpstr>
      <vt:lpstr>Calibri Light</vt:lpstr>
      <vt:lpstr>Consolas</vt:lpstr>
      <vt:lpstr>Symbol</vt:lpstr>
      <vt:lpstr>Tahoma</vt:lpstr>
      <vt:lpstr>Times New Roman</vt:lpstr>
      <vt:lpstr>Wingdings</vt:lpstr>
      <vt:lpstr>Office Theme</vt:lpstr>
      <vt:lpstr>VISIO</vt:lpstr>
      <vt:lpstr>Threads and Locks</vt:lpstr>
      <vt:lpstr>Windows API</vt:lpstr>
      <vt:lpstr>Windows Resources - MSDN</vt:lpstr>
      <vt:lpstr>Other Threading Resources</vt:lpstr>
      <vt:lpstr>Windows Processes and Virtual Memory</vt:lpstr>
      <vt:lpstr>Windows Objects</vt:lpstr>
      <vt:lpstr>Windows Objects and Handles</vt:lpstr>
      <vt:lpstr>Object API</vt:lpstr>
      <vt:lpstr>Kernel Objects</vt:lpstr>
      <vt:lpstr>Threads</vt:lpstr>
      <vt:lpstr>Starting a Process</vt:lpstr>
      <vt:lpstr>Scheduling Threads</vt:lpstr>
      <vt:lpstr>Scheduling Activities</vt:lpstr>
      <vt:lpstr>Scheduling Threads</vt:lpstr>
      <vt:lpstr>Benefits of Using Threads</vt:lpstr>
      <vt:lpstr>More Benefits</vt:lpstr>
      <vt:lpstr>Using Threads to Avoid Blocking</vt:lpstr>
      <vt:lpstr>Potential Problems with Threads</vt:lpstr>
      <vt:lpstr>More Problems with Threads</vt:lpstr>
      <vt:lpstr>UI and Worker Threads</vt:lpstr>
      <vt:lpstr>Creating Win32 Threads</vt:lpstr>
      <vt:lpstr>Creating Win32 Threads</vt:lpstr>
      <vt:lpstr>Thread Priority</vt:lpstr>
      <vt:lpstr>Creating Threads using C++11</vt:lpstr>
      <vt:lpstr>C++11 Thread Functions</vt:lpstr>
      <vt:lpstr>Shared Resources</vt:lpstr>
      <vt:lpstr>Synchronization</vt:lpstr>
      <vt:lpstr>Wait for Objects</vt:lpstr>
      <vt:lpstr>Win32 Thread Synchroniztion</vt:lpstr>
      <vt:lpstr>C++11 Synchronization</vt:lpstr>
      <vt:lpstr>Appendix</vt:lpstr>
      <vt:lpstr>Win32 Interlocked Operations</vt:lpstr>
      <vt:lpstr>Win32 Critical Sections</vt:lpstr>
      <vt:lpstr>Win32 Mutexes</vt:lpstr>
      <vt:lpstr>Win32 Condition Variables</vt:lpstr>
      <vt:lpstr>Win32 Events</vt:lpstr>
      <vt:lpstr>Win32 Events Continued</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and .Net Threads</dc:title>
  <dc:creator>James Fawcett</dc:creator>
  <cp:lastModifiedBy>James Fawcett</cp:lastModifiedBy>
  <cp:revision>66</cp:revision>
  <dcterms:created xsi:type="dcterms:W3CDTF">2013-10-19T21:39:04Z</dcterms:created>
  <dcterms:modified xsi:type="dcterms:W3CDTF">2019-07-07T01:15:58Z</dcterms:modified>
</cp:coreProperties>
</file>