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Data.html#lifecycle" TargetMode="External"/><Relationship Id="rId2" Type="http://schemas.openxmlformats.org/officeDocument/2006/relationships/hyperlink" Target="ConsumingRustBite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581"/>
            <a:ext cx="9144000" cy="2666419"/>
          </a:xfrm>
        </p:spPr>
        <p:txBody>
          <a:bodyPr/>
          <a:lstStyle/>
          <a:p>
            <a:r>
              <a:rPr lang="en-US" sz="4000" dirty="0"/>
              <a:t>Consuming Rust bite by byte</a:t>
            </a:r>
            <a:br>
              <a:rPr lang="en-US" sz="40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4800" b="1" dirty="0"/>
              <a:t>Bite 2 – Undefined Behavior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072"/>
            <a:ext cx="9144000" cy="106272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#2 illustrates undefined behavior with C++ code, showing us why we need Rust.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086"/>
            <a:ext cx="10515600" cy="720314"/>
          </a:xfrm>
        </p:spPr>
        <p:txBody>
          <a:bodyPr/>
          <a:lstStyle/>
          <a:p>
            <a:r>
              <a:rPr lang="en-US" dirty="0"/>
              <a:t>Bite #2 – Undefined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observe undefined behavior in C++, and understand why that won’t happen in Rust code: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Invalid references</a:t>
            </a:r>
          </a:p>
          <a:p>
            <a:pPr lvl="1"/>
            <a:r>
              <a:rPr lang="en-US" dirty="0"/>
              <a:t>Indexing out of bounds</a:t>
            </a:r>
          </a:p>
          <a:p>
            <a:pPr lvl="1"/>
            <a:r>
              <a:rPr lang="en-US" dirty="0"/>
              <a:t>C++ safe by convention</a:t>
            </a:r>
          </a:p>
          <a:p>
            <a:pPr lvl="1"/>
            <a:r>
              <a:rPr lang="en-US" dirty="0"/>
              <a:t>Rust safe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43C5-EA74-48F5-A408-47188106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5327-6881-4B3B-9A98-BA36132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– associate an identifier with a memory location</a:t>
            </a:r>
          </a:p>
          <a:p>
            <a:pPr lvl="1"/>
            <a:r>
              <a:rPr lang="en-US" dirty="0"/>
              <a:t>Every identifier has a type: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: i32 = 42;</a:t>
            </a:r>
          </a:p>
          <a:p>
            <a:pPr lvl="2"/>
            <a:r>
              <a:rPr lang="en-US" dirty="0"/>
              <a:t>let signifies a binding is being created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is the type of a 32 bit integer</a:t>
            </a:r>
          </a:p>
          <a:p>
            <a:pPr lvl="2"/>
            <a:r>
              <a:rPr lang="en-US" dirty="0"/>
              <a:t>42 is a value placed in the memory location associated with k</a:t>
            </a:r>
          </a:p>
          <a:p>
            <a:pPr lvl="1"/>
            <a:r>
              <a:rPr lang="en-US" dirty="0"/>
              <a:t>A type is a set of legal values with associated operations.</a:t>
            </a:r>
          </a:p>
          <a:p>
            <a:pPr lvl="1"/>
            <a:r>
              <a:rPr lang="en-US" dirty="0"/>
              <a:t>Type inference: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= 42; </a:t>
            </a:r>
          </a:p>
          <a:p>
            <a:pPr lvl="2"/>
            <a:r>
              <a:rPr lang="en-US" dirty="0"/>
              <a:t>This binding is legal and has the same meaning as the previous binding.</a:t>
            </a:r>
          </a:p>
          <a:p>
            <a:pPr lvl="2"/>
            <a:r>
              <a:rPr lang="en-US" dirty="0"/>
              <a:t>In lieu of other information, Rust will assign the type </a:t>
            </a:r>
            <a:r>
              <a:rPr lang="en-US" sz="1800" dirty="0">
                <a:latin typeface="Consolas" panose="020B0609020204030204" pitchFamily="49" charset="0"/>
              </a:rPr>
              <a:t>i32</a:t>
            </a:r>
            <a:r>
              <a:rPr lang="en-US" dirty="0"/>
              <a:t> to any unadorned integral value that can be correctly written to a </a:t>
            </a:r>
            <a:r>
              <a:rPr lang="en-US" sz="1800" dirty="0"/>
              <a:t>32</a:t>
            </a:r>
            <a:r>
              <a:rPr lang="en-US" dirty="0"/>
              <a:t> bit location.</a:t>
            </a:r>
          </a:p>
        </p:txBody>
      </p:sp>
    </p:spTree>
    <p:extLst>
      <p:ext uri="{BB962C8B-B14F-4D97-AF65-F5344CB8AC3E}">
        <p14:creationId xmlns:p14="http://schemas.microsoft.com/office/powerpoint/2010/main" val="279876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9A27-5DBD-45F1-817C-8689100F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7204-7B74-4B5D-A3EC-497809D7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an identifier has several forms: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j:i32 = k;  // makes copy because k is 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l = &amp;k;	 // l makes reference to k, called a borrow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s:String = “a string”.</a:t>
            </a:r>
            <a:r>
              <a:rPr lang="en-US" sz="2000" dirty="0" err="1">
                <a:latin typeface="Consolas" panose="020B0609020204030204" pitchFamily="49" charset="0"/>
              </a:rPr>
              <a:t>into_string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t = s;	 // moves s into t, e.g., transfers ownership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		 // because s is not blittable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 blittable type occupies a single contiguous block of memory, and so can be correctly copied to a new location with a single </a:t>
            </a:r>
            <a:r>
              <a:rPr lang="en-US" sz="2000" dirty="0" err="1">
                <a:latin typeface="Consolas" panose="020B0609020204030204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Non-blittable types occupy more than one memory location, usually one contiguous block on the stack and one or more blocks on the heap.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Non-blittable types cannot be successfully copied with a single </a:t>
            </a:r>
            <a:r>
              <a:rPr lang="en-US" sz="1600" dirty="0" err="1">
                <a:latin typeface="Consolas" panose="020B0609020204030204" pitchFamily="49" charset="0"/>
              </a:rPr>
              <a:t>memcpy</a:t>
            </a:r>
            <a:r>
              <a:rPr lang="en-US" sz="1600" dirty="0">
                <a:latin typeface="Consolas" panose="020B0609020204030204" pitchFamily="49" charset="0"/>
              </a:rPr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76314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BFE-112A-4502-A0C3-F0340882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#1 -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9FCC-05AB-42D4-A7AC-7C6903DC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in Rust is an interesting concept.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 Rust, data has one, and only one owner.</a:t>
            </a:r>
          </a:p>
          <a:p>
            <a:pPr lvl="1"/>
            <a:r>
              <a:rPr lang="en-US" dirty="0"/>
              <a:t>Ownership can be borrowed or transferred.</a:t>
            </a:r>
          </a:p>
          <a:p>
            <a:pPr lvl="1"/>
            <a:r>
              <a:rPr lang="en-US" dirty="0"/>
              <a:t>There are rules about ownership that we discuss in Bite #3.</a:t>
            </a:r>
          </a:p>
          <a:p>
            <a:pPr lvl="1"/>
            <a:r>
              <a:rPr lang="en-US" dirty="0"/>
              <a:t>Following Rust’s ownership rules makes Rust code memory-safe.</a:t>
            </a:r>
          </a:p>
          <a:p>
            <a:pPr lvl="2"/>
            <a:r>
              <a:rPr lang="en-US" dirty="0"/>
              <a:t>Enforced by </a:t>
            </a:r>
            <a:r>
              <a:rPr lang="en-US" dirty="0" err="1"/>
              <a:t>rustc</a:t>
            </a:r>
            <a:r>
              <a:rPr lang="en-US" dirty="0"/>
              <a:t>, the Rust compiler</a:t>
            </a:r>
          </a:p>
          <a:p>
            <a:pPr lvl="1"/>
            <a:r>
              <a:rPr lang="en-US" dirty="0"/>
              <a:t>The rules also make Rust code free from data races</a:t>
            </a:r>
          </a:p>
          <a:p>
            <a:pPr lvl="2"/>
            <a:r>
              <a:rPr lang="en-US" dirty="0"/>
              <a:t>Rust will not compile code that is shared between threads unless it is guarded by a lock.</a:t>
            </a:r>
          </a:p>
          <a:p>
            <a:pPr lvl="2"/>
            <a:r>
              <a:rPr lang="en-US" dirty="0"/>
              <a:t>That, combined with single-ownership, ensures ordered access to shared data, one thread at a time. </a:t>
            </a:r>
          </a:p>
        </p:txBody>
      </p:sp>
    </p:spTree>
    <p:extLst>
      <p:ext uri="{BB962C8B-B14F-4D97-AF65-F5344CB8AC3E}">
        <p14:creationId xmlns:p14="http://schemas.microsoft.com/office/powerpoint/2010/main" val="343632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7AE-A338-423D-B60E-2DEB9B0D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Copy and Borrow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6C96-71A1-4321-B63F-D1EC6AC8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operation can occur only for values that satisfy the Copy trait.</a:t>
            </a:r>
          </a:p>
          <a:p>
            <a:pPr lvl="1"/>
            <a:r>
              <a:rPr lang="en-US" dirty="0"/>
              <a:t>A trait is, like an interface, a specification of a contract.  Copy contract requires Rust code, when binding, to copy data with that trait.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satisfy Copy, the data must be blittable.</a:t>
            </a:r>
          </a:p>
          <a:p>
            <a:pPr lvl="1"/>
            <a:r>
              <a:rPr lang="en-US" dirty="0"/>
              <a:t>Copies happen implicitly when an identifier is bound to a Copy type.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i = 3;  let j = i;  // copy</a:t>
            </a:r>
          </a:p>
          <a:p>
            <a:r>
              <a:rPr lang="en-US" dirty="0">
                <a:latin typeface="Consolas" panose="020B0609020204030204" pitchFamily="49" charset="0"/>
              </a:rPr>
              <a:t>Borrows - binding references to other identifiers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reference is a safe pointer to the bound memory location.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r = &amp;i; </a:t>
            </a:r>
          </a:p>
        </p:txBody>
      </p:sp>
    </p:spTree>
    <p:extLst>
      <p:ext uri="{BB962C8B-B14F-4D97-AF65-F5344CB8AC3E}">
        <p14:creationId xmlns:p14="http://schemas.microsoft.com/office/powerpoint/2010/main" val="159475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AD15-3145-48ED-8FFA-201AF2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Move and Clone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6CF63-797E-427A-809D-F01E69547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51" y="3313183"/>
            <a:ext cx="3992248" cy="2860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F669-E42A-487D-8D15-3F3243539AE6}"/>
              </a:ext>
            </a:extLst>
          </p:cNvPr>
          <p:cNvSpPr txBox="1"/>
          <p:nvPr/>
        </p:nvSpPr>
        <p:spPr>
          <a:xfrm>
            <a:off x="893460" y="1277368"/>
            <a:ext cx="6326490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move transfers a Move type’s heap resources to another instance of that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string, s, shown in the top diagram is moved to t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Move transfers ownership of resources.</a:t>
            </a:r>
            <a:br>
              <a:rPr lang="en-US" sz="2400" dirty="0"/>
            </a:br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clone copies a Move type’s heap resources</a:t>
            </a:r>
            <a:br>
              <a:rPr lang="en-US" sz="2400" dirty="0"/>
            </a:br>
            <a:r>
              <a:rPr lang="en-US" sz="2400" dirty="0"/>
              <a:t>to a new instance of that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 s, shown in the bottom diagram is cloned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latin typeface="Consolas" panose="020B0609020204030204" pitchFamily="49" charset="0"/>
              </a:rPr>
              <a:t>s.clone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Clone operation copies resources to target.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FD3C6D-99D5-4250-AD79-D1606D05C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032" y="354179"/>
            <a:ext cx="4260967" cy="295900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B45595-CCBB-477A-A699-B260A46CAB43}"/>
              </a:ext>
            </a:extLst>
          </p:cNvPr>
          <p:cNvSpPr txBox="1"/>
          <p:nvPr/>
        </p:nvSpPr>
        <p:spPr>
          <a:xfrm>
            <a:off x="10383559" y="2197016"/>
            <a:ext cx="9702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9586C-5DDB-4EBD-9AED-D4DCC5CEC8A6}"/>
              </a:ext>
            </a:extLst>
          </p:cNvPr>
          <p:cNvSpPr txBox="1"/>
          <p:nvPr/>
        </p:nvSpPr>
        <p:spPr>
          <a:xfrm>
            <a:off x="10383559" y="5176185"/>
            <a:ext cx="9702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56598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blittable type and show when it is copied.</a:t>
            </a:r>
          </a:p>
          <a:p>
            <a:pPr lvl="2"/>
            <a:r>
              <a:rPr lang="en-US" dirty="0"/>
              <a:t>Can you prove that it was copied?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non-blittable type and show when it is moved.</a:t>
            </a:r>
          </a:p>
          <a:p>
            <a:pPr lvl="2"/>
            <a:r>
              <a:rPr lang="en-US" dirty="0"/>
              <a:t>Can you prove that it was moved?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second exercise but clone the non-blittable type before moving it.  Show that the clone is valid while the move source is not valid.</a:t>
            </a:r>
          </a:p>
          <a:p>
            <a:pPr marL="0" indent="0">
              <a:buNone/>
            </a:pPr>
            <a:r>
              <a:rPr lang="en-US" dirty="0"/>
              <a:t>Hint:</a:t>
            </a:r>
          </a:p>
          <a:p>
            <a:pPr lvl="1"/>
            <a:r>
              <a:rPr lang="en-US" dirty="0"/>
              <a:t>Integral types, chars, and floating-point types are blittable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Vecs</a:t>
            </a:r>
            <a:r>
              <a:rPr lang="en-US" dirty="0"/>
              <a:t>, </a:t>
            </a:r>
            <a:r>
              <a:rPr lang="en-US" dirty="0" err="1"/>
              <a:t>VecDeques</a:t>
            </a:r>
            <a:r>
              <a:rPr lang="en-US" dirty="0"/>
              <a:t>, and Maps are non-blittable.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723-8DE0-4A3D-B6AD-724FC3DC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9941E0-322C-467C-89AB-4BD24B25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421273"/>
              </p:ext>
            </p:extLst>
          </p:nvPr>
        </p:nvGraphicFramePr>
        <p:xfrm>
          <a:off x="838200" y="1341438"/>
          <a:ext cx="10515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31522">
                  <a:extLst>
                    <a:ext uri="{9D8B030D-6E8A-4147-A177-3AD203B41FA5}">
                      <a16:colId xmlns:a16="http://schemas.microsoft.com/office/drawing/2014/main" val="129708743"/>
                    </a:ext>
                  </a:extLst>
                </a:gridCol>
                <a:gridCol w="6684078">
                  <a:extLst>
                    <a:ext uri="{9D8B030D-6E8A-4147-A177-3AD203B41FA5}">
                      <a16:colId xmlns:a16="http://schemas.microsoft.com/office/drawing/2014/main" val="2429944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7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file"/>
                        </a:rPr>
                        <a:t>ConsumingRustBite2</a:t>
                      </a:r>
                      <a:r>
                        <a:rPr lang="en-US" dirty="0"/>
                        <a:t> - UDB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 behavior – example from C++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4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Story -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discussion in Rust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2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0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802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Consuming Rust bite by byte   Bite 2 – Undefined Behavior</vt:lpstr>
      <vt:lpstr>Bite #2 – Undefined Behavior</vt:lpstr>
      <vt:lpstr>Bite #1 – Binding to a value</vt:lpstr>
      <vt:lpstr>Bite #1 – Binding to an identifier</vt:lpstr>
      <vt:lpstr>Bite #1 - Ownership</vt:lpstr>
      <vt:lpstr>Bite #1 – Copy and Borrow</vt:lpstr>
      <vt:lpstr>Bite #1 – Move and Clone</vt:lpstr>
      <vt:lpstr>Exercises</vt:lpstr>
      <vt:lpstr>References</vt:lpstr>
      <vt:lpstr>That’s all until Bite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14</cp:revision>
  <dcterms:created xsi:type="dcterms:W3CDTF">2020-05-26T17:34:49Z</dcterms:created>
  <dcterms:modified xsi:type="dcterms:W3CDTF">2020-05-29T14:53:59Z</dcterms:modified>
</cp:coreProperties>
</file>