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8" r:id="rId3"/>
    <p:sldId id="299" r:id="rId4"/>
    <p:sldId id="260" r:id="rId5"/>
    <p:sldId id="290" r:id="rId6"/>
    <p:sldId id="301" r:id="rId7"/>
    <p:sldId id="302" r:id="rId8"/>
    <p:sldId id="303" r:id="rId9"/>
    <p:sldId id="304" r:id="rId10"/>
    <p:sldId id="305" r:id="rId11"/>
    <p:sldId id="262" r:id="rId12"/>
    <p:sldId id="285" r:id="rId13"/>
    <p:sldId id="286" r:id="rId14"/>
    <p:sldId id="263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9" r:id="rId23"/>
    <p:sldId id="280" r:id="rId24"/>
    <p:sldId id="282" r:id="rId25"/>
    <p:sldId id="281" r:id="rId26"/>
    <p:sldId id="283" r:id="rId27"/>
    <p:sldId id="269" r:id="rId28"/>
    <p:sldId id="265" r:id="rId29"/>
    <p:sldId id="267" r:id="rId30"/>
    <p:sldId id="284" r:id="rId31"/>
    <p:sldId id="266" r:id="rId32"/>
    <p:sldId id="270" r:id="rId33"/>
    <p:sldId id="287" r:id="rId34"/>
    <p:sldId id="288" r:id="rId35"/>
    <p:sldId id="289" r:id="rId36"/>
    <p:sldId id="291" r:id="rId37"/>
    <p:sldId id="295" r:id="rId38"/>
    <p:sldId id="292" r:id="rId39"/>
    <p:sldId id="296" r:id="rId40"/>
    <p:sldId id="293" r:id="rId41"/>
    <p:sldId id="297" r:id="rId42"/>
    <p:sldId id="29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2" autoAdjust="0"/>
    <p:restoredTop sz="94712" autoAdjust="0"/>
  </p:normalViewPr>
  <p:slideViewPr>
    <p:cSldViewPr>
      <p:cViewPr varScale="1">
        <p:scale>
          <a:sx n="60" d="100"/>
          <a:sy n="60" d="100"/>
        </p:scale>
        <p:origin x="5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9FCA67-5F1B-4DD0-8171-6BFF8CB8AB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A276EC1-90F2-42E2-BA46-2A9484B718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E4596A81-323B-4772-A90E-20D44AA8D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F9C3A0F9-3F35-41B5-A8F8-CA53ECE092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C34C91C-0B7C-4C21-9863-EDC443D4F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A3F2D6-EE76-460E-9CE0-C032C08AC1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0DEA731-5B16-4FF0-B272-220021D77D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F14DC7-F676-4BE0-9937-B4A763938B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BCA22A1C-D137-4C8D-8E17-5AD10A6B0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057634AF-D1B8-4E9D-9932-53EE7EB492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E4D790A8-0397-4CF1-B54D-9104A84AB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0AC108-3752-4ED2-9CED-BCE0AEA3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2E844F1-4A97-463C-B551-24D05F51B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9D7C0-6DC8-41A8-A76F-FB6743EBB36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950FA9-D54D-4749-AC1E-C269222D6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434D8D-7CCD-4FDC-9699-5B400648B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969261B-5B01-4B3F-8633-BA55E7008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63DA6-A48A-4667-A653-09DD8DAE194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3FE84E-85E0-40D0-A1FB-7278F3FA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9DE4E60-D6BE-4590-8142-D189B1B94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C8A242D-8AF2-404D-8CC1-415CCC4CD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D2B86-C55E-4653-B076-EAC7E5802C68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6FF9FA2-5DBB-4DA7-91B1-8A048B87D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C39B538-B586-436C-B767-92DB9A0F4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6A78CF5-B267-4C22-A984-29D2CF7AA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CBDFCA-FEA0-4EDE-A782-31EB436FA642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DE91BA5-E308-4D65-9C7D-DE2A1CCBE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373B01-AF08-4477-B1DE-16691385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7BE2EDF-856F-43BB-B622-36EE6121A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BDED9-3A4C-466F-8905-7D345BD5DFF3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4159CA5-36A0-4A85-91B9-2E3942191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C3348D4-BD8B-4E9E-A576-C091C8935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88E2761-7BE4-40E6-8252-068CB884A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743C09-C6C7-42C4-91D1-5752253C41E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D904853-35E1-495A-A10C-DF22857C5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41C9C9E-B7E7-48BE-8926-316A69E2B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273638F-B1F5-4E51-8BD3-340922C0A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3C6B87-0A11-4525-A6A3-02E13D2E13B5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289A7D6-5B8A-4C9C-8F3F-D9FEAF5C4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79C0341-B879-4C1D-AF95-2212FF9E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EDD55AE-321D-4C0B-9052-15F57A136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9FADE-43BB-4797-ADF9-A464648FEB2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A7EE2A2-B62E-4DD0-BD99-8168C1725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C279B36-EE61-4D78-9939-A8501337A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B8515A-B396-4950-BDC5-32C8BF6A2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4AEC1-85AC-40F1-ADB9-4CB8B04B5FE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945DA0D-B8C3-4AC8-AEC8-F6FD4E422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61B5D66-D512-486B-8139-9A07E0EB7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B537395-6241-48E4-9E95-151DBD859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EB9D3-98CE-42CE-BDF2-41A9214188D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971A87E-7E51-48D2-BB67-9A95904A6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6FC1710-EE72-48EB-A7BE-3B58073AC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F54D16-92FD-408B-A41C-614B06CB3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5D0807-1DF1-46EA-A0B2-4CEE1DFD476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4B23848-E595-40F8-A646-76D27D2AB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C499308-E8E2-4108-9AF6-2DD095BC5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9A966D0-10DF-43E9-BDF2-B6BC5F67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5AD064-D4DF-465F-9335-8F86D647E68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8BF4C7-048F-4BF4-8DAA-39A74BB9D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C65BC61-49B4-432F-9D5F-31CE88025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9B7FD28-8CB1-4927-92EF-0D6CE2F5D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35FA-E73C-484B-AC28-FCE58DD13E1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A58859C-D64A-4523-99CF-087203FCB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8B57094-66BF-4C64-90B8-7A4DCDF9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CBF5ED8-546B-491D-BE85-8030EB44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9B491-2717-451E-920E-46B0B3CA727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F4F8D6-095A-4296-B0E0-52180AE54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F9833C1-AB83-4AB9-B73D-CF07C1006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B09B440-58E1-4ABE-803C-B5C389999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010CA-F914-4280-A5CE-58B22F6D7BE6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A097EB-5CB6-4FA9-B252-663A842FF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30E7AF1-3327-49E7-BB27-883843CCC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5CDF0F4-90FD-4490-AF79-DA3D0ECD2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C169E-DACA-436C-9794-1A24DD09B2B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0A0141C-EBF6-494A-ABC6-6EC98773A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307122-7DC5-4A15-B80A-DC479E10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4F1B839-5FB7-4A79-A764-7CC18B6C0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8AF707-1701-4B51-96B3-DF03A03546FE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047E87-D03C-4A7D-9DA3-B22A4F014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0F0AA9D-EBAE-4FF1-A635-831EF6CE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6A1DB2B-1529-481A-BCAB-E98361AA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FD0DA-2F44-4EFE-BED6-E99DE2B93418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2808E30-B283-4F29-892E-39B02E64B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9A6D955-9963-4041-88FB-6AD50E90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C424AF6-1E12-42C8-9F69-7B7A947FE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1BF4F1-6895-4E30-B1B0-A48ADD97773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76C288-D22A-431B-9D7C-3CE58B7A2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482A4B-A992-4A48-A9E6-9B154697C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D7AEA27-307A-4865-B33E-FCB085F60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C103-CBAE-418F-8F26-ADF8027D92F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85AEEA5-B8C4-4FA0-B9F3-A4DE89053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29922CC-3FB0-465B-9453-44CC0093B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3FC02DE-E7F6-483D-98A9-FCC7094E9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A4262-1AC1-41ED-B97A-74F614568DA9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E6BA70-0D83-48A9-A2E9-454943443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0770A0A-5D57-466F-9306-74C71C93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4B8BF6B-EDF0-403C-AC03-C0FCB7D20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62B965-4868-42FE-90FF-DF08322C4B99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15452B-2C30-4D44-9D92-79C702821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88FCD2C-6C82-4181-A7C7-D213D162E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8582A38-247A-4F07-82C7-04951806D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2159D9-50C6-4B98-888C-9FA5EEBDD21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6A74C5-0B20-4475-B035-9738983D8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1FEEF42-08C9-49A6-97D3-823F3ECB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83A500D-B660-431B-9523-D97094EF6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5A451-5EC2-439B-8512-6C563AFAA73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5DB679-EB54-438B-B301-BCD4A306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B6C81EF-E8D9-49F4-B0D0-5EAACF30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A6852FF-16A8-4005-B2DD-C57A211D0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45CEA-F355-4283-9B08-CB6A7AEBEF25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62F12F-816A-43B0-B21F-4B1D481B3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8FF56CC-1D10-4D65-ADF5-6B47F7C2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15391E2-D2ED-4D2B-A448-DF6CBCF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D1D8B-8EFD-451C-9D26-8DBBD9D088D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52BE23A-4521-4805-B32E-33FC3F119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A41CF75-FB44-4197-87F5-68DC9F9DC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6775C37-4E92-4D16-9276-FDCDE562D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0F0E1-3964-4517-BC59-C8FFEEF70E01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C14544D-455C-406E-86DE-F7FCE6A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E0051A3-E4D0-4185-92D6-69D944F33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B350EB9-D100-4241-A71D-76DF3EDA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F7B86-1A83-430E-AAC0-CEC251E54F8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A424994-B990-4F1E-A3A3-BE07EC74F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66A968-1776-4B56-90BB-E3DF40734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5A0C643-E796-4577-8BF7-3C32FF14A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0188BF-8D41-474F-9B57-BBF5CCA38D5B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0D9BF07-1938-472D-B0CB-965D81563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4983E20-0998-4F69-BCE7-433EE6824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FF64109-FDBD-4E01-95E4-6BC6646C1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F99D7-1EDA-47D7-B802-68B61069B5D0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3FE332A-9CF2-44E8-9ABF-C21B1715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CB6569C-718B-4297-9E9F-F52B395FA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21C68A0-8EB5-484A-A147-42D370592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3A44B-AC38-4F4A-BED9-89A6DA4F33B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3884C2F-B542-4E17-98B4-D2B07A159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5F2DAEB-E266-45AF-80E5-3C4A1EFD2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5F2C4D-3442-492C-90AA-5BC9ECBF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CB72F-29AC-4874-A7C6-A83C2ED2AD24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4529139-E06F-49B6-9E23-4DF7F8B22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8E036E3-AFDC-4F8E-B789-4940588BD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340DC90-EE7F-435E-B7C4-B2136EFDF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06448C-FDFA-4A30-95E6-7FB7BEF79D66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07D259F-7B69-4579-9094-1EBDFF391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1DAE8C4-0909-43F6-9A74-455C5E39A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F919AE9-5F1F-4EAE-AE3A-DA41271BF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123F02-F27A-4677-940F-50294DC8BC1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709EDA0-7302-432C-AB70-01AFB11A1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C98B85A-E6AD-499F-B54F-459442436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3989AF0-7D55-4F6E-A52C-483AB1EB7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3E7AE-B911-45E4-B101-2874E596A14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C2CC112-DD27-4A6E-973C-31E39C415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38C4157-D3FB-4CA7-A3A6-31794F04F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8FF167E-3B9C-49E8-A8BB-6DEC6AD58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E09A76-6751-45B6-B322-34D8958AB896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7E7026-3534-41EA-B925-BD0084CB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8A2645-3A01-463B-B67F-EC5AF386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620F17E-2A11-4B5B-852D-AD7970CE1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1A741-6CEA-4CB7-95C6-DF7DD696A289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2D12DBC-E1EA-41F1-AE4A-BA96E60D8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3F638E5-48E9-44CD-9F51-73020D6D6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9F00504-E545-42A3-BE25-2E2082485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08ABB0-4E7E-4EB0-9B60-3D4B2E92984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A9A0314-39DD-47F3-BB82-E38E124C8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80073B1-A04B-4F0E-B76B-8FFB09EF8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235F068-2AA1-4D54-94E7-DD8945183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F9928-F089-4F64-8846-CB75E3D7167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0487FD-7A3A-4BD0-9989-F914F7FED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D303371-033A-42D7-9DC1-2D4D2FFC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B92CC5-044F-4EF4-814F-991BFD45A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65C55-D63B-455D-86EF-4ABAD8283B2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5CCA902-C8F3-4C2A-A0D4-422481189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DA4045-4C4A-48AB-AC5E-A217033C1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976F6F5-8BDE-44FA-BFB4-D86C516CD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F62F4-7B4A-437C-83D2-37CBA919F2C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4CCD86E-B766-43DF-84CE-F7D79D40B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F81BDD3-B7E1-4A49-9805-EA0C01455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585898B-9104-4732-9040-80ECCD594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9296E-2E8D-4E29-BCDB-1C38438A3D3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33B6653-C438-4890-A194-52B200C7B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49D1165-DA45-464F-A449-7AF93FC97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FB48-4239-4353-8547-0F600DDB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12E45-1ACB-4AEE-9B47-2A040676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E2D4-C5A8-4AC3-8656-02A7AF6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04B5-C374-40AC-9FCD-CF6C8C6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4A1E-AD87-4F7D-BA81-23494D66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26E7E-208C-429E-A69B-F3C4E9B306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C09-2B30-46C7-A6B8-995D41D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9F19-5B5B-44AE-9144-FC9FD558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9002-4752-4939-855A-61069F7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B490-9A58-4E1D-8CD9-35BF2C6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776D-9EDA-4438-BB77-EC2E1090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BEAE0-ED20-4F6E-881A-A77D494FF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358C-8477-48AF-8067-632E64848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1500-628F-42DE-B637-80377B1B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E208-6998-46F6-B3F3-5798EE42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CCD5-5685-4806-AE69-87C98507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99B6-2B0C-49DF-8D8D-C2B9D7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E34F7-F6A0-4185-BB1C-B9FFB64768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0A7A-D02F-4734-A1F8-219CB75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9AF1-C5DE-44AB-86A3-7EF0D73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C72E-714E-4B1C-BA52-A446FE1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04E4-F287-4F38-A3EE-F9B50911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6F56-DFD5-4409-8009-6F60192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D3FD9-A745-4C7F-B28B-8AABF41178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1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D58-3AB4-497F-BD29-C09732F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2E2B-2ED5-47EB-A8E6-DE23E891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7821-DDA0-4257-A868-31B1282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9D2F-0ACA-4A2A-BE73-98325E0E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45C0-5220-4825-A728-75CC0EF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7905A-30C2-4974-95EA-F3582F5945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9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D192-6416-4574-8A92-02C8D35A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2C54-0A61-44A3-8CD8-9CB42D15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351F6-D8FB-40C4-B9B0-99318D58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0B5C-FA25-49AB-8A1E-FFE77A87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7CE6-FD82-44E5-96CA-6A7936E1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B3D4-D4FC-4D05-9DC8-71F72FF5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CF0CD-7A00-4C84-B914-9746CB6FAF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6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A4F-8D64-4EF7-B085-223DFD53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3331-1C76-4E38-800C-1F61AC34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A1669-2426-4C5A-AA43-DC101823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5A17-9FFF-44C4-8130-F4054BC1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9AA9-AC6F-44A4-BE88-DC239B620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D7B4E-A8C5-4862-9FB9-99FF2C8E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557F-6B2D-41BB-B186-0739657B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7BF65-CE96-470F-9352-F6FCD80F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146C-4F0E-42FA-BFB4-5EA71217F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9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1FA-2656-482F-B2B5-CECA85C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31C36-230D-4EDF-96C4-043745C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2D07-3C6B-49C7-86F9-64F3248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1942-94B2-4C16-8754-18401C4C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93468-2A3B-4929-9AEC-8C142A5010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603C-E47E-4519-A0AB-3C223D9D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849D-768A-4DA7-88A7-1F53650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D3934-2879-4488-AB35-42BC3DB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B524C-600D-418C-9834-70A554BFB6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FC9-27DA-4E67-A2F5-E672DE8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91F-E54E-4CBE-B8A7-D053ACA8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A8D5-0DFF-4AD1-8534-EA1F7F7E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A204-9102-458A-99FF-99EF8AF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470A-D9F1-450B-89FA-17682E73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CD4A-1659-4BD5-9AE7-FA87C9F6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260E-05B9-4298-9D8A-DDCC88327B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D91-E1C9-45D1-A464-F5CBE44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EA0F-A699-4BDD-8EB5-C0CA308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660B-F33B-4ECA-A618-0D40696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4092-1ECA-4BD3-94CD-CD47E505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FE1F5-76EC-4690-8C66-100BD26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EB26B-F432-4D28-BF0F-22F0141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8216D-2FB3-4F7E-8C49-BF15EE9DAE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FA0D-EEE3-49E5-9608-00324E8E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0C1-1A77-4508-8607-87A8DBB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B5EE-3E41-4E48-94A5-F3FAD308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9B67-471D-474A-8774-342598274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7880-AEAE-4FE6-9A8D-7DFF960D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267E51-ECC8-4A43-95B7-7FE6DE7C58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1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angentsoft.net/wskf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A57FE4-7DAF-4826-846D-99E75DCED0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Win32 Sockets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590606-6CC6-4FA8-B9CE-CB7AE1357F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14800"/>
            <a:ext cx="64008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Jim Fawcett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Summer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53BD65-0E73-4BF7-AA48-7C24B48E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 / Server Processing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1D0E91D4-FB91-40F8-AE0A-C34C968C9D9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59013" y="1219200"/>
          <a:ext cx="462438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4" imgW="6619736" imgH="6486709" progId="Visio.Drawing.11">
                  <p:embed/>
                </p:oleObj>
              </mc:Choice>
              <mc:Fallback>
                <p:oleObj name="Visio" r:id="rId4" imgW="6619736" imgH="64867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219200"/>
                        <a:ext cx="462438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6232FA7-1876-4B5E-96A7-057EE3990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/>
              <a:t>Accessing Sockets Library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D61DECA-0E3A-4673-886A-14DE6FB01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Consolas" panose="020B0609020204030204" pitchFamily="49" charset="0"/>
              </a:rPr>
              <a:t>#include &lt;winsock2.h&gt;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Link with wsock32.lib</a:t>
            </a:r>
            <a:br>
              <a:rPr lang="en-US" altLang="en-US" sz="2200" dirty="0"/>
            </a:b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To build a server for multiple clients you will need to use threads, e.g.:</a:t>
            </a:r>
            <a:br>
              <a:rPr lang="en-US" altLang="en-US" sz="2200" dirty="0"/>
            </a:b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  </a:t>
            </a:r>
            <a:r>
              <a:rPr lang="en-US" altLang="en-US" sz="2200" dirty="0">
                <a:latin typeface="Consolas" panose="020B0609020204030204" pitchFamily="49" charset="0"/>
              </a:rPr>
              <a:t>#include &lt;</a:t>
            </a:r>
            <a:r>
              <a:rPr lang="en-US" altLang="en-US" sz="2200" dirty="0" err="1">
                <a:latin typeface="Consolas" panose="020B0609020204030204" pitchFamily="49" charset="0"/>
              </a:rPr>
              <a:t>process.h</a:t>
            </a:r>
            <a:r>
              <a:rPr lang="en-US" altLang="en-US" sz="2200" dirty="0">
                <a:latin typeface="Consolas" panose="020B0609020204030204" pitchFamily="49" charset="0"/>
              </a:rPr>
              <a:t>&gt; // Win32 threads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     or 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 #include&lt;threads&gt;	 // C++11 threads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/>
              <a:t>and use the Project Settings:</a:t>
            </a:r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/>
              <a:t>  </a:t>
            </a:r>
            <a:r>
              <a:rPr lang="en-US" altLang="en-US" sz="2000" dirty="0"/>
              <a:t>C/C++ language\category=code generation\debug multithreaded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">
            <a:extLst>
              <a:ext uri="{FF2B5EF4-FFF2-40B4-BE49-F238E27FC236}">
                <a16:creationId xmlns:a16="http://schemas.microsoft.com/office/drawing/2014/main" id="{5138F1F3-78D0-487A-8043-F93E05B9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9225"/>
            <a:ext cx="7239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6">
            <a:extLst>
              <a:ext uri="{FF2B5EF4-FFF2-40B4-BE49-F238E27FC236}">
                <a16:creationId xmlns:a16="http://schemas.microsoft.com/office/drawing/2014/main" id="{97DBE586-A767-41DF-9D64-BFF8F749A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Project Settings</a:t>
            </a:r>
          </a:p>
        </p:txBody>
      </p:sp>
      <p:sp>
        <p:nvSpPr>
          <p:cNvPr id="27652" name="AutoShape 8">
            <a:extLst>
              <a:ext uri="{FF2B5EF4-FFF2-40B4-BE49-F238E27FC236}">
                <a16:creationId xmlns:a16="http://schemas.microsoft.com/office/drawing/2014/main" id="{5545458D-BCEA-498C-9834-5599EB6A5D3E}"/>
              </a:ext>
            </a:extLst>
          </p:cNvPr>
          <p:cNvSpPr>
            <a:spLocks noChangeArrowheads="1"/>
          </p:cNvSpPr>
          <p:nvPr/>
        </p:nvSpPr>
        <p:spPr bwMode="auto">
          <a:xfrm rot="3536028">
            <a:off x="7793038" y="1601788"/>
            <a:ext cx="609600" cy="1524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65715D92-F9D5-4706-8211-7882A369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Project Settings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27382B1F-EB0D-4504-9604-D5502625D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848600" cy="48768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9700" name="AutoShape 8">
            <a:extLst>
              <a:ext uri="{FF2B5EF4-FFF2-40B4-BE49-F238E27FC236}">
                <a16:creationId xmlns:a16="http://schemas.microsoft.com/office/drawing/2014/main" id="{95A19110-8D03-464F-8F87-483012C81A22}"/>
              </a:ext>
            </a:extLst>
          </p:cNvPr>
          <p:cNvSpPr>
            <a:spLocks noChangeArrowheads="1"/>
          </p:cNvSpPr>
          <p:nvPr/>
        </p:nvSpPr>
        <p:spPr bwMode="auto">
          <a:xfrm rot="8821165">
            <a:off x="6019800" y="2057400"/>
            <a:ext cx="609600" cy="1409700"/>
          </a:xfrm>
          <a:prstGeom prst="downArrow">
            <a:avLst>
              <a:gd name="adj1" fmla="val 50000"/>
              <a:gd name="adj2" fmla="val 5781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8F502A-11F8-4905-8E96-D57F259F1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Sockets API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665D52E-EDE6-4D77-9A81-A26988746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 sz="2000" dirty="0" err="1"/>
              <a:t>WSAStartup</a:t>
            </a:r>
            <a:r>
              <a:rPr lang="en-US" altLang="en-US" sz="2000" dirty="0"/>
              <a:t>  	- loads WS2_32.dll</a:t>
            </a:r>
          </a:p>
          <a:p>
            <a:pPr eaLnBrk="1" hangingPunct="1"/>
            <a:r>
              <a:rPr lang="en-US" altLang="en-US" sz="2000" dirty="0" err="1"/>
              <a:t>WSACleanup</a:t>
            </a:r>
            <a:r>
              <a:rPr lang="en-US" altLang="en-US" sz="2000" dirty="0"/>
              <a:t> 	- unloads </a:t>
            </a:r>
            <a:r>
              <a:rPr lang="en-US" altLang="en-US" sz="2000" dirty="0" err="1"/>
              <a:t>dll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socket		- create socket object</a:t>
            </a:r>
          </a:p>
          <a:p>
            <a:pPr eaLnBrk="1" hangingPunct="1"/>
            <a:r>
              <a:rPr lang="en-US" altLang="en-US" sz="2000" dirty="0"/>
              <a:t>connect		- connect client to server</a:t>
            </a:r>
          </a:p>
          <a:p>
            <a:pPr eaLnBrk="1" hangingPunct="1"/>
            <a:r>
              <a:rPr lang="en-US" altLang="en-US" sz="2000" dirty="0"/>
              <a:t>bind			- bind server socket to address/port</a:t>
            </a:r>
          </a:p>
          <a:p>
            <a:pPr eaLnBrk="1" hangingPunct="1"/>
            <a:r>
              <a:rPr lang="en-US" altLang="en-US" sz="2000" dirty="0"/>
              <a:t>listen		- request server to listen for connection requests</a:t>
            </a:r>
          </a:p>
          <a:p>
            <a:pPr eaLnBrk="1" hangingPunct="1"/>
            <a:r>
              <a:rPr lang="en-US" altLang="en-US" sz="2000" dirty="0"/>
              <a:t>accept		- server accepts a client connection</a:t>
            </a:r>
          </a:p>
          <a:p>
            <a:pPr eaLnBrk="1" hangingPunct="1"/>
            <a:r>
              <a:rPr lang="en-US" altLang="en-US" sz="2000" dirty="0"/>
              <a:t>send			- send data to remote socket</a:t>
            </a:r>
          </a:p>
          <a:p>
            <a:pPr eaLnBrk="1" hangingPunct="1"/>
            <a:r>
              <a:rPr lang="en-US" altLang="en-US" sz="2000" dirty="0" err="1"/>
              <a:t>recv</a:t>
            </a:r>
            <a:r>
              <a:rPr lang="en-US" altLang="en-US" sz="2000" dirty="0"/>
              <a:t>			- collect data from remote socket</a:t>
            </a:r>
          </a:p>
          <a:p>
            <a:pPr eaLnBrk="1" hangingPunct="1"/>
            <a:r>
              <a:rPr lang="en-US" altLang="en-US" sz="2000" dirty="0"/>
              <a:t>Shutdown		- close connection</a:t>
            </a:r>
          </a:p>
          <a:p>
            <a:pPr eaLnBrk="1" hangingPunct="1"/>
            <a:r>
              <a:rPr lang="en-US" altLang="en-US" sz="2000" dirty="0" err="1"/>
              <a:t>closesocket</a:t>
            </a:r>
            <a:r>
              <a:rPr lang="en-US" altLang="en-US" sz="2000" dirty="0"/>
              <a:t>		- closes socket handle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ACAC482-FF65-42BD-B757-B72B805E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Sequence of Server Calls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45BA407-80D6-496A-B088-1F351E216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848600" cy="4911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err="1"/>
              <a:t>WSAStartup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socket (create listener socket)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bind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listen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accept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create new socket so listener can continue listening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create new thread for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send and </a:t>
            </a:r>
            <a:r>
              <a:rPr lang="en-US" altLang="en-US" sz="2200" dirty="0" err="1"/>
              <a:t>recv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/>
              <a:t>closesocket</a:t>
            </a:r>
            <a:r>
              <a:rPr lang="en-US" altLang="en-US" sz="2200" dirty="0"/>
              <a:t> (on new socket)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terminate thread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shutdown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err="1"/>
              <a:t>closesocket</a:t>
            </a:r>
            <a:r>
              <a:rPr lang="en-US" altLang="en-US" sz="2200" dirty="0"/>
              <a:t> (on listener socket)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err="1"/>
              <a:t>WSACleanup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6BD2542-BC02-4B7D-A270-3A5028F5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3048000" cy="838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0435134-5D9D-468F-9F21-ACA21AAF6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WSAStartup</a:t>
            </a:r>
            <a:endParaRPr lang="en-US" altLang="en-US" sz="3200" b="1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DE02016-D30D-498B-B634-BE1D5BE82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wVersionRequested</a:t>
            </a:r>
            <a:r>
              <a:rPr lang="en-US" altLang="en-US" sz="2000" dirty="0">
                <a:latin typeface="Consolas" panose="020B0609020204030204" pitchFamily="49" charset="0"/>
              </a:rPr>
              <a:t> = MAKEWORD(1,1);</a:t>
            </a:r>
            <a:br>
              <a:rPr lang="en-US" altLang="en-US" sz="1700" dirty="0">
                <a:latin typeface="Consolas" panose="020B0609020204030204" pitchFamily="49" charset="0"/>
              </a:rPr>
            </a:br>
            <a:r>
              <a:rPr lang="en-US" altLang="en-US" sz="1700" dirty="0" err="1">
                <a:latin typeface="Consolas" panose="020B0609020204030204" pitchFamily="49" charset="0"/>
              </a:rPr>
              <a:t>WSAData</a:t>
            </a:r>
            <a:r>
              <a:rPr lang="en-US" altLang="en-US" sz="1700" dirty="0">
                <a:latin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Consolas" panose="020B0609020204030204" pitchFamily="49" charset="0"/>
              </a:rPr>
              <a:t>wData</a:t>
            </a:r>
            <a:r>
              <a:rPr lang="en-US" altLang="en-US" sz="1700" dirty="0">
                <a:latin typeface="Consolas" panose="020B0609020204030204" pitchFamily="49" charset="0"/>
              </a:rPr>
              <a:t>;</a:t>
            </a:r>
            <a:br>
              <a:rPr lang="en-US" altLang="en-US" sz="1700" dirty="0">
                <a:latin typeface="Consolas" panose="020B0609020204030204" pitchFamily="49" charset="0"/>
              </a:rPr>
            </a:br>
            <a:r>
              <a:rPr lang="en-US" altLang="en-US" sz="1700" dirty="0" err="1">
                <a:latin typeface="Consolas" panose="020B0609020204030204" pitchFamily="49" charset="0"/>
              </a:rPr>
              <a:t>lpWSAData</a:t>
            </a:r>
            <a:r>
              <a:rPr lang="en-US" altLang="en-US" sz="1700" dirty="0">
                <a:latin typeface="Consolas" panose="020B0609020204030204" pitchFamily="49" charset="0"/>
              </a:rPr>
              <a:t> = &amp;</a:t>
            </a:r>
            <a:r>
              <a:rPr lang="en-US" altLang="en-US" sz="1700" dirty="0" err="1">
                <a:latin typeface="Consolas" panose="020B0609020204030204" pitchFamily="49" charset="0"/>
              </a:rPr>
              <a:t>wData</a:t>
            </a:r>
            <a:br>
              <a:rPr lang="en-US" altLang="en-US" sz="1700" dirty="0">
                <a:latin typeface="Consolas" panose="020B0609020204030204" pitchFamily="49" charset="0"/>
              </a:rPr>
            </a:br>
            <a:br>
              <a:rPr lang="en-US" altLang="en-US" sz="1700" dirty="0">
                <a:latin typeface="Consolas" panose="020B0609020204030204" pitchFamily="49" charset="0"/>
              </a:rPr>
            </a:b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WSAStartup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WORD </a:t>
            </a:r>
            <a:r>
              <a:rPr lang="en-US" altLang="en-US" sz="2000" dirty="0" err="1">
                <a:latin typeface="Consolas" panose="020B0609020204030204" pitchFamily="49" charset="0"/>
              </a:rPr>
              <a:t>wVersionRequested</a:t>
            </a:r>
            <a:r>
              <a:rPr lang="en-US" altLang="en-US" sz="2000" dirty="0">
                <a:latin typeface="Consolas" panose="020B0609020204030204" pitchFamily="49" charset="0"/>
              </a:rPr>
              <a:t>,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LPWSADATA </a:t>
            </a:r>
            <a:r>
              <a:rPr lang="en-US" altLang="en-US" sz="2000" dirty="0" err="1">
                <a:latin typeface="Consolas" panose="020B0609020204030204" pitchFamily="49" charset="0"/>
              </a:rPr>
              <a:t>lpWSAData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1700" dirty="0">
                <a:latin typeface="Consolas" panose="020B0609020204030204" pitchFamily="49" charset="0"/>
              </a:rPr>
            </a:br>
            <a:br>
              <a:rPr lang="en-US" altLang="en-US" sz="1700" dirty="0">
                <a:latin typeface="Consolas" panose="020B0609020204030204" pitchFamily="49" charset="0"/>
              </a:rPr>
            </a:br>
            <a:endParaRPr lang="en-US" altLang="en-US" sz="17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1800" dirty="0"/>
              <a:t>Loads </a:t>
            </a:r>
            <a:r>
              <a:rPr lang="en-US" altLang="en-US" sz="1800" dirty="0">
                <a:latin typeface="Courier New" panose="02070309020205020404" pitchFamily="49" charset="0"/>
              </a:rPr>
              <a:t>WS2_32.dll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3F85DD74-E5FA-4590-BB9E-B51F9255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867400" cy="990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4C6FC14-244B-43E0-8A9A-5A6ABFFFB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socket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6FE3228-D4CC-4CAE-8F61-986819CC7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 		= AF_INET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type 	= SOCK_STREAM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protocol	= IPPROTO_IP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SOCKET socket(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type,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protocol)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/>
              <a:t>Creates a socket object and returns handle to socket.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8354AD46-5A7C-4ADA-990E-23B9F055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5867400" cy="9144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005F274-19CA-41FD-9286-316BE133E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 local;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… define fields of local …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name = (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*)&amp;local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sizeof</a:t>
            </a:r>
            <a:r>
              <a:rPr lang="en-US" altLang="en-US" sz="2000" dirty="0">
                <a:latin typeface="Consolas" panose="020B0609020204030204" pitchFamily="49" charset="0"/>
              </a:rPr>
              <a:t>(local)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bind(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latin typeface="Consolas" panose="020B0609020204030204" pitchFamily="49" charset="0"/>
              </a:rPr>
              <a:t>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Bind listener socket to network card and port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93DBAA-F655-4D8A-94A1-1B4A224AC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99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Bind socket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CFF353B3-67DC-4C43-98B3-CE4EE6EB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8153400" cy="2514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9A6278-61C7-4A43-B088-F9BA1530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47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Listen for incoming requests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CF23A45-7A34-4D1F-9B94-2292F55E0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1013"/>
            <a:ext cx="8229600" cy="4379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listen(SOCKET s,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backlog)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backlog is the number of incoming connections queued (pending) for acceptance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Puts socket in listening mode, waiting for requests for service from remote clients.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668FD5F-D7E3-45BA-B585-91E97109A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References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2ED4E85-1469-445D-BA79-1F363E401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Socket Routines, MSDN help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Network Programming for Microsoft Windows, Jones &amp; Ohlund, Microsoft Press, 1999 (a later edition is in print)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C# Network Programming, Richard Blum, Sybex, 2003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hlinkClick r:id="rId3"/>
              </a:rPr>
              <a:t>http://tangentsoft.net/wskfaq</a:t>
            </a:r>
            <a:endParaRPr lang="en-US" altLang="en-US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82012603-A4C0-49A2-95BC-67ACAE46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81534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A51E8FB-710D-495A-A13E-4108FCDA3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09601"/>
            <a:ext cx="78867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Accept Incoming Connection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6F95B87-7DF9-4A63-A1CD-D283B74A2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SOCKET accept(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Blocking call, accepts a pending request for service and returns a socket bound to a new port for communication with new client.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Usually server will spawn a new thread to manage the socket returned by accept, often using a thread pool.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4B1F1F-C42D-46AF-A5B2-E396581B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Client/Server Configuration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66C326D2-BF11-4F79-BA46-CCF23AD23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76400"/>
          <a:ext cx="702786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4" imgW="8264160" imgH="4606560" progId="Visio.Drawing.6">
                  <p:embed/>
                </p:oleObj>
              </mc:Choice>
              <mc:Fallback>
                <p:oleObj name="VISIO" r:id="rId4" imgW="8264160" imgH="4606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027863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35D463D9-638F-4C0A-8C09-34A2D4C0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59436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0E16980-F01D-4DC2-B6A2-F9E65C40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recv</a:t>
            </a:r>
            <a:endParaRPr lang="en-US" altLang="en-US" sz="3200" b="1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D2275B-1029-4F3F-9516-7DAEE3CA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recv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Receive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read.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3A5A2A55-0AED-496F-BEBE-0A86221A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0292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2C57423-519A-4925-96CB-9E39DE8FA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send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EAF88E-9CB8-480D-9D00-DE89DE373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send(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Send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sent.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EA3A7BE6-A186-434F-B9F0-B7D99C68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305800" cy="1371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17D22E-24BD-488E-8F5F-698D33F9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shutdown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271F403-AEFB-4746-A05F-1796CA476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shutdown(SOCKET s,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how)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onsolas" panose="020B0609020204030204" pitchFamily="49" charset="0"/>
              </a:rPr>
              <a:t>how = SD_SEND or SD_RECEIVE or SD_BOTH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Disables new sends, receives, or both, respectively.  Sends a FIN to server causing thread for this client to terminate (server will continue to listen for new clients).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5A04AC89-F574-4ECA-BEEB-8258925E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8153400" cy="1752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33C2D73-7978-4965-8FB1-62AE28AEC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closesocket</a:t>
            </a:r>
            <a:endParaRPr lang="en-US" altLang="en-US" sz="3200" b="1" dirty="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E6F9651-8DFB-4793-811B-2FE904A86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closesocket</a:t>
            </a:r>
            <a:r>
              <a:rPr lang="en-US" altLang="en-US" sz="2000" dirty="0">
                <a:latin typeface="Consolas" panose="020B0609020204030204" pitchFamily="49" charset="0"/>
              </a:rPr>
              <a:t>(SOCKET s)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b="1" dirty="0">
                <a:latin typeface="Courier New" panose="02070309020205020404" pitchFamily="49" charset="0"/>
              </a:rPr>
              <a:t>Closes socket handle s, returning heap allocation for that data structure back to system.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1B987AF7-353F-4120-BA29-9F2B3F55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8153400" cy="1600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B36E00D-A753-4FC4-9986-23F3F65E5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WSACleanup</a:t>
            </a:r>
            <a:endParaRPr lang="en-US" altLang="en-US" sz="3200" b="1" dirty="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671A295-60F8-4C4D-9F51-963AD47CA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WSACleanup</a:t>
            </a:r>
            <a:r>
              <a:rPr lang="en-US" altLang="en-US" sz="2000" dirty="0">
                <a:latin typeface="Consolas" panose="020B0609020204030204" pitchFamily="49" charset="0"/>
              </a:rPr>
              <a:t>( 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Unloads </a:t>
            </a:r>
            <a:r>
              <a:rPr lang="en-US" altLang="en-US" sz="2000" dirty="0">
                <a:latin typeface="Courier New" panose="02070309020205020404" pitchFamily="49" charset="0"/>
              </a:rPr>
              <a:t>W2_32.dll</a:t>
            </a:r>
            <a:r>
              <a:rPr lang="en-US" altLang="en-US" sz="2000" dirty="0"/>
              <a:t> if no other users.  Must call this once for each call to </a:t>
            </a:r>
            <a:r>
              <a:rPr lang="en-US" altLang="en-US" sz="2000" dirty="0" err="1">
                <a:latin typeface="Consolas" panose="020B0609020204030204" pitchFamily="49" charset="0"/>
              </a:rPr>
              <a:t>WSAStartup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538584E-ABB3-4006-AC41-DB4B83F8C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Sequence of Client Calls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769D787-A88A-4737-8019-FDF20746F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4759325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WSAStartup</a:t>
            </a:r>
            <a:endParaRPr lang="en-US" altLang="en-US" sz="2600" dirty="0"/>
          </a:p>
          <a:p>
            <a:pPr eaLnBrk="1" hangingPunct="1"/>
            <a:r>
              <a:rPr lang="en-US" altLang="en-US" sz="2600" dirty="0"/>
              <a:t>socket</a:t>
            </a:r>
          </a:p>
          <a:p>
            <a:pPr eaLnBrk="1" hangingPunct="1"/>
            <a:r>
              <a:rPr lang="en-US" altLang="en-US" sz="2600" dirty="0"/>
              <a:t>address resolution 	- set address and port of</a:t>
            </a:r>
            <a:br>
              <a:rPr lang="en-US" altLang="en-US" sz="2600" dirty="0"/>
            </a:br>
            <a:r>
              <a:rPr lang="en-US" altLang="en-US" sz="2600" dirty="0"/>
              <a:t> 				  intended receiver</a:t>
            </a:r>
          </a:p>
          <a:p>
            <a:pPr eaLnBrk="1" hangingPunct="1"/>
            <a:r>
              <a:rPr lang="en-US" altLang="en-US" sz="2600" dirty="0"/>
              <a:t>connect			- send and </a:t>
            </a:r>
            <a:r>
              <a:rPr lang="en-US" altLang="en-US" sz="2600" dirty="0" err="1"/>
              <a:t>recv</a:t>
            </a:r>
            <a:endParaRPr lang="en-US" altLang="en-US" sz="2600" dirty="0"/>
          </a:p>
          <a:p>
            <a:pPr eaLnBrk="1" hangingPunct="1"/>
            <a:r>
              <a:rPr lang="en-US" altLang="en-US" sz="2600" dirty="0"/>
              <a:t>shutdown</a:t>
            </a:r>
          </a:p>
          <a:p>
            <a:pPr eaLnBrk="1" hangingPunct="1"/>
            <a:r>
              <a:rPr lang="en-US" altLang="en-US" sz="2600" dirty="0" err="1"/>
              <a:t>closesocket</a:t>
            </a:r>
            <a:endParaRPr lang="en-US" altLang="en-US" sz="2600" dirty="0"/>
          </a:p>
          <a:p>
            <a:pPr eaLnBrk="1" hangingPunct="1"/>
            <a:r>
              <a:rPr lang="en-US" altLang="en-US" sz="2600" dirty="0" err="1"/>
              <a:t>WSACleanup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79A96DC-FAD9-4DC8-804E-DA50204D9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 Addresses – IP4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9D8CA60-6D00-4575-A7D8-10A09AB82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   	short 	 		</a:t>
            </a:r>
            <a:r>
              <a:rPr lang="en-US" altLang="en-US" sz="2000" dirty="0" err="1">
                <a:latin typeface="Consolas" panose="020B0609020204030204" pitchFamily="49" charset="0"/>
              </a:rPr>
              <a:t>sin_family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unsigned short 	</a:t>
            </a:r>
            <a:r>
              <a:rPr lang="en-US" altLang="en-US" sz="2000" dirty="0" err="1">
                <a:latin typeface="Consolas" panose="020B0609020204030204" pitchFamily="49" charset="0"/>
              </a:rPr>
              <a:t>sin_port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struct </a:t>
            </a:r>
            <a:r>
              <a:rPr lang="en-US" altLang="en-US" sz="2000" dirty="0" err="1">
                <a:latin typeface="Consolas" panose="020B0609020204030204" pitchFamily="49" charset="0"/>
              </a:rPr>
              <a:t>in_addr</a:t>
            </a:r>
            <a:r>
              <a:rPr lang="en-US" altLang="en-US" sz="2000" dirty="0">
                <a:latin typeface="Consolas" panose="020B0609020204030204" pitchFamily="49" charset="0"/>
              </a:rPr>
              <a:t> 	</a:t>
            </a:r>
            <a:r>
              <a:rPr lang="en-US" altLang="en-US" sz="2000" dirty="0" err="1">
                <a:latin typeface="Consolas" panose="020B0609020204030204" pitchFamily="49" charset="0"/>
              </a:rPr>
              <a:t>sin_addr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char		 		</a:t>
            </a:r>
            <a:r>
              <a:rPr lang="en-US" altLang="en-US" sz="2000" dirty="0" err="1">
                <a:latin typeface="Consolas" panose="020B0609020204030204" pitchFamily="49" charset="0"/>
              </a:rPr>
              <a:t>sin_zero</a:t>
            </a:r>
            <a:r>
              <a:rPr lang="en-US" altLang="en-US" sz="2000" dirty="0">
                <a:latin typeface="Consolas" panose="020B0609020204030204" pitchFamily="49" charset="0"/>
              </a:rPr>
              <a:t>[8];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} SOCKADDR_IN;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D238841-7323-4D1E-9F5B-4A282E088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Address fields - IP4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B0560CC-14A6-4DE0-AA4D-F86A21D7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sin_family</a:t>
            </a:r>
            <a:r>
              <a:rPr lang="en-US" altLang="en-US" sz="2600" dirty="0"/>
              <a:t>		AF_INET</a:t>
            </a:r>
          </a:p>
          <a:p>
            <a:pPr eaLnBrk="1" hangingPunct="1"/>
            <a:r>
              <a:rPr lang="en-US" altLang="en-US" sz="2600" dirty="0" err="1"/>
              <a:t>sin_port</a:t>
            </a:r>
            <a:r>
              <a:rPr lang="en-US" altLang="en-US" sz="2600" dirty="0"/>
              <a:t>		at or above 1024</a:t>
            </a:r>
          </a:p>
          <a:p>
            <a:pPr eaLnBrk="1" hangingPunct="1"/>
            <a:r>
              <a:rPr lang="en-US" altLang="en-US" sz="2600" dirty="0" err="1"/>
              <a:t>sin_addr</a:t>
            </a:r>
            <a:r>
              <a:rPr lang="en-US" altLang="en-US" sz="2600" dirty="0"/>
              <a:t>		</a:t>
            </a:r>
            <a:r>
              <a:rPr lang="en-US" altLang="en-US" sz="2600" dirty="0" err="1"/>
              <a:t>inet_addr</a:t>
            </a:r>
            <a:r>
              <a:rPr lang="en-US" altLang="en-US" sz="2600" dirty="0"/>
              <a:t>(“127.0.0.1”);</a:t>
            </a:r>
          </a:p>
          <a:p>
            <a:pPr eaLnBrk="1" hangingPunct="1"/>
            <a:r>
              <a:rPr lang="en-US" altLang="en-US" sz="2600" dirty="0" err="1"/>
              <a:t>sin_zero</a:t>
            </a:r>
            <a:r>
              <a:rPr lang="en-US" altLang="en-US" sz="2600" dirty="0"/>
              <a:t>		padding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Setting </a:t>
            </a:r>
            <a:r>
              <a:rPr lang="en-US" altLang="en-US" sz="2200" dirty="0" err="1"/>
              <a:t>sin_addr.s_addr</a:t>
            </a:r>
            <a:r>
              <a:rPr lang="en-US" altLang="en-US" sz="2200" dirty="0"/>
              <a:t> = INADDR_ANY allows a server application to listen for client activity on every network interface on a host computer.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844DF7-ACD6-48D3-93E8-0CACEE935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are Sockets?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059F70-FCEE-45DB-B410-B813FA62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47775"/>
            <a:ext cx="7888288" cy="4953000"/>
          </a:xfrm>
        </p:spPr>
        <p:txBody>
          <a:bodyPr/>
          <a:lstStyle/>
          <a:p>
            <a:pPr eaLnBrk="1" hangingPunct="1"/>
            <a:r>
              <a:rPr lang="en-US" altLang="en-US"/>
              <a:t>Sockets provide a common interface to the various protocols supported by networks.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They allow you to establish  connections between machines to send and receive data.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Sockets support the simultaneous connection of multiple clients to a single server machine.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D98C6040-220F-41F6-82E1-C29B7895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6629400" cy="10668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DC27F26-7452-4D19-8A21-A9504995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connect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ED8086-733E-47BE-BFA7-72595B3D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connect(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latin typeface="Consolas" panose="020B0609020204030204" pitchFamily="49" charset="0"/>
              </a:rPr>
              <a:t>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Connects client socket to a specific machine and port.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9434193-EE1E-4C87-BDCE-49B04C1C8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Special Functions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5DAD08E-1B74-4BB9-A4A2-352401192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388778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htons</a:t>
            </a:r>
            <a:r>
              <a:rPr lang="en-US" altLang="en-US" sz="2600" dirty="0"/>
              <a:t> –	converts short from host to</a:t>
            </a:r>
            <a:br>
              <a:rPr lang="en-US" altLang="en-US" sz="2600" dirty="0"/>
            </a:br>
            <a:r>
              <a:rPr lang="en-US" altLang="en-US" sz="2600" dirty="0"/>
              <a:t> 		network byte order</a:t>
            </a:r>
          </a:p>
          <a:p>
            <a:pPr eaLnBrk="1" hangingPunct="1"/>
            <a:r>
              <a:rPr lang="en-US" altLang="en-US" sz="2600" dirty="0" err="1"/>
              <a:t>htonl</a:t>
            </a:r>
            <a:r>
              <a:rPr lang="en-US" altLang="en-US" sz="2600" dirty="0"/>
              <a:t> –  	converts long from  host to network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ntohs</a:t>
            </a:r>
            <a:r>
              <a:rPr lang="en-US" altLang="en-US" sz="2600" dirty="0"/>
              <a:t> –  converts short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ntohl</a:t>
            </a:r>
            <a:r>
              <a:rPr lang="en-US" altLang="en-US" sz="2600" dirty="0"/>
              <a:t>  –  	converts long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80C362-AA0F-42E3-B21F-912CACEC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 Word of Caution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52209EF-9BED-42A1-9392-A1057D3ED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With stream oriented sockets, send does not guarantee transfer of all bytes requested in a single call.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That’s why send returns an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, the number of bytes actually send.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It’s up to you to ensure that all the bytes are actually sent</a:t>
            </a:r>
          </a:p>
          <a:p>
            <a:pPr lvl="2" eaLnBrk="1" hangingPunct="1"/>
            <a:r>
              <a:rPr lang="en-US" altLang="en-US" sz="2400" dirty="0"/>
              <a:t>See my code example – socks.cpp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FFF56FD8-F1BF-4F1B-A203-F20A3AE3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Communication</a:t>
            </a:r>
          </a:p>
        </p:txBody>
      </p:sp>
      <p:graphicFrame>
        <p:nvGraphicFramePr>
          <p:cNvPr id="70659" name="Object 5">
            <a:extLst>
              <a:ext uri="{FF2B5EF4-FFF2-40B4-BE49-F238E27FC236}">
                <a16:creationId xmlns:a16="http://schemas.microsoft.com/office/drawing/2014/main" id="{434660B7-808B-4036-AF5C-2122287DC59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49665"/>
              </p:ext>
            </p:extLst>
          </p:nvPr>
        </p:nvGraphicFramePr>
        <p:xfrm>
          <a:off x="457200" y="541338"/>
          <a:ext cx="8839200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Visio" r:id="rId4" imgW="8381898" imgH="4228998" progId="Visio.Drawing.11">
                  <p:embed/>
                </p:oleObj>
              </mc:Choice>
              <mc:Fallback>
                <p:oleObj name="Visio" r:id="rId4" imgW="8381898" imgH="42289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338"/>
                        <a:ext cx="8839200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B7030040-D995-4E0A-8D0B-386E8E1EC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and Forward Architecture</a:t>
            </a:r>
          </a:p>
        </p:txBody>
      </p:sp>
      <p:graphicFrame>
        <p:nvGraphicFramePr>
          <p:cNvPr id="72707" name="Object 5">
            <a:extLst>
              <a:ext uri="{FF2B5EF4-FFF2-40B4-BE49-F238E27FC236}">
                <a16:creationId xmlns:a16="http://schemas.microsoft.com/office/drawing/2014/main" id="{D174E163-E046-47A6-8EFC-BC285C1D82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46150" y="0"/>
          <a:ext cx="74803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VISIO" r:id="rId4" imgW="7349760" imgH="5990400" progId="Visio.Drawing.6">
                  <p:embed/>
                </p:oleObj>
              </mc:Choice>
              <mc:Fallback>
                <p:oleObj name="VISIO" r:id="rId4" imgW="7349760" imgH="5990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0"/>
                        <a:ext cx="74803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>
            <a:extLst>
              <a:ext uri="{FF2B5EF4-FFF2-40B4-BE49-F238E27FC236}">
                <a16:creationId xmlns:a16="http://schemas.microsoft.com/office/drawing/2014/main" id="{DDFC8CDD-C9CD-43AF-9794-91A378D3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763000" cy="64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D196649E-CFC3-4428-BF62-DB3E70AE0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Messaging System Architecture</a:t>
            </a:r>
          </a:p>
        </p:txBody>
      </p:sp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7234C109-39A2-423E-9185-09D035E5532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066800"/>
          <a:ext cx="8305800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VISIO" r:id="rId4" imgW="9178560" imgH="5625360" progId="Visio.Drawing.6">
                  <p:embed/>
                </p:oleObj>
              </mc:Choice>
              <mc:Fallback>
                <p:oleObj name="VISIO" r:id="rId4" imgW="9178560" imgH="56253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305800" cy="509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55A245F-717F-42E3-846D-3EAB6EAE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Talk Protocol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D24D6BB-C5E7-46B5-A3D6-7301E38C8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80581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hardest part of a client/server socket communication design is to control the active participant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single-threaded client and server both talk at the same time, their socket buffers will fill up and they both will block, e.g.,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they both listen at the same time, again there is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Often the best approach is to use separate send and receive threads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5">
            <a:extLst>
              <a:ext uri="{FF2B5EF4-FFF2-40B4-BE49-F238E27FC236}">
                <a16:creationId xmlns:a16="http://schemas.microsoft.com/office/drawing/2014/main" id="{253F0BE2-501B-4D23-A551-6806ADCD383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5950" y="228600"/>
          <a:ext cx="7453313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Visio" r:id="rId4" imgW="6738073" imgH="5648178" progId="Visio.Drawing.11">
                  <p:embed/>
                </p:oleObj>
              </mc:Choice>
              <mc:Fallback>
                <p:oleObj name="Visio" r:id="rId4" imgW="6738073" imgH="564817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28600"/>
                        <a:ext cx="7453313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21FC8E3-2915-4745-86E1-E1C0ED167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Message Length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6D49B4F-4D66-4632-9F77-9AF0513CD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Another vexing issue is that the receiver may not know how long a sent message is.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so the receiver doesn’t know how many bytes to pull from the stream to compose a message.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Often, the communication design will arrange to use message delimiters, fixed length messages, or message headers that carry the message length as a parameter. </a:t>
            </a:r>
          </a:p>
          <a:p>
            <a:pPr lvl="1" eaLnBrk="1" hangingPunct="1"/>
            <a:r>
              <a:rPr lang="en-US" altLang="en-US" sz="2200" dirty="0"/>
              <a:t>For examples see:</a:t>
            </a:r>
          </a:p>
          <a:p>
            <a:pPr lvl="2"/>
            <a:r>
              <a:rPr lang="en-US" altLang="en-US" sz="1900" dirty="0"/>
              <a:t>Repository/</a:t>
            </a:r>
            <a:r>
              <a:rPr lang="en-US" altLang="en-US" sz="1900" dirty="0" err="1"/>
              <a:t>CppStringSocketServer</a:t>
            </a:r>
            <a:r>
              <a:rPr lang="en-US" altLang="en-US" sz="1900" dirty="0"/>
              <a:t> 	// uses string delimiter</a:t>
            </a:r>
          </a:p>
          <a:p>
            <a:pPr lvl="2"/>
            <a:r>
              <a:rPr lang="en-US" altLang="en-US" sz="1900" dirty="0"/>
              <a:t>Repository/</a:t>
            </a:r>
            <a:r>
              <a:rPr lang="en-US" altLang="en-US" sz="1900" dirty="0" err="1"/>
              <a:t>CommWithFileXfer</a:t>
            </a:r>
            <a:r>
              <a:rPr lang="en-US" altLang="en-US" sz="1900" dirty="0"/>
              <a:t>		// uses messages with headers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BE913C-5842-4AD1-8C1A-15E8FDD1A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Message Framing	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569DF18-51BE-4095-B1FF-AE5A11A30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9248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Sockets only understand arrays of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Don’t know about strings, messages, or objects</a:t>
            </a:r>
            <a:br>
              <a:rPr lang="en-US" altLang="en-US" sz="2200" dirty="0"/>
            </a:b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In order to send messages you simply build the message string, probably with XML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string </a:t>
            </a:r>
            <a:r>
              <a:rPr lang="en-US" altLang="en-US" sz="2200" dirty="0" err="1"/>
              <a:t>msg</a:t>
            </a:r>
            <a:r>
              <a:rPr lang="en-US" altLang="en-US" sz="2200" dirty="0"/>
              <a:t> = “&lt;</a:t>
            </a:r>
            <a:r>
              <a:rPr lang="en-US" altLang="en-US" sz="2200" dirty="0" err="1"/>
              <a:t>msg</a:t>
            </a:r>
            <a:r>
              <a:rPr lang="en-US" altLang="en-US" sz="2200" dirty="0"/>
              <a:t>&gt;message text goes here&lt;/</a:t>
            </a:r>
            <a:r>
              <a:rPr lang="en-US" altLang="en-US" sz="2200" dirty="0" err="1"/>
              <a:t>msg</a:t>
            </a:r>
            <a:r>
              <a:rPr lang="en-US" altLang="en-US" sz="2200" dirty="0"/>
              <a:t>&gt;” 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Then send(</a:t>
            </a:r>
            <a:r>
              <a:rPr lang="en-US" altLang="en-US" sz="2000" dirty="0" err="1"/>
              <a:t>sock,msg,strlen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msg</a:t>
            </a:r>
            <a:r>
              <a:rPr lang="en-US" altLang="en-US" sz="2000" dirty="0"/>
              <a:t>),flags)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Receiving messages requires more 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Read socket one byte at a time and append to message string: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err="1"/>
              <a:t>recv</a:t>
            </a:r>
            <a:r>
              <a:rPr lang="en-US" altLang="en-US" sz="2200" dirty="0"/>
              <a:t>(sock,&amp;ch,1,flags); </a:t>
            </a:r>
            <a:r>
              <a:rPr lang="en-US" altLang="en-US" sz="2200" dirty="0" err="1"/>
              <a:t>msg.append</a:t>
            </a:r>
            <a:r>
              <a:rPr lang="en-US" altLang="en-US" sz="2200" dirty="0"/>
              <a:t>(</a:t>
            </a:r>
            <a:r>
              <a:rPr lang="en-US" altLang="en-US" sz="2200" dirty="0" err="1"/>
              <a:t>ch</a:t>
            </a:r>
            <a:r>
              <a:rPr lang="en-US" altLang="en-US" sz="2200" dirty="0"/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Search string </a:t>
            </a:r>
            <a:r>
              <a:rPr lang="en-US" altLang="en-US" sz="2200" dirty="0" err="1"/>
              <a:t>msg</a:t>
            </a:r>
            <a:r>
              <a:rPr lang="en-US" altLang="en-US" sz="2200" dirty="0"/>
              <a:t> from the back for &lt;/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Then collect the </a:t>
            </a:r>
            <a:r>
              <a:rPr lang="en-US" altLang="en-US" sz="2200" dirty="0" err="1"/>
              <a:t>msg</a:t>
            </a:r>
            <a:r>
              <a:rPr lang="en-US" altLang="en-US" sz="22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You will find a more sophisticated approach in the </a:t>
            </a:r>
            <a:r>
              <a:rPr lang="en-US" altLang="en-US" sz="2500" dirty="0" err="1"/>
              <a:t>CommWithFileXfer</a:t>
            </a:r>
            <a:r>
              <a:rPr lang="en-US" altLang="en-US" sz="2500" dirty="0"/>
              <a:t>, cited on the previous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CC83BE2-A21B-4D20-983A-6407FBB37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Network Protocols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6A6DF40-D5DD-49CE-BE13-433408FF7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Socket applications can adopt communication styles supported by a specific underlying protocol, e.g.:</a:t>
            </a: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br>
              <a:rPr lang="en-US" altLang="en-US" sz="2200"/>
            </a:b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We will focus on sockets using TCP/IP, that is, reliable, packet ordered, connection-oriented communication with streams.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71EE99FF-1DF5-46DF-8D0F-C18C8F884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90800"/>
          <a:ext cx="7010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Worksheet" r:id="rId4" imgW="5220005" imgH="1143305" progId="Excel.Sheet.8">
                  <p:embed/>
                </p:oleObj>
              </mc:Choice>
              <mc:Fallback>
                <p:oleObj name="Worksheet" r:id="rId4" imgW="5220005" imgH="11433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7010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CFA444-A7D0-4C7B-997A-A47C62FC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They’re Everywhere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8D5BDD-95C4-4F05-942D-ECCB7706F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83125"/>
          </a:xfrm>
        </p:spPr>
        <p:txBody>
          <a:bodyPr/>
          <a:lstStyle/>
          <a:p>
            <a:pPr eaLnBrk="1" hangingPunct="1"/>
            <a:r>
              <a:rPr lang="en-US" altLang="en-US" dirty="0"/>
              <a:t>Virtually every network and internet communication method uses sockets, often in a way that is invisible to an application designer.</a:t>
            </a:r>
            <a:br>
              <a:rPr lang="en-US" altLang="en-US" dirty="0"/>
            </a:br>
            <a:endParaRPr lang="en-US" altLang="en-US" sz="800" dirty="0"/>
          </a:p>
          <a:p>
            <a:pPr lvl="1" eaLnBrk="1" hangingPunct="1"/>
            <a:r>
              <a:rPr lang="en-US" altLang="en-US" dirty="0"/>
              <a:t>Browser/server</a:t>
            </a:r>
          </a:p>
          <a:p>
            <a:pPr lvl="1" eaLnBrk="1" hangingPunct="1"/>
            <a:r>
              <a:rPr lang="en-US" altLang="en-US" dirty="0"/>
              <a:t>ftp</a:t>
            </a:r>
          </a:p>
          <a:p>
            <a:pPr lvl="1" eaLnBrk="1" hangingPunct="1"/>
            <a:r>
              <a:rPr lang="en-US" altLang="en-US" dirty="0"/>
              <a:t>SOAP</a:t>
            </a:r>
          </a:p>
          <a:p>
            <a:pPr lvl="1" eaLnBrk="1" hangingPunct="1"/>
            <a:r>
              <a:rPr lang="en-US" altLang="en-US" dirty="0"/>
              <a:t>Network applications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74F1BE3-1A82-4EAB-A0EA-69EA7F680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we didn’t talk about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F0207C1-3B19-404A-AE5A-76B6F7D3A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00950" cy="46529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udp</a:t>
            </a:r>
            <a:r>
              <a:rPr lang="en-US" altLang="en-US" dirty="0"/>
              <a:t> protocol</a:t>
            </a:r>
          </a:p>
          <a:p>
            <a:pPr eaLnBrk="1" hangingPunct="1"/>
            <a:r>
              <a:rPr lang="en-US" altLang="en-US" dirty="0"/>
              <a:t>socket select(…) function</a:t>
            </a:r>
          </a:p>
          <a:p>
            <a:pPr eaLnBrk="1" hangingPunct="1"/>
            <a:r>
              <a:rPr lang="en-US" altLang="en-US" dirty="0"/>
              <a:t>non-blocking sockets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C625BEFC-703E-4CD2-BA7F-C61539DD9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41116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900" dirty="0"/>
              <a:t>The 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F752A59A-D5DD-4CFB-8020-B4F772F5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74676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541BA3-BE11-4AAB-AC20-2EEB7C497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 Protocol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1EE02A8-AED2-4498-8A7F-FE8665321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b="1" i="1"/>
              <a:t>TCP/IP stands for "Transmission Control Protocol / Internet Protocol</a:t>
            </a:r>
            <a:r>
              <a:rPr lang="en-US" altLang="en-US" sz="1600" b="1"/>
              <a:t>.</a:t>
            </a:r>
            <a:r>
              <a:rPr lang="en-US" altLang="en-US" sz="1600"/>
              <a:t> </a:t>
            </a:r>
            <a:br>
              <a:rPr lang="en-US" altLang="en-US" sz="1600"/>
            </a:br>
            <a:r>
              <a:rPr lang="en-US" altLang="en-US" sz="1600"/>
              <a:t>TCP/IP is the most important of several protocols used on the internet. Some others are: HyperText Transport Protocol (HTTP), File Transfer Protocol (FTP), Simple Mail Transfer Protocol (SMTP), and Telnet, a protocol for logging into a remote computer. Sockets provide a standard interface for a variety of network protocols. TCP/IP is, by far, the most commonly used protocol for sockets. Here are the main features of TCP/IP: </a:t>
            </a:r>
            <a:br>
              <a:rPr lang="en-US" altLang="en-US" sz="1000"/>
            </a:br>
            <a:endParaRPr lang="en-US" altLang="en-US" sz="1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/>
              <a:t>IP is a routable protocol.</a:t>
            </a:r>
            <a:br>
              <a:rPr lang="en-US" altLang="en-US" sz="1600"/>
            </a:br>
            <a:r>
              <a:rPr lang="en-US" altLang="en-US" sz="1600"/>
              <a:t>That means that TCP/IP messages can be passed between networks in a Wide Area Network (WAN) cluster.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/>
              <a:t>Each device using TCP/IP must have an IP address</a:t>
            </a:r>
            <a:r>
              <a:rPr lang="en-US" altLang="en-US" sz="1600" b="1"/>
              <a:t>.</a:t>
            </a:r>
            <a:br>
              <a:rPr lang="en-US" altLang="en-US" sz="1600"/>
            </a:br>
            <a:r>
              <a:rPr lang="en-US" altLang="en-US" sz="1600"/>
              <a:t>This address is a 32 bit word, organized into four 8-bit fields, called octets. Part of the IP address identifies the network and the rest identifies a specific host on the network.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/>
              <a:t>IP addresses are organized into three classes</a:t>
            </a:r>
            <a:r>
              <a:rPr lang="en-US" altLang="en-US" sz="1600" b="1"/>
              <a:t>.</a:t>
            </a:r>
            <a:r>
              <a:rPr lang="en-US" altLang="en-US" sz="1600"/>
              <a:t> </a:t>
            </a:r>
            <a:br>
              <a:rPr lang="en-US" altLang="en-US" sz="1600"/>
            </a:br>
            <a:r>
              <a:rPr lang="en-US" altLang="en-US" sz="1600"/>
              <a:t>Each class has a different allocation of octets to these two identifiers. This allows the internet to define many networks, each containing up to 256 devices (mostly computers), and a few networks, each containing many more devices.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/>
              <a:t>A single machine can run mulitple communictaions sessions using TCP/IP.</a:t>
            </a:r>
            <a:r>
              <a:rPr lang="en-US" altLang="en-US" sz="1600"/>
              <a:t> </a:t>
            </a:r>
            <a:br>
              <a:rPr lang="en-US" altLang="en-US" sz="1600"/>
            </a:br>
            <a:r>
              <a:rPr lang="en-US" altLang="en-US" sz="1600"/>
              <a:t>That is, you can run a web browser while using Telnet and FTP, simultaneously.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06ADD5-01B2-4182-8C87-E5D6F5FC6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based Sockets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743489E-3F41-4AE1-BD3E-5A2D1980C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200"/>
              <a:t>Connection-oriented means that two communicating machines must first connect.</a:t>
            </a:r>
            <a:br>
              <a:rPr lang="en-US" altLang="en-US" sz="2200"/>
            </a:br>
            <a:endParaRPr lang="en-US" altLang="en-US" sz="2200"/>
          </a:p>
          <a:p>
            <a:pPr eaLnBrk="1" hangingPunct="1"/>
            <a:r>
              <a:rPr lang="en-US" altLang="en-US" sz="2200"/>
              <a:t>All data sent will be received in the same order as sent.</a:t>
            </a:r>
          </a:p>
          <a:p>
            <a:pPr lvl="1" eaLnBrk="1" hangingPunct="1"/>
            <a:r>
              <a:rPr lang="en-US" altLang="en-US" sz="2000"/>
              <a:t>Note that IP packets may arrive in a different order than that sent.</a:t>
            </a:r>
          </a:p>
          <a:p>
            <a:pPr lvl="1" eaLnBrk="1" hangingPunct="1"/>
            <a:r>
              <a:rPr lang="en-US" altLang="en-US" sz="2000"/>
              <a:t>This occurs because all packets in a communication do not necessarily travel the same route between sender and receiver.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200"/>
              <a:t>Streams mean that, as far as sockets are concerned, the only recognized structure is bytes of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6DD153-2254-4961-B33A-4089000A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Socket Logical Structure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F4D2EFE-FDCF-404B-9228-1166F5277A4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66800" y="2171700"/>
          <a:ext cx="7315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ISIO" r:id="rId4" imgW="5894773" imgH="1961965" progId="Visio.Drawing.6">
                  <p:embed/>
                </p:oleObj>
              </mc:Choice>
              <mc:Fallback>
                <p:oleObj name="VISIO" r:id="rId4" imgW="5894773" imgH="19619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71700"/>
                        <a:ext cx="7315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7B947E-00B4-470C-9B10-A9D9C9A0E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Creating Sockets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065EE2-0550-4113-9E57-9E12EB999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3975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 dirty="0"/>
              <a:t>Socket connections are based on: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Domains – network connection or IPC pipe</a:t>
            </a:r>
          </a:p>
          <a:p>
            <a:pPr lvl="2" eaLnBrk="1" hangingPunct="1"/>
            <a:r>
              <a:rPr lang="en-US" altLang="en-US" dirty="0"/>
              <a:t>AF_INET for IPv4 protocol</a:t>
            </a:r>
          </a:p>
          <a:p>
            <a:pPr lvl="2" eaLnBrk="1" hangingPunct="1"/>
            <a:r>
              <a:rPr lang="en-US" altLang="en-US" dirty="0"/>
              <a:t>AF_INET6 for IPv6 protocol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Type – stream, datagram, raw IP packets, …</a:t>
            </a:r>
          </a:p>
          <a:p>
            <a:pPr lvl="2" eaLnBrk="1" hangingPunct="1"/>
            <a:r>
              <a:rPr lang="en-US" altLang="en-US" dirty="0"/>
              <a:t>SOCK_STREAM </a:t>
            </a:r>
            <a:r>
              <a:rPr lang="en-US" altLang="en-US" dirty="0">
                <a:sym typeface="Wingdings" panose="05000000000000000000" pitchFamily="2" charset="2"/>
              </a:rPr>
              <a:t> TCP packets</a:t>
            </a:r>
          </a:p>
          <a:p>
            <a:pPr lvl="2" eaLnBrk="1" hangingPunct="1"/>
            <a:r>
              <a:rPr lang="en-US" altLang="en-US" dirty="0">
                <a:sym typeface="Wingdings" panose="05000000000000000000" pitchFamily="2" charset="2"/>
              </a:rPr>
              <a:t>SOCK_DGRAM  UDP packets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/>
          </a:p>
          <a:p>
            <a:pPr lvl="1" eaLnBrk="1" hangingPunct="1"/>
            <a:r>
              <a:rPr lang="en-US" altLang="en-US" dirty="0"/>
              <a:t>Protocol – TCP, UDP, …</a:t>
            </a:r>
          </a:p>
          <a:p>
            <a:pPr lvl="2" eaLnBrk="1" hangingPunct="1"/>
            <a:r>
              <a:rPr lang="en-US" altLang="en-US" dirty="0"/>
              <a:t>0 </a:t>
            </a:r>
            <a:r>
              <a:rPr lang="en-US" altLang="en-US" dirty="0">
                <a:sym typeface="Wingdings" panose="05000000000000000000" pitchFamily="2" charset="2"/>
              </a:rPr>
              <a:t> default, e.g., TCP for SOCK_STREAM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HANDLE sock = socket(AF_INET,SOCK_STREAM,0);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3EB748-AEF8-4A3F-A228-07AA29C6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Connecting</a:t>
            </a:r>
            <a:r>
              <a:rPr lang="en-US" altLang="en-US" b="1" dirty="0"/>
              <a:t> Sockets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6C1958-9EC0-4F32-97CB-470919C8D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/>
            <a:r>
              <a:rPr lang="en-US" altLang="en-US" dirty="0"/>
              <a:t>Socket addresses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	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struct SOCKADDR_IN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sin_family</a:t>
            </a:r>
            <a:r>
              <a:rPr lang="en-US" altLang="en-US" sz="1800" dirty="0">
                <a:latin typeface="Consolas" panose="020B0609020204030204" pitchFamily="49" charset="0"/>
              </a:rPr>
              <a:t>			// AF_INET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sin_address.s_addr</a:t>
            </a:r>
            <a:r>
              <a:rPr lang="en-US" altLang="en-US" sz="1800" dirty="0">
                <a:latin typeface="Consolas" panose="020B0609020204030204" pitchFamily="49" charset="0"/>
              </a:rPr>
              <a:t> 	// </a:t>
            </a:r>
            <a:r>
              <a:rPr lang="en-US" altLang="en-US" sz="1800" dirty="0" err="1">
                <a:latin typeface="Consolas" panose="020B0609020204030204" pitchFamily="49" charset="0"/>
              </a:rPr>
              <a:t>inet_addr</a:t>
            </a:r>
            <a:r>
              <a:rPr lang="en-US" altLang="en-US" sz="1800" dirty="0">
                <a:latin typeface="Consolas" panose="020B0609020204030204" pitchFamily="49" charset="0"/>
              </a:rPr>
              <a:t>(“127.0.0.1”);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	</a:t>
            </a:r>
            <a:r>
              <a:rPr lang="en-US" altLang="en-US" sz="1800" dirty="0" err="1">
                <a:latin typeface="Consolas" panose="020B0609020204030204" pitchFamily="49" charset="0"/>
              </a:rPr>
              <a:t>sin_port</a:t>
            </a:r>
            <a:r>
              <a:rPr lang="en-US" altLang="en-US" sz="1800" dirty="0">
                <a:latin typeface="Consolas" panose="020B0609020204030204" pitchFamily="49" charset="0"/>
              </a:rPr>
              <a:t> 			// </a:t>
            </a:r>
            <a:r>
              <a:rPr lang="en-US" altLang="en-US" sz="1800" dirty="0" err="1">
                <a:latin typeface="Consolas" panose="020B0609020204030204" pitchFamily="49" charset="0"/>
              </a:rPr>
              <a:t>htons</a:t>
            </a:r>
            <a:r>
              <a:rPr lang="en-US" altLang="en-US" sz="1800" dirty="0">
                <a:latin typeface="Consolas" panose="020B0609020204030204" pitchFamily="49" charset="0"/>
              </a:rPr>
              <a:t>(8000);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 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Bind server listener to port: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 err="1"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</a:rPr>
              <a:t> err = bind(sock, (SOCKADDR_IN*)&amp;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Connect client to server: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>
                <a:latin typeface="Consolas" panose="020B0609020204030204" pitchFamily="49" charset="0"/>
              </a:rPr>
              <a:t>HANDLE connect(sock, (SOCKADDR_IN*)&amp;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419</Words>
  <Application>Microsoft Office PowerPoint</Application>
  <PresentationFormat>On-screen Show (4:3)</PresentationFormat>
  <Paragraphs>231</Paragraphs>
  <Slides>42</Slides>
  <Notes>42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Worksheet</vt:lpstr>
      <vt:lpstr>VISIO</vt:lpstr>
      <vt:lpstr>Visio</vt:lpstr>
      <vt:lpstr>Win32 Sockets</vt:lpstr>
      <vt:lpstr>References</vt:lpstr>
      <vt:lpstr>What are Sockets?</vt:lpstr>
      <vt:lpstr>Network Protocols</vt:lpstr>
      <vt:lpstr>TCP Protocol</vt:lpstr>
      <vt:lpstr>TCP/IP based Sockets</vt:lpstr>
      <vt:lpstr>Socket Logical Structure</vt:lpstr>
      <vt:lpstr>Creating Sockets</vt:lpstr>
      <vt:lpstr>Connecting Sockets</vt:lpstr>
      <vt:lpstr>Client / Server Processing</vt:lpstr>
      <vt:lpstr>Accessing Sockets Library</vt:lpstr>
      <vt:lpstr>Project Settings</vt:lpstr>
      <vt:lpstr>Project Settings</vt:lpstr>
      <vt:lpstr>Sockets API</vt:lpstr>
      <vt:lpstr>Sequence of Server Calls</vt:lpstr>
      <vt:lpstr>WSAStartup</vt:lpstr>
      <vt:lpstr>TCP/IP socket</vt:lpstr>
      <vt:lpstr>Bind socket</vt:lpstr>
      <vt:lpstr>Listen for incoming requests</vt:lpstr>
      <vt:lpstr>Accept Incoming Connection</vt:lpstr>
      <vt:lpstr>Client/Server Configuration</vt:lpstr>
      <vt:lpstr>recv</vt:lpstr>
      <vt:lpstr>send</vt:lpstr>
      <vt:lpstr>shutdown</vt:lpstr>
      <vt:lpstr>closesocket</vt:lpstr>
      <vt:lpstr>WSACleanup</vt:lpstr>
      <vt:lpstr>Sequence of Client Calls</vt:lpstr>
      <vt:lpstr>TCP Addresses – IP4</vt:lpstr>
      <vt:lpstr>TCP/IP Address fields - IP4</vt:lpstr>
      <vt:lpstr>connect</vt:lpstr>
      <vt:lpstr>Special Functions</vt:lpstr>
      <vt:lpstr>A Word of Caution</vt:lpstr>
      <vt:lpstr>Non-Blocking Communication</vt:lpstr>
      <vt:lpstr>Store and Forward Architecture</vt:lpstr>
      <vt:lpstr>Messaging System Architecture</vt:lpstr>
      <vt:lpstr>Talk Protocol</vt:lpstr>
      <vt:lpstr>PowerPoint Presentation</vt:lpstr>
      <vt:lpstr>Message Length</vt:lpstr>
      <vt:lpstr>Message Framing </vt:lpstr>
      <vt:lpstr>They’re Everywhere</vt:lpstr>
      <vt:lpstr>What we didn’t talk about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Jim Fawcett</dc:creator>
  <cp:lastModifiedBy>James Fawcett</cp:lastModifiedBy>
  <cp:revision>23</cp:revision>
  <cp:lastPrinted>2015-03-25T23:27:22Z</cp:lastPrinted>
  <dcterms:created xsi:type="dcterms:W3CDTF">2000-10-25T00:18:13Z</dcterms:created>
  <dcterms:modified xsi:type="dcterms:W3CDTF">2019-06-20T22:18:50Z</dcterms:modified>
</cp:coreProperties>
</file>