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6"/>
  </p:notesMasterIdLst>
  <p:handoutMasterIdLst>
    <p:handoutMasterId r:id="rId47"/>
  </p:handoutMasterIdLst>
  <p:sldIdLst>
    <p:sldId id="297" r:id="rId2"/>
    <p:sldId id="309" r:id="rId3"/>
    <p:sldId id="257" r:id="rId4"/>
    <p:sldId id="258" r:id="rId5"/>
    <p:sldId id="259" r:id="rId6"/>
    <p:sldId id="260" r:id="rId7"/>
    <p:sldId id="261" r:id="rId8"/>
    <p:sldId id="262" r:id="rId9"/>
    <p:sldId id="307" r:id="rId10"/>
    <p:sldId id="263" r:id="rId11"/>
    <p:sldId id="265" r:id="rId12"/>
    <p:sldId id="266" r:id="rId13"/>
    <p:sldId id="267" r:id="rId14"/>
    <p:sldId id="268" r:id="rId15"/>
    <p:sldId id="298" r:id="rId16"/>
    <p:sldId id="299" r:id="rId17"/>
    <p:sldId id="287" r:id="rId18"/>
    <p:sldId id="270" r:id="rId19"/>
    <p:sldId id="271" r:id="rId20"/>
    <p:sldId id="304" r:id="rId21"/>
    <p:sldId id="288" r:id="rId22"/>
    <p:sldId id="274" r:id="rId23"/>
    <p:sldId id="275" r:id="rId24"/>
    <p:sldId id="305" r:id="rId25"/>
    <p:sldId id="276" r:id="rId26"/>
    <p:sldId id="277" r:id="rId27"/>
    <p:sldId id="278" r:id="rId28"/>
    <p:sldId id="306" r:id="rId29"/>
    <p:sldId id="279" r:id="rId30"/>
    <p:sldId id="289" r:id="rId31"/>
    <p:sldId id="290" r:id="rId32"/>
    <p:sldId id="295" r:id="rId33"/>
    <p:sldId id="303" r:id="rId34"/>
    <p:sldId id="280" r:id="rId35"/>
    <p:sldId id="291" r:id="rId36"/>
    <p:sldId id="296" r:id="rId37"/>
    <p:sldId id="281" r:id="rId38"/>
    <p:sldId id="282" r:id="rId39"/>
    <p:sldId id="301" r:id="rId40"/>
    <p:sldId id="302" r:id="rId41"/>
    <p:sldId id="283" r:id="rId42"/>
    <p:sldId id="284" r:id="rId43"/>
    <p:sldId id="286" r:id="rId44"/>
    <p:sldId id="308" r:id="rId45"/>
  </p:sldIdLst>
  <p:sldSz cx="7589838" cy="9875838"/>
  <p:notesSz cx="9144000" cy="6858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3111">
          <p15:clr>
            <a:srgbClr val="A4A3A4"/>
          </p15:clr>
        </p15:guide>
        <p15:guide id="2" pos="23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F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86" autoAdjust="0"/>
  </p:normalViewPr>
  <p:slideViewPr>
    <p:cSldViewPr>
      <p:cViewPr varScale="1">
        <p:scale>
          <a:sx n="65" d="100"/>
          <a:sy n="65" d="100"/>
        </p:scale>
        <p:origin x="2716" y="56"/>
      </p:cViewPr>
      <p:guideLst>
        <p:guide orient="horz" pos="3111"/>
        <p:guide pos="239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194175" y="6521450"/>
            <a:ext cx="757238" cy="254000"/>
          </a:xfrm>
          <a:prstGeom prst="rect">
            <a:avLst/>
          </a:prstGeom>
          <a:noFill/>
          <a:ln w="12700">
            <a:noFill/>
            <a:miter lim="800000"/>
            <a:headEnd/>
            <a:tailEnd/>
          </a:ln>
          <a:effectLst/>
        </p:spPr>
        <p:txBody>
          <a:bodyPr wrap="none" lIns="87312" tIns="44450" rIns="87312" bIns="44450">
            <a:spAutoFit/>
          </a:bodyPr>
          <a:lstStyle>
            <a:lvl1pPr defTabSz="868363">
              <a:defRPr sz="2400">
                <a:solidFill>
                  <a:schemeClr val="tx1"/>
                </a:solidFill>
                <a:latin typeface="Times New Roman" panose="02020603050405020304" pitchFamily="18" charset="0"/>
              </a:defRPr>
            </a:lvl1pPr>
            <a:lvl2pPr marL="742950" indent="-285750" defTabSz="868363">
              <a:defRPr sz="2400">
                <a:solidFill>
                  <a:schemeClr val="tx1"/>
                </a:solidFill>
                <a:latin typeface="Times New Roman" panose="02020603050405020304" pitchFamily="18" charset="0"/>
              </a:defRPr>
            </a:lvl2pPr>
            <a:lvl3pPr marL="1143000" indent="-228600" defTabSz="868363">
              <a:defRPr sz="2400">
                <a:solidFill>
                  <a:schemeClr val="tx1"/>
                </a:solidFill>
                <a:latin typeface="Times New Roman" panose="02020603050405020304" pitchFamily="18" charset="0"/>
              </a:defRPr>
            </a:lvl3pPr>
            <a:lvl4pPr marL="1600200" indent="-228600" defTabSz="868363">
              <a:defRPr sz="2400">
                <a:solidFill>
                  <a:schemeClr val="tx1"/>
                </a:solidFill>
                <a:latin typeface="Times New Roman" panose="02020603050405020304" pitchFamily="18" charset="0"/>
              </a:defRPr>
            </a:lvl4pPr>
            <a:lvl5pPr marL="2057400" indent="-228600" defTabSz="868363">
              <a:defRPr sz="2400">
                <a:solidFill>
                  <a:schemeClr val="tx1"/>
                </a:solidFill>
                <a:latin typeface="Times New Roman"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defRPr/>
            </a:pPr>
            <a:r>
              <a:rPr lang="en-US" sz="1200">
                <a:latin typeface="Arial" panose="020B0604020202020204" pitchFamily="34" charset="0"/>
              </a:rPr>
              <a:t>Page </a:t>
            </a:r>
            <a:fld id="{7E6C4298-BBA1-4EC3-8D30-0EF92D836134}" type="slidenum">
              <a:rPr lang="en-US" sz="1200" smtClean="0">
                <a:latin typeface="Arial" panose="020B0604020202020204" pitchFamily="34" charset="0"/>
              </a:rPr>
              <a:pPr algn="ctr">
                <a:lnSpc>
                  <a:spcPct val="90000"/>
                </a:lnSpc>
                <a:defRPr/>
              </a:pPr>
              <a:t>‹#›</a:t>
            </a:fld>
            <a:endParaRPr lang="en-US" sz="1200">
              <a:latin typeface="Arial" panose="020B0604020202020204" pitchFamily="34" charset="0"/>
            </a:endParaRPr>
          </a:p>
        </p:txBody>
      </p:sp>
      <p:sp>
        <p:nvSpPr>
          <p:cNvPr id="2051" name="Rectangle 3"/>
          <p:cNvSpPr>
            <a:spLocks noGrp="1" noRot="1" noChangeAspect="1" noChangeArrowheads="1" noTextEdit="1"/>
          </p:cNvSpPr>
          <p:nvPr>
            <p:ph type="sldImg" idx="2"/>
          </p:nvPr>
        </p:nvSpPr>
        <p:spPr bwMode="auto">
          <a:xfrm>
            <a:off x="3586163" y="515938"/>
            <a:ext cx="1973262" cy="2568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1219200" y="3257550"/>
            <a:ext cx="6705600" cy="30861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9913" y="3068638"/>
            <a:ext cx="6450012" cy="2116137"/>
          </a:xfrm>
        </p:spPr>
        <p:txBody>
          <a:bodyPr/>
          <a:lstStyle/>
          <a:p>
            <a:r>
              <a:rPr lang="en-US"/>
              <a:t>Click to edit Master title style</a:t>
            </a:r>
          </a:p>
        </p:txBody>
      </p:sp>
      <p:sp>
        <p:nvSpPr>
          <p:cNvPr id="3" name="Subtitle 2"/>
          <p:cNvSpPr>
            <a:spLocks noGrp="1"/>
          </p:cNvSpPr>
          <p:nvPr>
            <p:ph type="subTitle" idx="1"/>
          </p:nvPr>
        </p:nvSpPr>
        <p:spPr>
          <a:xfrm>
            <a:off x="1138238" y="5595938"/>
            <a:ext cx="5313362" cy="25241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5" name="Rectangle 8"/>
          <p:cNvSpPr>
            <a:spLocks noGrp="1" noChangeArrowheads="1"/>
          </p:cNvSpPr>
          <p:nvPr>
            <p:ph type="sldNum" sz="quarter" idx="11"/>
          </p:nvPr>
        </p:nvSpPr>
        <p:spPr>
          <a:ln/>
        </p:spPr>
        <p:txBody>
          <a:bodyPr/>
          <a:lstStyle>
            <a:lvl1pPr>
              <a:defRPr/>
            </a:lvl1pPr>
          </a:lstStyle>
          <a:p>
            <a:pPr>
              <a:defRPr/>
            </a:pPr>
            <a:fld id="{ABA40F9F-A33F-4828-8A35-3A3129CE0B27}" type="slidenum">
              <a:rPr lang="en-US"/>
              <a:pPr>
                <a:defRPr/>
              </a:pPr>
              <a:t>‹#›</a:t>
            </a:fld>
            <a:endParaRPr lang="en-US"/>
          </a:p>
        </p:txBody>
      </p:sp>
    </p:spTree>
    <p:extLst>
      <p:ext uri="{BB962C8B-B14F-4D97-AF65-F5344CB8AC3E}">
        <p14:creationId xmlns:p14="http://schemas.microsoft.com/office/powerpoint/2010/main" val="165419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5" name="Rectangle 8"/>
          <p:cNvSpPr>
            <a:spLocks noGrp="1" noChangeArrowheads="1"/>
          </p:cNvSpPr>
          <p:nvPr>
            <p:ph type="sldNum" sz="quarter" idx="11"/>
          </p:nvPr>
        </p:nvSpPr>
        <p:spPr>
          <a:ln/>
        </p:spPr>
        <p:txBody>
          <a:bodyPr/>
          <a:lstStyle>
            <a:lvl1pPr>
              <a:defRPr/>
            </a:lvl1pPr>
          </a:lstStyle>
          <a:p>
            <a:pPr>
              <a:defRPr/>
            </a:pPr>
            <a:fld id="{24CB65C4-46A9-4267-A6A5-45A923BBAB96}" type="slidenum">
              <a:rPr lang="en-US"/>
              <a:pPr>
                <a:defRPr/>
              </a:pPr>
              <a:t>‹#›</a:t>
            </a:fld>
            <a:endParaRPr lang="en-US"/>
          </a:p>
        </p:txBody>
      </p:sp>
    </p:spTree>
    <p:extLst>
      <p:ext uri="{BB962C8B-B14F-4D97-AF65-F5344CB8AC3E}">
        <p14:creationId xmlns:p14="http://schemas.microsoft.com/office/powerpoint/2010/main" val="318679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8613" y="328613"/>
            <a:ext cx="1611312" cy="84502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9913" y="328613"/>
            <a:ext cx="4686300" cy="84502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5" name="Rectangle 8"/>
          <p:cNvSpPr>
            <a:spLocks noGrp="1" noChangeArrowheads="1"/>
          </p:cNvSpPr>
          <p:nvPr>
            <p:ph type="sldNum" sz="quarter" idx="11"/>
          </p:nvPr>
        </p:nvSpPr>
        <p:spPr>
          <a:ln/>
        </p:spPr>
        <p:txBody>
          <a:bodyPr/>
          <a:lstStyle>
            <a:lvl1pPr>
              <a:defRPr/>
            </a:lvl1pPr>
          </a:lstStyle>
          <a:p>
            <a:pPr>
              <a:defRPr/>
            </a:pPr>
            <a:fld id="{50A07012-9C0C-4D13-849A-56A8444D9B16}" type="slidenum">
              <a:rPr lang="en-US"/>
              <a:pPr>
                <a:defRPr/>
              </a:pPr>
              <a:t>‹#›</a:t>
            </a:fld>
            <a:endParaRPr lang="en-US"/>
          </a:p>
        </p:txBody>
      </p:sp>
    </p:spTree>
    <p:extLst>
      <p:ext uri="{BB962C8B-B14F-4D97-AF65-F5344CB8AC3E}">
        <p14:creationId xmlns:p14="http://schemas.microsoft.com/office/powerpoint/2010/main" val="27770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5" name="Rectangle 8"/>
          <p:cNvSpPr>
            <a:spLocks noGrp="1" noChangeArrowheads="1"/>
          </p:cNvSpPr>
          <p:nvPr>
            <p:ph type="sldNum" sz="quarter" idx="11"/>
          </p:nvPr>
        </p:nvSpPr>
        <p:spPr>
          <a:ln/>
        </p:spPr>
        <p:txBody>
          <a:bodyPr/>
          <a:lstStyle>
            <a:lvl1pPr>
              <a:defRPr/>
            </a:lvl1pPr>
          </a:lstStyle>
          <a:p>
            <a:pPr>
              <a:defRPr/>
            </a:pPr>
            <a:fld id="{F68732EB-B239-458E-810B-D997F242B4F0}" type="slidenum">
              <a:rPr lang="en-US"/>
              <a:pPr>
                <a:defRPr/>
              </a:pPr>
              <a:t>‹#›</a:t>
            </a:fld>
            <a:endParaRPr lang="en-US"/>
          </a:p>
        </p:txBody>
      </p:sp>
    </p:spTree>
    <p:extLst>
      <p:ext uri="{BB962C8B-B14F-4D97-AF65-F5344CB8AC3E}">
        <p14:creationId xmlns:p14="http://schemas.microsoft.com/office/powerpoint/2010/main" val="118797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0075" y="6346825"/>
            <a:ext cx="6451600" cy="19605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00075" y="4186238"/>
            <a:ext cx="6451600" cy="2160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t>Value Types</a:t>
            </a:r>
          </a:p>
        </p:txBody>
      </p:sp>
      <p:sp>
        <p:nvSpPr>
          <p:cNvPr id="5" name="Rectangle 8"/>
          <p:cNvSpPr>
            <a:spLocks noGrp="1" noChangeArrowheads="1"/>
          </p:cNvSpPr>
          <p:nvPr>
            <p:ph type="sldNum" sz="quarter" idx="11"/>
          </p:nvPr>
        </p:nvSpPr>
        <p:spPr>
          <a:ln/>
        </p:spPr>
        <p:txBody>
          <a:bodyPr/>
          <a:lstStyle>
            <a:lvl1pPr>
              <a:defRPr/>
            </a:lvl1pPr>
          </a:lstStyle>
          <a:p>
            <a:pPr>
              <a:defRPr/>
            </a:pPr>
            <a:fld id="{18994708-26FE-443B-838F-9231B9C58A4A}" type="slidenum">
              <a:rPr lang="en-US"/>
              <a:pPr>
                <a:defRPr/>
              </a:pPr>
              <a:t>‹#›</a:t>
            </a:fld>
            <a:endParaRPr lang="en-US"/>
          </a:p>
        </p:txBody>
      </p:sp>
    </p:spTree>
    <p:extLst>
      <p:ext uri="{BB962C8B-B14F-4D97-AF65-F5344CB8AC3E}">
        <p14:creationId xmlns:p14="http://schemas.microsoft.com/office/powerpoint/2010/main" val="325793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9913" y="2193925"/>
            <a:ext cx="3148012" cy="6584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70325" y="2193925"/>
            <a:ext cx="3149600" cy="6584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6" name="Rectangle 8"/>
          <p:cNvSpPr>
            <a:spLocks noGrp="1" noChangeArrowheads="1"/>
          </p:cNvSpPr>
          <p:nvPr>
            <p:ph type="sldNum" sz="quarter" idx="11"/>
          </p:nvPr>
        </p:nvSpPr>
        <p:spPr>
          <a:ln/>
        </p:spPr>
        <p:txBody>
          <a:bodyPr/>
          <a:lstStyle>
            <a:lvl1pPr>
              <a:defRPr/>
            </a:lvl1pPr>
          </a:lstStyle>
          <a:p>
            <a:pPr>
              <a:defRPr/>
            </a:pPr>
            <a:fld id="{398D9101-5B0A-4A2E-ACCA-5EA554C3087F}" type="slidenum">
              <a:rPr lang="en-US"/>
              <a:pPr>
                <a:defRPr/>
              </a:pPr>
              <a:t>‹#›</a:t>
            </a:fld>
            <a:endParaRPr lang="en-US"/>
          </a:p>
        </p:txBody>
      </p:sp>
    </p:spTree>
    <p:extLst>
      <p:ext uri="{BB962C8B-B14F-4D97-AF65-F5344CB8AC3E}">
        <p14:creationId xmlns:p14="http://schemas.microsoft.com/office/powerpoint/2010/main" val="318588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9413" y="395288"/>
            <a:ext cx="6831012" cy="164623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79413" y="2211388"/>
            <a:ext cx="3352800" cy="920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79413" y="3132138"/>
            <a:ext cx="3352800" cy="568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56038" y="2211388"/>
            <a:ext cx="3354387" cy="920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56038" y="3132138"/>
            <a:ext cx="3354387" cy="568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8" name="Rectangle 8"/>
          <p:cNvSpPr>
            <a:spLocks noGrp="1" noChangeArrowheads="1"/>
          </p:cNvSpPr>
          <p:nvPr>
            <p:ph type="sldNum" sz="quarter" idx="11"/>
          </p:nvPr>
        </p:nvSpPr>
        <p:spPr>
          <a:ln/>
        </p:spPr>
        <p:txBody>
          <a:bodyPr/>
          <a:lstStyle>
            <a:lvl1pPr>
              <a:defRPr/>
            </a:lvl1pPr>
          </a:lstStyle>
          <a:p>
            <a:pPr>
              <a:defRPr/>
            </a:pPr>
            <a:fld id="{CCEAFB64-0815-4E8C-A19A-0DE28854C967}" type="slidenum">
              <a:rPr lang="en-US"/>
              <a:pPr>
                <a:defRPr/>
              </a:pPr>
              <a:t>‹#›</a:t>
            </a:fld>
            <a:endParaRPr lang="en-US"/>
          </a:p>
        </p:txBody>
      </p:sp>
    </p:spTree>
    <p:extLst>
      <p:ext uri="{BB962C8B-B14F-4D97-AF65-F5344CB8AC3E}">
        <p14:creationId xmlns:p14="http://schemas.microsoft.com/office/powerpoint/2010/main" val="222357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4" name="Rectangle 8"/>
          <p:cNvSpPr>
            <a:spLocks noGrp="1" noChangeArrowheads="1"/>
          </p:cNvSpPr>
          <p:nvPr>
            <p:ph type="sldNum" sz="quarter" idx="11"/>
          </p:nvPr>
        </p:nvSpPr>
        <p:spPr>
          <a:ln/>
        </p:spPr>
        <p:txBody>
          <a:bodyPr/>
          <a:lstStyle>
            <a:lvl1pPr>
              <a:defRPr/>
            </a:lvl1pPr>
          </a:lstStyle>
          <a:p>
            <a:pPr>
              <a:defRPr/>
            </a:pPr>
            <a:fld id="{927CC0D0-C37E-40F4-86AB-1DB74F12288B}" type="slidenum">
              <a:rPr lang="en-US"/>
              <a:pPr>
                <a:defRPr/>
              </a:pPr>
              <a:t>‹#›</a:t>
            </a:fld>
            <a:endParaRPr lang="en-US"/>
          </a:p>
        </p:txBody>
      </p:sp>
    </p:spTree>
    <p:extLst>
      <p:ext uri="{BB962C8B-B14F-4D97-AF65-F5344CB8AC3E}">
        <p14:creationId xmlns:p14="http://schemas.microsoft.com/office/powerpoint/2010/main" val="55790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3" name="Rectangle 8"/>
          <p:cNvSpPr>
            <a:spLocks noGrp="1" noChangeArrowheads="1"/>
          </p:cNvSpPr>
          <p:nvPr>
            <p:ph type="sldNum" sz="quarter" idx="11"/>
          </p:nvPr>
        </p:nvSpPr>
        <p:spPr>
          <a:ln/>
        </p:spPr>
        <p:txBody>
          <a:bodyPr/>
          <a:lstStyle>
            <a:lvl1pPr>
              <a:defRPr/>
            </a:lvl1pPr>
          </a:lstStyle>
          <a:p>
            <a:pPr>
              <a:defRPr/>
            </a:pPr>
            <a:fld id="{8C0E0AC8-40D0-415A-95C1-68E00DFE1435}" type="slidenum">
              <a:rPr lang="en-US"/>
              <a:pPr>
                <a:defRPr/>
              </a:pPr>
              <a:t>‹#›</a:t>
            </a:fld>
            <a:endParaRPr lang="en-US"/>
          </a:p>
        </p:txBody>
      </p:sp>
    </p:spTree>
    <p:extLst>
      <p:ext uri="{BB962C8B-B14F-4D97-AF65-F5344CB8AC3E}">
        <p14:creationId xmlns:p14="http://schemas.microsoft.com/office/powerpoint/2010/main" val="33707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9413" y="393700"/>
            <a:ext cx="2497137" cy="1673225"/>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2967038" y="393700"/>
            <a:ext cx="4243387" cy="8428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79413" y="2066925"/>
            <a:ext cx="2497137" cy="6754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6" name="Rectangle 8"/>
          <p:cNvSpPr>
            <a:spLocks noGrp="1" noChangeArrowheads="1"/>
          </p:cNvSpPr>
          <p:nvPr>
            <p:ph type="sldNum" sz="quarter" idx="11"/>
          </p:nvPr>
        </p:nvSpPr>
        <p:spPr>
          <a:ln/>
        </p:spPr>
        <p:txBody>
          <a:bodyPr/>
          <a:lstStyle>
            <a:lvl1pPr>
              <a:defRPr/>
            </a:lvl1pPr>
          </a:lstStyle>
          <a:p>
            <a:pPr>
              <a:defRPr/>
            </a:pPr>
            <a:fld id="{9C4683B1-A518-41A2-B193-6D887F6A1414}" type="slidenum">
              <a:rPr lang="en-US"/>
              <a:pPr>
                <a:defRPr/>
              </a:pPr>
              <a:t>‹#›</a:t>
            </a:fld>
            <a:endParaRPr lang="en-US"/>
          </a:p>
        </p:txBody>
      </p:sp>
    </p:spTree>
    <p:extLst>
      <p:ext uri="{BB962C8B-B14F-4D97-AF65-F5344CB8AC3E}">
        <p14:creationId xmlns:p14="http://schemas.microsoft.com/office/powerpoint/2010/main" val="374559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488" y="6913563"/>
            <a:ext cx="4554537" cy="815975"/>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487488" y="882650"/>
            <a:ext cx="4554537" cy="59245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87488" y="7729538"/>
            <a:ext cx="4554537" cy="11588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Chapter 4 – Value Types</a:t>
            </a:r>
          </a:p>
        </p:txBody>
      </p:sp>
      <p:sp>
        <p:nvSpPr>
          <p:cNvPr id="6" name="Rectangle 8"/>
          <p:cNvSpPr>
            <a:spLocks noGrp="1" noChangeArrowheads="1"/>
          </p:cNvSpPr>
          <p:nvPr>
            <p:ph type="sldNum" sz="quarter" idx="11"/>
          </p:nvPr>
        </p:nvSpPr>
        <p:spPr>
          <a:ln/>
        </p:spPr>
        <p:txBody>
          <a:bodyPr/>
          <a:lstStyle>
            <a:lvl1pPr>
              <a:defRPr/>
            </a:lvl1pPr>
          </a:lstStyle>
          <a:p>
            <a:pPr>
              <a:defRPr/>
            </a:pPr>
            <a:fld id="{56714098-9330-4C0A-BD70-EB657AA24E3D}" type="slidenum">
              <a:rPr lang="en-US"/>
              <a:pPr>
                <a:defRPr/>
              </a:pPr>
              <a:t>‹#›</a:t>
            </a:fld>
            <a:endParaRPr lang="en-US"/>
          </a:p>
        </p:txBody>
      </p:sp>
    </p:spTree>
    <p:extLst>
      <p:ext uri="{BB962C8B-B14F-4D97-AF65-F5344CB8AC3E}">
        <p14:creationId xmlns:p14="http://schemas.microsoft.com/office/powerpoint/2010/main" val="200687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9525" y="1646238"/>
            <a:ext cx="7580313" cy="219075"/>
            <a:chOff x="0" y="900"/>
            <a:chExt cx="5753" cy="96"/>
          </a:xfrm>
        </p:grpSpPr>
        <p:sp>
          <p:nvSpPr>
            <p:cNvPr id="1031" name="Rectangle 3"/>
            <p:cNvSpPr>
              <a:spLocks noChangeArrowheads="1"/>
            </p:cNvSpPr>
            <p:nvPr/>
          </p:nvSpPr>
          <p:spPr bwMode="auto">
            <a:xfrm>
              <a:off x="0" y="900"/>
              <a:ext cx="5753" cy="47"/>
            </a:xfrm>
            <a:prstGeom prst="rect">
              <a:avLst/>
            </a:prstGeom>
            <a:gradFill rotWithShape="0">
              <a:gsLst>
                <a:gs pos="0">
                  <a:srgbClr val="BCBCBC"/>
                </a:gs>
                <a:gs pos="50000">
                  <a:srgbClr val="EBEBEB"/>
                </a:gs>
                <a:gs pos="100000">
                  <a:srgbClr val="BCBCBC"/>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
          <p:nvSpPr>
            <p:cNvPr id="1032" name="Rectangle 4"/>
            <p:cNvSpPr>
              <a:spLocks noChangeArrowheads="1"/>
            </p:cNvSpPr>
            <p:nvPr/>
          </p:nvSpPr>
          <p:spPr bwMode="auto">
            <a:xfrm>
              <a:off x="0" y="972"/>
              <a:ext cx="5753" cy="24"/>
            </a:xfrm>
            <a:prstGeom prst="rect">
              <a:avLst/>
            </a:prstGeom>
            <a:gradFill rotWithShape="0">
              <a:gsLst>
                <a:gs pos="0">
                  <a:srgbClr val="7C7C7C"/>
                </a:gs>
                <a:gs pos="50000">
                  <a:srgbClr val="CECECE"/>
                </a:gs>
                <a:gs pos="100000">
                  <a:srgbClr val="7C7C7C"/>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sp>
        <p:nvSpPr>
          <p:cNvPr id="1027" name="Rectangle 5"/>
          <p:cNvSpPr>
            <a:spLocks noGrp="1" noChangeArrowheads="1"/>
          </p:cNvSpPr>
          <p:nvPr>
            <p:ph type="body" idx="1"/>
          </p:nvPr>
        </p:nvSpPr>
        <p:spPr bwMode="auto">
          <a:xfrm>
            <a:off x="569913" y="2193925"/>
            <a:ext cx="6450012" cy="658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8742" tIns="48505" rIns="98742" bIns="4850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6"/>
          <p:cNvSpPr>
            <a:spLocks noGrp="1" noChangeArrowheads="1"/>
          </p:cNvSpPr>
          <p:nvPr>
            <p:ph type="title"/>
          </p:nvPr>
        </p:nvSpPr>
        <p:spPr bwMode="auto">
          <a:xfrm>
            <a:off x="569913" y="328613"/>
            <a:ext cx="64500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8742" tIns="48505" rIns="98742" bIns="48505" numCol="1" anchor="b" anchorCtr="0" compatLnSpc="1">
            <a:prstTxWarp prst="textNoShape">
              <a:avLst/>
            </a:prstTxWarp>
          </a:bodyPr>
          <a:lstStyle/>
          <a:p>
            <a:pPr lvl="0"/>
            <a:r>
              <a:rPr lang="en-US" altLang="en-US"/>
              <a:t>Click to edit Master title style</a:t>
            </a:r>
          </a:p>
        </p:txBody>
      </p:sp>
      <p:sp>
        <p:nvSpPr>
          <p:cNvPr id="74759" name="Rectangle 7"/>
          <p:cNvSpPr>
            <a:spLocks noGrp="1" noChangeArrowheads="1"/>
          </p:cNvSpPr>
          <p:nvPr>
            <p:ph type="ftr" sz="quarter" idx="3"/>
          </p:nvPr>
        </p:nvSpPr>
        <p:spPr bwMode="auto">
          <a:xfrm>
            <a:off x="590550" y="8888413"/>
            <a:ext cx="3814763" cy="739775"/>
          </a:xfrm>
          <a:prstGeom prst="rect">
            <a:avLst/>
          </a:prstGeom>
          <a:noFill/>
          <a:ln w="12700">
            <a:noFill/>
            <a:miter lim="800000"/>
            <a:headEnd/>
            <a:tailEnd/>
          </a:ln>
          <a:effectLst/>
        </p:spPr>
        <p:txBody>
          <a:bodyPr vert="horz" wrap="square" lIns="99781" tIns="49890" rIns="99781" bIns="49890" numCol="1" anchor="ctr" anchorCtr="0" compatLnSpc="1">
            <a:prstTxWarp prst="textNoShape">
              <a:avLst/>
            </a:prstTxWarp>
          </a:bodyPr>
          <a:lstStyle>
            <a:lvl1pPr>
              <a:defRPr sz="1500">
                <a:solidFill>
                  <a:schemeClr val="accent2"/>
                </a:solidFill>
              </a:defRPr>
            </a:lvl1pPr>
          </a:lstStyle>
          <a:p>
            <a:pPr>
              <a:defRPr/>
            </a:pPr>
            <a:r>
              <a:rPr lang="en-US" dirty="0"/>
              <a:t>Chapter 4 – Value Types</a:t>
            </a:r>
          </a:p>
        </p:txBody>
      </p:sp>
      <p:sp>
        <p:nvSpPr>
          <p:cNvPr id="74760" name="Rectangle 8"/>
          <p:cNvSpPr>
            <a:spLocks noGrp="1" noChangeArrowheads="1"/>
          </p:cNvSpPr>
          <p:nvPr>
            <p:ph type="sldNum" sz="quarter" idx="4"/>
          </p:nvPr>
        </p:nvSpPr>
        <p:spPr bwMode="auto">
          <a:xfrm>
            <a:off x="5565775" y="8888413"/>
            <a:ext cx="1517650" cy="739775"/>
          </a:xfrm>
          <a:prstGeom prst="rect">
            <a:avLst/>
          </a:prstGeom>
          <a:noFill/>
          <a:ln w="12700">
            <a:noFill/>
            <a:miter lim="800000"/>
            <a:headEnd/>
            <a:tailEnd/>
          </a:ln>
          <a:effectLst/>
        </p:spPr>
        <p:txBody>
          <a:bodyPr vert="horz" wrap="square" lIns="99781" tIns="49890" rIns="99781" bIns="49890" numCol="1" anchor="ctr" anchorCtr="0" compatLnSpc="1">
            <a:prstTxWarp prst="textNoShape">
              <a:avLst/>
            </a:prstTxWarp>
          </a:bodyPr>
          <a:lstStyle>
            <a:lvl1pPr algn="r">
              <a:defRPr sz="1500">
                <a:solidFill>
                  <a:schemeClr val="accent2"/>
                </a:solidFill>
              </a:defRPr>
            </a:lvl1pPr>
          </a:lstStyle>
          <a:p>
            <a:pPr>
              <a:defRPr/>
            </a:pPr>
            <a:fld id="{1C0E82F1-2331-403C-8885-D72286EDCC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defTabSz="998538" rtl="0" eaLnBrk="0" fontAlgn="base" hangingPunct="0">
        <a:spcBef>
          <a:spcPct val="0"/>
        </a:spcBef>
        <a:spcAft>
          <a:spcPct val="0"/>
        </a:spcAft>
        <a:defRPr sz="3200" b="1">
          <a:solidFill>
            <a:schemeClr val="accent2"/>
          </a:solidFill>
          <a:latin typeface="+mj-lt"/>
          <a:ea typeface="+mj-ea"/>
          <a:cs typeface="+mj-cs"/>
        </a:defRPr>
      </a:lvl1pPr>
      <a:lvl2pPr algn="ctr" defTabSz="998538" rtl="0" eaLnBrk="0" fontAlgn="base" hangingPunct="0">
        <a:spcBef>
          <a:spcPct val="0"/>
        </a:spcBef>
        <a:spcAft>
          <a:spcPct val="0"/>
        </a:spcAft>
        <a:defRPr sz="3200" b="1">
          <a:solidFill>
            <a:schemeClr val="accent2"/>
          </a:solidFill>
          <a:latin typeface="Tahoma" pitchFamily="34" charset="0"/>
        </a:defRPr>
      </a:lvl2pPr>
      <a:lvl3pPr algn="ctr" defTabSz="998538" rtl="0" eaLnBrk="0" fontAlgn="base" hangingPunct="0">
        <a:spcBef>
          <a:spcPct val="0"/>
        </a:spcBef>
        <a:spcAft>
          <a:spcPct val="0"/>
        </a:spcAft>
        <a:defRPr sz="3200" b="1">
          <a:solidFill>
            <a:schemeClr val="accent2"/>
          </a:solidFill>
          <a:latin typeface="Tahoma" pitchFamily="34" charset="0"/>
        </a:defRPr>
      </a:lvl3pPr>
      <a:lvl4pPr algn="ctr" defTabSz="998538" rtl="0" eaLnBrk="0" fontAlgn="base" hangingPunct="0">
        <a:spcBef>
          <a:spcPct val="0"/>
        </a:spcBef>
        <a:spcAft>
          <a:spcPct val="0"/>
        </a:spcAft>
        <a:defRPr sz="3200" b="1">
          <a:solidFill>
            <a:schemeClr val="accent2"/>
          </a:solidFill>
          <a:latin typeface="Tahoma" pitchFamily="34" charset="0"/>
        </a:defRPr>
      </a:lvl4pPr>
      <a:lvl5pPr algn="ctr" defTabSz="998538" rtl="0" eaLnBrk="0" fontAlgn="base" hangingPunct="0">
        <a:spcBef>
          <a:spcPct val="0"/>
        </a:spcBef>
        <a:spcAft>
          <a:spcPct val="0"/>
        </a:spcAft>
        <a:defRPr sz="3200" b="1">
          <a:solidFill>
            <a:schemeClr val="accent2"/>
          </a:solidFill>
          <a:latin typeface="Tahoma" pitchFamily="34" charset="0"/>
        </a:defRPr>
      </a:lvl5pPr>
      <a:lvl6pPr marL="457200" algn="ctr" defTabSz="998538" rtl="0" eaLnBrk="0" fontAlgn="base" hangingPunct="0">
        <a:spcBef>
          <a:spcPct val="0"/>
        </a:spcBef>
        <a:spcAft>
          <a:spcPct val="0"/>
        </a:spcAft>
        <a:defRPr sz="3200" b="1">
          <a:solidFill>
            <a:schemeClr val="accent2"/>
          </a:solidFill>
          <a:latin typeface="Tahoma" pitchFamily="34" charset="0"/>
        </a:defRPr>
      </a:lvl6pPr>
      <a:lvl7pPr marL="914400" algn="ctr" defTabSz="998538" rtl="0" eaLnBrk="0" fontAlgn="base" hangingPunct="0">
        <a:spcBef>
          <a:spcPct val="0"/>
        </a:spcBef>
        <a:spcAft>
          <a:spcPct val="0"/>
        </a:spcAft>
        <a:defRPr sz="3200" b="1">
          <a:solidFill>
            <a:schemeClr val="accent2"/>
          </a:solidFill>
          <a:latin typeface="Tahoma" pitchFamily="34" charset="0"/>
        </a:defRPr>
      </a:lvl7pPr>
      <a:lvl8pPr marL="1371600" algn="ctr" defTabSz="998538" rtl="0" eaLnBrk="0" fontAlgn="base" hangingPunct="0">
        <a:spcBef>
          <a:spcPct val="0"/>
        </a:spcBef>
        <a:spcAft>
          <a:spcPct val="0"/>
        </a:spcAft>
        <a:defRPr sz="3200" b="1">
          <a:solidFill>
            <a:schemeClr val="accent2"/>
          </a:solidFill>
          <a:latin typeface="Tahoma" pitchFamily="34" charset="0"/>
        </a:defRPr>
      </a:lvl8pPr>
      <a:lvl9pPr marL="1828800" algn="ctr" defTabSz="998538" rtl="0" eaLnBrk="0" fontAlgn="base" hangingPunct="0">
        <a:spcBef>
          <a:spcPct val="0"/>
        </a:spcBef>
        <a:spcAft>
          <a:spcPct val="0"/>
        </a:spcAft>
        <a:defRPr sz="3200" b="1">
          <a:solidFill>
            <a:schemeClr val="accent2"/>
          </a:solidFill>
          <a:latin typeface="Tahoma" pitchFamily="34" charset="0"/>
        </a:defRPr>
      </a:lvl9pPr>
    </p:titleStyle>
    <p:bodyStyle>
      <a:lvl1pPr marL="374650" indent="-374650" algn="l" defTabSz="998538" rtl="0" eaLnBrk="0" fontAlgn="base" hangingPunct="0">
        <a:spcBef>
          <a:spcPct val="20000"/>
        </a:spcBef>
        <a:spcAft>
          <a:spcPct val="0"/>
        </a:spcAft>
        <a:buClr>
          <a:schemeClr val="tx1"/>
        </a:buClr>
        <a:buSzPct val="75000"/>
        <a:buFont typeface="Symbol" panose="05050102010706020507" pitchFamily="18" charset="2"/>
        <a:buChar char="·"/>
        <a:defRPr sz="2200">
          <a:solidFill>
            <a:schemeClr val="accent2"/>
          </a:solidFill>
          <a:latin typeface="+mn-lt"/>
          <a:ea typeface="+mn-ea"/>
          <a:cs typeface="+mn-cs"/>
        </a:defRPr>
      </a:lvl1pPr>
      <a:lvl2pPr marL="811213" indent="-312738" algn="l" defTabSz="998538" rtl="0" eaLnBrk="0" fontAlgn="base" hangingPunct="0">
        <a:spcBef>
          <a:spcPct val="20000"/>
        </a:spcBef>
        <a:spcAft>
          <a:spcPct val="0"/>
        </a:spcAft>
        <a:buClr>
          <a:schemeClr val="tx1"/>
        </a:buClr>
        <a:buSzPct val="100000"/>
        <a:buChar char="–"/>
        <a:defRPr sz="2000">
          <a:solidFill>
            <a:schemeClr val="accent2"/>
          </a:solidFill>
          <a:latin typeface="+mn-lt"/>
        </a:defRPr>
      </a:lvl2pPr>
      <a:lvl3pPr marL="1247775" indent="-249238"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3pPr>
      <a:lvl4pPr marL="1746250" indent="-249238" algn="l" defTabSz="998538" rtl="0" eaLnBrk="0" fontAlgn="base" hangingPunct="0">
        <a:spcBef>
          <a:spcPct val="20000"/>
        </a:spcBef>
        <a:spcAft>
          <a:spcPct val="0"/>
        </a:spcAft>
        <a:buClr>
          <a:schemeClr val="tx1"/>
        </a:buClr>
        <a:buSzPct val="65000"/>
        <a:buChar char="–"/>
        <a:defRPr sz="1700">
          <a:solidFill>
            <a:schemeClr val="accent2"/>
          </a:solidFill>
          <a:latin typeface="+mn-lt"/>
        </a:defRPr>
      </a:lvl4pPr>
      <a:lvl5pPr marL="22431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5pPr>
      <a:lvl6pPr marL="27003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6pPr>
      <a:lvl7pPr marL="31575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7pPr>
      <a:lvl8pPr marL="36147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8pPr>
      <a:lvl9pPr marL="4071938" indent="-247650" algn="l" defTabSz="998538" rtl="0" eaLnBrk="0" fontAlgn="base" hangingPunct="0">
        <a:spcBef>
          <a:spcPct val="20000"/>
        </a:spcBef>
        <a:spcAft>
          <a:spcPct val="0"/>
        </a:spcAft>
        <a:buClr>
          <a:schemeClr val="tx1"/>
        </a:buClr>
        <a:buSzPct val="100000"/>
        <a:buChar char="•"/>
        <a:defRPr sz="17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569913" y="3068638"/>
            <a:ext cx="6450012" cy="878681"/>
          </a:xfrm>
        </p:spPr>
        <p:txBody>
          <a:bodyPr/>
          <a:lstStyle/>
          <a:p>
            <a:r>
              <a:rPr lang="en-US" altLang="en-US" sz="2800" dirty="0" err="1"/>
              <a:t>ValueTypes</a:t>
            </a:r>
            <a:endParaRPr lang="en-US" altLang="en-US" sz="2800" dirty="0"/>
          </a:p>
        </p:txBody>
      </p:sp>
      <p:sp>
        <p:nvSpPr>
          <p:cNvPr id="3075" name="Rectangle 5"/>
          <p:cNvSpPr>
            <a:spLocks noGrp="1" noChangeArrowheads="1"/>
          </p:cNvSpPr>
          <p:nvPr>
            <p:ph type="subTitle" idx="1"/>
          </p:nvPr>
        </p:nvSpPr>
        <p:spPr/>
        <p:txBody>
          <a:bodyPr/>
          <a:lstStyle/>
          <a:p>
            <a:r>
              <a:rPr lang="en-US" altLang="en-US" dirty="0"/>
              <a:t>Jim Fawcett</a:t>
            </a:r>
          </a:p>
          <a:p>
            <a:r>
              <a:rPr lang="en-US" altLang="en-US" dirty="0"/>
              <a:t>CSE687 – Object Oriented Design</a:t>
            </a:r>
          </a:p>
          <a:p>
            <a:r>
              <a:rPr lang="en-US" altLang="en-US" dirty="0"/>
              <a:t>Summer 2018</a:t>
            </a:r>
            <a:br>
              <a:rPr lang="en-US" altLang="en-US" dirty="0"/>
            </a:br>
            <a:endParaRPr lang="en-US" altLang="en-US" dirty="0"/>
          </a:p>
          <a:p>
            <a:endParaRPr lang="en-US"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1741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B9CA33A1-6B29-466E-BCA4-CA33086DF084}" type="slidenum">
              <a:rPr lang="en-US" altLang="en-US" sz="1500" smtClean="0">
                <a:latin typeface="Times New Roman" panose="02020603050405020304" pitchFamily="18" charset="0"/>
              </a:rPr>
              <a:pPr>
                <a:spcBef>
                  <a:spcPct val="0"/>
                </a:spcBef>
                <a:buClrTx/>
                <a:buSzTx/>
                <a:buFontTx/>
                <a:buNone/>
              </a:pPr>
              <a:t>10</a:t>
            </a:fld>
            <a:endParaRPr lang="en-US" altLang="en-US" sz="1500" dirty="0">
              <a:latin typeface="Times New Roman" panose="02020603050405020304" pitchFamily="18" charset="0"/>
            </a:endParaRPr>
          </a:p>
        </p:txBody>
      </p:sp>
      <p:sp>
        <p:nvSpPr>
          <p:cNvPr id="17412" name="Rectangle 3"/>
          <p:cNvSpPr>
            <a:spLocks noGrp="1" noChangeArrowheads="1"/>
          </p:cNvSpPr>
          <p:nvPr>
            <p:ph type="body" idx="1"/>
          </p:nvPr>
        </p:nvSpPr>
        <p:spPr>
          <a:xfrm>
            <a:off x="671513" y="1357313"/>
            <a:ext cx="6248400" cy="7545387"/>
          </a:xfrm>
          <a:solidFill>
            <a:schemeClr val="accent3"/>
          </a:solidFill>
        </p:spPr>
        <p:txBody>
          <a:bodyPr lIns="274274" tIns="47617" rIns="95234" bIns="47617"/>
          <a:lstStyle/>
          <a:p>
            <a:r>
              <a:rPr lang="en-US" altLang="en-US" sz="1700" dirty="0"/>
              <a:t>C++ supports data abstraction by enabling a designer to develop new data types</a:t>
            </a:r>
            <a:br>
              <a:rPr lang="en-US" altLang="en-US" sz="1600" dirty="0"/>
            </a:br>
            <a:endParaRPr lang="en-US" altLang="en-US" sz="1600" dirty="0"/>
          </a:p>
          <a:p>
            <a:pPr lvl="1"/>
            <a:r>
              <a:rPr lang="en-US" altLang="en-US" sz="1600" dirty="0"/>
              <a:t>classes provide facilities for user defined types</a:t>
            </a:r>
          </a:p>
          <a:p>
            <a:pPr lvl="1"/>
            <a:r>
              <a:rPr lang="en-US" altLang="en-US" sz="1600" dirty="0"/>
              <a:t>an object of a class can be provided with virtually all of the capabilities of the built in types, e.g., </a:t>
            </a:r>
            <a:r>
              <a:rPr lang="en-US" altLang="en-US" sz="1600" dirty="0" err="1"/>
              <a:t>int</a:t>
            </a:r>
            <a:r>
              <a:rPr lang="en-US" altLang="en-US" sz="1600" dirty="0"/>
              <a:t>, char, float, etc.</a:t>
            </a:r>
          </a:p>
          <a:p>
            <a:pPr lvl="1"/>
            <a:r>
              <a:rPr lang="en-US" altLang="en-US" sz="1600" dirty="0"/>
              <a:t>C++ provides syntax for user defined classes which looks just like that used for built in types</a:t>
            </a:r>
            <a:br>
              <a:rPr lang="en-US" altLang="en-US" sz="1600" dirty="0"/>
            </a:br>
            <a:br>
              <a:rPr lang="en-US" altLang="en-US" sz="1600" dirty="0"/>
            </a:br>
            <a:endParaRPr lang="en-US" altLang="en-US" sz="1600" dirty="0"/>
          </a:p>
          <a:p>
            <a:r>
              <a:rPr lang="en-US" altLang="en-US" sz="1700" dirty="0"/>
              <a:t>C++ operators new and delete directly support the run-time creation of objects</a:t>
            </a:r>
            <a:br>
              <a:rPr lang="en-US" altLang="en-US" sz="1700" dirty="0"/>
            </a:br>
            <a:endParaRPr lang="en-US" altLang="en-US" sz="1700" dirty="0"/>
          </a:p>
          <a:p>
            <a:r>
              <a:rPr lang="en-US" altLang="en-US" sz="1700" dirty="0"/>
              <a:t>Unlike C packages, class declarations may be used to create many objects, determined either at compile time or run time.</a:t>
            </a:r>
            <a:br>
              <a:rPr lang="en-US" altLang="en-US" sz="1700" dirty="0"/>
            </a:br>
            <a:endParaRPr lang="en-US" altLang="en-US" sz="1700" dirty="0"/>
          </a:p>
          <a:p>
            <a:r>
              <a:rPr lang="en-US" altLang="en-US" sz="1700" dirty="0"/>
              <a:t>Essentially a class is like a fine-grained C package with a public interface, and private implementation, but with the additional features:</a:t>
            </a:r>
            <a:endParaRPr lang="en-US" altLang="en-US" sz="1600" dirty="0"/>
          </a:p>
          <a:p>
            <a:pPr lvl="1"/>
            <a:r>
              <a:rPr lang="en-US" altLang="en-US" sz="1600" dirty="0"/>
              <a:t>many instances, that is objects, can be declared</a:t>
            </a:r>
          </a:p>
          <a:p>
            <a:pPr lvl="1"/>
            <a:r>
              <a:rPr lang="en-US" altLang="en-US" sz="1600" dirty="0"/>
              <a:t>new instances can be created at run time</a:t>
            </a:r>
          </a:p>
          <a:p>
            <a:pPr lvl="1"/>
            <a:r>
              <a:rPr lang="en-US" altLang="en-US" sz="1600" dirty="0"/>
              <a:t>the language provides special syntax for classes to mimic behavior of the built in types</a:t>
            </a:r>
          </a:p>
        </p:txBody>
      </p:sp>
      <p:sp>
        <p:nvSpPr>
          <p:cNvPr id="17413" name="Rectangle 4"/>
          <p:cNvSpPr>
            <a:spLocks noGrp="1" noChangeArrowheads="1"/>
          </p:cNvSpPr>
          <p:nvPr>
            <p:ph type="title"/>
          </p:nvPr>
        </p:nvSpPr>
        <p:spPr>
          <a:xfrm>
            <a:off x="569913" y="328613"/>
            <a:ext cx="6450012" cy="876300"/>
          </a:xfrm>
        </p:spPr>
        <p:txBody>
          <a:bodyPr/>
          <a:lstStyle/>
          <a:p>
            <a:r>
              <a:rPr lang="en-US" altLang="en-US"/>
              <a:t>Support for Data Abstraction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517525" y="976313"/>
            <a:ext cx="6478588" cy="8001000"/>
          </a:xfrm>
          <a:solidFill>
            <a:schemeClr val="accent3"/>
          </a:solidFill>
        </p:spPr>
        <p:txBody>
          <a:bodyPr lIns="274274" tIns="47617" rIns="95234" bIns="47617"/>
          <a:lstStyle/>
          <a:p>
            <a:pPr>
              <a:buFontTx/>
              <a:buChar char=" "/>
            </a:pPr>
            <a:r>
              <a:rPr lang="en-US" altLang="en-US" sz="1700" dirty="0"/>
              <a:t>Object oriented programming uses the class as a primary structuring mechanism.  Classes are like C packages in that they have internal state data and functions which provide access to and manipulate the state.  In fact, C++ classes are usually defined using a C-like package structure.</a:t>
            </a:r>
            <a:br>
              <a:rPr lang="en-US" altLang="en-US" sz="1700" dirty="0"/>
            </a:br>
            <a:br>
              <a:rPr lang="en-US" altLang="en-US" sz="1700" dirty="0"/>
            </a:br>
            <a:r>
              <a:rPr lang="en-US" altLang="en-US" sz="1700" dirty="0"/>
              <a:t>Unlike programs built from C packages, object oriented programs can declare as many class objects as they need, and may do so dynamically.  That is, objects can be created and destroyed during the execution of the program.</a:t>
            </a:r>
            <a:br>
              <a:rPr lang="en-US" altLang="en-US" sz="1700" dirty="0"/>
            </a:br>
            <a:br>
              <a:rPr lang="en-US" altLang="en-US" sz="1700" dirty="0"/>
            </a:br>
            <a:r>
              <a:rPr lang="en-US" altLang="en-US" sz="1700" dirty="0"/>
              <a:t>OOPL’s like C++ add the additional structuring facility of inheritance.</a:t>
            </a:r>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endParaRPr lang="en-US" altLang="en-US" sz="1700" dirty="0"/>
          </a:p>
          <a:p>
            <a:pPr>
              <a:buFontTx/>
              <a:buChar char=" "/>
            </a:pPr>
            <a:r>
              <a:rPr lang="en-US" altLang="en-US" sz="1700" dirty="0"/>
              <a:t>A derived class inherits it’s base class state structure and all of its member functions.  It may add additional state data and new member functions or modify existing virtual member functions to specialize the base class behaviors.</a:t>
            </a:r>
          </a:p>
          <a:p>
            <a:pPr>
              <a:buFontTx/>
              <a:buChar char=" "/>
            </a:pPr>
            <a:endParaRPr lang="en-US" altLang="en-US" sz="1700" dirty="0"/>
          </a:p>
          <a:p>
            <a:pPr>
              <a:buFontTx/>
              <a:buChar char=" "/>
            </a:pPr>
            <a:endParaRPr lang="en-US" altLang="en-US" sz="1700" dirty="0"/>
          </a:p>
          <a:p>
            <a:pPr>
              <a:buFontTx/>
              <a:buChar char=" "/>
            </a:pPr>
            <a:endParaRPr lang="en-US" altLang="en-US" sz="1700" dirty="0"/>
          </a:p>
        </p:txBody>
      </p:sp>
      <p:sp>
        <p:nvSpPr>
          <p:cNvPr id="21506"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2150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1B28CDF-93B9-473B-B9D9-97CB602D5DE3}" type="slidenum">
              <a:rPr lang="en-US" altLang="en-US" sz="1500" smtClean="0">
                <a:latin typeface="Times New Roman" panose="02020603050405020304" pitchFamily="18" charset="0"/>
              </a:rPr>
              <a:pPr>
                <a:spcBef>
                  <a:spcPct val="0"/>
                </a:spcBef>
                <a:buClrTx/>
                <a:buSzTx/>
                <a:buFontTx/>
                <a:buNone/>
              </a:pPr>
              <a:t>11</a:t>
            </a:fld>
            <a:endParaRPr lang="en-US" altLang="en-US" sz="1500">
              <a:latin typeface="Times New Roman" panose="02020603050405020304" pitchFamily="18" charset="0"/>
            </a:endParaRPr>
          </a:p>
        </p:txBody>
      </p:sp>
      <p:graphicFrame>
        <p:nvGraphicFramePr>
          <p:cNvPr id="21509" name="Object 22"/>
          <p:cNvGraphicFramePr>
            <a:graphicFrameLocks noChangeAspect="1"/>
          </p:cNvGraphicFramePr>
          <p:nvPr/>
        </p:nvGraphicFramePr>
        <p:xfrm>
          <a:off x="2286000" y="4572000"/>
          <a:ext cx="3505200" cy="3089275"/>
        </p:xfrm>
        <a:graphic>
          <a:graphicData uri="http://schemas.openxmlformats.org/presentationml/2006/ole">
            <mc:AlternateContent xmlns:mc="http://schemas.openxmlformats.org/markup-compatibility/2006">
              <mc:Choice xmlns:v="urn:schemas-microsoft-com:vml" Requires="v">
                <p:oleObj spid="_x0000_s21542" name="VISIO" r:id="rId4" imgW="3012948" imgH="2784348" progId="Visio.Drawing.4">
                  <p:embed/>
                </p:oleObj>
              </mc:Choice>
              <mc:Fallback>
                <p:oleObj name="VISIO" r:id="rId4" imgW="3012948" imgH="2784348" progId="Visio.Drawing.4">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572000"/>
                        <a:ext cx="3505200" cy="308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Rectangle 23"/>
          <p:cNvSpPr>
            <a:spLocks noGrp="1" noChangeArrowheads="1"/>
          </p:cNvSpPr>
          <p:nvPr>
            <p:ph type="title"/>
          </p:nvPr>
        </p:nvSpPr>
        <p:spPr>
          <a:xfrm>
            <a:off x="569913" y="328613"/>
            <a:ext cx="6450012" cy="571500"/>
          </a:xfrm>
        </p:spPr>
        <p:txBody>
          <a:bodyPr/>
          <a:lstStyle/>
          <a:p>
            <a:r>
              <a:rPr lang="en-US" altLang="en-US" sz="2800"/>
              <a:t>Structuring Software with Objects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a:latin typeface="Times New Roman" panose="02020603050405020304" pitchFamily="18" charset="0"/>
              </a:rPr>
              <a:t>Chapter 4 - Abstract Data Types</a:t>
            </a:r>
          </a:p>
        </p:txBody>
      </p:sp>
      <p:sp>
        <p:nvSpPr>
          <p:cNvPr id="2355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4D5ADF44-F621-47B5-B293-B37E26CED01B}" type="slidenum">
              <a:rPr lang="en-US" altLang="en-US" sz="1500" smtClean="0">
                <a:latin typeface="Times New Roman" panose="02020603050405020304" pitchFamily="18" charset="0"/>
              </a:rPr>
              <a:pPr>
                <a:spcBef>
                  <a:spcPct val="0"/>
                </a:spcBef>
                <a:buClrTx/>
                <a:buSzTx/>
                <a:buFontTx/>
                <a:buNone/>
              </a:pPr>
              <a:t>12</a:t>
            </a:fld>
            <a:endParaRPr lang="en-US" altLang="en-US" sz="1500">
              <a:latin typeface="Times New Roman" panose="02020603050405020304" pitchFamily="18" charset="0"/>
            </a:endParaRPr>
          </a:p>
        </p:txBody>
      </p:sp>
      <p:sp>
        <p:nvSpPr>
          <p:cNvPr id="23556" name="Rectangle 3"/>
          <p:cNvSpPr>
            <a:spLocks noGrp="1" noChangeArrowheads="1"/>
          </p:cNvSpPr>
          <p:nvPr>
            <p:ph type="body" idx="1"/>
          </p:nvPr>
        </p:nvSpPr>
        <p:spPr>
          <a:xfrm>
            <a:off x="595313" y="900113"/>
            <a:ext cx="6477000" cy="8686800"/>
          </a:xfrm>
          <a:solidFill>
            <a:schemeClr val="accent3"/>
          </a:solidFill>
        </p:spPr>
        <p:txBody>
          <a:bodyPr lIns="274274" tIns="47617" rIns="95234" bIns="47617"/>
          <a:lstStyle/>
          <a:p>
            <a:r>
              <a:rPr lang="en-US" altLang="en-US" sz="1600" dirty="0"/>
              <a:t>A class establishes the operations and “look and feel” for the objects it creates.</a:t>
            </a:r>
          </a:p>
          <a:p>
            <a:r>
              <a:rPr lang="en-US" altLang="en-US" sz="1600" dirty="0"/>
              <a:t>We normally expect a class to provide the following operations for its objects</a:t>
            </a:r>
            <a:r>
              <a:rPr lang="en-US" altLang="en-US" sz="1300" dirty="0"/>
              <a:t>:</a:t>
            </a:r>
            <a:br>
              <a:rPr lang="en-US" altLang="en-US" sz="1300" dirty="0"/>
            </a:br>
            <a:endParaRPr lang="en-US" altLang="en-US" sz="1300" dirty="0"/>
          </a:p>
          <a:p>
            <a:pPr lvl="1"/>
            <a:r>
              <a:rPr lang="en-US" altLang="en-US" sz="1400" b="1" u="sng" dirty="0"/>
              <a:t>construction:</a:t>
            </a:r>
            <a:r>
              <a:rPr lang="en-US" altLang="en-US" sz="1400" u="sng" dirty="0"/>
              <a:t>  </a:t>
            </a:r>
            <a:br>
              <a:rPr lang="en-US" altLang="en-US" sz="1400" u="sng" dirty="0"/>
            </a:br>
            <a:r>
              <a:rPr lang="en-US" altLang="en-US" sz="1400" dirty="0"/>
              <a:t>allocate any required resources for the object and provide a syntax for the client to invoke</a:t>
            </a:r>
            <a:br>
              <a:rPr lang="en-US" altLang="en-US" sz="1400" dirty="0"/>
            </a:br>
            <a:endParaRPr lang="en-US" altLang="en-US" sz="1400" dirty="0"/>
          </a:p>
          <a:p>
            <a:pPr lvl="1"/>
            <a:r>
              <a:rPr lang="en-US" altLang="en-US" sz="1400" b="1" u="sng" dirty="0"/>
              <a:t>destruction:</a:t>
            </a:r>
            <a:r>
              <a:rPr lang="en-US" altLang="en-US" sz="1400" b="1" dirty="0"/>
              <a:t> </a:t>
            </a:r>
            <a:br>
              <a:rPr lang="en-US" altLang="en-US" sz="1400" b="1" dirty="0"/>
            </a:br>
            <a:r>
              <a:rPr lang="en-US" altLang="en-US" sz="1400" dirty="0"/>
              <a:t>deallocate resources and perform any needed cleanup</a:t>
            </a:r>
            <a:br>
              <a:rPr lang="en-US" altLang="en-US" sz="1400" dirty="0"/>
            </a:br>
            <a:endParaRPr lang="en-US" altLang="en-US" sz="1400" dirty="0"/>
          </a:p>
          <a:p>
            <a:pPr lvl="1"/>
            <a:r>
              <a:rPr lang="en-US" altLang="en-US" sz="1400" b="1" u="sng" dirty="0"/>
              <a:t>arrays:</a:t>
            </a:r>
            <a:br>
              <a:rPr lang="en-US" altLang="en-US" sz="1400" b="1" dirty="0"/>
            </a:br>
            <a:r>
              <a:rPr lang="en-US" altLang="en-US" sz="1400" dirty="0"/>
              <a:t>provide for the construction of arrays of valid initialized objects</a:t>
            </a:r>
            <a:br>
              <a:rPr lang="en-US" altLang="en-US" sz="1400" dirty="0"/>
            </a:br>
            <a:endParaRPr lang="en-US" altLang="en-US" sz="1400" dirty="0"/>
          </a:p>
          <a:p>
            <a:pPr lvl="1"/>
            <a:r>
              <a:rPr lang="en-US" altLang="en-US" sz="1400" b="1" u="sng" dirty="0"/>
              <a:t>passing to functions:</a:t>
            </a:r>
            <a:br>
              <a:rPr lang="en-US" altLang="en-US" sz="1400" b="1" u="sng" dirty="0"/>
            </a:br>
            <a:r>
              <a:rPr lang="en-US" altLang="en-US" sz="1400" dirty="0"/>
              <a:t>support passing objects to functions and the return of objects from functions by value, pointer, or reference</a:t>
            </a:r>
            <a:br>
              <a:rPr lang="en-US" altLang="en-US" sz="1400" dirty="0"/>
            </a:br>
            <a:endParaRPr lang="en-US" altLang="en-US" sz="1400" dirty="0"/>
          </a:p>
          <a:p>
            <a:pPr lvl="1"/>
            <a:r>
              <a:rPr lang="en-US" altLang="en-US" sz="1400" b="1" u="sng" dirty="0"/>
              <a:t>observing and modifying object state:</a:t>
            </a:r>
            <a:br>
              <a:rPr lang="en-US" altLang="en-US" sz="1400" b="1" dirty="0"/>
            </a:br>
            <a:r>
              <a:rPr lang="en-US" altLang="en-US" sz="1400" dirty="0"/>
              <a:t>provide accessor and </a:t>
            </a:r>
            <a:r>
              <a:rPr lang="en-US" altLang="en-US" sz="1400" dirty="0" err="1"/>
              <a:t>mutator</a:t>
            </a:r>
            <a:r>
              <a:rPr lang="en-US" altLang="en-US" sz="1400" dirty="0"/>
              <a:t> functions which disclose and make valid modifications of an object’s internal state</a:t>
            </a:r>
            <a:br>
              <a:rPr lang="en-US" altLang="en-US" sz="1400" dirty="0"/>
            </a:br>
            <a:endParaRPr lang="en-US" altLang="en-US" sz="1400" dirty="0"/>
          </a:p>
          <a:p>
            <a:pPr lvl="1"/>
            <a:r>
              <a:rPr lang="en-US" altLang="en-US" sz="1400" b="1" u="sng" dirty="0"/>
              <a:t>assignment of objects:</a:t>
            </a:r>
            <a:br>
              <a:rPr lang="en-US" altLang="en-US" sz="1400" b="1" dirty="0"/>
            </a:br>
            <a:r>
              <a:rPr lang="en-US" altLang="en-US" sz="1400" dirty="0"/>
              <a:t>assign the value (state) of one object to another existing object</a:t>
            </a:r>
            <a:br>
              <a:rPr lang="en-US" altLang="en-US" sz="1400" dirty="0"/>
            </a:br>
            <a:endParaRPr lang="en-US" altLang="en-US" sz="1400" u="sng" dirty="0"/>
          </a:p>
          <a:p>
            <a:pPr lvl="1"/>
            <a:r>
              <a:rPr lang="en-US" altLang="en-US" sz="1400" b="1" u="sng" dirty="0"/>
              <a:t>coercion of objects:</a:t>
            </a:r>
            <a:br>
              <a:rPr lang="en-US" altLang="en-US" sz="1400" dirty="0"/>
            </a:br>
            <a:r>
              <a:rPr lang="en-US" altLang="en-US" sz="1400" dirty="0"/>
              <a:t>provide for promotion of some foreign objects to objects of  this class, provide cast operators (only) to the built in types</a:t>
            </a:r>
            <a:br>
              <a:rPr lang="en-US" altLang="en-US" sz="1400" dirty="0"/>
            </a:br>
            <a:endParaRPr lang="en-US" altLang="en-US" sz="1400" dirty="0"/>
          </a:p>
          <a:p>
            <a:pPr lvl="1"/>
            <a:r>
              <a:rPr lang="en-US" altLang="en-US" sz="1400" b="1" u="sng" dirty="0"/>
              <a:t>operator symbolism:</a:t>
            </a:r>
            <a:br>
              <a:rPr lang="en-US" altLang="en-US" sz="1400" b="1" dirty="0"/>
            </a:br>
            <a:r>
              <a:rPr lang="en-US" altLang="en-US" sz="1400" dirty="0"/>
              <a:t>often we want the vocabulary provided by the class’s public interface to include operator symbols like ‘+’, ‘-’, ...</a:t>
            </a:r>
            <a:br>
              <a:rPr lang="en-US" altLang="en-US" sz="1400" dirty="0"/>
            </a:br>
            <a:br>
              <a:rPr lang="en-US" altLang="en-US" sz="1300" dirty="0"/>
            </a:br>
            <a:endParaRPr lang="en-US" altLang="en-US" sz="1300" dirty="0"/>
          </a:p>
          <a:p>
            <a:r>
              <a:rPr lang="en-US" altLang="en-US" sz="1600" dirty="0"/>
              <a:t>While providing these operations we expect the class to protect and hide its internal implementation. </a:t>
            </a:r>
          </a:p>
        </p:txBody>
      </p:sp>
      <p:sp>
        <p:nvSpPr>
          <p:cNvPr id="23557" name="Rectangle 4"/>
          <p:cNvSpPr>
            <a:spLocks noGrp="1" noChangeArrowheads="1"/>
          </p:cNvSpPr>
          <p:nvPr>
            <p:ph type="title"/>
          </p:nvPr>
        </p:nvSpPr>
        <p:spPr>
          <a:xfrm>
            <a:off x="569913" y="214313"/>
            <a:ext cx="6450012" cy="609600"/>
          </a:xfrm>
        </p:spPr>
        <p:txBody>
          <a:bodyPr/>
          <a:lstStyle/>
          <a:p>
            <a:r>
              <a:rPr lang="en-US" altLang="en-US"/>
              <a:t>Classes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Footer Placeholder 4"/>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25603" name="Slide Number Placeholder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7AFA86B-9ADA-4422-9DE0-86DF01D1A7EC}" type="slidenum">
              <a:rPr lang="en-US" altLang="en-US" sz="1500" smtClean="0">
                <a:latin typeface="Times New Roman" panose="02020603050405020304" pitchFamily="18" charset="0"/>
              </a:rPr>
              <a:pPr>
                <a:spcBef>
                  <a:spcPct val="0"/>
                </a:spcBef>
                <a:buClrTx/>
                <a:buSzTx/>
                <a:buFontTx/>
                <a:buNone/>
              </a:pPr>
              <a:t>13</a:t>
            </a:fld>
            <a:endParaRPr lang="en-US" altLang="en-US" sz="1500">
              <a:latin typeface="Times New Roman" panose="02020603050405020304" pitchFamily="18" charset="0"/>
            </a:endParaRPr>
          </a:p>
        </p:txBody>
      </p:sp>
      <p:sp>
        <p:nvSpPr>
          <p:cNvPr id="25604" name="Rectangle 3"/>
          <p:cNvSpPr>
            <a:spLocks noGrp="1" noChangeArrowheads="1"/>
          </p:cNvSpPr>
          <p:nvPr>
            <p:ph type="body" sz="half" idx="1"/>
          </p:nvPr>
        </p:nvSpPr>
        <p:spPr>
          <a:xfrm>
            <a:off x="747713" y="1320800"/>
            <a:ext cx="3124200" cy="7578725"/>
          </a:xfrm>
          <a:solidFill>
            <a:schemeClr val="accent3"/>
          </a:solidFill>
          <a:ln w="12700" cap="flat">
            <a:solidFill>
              <a:schemeClr val="tx1"/>
            </a:solidFill>
            <a:miter lim="800000"/>
            <a:headEnd/>
            <a:tailEnd/>
          </a:ln>
        </p:spPr>
        <p:txBody>
          <a:bodyPr lIns="274274" tIns="47617" rIns="95234" bIns="47617"/>
          <a:lstStyle/>
          <a:p>
            <a:pPr>
              <a:buFont typeface="Symbol" panose="05050102010706020507" pitchFamily="18" charset="2"/>
              <a:buNone/>
            </a:pPr>
            <a:r>
              <a:rPr lang="en-US" altLang="en-US" sz="1500" b="1" i="1" dirty="0">
                <a:latin typeface="Courier New" panose="02070309020205020404" pitchFamily="49" charset="0"/>
              </a:rPr>
              <a:t>class declarations</a:t>
            </a:r>
          </a:p>
          <a:p>
            <a:pPr>
              <a:buFont typeface="Symbol" panose="05050102010706020507" pitchFamily="18" charset="2"/>
              <a:buNone/>
            </a:pPr>
            <a:endParaRPr lang="en-US" altLang="en-US" sz="1300"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class X {</a:t>
            </a:r>
          </a:p>
          <a:p>
            <a:pPr>
              <a:buFont typeface="Symbol" panose="05050102010706020507" pitchFamily="18" charset="2"/>
              <a:buNone/>
            </a:pPr>
            <a:r>
              <a:rPr lang="en-US" altLang="en-US" sz="1300" b="1" dirty="0">
                <a:latin typeface="Courier New" panose="02070309020205020404" pitchFamily="49" charset="0"/>
              </a:rPr>
              <a:t>  public:</a:t>
            </a:r>
          </a:p>
          <a:p>
            <a:pPr>
              <a:buFont typeface="Symbol" panose="05050102010706020507" pitchFamily="18" charset="2"/>
              <a:buNone/>
            </a:pPr>
            <a:r>
              <a:rPr lang="en-US" altLang="en-US" sz="1300" b="1" dirty="0">
                <a:latin typeface="Courier New" panose="02070309020205020404" pitchFamily="49" charset="0"/>
              </a:rPr>
              <a:t>  // promotion constructor</a:t>
            </a:r>
          </a:p>
          <a:p>
            <a:pPr>
              <a:buFont typeface="Symbol" panose="05050102010706020507" pitchFamily="18" charset="2"/>
              <a:buNone/>
            </a:pPr>
            <a:r>
              <a:rPr lang="en-US" altLang="en-US" sz="1300" b="1" dirty="0">
                <a:latin typeface="Courier New" panose="02070309020205020404" pitchFamily="49" charset="0"/>
              </a:rPr>
              <a:t>    X(T t); </a:t>
            </a:r>
          </a:p>
          <a:p>
            <a:pPr>
              <a:buFont typeface="Symbol" panose="05050102010706020507" pitchFamily="18" charset="2"/>
              <a:buNone/>
            </a:pPr>
            <a:r>
              <a:rPr lang="en-US" altLang="en-US" sz="1300" b="1" dirty="0">
                <a:latin typeface="Courier New" panose="02070309020205020404" pitchFamily="49" charset="0"/>
              </a:rPr>
              <a:t> </a:t>
            </a:r>
          </a:p>
          <a:p>
            <a:pPr>
              <a:buFont typeface="Symbol" panose="05050102010706020507" pitchFamily="18" charset="2"/>
              <a:buNone/>
            </a:pPr>
            <a:r>
              <a:rPr lang="en-US" altLang="en-US" sz="1300" b="1" dirty="0">
                <a:latin typeface="Courier New" panose="02070309020205020404" pitchFamily="49" charset="0"/>
              </a:rPr>
              <a:t>  // void </a:t>
            </a:r>
            <a:r>
              <a:rPr lang="en-US" altLang="en-US" sz="1300" b="1" dirty="0" err="1">
                <a:latin typeface="Courier New" panose="02070309020205020404" pitchFamily="49" charset="0"/>
              </a:rPr>
              <a:t>ctor</a:t>
            </a:r>
            <a:r>
              <a:rPr lang="en-US" altLang="en-US" sz="1300" b="1" dirty="0">
                <a:latin typeface="Courier New" panose="02070309020205020404" pitchFamily="49" charset="0"/>
              </a:rPr>
              <a:t> for arrays</a:t>
            </a:r>
          </a:p>
          <a:p>
            <a:pPr>
              <a:buFont typeface="Symbol" panose="05050102010706020507" pitchFamily="18" charset="2"/>
              <a:buNone/>
            </a:pPr>
            <a:r>
              <a:rPr lang="en-US" altLang="en-US" sz="1300" b="1" dirty="0">
                <a:latin typeface="Courier New" panose="02070309020205020404" pitchFamily="49" charset="0"/>
              </a:rPr>
              <a:t>    X();</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destructor</a:t>
            </a:r>
          </a:p>
          <a:p>
            <a:pPr>
              <a:buFont typeface="Symbol" panose="05050102010706020507" pitchFamily="18" charset="2"/>
              <a:buNone/>
            </a:pPr>
            <a:r>
              <a:rPr lang="en-US" altLang="en-US" sz="1300" b="1" dirty="0">
                <a:latin typeface="Courier New" panose="02070309020205020404" pitchFamily="49" charset="0"/>
              </a:rPr>
              <a:t>    ~X();</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copy </a:t>
            </a:r>
            <a:r>
              <a:rPr lang="en-US" altLang="en-US" sz="1300" b="1" dirty="0" err="1">
                <a:latin typeface="Courier New" panose="02070309020205020404" pitchFamily="49" charset="0"/>
              </a:rPr>
              <a:t>ctor</a:t>
            </a: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X(</a:t>
            </a:r>
            <a:r>
              <a:rPr lang="en-US" altLang="en-US" sz="1300" b="1" dirty="0" err="1">
                <a:latin typeface="Courier New" panose="02070309020205020404" pitchFamily="49" charset="0"/>
              </a:rPr>
              <a:t>const</a:t>
            </a:r>
            <a:r>
              <a:rPr lang="en-US" altLang="en-US" sz="1300" b="1" dirty="0">
                <a:latin typeface="Courier New" panose="02070309020205020404" pitchFamily="49" charset="0"/>
              </a:rPr>
              <a:t> X&amp; x);</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accessor</a:t>
            </a:r>
          </a:p>
          <a:p>
            <a:pPr>
              <a:buFont typeface="Symbol" panose="05050102010706020507" pitchFamily="18" charset="2"/>
              <a:buNone/>
            </a:pPr>
            <a:r>
              <a:rPr lang="en-US" altLang="en-US" sz="1300" b="1" dirty="0">
                <a:latin typeface="Courier New" panose="02070309020205020404" pitchFamily="49" charset="0"/>
              </a:rPr>
              <a:t>    T </a:t>
            </a:r>
            <a:r>
              <a:rPr lang="en-US" altLang="en-US" sz="1300" b="1" dirty="0" err="1">
                <a:latin typeface="Courier New" panose="02070309020205020404" pitchFamily="49" charset="0"/>
              </a:rPr>
              <a:t>showState</a:t>
            </a:r>
            <a:r>
              <a:rPr lang="en-US" altLang="en-US" sz="1300" b="1" dirty="0">
                <a:latin typeface="Courier New" panose="02070309020205020404" pitchFamily="49" charset="0"/>
              </a:rPr>
              <a: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a:t>
            </a:r>
            <a:r>
              <a:rPr lang="en-US" altLang="en-US" sz="1300" b="1" dirty="0" err="1">
                <a:latin typeface="Courier New" panose="02070309020205020404" pitchFamily="49" charset="0"/>
              </a:rPr>
              <a:t>mutator</a:t>
            </a: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void </a:t>
            </a:r>
            <a:r>
              <a:rPr lang="en-US" altLang="en-US" sz="1300" b="1" dirty="0" err="1">
                <a:latin typeface="Courier New" panose="02070309020205020404" pitchFamily="49" charset="0"/>
              </a:rPr>
              <a:t>changeState</a:t>
            </a:r>
            <a:r>
              <a:rPr lang="en-US" altLang="en-US" sz="1300" b="1" dirty="0">
                <a:latin typeface="Courier New" panose="02070309020205020404" pitchFamily="49" charset="0"/>
              </a:rPr>
              <a:t>(T 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assignment</a:t>
            </a:r>
          </a:p>
          <a:p>
            <a:pPr>
              <a:buFont typeface="Symbol" panose="05050102010706020507" pitchFamily="18" charset="2"/>
              <a:buNone/>
            </a:pPr>
            <a:r>
              <a:rPr lang="en-US" altLang="en-US" sz="1300" b="1" dirty="0">
                <a:latin typeface="Courier New" panose="02070309020205020404" pitchFamily="49" charset="0"/>
              </a:rPr>
              <a:t>    X&amp; operator=(</a:t>
            </a:r>
            <a:r>
              <a:rPr lang="en-US" altLang="en-US" sz="1300" b="1" dirty="0" err="1">
                <a:latin typeface="Courier New" panose="02070309020205020404" pitchFamily="49" charset="0"/>
              </a:rPr>
              <a:t>const</a:t>
            </a:r>
            <a:r>
              <a:rPr lang="en-US" altLang="en-US" sz="1300" b="1" dirty="0">
                <a:latin typeface="Courier New" panose="02070309020205020404" pitchFamily="49" charset="0"/>
              </a:rPr>
              <a:t> X&amp;)</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 cast operator</a:t>
            </a:r>
          </a:p>
          <a:p>
            <a:pPr>
              <a:buFont typeface="Symbol" panose="05050102010706020507" pitchFamily="18" charset="2"/>
              <a:buNone/>
            </a:pPr>
            <a:r>
              <a:rPr lang="en-US" altLang="en-US" sz="1300" b="1" dirty="0">
                <a:latin typeface="Courier New" panose="02070309020205020404" pitchFamily="49" charset="0"/>
              </a:rPr>
              <a:t>    operator T ()</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private:  ...</a:t>
            </a:r>
          </a:p>
          <a:p>
            <a:pPr>
              <a:buFont typeface="Symbol" panose="05050102010706020507" pitchFamily="18" charset="2"/>
              <a:buNone/>
            </a:pPr>
            <a:r>
              <a:rPr lang="en-US" altLang="en-US" sz="1300" b="1" dirty="0">
                <a:latin typeface="Courier New" panose="02070309020205020404" pitchFamily="49" charset="0"/>
              </a:rPr>
              <a:t>};</a:t>
            </a:r>
          </a:p>
          <a:p>
            <a:pPr>
              <a:buFont typeface="Symbol" panose="05050102010706020507" pitchFamily="18" charset="2"/>
              <a:buNone/>
            </a:pPr>
            <a:r>
              <a:rPr lang="en-US" altLang="en-US" sz="1300" dirty="0">
                <a:latin typeface="Courier New" panose="02070309020205020404" pitchFamily="49" charset="0"/>
              </a:rPr>
              <a:t>  </a:t>
            </a:r>
          </a:p>
        </p:txBody>
      </p:sp>
      <p:sp>
        <p:nvSpPr>
          <p:cNvPr id="25605" name="Rectangle 4"/>
          <p:cNvSpPr>
            <a:spLocks noGrp="1" noChangeArrowheads="1"/>
          </p:cNvSpPr>
          <p:nvPr>
            <p:ph type="body" sz="half" idx="2"/>
          </p:nvPr>
        </p:nvSpPr>
        <p:spPr>
          <a:xfrm>
            <a:off x="3879850" y="1320800"/>
            <a:ext cx="3192463" cy="7578725"/>
          </a:xfrm>
          <a:solidFill>
            <a:schemeClr val="accent3"/>
          </a:solidFill>
          <a:ln w="12700" cap="flat">
            <a:solidFill>
              <a:schemeClr val="tx1"/>
            </a:solidFill>
            <a:miter lim="800000"/>
            <a:headEnd/>
            <a:tailEnd/>
          </a:ln>
        </p:spPr>
        <p:txBody>
          <a:bodyPr lIns="274274" tIns="47617" rIns="95234" bIns="47617"/>
          <a:lstStyle/>
          <a:p>
            <a:pPr>
              <a:buFont typeface="Symbol" panose="05050102010706020507" pitchFamily="18" charset="2"/>
              <a:buNone/>
            </a:pPr>
            <a:r>
              <a:rPr lang="en-US" altLang="en-US" sz="1500" b="1" i="1" dirty="0">
                <a:latin typeface="Courier New" panose="02070309020205020404" pitchFamily="49" charset="0"/>
              </a:rPr>
              <a:t>code using class objects</a:t>
            </a:r>
          </a:p>
          <a:p>
            <a:pPr>
              <a:buFont typeface="Symbol" panose="05050102010706020507" pitchFamily="18" charset="2"/>
              <a:buNone/>
            </a:pPr>
            <a:endParaRPr lang="en-US" altLang="en-US" sz="1300" dirty="0">
              <a:latin typeface="Courier New" panose="02070309020205020404" pitchFamily="49" charset="0"/>
            </a:endParaRPr>
          </a:p>
          <a:p>
            <a:pPr>
              <a:buFont typeface="Symbol" panose="05050102010706020507" pitchFamily="18" charset="2"/>
              <a:buNone/>
            </a:pPr>
            <a:endParaRPr lang="en-US" altLang="en-US" sz="1300" dirty="0">
              <a:latin typeface="Courier New" panose="02070309020205020404" pitchFamily="49" charset="0"/>
            </a:endParaRPr>
          </a:p>
          <a:p>
            <a:pPr>
              <a:buFont typeface="Symbol" panose="05050102010706020507" pitchFamily="18" charset="2"/>
              <a:buNone/>
            </a:pPr>
            <a:endParaRPr lang="en-US" altLang="en-US" sz="1300"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promote type T to type X</a:t>
            </a:r>
          </a:p>
          <a:p>
            <a:pPr>
              <a:buFont typeface="Symbol" panose="05050102010706020507" pitchFamily="18" charset="2"/>
              <a:buNone/>
            </a:pPr>
            <a:r>
              <a:rPr lang="en-US" altLang="en-US" sz="1300" b="1" dirty="0">
                <a:latin typeface="Courier New" panose="02070309020205020404" pitchFamily="49" charset="0"/>
              </a:rPr>
              <a:t>  X </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 = </a:t>
            </a:r>
            <a:r>
              <a:rPr lang="en-US" altLang="en-US" sz="1300" b="1" dirty="0" err="1">
                <a:latin typeface="Courier New" panose="02070309020205020404" pitchFamily="49" charset="0"/>
              </a:rPr>
              <a:t>tobj</a:t>
            </a:r>
            <a:r>
              <a:rPr lang="en-US" altLang="en-US" sz="1300" b="1" dirty="0">
                <a:latin typeface="Courier New" panose="02070309020205020404" pitchFamily="49" charset="0"/>
              </a:rPr>
              <a: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declare array of n </a:t>
            </a:r>
            <a:r>
              <a:rPr lang="en-US" altLang="en-US" sz="1300" b="1" dirty="0" err="1">
                <a:latin typeface="Courier New" panose="02070309020205020404" pitchFamily="49" charset="0"/>
              </a:rPr>
              <a:t>elems</a:t>
            </a: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X </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[n];</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destruction calls are</a:t>
            </a:r>
          </a:p>
          <a:p>
            <a:pPr>
              <a:buFont typeface="Symbol" panose="05050102010706020507" pitchFamily="18" charset="2"/>
              <a:buNone/>
            </a:pPr>
            <a:r>
              <a:rPr lang="en-US" altLang="en-US" sz="1300" b="1" dirty="0">
                <a:latin typeface="Courier New" panose="02070309020205020404" pitchFamily="49" charset="0"/>
              </a:rPr>
              <a:t>// usually implicit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pass object by value</a:t>
            </a:r>
          </a:p>
          <a:p>
            <a:pPr>
              <a:buFont typeface="Symbol" panose="05050102010706020507" pitchFamily="18" charset="2"/>
              <a:buNone/>
            </a:pPr>
            <a:r>
              <a:rPr lang="en-US" altLang="en-US" sz="1300" b="1" dirty="0">
                <a:latin typeface="Courier New" panose="02070309020205020404" pitchFamily="49" charset="0"/>
              </a:rPr>
              <a:t>  </a:t>
            </a:r>
            <a:r>
              <a:rPr lang="en-US" altLang="en-US" sz="1300" b="1" dirty="0" err="1">
                <a:latin typeface="Courier New" panose="02070309020205020404" pitchFamily="49" charset="0"/>
              </a:rPr>
              <a:t>funct</a:t>
            </a:r>
            <a:r>
              <a:rPr lang="en-US" altLang="en-US" sz="1300" b="1" dirty="0">
                <a:latin typeface="Courier New" panose="02070309020205020404" pitchFamily="49" charset="0"/>
              </a:rPr>
              <a:t>(X </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access state</a:t>
            </a:r>
          </a:p>
          <a:p>
            <a:pPr>
              <a:buFont typeface="Symbol" panose="05050102010706020507" pitchFamily="18" charset="2"/>
              <a:buNone/>
            </a:pPr>
            <a:r>
              <a:rPr lang="en-US" altLang="en-US" sz="1300" b="1" dirty="0">
                <a:latin typeface="Courier New" panose="02070309020205020404" pitchFamily="49" charset="0"/>
              </a:rPr>
              <a:t>  T </a:t>
            </a:r>
            <a:r>
              <a:rPr lang="en-US" altLang="en-US" sz="1300" b="1" dirty="0" err="1">
                <a:latin typeface="Courier New" panose="02070309020205020404" pitchFamily="49" charset="0"/>
              </a:rPr>
              <a:t>t</a:t>
            </a:r>
            <a:r>
              <a:rPr lang="en-US" altLang="en-US" sz="1300" b="1" dirty="0">
                <a:latin typeface="Courier New" panose="02070309020205020404" pitchFamily="49" charset="0"/>
              </a:rPr>
              <a:t> = </a:t>
            </a:r>
            <a:r>
              <a:rPr lang="en-US" altLang="en-US" sz="1300" b="1" dirty="0" err="1">
                <a:latin typeface="Courier New" panose="02070309020205020404" pitchFamily="49" charset="0"/>
              </a:rPr>
              <a:t>xobj.showstate</a:t>
            </a:r>
            <a:r>
              <a:rPr lang="en-US" altLang="en-US" sz="1300" b="1" dirty="0">
                <a:latin typeface="Courier New" panose="02070309020205020404" pitchFamily="49" charset="0"/>
              </a:rPr>
              <a: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change state</a:t>
            </a:r>
          </a:p>
          <a:p>
            <a:pPr>
              <a:buFont typeface="Symbol" panose="05050102010706020507" pitchFamily="18" charset="2"/>
              <a:buNone/>
            </a:pPr>
            <a:r>
              <a:rPr lang="en-US" altLang="en-US" sz="1300" b="1" dirty="0">
                <a:latin typeface="Courier New" panose="02070309020205020404" pitchFamily="49" charset="0"/>
              </a:rPr>
              <a:t>  </a:t>
            </a:r>
            <a:r>
              <a:rPr lang="en-US" altLang="en-US" sz="1300" b="1" dirty="0" err="1">
                <a:latin typeface="Courier New" panose="02070309020205020404" pitchFamily="49" charset="0"/>
              </a:rPr>
              <a:t>xobj.changeState</a:t>
            </a:r>
            <a:r>
              <a:rPr lang="en-US" altLang="en-US" sz="1300" b="1" dirty="0">
                <a:latin typeface="Courier New" panose="02070309020205020404" pitchFamily="49" charset="0"/>
              </a:rPr>
              <a:t>(t);</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assign</a:t>
            </a:r>
          </a:p>
          <a:p>
            <a:pPr>
              <a:buFont typeface="Symbol" panose="05050102010706020507" pitchFamily="18" charset="2"/>
              <a:buNone/>
            </a:pPr>
            <a:r>
              <a:rPr lang="en-US" altLang="en-US" sz="1300" b="1" dirty="0">
                <a:latin typeface="Courier New" panose="02070309020205020404" pitchFamily="49" charset="0"/>
              </a:rPr>
              <a:t>  xobj2 = xobj1;</a:t>
            </a:r>
          </a:p>
          <a:p>
            <a:pPr>
              <a:buFont typeface="Symbol" panose="05050102010706020507" pitchFamily="18" charset="2"/>
              <a:buNone/>
            </a:pPr>
            <a:endParaRPr lang="en-US" altLang="en-US" sz="1300" b="1" dirty="0">
              <a:latin typeface="Courier New" panose="02070309020205020404" pitchFamily="49" charset="0"/>
            </a:endParaRPr>
          </a:p>
          <a:p>
            <a:pPr>
              <a:buFont typeface="Symbol" panose="05050102010706020507" pitchFamily="18" charset="2"/>
              <a:buNone/>
            </a:pPr>
            <a:r>
              <a:rPr lang="en-US" altLang="en-US" sz="1300" b="1" dirty="0">
                <a:latin typeface="Courier New" panose="02070309020205020404" pitchFamily="49" charset="0"/>
              </a:rPr>
              <a:t>// explicit cast </a:t>
            </a:r>
          </a:p>
          <a:p>
            <a:pPr>
              <a:buFont typeface="Symbol" panose="05050102010706020507" pitchFamily="18" charset="2"/>
              <a:buNone/>
            </a:pPr>
            <a:r>
              <a:rPr lang="en-US" altLang="en-US" sz="1300" b="1" dirty="0">
                <a:latin typeface="Courier New" panose="02070309020205020404" pitchFamily="49" charset="0"/>
              </a:rPr>
              <a:t>  T </a:t>
            </a:r>
            <a:r>
              <a:rPr lang="en-US" altLang="en-US" sz="1300" b="1" dirty="0" err="1">
                <a:latin typeface="Courier New" panose="02070309020205020404" pitchFamily="49" charset="0"/>
              </a:rPr>
              <a:t>t</a:t>
            </a:r>
            <a:r>
              <a:rPr lang="en-US" altLang="en-US" sz="1300" b="1" dirty="0">
                <a:latin typeface="Courier New" panose="02070309020205020404" pitchFamily="49" charset="0"/>
              </a:rPr>
              <a:t> = T(</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 or (T)</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a:t>
            </a:r>
          </a:p>
          <a:p>
            <a:pPr>
              <a:buFont typeface="Symbol" panose="05050102010706020507" pitchFamily="18" charset="2"/>
              <a:buNone/>
            </a:pPr>
            <a:r>
              <a:rPr lang="en-US" altLang="en-US" sz="1300" b="1" dirty="0">
                <a:latin typeface="Courier New" panose="02070309020205020404" pitchFamily="49" charset="0"/>
              </a:rPr>
              <a:t>    or </a:t>
            </a:r>
            <a:r>
              <a:rPr lang="en-US" altLang="en-US" sz="1300" b="1" dirty="0" err="1">
                <a:latin typeface="Courier New" panose="02070309020205020404" pitchFamily="49" charset="0"/>
              </a:rPr>
              <a:t>static_cast</a:t>
            </a:r>
            <a:r>
              <a:rPr lang="en-US" altLang="en-US" sz="1300" b="1" dirty="0">
                <a:latin typeface="Courier New" panose="02070309020205020404" pitchFamily="49" charset="0"/>
              </a:rPr>
              <a:t>&lt;T&gt;(</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a:t>
            </a:r>
          </a:p>
          <a:p>
            <a:pPr>
              <a:buFont typeface="Symbol" panose="05050102010706020507" pitchFamily="18" charset="2"/>
              <a:buNone/>
            </a:pPr>
            <a:r>
              <a:rPr lang="en-US" altLang="en-US" sz="1300" b="1" dirty="0">
                <a:latin typeface="Courier New" panose="02070309020205020404" pitchFamily="49" charset="0"/>
              </a:rPr>
              <a:t>// implicit cast</a:t>
            </a:r>
          </a:p>
          <a:p>
            <a:pPr>
              <a:buFont typeface="Symbol" panose="05050102010706020507" pitchFamily="18" charset="2"/>
              <a:buNone/>
            </a:pPr>
            <a:r>
              <a:rPr lang="en-US" altLang="en-US" sz="1300" b="1" dirty="0">
                <a:latin typeface="Courier New" panose="02070309020205020404" pitchFamily="49" charset="0"/>
              </a:rPr>
              <a:t>  T </a:t>
            </a:r>
            <a:r>
              <a:rPr lang="en-US" altLang="en-US" sz="1300" b="1" dirty="0" err="1">
                <a:latin typeface="Courier New" panose="02070309020205020404" pitchFamily="49" charset="0"/>
              </a:rPr>
              <a:t>t</a:t>
            </a:r>
            <a:r>
              <a:rPr lang="en-US" altLang="en-US" sz="1300" b="1" dirty="0">
                <a:latin typeface="Courier New" panose="02070309020205020404" pitchFamily="49" charset="0"/>
              </a:rPr>
              <a:t> = </a:t>
            </a:r>
            <a:r>
              <a:rPr lang="en-US" altLang="en-US" sz="1300" b="1" dirty="0" err="1">
                <a:latin typeface="Courier New" panose="02070309020205020404" pitchFamily="49" charset="0"/>
              </a:rPr>
              <a:t>xobj</a:t>
            </a:r>
            <a:r>
              <a:rPr lang="en-US" altLang="en-US" sz="1300" b="1" dirty="0">
                <a:latin typeface="Courier New" panose="02070309020205020404" pitchFamily="49" charset="0"/>
              </a:rPr>
              <a:t>;</a:t>
            </a:r>
            <a:endParaRPr lang="en-US" altLang="en-US" sz="1300" dirty="0">
              <a:latin typeface="Courier New" panose="02070309020205020404" pitchFamily="49" charset="0"/>
            </a:endParaRPr>
          </a:p>
        </p:txBody>
      </p:sp>
      <p:sp>
        <p:nvSpPr>
          <p:cNvPr id="25606" name="Rectangle 5"/>
          <p:cNvSpPr>
            <a:spLocks noGrp="1" noChangeArrowheads="1"/>
          </p:cNvSpPr>
          <p:nvPr>
            <p:ph type="title"/>
          </p:nvPr>
        </p:nvSpPr>
        <p:spPr>
          <a:xfrm>
            <a:off x="569913" y="328613"/>
            <a:ext cx="6450012" cy="800100"/>
          </a:xfrm>
        </p:spPr>
        <p:txBody>
          <a:bodyPr/>
          <a:lstStyle/>
          <a:p>
            <a:r>
              <a:rPr lang="en-US" altLang="en-US"/>
              <a:t>Class and Object Syntax</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2765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8CFE72F-8596-4B79-BC9B-FB4A4DE00A6E}" type="slidenum">
              <a:rPr lang="en-US" altLang="en-US" sz="1500" smtClean="0">
                <a:latin typeface="Times New Roman" panose="02020603050405020304" pitchFamily="18" charset="0"/>
              </a:rPr>
              <a:pPr>
                <a:spcBef>
                  <a:spcPct val="0"/>
                </a:spcBef>
                <a:buClrTx/>
                <a:buSzTx/>
                <a:buFontTx/>
                <a:buNone/>
              </a:pPr>
              <a:t>14</a:t>
            </a:fld>
            <a:endParaRPr lang="en-US" altLang="en-US" sz="1500">
              <a:latin typeface="Times New Roman" panose="02020603050405020304" pitchFamily="18" charset="0"/>
            </a:endParaRPr>
          </a:p>
        </p:txBody>
      </p:sp>
      <p:sp>
        <p:nvSpPr>
          <p:cNvPr id="27652" name="Rectangle 4"/>
          <p:cNvSpPr>
            <a:spLocks noGrp="1" noChangeArrowheads="1"/>
          </p:cNvSpPr>
          <p:nvPr>
            <p:ph type="body" idx="1"/>
          </p:nvPr>
        </p:nvSpPr>
        <p:spPr>
          <a:xfrm>
            <a:off x="569913" y="1357313"/>
            <a:ext cx="6450012" cy="7421562"/>
          </a:xfrm>
          <a:solidFill>
            <a:schemeClr val="accent3"/>
          </a:solidFill>
        </p:spPr>
        <p:txBody>
          <a:bodyPr lIns="274274" tIns="47617" rIns="274274" bIns="47617"/>
          <a:lstStyle/>
          <a:p>
            <a:r>
              <a:rPr lang="en-US" altLang="en-US" sz="1600" dirty="0"/>
              <a:t>An object is a protected region of memory, containing the object’s internal state (its data), and operated on by a family of functions (its class’s member functions) which provide access to and modify its state:</a:t>
            </a:r>
          </a:p>
          <a:p>
            <a:pPr lvl="1"/>
            <a:r>
              <a:rPr lang="en-US" altLang="en-US" sz="1600" dirty="0"/>
              <a:t>some control the object’s external behavior, e.g., its public interface.</a:t>
            </a:r>
          </a:p>
          <a:p>
            <a:pPr lvl="1"/>
            <a:r>
              <a:rPr lang="en-US" altLang="en-US" sz="1600" dirty="0"/>
              <a:t>others manage its data, e.g. its private implementation.</a:t>
            </a:r>
            <a:br>
              <a:rPr lang="en-US" altLang="en-US" sz="1600" dirty="0"/>
            </a:br>
            <a:endParaRPr lang="en-US" altLang="en-US" sz="1600" dirty="0"/>
          </a:p>
          <a:p>
            <a:r>
              <a:rPr lang="en-US" altLang="en-US" sz="1600" dirty="0"/>
              <a:t>The only client access to the object’s state is through calls to its public interface functions.</a:t>
            </a:r>
            <a:br>
              <a:rPr lang="en-US" altLang="en-US" sz="1600" dirty="0"/>
            </a:br>
            <a:endParaRPr lang="en-US" altLang="en-US" sz="1600" dirty="0"/>
          </a:p>
          <a:p>
            <a:r>
              <a:rPr lang="en-US" altLang="en-US" sz="1600" dirty="0"/>
              <a:t>A class is a pattern which determines the nature of the object.  As each object is declared, the class pattern is used to stamp out a region of memory to hold state data for that object.</a:t>
            </a:r>
            <a:br>
              <a:rPr lang="en-US" altLang="en-US" sz="1600" dirty="0"/>
            </a:br>
            <a:endParaRPr lang="en-US" altLang="en-US" sz="1600" dirty="0"/>
          </a:p>
          <a:p>
            <a:r>
              <a:rPr lang="en-US" altLang="en-US" sz="1600" dirty="0"/>
              <a:t>The object’s state is distinct from the state of every other object of that class, and is managed by class functions and by client calls to its public interface.</a:t>
            </a:r>
            <a:br>
              <a:rPr lang="en-US" altLang="en-US" sz="1600" dirty="0"/>
            </a:br>
            <a:endParaRPr lang="en-US" altLang="en-US" sz="1600" dirty="0"/>
          </a:p>
          <a:p>
            <a:r>
              <a:rPr lang="en-US" altLang="en-US" sz="1600" dirty="0"/>
              <a:t>In a sense, a class is a sophisticated memory manager, which can set up islands of functionality and state, one for each declaration of an object.</a:t>
            </a:r>
            <a:br>
              <a:rPr lang="en-US" altLang="en-US" sz="1600" dirty="0"/>
            </a:br>
            <a:endParaRPr lang="en-US" altLang="en-US" sz="1600" dirty="0"/>
          </a:p>
          <a:p>
            <a:r>
              <a:rPr lang="en-US" altLang="en-US" sz="1600" dirty="0"/>
              <a:t>An object is a set of active data which can perform transformations on itself directed by client requests.</a:t>
            </a:r>
          </a:p>
        </p:txBody>
      </p:sp>
      <p:sp>
        <p:nvSpPr>
          <p:cNvPr id="27653" name="Rectangle 5"/>
          <p:cNvSpPr>
            <a:spLocks noGrp="1" noChangeArrowheads="1"/>
          </p:cNvSpPr>
          <p:nvPr>
            <p:ph type="title"/>
          </p:nvPr>
        </p:nvSpPr>
        <p:spPr>
          <a:xfrm>
            <a:off x="569913" y="328613"/>
            <a:ext cx="6450012" cy="647700"/>
          </a:xfrm>
        </p:spPr>
        <p:txBody>
          <a:bodyPr/>
          <a:lstStyle/>
          <a:p>
            <a:r>
              <a:rPr lang="en-US" altLang="en-US" dirty="0"/>
              <a:t>What is an Object?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2969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7F088A0-BC19-446C-8160-A59C9F98E339}" type="slidenum">
              <a:rPr lang="en-US" altLang="en-US" sz="1500" smtClean="0">
                <a:latin typeface="Times New Roman" panose="02020603050405020304" pitchFamily="18" charset="0"/>
              </a:rPr>
              <a:pPr>
                <a:spcBef>
                  <a:spcPct val="0"/>
                </a:spcBef>
                <a:buClrTx/>
                <a:buSzTx/>
                <a:buFontTx/>
                <a:buNone/>
              </a:pPr>
              <a:t>15</a:t>
            </a:fld>
            <a:endParaRPr lang="en-US" altLang="en-US" sz="1500">
              <a:latin typeface="Times New Roman" panose="02020603050405020304" pitchFamily="18" charset="0"/>
            </a:endParaRPr>
          </a:p>
        </p:txBody>
      </p:sp>
      <p:sp>
        <p:nvSpPr>
          <p:cNvPr id="89090" name="Rectangle 2"/>
          <p:cNvSpPr>
            <a:spLocks noChangeArrowheads="1"/>
          </p:cNvSpPr>
          <p:nvPr/>
        </p:nvSpPr>
        <p:spPr bwMode="auto">
          <a:xfrm>
            <a:off x="417513" y="347663"/>
            <a:ext cx="6788150" cy="8628062"/>
          </a:xfrm>
          <a:prstGeom prst="rect">
            <a:avLst/>
          </a:prstGeom>
          <a:solidFill>
            <a:schemeClr val="accent3"/>
          </a:solidFill>
          <a:ln w="12700">
            <a:solidFill>
              <a:schemeClr val="tx1"/>
            </a:solidFill>
            <a:miter lim="800000"/>
            <a:headEnd/>
            <a:tailEnd/>
          </a:ln>
          <a:effectLst/>
        </p:spPr>
        <p:txBody>
          <a:bodyPr wrap="none" anchor="ctr"/>
          <a:lstStyle/>
          <a:p>
            <a:pPr>
              <a:defRPr/>
            </a:pPr>
            <a:endParaRPr lang="en-US"/>
          </a:p>
        </p:txBody>
      </p:sp>
      <p:sp useBgFill="1">
        <p:nvSpPr>
          <p:cNvPr id="29701" name="Rectangle 3"/>
          <p:cNvSpPr>
            <a:spLocks noChangeArrowheads="1"/>
          </p:cNvSpPr>
          <p:nvPr/>
        </p:nvSpPr>
        <p:spPr bwMode="auto">
          <a:xfrm>
            <a:off x="701675" y="1397000"/>
            <a:ext cx="6280150" cy="5446713"/>
          </a:xfrm>
          <a:prstGeom prst="rect">
            <a:avLst/>
          </a:prstGeom>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2" name="Rectangle 4"/>
          <p:cNvSpPr>
            <a:spLocks noGrp="1" noChangeArrowheads="1"/>
          </p:cNvSpPr>
          <p:nvPr>
            <p:ph type="title"/>
          </p:nvPr>
        </p:nvSpPr>
        <p:spPr>
          <a:xfrm>
            <a:off x="709613" y="693738"/>
            <a:ext cx="6240462" cy="484187"/>
          </a:xfrm>
          <a:solidFill>
            <a:schemeClr val="accent3"/>
          </a:solidFill>
          <a:ln w="12700" cap="flat">
            <a:solidFill>
              <a:schemeClr val="tx1"/>
            </a:solidFill>
            <a:miter lim="800000"/>
            <a:headEnd/>
            <a:tailEnd/>
          </a:ln>
          <a:effectLst>
            <a:outerShdw dist="107763" dir="2700000" algn="ctr" rotWithShape="0">
              <a:schemeClr val="bg2"/>
            </a:outerShdw>
          </a:effectLst>
        </p:spPr>
        <p:txBody>
          <a:bodyPr lIns="93416" tIns="45888" rIns="93416" bIns="45888" anchor="ctr"/>
          <a:lstStyle/>
          <a:p>
            <a:pPr defTabSz="914400"/>
            <a:r>
              <a:rPr lang="en-US" altLang="en-US"/>
              <a:t>Information Cluster</a:t>
            </a:r>
          </a:p>
        </p:txBody>
      </p:sp>
      <p:sp>
        <p:nvSpPr>
          <p:cNvPr id="29703" name="Rectangle 5"/>
          <p:cNvSpPr>
            <a:spLocks noGrp="1" noChangeArrowheads="1"/>
          </p:cNvSpPr>
          <p:nvPr>
            <p:ph type="body" idx="1"/>
          </p:nvPr>
        </p:nvSpPr>
        <p:spPr>
          <a:xfrm>
            <a:off x="1038225" y="1493838"/>
            <a:ext cx="5573713" cy="6870700"/>
          </a:xfrm>
          <a:noFill/>
        </p:spPr>
        <p:txBody>
          <a:bodyPr lIns="93416" tIns="45888" rIns="93416" bIns="45888"/>
          <a:lstStyle/>
          <a:p>
            <a:pPr marL="285750" indent="-285750" defTabSz="914400">
              <a:buFont typeface="Symbol" panose="05050102010706020507" pitchFamily="18" charset="2"/>
              <a:buNone/>
            </a:pPr>
            <a:r>
              <a:rPr lang="en-US" altLang="en-US" sz="1800" b="1" i="1"/>
              <a:t>Model Type:</a:t>
            </a:r>
            <a:br>
              <a:rPr lang="en-US" altLang="en-US" sz="1800" u="sng"/>
            </a:br>
            <a:r>
              <a:rPr lang="en-US" altLang="en-US" sz="1400"/>
              <a:t>abstract system model</a:t>
            </a:r>
            <a:endParaRPr lang="en-US" altLang="en-US" sz="1400" u="sng"/>
          </a:p>
          <a:p>
            <a:pPr marL="285750" indent="-285750" defTabSz="914400">
              <a:buFont typeface="Symbol" panose="05050102010706020507" pitchFamily="18" charset="2"/>
              <a:buNone/>
            </a:pPr>
            <a:r>
              <a:rPr lang="en-US" altLang="en-US" sz="1800" b="1" i="1"/>
              <a:t>Logical View:</a:t>
            </a:r>
          </a:p>
          <a:p>
            <a:pPr marL="285750" indent="-285750" defTabSz="914400"/>
            <a:r>
              <a:rPr lang="en-US" altLang="en-US" sz="1400"/>
              <a:t>An information cluster encapsulates complex, sensitive, global, or device dependent data, along with functions which manage the data, in a container with internals not accessible to client view.</a:t>
            </a:r>
          </a:p>
          <a:p>
            <a:pPr marL="285750" indent="-285750" defTabSz="914400"/>
            <a:r>
              <a:rPr lang="en-US" altLang="en-US" sz="1400"/>
              <a:t>Public access is provided by a series of accessor and mutator functions.  Clients don’t have access to private functions or data.</a:t>
            </a:r>
          </a:p>
          <a:p>
            <a:pPr marL="285750" indent="-285750" defTabSz="914400">
              <a:buFont typeface="Symbol" panose="05050102010706020507" pitchFamily="18" charset="2"/>
              <a:buNone/>
            </a:pPr>
            <a:r>
              <a:rPr lang="en-US" altLang="en-US" sz="1800" b="1" i="1"/>
              <a:t>Implementation:</a:t>
            </a:r>
          </a:p>
          <a:p>
            <a:pPr marL="285750" indent="-285750" defTabSz="914400"/>
            <a:r>
              <a:rPr lang="en-US" altLang="en-US" sz="1400"/>
              <a:t>C module using file scope for encapsulation.  All private functions and global data are qualified as static.</a:t>
            </a:r>
          </a:p>
          <a:p>
            <a:pPr marL="285750" indent="-285750" defTabSz="914400"/>
            <a:r>
              <a:rPr lang="en-US" altLang="en-US" sz="1400"/>
              <a:t>C++ class  using public, protected, and private keywords to implement public and protected interfaces.  Each class (or small, intimately related group of classes) should be given its own module.</a:t>
            </a:r>
          </a:p>
          <a:p>
            <a:pPr marL="285750" indent="-285750" defTabSz="914400"/>
            <a:r>
              <a:rPr lang="en-US" altLang="en-US" sz="1400"/>
              <a:t>Each module implementing an information cluster contains a manual page and maintenance page which describe the logical model for the cluster and its chronological modification history.</a:t>
            </a:r>
            <a:endParaRPr lang="en-US" altLang="en-US" sz="1500"/>
          </a:p>
        </p:txBody>
      </p:sp>
      <p:sp>
        <p:nvSpPr>
          <p:cNvPr id="29704" name="Rectangle 6"/>
          <p:cNvSpPr>
            <a:spLocks noChangeArrowheads="1"/>
          </p:cNvSpPr>
          <p:nvPr/>
        </p:nvSpPr>
        <p:spPr bwMode="auto">
          <a:xfrm>
            <a:off x="1260475" y="6702425"/>
            <a:ext cx="506412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5" name="Rectangle 7"/>
          <p:cNvSpPr>
            <a:spLocks noChangeArrowheads="1"/>
          </p:cNvSpPr>
          <p:nvPr/>
        </p:nvSpPr>
        <p:spPr bwMode="auto">
          <a:xfrm>
            <a:off x="2176463" y="7507288"/>
            <a:ext cx="3556000" cy="11604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6" name="Rectangle 8"/>
          <p:cNvSpPr>
            <a:spLocks noChangeArrowheads="1"/>
          </p:cNvSpPr>
          <p:nvPr/>
        </p:nvSpPr>
        <p:spPr bwMode="auto">
          <a:xfrm>
            <a:off x="4184650" y="8207375"/>
            <a:ext cx="10239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16" tIns="45888" rIns="93416" bIns="45888">
            <a:spAutoFit/>
          </a:bodyPr>
          <a:lstStyle>
            <a:lvl1pPr defTabSz="944563">
              <a:defRPr sz="2400">
                <a:solidFill>
                  <a:schemeClr val="tx1"/>
                </a:solidFill>
                <a:latin typeface="Times New Roman" panose="02020603050405020304" pitchFamily="18" charset="0"/>
              </a:defRPr>
            </a:lvl1pPr>
            <a:lvl2pPr marL="742950" indent="-285750" defTabSz="944563">
              <a:defRPr sz="2400">
                <a:solidFill>
                  <a:schemeClr val="tx1"/>
                </a:solidFill>
                <a:latin typeface="Times New Roman" panose="02020603050405020304" pitchFamily="18" charset="0"/>
              </a:defRPr>
            </a:lvl2pPr>
            <a:lvl3pPr marL="1143000" indent="-228600" defTabSz="944563">
              <a:defRPr sz="2400">
                <a:solidFill>
                  <a:schemeClr val="tx1"/>
                </a:solidFill>
                <a:latin typeface="Times New Roman" panose="02020603050405020304" pitchFamily="18" charset="0"/>
              </a:defRPr>
            </a:lvl3pPr>
            <a:lvl4pPr marL="1600200" indent="-228600" defTabSz="944563">
              <a:defRPr sz="2400">
                <a:solidFill>
                  <a:schemeClr val="tx1"/>
                </a:solidFill>
                <a:latin typeface="Times New Roman" panose="02020603050405020304" pitchFamily="18" charset="0"/>
              </a:defRPr>
            </a:lvl4pPr>
            <a:lvl5pPr marL="2057400" indent="-228600" defTabSz="944563">
              <a:defRPr sz="2400">
                <a:solidFill>
                  <a:schemeClr val="tx1"/>
                </a:solidFill>
                <a:latin typeface="Times New Roman" panose="02020603050405020304" pitchFamily="18" charset="0"/>
              </a:defRPr>
            </a:lvl5pPr>
            <a:lvl6pPr marL="2514600" indent="-228600" defTabSz="9445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45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45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456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private data</a:t>
            </a:r>
          </a:p>
        </p:txBody>
      </p:sp>
      <p:sp>
        <p:nvSpPr>
          <p:cNvPr id="29707" name="Freeform 9"/>
          <p:cNvSpPr>
            <a:spLocks/>
          </p:cNvSpPr>
          <p:nvPr/>
        </p:nvSpPr>
        <p:spPr bwMode="auto">
          <a:xfrm>
            <a:off x="4059238" y="8132763"/>
            <a:ext cx="1466850" cy="417512"/>
          </a:xfrm>
          <a:custGeom>
            <a:avLst/>
            <a:gdLst>
              <a:gd name="T0" fmla="*/ 2147483646 w 891"/>
              <a:gd name="T1" fmla="*/ 2147483646 h 256"/>
              <a:gd name="T2" fmla="*/ 2147483646 w 891"/>
              <a:gd name="T3" fmla="*/ 2147483646 h 256"/>
              <a:gd name="T4" fmla="*/ 2147483646 w 891"/>
              <a:gd name="T5" fmla="*/ 2147483646 h 256"/>
              <a:gd name="T6" fmla="*/ 0 w 891"/>
              <a:gd name="T7" fmla="*/ 2147483646 h 256"/>
              <a:gd name="T8" fmla="*/ 0 w 891"/>
              <a:gd name="T9" fmla="*/ 2147483646 h 256"/>
              <a:gd name="T10" fmla="*/ 2147483646 w 891"/>
              <a:gd name="T11" fmla="*/ 2147483646 h 256"/>
              <a:gd name="T12" fmla="*/ 2147483646 w 891"/>
              <a:gd name="T13" fmla="*/ 2147483646 h 256"/>
              <a:gd name="T14" fmla="*/ 2147483646 w 891"/>
              <a:gd name="T15" fmla="*/ 0 h 256"/>
              <a:gd name="T16" fmla="*/ 2147483646 w 891"/>
              <a:gd name="T17" fmla="*/ 2147483646 h 256"/>
              <a:gd name="T18" fmla="*/ 2147483646 w 891"/>
              <a:gd name="T19" fmla="*/ 2147483646 h 256"/>
              <a:gd name="T20" fmla="*/ 2147483646 w 891"/>
              <a:gd name="T21" fmla="*/ 2147483646 h 256"/>
              <a:gd name="T22" fmla="*/ 2147483646 w 891"/>
              <a:gd name="T23" fmla="*/ 2147483646 h 256"/>
              <a:gd name="T24" fmla="*/ 2147483646 w 891"/>
              <a:gd name="T25" fmla="*/ 2147483646 h 256"/>
              <a:gd name="T26" fmla="*/ 2147483646 w 891"/>
              <a:gd name="T27" fmla="*/ 2147483646 h 256"/>
              <a:gd name="T28" fmla="*/ 2147483646 w 891"/>
              <a:gd name="T29" fmla="*/ 2147483646 h 256"/>
              <a:gd name="T30" fmla="*/ 2147483646 w 891"/>
              <a:gd name="T31" fmla="*/ 2147483646 h 256"/>
              <a:gd name="T32" fmla="*/ 2147483646 w 891"/>
              <a:gd name="T33" fmla="*/ 2147483646 h 256"/>
              <a:gd name="T34" fmla="*/ 2147483646 w 891"/>
              <a:gd name="T35" fmla="*/ 2147483646 h 256"/>
              <a:gd name="T36" fmla="*/ 2147483646 w 891"/>
              <a:gd name="T37" fmla="*/ 2147483646 h 256"/>
              <a:gd name="T38" fmla="*/ 2147483646 w 891"/>
              <a:gd name="T39" fmla="*/ 2147483646 h 256"/>
              <a:gd name="T40" fmla="*/ 2147483646 w 891"/>
              <a:gd name="T41" fmla="*/ 2147483646 h 256"/>
              <a:gd name="T42" fmla="*/ 2147483646 w 891"/>
              <a:gd name="T43" fmla="*/ 2147483646 h 256"/>
              <a:gd name="T44" fmla="*/ 2147483646 w 891"/>
              <a:gd name="T45" fmla="*/ 2147483646 h 256"/>
              <a:gd name="T46" fmla="*/ 2147483646 w 891"/>
              <a:gd name="T47" fmla="*/ 2147483646 h 256"/>
              <a:gd name="T48" fmla="*/ 2147483646 w 891"/>
              <a:gd name="T49" fmla="*/ 2147483646 h 256"/>
              <a:gd name="T50" fmla="*/ 2147483646 w 891"/>
              <a:gd name="T51" fmla="*/ 2147483646 h 256"/>
              <a:gd name="T52" fmla="*/ 2147483646 w 891"/>
              <a:gd name="T53" fmla="*/ 2147483646 h 256"/>
              <a:gd name="T54" fmla="*/ 2147483646 w 891"/>
              <a:gd name="T55" fmla="*/ 2147483646 h 256"/>
              <a:gd name="T56" fmla="*/ 2147483646 w 891"/>
              <a:gd name="T57" fmla="*/ 2147483646 h 256"/>
              <a:gd name="T58" fmla="*/ 2147483646 w 891"/>
              <a:gd name="T59" fmla="*/ 2147483646 h 256"/>
              <a:gd name="T60" fmla="*/ 2147483646 w 891"/>
              <a:gd name="T61" fmla="*/ 2147483646 h 256"/>
              <a:gd name="T62" fmla="*/ 2147483646 w 891"/>
              <a:gd name="T63" fmla="*/ 2147483646 h 256"/>
              <a:gd name="T64" fmla="*/ 2147483646 w 891"/>
              <a:gd name="T65" fmla="*/ 2147483646 h 256"/>
              <a:gd name="T66" fmla="*/ 2147483646 w 891"/>
              <a:gd name="T67" fmla="*/ 2147483646 h 256"/>
              <a:gd name="T68" fmla="*/ 2147483646 w 891"/>
              <a:gd name="T69" fmla="*/ 2147483646 h 256"/>
              <a:gd name="T70" fmla="*/ 2147483646 w 891"/>
              <a:gd name="T71" fmla="*/ 2147483646 h 256"/>
              <a:gd name="T72" fmla="*/ 2147483646 w 891"/>
              <a:gd name="T73" fmla="*/ 2147483646 h 256"/>
              <a:gd name="T74" fmla="*/ 2147483646 w 891"/>
              <a:gd name="T75" fmla="*/ 2147483646 h 256"/>
              <a:gd name="T76" fmla="*/ 2147483646 w 891"/>
              <a:gd name="T77" fmla="*/ 2147483646 h 256"/>
              <a:gd name="T78" fmla="*/ 2147483646 w 891"/>
              <a:gd name="T79" fmla="*/ 2147483646 h 256"/>
              <a:gd name="T80" fmla="*/ 2147483646 w 891"/>
              <a:gd name="T81" fmla="*/ 2147483646 h 256"/>
              <a:gd name="T82" fmla="*/ 2147483646 w 891"/>
              <a:gd name="T83" fmla="*/ 2147483646 h 256"/>
              <a:gd name="T84" fmla="*/ 2147483646 w 891"/>
              <a:gd name="T85" fmla="*/ 2147483646 h 256"/>
              <a:gd name="T86" fmla="*/ 2147483646 w 891"/>
              <a:gd name="T87" fmla="*/ 2147483646 h 256"/>
              <a:gd name="T88" fmla="*/ 2147483646 w 891"/>
              <a:gd name="T89" fmla="*/ 2147483646 h 256"/>
              <a:gd name="T90" fmla="*/ 2147483646 w 891"/>
              <a:gd name="T91" fmla="*/ 2147483646 h 256"/>
              <a:gd name="T92" fmla="*/ 2147483646 w 891"/>
              <a:gd name="T93" fmla="*/ 2147483646 h 2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1"/>
              <a:gd name="T142" fmla="*/ 0 h 256"/>
              <a:gd name="T143" fmla="*/ 891 w 891"/>
              <a:gd name="T144" fmla="*/ 256 h 2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1" h="256">
                <a:moveTo>
                  <a:pt x="90" y="242"/>
                </a:moveTo>
                <a:lnTo>
                  <a:pt x="86" y="233"/>
                </a:lnTo>
                <a:lnTo>
                  <a:pt x="77" y="227"/>
                </a:lnTo>
                <a:lnTo>
                  <a:pt x="64" y="214"/>
                </a:lnTo>
                <a:lnTo>
                  <a:pt x="48" y="205"/>
                </a:lnTo>
                <a:lnTo>
                  <a:pt x="38" y="189"/>
                </a:lnTo>
                <a:lnTo>
                  <a:pt x="26" y="170"/>
                </a:lnTo>
                <a:lnTo>
                  <a:pt x="16" y="157"/>
                </a:lnTo>
                <a:lnTo>
                  <a:pt x="10" y="139"/>
                </a:lnTo>
                <a:lnTo>
                  <a:pt x="6" y="129"/>
                </a:lnTo>
                <a:lnTo>
                  <a:pt x="6" y="120"/>
                </a:lnTo>
                <a:lnTo>
                  <a:pt x="0" y="110"/>
                </a:lnTo>
                <a:lnTo>
                  <a:pt x="0" y="101"/>
                </a:lnTo>
                <a:lnTo>
                  <a:pt x="0" y="91"/>
                </a:lnTo>
                <a:lnTo>
                  <a:pt x="0" y="82"/>
                </a:lnTo>
                <a:lnTo>
                  <a:pt x="0" y="72"/>
                </a:lnTo>
                <a:lnTo>
                  <a:pt x="0" y="63"/>
                </a:lnTo>
                <a:lnTo>
                  <a:pt x="6" y="47"/>
                </a:lnTo>
                <a:lnTo>
                  <a:pt x="13" y="35"/>
                </a:lnTo>
                <a:lnTo>
                  <a:pt x="16" y="25"/>
                </a:lnTo>
                <a:lnTo>
                  <a:pt x="26" y="16"/>
                </a:lnTo>
                <a:lnTo>
                  <a:pt x="42" y="6"/>
                </a:lnTo>
                <a:lnTo>
                  <a:pt x="51" y="0"/>
                </a:lnTo>
                <a:lnTo>
                  <a:pt x="61" y="0"/>
                </a:lnTo>
                <a:lnTo>
                  <a:pt x="74" y="0"/>
                </a:lnTo>
                <a:lnTo>
                  <a:pt x="90" y="0"/>
                </a:lnTo>
                <a:lnTo>
                  <a:pt x="118" y="3"/>
                </a:lnTo>
                <a:lnTo>
                  <a:pt x="154" y="9"/>
                </a:lnTo>
                <a:lnTo>
                  <a:pt x="186" y="16"/>
                </a:lnTo>
                <a:lnTo>
                  <a:pt x="214" y="22"/>
                </a:lnTo>
                <a:lnTo>
                  <a:pt x="231" y="22"/>
                </a:lnTo>
                <a:lnTo>
                  <a:pt x="240" y="25"/>
                </a:lnTo>
                <a:lnTo>
                  <a:pt x="253" y="31"/>
                </a:lnTo>
                <a:lnTo>
                  <a:pt x="269" y="35"/>
                </a:lnTo>
                <a:lnTo>
                  <a:pt x="288" y="35"/>
                </a:lnTo>
                <a:lnTo>
                  <a:pt x="307" y="41"/>
                </a:lnTo>
                <a:lnTo>
                  <a:pt x="343" y="47"/>
                </a:lnTo>
                <a:lnTo>
                  <a:pt x="378" y="54"/>
                </a:lnTo>
                <a:lnTo>
                  <a:pt x="407" y="54"/>
                </a:lnTo>
                <a:lnTo>
                  <a:pt x="426" y="54"/>
                </a:lnTo>
                <a:lnTo>
                  <a:pt x="435" y="54"/>
                </a:lnTo>
                <a:lnTo>
                  <a:pt x="445" y="50"/>
                </a:lnTo>
                <a:lnTo>
                  <a:pt x="455" y="50"/>
                </a:lnTo>
                <a:lnTo>
                  <a:pt x="464" y="44"/>
                </a:lnTo>
                <a:lnTo>
                  <a:pt x="474" y="41"/>
                </a:lnTo>
                <a:lnTo>
                  <a:pt x="490" y="41"/>
                </a:lnTo>
                <a:lnTo>
                  <a:pt x="509" y="35"/>
                </a:lnTo>
                <a:lnTo>
                  <a:pt x="538" y="35"/>
                </a:lnTo>
                <a:lnTo>
                  <a:pt x="557" y="31"/>
                </a:lnTo>
                <a:lnTo>
                  <a:pt x="573" y="31"/>
                </a:lnTo>
                <a:lnTo>
                  <a:pt x="583" y="31"/>
                </a:lnTo>
                <a:lnTo>
                  <a:pt x="595" y="25"/>
                </a:lnTo>
                <a:lnTo>
                  <a:pt x="605" y="25"/>
                </a:lnTo>
                <a:lnTo>
                  <a:pt x="621" y="25"/>
                </a:lnTo>
                <a:lnTo>
                  <a:pt x="634" y="25"/>
                </a:lnTo>
                <a:lnTo>
                  <a:pt x="653" y="25"/>
                </a:lnTo>
                <a:lnTo>
                  <a:pt x="672" y="25"/>
                </a:lnTo>
                <a:lnTo>
                  <a:pt x="704" y="28"/>
                </a:lnTo>
                <a:lnTo>
                  <a:pt x="724" y="28"/>
                </a:lnTo>
                <a:lnTo>
                  <a:pt x="743" y="35"/>
                </a:lnTo>
                <a:lnTo>
                  <a:pt x="752" y="35"/>
                </a:lnTo>
                <a:lnTo>
                  <a:pt x="762" y="38"/>
                </a:lnTo>
                <a:lnTo>
                  <a:pt x="772" y="38"/>
                </a:lnTo>
                <a:lnTo>
                  <a:pt x="800" y="50"/>
                </a:lnTo>
                <a:lnTo>
                  <a:pt x="829" y="63"/>
                </a:lnTo>
                <a:lnTo>
                  <a:pt x="861" y="76"/>
                </a:lnTo>
                <a:lnTo>
                  <a:pt x="874" y="79"/>
                </a:lnTo>
                <a:lnTo>
                  <a:pt x="880" y="88"/>
                </a:lnTo>
                <a:lnTo>
                  <a:pt x="884" y="98"/>
                </a:lnTo>
                <a:lnTo>
                  <a:pt x="890" y="113"/>
                </a:lnTo>
                <a:lnTo>
                  <a:pt x="890" y="123"/>
                </a:lnTo>
                <a:lnTo>
                  <a:pt x="890" y="135"/>
                </a:lnTo>
                <a:lnTo>
                  <a:pt x="884" y="151"/>
                </a:lnTo>
                <a:lnTo>
                  <a:pt x="884" y="161"/>
                </a:lnTo>
                <a:lnTo>
                  <a:pt x="877" y="170"/>
                </a:lnTo>
                <a:lnTo>
                  <a:pt x="868" y="183"/>
                </a:lnTo>
                <a:lnTo>
                  <a:pt x="864" y="192"/>
                </a:lnTo>
                <a:lnTo>
                  <a:pt x="855" y="208"/>
                </a:lnTo>
                <a:lnTo>
                  <a:pt x="848" y="217"/>
                </a:lnTo>
                <a:lnTo>
                  <a:pt x="845" y="227"/>
                </a:lnTo>
                <a:lnTo>
                  <a:pt x="836" y="230"/>
                </a:lnTo>
                <a:lnTo>
                  <a:pt x="826" y="236"/>
                </a:lnTo>
                <a:lnTo>
                  <a:pt x="816" y="239"/>
                </a:lnTo>
                <a:lnTo>
                  <a:pt x="800" y="246"/>
                </a:lnTo>
                <a:lnTo>
                  <a:pt x="791" y="246"/>
                </a:lnTo>
                <a:lnTo>
                  <a:pt x="772" y="249"/>
                </a:lnTo>
                <a:lnTo>
                  <a:pt x="759" y="249"/>
                </a:lnTo>
                <a:lnTo>
                  <a:pt x="740" y="249"/>
                </a:lnTo>
                <a:lnTo>
                  <a:pt x="720" y="255"/>
                </a:lnTo>
                <a:lnTo>
                  <a:pt x="704" y="255"/>
                </a:lnTo>
                <a:lnTo>
                  <a:pt x="692" y="255"/>
                </a:lnTo>
                <a:lnTo>
                  <a:pt x="682" y="255"/>
                </a:lnTo>
                <a:lnTo>
                  <a:pt x="672" y="255"/>
                </a:lnTo>
                <a:lnTo>
                  <a:pt x="663" y="252"/>
                </a:lnTo>
                <a:lnTo>
                  <a:pt x="647" y="249"/>
                </a:lnTo>
                <a:lnTo>
                  <a:pt x="634" y="242"/>
                </a:lnTo>
                <a:lnTo>
                  <a:pt x="624" y="239"/>
                </a:lnTo>
                <a:lnTo>
                  <a:pt x="615" y="233"/>
                </a:lnTo>
                <a:lnTo>
                  <a:pt x="599" y="230"/>
                </a:lnTo>
                <a:lnTo>
                  <a:pt x="589" y="224"/>
                </a:lnTo>
                <a:lnTo>
                  <a:pt x="579" y="224"/>
                </a:lnTo>
                <a:lnTo>
                  <a:pt x="570" y="220"/>
                </a:lnTo>
                <a:lnTo>
                  <a:pt x="557" y="220"/>
                </a:lnTo>
                <a:lnTo>
                  <a:pt x="541" y="220"/>
                </a:lnTo>
                <a:lnTo>
                  <a:pt x="522" y="220"/>
                </a:lnTo>
                <a:lnTo>
                  <a:pt x="503" y="220"/>
                </a:lnTo>
                <a:lnTo>
                  <a:pt x="490" y="220"/>
                </a:lnTo>
                <a:lnTo>
                  <a:pt x="474" y="220"/>
                </a:lnTo>
                <a:lnTo>
                  <a:pt x="461" y="220"/>
                </a:lnTo>
                <a:lnTo>
                  <a:pt x="451" y="220"/>
                </a:lnTo>
                <a:lnTo>
                  <a:pt x="435" y="220"/>
                </a:lnTo>
                <a:lnTo>
                  <a:pt x="423" y="220"/>
                </a:lnTo>
                <a:lnTo>
                  <a:pt x="407" y="220"/>
                </a:lnTo>
                <a:lnTo>
                  <a:pt x="387" y="227"/>
                </a:lnTo>
                <a:lnTo>
                  <a:pt x="378" y="227"/>
                </a:lnTo>
                <a:lnTo>
                  <a:pt x="368" y="227"/>
                </a:lnTo>
                <a:lnTo>
                  <a:pt x="359" y="227"/>
                </a:lnTo>
                <a:lnTo>
                  <a:pt x="346" y="230"/>
                </a:lnTo>
                <a:lnTo>
                  <a:pt x="336" y="230"/>
                </a:lnTo>
                <a:lnTo>
                  <a:pt x="327" y="230"/>
                </a:lnTo>
                <a:lnTo>
                  <a:pt x="311" y="236"/>
                </a:lnTo>
                <a:lnTo>
                  <a:pt x="298" y="236"/>
                </a:lnTo>
                <a:lnTo>
                  <a:pt x="288" y="236"/>
                </a:lnTo>
                <a:lnTo>
                  <a:pt x="272" y="236"/>
                </a:lnTo>
                <a:lnTo>
                  <a:pt x="263" y="236"/>
                </a:lnTo>
                <a:lnTo>
                  <a:pt x="253" y="239"/>
                </a:lnTo>
                <a:lnTo>
                  <a:pt x="243" y="239"/>
                </a:lnTo>
                <a:lnTo>
                  <a:pt x="231" y="239"/>
                </a:lnTo>
                <a:lnTo>
                  <a:pt x="214" y="246"/>
                </a:lnTo>
                <a:lnTo>
                  <a:pt x="205" y="246"/>
                </a:lnTo>
                <a:lnTo>
                  <a:pt x="192" y="249"/>
                </a:lnTo>
                <a:lnTo>
                  <a:pt x="182" y="249"/>
                </a:lnTo>
                <a:lnTo>
                  <a:pt x="173" y="249"/>
                </a:lnTo>
                <a:lnTo>
                  <a:pt x="163" y="249"/>
                </a:lnTo>
                <a:lnTo>
                  <a:pt x="154" y="249"/>
                </a:lnTo>
                <a:lnTo>
                  <a:pt x="144" y="249"/>
                </a:lnTo>
                <a:lnTo>
                  <a:pt x="134" y="249"/>
                </a:lnTo>
                <a:lnTo>
                  <a:pt x="125" y="249"/>
                </a:lnTo>
                <a:lnTo>
                  <a:pt x="115" y="249"/>
                </a:lnTo>
                <a:lnTo>
                  <a:pt x="106" y="255"/>
                </a:lnTo>
                <a:lnTo>
                  <a:pt x="96" y="255"/>
                </a:lnTo>
                <a:lnTo>
                  <a:pt x="90" y="24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8" name="Rectangle 10"/>
          <p:cNvSpPr>
            <a:spLocks noChangeArrowheads="1"/>
          </p:cNvSpPr>
          <p:nvPr/>
        </p:nvSpPr>
        <p:spPr bwMode="auto">
          <a:xfrm>
            <a:off x="2387600" y="7947025"/>
            <a:ext cx="960438" cy="4794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416" tIns="45888" rIns="93416" bIns="45888" anchor="ctr">
            <a:spAutoFit/>
          </a:bodyPr>
          <a:lstStyle>
            <a:lvl1pPr defTabSz="944563">
              <a:defRPr sz="2400">
                <a:solidFill>
                  <a:schemeClr val="tx1"/>
                </a:solidFill>
                <a:latin typeface="Times New Roman" panose="02020603050405020304" pitchFamily="18" charset="0"/>
              </a:defRPr>
            </a:lvl1pPr>
            <a:lvl2pPr marL="742950" indent="-285750" defTabSz="944563">
              <a:defRPr sz="2400">
                <a:solidFill>
                  <a:schemeClr val="tx1"/>
                </a:solidFill>
                <a:latin typeface="Times New Roman" panose="02020603050405020304" pitchFamily="18" charset="0"/>
              </a:defRPr>
            </a:lvl2pPr>
            <a:lvl3pPr marL="1143000" indent="-228600" defTabSz="944563">
              <a:defRPr sz="2400">
                <a:solidFill>
                  <a:schemeClr val="tx1"/>
                </a:solidFill>
                <a:latin typeface="Times New Roman" panose="02020603050405020304" pitchFamily="18" charset="0"/>
              </a:defRPr>
            </a:lvl3pPr>
            <a:lvl4pPr marL="1600200" indent="-228600" defTabSz="944563">
              <a:defRPr sz="2400">
                <a:solidFill>
                  <a:schemeClr val="tx1"/>
                </a:solidFill>
                <a:latin typeface="Times New Roman" panose="02020603050405020304" pitchFamily="18" charset="0"/>
              </a:defRPr>
            </a:lvl4pPr>
            <a:lvl5pPr marL="2057400" indent="-228600" defTabSz="944563">
              <a:defRPr sz="2400">
                <a:solidFill>
                  <a:schemeClr val="tx1"/>
                </a:solidFill>
                <a:latin typeface="Times New Roman" panose="02020603050405020304" pitchFamily="18" charset="0"/>
              </a:defRPr>
            </a:lvl5pPr>
            <a:lvl6pPr marL="2514600" indent="-228600" defTabSz="9445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45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45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45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private functions</a:t>
            </a:r>
          </a:p>
        </p:txBody>
      </p:sp>
      <p:sp>
        <p:nvSpPr>
          <p:cNvPr id="29709" name="Rectangle 11"/>
          <p:cNvSpPr>
            <a:spLocks noChangeArrowheads="1"/>
          </p:cNvSpPr>
          <p:nvPr/>
        </p:nvSpPr>
        <p:spPr bwMode="auto">
          <a:xfrm>
            <a:off x="3159125" y="7213600"/>
            <a:ext cx="1441450" cy="288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416" tIns="45888" rIns="93416" bIns="45888" anchor="ctr">
            <a:spAutoFit/>
          </a:bodyPr>
          <a:lstStyle>
            <a:lvl1pPr defTabSz="944563">
              <a:defRPr sz="2400">
                <a:solidFill>
                  <a:schemeClr val="tx1"/>
                </a:solidFill>
                <a:latin typeface="Times New Roman" panose="02020603050405020304" pitchFamily="18" charset="0"/>
              </a:defRPr>
            </a:lvl1pPr>
            <a:lvl2pPr marL="742950" indent="-285750" defTabSz="944563">
              <a:defRPr sz="2400">
                <a:solidFill>
                  <a:schemeClr val="tx1"/>
                </a:solidFill>
                <a:latin typeface="Times New Roman" panose="02020603050405020304" pitchFamily="18" charset="0"/>
              </a:defRPr>
            </a:lvl2pPr>
            <a:lvl3pPr marL="1143000" indent="-228600" defTabSz="944563">
              <a:defRPr sz="2400">
                <a:solidFill>
                  <a:schemeClr val="tx1"/>
                </a:solidFill>
                <a:latin typeface="Times New Roman" panose="02020603050405020304" pitchFamily="18" charset="0"/>
              </a:defRPr>
            </a:lvl3pPr>
            <a:lvl4pPr marL="1600200" indent="-228600" defTabSz="944563">
              <a:defRPr sz="2400">
                <a:solidFill>
                  <a:schemeClr val="tx1"/>
                </a:solidFill>
                <a:latin typeface="Times New Roman" panose="02020603050405020304" pitchFamily="18" charset="0"/>
              </a:defRPr>
            </a:lvl4pPr>
            <a:lvl5pPr marL="2057400" indent="-228600" defTabSz="944563">
              <a:defRPr sz="2400">
                <a:solidFill>
                  <a:schemeClr val="tx1"/>
                </a:solidFill>
                <a:latin typeface="Times New Roman" panose="02020603050405020304" pitchFamily="18" charset="0"/>
              </a:defRPr>
            </a:lvl5pPr>
            <a:lvl6pPr marL="2514600" indent="-228600" defTabSz="9445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45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45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45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public functions</a:t>
            </a:r>
          </a:p>
        </p:txBody>
      </p:sp>
      <p:sp>
        <p:nvSpPr>
          <p:cNvPr id="29710" name="Line 12"/>
          <p:cNvSpPr>
            <a:spLocks noChangeShapeType="1"/>
          </p:cNvSpPr>
          <p:nvPr/>
        </p:nvSpPr>
        <p:spPr bwMode="auto">
          <a:xfrm flipH="1">
            <a:off x="3124200" y="7507288"/>
            <a:ext cx="185738" cy="43338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1" name="Line 13"/>
          <p:cNvSpPr>
            <a:spLocks noChangeShapeType="1"/>
          </p:cNvSpPr>
          <p:nvPr/>
        </p:nvSpPr>
        <p:spPr bwMode="auto">
          <a:xfrm>
            <a:off x="4179888" y="7507288"/>
            <a:ext cx="193675" cy="66675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4"/>
          <p:cNvSpPr>
            <a:spLocks noChangeShapeType="1"/>
          </p:cNvSpPr>
          <p:nvPr/>
        </p:nvSpPr>
        <p:spPr bwMode="auto">
          <a:xfrm>
            <a:off x="3343275" y="8169275"/>
            <a:ext cx="712788" cy="9525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337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F809B0F-5E3E-4FF7-8080-4CAB6A6AD781}" type="slidenum">
              <a:rPr lang="en-US" altLang="en-US" sz="1500" smtClean="0">
                <a:latin typeface="Times New Roman" panose="02020603050405020304" pitchFamily="18" charset="0"/>
              </a:rPr>
              <a:pPr>
                <a:spcBef>
                  <a:spcPct val="0"/>
                </a:spcBef>
                <a:buClrTx/>
                <a:buSzTx/>
                <a:buFontTx/>
                <a:buNone/>
              </a:pPr>
              <a:t>16</a:t>
            </a:fld>
            <a:endParaRPr lang="en-US" altLang="en-US" sz="1500">
              <a:latin typeface="Times New Roman" panose="02020603050405020304" pitchFamily="18" charset="0"/>
            </a:endParaRPr>
          </a:p>
        </p:txBody>
      </p:sp>
      <p:sp>
        <p:nvSpPr>
          <p:cNvPr id="33796" name="Rectangle 31"/>
          <p:cNvSpPr>
            <a:spLocks noChangeArrowheads="1"/>
          </p:cNvSpPr>
          <p:nvPr/>
        </p:nvSpPr>
        <p:spPr bwMode="auto">
          <a:xfrm>
            <a:off x="442913" y="1357313"/>
            <a:ext cx="6858000" cy="7696200"/>
          </a:xfrm>
          <a:prstGeom prst="rect">
            <a:avLst/>
          </a:prstGeom>
          <a:solidFill>
            <a:schemeClr val="accent3"/>
          </a:solidFill>
          <a:ln>
            <a:noFill/>
          </a:ln>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33797" name="Group 2"/>
          <p:cNvGrpSpPr>
            <a:grpSpLocks/>
          </p:cNvGrpSpPr>
          <p:nvPr/>
        </p:nvGrpSpPr>
        <p:grpSpPr bwMode="auto">
          <a:xfrm>
            <a:off x="838200" y="7620000"/>
            <a:ext cx="2030413" cy="1265238"/>
            <a:chOff x="479" y="4777"/>
            <a:chExt cx="1279" cy="797"/>
          </a:xfrm>
        </p:grpSpPr>
        <p:sp>
          <p:nvSpPr>
            <p:cNvPr id="33820" name="Rectangle 3"/>
            <p:cNvSpPr>
              <a:spLocks noChangeArrowheads="1"/>
            </p:cNvSpPr>
            <p:nvPr/>
          </p:nvSpPr>
          <p:spPr bwMode="auto">
            <a:xfrm>
              <a:off x="746" y="5295"/>
              <a:ext cx="65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free memory</a:t>
              </a:r>
            </a:p>
          </p:txBody>
        </p:sp>
        <p:sp>
          <p:nvSpPr>
            <p:cNvPr id="33821" name="Rectangle 4"/>
            <p:cNvSpPr>
              <a:spLocks noChangeArrowheads="1"/>
            </p:cNvSpPr>
            <p:nvPr/>
          </p:nvSpPr>
          <p:spPr bwMode="auto">
            <a:xfrm>
              <a:off x="479" y="4777"/>
              <a:ext cx="1279" cy="797"/>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822" name="Rectangle 5"/>
            <p:cNvSpPr>
              <a:spLocks noChangeArrowheads="1"/>
            </p:cNvSpPr>
            <p:nvPr/>
          </p:nvSpPr>
          <p:spPr bwMode="auto">
            <a:xfrm>
              <a:off x="540" y="4905"/>
              <a:ext cx="111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allocated heap memory</a:t>
              </a:r>
            </a:p>
          </p:txBody>
        </p:sp>
        <p:sp>
          <p:nvSpPr>
            <p:cNvPr id="33823" name="Line 6"/>
            <p:cNvSpPr>
              <a:spLocks noChangeShapeType="1"/>
            </p:cNvSpPr>
            <p:nvPr/>
          </p:nvSpPr>
          <p:spPr bwMode="auto">
            <a:xfrm>
              <a:off x="486" y="5205"/>
              <a:ext cx="12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4" name="Rectangle 7"/>
            <p:cNvSpPr>
              <a:spLocks noChangeArrowheads="1"/>
            </p:cNvSpPr>
            <p:nvPr/>
          </p:nvSpPr>
          <p:spPr bwMode="auto">
            <a:xfrm>
              <a:off x="656" y="5286"/>
              <a:ext cx="89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free heap memory</a:t>
              </a:r>
            </a:p>
          </p:txBody>
        </p:sp>
      </p:grpSp>
      <p:sp>
        <p:nvSpPr>
          <p:cNvPr id="33798" name="Rectangle 9"/>
          <p:cNvSpPr>
            <a:spLocks noChangeArrowheads="1"/>
          </p:cNvSpPr>
          <p:nvPr/>
        </p:nvSpPr>
        <p:spPr bwMode="auto">
          <a:xfrm>
            <a:off x="798513" y="4703763"/>
            <a:ext cx="2030412" cy="2251075"/>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9" name="Line 10"/>
          <p:cNvSpPr>
            <a:spLocks noChangeShapeType="1"/>
          </p:cNvSpPr>
          <p:nvPr/>
        </p:nvSpPr>
        <p:spPr bwMode="auto">
          <a:xfrm>
            <a:off x="830263" y="5081588"/>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0" name="Line 11"/>
          <p:cNvSpPr>
            <a:spLocks noChangeShapeType="1"/>
          </p:cNvSpPr>
          <p:nvPr/>
        </p:nvSpPr>
        <p:spPr bwMode="auto">
          <a:xfrm>
            <a:off x="839788" y="5607050"/>
            <a:ext cx="19986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1" name="Line 12"/>
          <p:cNvSpPr>
            <a:spLocks noChangeShapeType="1"/>
          </p:cNvSpPr>
          <p:nvPr/>
        </p:nvSpPr>
        <p:spPr bwMode="auto">
          <a:xfrm>
            <a:off x="798513" y="6273800"/>
            <a:ext cx="2012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2" name="Rectangle 13"/>
          <p:cNvSpPr>
            <a:spLocks noChangeArrowheads="1"/>
          </p:cNvSpPr>
          <p:nvPr/>
        </p:nvSpPr>
        <p:spPr bwMode="auto">
          <a:xfrm>
            <a:off x="1084263" y="4745038"/>
            <a:ext cx="1362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main stack frame</a:t>
            </a:r>
          </a:p>
        </p:txBody>
      </p:sp>
      <p:sp>
        <p:nvSpPr>
          <p:cNvPr id="33803" name="Rectangle 14"/>
          <p:cNvSpPr>
            <a:spLocks noChangeArrowheads="1"/>
          </p:cNvSpPr>
          <p:nvPr/>
        </p:nvSpPr>
        <p:spPr bwMode="auto">
          <a:xfrm>
            <a:off x="923925" y="5122863"/>
            <a:ext cx="17478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function called by main</a:t>
            </a:r>
          </a:p>
          <a:p>
            <a:pPr algn="ctr"/>
            <a:r>
              <a:rPr lang="en-US" altLang="en-US" sz="1200">
                <a:latin typeface="Arial" panose="020B0604020202020204" pitchFamily="34" charset="0"/>
              </a:rPr>
              <a:t>stack frame</a:t>
            </a:r>
          </a:p>
        </p:txBody>
      </p:sp>
      <p:sp>
        <p:nvSpPr>
          <p:cNvPr id="33804" name="Rectangle 15"/>
          <p:cNvSpPr>
            <a:spLocks noChangeArrowheads="1"/>
          </p:cNvSpPr>
          <p:nvPr/>
        </p:nvSpPr>
        <p:spPr bwMode="auto">
          <a:xfrm>
            <a:off x="1131888" y="6369050"/>
            <a:ext cx="1250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current function</a:t>
            </a:r>
          </a:p>
          <a:p>
            <a:r>
              <a:rPr lang="en-US" altLang="en-US" sz="1200">
                <a:latin typeface="Arial" panose="020B0604020202020204" pitchFamily="34" charset="0"/>
              </a:rPr>
              <a:t>   stack frame</a:t>
            </a:r>
          </a:p>
        </p:txBody>
      </p:sp>
      <p:sp>
        <p:nvSpPr>
          <p:cNvPr id="33805" name="Rectangle 16"/>
          <p:cNvSpPr>
            <a:spLocks noChangeArrowheads="1"/>
          </p:cNvSpPr>
          <p:nvPr/>
        </p:nvSpPr>
        <p:spPr bwMode="auto">
          <a:xfrm>
            <a:off x="1092200" y="5691188"/>
            <a:ext cx="14557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more stack frames</a:t>
            </a:r>
          </a:p>
          <a:p>
            <a:pPr algn="ctr"/>
            <a:r>
              <a:rPr lang="en-US" altLang="en-US" sz="1200">
                <a:latin typeface="Arial" panose="020B0604020202020204" pitchFamily="34" charset="0"/>
              </a:rPr>
              <a:t>:</a:t>
            </a:r>
          </a:p>
        </p:txBody>
      </p:sp>
      <p:sp>
        <p:nvSpPr>
          <p:cNvPr id="33806" name="Rectangle 17"/>
          <p:cNvSpPr>
            <a:spLocks noChangeArrowheads="1"/>
          </p:cNvSpPr>
          <p:nvPr/>
        </p:nvSpPr>
        <p:spPr bwMode="auto">
          <a:xfrm>
            <a:off x="3228975" y="1831975"/>
            <a:ext cx="380682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  - defined outside any function (globals) and initial-                                                                                                                                                                                                               </a:t>
            </a:r>
            <a:br>
              <a:rPr lang="en-US" altLang="en-US" sz="1200">
                <a:latin typeface="Arial" panose="020B0604020202020204" pitchFamily="34" charset="0"/>
              </a:rPr>
            </a:br>
            <a:r>
              <a:rPr lang="en-US" altLang="en-US" sz="1200">
                <a:latin typeface="Arial" panose="020B0604020202020204" pitchFamily="34" charset="0"/>
              </a:rPr>
              <a:t>     ized before main is entered.</a:t>
            </a:r>
          </a:p>
          <a:p>
            <a:endParaRPr lang="en-US" altLang="en-US" sz="1200">
              <a:latin typeface="Arial" panose="020B0604020202020204" pitchFamily="34" charset="0"/>
            </a:endParaRPr>
          </a:p>
          <a:p>
            <a:endParaRPr lang="en-US" altLang="en-US" sz="1200">
              <a:latin typeface="Arial" panose="020B0604020202020204" pitchFamily="34" charset="0"/>
            </a:endParaRPr>
          </a:p>
          <a:p>
            <a:r>
              <a:rPr lang="en-US" altLang="en-US" sz="1200">
                <a:latin typeface="Arial" panose="020B0604020202020204" pitchFamily="34" charset="0"/>
              </a:rPr>
              <a:t>  - global data and functions are made private by</a:t>
            </a:r>
          </a:p>
          <a:p>
            <a:r>
              <a:rPr lang="en-US" altLang="en-US" sz="1200">
                <a:latin typeface="Arial" panose="020B0604020202020204" pitchFamily="34" charset="0"/>
              </a:rPr>
              <a:t>    qualifying as static, otherwise they are public</a:t>
            </a:r>
          </a:p>
          <a:p>
            <a:endParaRPr lang="en-US" altLang="en-US" sz="1200">
              <a:latin typeface="Arial" panose="020B0604020202020204" pitchFamily="34" charset="0"/>
            </a:endParaRPr>
          </a:p>
          <a:p>
            <a:endParaRPr lang="en-US" altLang="en-US" sz="1200">
              <a:latin typeface="Arial" panose="020B0604020202020204" pitchFamily="34" charset="0"/>
            </a:endParaRPr>
          </a:p>
          <a:p>
            <a:r>
              <a:rPr lang="en-US" altLang="en-US" sz="1200">
                <a:latin typeface="Arial" panose="020B0604020202020204" pitchFamily="34" charset="0"/>
              </a:rPr>
              <a:t>- memory allocations local to a function, but quali-</a:t>
            </a:r>
          </a:p>
          <a:p>
            <a:r>
              <a:rPr lang="en-US" altLang="en-US" sz="1200">
                <a:latin typeface="Arial" panose="020B0604020202020204" pitchFamily="34" charset="0"/>
              </a:rPr>
              <a:t>   fied as static</a:t>
            </a:r>
          </a:p>
          <a:p>
            <a:pPr latinLnBrk="1"/>
            <a:endParaRPr lang="en-US" altLang="en-US" sz="1200">
              <a:latin typeface="Arial" panose="020B0604020202020204" pitchFamily="34" charset="0"/>
            </a:endParaRPr>
          </a:p>
        </p:txBody>
      </p:sp>
      <p:sp>
        <p:nvSpPr>
          <p:cNvPr id="33807" name="Rectangle 18"/>
          <p:cNvSpPr>
            <a:spLocks noChangeArrowheads="1"/>
          </p:cNvSpPr>
          <p:nvPr/>
        </p:nvSpPr>
        <p:spPr bwMode="auto">
          <a:xfrm>
            <a:off x="3203575" y="4697413"/>
            <a:ext cx="3693319" cy="231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latin typeface="Arial" panose="020B0604020202020204" pitchFamily="34" charset="0"/>
              </a:rPr>
              <a:t>  - defined only while thread of execution passes </a:t>
            </a:r>
          </a:p>
          <a:p>
            <a:r>
              <a:rPr lang="en-US" altLang="en-US" sz="1200" dirty="0">
                <a:latin typeface="Arial" panose="020B0604020202020204" pitchFamily="34" charset="0"/>
              </a:rPr>
              <a:t>    through a function, control, or anonymous scope.</a:t>
            </a:r>
          </a:p>
          <a:p>
            <a:r>
              <a:rPr lang="en-US" altLang="en-US" sz="1200" dirty="0">
                <a:latin typeface="Arial" panose="020B0604020202020204" pitchFamily="34" charset="0"/>
              </a:rPr>
              <a:t>  - holds input parameters, local data, and return </a:t>
            </a:r>
          </a:p>
          <a:p>
            <a:r>
              <a:rPr lang="en-US" altLang="en-US" sz="1200" dirty="0">
                <a:latin typeface="Arial" panose="020B0604020202020204" pitchFamily="34" charset="0"/>
              </a:rPr>
              <a:t>    values, used as scratch-pad memory</a:t>
            </a:r>
          </a:p>
          <a:p>
            <a:r>
              <a:rPr lang="en-US" altLang="en-US" sz="1200" dirty="0">
                <a:latin typeface="Arial" panose="020B0604020202020204" pitchFamily="34" charset="0"/>
              </a:rPr>
              <a:t>  - guaranteed to be valid during the evaluation of </a:t>
            </a:r>
          </a:p>
          <a:p>
            <a:r>
              <a:rPr lang="en-US" altLang="en-US" sz="1200" dirty="0">
                <a:latin typeface="Arial" panose="020B0604020202020204" pitchFamily="34" charset="0"/>
              </a:rPr>
              <a:t>    a containing expression, won’t be valid after</a:t>
            </a:r>
          </a:p>
          <a:p>
            <a:r>
              <a:rPr lang="en-US" altLang="en-US" sz="1200" dirty="0">
                <a:latin typeface="Arial" panose="020B0604020202020204" pitchFamily="34" charset="0"/>
              </a:rPr>
              <a:t>  - expression evaluation starts with function </a:t>
            </a:r>
            <a:r>
              <a:rPr lang="en-US" altLang="en-US" sz="1200" dirty="0" err="1">
                <a:latin typeface="Arial" panose="020B0604020202020204" pitchFamily="34" charset="0"/>
              </a:rPr>
              <a:t>eval</a:t>
            </a:r>
            <a:r>
              <a:rPr lang="en-US" altLang="en-US" sz="1200" dirty="0">
                <a:latin typeface="Arial" panose="020B0604020202020204" pitchFamily="34" charset="0"/>
              </a:rPr>
              <a:t>-</a:t>
            </a:r>
          </a:p>
          <a:p>
            <a:r>
              <a:rPr lang="en-US" altLang="en-US" sz="1200" dirty="0">
                <a:latin typeface="Arial" panose="020B0604020202020204" pitchFamily="34" charset="0"/>
              </a:rPr>
              <a:t>    </a:t>
            </a:r>
            <a:r>
              <a:rPr lang="en-US" altLang="en-US" sz="1200" dirty="0" err="1">
                <a:latin typeface="Arial" panose="020B0604020202020204" pitchFamily="34" charset="0"/>
              </a:rPr>
              <a:t>uation</a:t>
            </a:r>
            <a:r>
              <a:rPr lang="en-US" altLang="en-US" sz="1200" dirty="0">
                <a:latin typeface="Arial" panose="020B0604020202020204" pitchFamily="34" charset="0"/>
              </a:rPr>
              <a:t> first, then expression evaluation as </a:t>
            </a:r>
            <a:r>
              <a:rPr lang="en-US" altLang="en-US" sz="1200" dirty="0" err="1">
                <a:latin typeface="Arial" panose="020B0604020202020204" pitchFamily="34" charset="0"/>
              </a:rPr>
              <a:t>alge</a:t>
            </a:r>
            <a:r>
              <a:rPr lang="en-US" altLang="en-US" sz="1200" dirty="0">
                <a:latin typeface="Arial" panose="020B0604020202020204" pitchFamily="34" charset="0"/>
              </a:rPr>
              <a:t>-</a:t>
            </a:r>
          </a:p>
          <a:p>
            <a:r>
              <a:rPr lang="en-US" altLang="en-US" sz="1200" dirty="0">
                <a:latin typeface="Arial" panose="020B0604020202020204" pitchFamily="34" charset="0"/>
              </a:rPr>
              <a:t>    </a:t>
            </a:r>
            <a:r>
              <a:rPr lang="en-US" altLang="en-US" sz="1200" dirty="0" err="1">
                <a:latin typeface="Arial" panose="020B0604020202020204" pitchFamily="34" charset="0"/>
              </a:rPr>
              <a:t>braic</a:t>
            </a:r>
            <a:r>
              <a:rPr lang="en-US" altLang="en-US" sz="1200" dirty="0">
                <a:latin typeface="Arial" panose="020B0604020202020204" pitchFamily="34" charset="0"/>
              </a:rPr>
              <a:t> combination of terms</a:t>
            </a:r>
          </a:p>
          <a:p>
            <a:r>
              <a:rPr lang="en-US" altLang="en-US" sz="1200" dirty="0">
                <a:latin typeface="Arial" panose="020B0604020202020204" pitchFamily="34" charset="0"/>
              </a:rPr>
              <a:t>  - stack frame is destroyed when expression </a:t>
            </a:r>
            <a:r>
              <a:rPr lang="en-US" altLang="en-US" sz="1200" dirty="0" err="1">
                <a:latin typeface="Arial" panose="020B0604020202020204" pitchFamily="34" charset="0"/>
              </a:rPr>
              <a:t>eval</a:t>
            </a:r>
            <a:r>
              <a:rPr lang="en-US" altLang="en-US" sz="1200" dirty="0">
                <a:latin typeface="Arial" panose="020B0604020202020204" pitchFamily="34" charset="0"/>
              </a:rPr>
              <a:t>-</a:t>
            </a:r>
          </a:p>
          <a:p>
            <a:r>
              <a:rPr lang="en-US" altLang="en-US" sz="1200" dirty="0">
                <a:latin typeface="Arial" panose="020B0604020202020204" pitchFamily="34" charset="0"/>
              </a:rPr>
              <a:t>    </a:t>
            </a:r>
            <a:r>
              <a:rPr lang="en-US" altLang="en-US" sz="1200" dirty="0" err="1">
                <a:latin typeface="Arial" panose="020B0604020202020204" pitchFamily="34" charset="0"/>
              </a:rPr>
              <a:t>uation</a:t>
            </a:r>
            <a:r>
              <a:rPr lang="en-US" altLang="en-US" sz="1200" dirty="0">
                <a:latin typeface="Arial" panose="020B0604020202020204" pitchFamily="34" charset="0"/>
              </a:rPr>
              <a:t> is complete</a:t>
            </a:r>
          </a:p>
          <a:p>
            <a:pPr latinLnBrk="1"/>
            <a:endParaRPr lang="en-US" altLang="en-US" sz="1200" dirty="0">
              <a:latin typeface="Arial" panose="020B0604020202020204" pitchFamily="34" charset="0"/>
            </a:endParaRPr>
          </a:p>
        </p:txBody>
      </p:sp>
      <p:sp>
        <p:nvSpPr>
          <p:cNvPr id="33808" name="Rectangle 19"/>
          <p:cNvSpPr>
            <a:spLocks noChangeArrowheads="1"/>
          </p:cNvSpPr>
          <p:nvPr/>
        </p:nvSpPr>
        <p:spPr bwMode="auto">
          <a:xfrm>
            <a:off x="3236913" y="7659688"/>
            <a:ext cx="35385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  - allocated/deallocated at run time by invoking </a:t>
            </a:r>
          </a:p>
          <a:p>
            <a:r>
              <a:rPr lang="en-US" altLang="en-US" sz="1200">
                <a:latin typeface="Arial" panose="020B0604020202020204" pitchFamily="34" charset="0"/>
              </a:rPr>
              <a:t>    operators new /delete (or functions malloc/free)</a:t>
            </a:r>
          </a:p>
          <a:p>
            <a:r>
              <a:rPr lang="en-US" altLang="en-US" sz="1200">
                <a:latin typeface="Arial" panose="020B0604020202020204" pitchFamily="34" charset="0"/>
              </a:rPr>
              <a:t>  - memory is available to anyone with a pointer</a:t>
            </a:r>
          </a:p>
          <a:p>
            <a:r>
              <a:rPr lang="en-US" altLang="en-US" sz="1200">
                <a:latin typeface="Arial" panose="020B0604020202020204" pitchFamily="34" charset="0"/>
              </a:rPr>
              <a:t>    to the allocated memory from the time of</a:t>
            </a:r>
          </a:p>
          <a:p>
            <a:r>
              <a:rPr lang="en-US" altLang="en-US" sz="1200">
                <a:latin typeface="Arial" panose="020B0604020202020204" pitchFamily="34" charset="0"/>
              </a:rPr>
              <a:t>    allocation until deallocated.  </a:t>
            </a:r>
          </a:p>
        </p:txBody>
      </p:sp>
      <p:grpSp>
        <p:nvGrpSpPr>
          <p:cNvPr id="33809" name="Group 20"/>
          <p:cNvGrpSpPr>
            <a:grpSpLocks/>
          </p:cNvGrpSpPr>
          <p:nvPr/>
        </p:nvGrpSpPr>
        <p:grpSpPr bwMode="auto">
          <a:xfrm>
            <a:off x="782638" y="1827213"/>
            <a:ext cx="2028825" cy="2206625"/>
            <a:chOff x="493" y="1151"/>
            <a:chExt cx="1278" cy="1390"/>
          </a:xfrm>
        </p:grpSpPr>
        <p:sp>
          <p:nvSpPr>
            <p:cNvPr id="33814" name="Rectangle 21"/>
            <p:cNvSpPr>
              <a:spLocks noChangeArrowheads="1"/>
            </p:cNvSpPr>
            <p:nvPr/>
          </p:nvSpPr>
          <p:spPr bwMode="auto">
            <a:xfrm>
              <a:off x="493" y="1151"/>
              <a:ext cx="1278" cy="1390"/>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815" name="Line 22"/>
            <p:cNvSpPr>
              <a:spLocks noChangeShapeType="1"/>
            </p:cNvSpPr>
            <p:nvPr/>
          </p:nvSpPr>
          <p:spPr bwMode="auto">
            <a:xfrm>
              <a:off x="503" y="1619"/>
              <a:ext cx="12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6" name="Rectangle 23"/>
            <p:cNvSpPr>
              <a:spLocks noChangeArrowheads="1"/>
            </p:cNvSpPr>
            <p:nvPr/>
          </p:nvSpPr>
          <p:spPr bwMode="auto">
            <a:xfrm>
              <a:off x="608" y="1233"/>
              <a:ext cx="106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public global functions</a:t>
              </a:r>
            </a:p>
            <a:p>
              <a:pPr algn="ctr"/>
              <a:r>
                <a:rPr lang="en-US" altLang="en-US" sz="1200">
                  <a:latin typeface="Arial" panose="020B0604020202020204" pitchFamily="34" charset="0"/>
                </a:rPr>
                <a:t>and data</a:t>
              </a:r>
            </a:p>
          </p:txBody>
        </p:sp>
        <p:sp>
          <p:nvSpPr>
            <p:cNvPr id="33817" name="Rectangle 24"/>
            <p:cNvSpPr>
              <a:spLocks noChangeArrowheads="1"/>
            </p:cNvSpPr>
            <p:nvPr/>
          </p:nvSpPr>
          <p:spPr bwMode="auto">
            <a:xfrm>
              <a:off x="574" y="1705"/>
              <a:ext cx="110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private global functions</a:t>
              </a:r>
            </a:p>
            <a:p>
              <a:pPr algn="ctr"/>
              <a:r>
                <a:rPr lang="en-US" altLang="en-US" sz="1200">
                  <a:latin typeface="Arial" panose="020B0604020202020204" pitchFamily="34" charset="0"/>
                </a:rPr>
                <a:t>and data</a:t>
              </a:r>
            </a:p>
          </p:txBody>
        </p:sp>
        <p:sp>
          <p:nvSpPr>
            <p:cNvPr id="33818" name="Line 25"/>
            <p:cNvSpPr>
              <a:spLocks noChangeShapeType="1"/>
            </p:cNvSpPr>
            <p:nvPr/>
          </p:nvSpPr>
          <p:spPr bwMode="auto">
            <a:xfrm>
              <a:off x="503" y="2120"/>
              <a:ext cx="12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9" name="Rectangle 26"/>
            <p:cNvSpPr>
              <a:spLocks noChangeArrowheads="1"/>
            </p:cNvSpPr>
            <p:nvPr/>
          </p:nvSpPr>
          <p:spPr bwMode="auto">
            <a:xfrm>
              <a:off x="733" y="2241"/>
              <a:ext cx="78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latin typeface="Arial" panose="020B0604020202020204" pitchFamily="34" charset="0"/>
                </a:rPr>
                <a:t>local static data</a:t>
              </a:r>
            </a:p>
          </p:txBody>
        </p:sp>
      </p:grpSp>
      <p:sp>
        <p:nvSpPr>
          <p:cNvPr id="33810" name="Rectangle 27"/>
          <p:cNvSpPr>
            <a:spLocks noChangeArrowheads="1"/>
          </p:cNvSpPr>
          <p:nvPr/>
        </p:nvSpPr>
        <p:spPr bwMode="auto">
          <a:xfrm>
            <a:off x="658813" y="1485900"/>
            <a:ext cx="406876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u="sng">
                <a:latin typeface="Arial" panose="020B0604020202020204" pitchFamily="34" charset="0"/>
              </a:rPr>
              <a:t>Static memory:</a:t>
            </a:r>
            <a:r>
              <a:rPr lang="en-US" altLang="en-US" sz="1200">
                <a:latin typeface="Arial" panose="020B0604020202020204" pitchFamily="34" charset="0"/>
              </a:rPr>
              <a:t> - available for the lifetime of the program  </a:t>
            </a:r>
          </a:p>
        </p:txBody>
      </p:sp>
      <p:sp>
        <p:nvSpPr>
          <p:cNvPr id="33811" name="Rectangle 28"/>
          <p:cNvSpPr>
            <a:spLocks noChangeArrowheads="1"/>
          </p:cNvSpPr>
          <p:nvPr/>
        </p:nvSpPr>
        <p:spPr bwMode="auto">
          <a:xfrm>
            <a:off x="674688" y="4384675"/>
            <a:ext cx="29718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u="sng">
                <a:latin typeface="Arial" panose="020B0604020202020204" pitchFamily="34" charset="0"/>
              </a:rPr>
              <a:t>Stack memory:</a:t>
            </a:r>
            <a:r>
              <a:rPr lang="en-US" altLang="en-US" sz="1200">
                <a:latin typeface="Arial" panose="020B0604020202020204" pitchFamily="34" charset="0"/>
              </a:rPr>
              <a:t> - temporary scratch pad</a:t>
            </a:r>
          </a:p>
        </p:txBody>
      </p:sp>
      <p:sp>
        <p:nvSpPr>
          <p:cNvPr id="33812" name="Rectangle 29"/>
          <p:cNvSpPr>
            <a:spLocks noChangeArrowheads="1"/>
          </p:cNvSpPr>
          <p:nvPr/>
        </p:nvSpPr>
        <p:spPr bwMode="auto">
          <a:xfrm>
            <a:off x="681038" y="7277100"/>
            <a:ext cx="4414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5250" tIns="47625" rIns="95250" bIns="47625">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u="sng">
                <a:latin typeface="Arial" panose="020B0604020202020204" pitchFamily="34" charset="0"/>
              </a:rPr>
              <a:t>heap memory</a:t>
            </a:r>
            <a:r>
              <a:rPr lang="en-US" altLang="en-US" sz="1200">
                <a:latin typeface="Arial" panose="020B0604020202020204" pitchFamily="34" charset="0"/>
              </a:rPr>
              <a:t>: - valid from the time of allocation to deallocation</a:t>
            </a:r>
          </a:p>
        </p:txBody>
      </p:sp>
      <p:sp>
        <p:nvSpPr>
          <p:cNvPr id="33813" name="Rectangle 30"/>
          <p:cNvSpPr>
            <a:spLocks noGrp="1" noChangeArrowheads="1"/>
          </p:cNvSpPr>
          <p:nvPr>
            <p:ph type="title"/>
          </p:nvPr>
        </p:nvSpPr>
        <p:spPr>
          <a:xfrm>
            <a:off x="569913" y="328613"/>
            <a:ext cx="6450012" cy="800100"/>
          </a:xfrm>
        </p:spPr>
        <p:txBody>
          <a:bodyPr/>
          <a:lstStyle/>
          <a:p>
            <a:r>
              <a:rPr lang="en-US" altLang="en-US"/>
              <a:t>C/C++ Memory Model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3584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9190F5D-7D0F-4822-BB37-F6975045D3AC}" type="slidenum">
              <a:rPr lang="en-US" altLang="en-US" sz="1500" smtClean="0">
                <a:latin typeface="Times New Roman" panose="02020603050405020304" pitchFamily="18" charset="0"/>
              </a:rPr>
              <a:pPr>
                <a:spcBef>
                  <a:spcPct val="0"/>
                </a:spcBef>
                <a:buClrTx/>
                <a:buSzTx/>
                <a:buFontTx/>
                <a:buNone/>
              </a:pPr>
              <a:t>17</a:t>
            </a:fld>
            <a:endParaRPr lang="en-US" altLang="en-US" sz="1500">
              <a:latin typeface="Times New Roman" panose="02020603050405020304" pitchFamily="18" charset="0"/>
            </a:endParaRPr>
          </a:p>
        </p:txBody>
      </p:sp>
      <p:sp>
        <p:nvSpPr>
          <p:cNvPr id="35844" name="Rectangle 2050"/>
          <p:cNvSpPr>
            <a:spLocks noGrp="1" noChangeArrowheads="1"/>
          </p:cNvSpPr>
          <p:nvPr>
            <p:ph type="title"/>
          </p:nvPr>
        </p:nvSpPr>
        <p:spPr>
          <a:xfrm>
            <a:off x="990600" y="214313"/>
            <a:ext cx="5561013" cy="1219200"/>
          </a:xfrm>
        </p:spPr>
        <p:txBody>
          <a:bodyPr/>
          <a:lstStyle/>
          <a:p>
            <a:r>
              <a:rPr lang="en-US" altLang="en-US" dirty="0" err="1"/>
              <a:t>Str</a:t>
            </a:r>
            <a:r>
              <a:rPr lang="en-US" altLang="en-US" dirty="0"/>
              <a:t> Class</a:t>
            </a:r>
          </a:p>
        </p:txBody>
      </p:sp>
      <p:sp>
        <p:nvSpPr>
          <p:cNvPr id="35845" name="Rectangle 2051"/>
          <p:cNvSpPr>
            <a:spLocks noGrp="1" noChangeArrowheads="1"/>
          </p:cNvSpPr>
          <p:nvPr>
            <p:ph type="body" idx="1"/>
          </p:nvPr>
        </p:nvSpPr>
        <p:spPr>
          <a:xfrm>
            <a:off x="442119" y="1814513"/>
            <a:ext cx="6858000" cy="7162800"/>
          </a:xfrm>
          <a:noFill/>
        </p:spPr>
        <p:txBody>
          <a:bodyPr lIns="283464" rIns="283464"/>
          <a:lstStyle/>
          <a:p>
            <a:r>
              <a:rPr lang="en-US" altLang="en-US" sz="2000" dirty="0"/>
              <a:t>In the next few pages we examine an </a:t>
            </a:r>
            <a:r>
              <a:rPr lang="en-US" altLang="en-US" sz="2000" dirty="0" err="1"/>
              <a:t>implementa-tion</a:t>
            </a:r>
            <a:r>
              <a:rPr lang="en-US" altLang="en-US" sz="2000" dirty="0"/>
              <a:t> of a value type representing strings.  </a:t>
            </a:r>
            <a:br>
              <a:rPr lang="en-US" altLang="en-US" sz="2000" dirty="0"/>
            </a:br>
            <a:endParaRPr lang="en-US" altLang="en-US" sz="2000" dirty="0"/>
          </a:p>
          <a:p>
            <a:r>
              <a:rPr lang="en-US" altLang="en-US" sz="2000" dirty="0"/>
              <a:t>Each of the most important member functions are dissected.  We discuss their:</a:t>
            </a:r>
          </a:p>
          <a:p>
            <a:pPr lvl="1"/>
            <a:r>
              <a:rPr lang="en-US" altLang="en-US" sz="1800" dirty="0"/>
              <a:t>declaration: how you declare member functions in the class declaration (part of STR module’s header file).</a:t>
            </a:r>
          </a:p>
          <a:p>
            <a:pPr lvl="1"/>
            <a:r>
              <a:rPr lang="en-US" altLang="en-US" sz="1800" dirty="0"/>
              <a:t>Definition: how you define the function’s behavior in its function body.</a:t>
            </a:r>
          </a:p>
          <a:p>
            <a:pPr lvl="1"/>
            <a:r>
              <a:rPr lang="en-US" altLang="en-US" sz="1800" dirty="0"/>
              <a:t>Invocation: how you invoke this member of the STR class.</a:t>
            </a:r>
            <a:br>
              <a:rPr lang="en-US" altLang="en-US" sz="1800" dirty="0"/>
            </a:br>
            <a:endParaRPr lang="en-US" altLang="en-US" sz="1800" dirty="0"/>
          </a:p>
          <a:p>
            <a:r>
              <a:rPr lang="en-US" altLang="en-US" sz="2000" dirty="0"/>
              <a:t>While this class makes a good vehicle for instruction, you should prefer the string class provided by the standard C++ library and documented in class texts.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a:xfrm>
            <a:off x="569913" y="328613"/>
            <a:ext cx="6450012" cy="799306"/>
          </a:xfrm>
        </p:spPr>
        <p:txBody>
          <a:bodyPr/>
          <a:lstStyle/>
          <a:p>
            <a:r>
              <a:rPr lang="en-US" altLang="en-US" dirty="0" err="1"/>
              <a:t>Str</a:t>
            </a:r>
            <a:r>
              <a:rPr lang="en-US" altLang="en-US" dirty="0"/>
              <a:t> Manual Page</a:t>
            </a:r>
          </a:p>
        </p:txBody>
      </p:sp>
      <p:sp>
        <p:nvSpPr>
          <p:cNvPr id="4" name="Content Placeholder 3">
            <a:extLst>
              <a:ext uri="{FF2B5EF4-FFF2-40B4-BE49-F238E27FC236}">
                <a16:creationId xmlns:a16="http://schemas.microsoft.com/office/drawing/2014/main" id="{8DEF524D-6456-4A58-A860-5AF699EA304C}"/>
              </a:ext>
            </a:extLst>
          </p:cNvPr>
          <p:cNvSpPr>
            <a:spLocks noGrp="1"/>
          </p:cNvSpPr>
          <p:nvPr>
            <p:ph idx="1"/>
          </p:nvPr>
        </p:nvSpPr>
        <p:spPr>
          <a:xfrm>
            <a:off x="569913" y="1356519"/>
            <a:ext cx="6450012" cy="7422356"/>
          </a:xfrm>
        </p:spPr>
        <p:txBody>
          <a:bodyPr/>
          <a:lstStyle/>
          <a:p>
            <a:pPr marL="0" indent="0">
              <a:buNone/>
            </a:pPr>
            <a:r>
              <a:rPr lang="en-US" sz="1200" dirty="0">
                <a:latin typeface="Consolas" panose="020B0609020204030204" pitchFamily="49" charset="0"/>
              </a:rPr>
              <a:t>#</a:t>
            </a:r>
            <a:r>
              <a:rPr lang="en-US" sz="1200" dirty="0" err="1">
                <a:latin typeface="Consolas" panose="020B0609020204030204" pitchFamily="49" charset="0"/>
              </a:rPr>
              <a:t>ifndef</a:t>
            </a:r>
            <a:r>
              <a:rPr lang="en-US" sz="1200" dirty="0">
                <a:latin typeface="Consolas" panose="020B0609020204030204" pitchFamily="49" charset="0"/>
              </a:rPr>
              <a:t> STR_H</a:t>
            </a:r>
          </a:p>
          <a:p>
            <a:pPr marL="0" indent="0">
              <a:buNone/>
            </a:pPr>
            <a:r>
              <a:rPr lang="en-US" sz="1200" dirty="0">
                <a:latin typeface="Consolas" panose="020B0609020204030204" pitchFamily="49" charset="0"/>
              </a:rPr>
              <a:t>#define STR_H</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Str.h</a:t>
            </a:r>
            <a:r>
              <a:rPr lang="en-US" sz="1200" dirty="0">
                <a:latin typeface="Consolas" panose="020B0609020204030204" pitchFamily="49" charset="0"/>
              </a:rPr>
              <a:t>      -  header file for </a:t>
            </a:r>
            <a:r>
              <a:rPr lang="en-US" sz="1200" dirty="0" err="1">
                <a:latin typeface="Consolas" panose="020B0609020204030204" pitchFamily="49" charset="0"/>
              </a:rPr>
              <a:t>Str</a:t>
            </a:r>
            <a:r>
              <a:rPr lang="en-US" sz="1200" dirty="0">
                <a:latin typeface="Consolas" panose="020B0609020204030204" pitchFamily="49" charset="0"/>
              </a:rPr>
              <a:t> string class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ver</a:t>
            </a:r>
            <a:r>
              <a:rPr lang="en-US" sz="1200" dirty="0">
                <a:latin typeface="Consolas" panose="020B0609020204030204" pitchFamily="49" charset="0"/>
              </a:rPr>
              <a:t> 2.1                                                      //</a:t>
            </a:r>
          </a:p>
          <a:p>
            <a:pPr marL="0" indent="0">
              <a:buNone/>
            </a:pPr>
            <a:r>
              <a:rPr lang="en-US" sz="1200" dirty="0">
                <a:latin typeface="Consolas" panose="020B0609020204030204" pitchFamily="49" charset="0"/>
              </a:rPr>
              <a:t>//                                                               //</a:t>
            </a:r>
          </a:p>
          <a:p>
            <a:pPr marL="0" indent="0">
              <a:buNone/>
            </a:pPr>
            <a:r>
              <a:rPr lang="pt-BR" sz="1200" dirty="0">
                <a:latin typeface="Consolas" panose="020B0609020204030204" pitchFamily="49" charset="0"/>
              </a:rPr>
              <a:t>//  Language:     Visual C++, ver 12.0                           //</a:t>
            </a:r>
          </a:p>
          <a:p>
            <a:pPr marL="0" indent="0">
              <a:buNone/>
            </a:pPr>
            <a:r>
              <a:rPr lang="en-US" sz="1200" dirty="0">
                <a:latin typeface="Consolas" panose="020B0609020204030204" pitchFamily="49" charset="0"/>
              </a:rPr>
              <a:t>//  Platform:     Dell XPS 2720, Win 8.0                         //</a:t>
            </a:r>
          </a:p>
          <a:p>
            <a:pPr marL="0" indent="0">
              <a:buNone/>
            </a:pPr>
            <a:r>
              <a:rPr lang="en-US" sz="1200" dirty="0">
                <a:latin typeface="Consolas" panose="020B0609020204030204" pitchFamily="49" charset="0"/>
              </a:rPr>
              <a:t>//  Application:  ADT example, CSE687 - Object Oriented Design   //</a:t>
            </a:r>
          </a:p>
          <a:p>
            <a:pPr marL="0" indent="0">
              <a:buNone/>
            </a:pPr>
            <a:r>
              <a:rPr lang="en-US" sz="1200" dirty="0">
                <a:latin typeface="Consolas" panose="020B0609020204030204" pitchFamily="49" charset="0"/>
              </a:rPr>
              <a:t>//  Author:       Jim Fawcett                                    //</a:t>
            </a:r>
          </a:p>
          <a:p>
            <a:pPr marL="0" indent="0">
              <a:buNone/>
            </a:pPr>
            <a:r>
              <a:rPr lang="en-US" sz="1200" dirty="0">
                <a:latin typeface="Consolas" panose="020B0609020204030204" pitchFamily="49" charset="0"/>
              </a:rPr>
              <a:t>//                Syracuse University, CST 4-187                 //</a:t>
            </a:r>
          </a:p>
          <a:p>
            <a:pPr marL="0" indent="0">
              <a:buNone/>
            </a:pPr>
            <a:r>
              <a:rPr lang="en-US" sz="1200" dirty="0">
                <a:latin typeface="Consolas" panose="020B0609020204030204" pitchFamily="49" charset="0"/>
              </a:rPr>
              <a:t>//                fawcett@ecs.syr.edu, (315) 443-3948            //</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Class Operations:</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This class defines a string data type.  It is a simple, but</a:t>
            </a:r>
          </a:p>
          <a:p>
            <a:pPr marL="0" indent="0">
              <a:buNone/>
            </a:pPr>
            <a:r>
              <a:rPr lang="en-US" sz="1200" dirty="0">
                <a:latin typeface="Consolas" panose="020B0609020204030204" pitchFamily="49" charset="0"/>
              </a:rPr>
              <a:t>    effective user defined type.  You should prefer the standard</a:t>
            </a:r>
          </a:p>
          <a:p>
            <a:pPr marL="0" indent="0">
              <a:buNone/>
            </a:pPr>
            <a:r>
              <a:rPr lang="en-US" sz="1200" dirty="0">
                <a:latin typeface="Consolas" panose="020B0609020204030204" pitchFamily="49" charset="0"/>
              </a:rPr>
              <a:t>    C++ string class.  The purpose of this class is to demonstrate</a:t>
            </a:r>
          </a:p>
          <a:p>
            <a:pPr marL="0" indent="0">
              <a:buNone/>
            </a:pPr>
            <a:r>
              <a:rPr lang="en-US" sz="1200" dirty="0">
                <a:latin typeface="Consolas" panose="020B0609020204030204" pitchFamily="49" charset="0"/>
              </a:rPr>
              <a:t>    basic class construction techniques.</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Instances of Str class perform bounds checking on all indexed</a:t>
            </a:r>
          </a:p>
          <a:p>
            <a:pPr marL="0" indent="0">
              <a:buNone/>
            </a:pPr>
            <a:r>
              <a:rPr lang="en-US" sz="1200" dirty="0">
                <a:latin typeface="Consolas" panose="020B0609020204030204" pitchFamily="49" charset="0"/>
              </a:rPr>
              <a:t>    operations and throw </a:t>
            </a:r>
            <a:r>
              <a:rPr lang="en-US" sz="1200" dirty="0" err="1">
                <a:latin typeface="Consolas" panose="020B0609020204030204" pitchFamily="49" charset="0"/>
              </a:rPr>
              <a:t>invalid_argument</a:t>
            </a:r>
            <a:r>
              <a:rPr lang="en-US" sz="1200" dirty="0">
                <a:latin typeface="Consolas" panose="020B0609020204030204" pitchFamily="49" charset="0"/>
              </a:rPr>
              <a:t> exceptions if the index </a:t>
            </a:r>
          </a:p>
          <a:p>
            <a:pPr marL="0" indent="0">
              <a:buNone/>
            </a:pPr>
            <a:r>
              <a:rPr lang="en-US" sz="1200" dirty="0">
                <a:latin typeface="Consolas" panose="020B0609020204030204" pitchFamily="49" charset="0"/>
              </a:rPr>
              <a:t>    is out of bounds, e.g., does not refer to a valid character.</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Public Interface:</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a:t>
            </a:r>
            <a:r>
              <a:rPr lang="en-US" sz="1200" dirty="0">
                <a:latin typeface="Consolas" panose="020B0609020204030204" pitchFamily="49" charset="0"/>
              </a:rPr>
              <a:t> s;                  construct an empty string;</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a:t>
            </a:r>
            <a:r>
              <a:rPr lang="en-US" sz="1200" dirty="0">
                <a:latin typeface="Consolas" panose="020B0609020204030204" pitchFamily="49" charset="0"/>
              </a:rPr>
              <a:t> s(15);              construct empty string that holds 15 chars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a:t>
            </a:r>
            <a:r>
              <a:rPr lang="en-US" sz="1200" dirty="0">
                <a:latin typeface="Consolas" panose="020B0609020204030204" pitchFamily="49" charset="0"/>
              </a:rPr>
              <a:t> s1 = s;             construct s1 as a copy of 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a:t>
            </a:r>
            <a:r>
              <a:rPr lang="en-US" sz="1200" dirty="0">
                <a:latin typeface="Consolas" panose="020B0609020204030204" pitchFamily="49" charset="0"/>
              </a:rPr>
              <a:t> s2 = "a string";    construct s2 holding a literal string</a:t>
            </a:r>
          </a:p>
          <a:p>
            <a:pPr marL="0" indent="0">
              <a:buNone/>
            </a:pPr>
            <a:r>
              <a:rPr lang="en-US" sz="1200" dirty="0">
                <a:latin typeface="Consolas" panose="020B0609020204030204" pitchFamily="49" charset="0"/>
              </a:rPr>
              <a:t>    s1 = s2;                assign the value of s2 to the string s1</a:t>
            </a:r>
          </a:p>
          <a:p>
            <a:pPr marL="0" indent="0">
              <a:buNone/>
            </a:pPr>
            <a:r>
              <a:rPr lang="en-US" sz="1200" dirty="0">
                <a:latin typeface="Consolas" panose="020B0609020204030204" pitchFamily="49" charset="0"/>
              </a:rPr>
              <a:t>    s1[2] = 'a';            modify the 3rd character of s1</a:t>
            </a:r>
          </a:p>
        </p:txBody>
      </p:sp>
      <p:sp>
        <p:nvSpPr>
          <p:cNvPr id="3789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3789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96540789-E411-4C24-BD89-5D0EB25B30BF}" type="slidenum">
              <a:rPr lang="en-US" altLang="en-US" sz="1500" smtClean="0">
                <a:latin typeface="Times New Roman" panose="02020603050405020304" pitchFamily="18" charset="0"/>
              </a:rPr>
              <a:pPr>
                <a:spcBef>
                  <a:spcPct val="0"/>
                </a:spcBef>
                <a:buClrTx/>
                <a:buSzTx/>
                <a:buFontTx/>
                <a:buNone/>
              </a:pPr>
              <a:t>18</a:t>
            </a:fld>
            <a:endParaRPr lang="en-US" altLang="en-US" sz="1500">
              <a:latin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569913" y="328613"/>
            <a:ext cx="6450012" cy="723106"/>
          </a:xfrm>
        </p:spPr>
        <p:txBody>
          <a:bodyPr/>
          <a:lstStyle/>
          <a:p>
            <a:r>
              <a:rPr lang="en-US" altLang="en-US"/>
              <a:t>Maintenance Page</a:t>
            </a:r>
          </a:p>
        </p:txBody>
      </p:sp>
      <p:sp>
        <p:nvSpPr>
          <p:cNvPr id="2" name="Content Placeholder 1">
            <a:extLst>
              <a:ext uri="{FF2B5EF4-FFF2-40B4-BE49-F238E27FC236}">
                <a16:creationId xmlns:a16="http://schemas.microsoft.com/office/drawing/2014/main" id="{3AD2E42F-3D2B-4C8B-9389-3D18021BDE30}"/>
              </a:ext>
            </a:extLst>
          </p:cNvPr>
          <p:cNvSpPr>
            <a:spLocks noGrp="1"/>
          </p:cNvSpPr>
          <p:nvPr>
            <p:ph idx="1"/>
          </p:nvPr>
        </p:nvSpPr>
        <p:spPr>
          <a:xfrm>
            <a:off x="569913" y="1356519"/>
            <a:ext cx="6450012" cy="7422356"/>
          </a:xfrm>
        </p:spPr>
        <p:txBody>
          <a:bodyPr/>
          <a:lstStyle/>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Build Process                                          //</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Required files: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Str.h</a:t>
            </a:r>
            <a:r>
              <a:rPr lang="en-US" sz="1200" dirty="0">
                <a:latin typeface="Consolas" panose="020B0609020204030204" pitchFamily="49" charset="0"/>
              </a:rPr>
              <a:t>, Str.cpp                                       //</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compiler command:                                      //</a:t>
            </a:r>
          </a:p>
          <a:p>
            <a:pPr marL="0" indent="0">
              <a:buNone/>
            </a:pPr>
            <a:r>
              <a:rPr lang="en-US" sz="1200" dirty="0">
                <a:latin typeface="Consolas" panose="020B0609020204030204" pitchFamily="49" charset="0"/>
              </a:rPr>
              <a:t>//    cl /GX /DTEST_STR str.cpp                            //</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Maintenance History:</a:t>
            </a:r>
          </a:p>
          <a:p>
            <a:pPr marL="0" indent="0">
              <a:buNone/>
            </a:pPr>
            <a:r>
              <a:rPr lang="en-US" sz="1200" dirty="0">
                <a:latin typeface="Consolas" panose="020B0609020204030204" pitchFamily="49" charset="0"/>
              </a:rPr>
              <a:t>    ====================</a:t>
            </a:r>
          </a:p>
          <a:p>
            <a:pPr marL="0" indent="0">
              <a:buNone/>
            </a:pPr>
            <a:r>
              <a:rPr lang="nl-NL" sz="1200" dirty="0">
                <a:latin typeface="Consolas" panose="020B0609020204030204" pitchFamily="49" charset="0"/>
              </a:rPr>
              <a:t>    ver 2.1 : 12 Jan 2014</a:t>
            </a:r>
          </a:p>
          <a:p>
            <a:pPr marL="0" indent="0">
              <a:buNone/>
            </a:pPr>
            <a:r>
              <a:rPr lang="en-US" sz="1200" dirty="0">
                <a:latin typeface="Consolas" panose="020B0609020204030204" pitchFamily="49" charset="0"/>
              </a:rPr>
              <a:t>    - added move constructor and move assignment for C++11</a:t>
            </a:r>
          </a:p>
          <a:p>
            <a:pPr marL="0" indent="0">
              <a:buNone/>
            </a:pPr>
            <a:r>
              <a:rPr lang="nl-NL" sz="1200" dirty="0">
                <a:latin typeface="Consolas" panose="020B0609020204030204" pitchFamily="49" charset="0"/>
              </a:rPr>
              <a:t>    ver 2.0 : 25 Jan 2009</a:t>
            </a:r>
          </a:p>
          <a:p>
            <a:pPr marL="0" indent="0">
              <a:buNone/>
            </a:pPr>
            <a:r>
              <a:rPr lang="en-US" sz="1200" dirty="0">
                <a:latin typeface="Consolas" panose="020B0609020204030204" pitchFamily="49" charset="0"/>
              </a:rPr>
              <a:t>    - added initialization sequences.</a:t>
            </a:r>
          </a:p>
          <a:p>
            <a:pPr marL="0" indent="0">
              <a:buNone/>
            </a:pPr>
            <a:r>
              <a:rPr lang="nl-NL" sz="1200" dirty="0">
                <a:latin typeface="Consolas" panose="020B0609020204030204" pitchFamily="49" charset="0"/>
              </a:rPr>
              <a:t>    ver 1.9 : 29 Jan 2006</a:t>
            </a:r>
          </a:p>
          <a:p>
            <a:pPr marL="0" indent="0">
              <a:buNone/>
            </a:pPr>
            <a:r>
              <a:rPr lang="en-US" sz="1200" dirty="0">
                <a:latin typeface="Consolas" panose="020B0609020204030204" pitchFamily="49" charset="0"/>
              </a:rPr>
              <a:t>    - cosmetic changes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ver</a:t>
            </a:r>
            <a:r>
              <a:rPr lang="en-US" sz="1200" dirty="0">
                <a:latin typeface="Consolas" panose="020B0609020204030204" pitchFamily="49" charset="0"/>
              </a:rPr>
              <a:t> 1.8 : 03 Feb 2005</a:t>
            </a:r>
          </a:p>
          <a:p>
            <a:pPr marL="0" indent="0">
              <a:buNone/>
            </a:pPr>
            <a:r>
              <a:rPr lang="en-US" sz="1200" dirty="0">
                <a:latin typeface="Consolas" panose="020B0609020204030204" pitchFamily="49" charset="0"/>
              </a:rPr>
              <a:t>    - added operator+, changed return type of operator+= from void</a:t>
            </a:r>
          </a:p>
          <a:p>
            <a:pPr marL="0" indent="0">
              <a:buNone/>
            </a:pPr>
            <a:r>
              <a:rPr lang="en-US" sz="1200" dirty="0">
                <a:latin typeface="Consolas" panose="020B0609020204030204" pitchFamily="49" charset="0"/>
              </a:rPr>
              <a:t>      to Str&amp;, qualified promotion </a:t>
            </a:r>
            <a:r>
              <a:rPr lang="en-US" sz="1200" dirty="0" err="1">
                <a:latin typeface="Consolas" panose="020B0609020204030204" pitchFamily="49" charset="0"/>
              </a:rPr>
              <a:t>ctor</a:t>
            </a:r>
            <a:r>
              <a:rPr lang="en-US" sz="1200" dirty="0">
                <a:latin typeface="Consolas" panose="020B0609020204030204" pitchFamily="49" charset="0"/>
              </a:rPr>
              <a:t> with explicit - note impact</a:t>
            </a:r>
          </a:p>
          <a:p>
            <a:pPr marL="0" indent="0">
              <a:buNone/>
            </a:pPr>
            <a:r>
              <a:rPr lang="en-US" sz="1200" dirty="0">
                <a:latin typeface="Consolas" panose="020B0609020204030204" pitchFamily="49" charset="0"/>
              </a:rPr>
              <a:t>      on test stub.</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ver</a:t>
            </a:r>
            <a:r>
              <a:rPr lang="en-US" sz="1200" dirty="0">
                <a:latin typeface="Consolas" panose="020B0609020204030204" pitchFamily="49" charset="0"/>
              </a:rPr>
              <a:t> 1.7 : 01 Feb 2005</a:t>
            </a:r>
          </a:p>
          <a:p>
            <a:pPr marL="0" indent="0">
              <a:buNone/>
            </a:pPr>
            <a:r>
              <a:rPr lang="en-US" sz="1200" dirty="0">
                <a:latin typeface="Consolas" panose="020B0609020204030204" pitchFamily="49" charset="0"/>
              </a:rPr>
              <a:t>    - Str has an invariant that all string arrays held by the pointer</a:t>
            </a:r>
          </a:p>
          <a:p>
            <a:pPr marL="0" indent="0">
              <a:buNone/>
            </a:pPr>
            <a:r>
              <a:rPr lang="en-US" sz="1200" dirty="0">
                <a:latin typeface="Consolas" panose="020B0609020204030204" pitchFamily="49" charset="0"/>
              </a:rPr>
              <a:t>      array must be null terminated.  The default constructor, Str(),</a:t>
            </a:r>
          </a:p>
          <a:p>
            <a:pPr marL="0" indent="0">
              <a:buNone/>
            </a:pPr>
            <a:r>
              <a:rPr lang="en-US" sz="1200" dirty="0">
                <a:latin typeface="Consolas" panose="020B0609020204030204" pitchFamily="49" charset="0"/>
              </a:rPr>
              <a:t>      did not correctly satisfy that, but now has been fixed.</a:t>
            </a:r>
          </a:p>
          <a:p>
            <a:pPr marL="0" indent="0">
              <a:buNone/>
            </a:pPr>
            <a:r>
              <a:rPr lang="nl-NL" sz="1200" dirty="0">
                <a:latin typeface="Consolas" panose="020B0609020204030204" pitchFamily="49" charset="0"/>
              </a:rPr>
              <a:t>    ver 1.6 : 29 Jan 2004</a:t>
            </a:r>
          </a:p>
          <a:p>
            <a:pPr marL="0" indent="0">
              <a:buNone/>
            </a:pPr>
            <a:r>
              <a:rPr lang="en-US" sz="1200" dirty="0">
                <a:latin typeface="Consolas" panose="020B0609020204030204" pitchFamily="49" charset="0"/>
              </a:rPr>
              <a:t>    - removed all checks for memory allocation failures, as the</a:t>
            </a:r>
          </a:p>
          <a:p>
            <a:pPr marL="0" indent="0">
              <a:buNone/>
            </a:pPr>
            <a:r>
              <a:rPr lang="en-US" sz="1200" dirty="0">
                <a:latin typeface="Consolas" panose="020B0609020204030204" pitchFamily="49" charset="0"/>
              </a:rPr>
              <a:t>      standard language behavior is to throw exceptions when this</a:t>
            </a:r>
          </a:p>
          <a:p>
            <a:pPr marL="0" indent="0">
              <a:buNone/>
            </a:pPr>
            <a:endParaRPr lang="en-US" sz="1200" dirty="0">
              <a:latin typeface="Consolas" panose="020B0609020204030204" pitchFamily="49" charset="0"/>
            </a:endParaRPr>
          </a:p>
        </p:txBody>
      </p:sp>
      <p:sp>
        <p:nvSpPr>
          <p:cNvPr id="39939"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39940"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669CABBF-6425-4D94-9ECB-F50F3B3CA272}" type="slidenum">
              <a:rPr lang="en-US" altLang="en-US" sz="1500" smtClean="0">
                <a:latin typeface="Times New Roman" panose="02020603050405020304" pitchFamily="18" charset="0"/>
              </a:rPr>
              <a:pPr>
                <a:spcBef>
                  <a:spcPct val="0"/>
                </a:spcBef>
                <a:buClrTx/>
                <a:buSzTx/>
                <a:buFontTx/>
                <a:buNone/>
              </a:pPr>
              <a:t>19</a:t>
            </a:fld>
            <a:endParaRPr lang="en-US" altLang="en-US" sz="1500">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F6CD-49B7-4346-B8D9-B0E4A954C59E}"/>
              </a:ext>
            </a:extLst>
          </p:cNvPr>
          <p:cNvSpPr>
            <a:spLocks noGrp="1"/>
          </p:cNvSpPr>
          <p:nvPr>
            <p:ph type="title"/>
          </p:nvPr>
        </p:nvSpPr>
        <p:spPr/>
        <p:txBody>
          <a:bodyPr/>
          <a:lstStyle/>
          <a:p>
            <a:pPr algn="l"/>
            <a:r>
              <a:rPr lang="en-US" dirty="0"/>
              <a:t>Definition</a:t>
            </a:r>
          </a:p>
        </p:txBody>
      </p:sp>
      <p:sp>
        <p:nvSpPr>
          <p:cNvPr id="3" name="Content Placeholder 2">
            <a:extLst>
              <a:ext uri="{FF2B5EF4-FFF2-40B4-BE49-F238E27FC236}">
                <a16:creationId xmlns:a16="http://schemas.microsoft.com/office/drawing/2014/main" id="{D78E3BEC-5F2A-4F69-BC13-A51EC4967F99}"/>
              </a:ext>
            </a:extLst>
          </p:cNvPr>
          <p:cNvSpPr>
            <a:spLocks noGrp="1"/>
          </p:cNvSpPr>
          <p:nvPr>
            <p:ph idx="1"/>
          </p:nvPr>
        </p:nvSpPr>
        <p:spPr>
          <a:xfrm>
            <a:off x="569913" y="1813719"/>
            <a:ext cx="6450012" cy="6965156"/>
          </a:xfrm>
        </p:spPr>
        <p:txBody>
          <a:bodyPr/>
          <a:lstStyle/>
          <a:p>
            <a:r>
              <a:rPr lang="en-US" dirty="0"/>
              <a:t>A Value Type is a user-defined type that supports:</a:t>
            </a:r>
          </a:p>
          <a:p>
            <a:pPr lvl="1"/>
            <a:r>
              <a:rPr lang="en-US" dirty="0"/>
              <a:t>Making copies of instances</a:t>
            </a:r>
          </a:p>
          <a:p>
            <a:pPr lvl="1"/>
            <a:r>
              <a:rPr lang="en-US" dirty="0"/>
              <a:t>Assigning the state of one instance to another</a:t>
            </a:r>
          </a:p>
          <a:p>
            <a:pPr lvl="1"/>
            <a:r>
              <a:rPr lang="en-US" dirty="0"/>
              <a:t>Managing all allocation of resources needed by instances in a way that is transparent to using code</a:t>
            </a:r>
          </a:p>
          <a:p>
            <a:r>
              <a:rPr lang="en-US" dirty="0"/>
              <a:t>Value Types may also support:</a:t>
            </a:r>
          </a:p>
          <a:p>
            <a:pPr lvl="1"/>
            <a:r>
              <a:rPr lang="en-US" dirty="0"/>
              <a:t>Move copy</a:t>
            </a:r>
          </a:p>
          <a:p>
            <a:pPr lvl="1"/>
            <a:r>
              <a:rPr lang="en-US" dirty="0"/>
              <a:t>Move assignment</a:t>
            </a:r>
          </a:p>
          <a:p>
            <a:pPr marL="498475" lvl="1" indent="0">
              <a:buNone/>
            </a:pPr>
            <a:r>
              <a:rPr lang="en-US" dirty="0"/>
              <a:t>Move operations transfer ownership of instance state instead of copying or assigning state.</a:t>
            </a:r>
          </a:p>
        </p:txBody>
      </p:sp>
      <p:sp>
        <p:nvSpPr>
          <p:cNvPr id="4" name="Footer Placeholder 3">
            <a:extLst>
              <a:ext uri="{FF2B5EF4-FFF2-40B4-BE49-F238E27FC236}">
                <a16:creationId xmlns:a16="http://schemas.microsoft.com/office/drawing/2014/main" id="{C18E1B32-3A2E-4D49-A9E6-4207897CF764}"/>
              </a:ext>
            </a:extLst>
          </p:cNvPr>
          <p:cNvSpPr>
            <a:spLocks noGrp="1"/>
          </p:cNvSpPr>
          <p:nvPr>
            <p:ph type="ftr" sz="quarter" idx="10"/>
          </p:nvPr>
        </p:nvSpPr>
        <p:spPr/>
        <p:txBody>
          <a:bodyPr/>
          <a:lstStyle/>
          <a:p>
            <a:pPr>
              <a:defRPr/>
            </a:pPr>
            <a:r>
              <a:rPr lang="en-US" dirty="0"/>
              <a:t>Value Types</a:t>
            </a:r>
          </a:p>
        </p:txBody>
      </p:sp>
      <p:sp>
        <p:nvSpPr>
          <p:cNvPr id="5" name="Slide Number Placeholder 4">
            <a:extLst>
              <a:ext uri="{FF2B5EF4-FFF2-40B4-BE49-F238E27FC236}">
                <a16:creationId xmlns:a16="http://schemas.microsoft.com/office/drawing/2014/main" id="{625E7990-6935-4F22-8715-97AEEA6A9B62}"/>
              </a:ext>
            </a:extLst>
          </p:cNvPr>
          <p:cNvSpPr>
            <a:spLocks noGrp="1"/>
          </p:cNvSpPr>
          <p:nvPr>
            <p:ph type="sldNum" sz="quarter" idx="11"/>
          </p:nvPr>
        </p:nvSpPr>
        <p:spPr/>
        <p:txBody>
          <a:bodyPr/>
          <a:lstStyle/>
          <a:p>
            <a:pPr>
              <a:defRPr/>
            </a:pPr>
            <a:fld id="{F68732EB-B239-458E-810B-D997F242B4F0}" type="slidenum">
              <a:rPr lang="en-US" smtClean="0"/>
              <a:pPr>
                <a:defRPr/>
              </a:pPr>
              <a:t>2</a:t>
            </a:fld>
            <a:endParaRPr lang="en-US"/>
          </a:p>
        </p:txBody>
      </p:sp>
    </p:spTree>
    <p:extLst>
      <p:ext uri="{BB962C8B-B14F-4D97-AF65-F5344CB8AC3E}">
        <p14:creationId xmlns:p14="http://schemas.microsoft.com/office/powerpoint/2010/main" val="56528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a:xfrm>
            <a:off x="569913" y="210079"/>
            <a:ext cx="6450012" cy="994039"/>
          </a:xfrm>
        </p:spPr>
        <p:txBody>
          <a:bodyPr/>
          <a:lstStyle/>
          <a:p>
            <a:r>
              <a:rPr lang="en-US" altLang="en-US" dirty="0"/>
              <a:t>Class Declaration</a:t>
            </a:r>
          </a:p>
        </p:txBody>
      </p:sp>
      <p:sp>
        <p:nvSpPr>
          <p:cNvPr id="2" name="Content Placeholder 1">
            <a:extLst>
              <a:ext uri="{FF2B5EF4-FFF2-40B4-BE49-F238E27FC236}">
                <a16:creationId xmlns:a16="http://schemas.microsoft.com/office/drawing/2014/main" id="{487B08D4-0350-4D43-80A8-859D29043F95}"/>
              </a:ext>
            </a:extLst>
          </p:cNvPr>
          <p:cNvSpPr>
            <a:spLocks noGrp="1"/>
          </p:cNvSpPr>
          <p:nvPr>
            <p:ph idx="1"/>
          </p:nvPr>
        </p:nvSpPr>
        <p:spPr>
          <a:xfrm>
            <a:off x="569913" y="1585119"/>
            <a:ext cx="6450012" cy="7193756"/>
          </a:xfrm>
        </p:spPr>
        <p:txBody>
          <a:bodyPr/>
          <a:lstStyle/>
          <a:p>
            <a:pPr marL="0" indent="0">
              <a:buNone/>
            </a:pPr>
            <a:r>
              <a:rPr lang="en-US" sz="1400" b="1" dirty="0">
                <a:latin typeface="Consolas" panose="020B0609020204030204" pitchFamily="49" charset="0"/>
              </a:rPr>
              <a:t>class </a:t>
            </a:r>
            <a:r>
              <a:rPr lang="en-US" sz="1400" b="1" dirty="0" err="1">
                <a:latin typeface="Consolas" panose="020B0609020204030204" pitchFamily="49" charset="0"/>
              </a:rPr>
              <a:t>Str</a:t>
            </a:r>
            <a:r>
              <a:rPr lang="en-US" sz="1400" b="1" dirty="0">
                <a:latin typeface="Consolas" panose="020B0609020204030204" pitchFamily="49" charset="0"/>
              </a:rPr>
              <a:t> {</a:t>
            </a:r>
          </a:p>
          <a:p>
            <a:pPr marL="0" indent="0">
              <a:buNone/>
            </a:pPr>
            <a:br>
              <a:rPr lang="en-US" sz="900" b="1" dirty="0">
                <a:latin typeface="Consolas" panose="020B0609020204030204" pitchFamily="49" charset="0"/>
              </a:rPr>
            </a:br>
            <a:r>
              <a:rPr lang="en-US" sz="1400" b="1" dirty="0">
                <a:latin typeface="Consolas" panose="020B0609020204030204" pitchFamily="49" charset="0"/>
              </a:rPr>
              <a:t>private:</a:t>
            </a:r>
          </a:p>
          <a:p>
            <a:pPr marL="0" indent="0">
              <a:buNone/>
            </a:pPr>
            <a:r>
              <a:rPr lang="en-US" sz="1400" b="1" dirty="0">
                <a:latin typeface="Consolas" panose="020B0609020204030204" pitchFamily="49" charset="0"/>
              </a:rPr>
              <a:t>  char *array;</a:t>
            </a: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int</a:t>
            </a:r>
            <a:r>
              <a:rPr lang="en-US" sz="1400" b="1" dirty="0">
                <a:latin typeface="Consolas" panose="020B0609020204030204" pitchFamily="49" charset="0"/>
              </a:rPr>
              <a:t> </a:t>
            </a:r>
            <a:r>
              <a:rPr lang="en-US" sz="1400" b="1" dirty="0" err="1">
                <a:latin typeface="Consolas" panose="020B0609020204030204" pitchFamily="49" charset="0"/>
              </a:rPr>
              <a:t>len</a:t>
            </a:r>
            <a:r>
              <a:rPr lang="en-US" sz="1400" b="1" dirty="0">
                <a:latin typeface="Consolas" panose="020B0609020204030204" pitchFamily="49" charset="0"/>
              </a:rPr>
              <a:t>, max;</a:t>
            </a:r>
          </a:p>
          <a:p>
            <a:pPr marL="0" indent="0">
              <a:buNone/>
            </a:pPr>
            <a:endParaRPr lang="en-US" sz="1000" b="1" dirty="0">
              <a:latin typeface="Consolas" panose="020B0609020204030204" pitchFamily="49" charset="0"/>
            </a:endParaRPr>
          </a:p>
          <a:p>
            <a:pPr marL="0" indent="0">
              <a:buNone/>
            </a:pPr>
            <a:r>
              <a:rPr lang="en-US" sz="1400" b="1" dirty="0">
                <a:latin typeface="Consolas" panose="020B0609020204030204" pitchFamily="49" charset="0"/>
              </a:rPr>
              <a:t>public:</a:t>
            </a: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t>
            </a:r>
            <a:r>
              <a:rPr lang="en-US" sz="1400" b="1" dirty="0" err="1">
                <a:latin typeface="Consolas" panose="020B0609020204030204" pitchFamily="49" charset="0"/>
              </a:rPr>
              <a:t>int</a:t>
            </a:r>
            <a:r>
              <a:rPr lang="en-US" sz="1400" b="1" dirty="0">
                <a:latin typeface="Consolas" panose="020B0609020204030204" pitchFamily="49" charset="0"/>
              </a:rPr>
              <a:t> n = 10);                  // void and size </a:t>
            </a:r>
            <a:r>
              <a:rPr lang="en-US" sz="1400" b="1" dirty="0" err="1">
                <a:latin typeface="Consolas" panose="020B0609020204030204" pitchFamily="49" charset="0"/>
              </a:rPr>
              <a:t>ctor</a:t>
            </a:r>
            <a:endParaRPr lang="en-US" sz="1400" b="1" dirty="0">
              <a:latin typeface="Consolas" panose="020B0609020204030204" pitchFamily="49" charset="0"/>
            </a:endParaRP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t>
            </a:r>
            <a:r>
              <a:rPr lang="en-US" sz="1400" b="1" dirty="0" err="1">
                <a:latin typeface="Consolas" panose="020B0609020204030204" pitchFamily="49" charset="0"/>
              </a:rPr>
              <a:t>const</a:t>
            </a: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&amp; s);                // copy </a:t>
            </a:r>
            <a:r>
              <a:rPr lang="en-US" sz="1400" b="1" dirty="0" err="1">
                <a:latin typeface="Consolas" panose="020B0609020204030204" pitchFamily="49" charset="0"/>
              </a:rPr>
              <a:t>ctor</a:t>
            </a:r>
            <a:endParaRPr lang="en-US" sz="1400" b="1" dirty="0">
              <a:latin typeface="Consolas" panose="020B0609020204030204" pitchFamily="49" charset="0"/>
            </a:endParaRP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t>
            </a:r>
            <a:r>
              <a:rPr lang="en-US" sz="1400" b="1" dirty="0" err="1">
                <a:latin typeface="Consolas" panose="020B0609020204030204" pitchFamily="49" charset="0"/>
              </a:rPr>
              <a:t>Str</a:t>
            </a:r>
            <a:r>
              <a:rPr lang="en-US" sz="1400" b="1" dirty="0">
                <a:latin typeface="Consolas" panose="020B0609020204030204" pitchFamily="49" charset="0"/>
              </a:rPr>
              <a:t>&amp;&amp; s);                     // move </a:t>
            </a:r>
            <a:r>
              <a:rPr lang="en-US" sz="1400" b="1" dirty="0" err="1">
                <a:latin typeface="Consolas" panose="020B0609020204030204" pitchFamily="49" charset="0"/>
              </a:rPr>
              <a:t>ctor</a:t>
            </a:r>
            <a:endParaRPr lang="en-US" sz="1400" b="1" dirty="0">
              <a:latin typeface="Consolas" panose="020B0609020204030204" pitchFamily="49" charset="0"/>
            </a:endParaRPr>
          </a:p>
          <a:p>
            <a:pPr marL="0" indent="0">
              <a:buNone/>
            </a:pPr>
            <a:r>
              <a:rPr lang="en-US" sz="1400" b="1" dirty="0">
                <a:latin typeface="Consolas" panose="020B0609020204030204" pitchFamily="49" charset="0"/>
              </a:rPr>
              <a:t>  explicit </a:t>
            </a:r>
            <a:r>
              <a:rPr lang="en-US" sz="1400" b="1" dirty="0" err="1">
                <a:latin typeface="Consolas" panose="020B0609020204030204" pitchFamily="49" charset="0"/>
              </a:rPr>
              <a:t>Str</a:t>
            </a:r>
            <a:r>
              <a:rPr lang="en-US" sz="1400" b="1" dirty="0">
                <a:latin typeface="Consolas" panose="020B0609020204030204" pitchFamily="49" charset="0"/>
              </a:rPr>
              <a:t>(</a:t>
            </a:r>
            <a:r>
              <a:rPr lang="en-US" sz="1400" b="1" dirty="0" err="1">
                <a:latin typeface="Consolas" panose="020B0609020204030204" pitchFamily="49" charset="0"/>
              </a:rPr>
              <a:t>const</a:t>
            </a:r>
            <a:r>
              <a:rPr lang="en-US" sz="1400" b="1" dirty="0">
                <a:latin typeface="Consolas" panose="020B0609020204030204" pitchFamily="49" charset="0"/>
              </a:rPr>
              <a:t> char* s);      // promotion </a:t>
            </a:r>
            <a:r>
              <a:rPr lang="en-US" sz="1400" b="1" dirty="0" err="1">
                <a:latin typeface="Consolas" panose="020B0609020204030204" pitchFamily="49" charset="0"/>
              </a:rPr>
              <a:t>ctor</a:t>
            </a:r>
            <a:endParaRPr lang="en-US" sz="1400" b="1" dirty="0">
              <a:latin typeface="Consolas" panose="020B0609020204030204" pitchFamily="49" charset="0"/>
            </a:endParaRP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                           // </a:t>
            </a:r>
            <a:r>
              <a:rPr lang="en-US" sz="1400" b="1" dirty="0" err="1">
                <a:latin typeface="Consolas" panose="020B0609020204030204" pitchFamily="49" charset="0"/>
              </a:rPr>
              <a:t>dtor</a:t>
            </a:r>
            <a:endParaRPr lang="en-US" sz="1400" b="1" dirty="0">
              <a:latin typeface="Consolas" panose="020B0609020204030204" pitchFamily="49" charset="0"/>
            </a:endParaRP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&amp; operator=(</a:t>
            </a:r>
            <a:r>
              <a:rPr lang="en-US" sz="1400" b="1" dirty="0" err="1">
                <a:latin typeface="Consolas" panose="020B0609020204030204" pitchFamily="49" charset="0"/>
              </a:rPr>
              <a:t>const</a:t>
            </a: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&amp; s);     // copy assignment operator</a:t>
            </a: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&amp; operator=(</a:t>
            </a:r>
            <a:r>
              <a:rPr lang="en-US" sz="1400" b="1" dirty="0" err="1">
                <a:latin typeface="Consolas" panose="020B0609020204030204" pitchFamily="49" charset="0"/>
              </a:rPr>
              <a:t>Str</a:t>
            </a:r>
            <a:r>
              <a:rPr lang="en-US" sz="1400" b="1" dirty="0">
                <a:latin typeface="Consolas" panose="020B0609020204030204" pitchFamily="49" charset="0"/>
              </a:rPr>
              <a:t>&amp;&amp; s);          // move assignment operator</a:t>
            </a:r>
          </a:p>
          <a:p>
            <a:pPr marL="0" indent="0">
              <a:buNone/>
            </a:pPr>
            <a:r>
              <a:rPr lang="en-US" sz="1400" b="1" dirty="0">
                <a:latin typeface="Consolas" panose="020B0609020204030204" pitchFamily="49" charset="0"/>
              </a:rPr>
              <a:t>  char&amp; operator[](</a:t>
            </a:r>
            <a:r>
              <a:rPr lang="en-US" sz="1400" b="1" dirty="0" err="1">
                <a:latin typeface="Consolas" panose="020B0609020204030204" pitchFamily="49" charset="0"/>
              </a:rPr>
              <a:t>int</a:t>
            </a:r>
            <a:r>
              <a:rPr lang="en-US" sz="1400" b="1" dirty="0">
                <a:latin typeface="Consolas" panose="020B0609020204030204" pitchFamily="49" charset="0"/>
              </a:rPr>
              <a:t> n);          // index operator</a:t>
            </a:r>
          </a:p>
          <a:p>
            <a:pPr marL="0" indent="0">
              <a:buNone/>
            </a:pPr>
            <a:r>
              <a:rPr lang="en-US" sz="1400" b="1" dirty="0">
                <a:latin typeface="Consolas" panose="020B0609020204030204" pitchFamily="49" charset="0"/>
              </a:rPr>
              <a:t>  char operator[](int n) const;     // index for const Str</a:t>
            </a: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&amp; operator+=(char </a:t>
            </a:r>
            <a:r>
              <a:rPr lang="en-US" sz="1400" b="1" dirty="0" err="1">
                <a:latin typeface="Consolas" panose="020B0609020204030204" pitchFamily="49" charset="0"/>
              </a:rPr>
              <a:t>ch</a:t>
            </a:r>
            <a:r>
              <a:rPr lang="en-US" sz="1400" b="1" dirty="0">
                <a:latin typeface="Consolas" panose="020B0609020204030204" pitchFamily="49" charset="0"/>
              </a:rPr>
              <a:t>);         // append char</a:t>
            </a:r>
          </a:p>
          <a:p>
            <a:pPr marL="0" indent="0">
              <a:buNone/>
            </a:pPr>
            <a:r>
              <a:rPr lang="en-US" sz="1400" b="1" dirty="0">
                <a:latin typeface="Consolas" panose="020B0609020204030204" pitchFamily="49" charset="0"/>
              </a:rPr>
              <a:t>  Str&amp; operator+=(const Str&amp; s);    // append Str s</a:t>
            </a: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 operator+(</a:t>
            </a:r>
            <a:r>
              <a:rPr lang="en-US" sz="1400" b="1" dirty="0" err="1">
                <a:latin typeface="Consolas" panose="020B0609020204030204" pitchFamily="49" charset="0"/>
              </a:rPr>
              <a:t>const</a:t>
            </a:r>
            <a:r>
              <a:rPr lang="en-US" sz="1400" b="1" dirty="0">
                <a:latin typeface="Consolas" panose="020B0609020204030204" pitchFamily="49" charset="0"/>
              </a:rPr>
              <a:t> </a:t>
            </a:r>
            <a:r>
              <a:rPr lang="en-US" sz="1400" b="1" dirty="0" err="1">
                <a:latin typeface="Consolas" panose="020B0609020204030204" pitchFamily="49" charset="0"/>
              </a:rPr>
              <a:t>Str</a:t>
            </a:r>
            <a:r>
              <a:rPr lang="en-US" sz="1400" b="1" dirty="0">
                <a:latin typeface="Consolas" panose="020B0609020204030204" pitchFamily="49" charset="0"/>
              </a:rPr>
              <a:t>&amp; s);      // concatenate </a:t>
            </a:r>
            <a:r>
              <a:rPr lang="en-US" sz="1400" b="1" dirty="0" err="1">
                <a:latin typeface="Consolas" panose="020B0609020204030204" pitchFamily="49" charset="0"/>
              </a:rPr>
              <a:t>strs</a:t>
            </a:r>
            <a:endParaRPr lang="en-US" sz="1400" b="1" dirty="0">
              <a:latin typeface="Consolas" panose="020B0609020204030204" pitchFamily="49" charset="0"/>
            </a:endParaRPr>
          </a:p>
          <a:p>
            <a:pPr marL="0" indent="0">
              <a:buNone/>
            </a:pPr>
            <a:r>
              <a:rPr lang="en-US" sz="1400" b="1" dirty="0">
                <a:latin typeface="Consolas" panose="020B0609020204030204" pitchFamily="49" charset="0"/>
              </a:rPr>
              <a:t>  operator </a:t>
            </a:r>
            <a:r>
              <a:rPr lang="en-US" sz="1400" b="1" dirty="0" err="1">
                <a:latin typeface="Consolas" panose="020B0609020204030204" pitchFamily="49" charset="0"/>
              </a:rPr>
              <a:t>const</a:t>
            </a:r>
            <a:r>
              <a:rPr lang="en-US" sz="1400" b="1" dirty="0">
                <a:latin typeface="Consolas" panose="020B0609020204030204" pitchFamily="49" charset="0"/>
              </a:rPr>
              <a:t> char* ();          // cast operator</a:t>
            </a:r>
          </a:p>
          <a:p>
            <a:pPr marL="0" indent="0">
              <a:buNone/>
            </a:pPr>
            <a:r>
              <a:rPr lang="en-US" sz="1400" b="1" dirty="0">
                <a:latin typeface="Consolas" panose="020B0609020204030204" pitchFamily="49" charset="0"/>
              </a:rPr>
              <a:t>  </a:t>
            </a:r>
            <a:r>
              <a:rPr lang="en-US" sz="1400" b="1" dirty="0" err="1">
                <a:latin typeface="Consolas" panose="020B0609020204030204" pitchFamily="49" charset="0"/>
              </a:rPr>
              <a:t>int</a:t>
            </a:r>
            <a:r>
              <a:rPr lang="en-US" sz="1400" b="1" dirty="0">
                <a:latin typeface="Consolas" panose="020B0609020204030204" pitchFamily="49" charset="0"/>
              </a:rPr>
              <a:t> size() </a:t>
            </a:r>
            <a:r>
              <a:rPr lang="en-US" sz="1400" b="1" dirty="0" err="1">
                <a:latin typeface="Consolas" panose="020B0609020204030204" pitchFamily="49" charset="0"/>
              </a:rPr>
              <a:t>const</a:t>
            </a:r>
            <a:r>
              <a:rPr lang="en-US" sz="1400" b="1" dirty="0">
                <a:latin typeface="Consolas" panose="020B0609020204030204" pitchFamily="49" charset="0"/>
              </a:rPr>
              <a:t>;                 // return number of chars</a:t>
            </a:r>
          </a:p>
          <a:p>
            <a:pPr marL="0" indent="0">
              <a:buNone/>
            </a:pPr>
            <a:r>
              <a:rPr lang="en-US" sz="1400" b="1" dirty="0">
                <a:latin typeface="Consolas" panose="020B0609020204030204" pitchFamily="49" charset="0"/>
              </a:rPr>
              <a:t>  void flush();                     // clear string contents</a:t>
            </a:r>
          </a:p>
          <a:p>
            <a:pPr marL="0" indent="0">
              <a:buNone/>
            </a:pPr>
            <a:r>
              <a:rPr lang="en-US" sz="1400" b="1" dirty="0">
                <a:latin typeface="Consolas" panose="020B0609020204030204" pitchFamily="49" charset="0"/>
              </a:rPr>
              <a:t>};</a:t>
            </a:r>
          </a:p>
          <a:p>
            <a:pPr marL="0" indent="0">
              <a:buNone/>
            </a:pPr>
            <a:endParaRPr lang="en-US" sz="1400" dirty="0">
              <a:latin typeface="Consolas" panose="020B0609020204030204" pitchFamily="49" charset="0"/>
            </a:endParaRPr>
          </a:p>
        </p:txBody>
      </p:sp>
      <p:sp>
        <p:nvSpPr>
          <p:cNvPr id="41987"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dirty="0"/>
              <a:t>Value Types</a:t>
            </a:r>
          </a:p>
        </p:txBody>
      </p:sp>
      <p:sp>
        <p:nvSpPr>
          <p:cNvPr id="41988"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843B58-8301-4A7A-A73E-9E9D431FF9E2}" type="slidenum">
              <a:rPr lang="en-US" altLang="en-US" sz="1500" smtClean="0">
                <a:solidFill>
                  <a:schemeClr val="accent2"/>
                </a:solidFill>
              </a:rPr>
              <a:pPr/>
              <a:t>20</a:t>
            </a:fld>
            <a:endParaRPr lang="en-US" altLang="en-US" sz="1500">
              <a:solidFill>
                <a:schemeClr val="accent2"/>
              </a:solidFill>
            </a:endParaRPr>
          </a:p>
        </p:txBody>
      </p:sp>
      <p:sp>
        <p:nvSpPr>
          <p:cNvPr id="41990" name="AutoShape 5"/>
          <p:cNvSpPr>
            <a:spLocks noChangeArrowheads="1"/>
          </p:cNvSpPr>
          <p:nvPr/>
        </p:nvSpPr>
        <p:spPr bwMode="auto">
          <a:xfrm>
            <a:off x="4862513" y="1427163"/>
            <a:ext cx="1905000" cy="1371600"/>
          </a:xfrm>
          <a:prstGeom prst="wedgeRoundRectCallout">
            <a:avLst>
              <a:gd name="adj1" fmla="val -173967"/>
              <a:gd name="adj2" fmla="val 34793"/>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err="1">
                <a:latin typeface="Tahoma" panose="020B0604030504040204" pitchFamily="34" charset="0"/>
              </a:rPr>
              <a:t>len</a:t>
            </a:r>
            <a:r>
              <a:rPr lang="en-US" altLang="en-US" sz="1600" dirty="0">
                <a:latin typeface="Tahoma" panose="020B0604030504040204" pitchFamily="34" charset="0"/>
              </a:rPr>
              <a:t> is current char count.  max is the size of allocated storage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4505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B426A859-1FA4-4100-B5A1-7EA326FE9870}" type="slidenum">
              <a:rPr lang="en-US" altLang="en-US" sz="1500" smtClean="0">
                <a:latin typeface="Times New Roman" panose="02020603050405020304" pitchFamily="18" charset="0"/>
              </a:rPr>
              <a:pPr>
                <a:spcBef>
                  <a:spcPct val="0"/>
                </a:spcBef>
                <a:buClrTx/>
                <a:buSzTx/>
                <a:buFontTx/>
                <a:buNone/>
              </a:pPr>
              <a:t>21</a:t>
            </a:fld>
            <a:endParaRPr lang="en-US" altLang="en-US" sz="1500">
              <a:latin typeface="Times New Roman" panose="02020603050405020304" pitchFamily="18" charset="0"/>
            </a:endParaRPr>
          </a:p>
        </p:txBody>
      </p:sp>
      <p:sp>
        <p:nvSpPr>
          <p:cNvPr id="45060" name="Rectangle 2"/>
          <p:cNvSpPr>
            <a:spLocks noGrp="1" noChangeArrowheads="1"/>
          </p:cNvSpPr>
          <p:nvPr>
            <p:ph type="title"/>
          </p:nvPr>
        </p:nvSpPr>
        <p:spPr/>
        <p:txBody>
          <a:bodyPr/>
          <a:lstStyle/>
          <a:p>
            <a:r>
              <a:rPr lang="en-US" altLang="en-US"/>
              <a:t>Implementation Prologue</a:t>
            </a:r>
          </a:p>
        </p:txBody>
      </p:sp>
      <p:sp>
        <p:nvSpPr>
          <p:cNvPr id="45061" name="Rectangle 3"/>
          <p:cNvSpPr>
            <a:spLocks noGrp="1" noChangeArrowheads="1"/>
          </p:cNvSpPr>
          <p:nvPr>
            <p:ph type="body" idx="1"/>
          </p:nvPr>
        </p:nvSpPr>
        <p:spPr>
          <a:xfrm>
            <a:off x="569913" y="1966913"/>
            <a:ext cx="6450012" cy="6811962"/>
          </a:xfrm>
        </p:spPr>
        <p:txBody>
          <a:bodyPr/>
          <a:lstStyle/>
          <a:p>
            <a:pPr>
              <a:buFont typeface="Symbol" panose="05050102010706020507" pitchFamily="18" charset="2"/>
              <a:buNone/>
            </a:pPr>
            <a:r>
              <a:rPr lang="en-US" altLang="en-US" sz="900" b="1" dirty="0">
                <a:latin typeface="Courier New" panose="02070309020205020404" pitchFamily="49" charset="0"/>
              </a:rPr>
              <a:t>///////////////////////////////////////////////////////////////</a:t>
            </a:r>
          </a:p>
          <a:p>
            <a:pPr>
              <a:buFont typeface="Symbol" panose="05050102010706020507" pitchFamily="18" charset="2"/>
              <a:buNone/>
            </a:pPr>
            <a:r>
              <a:rPr lang="en-US" altLang="en-US" sz="900" b="1" dirty="0">
                <a:latin typeface="Courier New" panose="02070309020205020404" pitchFamily="49" charset="0"/>
              </a:rPr>
              <a:t>//  str.cpp - implementation file for string class           //</a:t>
            </a:r>
          </a:p>
          <a:p>
            <a:pPr>
              <a:buFont typeface="Symbol" panose="05050102010706020507" pitchFamily="18" charset="2"/>
              <a:buNone/>
            </a:pPr>
            <a:r>
              <a:rPr lang="en-US" altLang="en-US" sz="900" b="1" dirty="0">
                <a:latin typeface="Courier New" panose="02070309020205020404" pitchFamily="49" charset="0"/>
              </a:rPr>
              <a:t>//  </a:t>
            </a:r>
            <a:r>
              <a:rPr lang="en-US" altLang="en-US" sz="900" b="1" dirty="0" err="1">
                <a:latin typeface="Courier New" panose="02070309020205020404" pitchFamily="49" charset="0"/>
              </a:rPr>
              <a:t>ver</a:t>
            </a:r>
            <a:r>
              <a:rPr lang="en-US" altLang="en-US" sz="900" b="1" dirty="0">
                <a:latin typeface="Courier New" panose="02070309020205020404" pitchFamily="49" charset="0"/>
              </a:rPr>
              <a:t> 1.4                                                  //</a:t>
            </a:r>
          </a:p>
          <a:p>
            <a:pPr>
              <a:buFont typeface="Symbol" panose="05050102010706020507" pitchFamily="18" charset="2"/>
              <a:buNone/>
            </a:pPr>
            <a:r>
              <a:rPr lang="en-US" altLang="en-US" sz="900" b="1" dirty="0">
                <a:latin typeface="Courier New" panose="02070309020205020404" pitchFamily="49" charset="0"/>
              </a:rPr>
              <a:t>//                                                           //</a:t>
            </a:r>
          </a:p>
          <a:p>
            <a:pPr>
              <a:buFont typeface="Symbol" panose="05050102010706020507" pitchFamily="18" charset="2"/>
              <a:buNone/>
            </a:pPr>
            <a:r>
              <a:rPr lang="en-US" altLang="en-US" sz="900" b="1" dirty="0">
                <a:latin typeface="Courier New" panose="02070309020205020404" pitchFamily="49" charset="0"/>
              </a:rPr>
              <a:t>//  Language:     Visual C++, </a:t>
            </a:r>
            <a:r>
              <a:rPr lang="en-US" altLang="en-US" sz="900" b="1" dirty="0" err="1">
                <a:latin typeface="Courier New" panose="02070309020205020404" pitchFamily="49" charset="0"/>
              </a:rPr>
              <a:t>ver</a:t>
            </a:r>
            <a:r>
              <a:rPr lang="en-US" altLang="en-US" sz="900" b="1" dirty="0">
                <a:latin typeface="Courier New" panose="02070309020205020404" pitchFamily="49" charset="0"/>
              </a:rPr>
              <a:t> 6.0                        //</a:t>
            </a:r>
          </a:p>
          <a:p>
            <a:pPr>
              <a:buFont typeface="Symbol" panose="05050102010706020507" pitchFamily="18" charset="2"/>
              <a:buNone/>
            </a:pPr>
            <a:r>
              <a:rPr lang="en-US" altLang="en-US" sz="900" b="1" dirty="0">
                <a:latin typeface="Courier New" panose="02070309020205020404" pitchFamily="49" charset="0"/>
              </a:rPr>
              <a:t>//  Platform:     Micron Dual Pentium Pro 200, Win NT 4.0    //</a:t>
            </a:r>
          </a:p>
          <a:p>
            <a:pPr>
              <a:buFont typeface="Symbol" panose="05050102010706020507" pitchFamily="18" charset="2"/>
              <a:buNone/>
            </a:pPr>
            <a:r>
              <a:rPr lang="en-US" altLang="en-US" sz="900" b="1" dirty="0">
                <a:latin typeface="Courier New" panose="02070309020205020404" pitchFamily="49" charset="0"/>
              </a:rPr>
              <a:t>//  Application:  ECS500 Example                             //</a:t>
            </a:r>
          </a:p>
          <a:p>
            <a:pPr>
              <a:buFont typeface="Symbol" panose="05050102010706020507" pitchFamily="18" charset="2"/>
              <a:buNone/>
            </a:pPr>
            <a:r>
              <a:rPr lang="en-US" altLang="en-US" sz="900" b="1" dirty="0">
                <a:latin typeface="Courier New" panose="02070309020205020404" pitchFamily="49" charset="0"/>
              </a:rPr>
              <a:t>//  Author:       Jim Fawcett, ECS500 Instructor             //</a:t>
            </a:r>
          </a:p>
          <a:p>
            <a:pPr>
              <a:buFont typeface="Symbol" panose="05050102010706020507" pitchFamily="18" charset="2"/>
              <a:buNone/>
            </a:pPr>
            <a:r>
              <a:rPr lang="en-US" altLang="en-US" sz="900" b="1" dirty="0">
                <a:latin typeface="Courier New" panose="02070309020205020404" pitchFamily="49" charset="0"/>
              </a:rPr>
              <a:t>//                Syracuse University, CST 2-187             //</a:t>
            </a:r>
          </a:p>
          <a:p>
            <a:pPr>
              <a:buFont typeface="Symbol" panose="05050102010706020507" pitchFamily="18" charset="2"/>
              <a:buNone/>
            </a:pPr>
            <a:r>
              <a:rPr lang="en-US" altLang="en-US" sz="900" b="1" dirty="0">
                <a:latin typeface="Courier New" panose="02070309020205020404" pitchFamily="49" charset="0"/>
              </a:rPr>
              <a:t>//                fawcett@ecs.syr.edu, (315) 443-3948        //</a:t>
            </a:r>
          </a:p>
          <a:p>
            <a:pPr>
              <a:buFont typeface="Symbol" panose="05050102010706020507" pitchFamily="18" charset="2"/>
              <a:buNone/>
            </a:pPr>
            <a:r>
              <a:rPr lang="en-US" altLang="en-US" sz="900" b="1" dirty="0">
                <a:latin typeface="Courier New" panose="02070309020205020404" pitchFamily="49" charset="0"/>
              </a:rPr>
              <a:t>///////////////////////////////////////////////////////////////</a:t>
            </a:r>
          </a:p>
          <a:p>
            <a:pPr>
              <a:buFont typeface="Symbol" panose="05050102010706020507" pitchFamily="18" charset="2"/>
              <a:buNone/>
            </a:pPr>
            <a:endParaRPr lang="en-US" altLang="en-US" sz="900" b="1" dirty="0">
              <a:latin typeface="Courier New" panose="02070309020205020404" pitchFamily="49" charset="0"/>
            </a:endParaRPr>
          </a:p>
          <a:p>
            <a:pPr>
              <a:buFont typeface="Symbol" panose="05050102010706020507" pitchFamily="18" charset="2"/>
              <a:buNone/>
            </a:pPr>
            <a:r>
              <a:rPr lang="en-US" altLang="en-US" sz="900" b="1" dirty="0">
                <a:latin typeface="Courier New" panose="02070309020205020404" pitchFamily="49" charset="0"/>
              </a:rPr>
              <a:t>#include &lt;iostream&gt;</a:t>
            </a:r>
          </a:p>
          <a:p>
            <a:pPr>
              <a:buFont typeface="Symbol" panose="05050102010706020507" pitchFamily="18" charset="2"/>
              <a:buNone/>
            </a:pPr>
            <a:r>
              <a:rPr lang="en-US" altLang="en-US" sz="900" b="1" dirty="0">
                <a:latin typeface="Courier New" panose="02070309020205020404" pitchFamily="49" charset="0"/>
              </a:rPr>
              <a:t>#include &lt;</a:t>
            </a:r>
            <a:r>
              <a:rPr lang="en-US" altLang="en-US" sz="900" b="1" dirty="0" err="1">
                <a:latin typeface="Courier New" panose="02070309020205020404" pitchFamily="49" charset="0"/>
              </a:rPr>
              <a:t>cstring</a:t>
            </a:r>
            <a:r>
              <a:rPr lang="en-US" altLang="en-US" sz="900" b="1" dirty="0">
                <a:latin typeface="Courier New" panose="02070309020205020404" pitchFamily="49" charset="0"/>
              </a:rPr>
              <a:t>&gt;</a:t>
            </a:r>
          </a:p>
          <a:p>
            <a:pPr>
              <a:buFont typeface="Symbol" panose="05050102010706020507" pitchFamily="18" charset="2"/>
              <a:buNone/>
            </a:pPr>
            <a:r>
              <a:rPr lang="en-US" altLang="en-US" sz="900" b="1" dirty="0">
                <a:latin typeface="Courier New" panose="02070309020205020404" pitchFamily="49" charset="0"/>
              </a:rPr>
              <a:t>#include "</a:t>
            </a:r>
            <a:r>
              <a:rPr lang="en-US" altLang="en-US" sz="900" b="1" dirty="0" err="1">
                <a:latin typeface="Courier New" panose="02070309020205020404" pitchFamily="49" charset="0"/>
              </a:rPr>
              <a:t>str.h</a:t>
            </a:r>
            <a:r>
              <a:rPr lang="en-US" altLang="en-US" sz="900" b="1" dirty="0">
                <a:latin typeface="Courier New" panose="02070309020205020404" pitchFamily="49" charset="0"/>
              </a:rPr>
              <a:t>"</a:t>
            </a:r>
          </a:p>
          <a:p>
            <a:pPr>
              <a:buFont typeface="Symbol" panose="05050102010706020507" pitchFamily="18" charset="2"/>
              <a:buNone/>
            </a:pPr>
            <a:r>
              <a:rPr lang="en-US" altLang="en-US" sz="900" b="1" dirty="0">
                <a:latin typeface="Courier New" panose="02070309020205020404" pitchFamily="49" charset="0"/>
              </a:rPr>
              <a:t>using namespace std;</a:t>
            </a:r>
          </a:p>
          <a:p>
            <a:pPr>
              <a:buFont typeface="Symbol" panose="05050102010706020507" pitchFamily="18" charset="2"/>
              <a:buNone/>
            </a:pPr>
            <a:endParaRPr lang="en-US" altLang="en-US" sz="900" b="1" dirty="0">
              <a:latin typeface="Courier New" panose="02070309020205020404" pitchFamily="49" charset="0"/>
            </a:endParaRPr>
          </a:p>
          <a:p>
            <a:pPr>
              <a:buFont typeface="Symbol" panose="05050102010706020507" pitchFamily="18" charset="2"/>
              <a:buNone/>
            </a:pPr>
            <a:br>
              <a:rPr lang="en-US" altLang="en-US" sz="900" dirty="0">
                <a:latin typeface="Courier New" panose="02070309020205020404" pitchFamily="49" charset="0"/>
              </a:rPr>
            </a:br>
            <a:endParaRPr lang="en-US" altLang="en-US" sz="900" dirty="0">
              <a:latin typeface="Courier New" panose="02070309020205020404" pitchFamily="49" charset="0"/>
            </a:endParaRPr>
          </a:p>
          <a:p>
            <a:r>
              <a:rPr lang="en-US" altLang="en-US" sz="1500" dirty="0"/>
              <a:t>The prologue briefly describes the file, providing information about the file’s version and the environment in which it was developed.</a:t>
            </a:r>
            <a:br>
              <a:rPr lang="en-US" altLang="en-US" sz="1500" dirty="0"/>
            </a:br>
            <a:endParaRPr lang="en-US" altLang="en-US" sz="1500" dirty="0"/>
          </a:p>
          <a:p>
            <a:r>
              <a:rPr lang="en-US" altLang="en-US" sz="1500" dirty="0"/>
              <a:t>Immediately below the prologue you place preprocessor include statements to include declarations for any server modules and this module’s own declarations.</a:t>
            </a:r>
            <a:br>
              <a:rPr lang="en-US" altLang="en-US" sz="1500" dirty="0"/>
            </a:br>
            <a:endParaRPr lang="en-US" altLang="en-US" sz="1500" dirty="0"/>
          </a:p>
          <a:p>
            <a:r>
              <a:rPr lang="en-US" altLang="en-US" sz="1500" dirty="0"/>
              <a:t>Note that you should always place needed includes in the implementation file except for server declarations of constants and types needed  by the module’s own declarations.  These includes must be placed in the module’s header file.  For this str module the class declaration needs declarations of </a:t>
            </a:r>
            <a:r>
              <a:rPr lang="en-US" altLang="en-US" sz="1500" dirty="0" err="1"/>
              <a:t>ostream</a:t>
            </a:r>
            <a:r>
              <a:rPr lang="en-US" altLang="en-US" sz="1500" dirty="0"/>
              <a:t> for operator&lt;&lt;(std::</a:t>
            </a:r>
            <a:r>
              <a:rPr lang="en-US" altLang="en-US" sz="1500" dirty="0" err="1"/>
              <a:t>ostream</a:t>
            </a:r>
            <a:r>
              <a:rPr lang="en-US" altLang="en-US" sz="1500" dirty="0"/>
              <a:t> &amp;out, const Str &amp;s).  So the header file </a:t>
            </a:r>
            <a:r>
              <a:rPr lang="en-US" altLang="en-US" sz="1500" dirty="0" err="1"/>
              <a:t>str.h</a:t>
            </a:r>
            <a:r>
              <a:rPr lang="en-US" altLang="en-US" sz="1500" dirty="0"/>
              <a:t> includes the iostream declarations.</a:t>
            </a:r>
          </a:p>
          <a:p>
            <a:pPr>
              <a:buFont typeface="Symbol" panose="05050102010706020507" pitchFamily="18" charset="2"/>
              <a:buNone/>
            </a:pPr>
            <a:endParaRPr lang="en-US" altLang="en-US" sz="900" dirty="0">
              <a:latin typeface="Courier New" panose="02070309020205020404" pitchFamily="49" charset="0"/>
            </a:endParaRPr>
          </a:p>
        </p:txBody>
      </p:sp>
      <p:pic>
        <p:nvPicPr>
          <p:cNvPr id="4506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4" y="1661319"/>
            <a:ext cx="619442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47107" name="Slide Number Placeholder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EC69AC5D-0437-4B3F-BD82-A6ED467D9D23}" type="slidenum">
              <a:rPr lang="en-US" altLang="en-US" sz="1500" smtClean="0">
                <a:latin typeface="Times New Roman" panose="02020603050405020304" pitchFamily="18" charset="0"/>
              </a:rPr>
              <a:pPr>
                <a:spcBef>
                  <a:spcPct val="0"/>
                </a:spcBef>
                <a:buClrTx/>
                <a:buSzTx/>
                <a:buFontTx/>
                <a:buNone/>
              </a:pPr>
              <a:t>22</a:t>
            </a:fld>
            <a:endParaRPr lang="en-US" altLang="en-US" sz="1500" dirty="0">
              <a:latin typeface="Times New Roman" panose="02020603050405020304" pitchFamily="18" charset="0"/>
            </a:endParaRPr>
          </a:p>
        </p:txBody>
      </p:sp>
      <p:sp>
        <p:nvSpPr>
          <p:cNvPr id="47108" name="Rectangle 4"/>
          <p:cNvSpPr>
            <a:spLocks noGrp="1" noChangeArrowheads="1"/>
          </p:cNvSpPr>
          <p:nvPr>
            <p:ph type="title"/>
          </p:nvPr>
        </p:nvSpPr>
        <p:spPr>
          <a:xfrm>
            <a:off x="569913" y="328613"/>
            <a:ext cx="6450012" cy="723900"/>
          </a:xfrm>
        </p:spPr>
        <p:txBody>
          <a:bodyPr/>
          <a:lstStyle/>
          <a:p>
            <a:r>
              <a:rPr lang="en-US" altLang="en-US" sz="2800" dirty="0" err="1"/>
              <a:t>Str</a:t>
            </a:r>
            <a:r>
              <a:rPr lang="en-US" altLang="en-US" sz="2800" dirty="0"/>
              <a:t> Void (default) Constructor</a:t>
            </a:r>
          </a:p>
        </p:txBody>
      </p:sp>
      <p:sp>
        <p:nvSpPr>
          <p:cNvPr id="47109" name="Rectangle 3"/>
          <p:cNvSpPr>
            <a:spLocks noGrp="1" noChangeArrowheads="1"/>
          </p:cNvSpPr>
          <p:nvPr>
            <p:ph type="body" idx="4294967295"/>
          </p:nvPr>
        </p:nvSpPr>
        <p:spPr>
          <a:xfrm>
            <a:off x="595313" y="1357313"/>
            <a:ext cx="6665912" cy="7467600"/>
          </a:xfrm>
          <a:solidFill>
            <a:schemeClr val="accent3"/>
          </a:solidFill>
        </p:spPr>
        <p:txBody>
          <a:bodyPr lIns="95234" tIns="47617" rIns="95234" bIns="47617"/>
          <a:lstStyle/>
          <a:p>
            <a:pPr>
              <a:lnSpc>
                <a:spcPct val="90000"/>
              </a:lnSpc>
            </a:pPr>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lnSpc>
                <a:spcPct val="90000"/>
              </a:lnSpc>
            </a:pPr>
            <a:r>
              <a:rPr lang="en-US" altLang="en-US" sz="1600" dirty="0">
                <a:latin typeface="Consolas" panose="020B0609020204030204" pitchFamily="49" charset="0"/>
              </a:rPr>
              <a:t>to build a default object (or array of default objects)</a:t>
            </a:r>
          </a:p>
          <a:p>
            <a:pPr lvl="1">
              <a:lnSpc>
                <a:spcPct val="90000"/>
              </a:lnSpc>
            </a:pPr>
            <a:r>
              <a:rPr lang="en-US" altLang="en-US" sz="1600" dirty="0">
                <a:latin typeface="Consolas" panose="020B0609020204030204" pitchFamily="49" charset="0"/>
              </a:rPr>
              <a:t>if, and only if, no constructors are defined by the class, the compiler will generate a void constructor which does void construction of class bases and members</a:t>
            </a:r>
            <a:br>
              <a:rPr lang="en-US" altLang="en-US" sz="16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Declaration</a:t>
            </a:r>
            <a:r>
              <a:rPr lang="en-US" altLang="en-US" sz="1400" dirty="0">
                <a:latin typeface="Consolas" panose="020B0609020204030204" pitchFamily="49" charset="0"/>
              </a:rPr>
              <a:t> (part of class declaration in header file):</a:t>
            </a:r>
            <a:br>
              <a:rPr lang="en-US" altLang="en-US" sz="14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600" b="1" dirty="0" err="1">
                <a:latin typeface="Consolas" panose="020B0609020204030204" pitchFamily="49" charset="0"/>
              </a:rPr>
              <a:t>Str</a:t>
            </a:r>
            <a:r>
              <a:rPr lang="en-US" altLang="en-US" sz="1600" b="1" dirty="0">
                <a:latin typeface="Consolas" panose="020B0609020204030204" pitchFamily="49" charset="0"/>
              </a:rPr>
              <a:t>(</a:t>
            </a:r>
            <a:r>
              <a:rPr lang="en-US" altLang="en-US" sz="1600" b="1" dirty="0" err="1">
                <a:latin typeface="Consolas" panose="020B0609020204030204" pitchFamily="49" charset="0"/>
              </a:rPr>
              <a:t>int</a:t>
            </a:r>
            <a:r>
              <a:rPr lang="en-US" altLang="en-US" sz="1600" b="1" dirty="0">
                <a:latin typeface="Consolas" panose="020B0609020204030204" pitchFamily="49" charset="0"/>
              </a:rPr>
              <a:t> n=10);    // can be used for void con-</a:t>
            </a:r>
          </a:p>
          <a:p>
            <a:pPr lvl="1">
              <a:lnSpc>
                <a:spcPct val="90000"/>
              </a:lnSpc>
              <a:buFontTx/>
              <a:buNone/>
            </a:pPr>
            <a:r>
              <a:rPr lang="en-US" altLang="en-US" sz="1600" b="1" dirty="0">
                <a:latin typeface="Consolas" panose="020B0609020204030204" pitchFamily="49" charset="0"/>
              </a:rPr>
              <a:t>                  // </a:t>
            </a:r>
            <a:r>
              <a:rPr lang="en-US" altLang="en-US" sz="1600" b="1" dirty="0" err="1">
                <a:latin typeface="Consolas" panose="020B0609020204030204" pitchFamily="49" charset="0"/>
              </a:rPr>
              <a:t>struction</a:t>
            </a:r>
            <a:r>
              <a:rPr lang="en-US" altLang="en-US" sz="1600" b="1" dirty="0">
                <a:latin typeface="Consolas" panose="020B0609020204030204" pitchFamily="49" charset="0"/>
              </a:rPr>
              <a:t> with default </a:t>
            </a:r>
            <a:r>
              <a:rPr lang="en-US" altLang="en-US" sz="1600" b="1" dirty="0" err="1">
                <a:latin typeface="Consolas" panose="020B0609020204030204" pitchFamily="49" charset="0"/>
              </a:rPr>
              <a:t>arg</a:t>
            </a:r>
            <a:br>
              <a:rPr lang="en-US" altLang="en-US" sz="1600" b="1" dirty="0">
                <a:latin typeface="Consolas" panose="020B0609020204030204" pitchFamily="49" charset="0"/>
              </a:rPr>
            </a:br>
            <a:endParaRPr lang="en-US" altLang="en-US" sz="1600" dirty="0">
              <a:latin typeface="Consolas" panose="020B0609020204030204" pitchFamily="49" charset="0"/>
            </a:endParaRPr>
          </a:p>
          <a:p>
            <a:pPr>
              <a:lnSpc>
                <a:spcPct val="90000"/>
              </a:lnSpc>
            </a:pPr>
            <a:r>
              <a:rPr lang="en-US" altLang="en-US" sz="1700" b="1" dirty="0">
                <a:latin typeface="Consolas" panose="020B0609020204030204" pitchFamily="49" charset="0"/>
              </a:rPr>
              <a:t>Definition </a:t>
            </a:r>
            <a:r>
              <a:rPr lang="en-US" altLang="en-US" sz="1400" dirty="0">
                <a:latin typeface="Consolas" panose="020B0609020204030204" pitchFamily="49" charset="0"/>
              </a:rPr>
              <a:t>(part of implementation file):</a:t>
            </a:r>
            <a:r>
              <a:rPr lang="en-US" altLang="en-US" sz="1600" dirty="0">
                <a:latin typeface="Consolas" panose="020B0609020204030204" pitchFamily="49" charset="0"/>
              </a:rPr>
              <a:t>	</a:t>
            </a:r>
            <a:br>
              <a:rPr lang="en-US" altLang="en-US" sz="1600" dirty="0">
                <a:latin typeface="Consolas" panose="020B0609020204030204" pitchFamily="49" charset="0"/>
              </a:rPr>
            </a:br>
            <a:endParaRPr lang="en-US" altLang="en-US" sz="1600" dirty="0">
              <a:latin typeface="Consolas" panose="020B0609020204030204" pitchFamily="49" charset="0"/>
            </a:endParaRPr>
          </a:p>
          <a:p>
            <a:pPr>
              <a:lnSpc>
                <a:spcPct val="90000"/>
              </a:lnSpc>
              <a:buFont typeface="Symbol" panose="05050102010706020507" pitchFamily="18" charset="2"/>
              <a:buNone/>
            </a:pPr>
            <a:r>
              <a:rPr lang="en-US" altLang="en-US" sz="900" dirty="0">
                <a:latin typeface="Consolas" panose="020B0609020204030204" pitchFamily="49" charset="0"/>
              </a:rPr>
              <a:t>      </a:t>
            </a:r>
            <a:r>
              <a:rPr lang="en-US" altLang="en-US" sz="1200" b="1" dirty="0">
                <a:latin typeface="Consolas" panose="020B0609020204030204" pitchFamily="49" charset="0"/>
              </a:rPr>
              <a:t>//----&lt; sized constructor &gt;------------------------------</a:t>
            </a:r>
          </a:p>
          <a:p>
            <a:pPr>
              <a:lnSpc>
                <a:spcPct val="90000"/>
              </a:lnSpc>
              <a:buFont typeface="Symbol" panose="05050102010706020507" pitchFamily="18" charset="2"/>
              <a:buNone/>
            </a:pPr>
            <a:endParaRPr lang="en-US" altLang="en-US" sz="1200" b="1" dirty="0">
              <a:latin typeface="Consolas" panose="020B0609020204030204" pitchFamily="49" charset="0"/>
            </a:endParaRPr>
          </a:p>
          <a:p>
            <a:pPr>
              <a:lnSpc>
                <a:spcPct val="90000"/>
              </a:lnSpc>
              <a:buFont typeface="Symbol" panose="05050102010706020507" pitchFamily="18" charset="2"/>
              <a:buNone/>
            </a:pPr>
            <a:r>
              <a:rPr lang="en-US" altLang="en-US" sz="1200" b="1" dirty="0">
                <a:latin typeface="Consolas" panose="020B0609020204030204" pitchFamily="49" charset="0"/>
              </a:rPr>
              <a:t>    </a:t>
            </a:r>
            <a:r>
              <a:rPr lang="en-US" altLang="en-US" sz="1400" b="1" dirty="0">
                <a:latin typeface="Consolas" panose="020B0609020204030204" pitchFamily="49" charset="0"/>
              </a:rPr>
              <a:t>  </a:t>
            </a:r>
            <a:r>
              <a:rPr lang="en-US" altLang="en-US" sz="1600" b="1" dirty="0">
                <a:latin typeface="Consolas" panose="020B0609020204030204" pitchFamily="49" charset="0"/>
              </a:rPr>
              <a:t>Str::Str(int n) : array(new char[n]), max(n), </a:t>
            </a:r>
            <a:r>
              <a:rPr lang="en-US" altLang="en-US" sz="1600" b="1" dirty="0" err="1">
                <a:latin typeface="Consolas" panose="020B0609020204030204" pitchFamily="49" charset="0"/>
              </a:rPr>
              <a:t>len</a:t>
            </a:r>
            <a:r>
              <a:rPr lang="en-US" altLang="en-US" sz="1600" b="1" dirty="0">
                <a:latin typeface="Consolas" panose="020B0609020204030204" pitchFamily="49" charset="0"/>
              </a:rPr>
              <a:t>(0)</a:t>
            </a:r>
            <a:br>
              <a:rPr lang="en-US" altLang="en-US" sz="1600" b="1" dirty="0">
                <a:latin typeface="Consolas" panose="020B0609020204030204" pitchFamily="49" charset="0"/>
              </a:rPr>
            </a:br>
            <a:r>
              <a:rPr lang="en-US" altLang="en-US" sz="1600" b="1" dirty="0">
                <a:latin typeface="Consolas" panose="020B0609020204030204" pitchFamily="49" charset="0"/>
              </a:rPr>
              <a:t> </a:t>
            </a:r>
            <a:r>
              <a:rPr lang="en-US" altLang="en-US" sz="600" b="1" dirty="0">
                <a:latin typeface="Consolas" panose="020B0609020204030204" pitchFamily="49" charset="0"/>
              </a:rPr>
              <a:t> </a:t>
            </a:r>
            <a:r>
              <a:rPr lang="en-US" altLang="en-US" sz="1600" b="1" dirty="0">
                <a:latin typeface="Consolas" panose="020B0609020204030204" pitchFamily="49" charset="0"/>
              </a:rPr>
              <a:t>{</a:t>
            </a:r>
            <a:br>
              <a:rPr lang="en-US" altLang="en-US" sz="1600" b="1" dirty="0">
                <a:latin typeface="Consolas" panose="020B0609020204030204" pitchFamily="49" charset="0"/>
              </a:rPr>
            </a:br>
            <a:r>
              <a:rPr lang="en-US" altLang="en-US" sz="1600" b="1" dirty="0">
                <a:latin typeface="Consolas" panose="020B0609020204030204" pitchFamily="49" charset="0"/>
              </a:rPr>
              <a:t>     array[0] = ‘\0’;</a:t>
            </a:r>
          </a:p>
          <a:p>
            <a:pPr>
              <a:lnSpc>
                <a:spcPct val="90000"/>
              </a:lnSpc>
              <a:buFont typeface="Symbol" panose="05050102010706020507" pitchFamily="18" charset="2"/>
              <a:buNone/>
            </a:pPr>
            <a:r>
              <a:rPr lang="en-US" altLang="en-US" sz="1600" b="1" dirty="0">
                <a:latin typeface="Consolas" panose="020B0609020204030204" pitchFamily="49" charset="0"/>
              </a:rPr>
              <a:t>     </a:t>
            </a:r>
            <a:r>
              <a:rPr lang="en-US" altLang="en-US" sz="200" b="1" dirty="0">
                <a:latin typeface="Consolas" panose="020B0609020204030204" pitchFamily="49" charset="0"/>
              </a:rPr>
              <a:t> </a:t>
            </a:r>
            <a:r>
              <a:rPr lang="en-US" altLang="en-US" sz="1600" b="1" dirty="0">
                <a:latin typeface="Consolas" panose="020B0609020204030204" pitchFamily="49" charset="0"/>
              </a:rPr>
              <a:t>}</a:t>
            </a:r>
            <a:br>
              <a:rPr lang="en-US" altLang="en-US" sz="1600" b="1" dirty="0">
                <a:latin typeface="Consolas" panose="020B0609020204030204" pitchFamily="49" charset="0"/>
              </a:rPr>
            </a:br>
            <a:endParaRPr lang="en-US" altLang="en-US" sz="1600" b="1" dirty="0">
              <a:latin typeface="Consolas" panose="020B0609020204030204" pitchFamily="49" charset="0"/>
            </a:endParaRPr>
          </a:p>
          <a:p>
            <a:pPr>
              <a:lnSpc>
                <a:spcPct val="90000"/>
              </a:lnSpc>
            </a:pPr>
            <a:r>
              <a:rPr lang="en-US" altLang="en-US" sz="1700" b="1" dirty="0">
                <a:latin typeface="Consolas" panose="020B0609020204030204" pitchFamily="49" charset="0"/>
              </a:rPr>
              <a:t>Invocation </a:t>
            </a:r>
            <a:r>
              <a:rPr lang="en-US" altLang="en-US" sz="1400" dirty="0">
                <a:latin typeface="Consolas" panose="020B0609020204030204" pitchFamily="49" charset="0"/>
              </a:rPr>
              <a:t>(part of test stub or application code):</a:t>
            </a:r>
            <a:br>
              <a:rPr lang="en-US" altLang="en-US" sz="1400" dirty="0">
                <a:latin typeface="Consolas" panose="020B0609020204030204" pitchFamily="49" charset="0"/>
              </a:rPr>
            </a:br>
            <a:br>
              <a:rPr lang="en-US" altLang="en-US" sz="1400" dirty="0">
                <a:latin typeface="Consolas" panose="020B0609020204030204" pitchFamily="49" charset="0"/>
              </a:rPr>
            </a:br>
            <a:r>
              <a:rPr lang="en-US" altLang="en-US" sz="1800" dirty="0">
                <a:latin typeface="Consolas" panose="020B0609020204030204" pitchFamily="49" charset="0"/>
              </a:rPr>
              <a:t> </a:t>
            </a:r>
            <a:r>
              <a:rPr lang="en-US" altLang="en-US" sz="1400" dirty="0">
                <a:latin typeface="Consolas" panose="020B0609020204030204" pitchFamily="49" charset="0"/>
              </a:rPr>
              <a:t> </a:t>
            </a:r>
            <a:r>
              <a:rPr lang="en-US" altLang="en-US" sz="1600" b="1" dirty="0">
                <a:latin typeface="Consolas" panose="020B0609020204030204" pitchFamily="49" charset="0"/>
              </a:rPr>
              <a:t>Str s;                 // define default object</a:t>
            </a:r>
            <a:br>
              <a:rPr lang="en-US" altLang="en-US" sz="1600" b="1" dirty="0">
                <a:latin typeface="Consolas" panose="020B0609020204030204" pitchFamily="49" charset="0"/>
              </a:rPr>
            </a:br>
            <a:r>
              <a:rPr lang="en-US" altLang="en-US" sz="1600" b="1" dirty="0">
                <a:latin typeface="Consolas" panose="020B0609020204030204" pitchFamily="49" charset="0"/>
              </a:rPr>
              <a:t>  Str s[5];              // initialize array</a:t>
            </a:r>
            <a:br>
              <a:rPr lang="en-US" altLang="en-US" sz="1600" b="1" dirty="0">
                <a:latin typeface="Consolas" panose="020B0609020204030204" pitchFamily="49" charset="0"/>
              </a:rPr>
            </a:br>
            <a:r>
              <a:rPr lang="en-US" altLang="en-US" sz="1600" b="1" dirty="0">
                <a:latin typeface="Consolas" panose="020B0609020204030204" pitchFamily="49" charset="0"/>
              </a:rPr>
              <a:t>  Str* </a:t>
            </a:r>
            <a:r>
              <a:rPr lang="en-US" altLang="en-US" sz="1600" b="1" dirty="0" err="1">
                <a:latin typeface="Consolas" panose="020B0609020204030204" pitchFamily="49" charset="0"/>
              </a:rPr>
              <a:t>sptr</a:t>
            </a:r>
            <a:r>
              <a:rPr lang="en-US" altLang="en-US" sz="1600" b="1" dirty="0">
                <a:latin typeface="Consolas" panose="020B0609020204030204" pitchFamily="49" charset="0"/>
              </a:rPr>
              <a:t> = new Str;   // initialize object on heap</a:t>
            </a:r>
            <a:br>
              <a:rPr lang="en-US" altLang="en-US" sz="1600" b="1" dirty="0">
                <a:latin typeface="Consolas" panose="020B0609020204030204" pitchFamily="49" charset="0"/>
              </a:rPr>
            </a:br>
            <a:br>
              <a:rPr lang="en-US" altLang="en-US" sz="1200" b="1" dirty="0">
                <a:latin typeface="Consolas" panose="020B0609020204030204" pitchFamily="49" charset="0"/>
              </a:rPr>
            </a:br>
            <a:endParaRPr lang="en-US" altLang="en-US" sz="1200" b="1" dirty="0">
              <a:latin typeface="Consolas" panose="020B0609020204030204" pitchFamily="49" charset="0"/>
            </a:endParaRPr>
          </a:p>
          <a:p>
            <a:pPr>
              <a:lnSpc>
                <a:spcPct val="90000"/>
              </a:lnSpc>
            </a:pPr>
            <a:r>
              <a:rPr lang="en-US" altLang="en-US" sz="1600" dirty="0">
                <a:latin typeface="Consolas" panose="020B0609020204030204" pitchFamily="49" charset="0"/>
              </a:rPr>
              <a:t>Note that constructors and the destructor have no return values, not even void.</a:t>
            </a:r>
          </a:p>
        </p:txBody>
      </p:sp>
      <p:sp>
        <p:nvSpPr>
          <p:cNvPr id="47110" name="AutoShape 5"/>
          <p:cNvSpPr>
            <a:spLocks noChangeArrowheads="1"/>
          </p:cNvSpPr>
          <p:nvPr/>
        </p:nvSpPr>
        <p:spPr bwMode="auto">
          <a:xfrm>
            <a:off x="4557713" y="5928519"/>
            <a:ext cx="2361406" cy="609600"/>
          </a:xfrm>
          <a:prstGeom prst="wedgeRoundRectCallout">
            <a:avLst>
              <a:gd name="adj1" fmla="val -69170"/>
              <a:gd name="adj2" fmla="val -65216"/>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new throws an exception if allocation fails.</a:t>
            </a:r>
          </a:p>
        </p:txBody>
      </p:sp>
      <p:sp>
        <p:nvSpPr>
          <p:cNvPr id="47111" name="AutoShape 6"/>
          <p:cNvSpPr>
            <a:spLocks noChangeArrowheads="1"/>
          </p:cNvSpPr>
          <p:nvPr/>
        </p:nvSpPr>
        <p:spPr bwMode="auto">
          <a:xfrm>
            <a:off x="6234114" y="4633119"/>
            <a:ext cx="685006" cy="381000"/>
          </a:xfrm>
          <a:prstGeom prst="wedgeRoundRectCallout">
            <a:avLst>
              <a:gd name="adj1" fmla="val -63230"/>
              <a:gd name="adj2" fmla="val -102917"/>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Tahoma" panose="020B0604030504040204" pitchFamily="34" charset="0"/>
              </a:rPr>
              <a:t>Note: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a:latin typeface="Times New Roman" panose="02020603050405020304" pitchFamily="18" charset="0"/>
              </a:rPr>
              <a:t>Chapter 4 - Abstract Data Types</a:t>
            </a:r>
          </a:p>
        </p:txBody>
      </p:sp>
      <p:sp>
        <p:nvSpPr>
          <p:cNvPr id="4915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F21D158-AA90-4312-862C-16DBE8883747}" type="slidenum">
              <a:rPr lang="en-US" altLang="en-US" sz="1500" smtClean="0">
                <a:latin typeface="Times New Roman" panose="02020603050405020304" pitchFamily="18" charset="0"/>
              </a:rPr>
              <a:pPr>
                <a:spcBef>
                  <a:spcPct val="0"/>
                </a:spcBef>
                <a:buClrTx/>
                <a:buSzTx/>
                <a:buFontTx/>
                <a:buNone/>
              </a:pPr>
              <a:t>23</a:t>
            </a:fld>
            <a:endParaRPr lang="en-US" altLang="en-US" sz="1500">
              <a:latin typeface="Times New Roman" panose="02020603050405020304" pitchFamily="18" charset="0"/>
            </a:endParaRPr>
          </a:p>
        </p:txBody>
      </p:sp>
      <p:sp>
        <p:nvSpPr>
          <p:cNvPr id="49156" name="Rectangle 3"/>
          <p:cNvSpPr>
            <a:spLocks noGrp="1" noChangeArrowheads="1"/>
          </p:cNvSpPr>
          <p:nvPr>
            <p:ph type="body" idx="1"/>
          </p:nvPr>
        </p:nvSpPr>
        <p:spPr>
          <a:xfrm>
            <a:off x="366713" y="747713"/>
            <a:ext cx="6705600" cy="8686800"/>
          </a:xfrm>
          <a:solidFill>
            <a:schemeClr val="accent3"/>
          </a:solidFill>
        </p:spPr>
        <p:txBody>
          <a:bodyPr lIns="274320" tIns="228600" rIns="95234"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to build object which is a logical copy of another</a:t>
            </a:r>
          </a:p>
          <a:p>
            <a:pPr lvl="1"/>
            <a:r>
              <a:rPr lang="en-US" altLang="en-US" sz="1600" dirty="0">
                <a:latin typeface="Consolas" panose="020B0609020204030204" pitchFamily="49" charset="0"/>
              </a:rPr>
              <a:t>used when objects are passed or returned by value</a:t>
            </a:r>
          </a:p>
          <a:p>
            <a:pPr lvl="1"/>
            <a:r>
              <a:rPr lang="en-US" altLang="en-US" sz="1600" dirty="0">
                <a:latin typeface="Consolas" panose="020B0609020204030204" pitchFamily="49" charset="0"/>
              </a:rPr>
              <a:t>if no copy constructor is defined by the class the compiler will generate one if needed which does member-wise copies.</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 </a:t>
            </a:r>
            <a:r>
              <a:rPr lang="en-US" altLang="en-US" sz="1500" b="1" dirty="0">
                <a:latin typeface="Consolas" panose="020B0609020204030204" pitchFamily="49" charset="0"/>
              </a:rPr>
              <a:t>(</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Str(const Str&amp;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a:t>
            </a:r>
            <a:r>
              <a:rPr lang="en-US" altLang="en-US" sz="1600" b="1" dirty="0">
                <a:latin typeface="Consolas" panose="020B0609020204030204" pitchFamily="49" charset="0"/>
              </a:rPr>
              <a:t> </a:t>
            </a:r>
            <a:r>
              <a:rPr lang="en-US" altLang="en-US" sz="1500" b="1" dirty="0">
                <a:latin typeface="Consolas" panose="020B0609020204030204" pitchFamily="49" charset="0"/>
              </a:rPr>
              <a:t>(</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a:buFont typeface="Symbol" panose="05050102010706020507" pitchFamily="18" charset="2"/>
              <a:buNone/>
            </a:pPr>
            <a:r>
              <a:rPr lang="en-US" altLang="en-US" sz="900" dirty="0">
                <a:latin typeface="Consolas" panose="020B0609020204030204" pitchFamily="49" charset="0"/>
              </a:rPr>
              <a:t>      </a:t>
            </a:r>
            <a:r>
              <a:rPr lang="en-US" altLang="en-US" sz="1100" b="1" dirty="0">
                <a:latin typeface="Consolas" panose="020B0609020204030204" pitchFamily="49" charset="0"/>
              </a:rPr>
              <a:t>//----&lt; copy constructor &gt;----------------------------</a:t>
            </a:r>
          </a:p>
          <a:p>
            <a:pPr>
              <a:buFont typeface="Symbol" panose="05050102010706020507" pitchFamily="18" charset="2"/>
              <a:buNone/>
            </a:pPr>
            <a:endParaRPr lang="en-US" altLang="en-US" sz="1100" b="1" dirty="0">
              <a:latin typeface="Consolas" panose="020B0609020204030204" pitchFamily="49" charset="0"/>
            </a:endParaRPr>
          </a:p>
          <a:p>
            <a:pPr>
              <a:buFont typeface="Symbol" panose="05050102010706020507" pitchFamily="18" charset="2"/>
              <a:buNone/>
            </a:pPr>
            <a:r>
              <a:rPr lang="en-US" altLang="en-US" sz="1100" b="1" dirty="0">
                <a:latin typeface="Consolas" panose="020B0609020204030204" pitchFamily="49" charset="0"/>
              </a:rPr>
              <a:t>       </a:t>
            </a:r>
            <a:r>
              <a:rPr lang="en-US" altLang="en-US" sz="1400" b="1" dirty="0">
                <a:latin typeface="Consolas" panose="020B0609020204030204" pitchFamily="49" charset="0"/>
              </a:rPr>
              <a:t>Str::Str(const Str&amp; s) </a:t>
            </a:r>
            <a:br>
              <a:rPr lang="en-US" altLang="en-US" sz="1400" b="1" dirty="0">
                <a:latin typeface="Consolas" panose="020B0609020204030204" pitchFamily="49" charset="0"/>
              </a:rPr>
            </a:br>
            <a:r>
              <a:rPr lang="en-US" altLang="en-US" sz="1400" b="1" dirty="0">
                <a:latin typeface="Consolas" panose="020B0609020204030204" pitchFamily="49" charset="0"/>
              </a:rPr>
              <a:t>      : array(new char[</a:t>
            </a:r>
            <a:r>
              <a:rPr lang="en-US" altLang="en-US" sz="1400" b="1" dirty="0" err="1">
                <a:latin typeface="Consolas" panose="020B0609020204030204" pitchFamily="49" charset="0"/>
              </a:rPr>
              <a:t>s.max</a:t>
            </a:r>
            <a:r>
              <a:rPr lang="en-US" altLang="en-US" sz="1400" b="1" dirty="0">
                <a:latin typeface="Consolas" panose="020B0609020204030204" pitchFamily="49" charset="0"/>
              </a:rPr>
              <a:t>]), max(</a:t>
            </a:r>
            <a:r>
              <a:rPr lang="en-US" altLang="en-US" sz="1400" b="1" dirty="0" err="1">
                <a:latin typeface="Consolas" panose="020B0609020204030204" pitchFamily="49" charset="0"/>
              </a:rPr>
              <a:t>s.max</a:t>
            </a: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a:t>
            </a:r>
            <a:r>
              <a:rPr lang="en-US" altLang="en-US" sz="1400" b="1" dirty="0" err="1">
                <a:latin typeface="Consolas" panose="020B0609020204030204" pitchFamily="49" charset="0"/>
              </a:rPr>
              <a:t>s.len</a:t>
            </a:r>
            <a:r>
              <a:rPr lang="en-US" altLang="en-US" sz="1400" b="1" dirty="0">
                <a:latin typeface="Consolas" panose="020B0609020204030204" pitchFamily="49" charset="0"/>
              </a:rPr>
              <a:t>) </a:t>
            </a:r>
            <a:br>
              <a:rPr lang="en-US" altLang="en-US" sz="1400" b="1" dirty="0">
                <a:latin typeface="Consolas" panose="020B0609020204030204" pitchFamily="49" charset="0"/>
              </a:rPr>
            </a:br>
            <a:r>
              <a:rPr lang="en-US" altLang="en-US" sz="1400" b="1" dirty="0">
                <a:latin typeface="Consolas" panose="020B0609020204030204" pitchFamily="49" charset="0"/>
              </a:rPr>
              <a:t>  {</a:t>
            </a:r>
            <a:br>
              <a:rPr lang="en-US" altLang="en-US" sz="1400" b="1" dirty="0">
                <a:latin typeface="Consolas" panose="020B0609020204030204" pitchFamily="49" charset="0"/>
              </a:rPr>
            </a:br>
            <a:r>
              <a:rPr lang="en-US" altLang="en-US" sz="1400" b="1" dirty="0">
                <a:latin typeface="Consolas" panose="020B0609020204030204" pitchFamily="49" charset="0"/>
              </a:rPr>
              <a:t>    for(int i=0; i&lt;=</a:t>
            </a:r>
            <a:r>
              <a:rPr lang="en-US" altLang="en-US" sz="1400" b="1" dirty="0" err="1">
                <a:latin typeface="Consolas" panose="020B0609020204030204" pitchFamily="49" charset="0"/>
              </a:rPr>
              <a:t>len</a:t>
            </a:r>
            <a:r>
              <a:rPr lang="en-US" altLang="en-US" sz="1400" b="1" dirty="0">
                <a:latin typeface="Consolas" panose="020B0609020204030204" pitchFamily="49" charset="0"/>
              </a:rPr>
              <a:t>; i++)</a:t>
            </a:r>
          </a:p>
          <a:p>
            <a:pPr>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i</a:t>
            </a:r>
            <a:r>
              <a:rPr lang="en-US" altLang="en-US" sz="1400" b="1" dirty="0">
                <a:latin typeface="Consolas" panose="020B0609020204030204" pitchFamily="49" charset="0"/>
              </a:rPr>
              <a:t>] = </a:t>
            </a:r>
            <a:r>
              <a:rPr lang="en-US" altLang="en-US" sz="1400" b="1" dirty="0" err="1">
                <a:latin typeface="Consolas" panose="020B0609020204030204" pitchFamily="49" charset="0"/>
              </a:rPr>
              <a:t>s.array</a:t>
            </a:r>
            <a:r>
              <a:rPr lang="en-US" altLang="en-US" sz="1400" b="1" dirty="0">
                <a:latin typeface="Consolas" panose="020B0609020204030204" pitchFamily="49" charset="0"/>
              </a:rPr>
              <a:t>[</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br>
              <a:rPr lang="en-US" altLang="en-US" sz="1400" b="1" dirty="0">
                <a:latin typeface="Consolas" panose="020B0609020204030204" pitchFamily="49" charset="0"/>
              </a:rPr>
            </a:br>
            <a:endParaRPr lang="en-US" altLang="en-US" sz="1400" b="1" dirty="0">
              <a:latin typeface="Consolas" panose="020B0609020204030204" pitchFamily="49" charset="0"/>
            </a:endParaRPr>
          </a:p>
          <a:p>
            <a:r>
              <a:rPr lang="en-US" altLang="en-US" sz="1700" b="1" dirty="0">
                <a:latin typeface="Consolas" panose="020B0609020204030204" pitchFamily="49" charset="0"/>
              </a:rPr>
              <a:t>Invocation</a:t>
            </a:r>
            <a:r>
              <a:rPr lang="en-US" altLang="en-US" sz="1600" b="1" dirty="0">
                <a:latin typeface="Consolas" panose="020B0609020204030204" pitchFamily="49" charset="0"/>
              </a:rPr>
              <a:t> </a:t>
            </a:r>
            <a:r>
              <a:rPr lang="en-US" altLang="en-US" sz="1500" b="1" dirty="0">
                <a:latin typeface="Consolas" panose="020B0609020204030204" pitchFamily="49" charset="0"/>
              </a:rPr>
              <a:t>(</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s2 = s1;              // copy construction!</a:t>
            </a: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s2(s1);               // same as above</a:t>
            </a: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s[2] = { s1, s2 };    // copy state into array</a:t>
            </a: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sptr</a:t>
            </a:r>
            <a:r>
              <a:rPr lang="en-US" altLang="en-US" sz="1400" b="1" dirty="0">
                <a:latin typeface="Consolas" panose="020B0609020204030204" pitchFamily="49" charset="0"/>
              </a:rPr>
              <a:t> = new </a:t>
            </a:r>
            <a:r>
              <a:rPr lang="en-US" altLang="en-US" sz="1400" b="1" dirty="0" err="1">
                <a:latin typeface="Consolas" panose="020B0609020204030204" pitchFamily="49" charset="0"/>
              </a:rPr>
              <a:t>Str</a:t>
            </a:r>
            <a:r>
              <a:rPr lang="en-US" altLang="en-US" sz="1400" b="1" dirty="0">
                <a:latin typeface="Consolas" panose="020B0609020204030204" pitchFamily="49" charset="0"/>
              </a:rPr>
              <a:t>(s1);  // copy state onto heap</a:t>
            </a:r>
          </a:p>
          <a:p>
            <a:pPr lvl="1">
              <a:buFontTx/>
              <a:buNone/>
            </a:pPr>
            <a:r>
              <a:rPr lang="en-US" altLang="en-US" sz="1400" b="1" dirty="0">
                <a:latin typeface="Consolas" panose="020B0609020204030204" pitchFamily="49" charset="0"/>
              </a:rPr>
              <a:t>void </a:t>
            </a:r>
            <a:r>
              <a:rPr lang="en-US" altLang="en-US" sz="1400" b="1" dirty="0" err="1">
                <a:latin typeface="Consolas" panose="020B0609020204030204" pitchFamily="49" charset="0"/>
              </a:rPr>
              <a:t>myFun</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 s);        // pass by value</a:t>
            </a:r>
          </a:p>
          <a:p>
            <a:pPr lvl="1">
              <a:buFontTx/>
              <a:buNone/>
            </a:pPr>
            <a:endParaRPr lang="en-US" altLang="en-US" sz="1400" b="1"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yourFun</a:t>
            </a:r>
            <a:r>
              <a:rPr lang="en-US" altLang="en-US" sz="1400" b="1" dirty="0">
                <a:latin typeface="Consolas" panose="020B0609020204030204" pitchFamily="49" charset="0"/>
              </a:rPr>
              <a:t>();            // return by value</a:t>
            </a:r>
            <a:br>
              <a:rPr lang="en-US" altLang="en-US" sz="1400" b="1" dirty="0">
                <a:latin typeface="Consolas" panose="020B0609020204030204" pitchFamily="49" charset="0"/>
              </a:rPr>
            </a:br>
            <a:br>
              <a:rPr lang="en-US" altLang="en-US" sz="1200" dirty="0">
                <a:latin typeface="Consolas" panose="020B0609020204030204" pitchFamily="49" charset="0"/>
              </a:rPr>
            </a:br>
            <a:endParaRPr lang="en-US" altLang="en-US" sz="1200" dirty="0">
              <a:latin typeface="Consolas" panose="020B0609020204030204" pitchFamily="49" charset="0"/>
            </a:endParaRPr>
          </a:p>
        </p:txBody>
      </p:sp>
      <p:sp>
        <p:nvSpPr>
          <p:cNvPr id="49157" name="Rectangle 4"/>
          <p:cNvSpPr>
            <a:spLocks noGrp="1" noChangeArrowheads="1"/>
          </p:cNvSpPr>
          <p:nvPr>
            <p:ph type="title"/>
          </p:nvPr>
        </p:nvSpPr>
        <p:spPr>
          <a:xfrm>
            <a:off x="569913" y="138113"/>
            <a:ext cx="6450012" cy="609600"/>
          </a:xfrm>
        </p:spPr>
        <p:txBody>
          <a:bodyPr/>
          <a:lstStyle/>
          <a:p>
            <a:r>
              <a:rPr lang="en-US" altLang="en-US" dirty="0" err="1"/>
              <a:t>Str</a:t>
            </a:r>
            <a:r>
              <a:rPr lang="en-US" altLang="en-US" dirty="0"/>
              <a:t> Copy Constructor</a:t>
            </a:r>
          </a:p>
        </p:txBody>
      </p:sp>
      <p:sp>
        <p:nvSpPr>
          <p:cNvPr id="49158" name="AutoShape 5"/>
          <p:cNvSpPr>
            <a:spLocks noChangeArrowheads="1"/>
          </p:cNvSpPr>
          <p:nvPr/>
        </p:nvSpPr>
        <p:spPr bwMode="auto">
          <a:xfrm>
            <a:off x="4633119" y="5776119"/>
            <a:ext cx="2438400" cy="685800"/>
          </a:xfrm>
          <a:prstGeom prst="wedgeRoundRectCallout">
            <a:avLst>
              <a:gd name="adj1" fmla="val -137690"/>
              <a:gd name="adj2" fmla="val 16477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 assignment here.  Just the single copy operation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Chapter 4 - Abstract Data Types</a:t>
            </a:r>
          </a:p>
        </p:txBody>
      </p:sp>
      <p:sp>
        <p:nvSpPr>
          <p:cNvPr id="5120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43CA0F8-EC46-4FFA-AF93-9ED8F8873F2E}" type="slidenum">
              <a:rPr lang="en-US" altLang="en-US" sz="1500" smtClean="0">
                <a:latin typeface="Times New Roman" panose="02020603050405020304" pitchFamily="18" charset="0"/>
              </a:rPr>
              <a:pPr>
                <a:spcBef>
                  <a:spcPct val="0"/>
                </a:spcBef>
                <a:buClrTx/>
                <a:buSzTx/>
                <a:buFontTx/>
                <a:buNone/>
              </a:pPr>
              <a:t>24</a:t>
            </a:fld>
            <a:endParaRPr lang="en-US" altLang="en-US" sz="1500">
              <a:latin typeface="Times New Roman" panose="02020603050405020304" pitchFamily="18" charset="0"/>
            </a:endParaRPr>
          </a:p>
        </p:txBody>
      </p:sp>
      <p:sp>
        <p:nvSpPr>
          <p:cNvPr id="51204" name="Rectangle 3"/>
          <p:cNvSpPr>
            <a:spLocks noGrp="1" noChangeArrowheads="1"/>
          </p:cNvSpPr>
          <p:nvPr>
            <p:ph type="body" idx="1"/>
          </p:nvPr>
        </p:nvSpPr>
        <p:spPr>
          <a:xfrm>
            <a:off x="366713" y="747713"/>
            <a:ext cx="6705600" cy="8686800"/>
          </a:xfrm>
          <a:solidFill>
            <a:schemeClr val="accent3"/>
          </a:solidFill>
        </p:spPr>
        <p:txBody>
          <a:bodyPr lIns="274320" tIns="228600" rIns="95234"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to build object stealing the resources of a temporary</a:t>
            </a:r>
          </a:p>
          <a:p>
            <a:pPr lvl="1"/>
            <a:r>
              <a:rPr lang="en-US" altLang="en-US" sz="1600" dirty="0">
                <a:latin typeface="Consolas" panose="020B0609020204030204" pitchFamily="49" charset="0"/>
              </a:rPr>
              <a:t>used when moveable objects are returned by value</a:t>
            </a:r>
          </a:p>
          <a:p>
            <a:pPr lvl="1"/>
            <a:r>
              <a:rPr lang="en-US" altLang="en-US" sz="1600" dirty="0">
                <a:latin typeface="Consolas" panose="020B0609020204030204" pitchFamily="49" charset="0"/>
              </a:rPr>
              <a:t>if no move constructor is defined by the class will fallback to copy.</a:t>
            </a:r>
          </a:p>
          <a:p>
            <a:pPr lvl="1"/>
            <a:r>
              <a:rPr lang="en-US" altLang="en-US" sz="1600" dirty="0">
                <a:latin typeface="Consolas" panose="020B0609020204030204" pitchFamily="49" charset="0"/>
              </a:rPr>
              <a:t>compiler will generate only if no potentially implicit operations are explicitly declared, i.e., copy </a:t>
            </a:r>
            <a:r>
              <a:rPr lang="en-US" altLang="en-US" sz="1600" dirty="0" err="1">
                <a:latin typeface="Consolas" panose="020B0609020204030204" pitchFamily="49" charset="0"/>
              </a:rPr>
              <a:t>ctor</a:t>
            </a:r>
            <a:r>
              <a:rPr lang="en-US" altLang="en-US" sz="1600" dirty="0">
                <a:latin typeface="Consolas" panose="020B0609020204030204" pitchFamily="49" charset="0"/>
              </a:rPr>
              <a:t>, …</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 </a:t>
            </a:r>
            <a:r>
              <a:rPr lang="en-US" altLang="en-US" sz="1500" b="1" dirty="0">
                <a:latin typeface="Consolas" panose="020B0609020204030204" pitchFamily="49" charset="0"/>
              </a:rPr>
              <a:t>(</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a:t>
            </a:r>
            <a:r>
              <a:rPr lang="en-US" altLang="en-US" sz="1600" b="1" dirty="0">
                <a:latin typeface="Consolas" panose="020B0609020204030204" pitchFamily="49" charset="0"/>
              </a:rPr>
              <a:t> </a:t>
            </a:r>
            <a:r>
              <a:rPr lang="en-US" altLang="en-US" sz="1500" b="1" dirty="0">
                <a:latin typeface="Consolas" panose="020B0609020204030204" pitchFamily="49" charset="0"/>
              </a:rPr>
              <a:t>(</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a:buFont typeface="Symbol" panose="05050102010706020507" pitchFamily="18" charset="2"/>
              <a:buNone/>
            </a:pPr>
            <a:r>
              <a:rPr lang="en-US" altLang="en-US" sz="900" dirty="0">
                <a:latin typeface="Consolas" panose="020B0609020204030204" pitchFamily="49" charset="0"/>
              </a:rPr>
              <a:t>      </a:t>
            </a:r>
            <a:r>
              <a:rPr lang="en-US" altLang="en-US" sz="1100" b="1" dirty="0">
                <a:latin typeface="Consolas" panose="020B0609020204030204" pitchFamily="49" charset="0"/>
              </a:rPr>
              <a:t>//----&lt; move constructor &gt;----------------------------</a:t>
            </a:r>
          </a:p>
          <a:p>
            <a:pPr>
              <a:buFont typeface="Symbol" panose="05050102010706020507" pitchFamily="18" charset="2"/>
              <a:buNone/>
            </a:pPr>
            <a:endParaRPr lang="en-US" altLang="en-US" sz="1100" b="1" dirty="0">
              <a:latin typeface="Consolas" panose="020B0609020204030204" pitchFamily="49" charset="0"/>
            </a:endParaRPr>
          </a:p>
          <a:p>
            <a:pPr>
              <a:buFont typeface="Symbol" panose="05050102010706020507" pitchFamily="18" charset="2"/>
              <a:buNone/>
            </a:pPr>
            <a:r>
              <a:rPr lang="en-US" altLang="en-US" sz="1100" b="1" dirty="0">
                <a:latin typeface="Consolas" panose="020B0609020204030204" pitchFamily="49" charset="0"/>
              </a:rPr>
              <a:t>       </a:t>
            </a:r>
            <a:r>
              <a:rPr lang="en-US" altLang="en-US" sz="1100" b="1" dirty="0" err="1">
                <a:latin typeface="Consolas" panose="020B0609020204030204" pitchFamily="49" charset="0"/>
              </a:rPr>
              <a:t>S</a:t>
            </a:r>
            <a:r>
              <a:rPr lang="en-US" altLang="en-US" sz="1400" b="1" dirty="0" err="1">
                <a:latin typeface="Consolas" panose="020B0609020204030204" pitchFamily="49" charset="0"/>
              </a:rPr>
              <a:t>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 s) </a:t>
            </a:r>
            <a:br>
              <a:rPr lang="en-US" altLang="en-US" sz="1400" b="1" dirty="0">
                <a:latin typeface="Consolas" panose="020B0609020204030204" pitchFamily="49" charset="0"/>
              </a:rPr>
            </a:br>
            <a:r>
              <a:rPr lang="en-US" altLang="en-US" sz="1400" b="1" dirty="0">
                <a:latin typeface="Consolas" panose="020B0609020204030204" pitchFamily="49" charset="0"/>
              </a:rPr>
              <a:t>      : array(</a:t>
            </a:r>
            <a:r>
              <a:rPr lang="en-US" altLang="en-US" sz="1400" b="1" dirty="0" err="1">
                <a:latin typeface="Consolas" panose="020B0609020204030204" pitchFamily="49" charset="0"/>
              </a:rPr>
              <a:t>s.array</a:t>
            </a:r>
            <a:r>
              <a:rPr lang="en-US" altLang="en-US" sz="1400" b="1" dirty="0">
                <a:latin typeface="Consolas" panose="020B0609020204030204" pitchFamily="49" charset="0"/>
              </a:rPr>
              <a:t>), max(</a:t>
            </a:r>
            <a:r>
              <a:rPr lang="en-US" altLang="en-US" sz="1400" b="1" dirty="0" err="1">
                <a:latin typeface="Consolas" panose="020B0609020204030204" pitchFamily="49" charset="0"/>
              </a:rPr>
              <a:t>s.max</a:t>
            </a: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a:t>
            </a:r>
            <a:r>
              <a:rPr lang="en-US" altLang="en-US" sz="1400" b="1" dirty="0" err="1">
                <a:latin typeface="Consolas" panose="020B0609020204030204" pitchFamily="49" charset="0"/>
              </a:rPr>
              <a:t>s.len</a:t>
            </a:r>
            <a:r>
              <a:rPr lang="en-US" altLang="en-US" sz="1400" b="1" dirty="0">
                <a:latin typeface="Consolas" panose="020B0609020204030204" pitchFamily="49" charset="0"/>
              </a:rPr>
              <a:t>) </a:t>
            </a:r>
            <a:br>
              <a:rPr lang="en-US" altLang="en-US" sz="1400" b="1" dirty="0">
                <a:latin typeface="Consolas" panose="020B0609020204030204" pitchFamily="49" charset="0"/>
              </a:rPr>
            </a:br>
            <a:r>
              <a:rPr lang="en-US" altLang="en-US" sz="1400" b="1" dirty="0">
                <a:latin typeface="Consolas" panose="020B0609020204030204" pitchFamily="49" charset="0"/>
              </a:rPr>
              <a:t>  {</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s.array</a:t>
            </a:r>
            <a:r>
              <a:rPr lang="en-US" altLang="en-US" sz="1400" b="1" dirty="0">
                <a:latin typeface="Consolas" panose="020B0609020204030204" pitchFamily="49" charset="0"/>
              </a:rPr>
              <a:t> = </a:t>
            </a:r>
            <a:r>
              <a:rPr lang="en-US" altLang="en-US" sz="1400" b="1" dirty="0" err="1">
                <a:latin typeface="Consolas" panose="020B0609020204030204" pitchFamily="49" charset="0"/>
              </a:rPr>
              <a:t>nullptr</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br>
              <a:rPr lang="en-US" altLang="en-US" sz="1400" b="1" dirty="0">
                <a:latin typeface="Consolas" panose="020B0609020204030204" pitchFamily="49" charset="0"/>
              </a:rPr>
            </a:br>
            <a:endParaRPr lang="en-US" altLang="en-US" sz="1400" b="1" dirty="0">
              <a:latin typeface="Consolas" panose="020B0609020204030204" pitchFamily="49" charset="0"/>
            </a:endParaRPr>
          </a:p>
          <a:p>
            <a:r>
              <a:rPr lang="en-US" altLang="en-US" sz="1700" b="1" dirty="0">
                <a:latin typeface="Consolas" panose="020B0609020204030204" pitchFamily="49" charset="0"/>
              </a:rPr>
              <a:t>Invocation</a:t>
            </a:r>
            <a:r>
              <a:rPr lang="en-US" altLang="en-US" sz="1600" b="1" dirty="0">
                <a:latin typeface="Consolas" panose="020B0609020204030204" pitchFamily="49" charset="0"/>
              </a:rPr>
              <a:t> </a:t>
            </a:r>
            <a:r>
              <a:rPr lang="en-US" altLang="en-US" sz="1500" b="1" dirty="0">
                <a:latin typeface="Consolas" panose="020B0609020204030204" pitchFamily="49" charset="0"/>
              </a:rPr>
              <a:t>(</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endParaRPr lang="en-US" altLang="en-US" sz="1600" dirty="0">
              <a:latin typeface="Consolas" panose="020B0609020204030204" pitchFamily="49" charset="0"/>
            </a:endParaRPr>
          </a:p>
          <a:p>
            <a:pPr>
              <a:buFontTx/>
              <a:buNone/>
            </a:pPr>
            <a:r>
              <a:rPr lang="en-US" altLang="en-US" sz="1400"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testFunction</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s(“string created in </a:t>
            </a:r>
            <a:r>
              <a:rPr lang="en-US" altLang="en-US" sz="1400" b="1" dirty="0" err="1">
                <a:latin typeface="Consolas" panose="020B0609020204030204" pitchFamily="49" charset="0"/>
              </a:rPr>
              <a:t>testFunction</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return s;</a:t>
            </a:r>
            <a:br>
              <a:rPr lang="en-US" altLang="en-US" sz="1400" b="1" dirty="0">
                <a:latin typeface="Consolas" panose="020B0609020204030204" pitchFamily="49" charset="0"/>
              </a:rPr>
            </a:br>
            <a:r>
              <a:rPr lang="en-US" altLang="en-US" sz="1400" b="1" dirty="0">
                <a:latin typeface="Consolas" panose="020B0609020204030204" pitchFamily="49" charset="0"/>
              </a:rPr>
              <a:t>}</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sTest</a:t>
            </a:r>
            <a:r>
              <a:rPr lang="en-US" altLang="en-US" sz="1400" b="1" dirty="0">
                <a:latin typeface="Consolas" panose="020B0609020204030204" pitchFamily="49" charset="0"/>
              </a:rPr>
              <a:t> = </a:t>
            </a:r>
            <a:r>
              <a:rPr lang="en-US" altLang="en-US" sz="1400" b="1" dirty="0" err="1">
                <a:latin typeface="Consolas" panose="020B0609020204030204" pitchFamily="49" charset="0"/>
              </a:rPr>
              <a:t>testFunction</a:t>
            </a:r>
            <a:r>
              <a:rPr lang="en-US" altLang="en-US" sz="1400" b="1" dirty="0">
                <a:latin typeface="Consolas" panose="020B0609020204030204" pitchFamily="49" charset="0"/>
              </a:rPr>
              <a:t>();</a:t>
            </a:r>
            <a:br>
              <a:rPr lang="en-US" altLang="en-US" sz="1400" b="1" dirty="0">
                <a:latin typeface="Consolas" panose="020B0609020204030204" pitchFamily="49" charset="0"/>
              </a:rPr>
            </a:br>
            <a:endParaRPr lang="en-US" altLang="en-US" sz="1400" b="1" dirty="0">
              <a:latin typeface="Consolas" panose="020B0609020204030204" pitchFamily="49" charset="0"/>
            </a:endParaRPr>
          </a:p>
        </p:txBody>
      </p:sp>
      <p:sp>
        <p:nvSpPr>
          <p:cNvPr id="51205" name="Rectangle 4"/>
          <p:cNvSpPr>
            <a:spLocks noGrp="1" noChangeArrowheads="1"/>
          </p:cNvSpPr>
          <p:nvPr>
            <p:ph type="title"/>
          </p:nvPr>
        </p:nvSpPr>
        <p:spPr>
          <a:xfrm>
            <a:off x="569913" y="138113"/>
            <a:ext cx="6450012" cy="609600"/>
          </a:xfrm>
        </p:spPr>
        <p:txBody>
          <a:bodyPr/>
          <a:lstStyle/>
          <a:p>
            <a:r>
              <a:rPr lang="en-US" altLang="en-US" dirty="0" err="1"/>
              <a:t>Str</a:t>
            </a:r>
            <a:r>
              <a:rPr lang="en-US" altLang="en-US" dirty="0"/>
              <a:t> Move Constructor</a:t>
            </a:r>
          </a:p>
        </p:txBody>
      </p:sp>
      <p:sp>
        <p:nvSpPr>
          <p:cNvPr id="51206" name="AutoShape 5"/>
          <p:cNvSpPr>
            <a:spLocks noChangeArrowheads="1"/>
          </p:cNvSpPr>
          <p:nvPr/>
        </p:nvSpPr>
        <p:spPr bwMode="auto">
          <a:xfrm>
            <a:off x="4556919" y="8519319"/>
            <a:ext cx="2438400" cy="609600"/>
          </a:xfrm>
          <a:prstGeom prst="wedgeRoundRectCallout">
            <a:avLst>
              <a:gd name="adj1" fmla="val -77592"/>
              <a:gd name="adj2" fmla="val 3096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err="1">
                <a:latin typeface="Tahoma" panose="020B0604030504040204" pitchFamily="34" charset="0"/>
              </a:rPr>
              <a:t>sTest</a:t>
            </a:r>
            <a:r>
              <a:rPr lang="en-US" altLang="en-US" sz="1400" dirty="0">
                <a:latin typeface="Tahoma" panose="020B0604030504040204" pitchFamily="34" charset="0"/>
              </a:rPr>
              <a:t> gets temporary s’s array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5325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52DF3CA-C869-49D2-B368-2BC8793E5379}" type="slidenum">
              <a:rPr lang="en-US" altLang="en-US" sz="1500" smtClean="0">
                <a:latin typeface="Times New Roman" panose="02020603050405020304" pitchFamily="18" charset="0"/>
              </a:rPr>
              <a:pPr>
                <a:spcBef>
                  <a:spcPct val="0"/>
                </a:spcBef>
                <a:buClrTx/>
                <a:buSzTx/>
                <a:buFontTx/>
                <a:buNone/>
              </a:pPr>
              <a:t>25</a:t>
            </a:fld>
            <a:endParaRPr lang="en-US" altLang="en-US" sz="1500" dirty="0">
              <a:latin typeface="Times New Roman" panose="02020603050405020304" pitchFamily="18" charset="0"/>
            </a:endParaRPr>
          </a:p>
        </p:txBody>
      </p:sp>
      <p:sp>
        <p:nvSpPr>
          <p:cNvPr id="53252" name="Rectangle 3"/>
          <p:cNvSpPr>
            <a:spLocks noGrp="1" noChangeArrowheads="1"/>
          </p:cNvSpPr>
          <p:nvPr>
            <p:ph type="body" idx="1"/>
          </p:nvPr>
        </p:nvSpPr>
        <p:spPr>
          <a:xfrm>
            <a:off x="442913" y="1509713"/>
            <a:ext cx="6858000" cy="7215187"/>
          </a:xfrm>
          <a:solidFill>
            <a:schemeClr val="accent3"/>
          </a:solidFill>
        </p:spPr>
        <p:txBody>
          <a:bodyPr lIns="274320" tIns="47617" rIns="274320" bIns="47617"/>
          <a:lstStyle/>
          <a:p>
            <a:pPr>
              <a:lnSpc>
                <a:spcPct val="90000"/>
              </a:lnSpc>
            </a:pPr>
            <a:r>
              <a:rPr lang="en-US" altLang="en-US" sz="1700" b="1" dirty="0">
                <a:latin typeface="Consolas" panose="020B0609020204030204" pitchFamily="49" charset="0"/>
              </a:rPr>
              <a:t>Purpose</a:t>
            </a:r>
            <a:r>
              <a:rPr lang="en-US" altLang="en-US" sz="1600" b="1" dirty="0">
                <a:latin typeface="Consolas" panose="020B0609020204030204" pitchFamily="49" charset="0"/>
              </a:rPr>
              <a:t>:</a:t>
            </a:r>
            <a:endParaRPr lang="en-US" altLang="en-US" sz="1600" dirty="0">
              <a:latin typeface="Consolas" panose="020B0609020204030204" pitchFamily="49" charset="0"/>
            </a:endParaRPr>
          </a:p>
          <a:p>
            <a:pPr lvl="1">
              <a:lnSpc>
                <a:spcPct val="90000"/>
              </a:lnSpc>
            </a:pPr>
            <a:r>
              <a:rPr lang="en-US" altLang="en-US" sz="1600" dirty="0">
                <a:latin typeface="Consolas" panose="020B0609020204030204" pitchFamily="49" charset="0"/>
              </a:rPr>
              <a:t>to coerce an object of another class to one of this class</a:t>
            </a:r>
          </a:p>
          <a:p>
            <a:pPr lvl="1">
              <a:lnSpc>
                <a:spcPct val="90000"/>
              </a:lnSpc>
            </a:pPr>
            <a:r>
              <a:rPr lang="en-US" altLang="en-US" sz="1600" dirty="0">
                <a:latin typeface="Consolas" panose="020B0609020204030204" pitchFamily="49" charset="0"/>
              </a:rPr>
              <a:t>in this case we coerce a “C string” to become a Str object</a:t>
            </a:r>
          </a:p>
          <a:p>
            <a:pPr lvl="1">
              <a:lnSpc>
                <a:spcPct val="90000"/>
              </a:lnSpc>
            </a:pPr>
            <a:r>
              <a:rPr lang="en-US" altLang="en-US" sz="1600" dirty="0">
                <a:latin typeface="Consolas" panose="020B0609020204030204" pitchFamily="49" charset="0"/>
              </a:rPr>
              <a:t>compiler will not generate promotion </a:t>
            </a:r>
            <a:r>
              <a:rPr lang="en-US" altLang="en-US" sz="1600" dirty="0" err="1">
                <a:latin typeface="Consolas" panose="020B0609020204030204" pitchFamily="49" charset="0"/>
              </a:rPr>
              <a:t>ctor</a:t>
            </a:r>
            <a:br>
              <a:rPr lang="en-US" altLang="en-US" sz="16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500" dirty="0">
                <a:latin typeface="Consolas" panose="020B0609020204030204" pitchFamily="49" charset="0"/>
              </a:rPr>
              <a:t>(i</a:t>
            </a:r>
            <a:r>
              <a:rPr lang="en-US" altLang="en-US" sz="1400" dirty="0">
                <a:latin typeface="Consolas" panose="020B0609020204030204" pitchFamily="49" charset="0"/>
              </a:rPr>
              <a:t>n class declaration):</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a:latin typeface="Consolas" panose="020B0609020204030204" pitchFamily="49" charset="0"/>
              </a:rPr>
              <a:t>explicit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 s);</a:t>
            </a:r>
          </a:p>
          <a:p>
            <a:pPr lvl="1">
              <a:lnSpc>
                <a:spcPct val="90000"/>
              </a:lnSpc>
              <a:buFontTx/>
              <a:buNone/>
            </a:pP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a:lnSpc>
                <a:spcPct val="90000"/>
              </a:lnSpc>
              <a:buFont typeface="Symbol" panose="05050102010706020507" pitchFamily="18" charset="2"/>
              <a:buNone/>
            </a:pPr>
            <a:r>
              <a:rPr lang="en-US" altLang="en-US" sz="900" dirty="0">
                <a:latin typeface="Consolas" panose="020B0609020204030204" pitchFamily="49" charset="0"/>
              </a:rPr>
              <a:t>      </a:t>
            </a:r>
            <a:r>
              <a:rPr lang="en-US" altLang="en-US" sz="1200" b="1" dirty="0">
                <a:latin typeface="Consolas" panose="020B0609020204030204" pitchFamily="49" charset="0"/>
              </a:rPr>
              <a:t>//----&lt; promotion constructor &gt;-----------------------</a:t>
            </a:r>
          </a:p>
          <a:p>
            <a:pPr>
              <a:lnSpc>
                <a:spcPct val="90000"/>
              </a:lnSpc>
              <a:buFont typeface="Symbol" panose="05050102010706020507" pitchFamily="18" charset="2"/>
              <a:buNone/>
            </a:pPr>
            <a:endParaRPr lang="en-US" altLang="en-US" sz="1200" b="1" dirty="0">
              <a:latin typeface="Consolas" panose="020B0609020204030204" pitchFamily="49" charset="0"/>
            </a:endParaRPr>
          </a:p>
          <a:p>
            <a:pPr>
              <a:lnSpc>
                <a:spcPct val="90000"/>
              </a:lnSpc>
              <a:buFont typeface="Symbol" panose="05050102010706020507" pitchFamily="18" charset="2"/>
              <a:buNone/>
            </a:pPr>
            <a:r>
              <a:rPr lang="en-US" altLang="en-US" sz="12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 s) </a:t>
            </a:r>
            <a:br>
              <a:rPr lang="en-US" altLang="en-US" sz="1400" b="1" dirty="0">
                <a:latin typeface="Consolas" panose="020B0609020204030204" pitchFamily="49" charset="0"/>
              </a:rPr>
            </a:br>
            <a:r>
              <a:rPr lang="en-US" altLang="en-US" sz="1400" b="1" dirty="0">
                <a:latin typeface="Consolas" panose="020B0609020204030204" pitchFamily="49" charset="0"/>
              </a:rPr>
              <a:t>      : </a:t>
            </a:r>
            <a:r>
              <a:rPr lang="en-US" altLang="en-US" sz="1400" b="1" dirty="0" err="1">
                <a:latin typeface="Consolas" panose="020B0609020204030204" pitchFamily="49" charset="0"/>
              </a:rPr>
              <a:t>len</a:t>
            </a:r>
            <a:r>
              <a:rPr lang="en-US" altLang="en-US" sz="1400" b="1" dirty="0">
                <a:latin typeface="Consolas" panose="020B0609020204030204" pitchFamily="49" charset="0"/>
              </a:rPr>
              <a:t>(</a:t>
            </a:r>
            <a:r>
              <a:rPr lang="en-US" altLang="en-US" sz="1400" b="1" dirty="0" err="1">
                <a:latin typeface="Consolas" panose="020B0609020204030204" pitchFamily="49" charset="0"/>
              </a:rPr>
              <a:t>static_cast</a:t>
            </a:r>
            <a:r>
              <a:rPr lang="en-US" altLang="en-US" sz="1400" b="1" dirty="0">
                <a:latin typeface="Consolas" panose="020B0609020204030204" pitchFamily="49" charset="0"/>
              </a:rPr>
              <a:t>&lt;</a:t>
            </a:r>
            <a:r>
              <a:rPr lang="en-US" altLang="en-US" sz="1400" b="1" dirty="0" err="1">
                <a:latin typeface="Consolas" panose="020B0609020204030204" pitchFamily="49" charset="0"/>
              </a:rPr>
              <a:t>int</a:t>
            </a:r>
            <a:r>
              <a:rPr lang="en-US" altLang="en-US" sz="1400" b="1" dirty="0">
                <a:latin typeface="Consolas" panose="020B0609020204030204" pitchFamily="49" charset="0"/>
              </a:rPr>
              <a:t>&gt;(</a:t>
            </a:r>
            <a:r>
              <a:rPr lang="en-US" altLang="en-US" sz="1400" b="1" dirty="0" err="1">
                <a:latin typeface="Consolas" panose="020B0609020204030204" pitchFamily="49" charset="0"/>
              </a:rPr>
              <a:t>strlen</a:t>
            </a:r>
            <a:r>
              <a:rPr lang="en-US" altLang="en-US" sz="1400" b="1" dirty="0">
                <a:latin typeface="Consolas" panose="020B0609020204030204" pitchFamily="49" charset="0"/>
              </a:rPr>
              <a:t>(s)))</a:t>
            </a:r>
            <a:br>
              <a:rPr lang="en-US" altLang="en-US" sz="1400" b="1" dirty="0">
                <a:latin typeface="Consolas" panose="020B0609020204030204" pitchFamily="49" charset="0"/>
              </a:rPr>
            </a:br>
            <a:r>
              <a:rPr lang="en-US" altLang="en-US" sz="1400" b="1" dirty="0">
                <a:latin typeface="Consolas" panose="020B0609020204030204" pitchFamily="49" charset="0"/>
              </a:rPr>
              <a:t>  {</a:t>
            </a:r>
          </a:p>
          <a:p>
            <a:pPr>
              <a:lnSpc>
                <a:spcPct val="90000"/>
              </a:lnSpc>
              <a:buFont typeface="Symbol" panose="05050102010706020507" pitchFamily="18" charset="2"/>
              <a:buNone/>
            </a:pPr>
            <a:r>
              <a:rPr lang="en-US" altLang="en-US" sz="1400" b="1" dirty="0">
                <a:latin typeface="Consolas" panose="020B0609020204030204" pitchFamily="49" charset="0"/>
              </a:rPr>
              <a:t>        max = len+1;</a:t>
            </a:r>
          </a:p>
          <a:p>
            <a:pPr>
              <a:lnSpc>
                <a:spcPct val="90000"/>
              </a:lnSpc>
              <a:buFont typeface="Symbol" panose="05050102010706020507" pitchFamily="18" charset="2"/>
              <a:buNone/>
            </a:pPr>
            <a:r>
              <a:rPr lang="en-US" altLang="en-US" sz="1400" b="1" dirty="0">
                <a:latin typeface="Consolas" panose="020B0609020204030204" pitchFamily="49" charset="0"/>
              </a:rPr>
              <a:t>        array = new char[len+1];</a:t>
            </a:r>
          </a:p>
          <a:p>
            <a:pPr>
              <a:lnSpc>
                <a:spcPct val="90000"/>
              </a:lnSpc>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i</a:t>
            </a:r>
            <a:r>
              <a:rPr lang="en-US" altLang="en-US" sz="1400" b="1" dirty="0">
                <a:latin typeface="Consolas" panose="020B0609020204030204" pitchFamily="49" charset="0"/>
              </a:rPr>
              <a:t>] = s[</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p>
          <a:p>
            <a:pPr>
              <a:lnSpc>
                <a:spcPct val="90000"/>
              </a:lnSpc>
              <a:buFont typeface="Symbol" panose="05050102010706020507" pitchFamily="18" charset="2"/>
              <a:buNone/>
            </a:pPr>
            <a:endParaRPr lang="en-US" altLang="en-US" sz="1400" dirty="0">
              <a:latin typeface="Consolas" panose="020B0609020204030204" pitchFamily="49" charset="0"/>
            </a:endParaRPr>
          </a:p>
          <a:p>
            <a:pPr>
              <a:lnSpc>
                <a:spcPct val="90000"/>
              </a:lnSpc>
            </a:pPr>
            <a:r>
              <a:rPr lang="en-US" altLang="en-US" sz="1600" b="1" dirty="0">
                <a:latin typeface="Consolas" panose="020B0609020204030204" pitchFamily="49" charset="0"/>
              </a:rPr>
              <a:t>Invocations </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endParaRPr lang="en-US" altLang="en-US" sz="1500" dirty="0">
              <a:latin typeface="Consolas" panose="020B0609020204030204" pitchFamily="49" charset="0"/>
            </a:endParaRPr>
          </a:p>
          <a:p>
            <a:pPr lvl="1">
              <a:lnSpc>
                <a:spcPct val="90000"/>
              </a:lnSpc>
              <a:buFontTx/>
              <a:buNone/>
            </a:pPr>
            <a:r>
              <a:rPr lang="en-US" altLang="en-US" sz="1400" b="1" dirty="0">
                <a:latin typeface="Consolas" panose="020B0609020204030204" pitchFamily="49" charset="0"/>
              </a:rPr>
              <a:t>Str s = Str(“this is a string”);</a:t>
            </a:r>
          </a:p>
          <a:p>
            <a:pPr lvl="1">
              <a:lnSpc>
                <a:spcPct val="90000"/>
              </a:lnSpc>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sa</a:t>
            </a:r>
            <a:r>
              <a:rPr lang="en-US" altLang="en-US" sz="1400" b="1" dirty="0">
                <a:latin typeface="Consolas" panose="020B0609020204030204" pitchFamily="49" charset="0"/>
              </a:rPr>
              <a:t>[2] =</a:t>
            </a:r>
          </a:p>
          <a:p>
            <a:pPr lvl="1">
              <a:lnSpc>
                <a:spcPct val="90000"/>
              </a:lnSpc>
              <a:buFontTx/>
              <a:buNone/>
            </a:pPr>
            <a:r>
              <a:rPr lang="en-US" altLang="en-US" sz="1400" b="1" dirty="0">
                <a:latin typeface="Consolas" panose="020B0609020204030204" pitchFamily="49" charset="0"/>
              </a:rPr>
              <a:t>      { </a:t>
            </a:r>
            <a:r>
              <a:rPr lang="en-US" altLang="en-US" sz="1400" b="1" dirty="0" err="1">
                <a:latin typeface="Consolas" panose="020B0609020204030204" pitchFamily="49" charset="0"/>
              </a:rPr>
              <a:t>Str</a:t>
            </a:r>
            <a:r>
              <a:rPr lang="en-US" altLang="en-US" sz="1400" b="1" dirty="0">
                <a:latin typeface="Consolas" panose="020B0609020204030204" pitchFamily="49" charset="0"/>
              </a:rPr>
              <a:t>(“first string”) , </a:t>
            </a:r>
            <a:r>
              <a:rPr lang="en-US" altLang="en-US" sz="1400" b="1" dirty="0" err="1">
                <a:latin typeface="Consolas" panose="020B0609020204030204" pitchFamily="49" charset="0"/>
              </a:rPr>
              <a:t>Str</a:t>
            </a:r>
            <a:r>
              <a:rPr lang="en-US" altLang="en-US" sz="1400" b="1" dirty="0">
                <a:latin typeface="Consolas" panose="020B0609020204030204" pitchFamily="49" charset="0"/>
              </a:rPr>
              <a:t>(“second string”) };</a:t>
            </a:r>
          </a:p>
          <a:p>
            <a:pPr lvl="1">
              <a:lnSpc>
                <a:spcPct val="90000"/>
              </a:lnSpc>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sptr</a:t>
            </a:r>
            <a:r>
              <a:rPr lang="en-US" altLang="en-US" sz="1400" b="1" dirty="0">
                <a:latin typeface="Consolas" panose="020B0609020204030204" pitchFamily="49" charset="0"/>
              </a:rPr>
              <a:t> = new </a:t>
            </a:r>
            <a:r>
              <a:rPr lang="en-US" altLang="en-US" sz="1400" b="1" dirty="0" err="1">
                <a:latin typeface="Consolas" panose="020B0609020204030204" pitchFamily="49" charset="0"/>
              </a:rPr>
              <a:t>Str</a:t>
            </a:r>
            <a:r>
              <a:rPr lang="en-US" altLang="en-US" sz="1400" b="1" dirty="0">
                <a:latin typeface="Consolas" panose="020B0609020204030204" pitchFamily="49" charset="0"/>
              </a:rPr>
              <a:t>(“defined on heap”);</a:t>
            </a:r>
          </a:p>
          <a:p>
            <a:pPr lvl="1">
              <a:lnSpc>
                <a:spcPct val="90000"/>
              </a:lnSpc>
              <a:buFontTx/>
              <a:buNone/>
            </a:pPr>
            <a:r>
              <a:rPr lang="en-US" altLang="en-US" sz="1400" b="1" dirty="0">
                <a:latin typeface="Consolas" panose="020B0609020204030204" pitchFamily="49" charset="0"/>
              </a:rPr>
              <a:t>void </a:t>
            </a:r>
            <a:r>
              <a:rPr lang="en-US" altLang="en-US" sz="1400" b="1" dirty="0" err="1">
                <a:latin typeface="Consolas" panose="020B0609020204030204" pitchFamily="49" charset="0"/>
              </a:rPr>
              <a:t>myFun</a:t>
            </a:r>
            <a:r>
              <a:rPr lang="en-US" altLang="en-US" sz="1400" b="1" dirty="0">
                <a:latin typeface="Consolas" panose="020B0609020204030204" pitchFamily="49" charset="0"/>
              </a:rPr>
              <a:t>(</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&amp;s); </a:t>
            </a:r>
            <a:r>
              <a:rPr lang="en-US" altLang="en-US" sz="1400" b="1" dirty="0" err="1">
                <a:latin typeface="Consolas" panose="020B0609020204030204" pitchFamily="49" charset="0"/>
              </a:rPr>
              <a:t>myFun</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(“a string”));</a:t>
            </a:r>
            <a:endParaRPr lang="en-US" altLang="en-US" sz="1400" dirty="0">
              <a:latin typeface="Consolas" panose="020B0609020204030204" pitchFamily="49" charset="0"/>
            </a:endParaRPr>
          </a:p>
        </p:txBody>
      </p:sp>
      <p:sp>
        <p:nvSpPr>
          <p:cNvPr id="53253" name="Rectangle 4"/>
          <p:cNvSpPr>
            <a:spLocks noGrp="1" noChangeArrowheads="1"/>
          </p:cNvSpPr>
          <p:nvPr>
            <p:ph type="title"/>
          </p:nvPr>
        </p:nvSpPr>
        <p:spPr>
          <a:xfrm>
            <a:off x="569913" y="328613"/>
            <a:ext cx="6450012" cy="952500"/>
          </a:xfrm>
        </p:spPr>
        <p:txBody>
          <a:bodyPr/>
          <a:lstStyle/>
          <a:p>
            <a:r>
              <a:rPr lang="en-US" altLang="en-US"/>
              <a:t>Promotion Constructor</a:t>
            </a:r>
          </a:p>
        </p:txBody>
      </p:sp>
      <p:sp>
        <p:nvSpPr>
          <p:cNvPr id="53254" name="AutoShape 5"/>
          <p:cNvSpPr>
            <a:spLocks noChangeArrowheads="1"/>
          </p:cNvSpPr>
          <p:nvPr/>
        </p:nvSpPr>
        <p:spPr bwMode="auto">
          <a:xfrm>
            <a:off x="5565775" y="3210354"/>
            <a:ext cx="1735138" cy="3403965"/>
          </a:xfrm>
          <a:prstGeom prst="wedgeRoundRectCallout">
            <a:avLst>
              <a:gd name="adj1" fmla="val -116431"/>
              <a:gd name="adj2" fmla="val -29171"/>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Every constructor that takes a single argument of a type different than the class type is a promotion constructor.  They’re used for conversions and can be called implicitly if not qualified as explicit.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5529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8A3EB830-384A-4D95-A315-619426B89868}" type="slidenum">
              <a:rPr lang="en-US" altLang="en-US" sz="1500" smtClean="0">
                <a:latin typeface="Times New Roman" panose="02020603050405020304" pitchFamily="18" charset="0"/>
              </a:rPr>
              <a:pPr>
                <a:spcBef>
                  <a:spcPct val="0"/>
                </a:spcBef>
                <a:buClrTx/>
                <a:buSzTx/>
                <a:buFontTx/>
                <a:buNone/>
              </a:pPr>
              <a:t>26</a:t>
            </a:fld>
            <a:endParaRPr lang="en-US" altLang="en-US" sz="1500" dirty="0">
              <a:latin typeface="Times New Roman" panose="02020603050405020304" pitchFamily="18" charset="0"/>
            </a:endParaRPr>
          </a:p>
        </p:txBody>
      </p:sp>
      <p:sp>
        <p:nvSpPr>
          <p:cNvPr id="55300" name="Rectangle 3"/>
          <p:cNvSpPr>
            <a:spLocks noGrp="1" noChangeArrowheads="1"/>
          </p:cNvSpPr>
          <p:nvPr>
            <p:ph type="body" idx="1"/>
          </p:nvPr>
        </p:nvSpPr>
        <p:spPr>
          <a:xfrm>
            <a:off x="671513" y="1052513"/>
            <a:ext cx="6324600" cy="7924800"/>
          </a:xfrm>
          <a:solidFill>
            <a:schemeClr val="accent3"/>
          </a:solidFill>
        </p:spPr>
        <p:txBody>
          <a:bodyPr lIns="274320" tIns="47617" rIns="274320" bIns="47617"/>
          <a:lstStyle/>
          <a:p>
            <a:pPr>
              <a:lnSpc>
                <a:spcPct val="90000"/>
              </a:lnSpc>
            </a:pPr>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lnSpc>
                <a:spcPct val="90000"/>
              </a:lnSpc>
            </a:pPr>
            <a:r>
              <a:rPr lang="en-US" altLang="en-US" sz="1600" dirty="0">
                <a:latin typeface="Consolas" panose="020B0609020204030204" pitchFamily="49" charset="0"/>
              </a:rPr>
              <a:t>to return system resources when object goes out of scope</a:t>
            </a:r>
          </a:p>
          <a:p>
            <a:pPr lvl="1">
              <a:lnSpc>
                <a:spcPct val="90000"/>
              </a:lnSpc>
            </a:pPr>
            <a:r>
              <a:rPr lang="en-US" altLang="en-US" sz="1600" dirty="0">
                <a:latin typeface="Consolas" panose="020B0609020204030204" pitchFamily="49" charset="0"/>
              </a:rPr>
              <a:t>if no destructor is defined by the class the compiler will generate one which calls each member’s destructor if one is defined</a:t>
            </a:r>
            <a:br>
              <a:rPr lang="en-US" altLang="en-US" sz="16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400" dirty="0">
                <a:latin typeface="Consolas" panose="020B0609020204030204" pitchFamily="49" charset="0"/>
              </a:rPr>
              <a:t>(in class declaration in header file):</a:t>
            </a:r>
            <a:br>
              <a:rPr lang="en-US" altLang="en-US" sz="14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(void);</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Definition</a:t>
            </a:r>
            <a:r>
              <a:rPr lang="en-US" altLang="en-US" sz="1600" b="1" dirty="0">
                <a:latin typeface="Consolas" panose="020B0609020204030204" pitchFamily="49" charset="0"/>
              </a:rPr>
              <a:t> </a:t>
            </a:r>
            <a:r>
              <a:rPr lang="en-US" altLang="en-US" sz="1400" dirty="0">
                <a:latin typeface="Consolas" panose="020B0609020204030204" pitchFamily="49" charset="0"/>
              </a:rPr>
              <a:t>(in implementation file):</a:t>
            </a:r>
            <a:br>
              <a:rPr lang="en-US" altLang="en-US" sz="1400" dirty="0">
                <a:latin typeface="Consolas" panose="020B0609020204030204" pitchFamily="49" charset="0"/>
              </a:rPr>
            </a:br>
            <a:endParaRPr lang="en-US" altLang="en-US" sz="1600" dirty="0">
              <a:latin typeface="Consolas" panose="020B0609020204030204" pitchFamily="49" charset="0"/>
            </a:endParaRPr>
          </a:p>
          <a:p>
            <a:pPr>
              <a:lnSpc>
                <a:spcPct val="90000"/>
              </a:lnSpc>
              <a:buFont typeface="Symbol" panose="05050102010706020507" pitchFamily="18" charset="2"/>
              <a:buNone/>
            </a:pPr>
            <a:r>
              <a:rPr lang="en-US" altLang="en-US" sz="900" dirty="0">
                <a:latin typeface="Consolas" panose="020B0609020204030204" pitchFamily="49" charset="0"/>
              </a:rPr>
              <a:t>      </a:t>
            </a:r>
            <a:r>
              <a:rPr lang="en-US" altLang="en-US" sz="1200" b="1" dirty="0">
                <a:latin typeface="Consolas" panose="020B0609020204030204" pitchFamily="49" charset="0"/>
              </a:rPr>
              <a:t>//----&lt; destructor &gt;----------------------------</a:t>
            </a:r>
          </a:p>
          <a:p>
            <a:pPr>
              <a:lnSpc>
                <a:spcPct val="90000"/>
              </a:lnSpc>
              <a:buFont typeface="Symbol" panose="05050102010706020507" pitchFamily="18" charset="2"/>
              <a:buNone/>
            </a:pPr>
            <a:endParaRPr lang="en-US" altLang="en-US" sz="1200" b="1" dirty="0">
              <a:latin typeface="Consolas" panose="020B0609020204030204" pitchFamily="49" charset="0"/>
            </a:endParaRPr>
          </a:p>
          <a:p>
            <a:pPr>
              <a:lnSpc>
                <a:spcPct val="90000"/>
              </a:lnSpc>
              <a:buFont typeface="Symbol" panose="05050102010706020507" pitchFamily="18" charset="2"/>
              <a:buNone/>
            </a:pPr>
            <a:r>
              <a:rPr lang="en-US" altLang="en-US" sz="12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r>
              <a:rPr lang="en-US" altLang="en-US" sz="1400" b="1" dirty="0" err="1">
                <a:latin typeface="Consolas" panose="020B0609020204030204" pitchFamily="49" charset="0"/>
              </a:rPr>
              <a:t>Str</a:t>
            </a:r>
            <a:r>
              <a:rPr lang="en-US" altLang="en-US" sz="1400" b="1" dirty="0">
                <a:latin typeface="Consolas" panose="020B0609020204030204" pitchFamily="49" charset="0"/>
              </a:rPr>
              <a:t>() {</a:t>
            </a:r>
          </a:p>
          <a:p>
            <a:pPr>
              <a:lnSpc>
                <a:spcPct val="90000"/>
              </a:lnSpc>
              <a:buFont typeface="Symbol" panose="05050102010706020507" pitchFamily="18" charset="2"/>
              <a:buNone/>
            </a:pPr>
            <a:r>
              <a:rPr lang="en-US" altLang="en-US" sz="1400" b="1" dirty="0">
                <a:latin typeface="Consolas" panose="020B0609020204030204" pitchFamily="49" charset="0"/>
              </a:rPr>
              <a:t>        delete [] array;</a:t>
            </a:r>
          </a:p>
          <a:p>
            <a:pPr>
              <a:lnSpc>
                <a:spcPct val="90000"/>
              </a:lnSpc>
              <a:buFont typeface="Symbol" panose="05050102010706020507" pitchFamily="18" charset="2"/>
              <a:buNone/>
            </a:pPr>
            <a:r>
              <a:rPr lang="en-US" altLang="en-US" sz="1400" b="1" dirty="0">
                <a:latin typeface="Consolas" panose="020B0609020204030204" pitchFamily="49" charset="0"/>
              </a:rPr>
              <a:t>        max = </a:t>
            </a:r>
            <a:r>
              <a:rPr lang="en-US" altLang="en-US" sz="1400" b="1" dirty="0" err="1">
                <a:latin typeface="Consolas" panose="020B0609020204030204" pitchFamily="49" charset="0"/>
              </a:rPr>
              <a:t>len</a:t>
            </a:r>
            <a:r>
              <a:rPr lang="en-US" altLang="en-US" sz="1400" b="1" dirty="0">
                <a:latin typeface="Consolas" panose="020B0609020204030204" pitchFamily="49" charset="0"/>
              </a:rPr>
              <a:t> = 0;</a:t>
            </a:r>
          </a:p>
          <a:p>
            <a:pPr>
              <a:lnSpc>
                <a:spcPct val="90000"/>
              </a:lnSpc>
              <a:buFont typeface="Symbol" panose="05050102010706020507" pitchFamily="18" charset="2"/>
              <a:buNone/>
            </a:pPr>
            <a:r>
              <a:rPr lang="en-US" altLang="en-US" sz="1400" b="1" dirty="0">
                <a:latin typeface="Consolas" panose="020B0609020204030204" pitchFamily="49" charset="0"/>
              </a:rPr>
              <a:t>	    array = </a:t>
            </a:r>
            <a:r>
              <a:rPr lang="en-US" altLang="en-US" sz="1400" b="1" dirty="0" err="1">
                <a:latin typeface="Consolas" panose="020B0609020204030204" pitchFamily="49" charset="0"/>
              </a:rPr>
              <a:t>nullptr</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p>
          <a:p>
            <a:pPr>
              <a:lnSpc>
                <a:spcPct val="90000"/>
              </a:lnSpc>
              <a:buFont typeface="Symbol" panose="05050102010706020507" pitchFamily="18" charset="2"/>
              <a:buNone/>
            </a:pPr>
            <a:endParaRPr lang="en-US" altLang="en-US" sz="1200" b="1" dirty="0">
              <a:latin typeface="Consolas" panose="020B0609020204030204" pitchFamily="49" charset="0"/>
            </a:endParaRPr>
          </a:p>
          <a:p>
            <a:pPr>
              <a:lnSpc>
                <a:spcPct val="90000"/>
              </a:lnSpc>
            </a:pPr>
            <a:r>
              <a:rPr lang="en-US" altLang="en-US" sz="1700" b="1" dirty="0">
                <a:latin typeface="Consolas" panose="020B0609020204030204" pitchFamily="49" charset="0"/>
              </a:rPr>
              <a:t>Invocation</a:t>
            </a:r>
            <a:r>
              <a:rPr lang="en-US" altLang="en-US" sz="1600" b="1" dirty="0">
                <a:latin typeface="Consolas" panose="020B0609020204030204" pitchFamily="49" charset="0"/>
              </a:rPr>
              <a:t> </a:t>
            </a:r>
            <a:r>
              <a:rPr lang="en-US" altLang="en-US" sz="1400" dirty="0">
                <a:latin typeface="Consolas" panose="020B0609020204030204" pitchFamily="49" charset="0"/>
              </a:rPr>
              <a:t>(in test stub or application code):</a:t>
            </a:r>
            <a:endParaRPr lang="en-US" altLang="en-US" sz="1600" b="1" dirty="0">
              <a:latin typeface="Consolas" panose="020B0609020204030204" pitchFamily="49" charset="0"/>
            </a:endParaRPr>
          </a:p>
          <a:p>
            <a:pPr lvl="1">
              <a:lnSpc>
                <a:spcPct val="90000"/>
              </a:lnSpc>
            </a:pPr>
            <a:r>
              <a:rPr lang="en-US" altLang="en-US" sz="1600" dirty="0">
                <a:latin typeface="Consolas" panose="020B0609020204030204" pitchFamily="49" charset="0"/>
              </a:rPr>
              <a:t>Destructors are called implicitly whenever an object goes out of scope.</a:t>
            </a:r>
          </a:p>
          <a:p>
            <a:pPr lvl="1">
              <a:lnSpc>
                <a:spcPct val="90000"/>
              </a:lnSpc>
            </a:pPr>
            <a:r>
              <a:rPr lang="en-US" altLang="en-US" sz="1600" dirty="0">
                <a:latin typeface="Consolas" panose="020B0609020204030204" pitchFamily="49" charset="0"/>
              </a:rPr>
              <a:t>When you allocate an object using the “new” operator a constructor of the object is called to initialize the object.</a:t>
            </a:r>
            <a:br>
              <a:rPr lang="en-US" altLang="en-US" sz="1600" dirty="0">
                <a:latin typeface="Consolas" panose="020B0609020204030204" pitchFamily="49" charset="0"/>
              </a:rPr>
            </a:br>
            <a:endParaRPr lang="en-US" altLang="en-US" sz="1400" dirty="0">
              <a:latin typeface="Consolas" panose="020B0609020204030204" pitchFamily="49" charset="0"/>
            </a:endParaRPr>
          </a:p>
          <a:p>
            <a:pPr lvl="2">
              <a:lnSpc>
                <a:spcPct val="90000"/>
              </a:lnSpc>
              <a:spcBef>
                <a:spcPct val="30000"/>
              </a:spcBef>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sptr</a:t>
            </a:r>
            <a:r>
              <a:rPr lang="en-US" altLang="en-US" sz="1400" b="1" dirty="0">
                <a:latin typeface="Consolas" panose="020B0609020204030204" pitchFamily="49" charset="0"/>
              </a:rPr>
              <a:t> = new </a:t>
            </a:r>
            <a:r>
              <a:rPr lang="en-US" altLang="en-US" sz="1400" b="1" dirty="0" err="1">
                <a:latin typeface="Consolas" panose="020B0609020204030204" pitchFamily="49" charset="0"/>
              </a:rPr>
              <a:t>Str</a:t>
            </a:r>
            <a:r>
              <a:rPr lang="en-US" altLang="en-US" sz="1400" b="1" dirty="0">
                <a:latin typeface="Consolas" panose="020B0609020204030204" pitchFamily="49" charset="0"/>
              </a:rPr>
              <a:t>;</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lvl="1">
              <a:lnSpc>
                <a:spcPct val="90000"/>
              </a:lnSpc>
            </a:pPr>
            <a:r>
              <a:rPr lang="en-US" altLang="en-US" sz="1400" dirty="0">
                <a:latin typeface="Consolas" panose="020B0609020204030204" pitchFamily="49" charset="0"/>
              </a:rPr>
              <a:t>When you delete the pointer to an allocated object its destructor is called automatically.</a:t>
            </a:r>
          </a:p>
          <a:p>
            <a:pPr lvl="1">
              <a:lnSpc>
                <a:spcPct val="90000"/>
              </a:lnSpc>
              <a:spcBef>
                <a:spcPct val="30000"/>
              </a:spcBef>
              <a:buFontTx/>
              <a:buNone/>
            </a:pPr>
            <a:br>
              <a:rPr lang="en-US" altLang="en-US" sz="1500" b="1" dirty="0">
                <a:latin typeface="Consolas" panose="020B0609020204030204" pitchFamily="49" charset="0"/>
              </a:rPr>
            </a:br>
            <a:r>
              <a:rPr lang="en-US" altLang="en-US" sz="1500" b="1" dirty="0">
                <a:latin typeface="Consolas" panose="020B0609020204030204" pitchFamily="49" charset="0"/>
              </a:rPr>
              <a:t>  </a:t>
            </a:r>
            <a:r>
              <a:rPr lang="en-US" altLang="en-US" sz="1400" b="1" dirty="0">
                <a:latin typeface="Consolas" panose="020B0609020204030204" pitchFamily="49" charset="0"/>
              </a:rPr>
              <a:t>delete </a:t>
            </a:r>
            <a:r>
              <a:rPr lang="en-US" altLang="en-US" sz="1400" b="1" dirty="0" err="1">
                <a:latin typeface="Consolas" panose="020B0609020204030204" pitchFamily="49" charset="0"/>
              </a:rPr>
              <a:t>sptr</a:t>
            </a:r>
            <a:r>
              <a:rPr lang="en-US" altLang="en-US" sz="1400" b="1" dirty="0">
                <a:latin typeface="Consolas" panose="020B0609020204030204" pitchFamily="49" charset="0"/>
              </a:rPr>
              <a:t>;</a:t>
            </a:r>
            <a:endParaRPr lang="en-US" altLang="en-US" sz="1400" dirty="0">
              <a:latin typeface="Consolas" panose="020B0609020204030204" pitchFamily="49" charset="0"/>
            </a:endParaRPr>
          </a:p>
        </p:txBody>
      </p:sp>
      <p:sp>
        <p:nvSpPr>
          <p:cNvPr id="55301" name="Rectangle 4"/>
          <p:cNvSpPr>
            <a:spLocks noGrp="1" noChangeArrowheads="1"/>
          </p:cNvSpPr>
          <p:nvPr>
            <p:ph type="title"/>
          </p:nvPr>
        </p:nvSpPr>
        <p:spPr>
          <a:xfrm>
            <a:off x="569913" y="328613"/>
            <a:ext cx="6450012" cy="647700"/>
          </a:xfrm>
        </p:spPr>
        <p:txBody>
          <a:bodyPr/>
          <a:lstStyle/>
          <a:p>
            <a:r>
              <a:rPr lang="en-US" altLang="en-US"/>
              <a:t>Destructor</a:t>
            </a:r>
          </a:p>
        </p:txBody>
      </p:sp>
      <p:sp>
        <p:nvSpPr>
          <p:cNvPr id="55302" name="AutoShape 5"/>
          <p:cNvSpPr>
            <a:spLocks noChangeArrowheads="1"/>
          </p:cNvSpPr>
          <p:nvPr/>
        </p:nvSpPr>
        <p:spPr bwMode="auto">
          <a:xfrm>
            <a:off x="5091113" y="4633119"/>
            <a:ext cx="1981200" cy="685800"/>
          </a:xfrm>
          <a:prstGeom prst="wedgeRoundRectCallout">
            <a:avLst>
              <a:gd name="adj1" fmla="val -127226"/>
              <a:gd name="adj2" fmla="val -2939"/>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You must delete with [] if you new with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5734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9CE0E161-7B69-48A7-B52E-1D3BA524AD58}" type="slidenum">
              <a:rPr lang="en-US" altLang="en-US" sz="1500" smtClean="0">
                <a:latin typeface="Times New Roman" panose="02020603050405020304" pitchFamily="18" charset="0"/>
              </a:rPr>
              <a:pPr>
                <a:spcBef>
                  <a:spcPct val="0"/>
                </a:spcBef>
                <a:buClrTx/>
                <a:buSzTx/>
                <a:buFontTx/>
                <a:buNone/>
              </a:pPr>
              <a:t>27</a:t>
            </a:fld>
            <a:endParaRPr lang="en-US" altLang="en-US" sz="1500">
              <a:latin typeface="Times New Roman" panose="02020603050405020304" pitchFamily="18" charset="0"/>
            </a:endParaRPr>
          </a:p>
        </p:txBody>
      </p:sp>
      <p:sp>
        <p:nvSpPr>
          <p:cNvPr id="57348" name="Rectangle 3"/>
          <p:cNvSpPr>
            <a:spLocks noGrp="1" noChangeArrowheads="1"/>
          </p:cNvSpPr>
          <p:nvPr>
            <p:ph type="body" idx="1"/>
          </p:nvPr>
        </p:nvSpPr>
        <p:spPr>
          <a:xfrm>
            <a:off x="290513" y="1128713"/>
            <a:ext cx="7086600" cy="7848600"/>
          </a:xfrm>
          <a:solidFill>
            <a:schemeClr val="accent3"/>
          </a:solidFill>
        </p:spPr>
        <p:txBody>
          <a:bodyPr lIns="274320" tIns="47617" rIns="274320"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to assign the state values of one existing object to another </a:t>
            </a:r>
          </a:p>
          <a:p>
            <a:pPr lvl="1"/>
            <a:r>
              <a:rPr lang="en-US" altLang="en-US" sz="1600" dirty="0">
                <a:latin typeface="Consolas" panose="020B0609020204030204" pitchFamily="49" charset="0"/>
              </a:rPr>
              <a:t>if no copy assignment operator is defined by the class the compiler will generate one which does member-wise copy assignments</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Declarations </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&amp; 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Definitions </a:t>
            </a:r>
            <a:r>
              <a:rPr lang="en-US" altLang="en-US" sz="1600" b="1" dirty="0">
                <a:latin typeface="Consolas" panose="020B0609020204030204" pitchFamily="49" charset="0"/>
              </a:rPr>
              <a:t> </a:t>
            </a:r>
            <a:r>
              <a:rPr lang="en-US" altLang="en-US" sz="1500" dirty="0">
                <a:latin typeface="Consolas" panose="020B0609020204030204" pitchFamily="49" charset="0"/>
              </a:rPr>
              <a:t>(in implementation file):</a:t>
            </a:r>
            <a:endParaRPr lang="en-US" altLang="en-US" sz="1600" dirty="0">
              <a:latin typeface="Consolas" panose="020B0609020204030204" pitchFamily="49" charset="0"/>
            </a:endParaRPr>
          </a:p>
          <a:p>
            <a:pPr>
              <a:buFont typeface="Symbol" panose="05050102010706020507" pitchFamily="18" charset="2"/>
              <a:buNone/>
            </a:pPr>
            <a:r>
              <a:rPr lang="en-US" altLang="en-US" sz="1100"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p>
          <a:p>
            <a:pPr>
              <a:buFont typeface="Symbol" panose="05050102010706020507" pitchFamily="18" charset="2"/>
              <a:buNone/>
            </a:pPr>
            <a:r>
              <a:rPr lang="en-US" altLang="en-US" sz="1400" b="1" dirty="0">
                <a:latin typeface="Consolas" panose="020B0609020204030204" pitchFamily="49" charset="0"/>
              </a:rPr>
              <a:t>      if(this == &amp;s) return *this;    // don’t assign to self</a:t>
            </a:r>
          </a:p>
          <a:p>
            <a:pPr>
              <a:buFont typeface="Symbol" panose="05050102010706020507" pitchFamily="18" charset="2"/>
              <a:buNone/>
            </a:pPr>
            <a:r>
              <a:rPr lang="en-US" altLang="en-US" sz="1400" b="1" dirty="0">
                <a:latin typeface="Consolas" panose="020B0609020204030204" pitchFamily="49" charset="0"/>
              </a:rPr>
              <a:t>      if(max &gt;= s.len+1) {            // don’t allocate new</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s.len</a:t>
            </a:r>
            <a:r>
              <a:rPr lang="en-US" altLang="en-US" sz="1400" b="1" dirty="0">
                <a:latin typeface="Consolas" panose="020B0609020204030204" pitchFamily="49" charset="0"/>
              </a:rPr>
              <a:t>;                  //   storage if enough</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			//   exists already</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i</a:t>
            </a:r>
            <a:r>
              <a:rPr lang="en-US" altLang="en-US" sz="1400" b="1" dirty="0">
                <a:latin typeface="Consolas" panose="020B0609020204030204" pitchFamily="49" charset="0"/>
              </a:rPr>
              <a:t>] = </a:t>
            </a:r>
            <a:r>
              <a:rPr lang="en-US" altLang="en-US" sz="1400" b="1" dirty="0" err="1">
                <a:latin typeface="Consolas" panose="020B0609020204030204" pitchFamily="49" charset="0"/>
              </a:rPr>
              <a:t>s.array</a:t>
            </a:r>
            <a:r>
              <a:rPr lang="en-US" altLang="en-US" sz="1400" b="1" dirty="0">
                <a:latin typeface="Consolas" panose="020B0609020204030204" pitchFamily="49" charset="0"/>
              </a:rPr>
              <a:t>[</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return *this;</a:t>
            </a:r>
          </a:p>
          <a:p>
            <a:pPr>
              <a:buFont typeface="Symbol" panose="05050102010706020507" pitchFamily="18" charset="2"/>
              <a:buNone/>
            </a:pPr>
            <a:r>
              <a:rPr lang="en-US" altLang="en-US" sz="1400" b="1" dirty="0">
                <a:latin typeface="Consolas" panose="020B0609020204030204" pitchFamily="49" charset="0"/>
              </a:rPr>
              <a:t>      }</a:t>
            </a:r>
          </a:p>
          <a:p>
            <a:pPr>
              <a:buFont typeface="Symbol" panose="05050102010706020507" pitchFamily="18" charset="2"/>
              <a:buNone/>
            </a:pPr>
            <a:r>
              <a:rPr lang="en-US" altLang="en-US" sz="1400" b="1" dirty="0">
                <a:latin typeface="Consolas" panose="020B0609020204030204" pitchFamily="49" charset="0"/>
              </a:rPr>
              <a:t>      delete [] array;	      	// allocate new storage</a:t>
            </a:r>
          </a:p>
          <a:p>
            <a:pPr>
              <a:buFont typeface="Symbol" panose="05050102010706020507" pitchFamily="18" charset="2"/>
              <a:buNone/>
            </a:pPr>
            <a:r>
              <a:rPr lang="en-US" altLang="en-US" sz="1400" b="1" dirty="0">
                <a:latin typeface="Consolas" panose="020B0609020204030204" pitchFamily="49" charset="0"/>
              </a:rPr>
              <a:t>      array = new char[max = </a:t>
            </a:r>
            <a:r>
              <a:rPr lang="en-US" altLang="en-US" sz="1400" b="1" dirty="0" err="1">
                <a:latin typeface="Consolas" panose="020B0609020204030204" pitchFamily="49" charset="0"/>
              </a:rPr>
              <a:t>s.max</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s.len</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i</a:t>
            </a:r>
            <a:r>
              <a:rPr lang="en-US" altLang="en-US" sz="1400" b="1" dirty="0">
                <a:latin typeface="Consolas" panose="020B0609020204030204" pitchFamily="49" charset="0"/>
              </a:rPr>
              <a:t>] = </a:t>
            </a:r>
            <a:r>
              <a:rPr lang="en-US" altLang="en-US" sz="1400" b="1" dirty="0" err="1">
                <a:latin typeface="Consolas" panose="020B0609020204030204" pitchFamily="49" charset="0"/>
              </a:rPr>
              <a:t>s.array</a:t>
            </a:r>
            <a:r>
              <a:rPr lang="en-US" altLang="en-US" sz="1400" b="1" dirty="0">
                <a:latin typeface="Consolas" panose="020B0609020204030204" pitchFamily="49" charset="0"/>
              </a:rPr>
              <a:t>[</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return *this;</a:t>
            </a:r>
          </a:p>
          <a:p>
            <a:pPr>
              <a:buFont typeface="Symbol" panose="05050102010706020507" pitchFamily="18" charset="2"/>
              <a:buNone/>
            </a:pPr>
            <a:r>
              <a:rPr lang="en-US" altLang="en-US" sz="1400" b="1" dirty="0">
                <a:latin typeface="Consolas" panose="020B0609020204030204" pitchFamily="49" charset="0"/>
              </a:rPr>
              <a:t>    }</a:t>
            </a:r>
            <a:endParaRPr lang="en-US" altLang="en-US" sz="1400" dirty="0">
              <a:latin typeface="Consolas" panose="020B0609020204030204" pitchFamily="49" charset="0"/>
            </a:endParaRPr>
          </a:p>
          <a:p>
            <a:r>
              <a:rPr lang="en-US" altLang="en-US" sz="1700" b="1" dirty="0">
                <a:latin typeface="Consolas" panose="020B0609020204030204" pitchFamily="49" charset="0"/>
              </a:rPr>
              <a:t>Invocation </a:t>
            </a:r>
            <a:r>
              <a:rPr lang="en-US" altLang="en-US" sz="1600" b="1" dirty="0">
                <a:latin typeface="Consolas" panose="020B0609020204030204" pitchFamily="49" charset="0"/>
              </a:rPr>
              <a:t> (</a:t>
            </a:r>
            <a:r>
              <a:rPr lang="en-US" altLang="en-US" sz="1400" dirty="0">
                <a:latin typeface="Consolas" panose="020B0609020204030204" pitchFamily="49" charset="0"/>
              </a:rPr>
              <a:t>in test stub or application code):</a:t>
            </a:r>
            <a:endParaRPr lang="en-US" altLang="en-US" sz="1300" dirty="0">
              <a:latin typeface="Consolas" panose="020B0609020204030204" pitchFamily="49" charset="0"/>
            </a:endParaRPr>
          </a:p>
          <a:p>
            <a:pPr lvl="1">
              <a:buFontTx/>
              <a:buNone/>
            </a:pPr>
            <a:r>
              <a:rPr lang="en-US" altLang="en-US" sz="1400" b="1" dirty="0">
                <a:latin typeface="Consolas" panose="020B0609020204030204" pitchFamily="49" charset="0"/>
              </a:rPr>
              <a:t>s2 = s1;	      // algebraic notation	</a:t>
            </a:r>
          </a:p>
          <a:p>
            <a:pPr lvl="1">
              <a:buFontTx/>
              <a:buNone/>
            </a:pPr>
            <a:r>
              <a:rPr lang="en-US" altLang="en-US" sz="1400" b="1" dirty="0">
                <a:latin typeface="Consolas" panose="020B0609020204030204" pitchFamily="49" charset="0"/>
              </a:rPr>
              <a:t>s2.operator=(s1);    // equivalent operator notation</a:t>
            </a:r>
            <a:br>
              <a:rPr lang="en-US" altLang="en-US" sz="1400" b="1" dirty="0">
                <a:latin typeface="Consolas" panose="020B0609020204030204" pitchFamily="49" charset="0"/>
              </a:rPr>
            </a:br>
            <a:endParaRPr lang="en-US" altLang="en-US" sz="1400" dirty="0">
              <a:latin typeface="Consolas" panose="020B0609020204030204" pitchFamily="49" charset="0"/>
            </a:endParaRPr>
          </a:p>
        </p:txBody>
      </p:sp>
      <p:sp>
        <p:nvSpPr>
          <p:cNvPr id="57349" name="Rectangle 4"/>
          <p:cNvSpPr>
            <a:spLocks noGrp="1" noChangeArrowheads="1"/>
          </p:cNvSpPr>
          <p:nvPr>
            <p:ph type="title"/>
          </p:nvPr>
        </p:nvSpPr>
        <p:spPr>
          <a:xfrm>
            <a:off x="569913" y="328613"/>
            <a:ext cx="6450012" cy="571500"/>
          </a:xfrm>
        </p:spPr>
        <p:txBody>
          <a:bodyPr/>
          <a:lstStyle/>
          <a:p>
            <a:r>
              <a:rPr lang="en-US" altLang="en-US" sz="2800"/>
              <a:t>Copy Assignment Operator</a:t>
            </a:r>
          </a:p>
        </p:txBody>
      </p:sp>
      <p:sp>
        <p:nvSpPr>
          <p:cNvPr id="57350" name="AutoShape 5"/>
          <p:cNvSpPr>
            <a:spLocks noChangeArrowheads="1"/>
          </p:cNvSpPr>
          <p:nvPr/>
        </p:nvSpPr>
        <p:spPr bwMode="auto">
          <a:xfrm>
            <a:off x="4405313" y="7071519"/>
            <a:ext cx="2743200" cy="686594"/>
          </a:xfrm>
          <a:prstGeom prst="wedgeRoundRectCallout">
            <a:avLst>
              <a:gd name="adj1" fmla="val -66148"/>
              <a:gd name="adj2" fmla="val -22435"/>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 </a:t>
            </a:r>
            <a:r>
              <a:rPr lang="en-US" altLang="en-US" sz="1400" dirty="0" err="1">
                <a:latin typeface="Tahoma" panose="020B0604030504040204" pitchFamily="34" charset="0"/>
              </a:rPr>
              <a:t>i</a:t>
            </a:r>
            <a:r>
              <a:rPr lang="en-US" altLang="en-US" sz="1400" dirty="0">
                <a:latin typeface="Tahoma" panose="020B0604030504040204" pitchFamily="34" charset="0"/>
              </a:rPr>
              <a:t>&lt;=</a:t>
            </a:r>
            <a:r>
              <a:rPr lang="en-US" altLang="en-US" sz="1400" dirty="0" err="1">
                <a:latin typeface="Tahoma" panose="020B0604030504040204" pitchFamily="34" charset="0"/>
              </a:rPr>
              <a:t>len</a:t>
            </a:r>
            <a:r>
              <a:rPr lang="en-US" altLang="en-US" sz="1400" dirty="0">
                <a:latin typeface="Tahoma" panose="020B0604030504040204" pitchFamily="34" charset="0"/>
              </a:rPr>
              <a:t> because we want to copy terminal ‘\0’</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FA9E58B-1362-4B61-BCA4-1B4470B3475D}" type="slidenum">
              <a:rPr lang="en-US" altLang="en-US" sz="1500" smtClean="0">
                <a:latin typeface="Times New Roman" panose="02020603050405020304" pitchFamily="18" charset="0"/>
              </a:rPr>
              <a:pPr>
                <a:spcBef>
                  <a:spcPct val="0"/>
                </a:spcBef>
                <a:buClrTx/>
                <a:buSzTx/>
                <a:buFontTx/>
                <a:buNone/>
              </a:pPr>
              <a:t>28</a:t>
            </a:fld>
            <a:endParaRPr lang="en-US" altLang="en-US" sz="1500" dirty="0">
              <a:latin typeface="Times New Roman" panose="02020603050405020304" pitchFamily="18" charset="0"/>
            </a:endParaRPr>
          </a:p>
        </p:txBody>
      </p:sp>
      <p:sp>
        <p:nvSpPr>
          <p:cNvPr id="59396" name="Rectangle 3"/>
          <p:cNvSpPr>
            <a:spLocks noGrp="1" noChangeArrowheads="1"/>
          </p:cNvSpPr>
          <p:nvPr>
            <p:ph type="body" idx="1"/>
          </p:nvPr>
        </p:nvSpPr>
        <p:spPr>
          <a:xfrm>
            <a:off x="290513" y="1127919"/>
            <a:ext cx="7086600" cy="7696994"/>
          </a:xfrm>
          <a:solidFill>
            <a:schemeClr val="accent3"/>
          </a:solidFill>
        </p:spPr>
        <p:txBody>
          <a:bodyPr lIns="274320" tIns="47617" rIns="274320"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to assign the state values of a temporary object to another by moving, e.g., by passing ownership of the state values.</a:t>
            </a:r>
          </a:p>
          <a:p>
            <a:pPr lvl="1"/>
            <a:r>
              <a:rPr lang="en-US" altLang="en-US" sz="1600" dirty="0">
                <a:latin typeface="Consolas" panose="020B0609020204030204" pitchFamily="49" charset="0"/>
              </a:rPr>
              <a:t>if no other potentially implicit operation is defined, the compiler will generate a move assignment which does member-wise move assignments if defined </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Declarations </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&amp; operator=(</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Definitions </a:t>
            </a:r>
            <a:r>
              <a:rPr lang="en-US" altLang="en-US" sz="1600" b="1" dirty="0">
                <a:latin typeface="Consolas" panose="020B0609020204030204" pitchFamily="49" charset="0"/>
              </a:rPr>
              <a:t> </a:t>
            </a:r>
            <a:r>
              <a:rPr lang="en-US" altLang="en-US" sz="1500" dirty="0">
                <a:latin typeface="Consolas" panose="020B0609020204030204" pitchFamily="49" charset="0"/>
              </a:rPr>
              <a:t>(in implementation file):</a:t>
            </a:r>
            <a:endParaRPr lang="en-US" altLang="en-US" sz="1600" dirty="0">
              <a:latin typeface="Consolas" panose="020B0609020204030204" pitchFamily="49" charset="0"/>
            </a:endParaRPr>
          </a:p>
          <a:p>
            <a:pPr>
              <a:lnSpc>
                <a:spcPct val="150000"/>
              </a:lnSpc>
              <a:buFont typeface="Symbol" panose="05050102010706020507" pitchFamily="18" charset="2"/>
              <a:buNone/>
            </a:pPr>
            <a:r>
              <a:rPr lang="en-US" altLang="en-US" sz="1100" dirty="0">
                <a:latin typeface="Consolas" panose="020B0609020204030204" pitchFamily="49" charset="0"/>
              </a:rPr>
              <a:t>    </a:t>
            </a:r>
            <a:r>
              <a:rPr lang="en-US" altLang="en-US" sz="1400" b="1" dirty="0">
                <a:latin typeface="Consolas" panose="020B0609020204030204" pitchFamily="49" charset="0"/>
              </a:rPr>
              <a:t>Str&amp; Str::operator=(Str&amp;&amp; s) {</a:t>
            </a:r>
            <a:br>
              <a:rPr lang="en-US" altLang="en-US" sz="1400" b="1" dirty="0">
                <a:latin typeface="Consolas" panose="020B0609020204030204" pitchFamily="49" charset="0"/>
              </a:rPr>
            </a:br>
            <a:r>
              <a:rPr lang="en-US" altLang="en-US" sz="1400" b="1" dirty="0">
                <a:latin typeface="Consolas" panose="020B0609020204030204" pitchFamily="49" charset="0"/>
              </a:rPr>
              <a:t>   if(this == &amp;s) return *this;   // don’t assign to self</a:t>
            </a:r>
            <a:br>
              <a:rPr lang="en-US" altLang="en-US" sz="1400" b="1" dirty="0">
                <a:latin typeface="Consolas" panose="020B0609020204030204" pitchFamily="49" charset="0"/>
              </a:rPr>
            </a:br>
            <a:r>
              <a:rPr lang="en-US" altLang="en-US" sz="1400" b="1" dirty="0">
                <a:latin typeface="Consolas" panose="020B0609020204030204" pitchFamily="49" charset="0"/>
              </a:rPr>
              <a:t>   max = </a:t>
            </a:r>
            <a:r>
              <a:rPr lang="en-US" altLang="en-US" sz="1400" b="1" dirty="0" err="1">
                <a:latin typeface="Consolas" panose="020B0609020204030204" pitchFamily="49" charset="0"/>
              </a:rPr>
              <a:t>s.max</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s.len</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delete [] array;</a:t>
            </a:r>
            <a:br>
              <a:rPr lang="en-US" altLang="en-US" sz="1400" b="1" dirty="0">
                <a:latin typeface="Consolas" panose="020B0609020204030204" pitchFamily="49" charset="0"/>
              </a:rPr>
            </a:br>
            <a:r>
              <a:rPr lang="en-US" altLang="en-US" sz="1400" b="1" dirty="0">
                <a:latin typeface="Consolas" panose="020B0609020204030204" pitchFamily="49" charset="0"/>
              </a:rPr>
              <a:t>   array = </a:t>
            </a:r>
            <a:r>
              <a:rPr lang="en-US" altLang="en-US" sz="1400" b="1" dirty="0" err="1">
                <a:latin typeface="Consolas" panose="020B0609020204030204" pitchFamily="49" charset="0"/>
              </a:rPr>
              <a:t>s.array</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s.array</a:t>
            </a:r>
            <a:r>
              <a:rPr lang="en-US" altLang="en-US" sz="1400" b="1" dirty="0">
                <a:latin typeface="Consolas" panose="020B0609020204030204" pitchFamily="49" charset="0"/>
              </a:rPr>
              <a:t> = </a:t>
            </a:r>
            <a:r>
              <a:rPr lang="en-US" altLang="en-US" sz="1400" b="1" dirty="0" err="1">
                <a:latin typeface="Consolas" panose="020B0609020204030204" pitchFamily="49" charset="0"/>
              </a:rPr>
              <a:t>nullptr</a:t>
            </a:r>
            <a:r>
              <a:rPr lang="en-US" altLang="en-US" sz="1400" b="1" dirty="0">
                <a:latin typeface="Consolas" panose="020B0609020204030204" pitchFamily="49" charset="0"/>
              </a:rPr>
              <a:t>;</a:t>
            </a:r>
            <a:br>
              <a:rPr lang="en-US" altLang="en-US" sz="1400" b="1" dirty="0">
                <a:latin typeface="Consolas" panose="020B0609020204030204" pitchFamily="49" charset="0"/>
              </a:rPr>
            </a:br>
            <a:r>
              <a:rPr lang="en-US" altLang="en-US" sz="1400" b="1" dirty="0">
                <a:latin typeface="Consolas" panose="020B0609020204030204" pitchFamily="49" charset="0"/>
              </a:rPr>
              <a:t>   return *this;</a:t>
            </a:r>
          </a:p>
          <a:p>
            <a:pPr>
              <a:buFont typeface="Symbol" panose="05050102010706020507" pitchFamily="18" charset="2"/>
              <a:buNone/>
            </a:pPr>
            <a:r>
              <a:rPr lang="en-US" altLang="en-US" sz="1400" b="1" dirty="0">
                <a:latin typeface="Consolas" panose="020B0609020204030204" pitchFamily="49" charset="0"/>
              </a:rPr>
              <a:t>   }</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Invocation </a:t>
            </a:r>
            <a:r>
              <a:rPr lang="en-US" altLang="en-US" sz="1600" b="1" dirty="0">
                <a:latin typeface="Consolas" panose="020B0609020204030204" pitchFamily="49" charset="0"/>
              </a:rPr>
              <a:t> (</a:t>
            </a:r>
            <a:r>
              <a:rPr lang="en-US" altLang="en-US" sz="1400" dirty="0">
                <a:latin typeface="Consolas" panose="020B0609020204030204" pitchFamily="49" charset="0"/>
              </a:rPr>
              <a:t>in test stub or application code):</a:t>
            </a:r>
            <a:br>
              <a:rPr lang="en-US" altLang="en-US" sz="1400" dirty="0">
                <a:latin typeface="Consolas" panose="020B0609020204030204" pitchFamily="49" charset="0"/>
              </a:rPr>
            </a:br>
            <a:endParaRPr lang="en-US" altLang="en-US" sz="1300" dirty="0">
              <a:latin typeface="Consolas" panose="020B0609020204030204" pitchFamily="49" charset="0"/>
            </a:endParaRPr>
          </a:p>
          <a:p>
            <a:pPr lvl="1">
              <a:buFontTx/>
              <a:buNone/>
            </a:pPr>
            <a:r>
              <a:rPr lang="en-US" altLang="en-US" sz="1400" b="1" dirty="0">
                <a:latin typeface="Consolas" panose="020B0609020204030204" pitchFamily="49" charset="0"/>
              </a:rPr>
              <a:t>s1 = s2 + s3;	      // s1 move assigned from temporary	</a:t>
            </a:r>
          </a:p>
          <a:p>
            <a:pPr lvl="1">
              <a:buFontTx/>
              <a:buNone/>
            </a:pPr>
            <a:r>
              <a:rPr lang="en-US" altLang="en-US" sz="1400" b="1" dirty="0">
                <a:latin typeface="Consolas" panose="020B0609020204030204" pitchFamily="49" charset="0"/>
              </a:rPr>
              <a:t>s2 = </a:t>
            </a:r>
            <a:r>
              <a:rPr lang="en-US" altLang="en-US" sz="1400" b="1" dirty="0" err="1">
                <a:latin typeface="Consolas" panose="020B0609020204030204" pitchFamily="49" charset="0"/>
              </a:rPr>
              <a:t>std</a:t>
            </a:r>
            <a:r>
              <a:rPr lang="en-US" altLang="en-US" sz="1400" b="1" dirty="0">
                <a:latin typeface="Consolas" panose="020B0609020204030204" pitchFamily="49" charset="0"/>
              </a:rPr>
              <a:t>::move(s3);  // s3 no longer owns internal chars</a:t>
            </a:r>
            <a:br>
              <a:rPr lang="en-US" altLang="en-US" sz="1400" b="1" dirty="0">
                <a:latin typeface="Consolas" panose="020B0609020204030204" pitchFamily="49" charset="0"/>
              </a:rPr>
            </a:br>
            <a:r>
              <a:rPr lang="en-US" altLang="en-US" sz="1400" b="1" dirty="0">
                <a:latin typeface="Consolas" panose="020B0609020204030204" pitchFamily="49" charset="0"/>
              </a:rPr>
              <a:t>                  // we normally would not do this</a:t>
            </a:r>
            <a:endParaRPr lang="en-US" altLang="en-US" sz="1400" dirty="0">
              <a:latin typeface="Consolas" panose="020B0609020204030204" pitchFamily="49" charset="0"/>
            </a:endParaRPr>
          </a:p>
        </p:txBody>
      </p:sp>
      <p:sp>
        <p:nvSpPr>
          <p:cNvPr id="59397" name="Rectangle 4"/>
          <p:cNvSpPr>
            <a:spLocks noGrp="1" noChangeArrowheads="1"/>
          </p:cNvSpPr>
          <p:nvPr>
            <p:ph type="title"/>
          </p:nvPr>
        </p:nvSpPr>
        <p:spPr>
          <a:xfrm>
            <a:off x="569913" y="328613"/>
            <a:ext cx="6450012" cy="646906"/>
          </a:xfrm>
        </p:spPr>
        <p:txBody>
          <a:bodyPr/>
          <a:lstStyle/>
          <a:p>
            <a:r>
              <a:rPr lang="en-US" altLang="en-US" sz="2800" dirty="0"/>
              <a:t>Move Assignment Operator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6144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5ABE1B2E-92B7-4EAD-815D-621F780A523C}" type="slidenum">
              <a:rPr lang="en-US" altLang="en-US" sz="1500" smtClean="0">
                <a:latin typeface="Times New Roman" panose="02020603050405020304" pitchFamily="18" charset="0"/>
              </a:rPr>
              <a:pPr>
                <a:spcBef>
                  <a:spcPct val="0"/>
                </a:spcBef>
                <a:buClrTx/>
                <a:buSzTx/>
                <a:buFontTx/>
                <a:buNone/>
              </a:pPr>
              <a:t>29</a:t>
            </a:fld>
            <a:endParaRPr lang="en-US" altLang="en-US" sz="1500">
              <a:latin typeface="Times New Roman" panose="02020603050405020304" pitchFamily="18" charset="0"/>
            </a:endParaRPr>
          </a:p>
        </p:txBody>
      </p:sp>
      <p:sp>
        <p:nvSpPr>
          <p:cNvPr id="61444" name="Rectangle 3"/>
          <p:cNvSpPr>
            <a:spLocks noGrp="1" noChangeArrowheads="1"/>
          </p:cNvSpPr>
          <p:nvPr>
            <p:ph type="body" idx="1"/>
          </p:nvPr>
        </p:nvSpPr>
        <p:spPr>
          <a:xfrm>
            <a:off x="595313" y="1356519"/>
            <a:ext cx="6553200" cy="7444581"/>
          </a:xfrm>
          <a:solidFill>
            <a:schemeClr val="accent3"/>
          </a:solidFill>
        </p:spPr>
        <p:txBody>
          <a:bodyPr lIns="274320" tIns="47617" rIns="274320" bIns="47617"/>
          <a:lstStyle/>
          <a:p>
            <a:r>
              <a:rPr lang="en-US" altLang="en-US" sz="1700" b="1" dirty="0">
                <a:latin typeface="Consolas" panose="020B0609020204030204" pitchFamily="49" charset="0"/>
              </a:rPr>
              <a:t>Purpose:</a:t>
            </a:r>
            <a:br>
              <a:rPr lang="en-US" altLang="en-US" sz="1700" dirty="0">
                <a:latin typeface="Consolas" panose="020B0609020204030204" pitchFamily="49" charset="0"/>
              </a:rPr>
            </a:br>
            <a:endParaRPr lang="en-US" altLang="en-US" sz="200" dirty="0">
              <a:latin typeface="Consolas" panose="020B0609020204030204" pitchFamily="49" charset="0"/>
            </a:endParaRPr>
          </a:p>
          <a:p>
            <a:pPr lvl="1"/>
            <a:r>
              <a:rPr lang="en-US" altLang="en-US" sz="1600" dirty="0">
                <a:latin typeface="Consolas" panose="020B0609020204030204" pitchFamily="49" charset="0"/>
              </a:rPr>
              <a:t>read or write one character from the string</a:t>
            </a:r>
            <a:br>
              <a:rPr lang="en-US" altLang="en-US" sz="1600" dirty="0">
                <a:latin typeface="Consolas" panose="020B0609020204030204" pitchFamily="49" charset="0"/>
              </a:rPr>
            </a:br>
            <a:endParaRPr lang="en-US" altLang="en-US" sz="1200" dirty="0">
              <a:latin typeface="Consolas" panose="020B0609020204030204" pitchFamily="49" charset="0"/>
            </a:endParaRPr>
          </a:p>
          <a:p>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char&amp;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int</a:t>
            </a:r>
            <a:r>
              <a:rPr lang="en-US" altLang="en-US" sz="1400" b="1" dirty="0">
                <a:latin typeface="Consolas" panose="020B0609020204030204" pitchFamily="49" charset="0"/>
              </a:rPr>
              <a:t> n);</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char&amp;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int</a:t>
            </a:r>
            <a:r>
              <a:rPr lang="en-US" altLang="en-US" sz="1400" b="1" dirty="0">
                <a:latin typeface="Consolas" panose="020B0609020204030204" pitchFamily="49" charset="0"/>
              </a:rPr>
              <a:t> n) {</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400" b="1" dirty="0">
                <a:latin typeface="Consolas" panose="020B0609020204030204" pitchFamily="49" charset="0"/>
              </a:rPr>
              <a:t>if(n &lt; 0 || </a:t>
            </a:r>
            <a:r>
              <a:rPr lang="en-US" altLang="en-US" sz="1400" b="1" dirty="0" err="1">
                <a:latin typeface="Consolas" panose="020B0609020204030204" pitchFamily="49" charset="0"/>
              </a:rPr>
              <a:t>len</a:t>
            </a:r>
            <a:r>
              <a:rPr lang="en-US" altLang="en-US" sz="1400" b="1" dirty="0">
                <a:latin typeface="Consolas" panose="020B0609020204030204" pitchFamily="49" charset="0"/>
              </a:rPr>
              <a:t> &lt;= n)</a:t>
            </a:r>
            <a:br>
              <a:rPr lang="en-US" altLang="en-US" sz="1400" b="1" dirty="0">
                <a:latin typeface="Consolas" panose="020B0609020204030204" pitchFamily="49" charset="0"/>
              </a:rPr>
            </a:br>
            <a:r>
              <a:rPr lang="en-US" altLang="en-US" sz="1400" b="1" dirty="0">
                <a:latin typeface="Consolas" panose="020B0609020204030204" pitchFamily="49" charset="0"/>
              </a:rPr>
              <a:t>  throw </a:t>
            </a:r>
            <a:r>
              <a:rPr lang="en-US" altLang="en-US" sz="1400" b="1" dirty="0" err="1">
                <a:latin typeface="Consolas" panose="020B0609020204030204" pitchFamily="49" charset="0"/>
              </a:rPr>
              <a:t>invalid_argument</a:t>
            </a:r>
            <a:r>
              <a:rPr lang="en-US" altLang="en-US" sz="1400" b="1" dirty="0">
                <a:latin typeface="Consolas" panose="020B0609020204030204" pitchFamily="49" charset="0"/>
              </a:rPr>
              <a:t>(“index out of bounds”);</a:t>
            </a:r>
            <a:br>
              <a:rPr lang="en-US" altLang="en-US" sz="1400" b="1" dirty="0">
                <a:latin typeface="Consolas" panose="020B0609020204030204" pitchFamily="49" charset="0"/>
              </a:rPr>
            </a:br>
            <a:r>
              <a:rPr lang="en-US" altLang="en-US" sz="1400" b="1" dirty="0">
                <a:latin typeface="Consolas" panose="020B0609020204030204" pitchFamily="49" charset="0"/>
              </a:rPr>
              <a:t>return array[n];</a:t>
            </a:r>
          </a:p>
          <a:p>
            <a:pPr lvl="1">
              <a:buFontTx/>
              <a:buNone/>
            </a:pPr>
            <a:r>
              <a:rPr lang="en-US" altLang="en-US" sz="1400" b="1" dirty="0">
                <a:latin typeface="Consolas" panose="020B0609020204030204" pitchFamily="49" charset="0"/>
              </a:rPr>
              <a:t>}</a:t>
            </a:r>
            <a:br>
              <a:rPr lang="en-US" altLang="en-US" sz="1400" b="1" dirty="0">
                <a:latin typeface="Consolas" panose="020B0609020204030204" pitchFamily="49" charset="0"/>
              </a:rPr>
            </a:br>
            <a:br>
              <a:rPr lang="en-US" altLang="en-US" sz="11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Invocation </a:t>
            </a:r>
            <a:r>
              <a:rPr lang="en-US" altLang="en-US" sz="1500" dirty="0">
                <a:latin typeface="Consolas" panose="020B0609020204030204" pitchFamily="49" charset="0"/>
              </a:rPr>
              <a:t>(in test stub or application code):</a:t>
            </a:r>
            <a:endParaRPr lang="en-US" altLang="en-US" sz="1600" dirty="0">
              <a:latin typeface="Consolas" panose="020B0609020204030204" pitchFamily="49" charset="0"/>
            </a:endParaRPr>
          </a:p>
          <a:p>
            <a:pPr lvl="1">
              <a:buNone/>
            </a:pPr>
            <a:endParaRPr lang="en-US" altLang="en-US" sz="1400" dirty="0">
              <a:latin typeface="Consolas" panose="020B0609020204030204" pitchFamily="49" charset="0"/>
            </a:endParaRPr>
          </a:p>
          <a:p>
            <a:pPr marL="0" lvl="1">
              <a:buNone/>
            </a:pPr>
            <a:r>
              <a:rPr lang="en-US" altLang="en-US" sz="1600" dirty="0">
                <a:latin typeface="Consolas" panose="020B0609020204030204" pitchFamily="49" charset="0"/>
              </a:rPr>
              <a:t>    The function returns a reference to the nth</a:t>
            </a:r>
            <a:br>
              <a:rPr lang="en-US" altLang="en-US" sz="1600" dirty="0">
                <a:latin typeface="Consolas" panose="020B0609020204030204" pitchFamily="49" charset="0"/>
              </a:rPr>
            </a:br>
            <a:r>
              <a:rPr lang="en-US" altLang="en-US" sz="1600" dirty="0">
                <a:latin typeface="Consolas" panose="020B0609020204030204" pitchFamily="49" charset="0"/>
              </a:rPr>
              <a:t>    character so client code can either read or write</a:t>
            </a:r>
            <a:br>
              <a:rPr lang="en-US" altLang="en-US" sz="1600" dirty="0">
                <a:latin typeface="Consolas" panose="020B0609020204030204" pitchFamily="49" charset="0"/>
              </a:rPr>
            </a:br>
            <a:r>
              <a:rPr lang="en-US" altLang="en-US" sz="1600" dirty="0">
                <a:latin typeface="Consolas" panose="020B0609020204030204" pitchFamily="49" charset="0"/>
              </a:rPr>
              <a:t>    to the result, e.g.:</a:t>
            </a:r>
            <a:br>
              <a:rPr lang="en-US" altLang="en-US" sz="1600" dirty="0">
                <a:latin typeface="Consolas" panose="020B0609020204030204" pitchFamily="49" charset="0"/>
              </a:rPr>
            </a:br>
            <a:br>
              <a:rPr lang="en-US" altLang="en-US" sz="1400" dirty="0">
                <a:latin typeface="Consolas" panose="020B0609020204030204" pitchFamily="49" charset="0"/>
              </a:rPr>
            </a:br>
            <a:r>
              <a:rPr lang="en-US" altLang="en-US" sz="1400" dirty="0">
                <a:latin typeface="Consolas" panose="020B0609020204030204" pitchFamily="49" charset="0"/>
              </a:rPr>
              <a:t>        </a:t>
            </a:r>
            <a:r>
              <a:rPr lang="en-US" altLang="en-US" sz="1400" b="1" dirty="0">
                <a:latin typeface="Consolas" panose="020B0609020204030204" pitchFamily="49" charset="0"/>
              </a:rPr>
              <a:t>char </a:t>
            </a:r>
            <a:r>
              <a:rPr lang="en-US" altLang="en-US" sz="1400" b="1" dirty="0" err="1">
                <a:latin typeface="Consolas" panose="020B0609020204030204" pitchFamily="49" charset="0"/>
              </a:rPr>
              <a:t>ch</a:t>
            </a:r>
            <a:r>
              <a:rPr lang="en-US" altLang="en-US" sz="1400" b="1" dirty="0">
                <a:latin typeface="Consolas" panose="020B0609020204030204" pitchFamily="49" charset="0"/>
              </a:rPr>
              <a:t> = s[3] = ‘z’;</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600" b="1" dirty="0">
                <a:latin typeface="Consolas" panose="020B0609020204030204" pitchFamily="49" charset="0"/>
              </a:rPr>
              <a:t>    </a:t>
            </a:r>
            <a:r>
              <a:rPr lang="en-US" altLang="en-US" sz="1600" dirty="0">
                <a:latin typeface="Consolas" panose="020B0609020204030204" pitchFamily="49" charset="0"/>
              </a:rPr>
              <a:t>This statement is equivalent to:</a:t>
            </a:r>
            <a:br>
              <a:rPr lang="en-US" altLang="en-US" sz="1600" dirty="0">
                <a:latin typeface="Consolas" panose="020B0609020204030204" pitchFamily="49" charset="0"/>
              </a:rPr>
            </a:br>
            <a:br>
              <a:rPr lang="en-US" altLang="en-US" sz="1400" dirty="0">
                <a:latin typeface="Consolas" panose="020B0609020204030204" pitchFamily="49" charset="0"/>
              </a:rPr>
            </a:br>
            <a:r>
              <a:rPr lang="en-US" altLang="en-US" sz="1400" dirty="0">
                <a:latin typeface="Consolas" panose="020B0609020204030204" pitchFamily="49" charset="0"/>
              </a:rPr>
              <a:t>        </a:t>
            </a:r>
            <a:r>
              <a:rPr lang="en-US" altLang="en-US" sz="1400" b="1" dirty="0" err="1">
                <a:latin typeface="Consolas" panose="020B0609020204030204" pitchFamily="49" charset="0"/>
              </a:rPr>
              <a:t>s.operator</a:t>
            </a:r>
            <a:r>
              <a:rPr lang="en-US" altLang="en-US" sz="1400" b="1" dirty="0">
                <a:latin typeface="Consolas" panose="020B0609020204030204" pitchFamily="49" charset="0"/>
              </a:rPr>
              <a:t>[](3) = ‘z’;</a:t>
            </a:r>
          </a:p>
        </p:txBody>
      </p:sp>
      <p:sp>
        <p:nvSpPr>
          <p:cNvPr id="61445" name="Rectangle 4"/>
          <p:cNvSpPr>
            <a:spLocks noGrp="1" noChangeArrowheads="1"/>
          </p:cNvSpPr>
          <p:nvPr>
            <p:ph type="title"/>
          </p:nvPr>
        </p:nvSpPr>
        <p:spPr>
          <a:xfrm>
            <a:off x="569913" y="328613"/>
            <a:ext cx="6450012" cy="723106"/>
          </a:xfrm>
        </p:spPr>
        <p:txBody>
          <a:bodyPr/>
          <a:lstStyle/>
          <a:p>
            <a:r>
              <a:rPr lang="en-US" altLang="en-US" dirty="0"/>
              <a:t>Index Operator</a:t>
            </a:r>
          </a:p>
        </p:txBody>
      </p:sp>
      <p:sp>
        <p:nvSpPr>
          <p:cNvPr id="61446" name="AutoShape 5"/>
          <p:cNvSpPr>
            <a:spLocks noChangeArrowheads="1"/>
          </p:cNvSpPr>
          <p:nvPr/>
        </p:nvSpPr>
        <p:spPr bwMode="auto">
          <a:xfrm>
            <a:off x="4329113" y="4937919"/>
            <a:ext cx="2209006" cy="412557"/>
          </a:xfrm>
          <a:prstGeom prst="wedgeRoundRectCallout">
            <a:avLst>
              <a:gd name="adj1" fmla="val -67708"/>
              <a:gd name="adj2" fmla="val -6369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Tahoma" panose="020B0604030504040204" pitchFamily="34" charset="0"/>
              </a:rPr>
              <a:t>Standard exception type</a:t>
            </a:r>
          </a:p>
        </p:txBody>
      </p:sp>
      <p:sp>
        <p:nvSpPr>
          <p:cNvPr id="61447" name="AutoShape 6"/>
          <p:cNvSpPr>
            <a:spLocks noChangeArrowheads="1"/>
          </p:cNvSpPr>
          <p:nvPr/>
        </p:nvSpPr>
        <p:spPr bwMode="auto">
          <a:xfrm>
            <a:off x="289719" y="3413919"/>
            <a:ext cx="762000" cy="381000"/>
          </a:xfrm>
          <a:prstGeom prst="wedgeRoundRectCallout">
            <a:avLst>
              <a:gd name="adj1" fmla="val 95833"/>
              <a:gd name="adj2" fmla="val 48333"/>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a:t>
            </a:r>
          </a:p>
        </p:txBody>
      </p:sp>
      <p:sp>
        <p:nvSpPr>
          <p:cNvPr id="61448" name="AutoShape 7"/>
          <p:cNvSpPr>
            <a:spLocks noChangeArrowheads="1"/>
          </p:cNvSpPr>
          <p:nvPr/>
        </p:nvSpPr>
        <p:spPr bwMode="auto">
          <a:xfrm>
            <a:off x="4709319" y="7832725"/>
            <a:ext cx="2362200" cy="838994"/>
          </a:xfrm>
          <a:prstGeom prst="wedgeRoundRectCallout">
            <a:avLst>
              <a:gd name="adj1" fmla="val -77588"/>
              <a:gd name="adj2" fmla="val -17866"/>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  We are assigning to a function!  How does that work?</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124" name="Rectangle 3"/>
          <p:cNvSpPr>
            <a:spLocks noGrp="1" noChangeArrowheads="1"/>
          </p:cNvSpPr>
          <p:nvPr>
            <p:ph type="title"/>
          </p:nvPr>
        </p:nvSpPr>
        <p:spPr>
          <a:noFill/>
        </p:spPr>
        <p:txBody>
          <a:bodyPr lIns="95234" tIns="47617" rIns="95234" bIns="47617" anchor="ctr"/>
          <a:lstStyle/>
          <a:p>
            <a:pPr algn="l"/>
            <a:r>
              <a:rPr lang="en-US" altLang="en-US" sz="2800" dirty="0"/>
              <a:t>Object Oriented Design Objectives</a:t>
            </a:r>
          </a:p>
        </p:txBody>
      </p:sp>
      <p:sp>
        <p:nvSpPr>
          <p:cNvPr id="5" name="Content Placeholder 4">
            <a:extLst>
              <a:ext uri="{FF2B5EF4-FFF2-40B4-BE49-F238E27FC236}">
                <a16:creationId xmlns:a16="http://schemas.microsoft.com/office/drawing/2014/main" id="{209865B5-DCFF-40AF-B2F8-1108E2BBA010}"/>
              </a:ext>
            </a:extLst>
          </p:cNvPr>
          <p:cNvSpPr>
            <a:spLocks noGrp="1"/>
          </p:cNvSpPr>
          <p:nvPr>
            <p:ph idx="1"/>
          </p:nvPr>
        </p:nvSpPr>
        <p:spPr/>
        <p:txBody>
          <a:bodyPr/>
          <a:lstStyle/>
          <a:p>
            <a:endParaRPr lang="en-US"/>
          </a:p>
        </p:txBody>
      </p:sp>
      <p:sp>
        <p:nvSpPr>
          <p:cNvPr id="512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512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CC5C63B-F071-4F99-B350-713997150D09}" type="slidenum">
              <a:rPr lang="en-US" altLang="en-US" sz="1500" smtClean="0">
                <a:latin typeface="Times New Roman" panose="02020603050405020304" pitchFamily="18" charset="0"/>
              </a:rPr>
              <a:pPr>
                <a:spcBef>
                  <a:spcPct val="0"/>
                </a:spcBef>
                <a:buClrTx/>
                <a:buSzTx/>
                <a:buFontTx/>
                <a:buNone/>
              </a:pPr>
              <a:t>3</a:t>
            </a:fld>
            <a:endParaRPr lang="en-US" altLang="en-US" sz="1500">
              <a:latin typeface="Times New Roman" panose="02020603050405020304" pitchFamily="18" charset="0"/>
            </a:endParaRPr>
          </a:p>
        </p:txBody>
      </p:sp>
      <p:sp>
        <p:nvSpPr>
          <p:cNvPr id="5125" name="Rectangle 4"/>
          <p:cNvSpPr>
            <a:spLocks noChangeArrowheads="1"/>
          </p:cNvSpPr>
          <p:nvPr/>
        </p:nvSpPr>
        <p:spPr bwMode="auto">
          <a:xfrm>
            <a:off x="366713" y="1511300"/>
            <a:ext cx="6934200" cy="7516813"/>
          </a:xfrm>
          <a:prstGeom prst="rect">
            <a:avLst/>
          </a:prstGeom>
          <a:solidFill>
            <a:schemeClr val="accent3"/>
          </a:solidFill>
          <a:ln>
            <a:noFill/>
          </a:ln>
          <a:extLst/>
        </p:spPr>
        <p:txBody>
          <a:bodyPr lIns="95234" tIns="47617" rIns="95234" bIns="47617"/>
          <a:lstStyle>
            <a:lvl1pPr marL="296863" indent="-296863"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buFontTx/>
              <a:buChar char="•"/>
            </a:pPr>
            <a:r>
              <a:rPr lang="en-US" altLang="en-US" sz="1700" b="1" i="1" dirty="0">
                <a:solidFill>
                  <a:schemeClr val="accent2"/>
                </a:solidFill>
                <a:latin typeface="Tahoma" panose="020B0604030504040204" pitchFamily="34" charset="0"/>
              </a:rPr>
              <a:t>Develop High Quality Software</a:t>
            </a:r>
            <a:br>
              <a:rPr lang="en-US" altLang="en-US" sz="1700"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build software which is correct, robust, extendible, and has reasonable performance</a:t>
            </a:r>
            <a:br>
              <a:rPr lang="en-US" altLang="en-US" sz="1500" b="1" u="sng" dirty="0">
                <a:solidFill>
                  <a:schemeClr val="accent2"/>
                </a:solidFill>
                <a:latin typeface="Tahoma" panose="020B0604030504040204" pitchFamily="34" charset="0"/>
              </a:rPr>
            </a:br>
            <a:endParaRPr lang="en-US" altLang="en-US" sz="1700" b="1" u="sng" dirty="0">
              <a:solidFill>
                <a:schemeClr val="accent2"/>
              </a:solidFill>
              <a:latin typeface="Tahoma" panose="020B0604030504040204" pitchFamily="34" charset="0"/>
            </a:endParaRPr>
          </a:p>
          <a:p>
            <a:pPr>
              <a:lnSpc>
                <a:spcPct val="90000"/>
              </a:lnSpc>
              <a:spcBef>
                <a:spcPct val="30000"/>
              </a:spcBef>
              <a:buFontTx/>
              <a:buChar char="•"/>
            </a:pPr>
            <a:r>
              <a:rPr lang="en-US" altLang="en-US" sz="1700" b="1" i="1" dirty="0">
                <a:solidFill>
                  <a:schemeClr val="accent2"/>
                </a:solidFill>
                <a:latin typeface="Tahoma" panose="020B0604030504040204" pitchFamily="34" charset="0"/>
              </a:rPr>
              <a:t>Reuse software components </a:t>
            </a:r>
            <a:br>
              <a:rPr lang="en-US" altLang="en-US" sz="1700"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use software components again without modification</a:t>
            </a:r>
            <a:br>
              <a:rPr lang="en-US" altLang="en-US" sz="1500" dirty="0">
                <a:solidFill>
                  <a:schemeClr val="accent2"/>
                </a:solidFill>
                <a:latin typeface="Tahoma" panose="020B0604030504040204" pitchFamily="34" charset="0"/>
              </a:rPr>
            </a:br>
            <a:endParaRPr lang="en-US" altLang="en-US" sz="1700" dirty="0">
              <a:solidFill>
                <a:schemeClr val="accent2"/>
              </a:solidFill>
              <a:latin typeface="Tahoma" panose="020B0604030504040204" pitchFamily="34" charset="0"/>
            </a:endParaRPr>
          </a:p>
          <a:p>
            <a:pPr>
              <a:lnSpc>
                <a:spcPct val="90000"/>
              </a:lnSpc>
              <a:spcBef>
                <a:spcPct val="30000"/>
              </a:spcBef>
              <a:buFontTx/>
              <a:buChar char="•"/>
            </a:pPr>
            <a:r>
              <a:rPr lang="en-US" altLang="en-US" sz="1700" b="1" i="1" dirty="0">
                <a:solidFill>
                  <a:schemeClr val="accent2"/>
                </a:solidFill>
                <a:latin typeface="Tahoma" panose="020B0604030504040204" pitchFamily="34" charset="0"/>
              </a:rPr>
              <a:t>Manage change</a:t>
            </a:r>
            <a:r>
              <a:rPr lang="en-US" altLang="en-US" sz="1900" b="1" dirty="0">
                <a:solidFill>
                  <a:schemeClr val="accent2"/>
                </a:solidFill>
                <a:latin typeface="Tahoma" panose="020B0604030504040204" pitchFamily="34" charset="0"/>
              </a:rPr>
              <a:t> </a:t>
            </a:r>
            <a:br>
              <a:rPr lang="en-US" altLang="en-US" sz="1700" b="1"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minimize effects  of change of one component on other software components</a:t>
            </a:r>
            <a:br>
              <a:rPr lang="en-US" altLang="en-US" sz="1500" dirty="0">
                <a:solidFill>
                  <a:schemeClr val="accent2"/>
                </a:solidFill>
                <a:latin typeface="Tahoma" panose="020B0604030504040204" pitchFamily="34" charset="0"/>
              </a:rPr>
            </a:br>
            <a:endParaRPr lang="en-US" altLang="en-US" sz="1700" dirty="0">
              <a:solidFill>
                <a:schemeClr val="accent2"/>
              </a:solidFill>
              <a:latin typeface="Tahoma" panose="020B0604030504040204" pitchFamily="34" charset="0"/>
            </a:endParaRPr>
          </a:p>
          <a:p>
            <a:pPr>
              <a:lnSpc>
                <a:spcPct val="90000"/>
              </a:lnSpc>
              <a:spcBef>
                <a:spcPct val="30000"/>
              </a:spcBef>
              <a:buFontTx/>
              <a:buChar char="•"/>
            </a:pPr>
            <a:r>
              <a:rPr lang="en-US" altLang="en-US" sz="1700" b="1" i="1" dirty="0">
                <a:solidFill>
                  <a:schemeClr val="accent2"/>
                </a:solidFill>
                <a:latin typeface="Tahoma" panose="020B0604030504040204" pitchFamily="34" charset="0"/>
              </a:rPr>
              <a:t>Deal with complexity</a:t>
            </a:r>
            <a:br>
              <a:rPr lang="en-US" altLang="en-US" sz="1900" b="1"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support a hierarchy of architectural/design layers and the partitioning of software into components  which are relatively independent</a:t>
            </a:r>
            <a:br>
              <a:rPr lang="en-US" altLang="en-US" sz="1500" b="1" dirty="0">
                <a:solidFill>
                  <a:schemeClr val="accent2"/>
                </a:solidFill>
                <a:latin typeface="Tahoma" panose="020B0604030504040204" pitchFamily="34" charset="0"/>
              </a:rPr>
            </a:br>
            <a:endParaRPr lang="en-US" altLang="en-US" sz="1700" dirty="0">
              <a:solidFill>
                <a:schemeClr val="accent2"/>
              </a:solidFill>
              <a:latin typeface="Tahoma" panose="020B0604030504040204" pitchFamily="34" charset="0"/>
            </a:endParaRPr>
          </a:p>
          <a:p>
            <a:pPr>
              <a:lnSpc>
                <a:spcPct val="90000"/>
              </a:lnSpc>
              <a:spcBef>
                <a:spcPct val="30000"/>
              </a:spcBef>
              <a:buFontTx/>
              <a:buChar char="•"/>
            </a:pPr>
            <a:r>
              <a:rPr lang="en-US" altLang="en-US" sz="1700" b="1" i="1" dirty="0">
                <a:solidFill>
                  <a:schemeClr val="accent2"/>
                </a:solidFill>
                <a:latin typeface="Tahoma" panose="020B0604030504040204" pitchFamily="34" charset="0"/>
              </a:rPr>
              <a:t>Support SW design in application domain</a:t>
            </a:r>
            <a:br>
              <a:rPr lang="en-US" altLang="en-US" sz="1900" dirty="0">
                <a:solidFill>
                  <a:schemeClr val="accent2"/>
                </a:solidFill>
                <a:latin typeface="Tahoma" panose="020B0604030504040204" pitchFamily="34" charset="0"/>
              </a:rPr>
            </a:br>
            <a:r>
              <a:rPr lang="en-US" altLang="en-US" sz="1500" dirty="0">
                <a:solidFill>
                  <a:schemeClr val="accent2"/>
                </a:solidFill>
                <a:latin typeface="Tahoma" panose="020B0604030504040204" pitchFamily="34" charset="0"/>
              </a:rPr>
              <a:t>design in terms of processing activities rather than computer activities.</a:t>
            </a:r>
          </a:p>
        </p:txBody>
      </p:sp>
      <p:grpSp>
        <p:nvGrpSpPr>
          <p:cNvPr id="5126" name="Group 15"/>
          <p:cNvGrpSpPr>
            <a:grpSpLocks/>
          </p:cNvGrpSpPr>
          <p:nvPr/>
        </p:nvGrpSpPr>
        <p:grpSpPr bwMode="auto">
          <a:xfrm>
            <a:off x="1014413" y="6362700"/>
            <a:ext cx="5637212" cy="2371725"/>
            <a:chOff x="639" y="4007"/>
            <a:chExt cx="3551" cy="1496"/>
          </a:xfrm>
        </p:grpSpPr>
        <p:grpSp>
          <p:nvGrpSpPr>
            <p:cNvPr id="5127" name="Group 11"/>
            <p:cNvGrpSpPr>
              <a:grpSpLocks/>
            </p:cNvGrpSpPr>
            <p:nvPr/>
          </p:nvGrpSpPr>
          <p:grpSpPr bwMode="auto">
            <a:xfrm>
              <a:off x="639" y="4007"/>
              <a:ext cx="3551" cy="1496"/>
              <a:chOff x="639" y="4007"/>
              <a:chExt cx="3551" cy="1496"/>
            </a:xfrm>
          </p:grpSpPr>
          <p:sp>
            <p:nvSpPr>
              <p:cNvPr id="5131" name="Oval 5"/>
              <p:cNvSpPr>
                <a:spLocks noChangeArrowheads="1"/>
              </p:cNvSpPr>
              <p:nvPr/>
            </p:nvSpPr>
            <p:spPr bwMode="auto">
              <a:xfrm>
                <a:off x="2711" y="4007"/>
                <a:ext cx="1479" cy="770"/>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b="1">
                    <a:solidFill>
                      <a:schemeClr val="accent2"/>
                    </a:solidFill>
                    <a:latin typeface="Tahoma" panose="020B0604030504040204" pitchFamily="34" charset="0"/>
                  </a:rPr>
                  <a:t>computer</a:t>
                </a:r>
              </a:p>
              <a:p>
                <a:pPr algn="r"/>
                <a:r>
                  <a:rPr lang="en-US" altLang="en-US" sz="1200" b="1">
                    <a:solidFill>
                      <a:schemeClr val="accent2"/>
                    </a:solidFill>
                    <a:latin typeface="Tahoma" panose="020B0604030504040204" pitchFamily="34" charset="0"/>
                  </a:rPr>
                  <a:t>platform</a:t>
                </a:r>
              </a:p>
            </p:txBody>
          </p:sp>
          <p:sp>
            <p:nvSpPr>
              <p:cNvPr id="5132" name="Oval 6"/>
              <p:cNvSpPr>
                <a:spLocks noChangeArrowheads="1"/>
              </p:cNvSpPr>
              <p:nvPr/>
            </p:nvSpPr>
            <p:spPr bwMode="auto">
              <a:xfrm>
                <a:off x="2711" y="4111"/>
                <a:ext cx="629" cy="510"/>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solidFill>
                      <a:schemeClr val="accent2"/>
                    </a:solidFill>
                    <a:latin typeface="Tahoma" panose="020B0604030504040204" pitchFamily="34" charset="0"/>
                  </a:rPr>
                  <a:t>compiler</a:t>
                </a:r>
              </a:p>
            </p:txBody>
          </p:sp>
          <p:sp>
            <p:nvSpPr>
              <p:cNvPr id="5133" name="Oval 7"/>
              <p:cNvSpPr>
                <a:spLocks noChangeArrowheads="1"/>
              </p:cNvSpPr>
              <p:nvPr/>
            </p:nvSpPr>
            <p:spPr bwMode="auto">
              <a:xfrm>
                <a:off x="639" y="4007"/>
                <a:ext cx="736" cy="614"/>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solidFill>
                      <a:schemeClr val="accent2"/>
                    </a:solidFill>
                    <a:latin typeface="Tahoma" panose="020B0604030504040204" pitchFamily="34" charset="0"/>
                  </a:rPr>
                  <a:t>application</a:t>
                </a:r>
              </a:p>
            </p:txBody>
          </p:sp>
          <p:sp>
            <p:nvSpPr>
              <p:cNvPr id="5134" name="Oval 8"/>
              <p:cNvSpPr>
                <a:spLocks noChangeArrowheads="1"/>
              </p:cNvSpPr>
              <p:nvPr/>
            </p:nvSpPr>
            <p:spPr bwMode="auto">
              <a:xfrm>
                <a:off x="745" y="4992"/>
                <a:ext cx="789" cy="511"/>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solidFill>
                      <a:schemeClr val="accent2"/>
                    </a:solidFill>
                    <a:latin typeface="Tahoma" panose="020B0604030504040204" pitchFamily="34" charset="0"/>
                  </a:rPr>
                  <a:t>designer</a:t>
                </a:r>
              </a:p>
            </p:txBody>
          </p:sp>
          <p:sp>
            <p:nvSpPr>
              <p:cNvPr id="5135" name="Line 9"/>
              <p:cNvSpPr>
                <a:spLocks noChangeShapeType="1"/>
              </p:cNvSpPr>
              <p:nvPr/>
            </p:nvSpPr>
            <p:spPr bwMode="auto">
              <a:xfrm flipH="1">
                <a:off x="1134" y="4729"/>
                <a:ext cx="1764" cy="0"/>
              </a:xfrm>
              <a:prstGeom prst="line">
                <a:avLst/>
              </a:prstGeom>
              <a:noFill/>
              <a:ln w="1016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6" name="Oval 10"/>
              <p:cNvSpPr>
                <a:spLocks noChangeArrowheads="1"/>
              </p:cNvSpPr>
              <p:nvPr/>
            </p:nvSpPr>
            <p:spPr bwMode="auto">
              <a:xfrm>
                <a:off x="1595" y="4474"/>
                <a:ext cx="895" cy="510"/>
              </a:xfrm>
              <a:prstGeom prst="ellipse">
                <a:avLst/>
              </a:prstGeom>
              <a:solidFill>
                <a:schemeClr val="bg1"/>
              </a:solidFill>
              <a:ln w="12700">
                <a:solidFill>
                  <a:schemeClr val="tx1"/>
                </a:solidFill>
                <a:round/>
                <a:headEnd/>
                <a:tailEnd/>
              </a:ln>
            </p:spPr>
            <p:txBody>
              <a:bodyPr wrap="none" lIns="95234" tIns="47617" rIns="95234" bIns="47617" anchor="ct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solidFill>
                      <a:schemeClr val="accent2"/>
                    </a:solidFill>
                    <a:latin typeface="Tahoma" panose="020B0604030504040204" pitchFamily="34" charset="0"/>
                  </a:rPr>
                  <a:t>source code</a:t>
                </a:r>
              </a:p>
            </p:txBody>
          </p:sp>
        </p:grpSp>
        <p:sp>
          <p:nvSpPr>
            <p:cNvPr id="5128" name="Line 12"/>
            <p:cNvSpPr>
              <a:spLocks noChangeShapeType="1"/>
            </p:cNvSpPr>
            <p:nvPr/>
          </p:nvSpPr>
          <p:spPr bwMode="auto">
            <a:xfrm>
              <a:off x="989" y="4633"/>
              <a:ext cx="89" cy="34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13"/>
            <p:cNvSpPr>
              <a:spLocks noChangeShapeType="1"/>
            </p:cNvSpPr>
            <p:nvPr/>
          </p:nvSpPr>
          <p:spPr bwMode="auto">
            <a:xfrm flipV="1">
              <a:off x="1520" y="4928"/>
              <a:ext cx="195" cy="1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0" name="Line 14"/>
            <p:cNvSpPr>
              <a:spLocks noChangeShapeType="1"/>
            </p:cNvSpPr>
            <p:nvPr/>
          </p:nvSpPr>
          <p:spPr bwMode="auto">
            <a:xfrm flipV="1">
              <a:off x="2423" y="4410"/>
              <a:ext cx="302" cy="1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6349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EB88A68-9A80-422A-BAA7-D7419D6D38CA}" type="slidenum">
              <a:rPr lang="en-US" altLang="en-US" sz="1500" smtClean="0">
                <a:latin typeface="Times New Roman" panose="02020603050405020304" pitchFamily="18" charset="0"/>
              </a:rPr>
              <a:pPr>
                <a:spcBef>
                  <a:spcPct val="0"/>
                </a:spcBef>
                <a:buClrTx/>
                <a:buSzTx/>
                <a:buFontTx/>
                <a:buNone/>
              </a:pPr>
              <a:t>30</a:t>
            </a:fld>
            <a:endParaRPr lang="en-US" altLang="en-US" sz="1500">
              <a:latin typeface="Times New Roman" panose="02020603050405020304" pitchFamily="18" charset="0"/>
            </a:endParaRPr>
          </a:p>
        </p:txBody>
      </p:sp>
      <p:sp>
        <p:nvSpPr>
          <p:cNvPr id="63492" name="Rectangle 1027"/>
          <p:cNvSpPr>
            <a:spLocks noGrp="1" noChangeArrowheads="1"/>
          </p:cNvSpPr>
          <p:nvPr>
            <p:ph type="body" idx="1"/>
          </p:nvPr>
        </p:nvSpPr>
        <p:spPr>
          <a:xfrm>
            <a:off x="595134" y="1762944"/>
            <a:ext cx="6553200" cy="7019131"/>
          </a:xfrm>
          <a:solidFill>
            <a:schemeClr val="accent3"/>
          </a:solidFill>
        </p:spPr>
        <p:txBody>
          <a:bodyPr lIns="274320" tIns="47617" rIns="274320" bIns="47617"/>
          <a:lstStyle/>
          <a:p>
            <a:r>
              <a:rPr lang="en-US" altLang="en-US" sz="1700" b="1" dirty="0">
                <a:latin typeface="Consolas" panose="020B0609020204030204" pitchFamily="49" charset="0"/>
              </a:rPr>
              <a:t>Purpose:</a:t>
            </a:r>
            <a:br>
              <a:rPr lang="en-US" altLang="en-US" sz="1700" dirty="0">
                <a:latin typeface="Consolas" panose="020B0609020204030204" pitchFamily="49" charset="0"/>
              </a:rPr>
            </a:br>
            <a:endParaRPr lang="en-US" altLang="en-US" sz="1000" dirty="0">
              <a:latin typeface="Consolas" panose="020B0609020204030204" pitchFamily="49" charset="0"/>
            </a:endParaRPr>
          </a:p>
          <a:p>
            <a:pPr lvl="1"/>
            <a:r>
              <a:rPr lang="en-US" altLang="en-US" sz="1600" dirty="0">
                <a:latin typeface="Consolas" panose="020B0609020204030204" pitchFamily="49" charset="0"/>
              </a:rPr>
              <a:t>read one character from const Str object</a:t>
            </a:r>
            <a:br>
              <a:rPr lang="en-US" altLang="en-US" sz="1600" dirty="0">
                <a:latin typeface="Consolas" panose="020B0609020204030204" pitchFamily="49" charset="0"/>
              </a:rPr>
            </a:br>
            <a:endParaRPr lang="en-US" altLang="en-US" sz="1600" dirty="0">
              <a:latin typeface="Consolas" panose="020B0609020204030204" pitchFamily="49" charset="0"/>
            </a:endParaRPr>
          </a:p>
          <a:p>
            <a:r>
              <a:rPr lang="en-US" altLang="en-US" sz="1700" b="1" dirty="0">
                <a:latin typeface="Consolas" panose="020B0609020204030204" pitchFamily="49" charset="0"/>
              </a:rPr>
              <a:t>Declaration</a:t>
            </a:r>
            <a:r>
              <a:rPr lang="en-US" altLang="en-US" sz="1800" b="1" dirty="0">
                <a:latin typeface="Consolas" panose="020B0609020204030204" pitchFamily="49" charset="0"/>
              </a:rPr>
              <a:t> </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500" dirty="0">
              <a:latin typeface="Consolas" panose="020B0609020204030204" pitchFamily="49" charset="0"/>
            </a:endParaRPr>
          </a:p>
          <a:p>
            <a:pPr lvl="1">
              <a:buFontTx/>
              <a:buNone/>
            </a:pPr>
            <a:r>
              <a:rPr lang="en-US" altLang="en-US" sz="1400" b="1" dirty="0">
                <a:latin typeface="Consolas" panose="020B0609020204030204" pitchFamily="49" charset="0"/>
              </a:rPr>
              <a:t>char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int</a:t>
            </a:r>
            <a:r>
              <a:rPr lang="en-US" altLang="en-US" sz="1400" b="1" dirty="0">
                <a:latin typeface="Consolas" panose="020B0609020204030204" pitchFamily="49" charset="0"/>
              </a:rPr>
              <a:t> n) </a:t>
            </a:r>
            <a:r>
              <a:rPr lang="en-US" altLang="en-US" sz="1400" b="1" dirty="0" err="1">
                <a:latin typeface="Consolas" panose="020B0609020204030204" pitchFamily="49" charset="0"/>
              </a:rPr>
              <a:t>const</a:t>
            </a:r>
            <a:r>
              <a:rPr lang="en-US" altLang="en-US" sz="1400" b="1" dirty="0">
                <a:latin typeface="Consolas" panose="020B0609020204030204" pitchFamily="49" charset="0"/>
              </a:rPr>
              <a:t>;</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a:t>
            </a:r>
            <a:r>
              <a:rPr lang="en-US" altLang="en-US" sz="1900" b="1" dirty="0">
                <a:latin typeface="Consolas" panose="020B0609020204030204" pitchFamily="49" charset="0"/>
              </a:rPr>
              <a:t> </a:t>
            </a:r>
            <a:r>
              <a:rPr lang="en-US" altLang="en-US" sz="1500" dirty="0">
                <a:latin typeface="Consolas" panose="020B0609020204030204" pitchFamily="49" charset="0"/>
              </a:rPr>
              <a:t>(in implementation file):</a:t>
            </a:r>
            <a:br>
              <a:rPr lang="en-US" altLang="en-US" sz="1500" dirty="0">
                <a:latin typeface="Consolas" panose="020B0609020204030204" pitchFamily="49" charset="0"/>
              </a:rPr>
            </a:br>
            <a:endParaRPr lang="en-US" altLang="en-US" sz="1500" dirty="0">
              <a:latin typeface="Consolas" panose="020B0609020204030204" pitchFamily="49" charset="0"/>
            </a:endParaRPr>
          </a:p>
          <a:p>
            <a:pPr lvl="1">
              <a:buFontTx/>
              <a:buNone/>
            </a:pPr>
            <a:r>
              <a:rPr lang="en-US" altLang="en-US" sz="1400" b="1" dirty="0">
                <a:latin typeface="Consolas" panose="020B0609020204030204" pitchFamily="49" charset="0"/>
              </a:rPr>
              <a:t>char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int</a:t>
            </a:r>
            <a:r>
              <a:rPr lang="en-US" altLang="en-US" sz="1400" b="1" dirty="0">
                <a:latin typeface="Consolas" panose="020B0609020204030204" pitchFamily="49" charset="0"/>
              </a:rPr>
              <a:t> n) </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400" b="1" dirty="0">
                <a:latin typeface="Consolas" panose="020B0609020204030204" pitchFamily="49" charset="0"/>
              </a:rPr>
              <a:t>if(n &lt; 0 || </a:t>
            </a:r>
            <a:r>
              <a:rPr lang="en-US" altLang="en-US" sz="1400" b="1" dirty="0" err="1">
                <a:latin typeface="Consolas" panose="020B0609020204030204" pitchFamily="49" charset="0"/>
              </a:rPr>
              <a:t>len</a:t>
            </a:r>
            <a:r>
              <a:rPr lang="en-US" altLang="en-US" sz="1400" b="1" dirty="0">
                <a:latin typeface="Consolas" panose="020B0609020204030204" pitchFamily="49" charset="0"/>
              </a:rPr>
              <a:t> &lt;= n)</a:t>
            </a:r>
            <a:br>
              <a:rPr lang="en-US" altLang="en-US" sz="1400" b="1" dirty="0">
                <a:latin typeface="Consolas" panose="020B0609020204030204" pitchFamily="49" charset="0"/>
              </a:rPr>
            </a:br>
            <a:r>
              <a:rPr lang="en-US" altLang="en-US" sz="1400" b="1" dirty="0">
                <a:latin typeface="Consolas" panose="020B0609020204030204" pitchFamily="49" charset="0"/>
              </a:rPr>
              <a:t>  throw </a:t>
            </a:r>
            <a:r>
              <a:rPr lang="en-US" altLang="en-US" sz="1400" b="1" dirty="0" err="1">
                <a:latin typeface="Consolas" panose="020B0609020204030204" pitchFamily="49" charset="0"/>
              </a:rPr>
              <a:t>invalid_argument</a:t>
            </a:r>
            <a:r>
              <a:rPr lang="en-US" altLang="en-US" sz="1400" b="1" dirty="0">
                <a:latin typeface="Consolas" panose="020B0609020204030204" pitchFamily="49" charset="0"/>
              </a:rPr>
              <a:t>(“index out of bounds”);</a:t>
            </a:r>
          </a:p>
          <a:p>
            <a:pPr lvl="1">
              <a:buFontTx/>
              <a:buNone/>
            </a:pPr>
            <a:r>
              <a:rPr lang="en-US" altLang="en-US" sz="1400" b="1" dirty="0">
                <a:latin typeface="Consolas" panose="020B0609020204030204" pitchFamily="49" charset="0"/>
              </a:rPr>
              <a:t>  return array[n];</a:t>
            </a:r>
          </a:p>
          <a:p>
            <a:pPr lvl="1">
              <a:buFontTx/>
              <a:buNone/>
            </a:pPr>
            <a:r>
              <a:rPr lang="en-US" altLang="en-US" sz="1400" b="1" dirty="0">
                <a:latin typeface="Consolas" panose="020B0609020204030204" pitchFamily="49" charset="0"/>
              </a:rPr>
              <a:t>}</a:t>
            </a:r>
            <a:br>
              <a:rPr lang="en-US" altLang="en-US" sz="1400" b="1" dirty="0">
                <a:latin typeface="Consolas" panose="020B0609020204030204" pitchFamily="49" charset="0"/>
              </a:rPr>
            </a:br>
            <a:br>
              <a:rPr lang="en-US" altLang="en-US" sz="1100" dirty="0">
                <a:latin typeface="Consolas" panose="020B0609020204030204" pitchFamily="49" charset="0"/>
              </a:rPr>
            </a:br>
            <a:endParaRPr lang="en-US" altLang="en-US" sz="1600" dirty="0">
              <a:latin typeface="Consolas" panose="020B0609020204030204" pitchFamily="49" charset="0"/>
            </a:endParaRPr>
          </a:p>
          <a:p>
            <a:r>
              <a:rPr lang="en-US" altLang="en-US" sz="1700" b="1" dirty="0">
                <a:latin typeface="Consolas" panose="020B0609020204030204" pitchFamily="49" charset="0"/>
              </a:rPr>
              <a:t>Invocation</a:t>
            </a:r>
            <a:r>
              <a:rPr lang="en-US" altLang="en-US" sz="1900" b="1" dirty="0">
                <a:latin typeface="Consolas" panose="020B0609020204030204" pitchFamily="49" charset="0"/>
              </a:rPr>
              <a:t> </a:t>
            </a:r>
            <a:r>
              <a:rPr lang="en-US" altLang="en-US" sz="1500" dirty="0">
                <a:latin typeface="Consolas" panose="020B0609020204030204" pitchFamily="49" charset="0"/>
              </a:rPr>
              <a:t>(in test stub or application code):</a:t>
            </a:r>
          </a:p>
          <a:p>
            <a:pPr lvl="1">
              <a:buFontTx/>
              <a:buNone/>
            </a:pPr>
            <a:endParaRPr lang="en-US" altLang="en-US" sz="1600" dirty="0">
              <a:latin typeface="Consolas" panose="020B0609020204030204" pitchFamily="49" charset="0"/>
            </a:endParaRPr>
          </a:p>
          <a:p>
            <a:pPr lvl="1">
              <a:buFontTx/>
              <a:buNone/>
            </a:pPr>
            <a:r>
              <a:rPr lang="en-US" altLang="en-US" sz="1600" dirty="0">
                <a:latin typeface="Consolas" panose="020B0609020204030204" pitchFamily="49" charset="0"/>
              </a:rPr>
              <a:t>The function returns a copy of the nth character</a:t>
            </a:r>
          </a:p>
          <a:p>
            <a:pPr lvl="1">
              <a:buFontTx/>
              <a:buNone/>
            </a:pPr>
            <a:r>
              <a:rPr lang="en-US" altLang="en-US" sz="1600" dirty="0">
                <a:latin typeface="Consolas" panose="020B0609020204030204" pitchFamily="49" charset="0"/>
              </a:rPr>
              <a:t>So client code can only read the result, e.g.:</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    char </a:t>
            </a:r>
            <a:r>
              <a:rPr lang="en-US" altLang="en-US" sz="1400" b="1" dirty="0" err="1">
                <a:latin typeface="Consolas" panose="020B0609020204030204" pitchFamily="49" charset="0"/>
              </a:rPr>
              <a:t>ch</a:t>
            </a:r>
            <a:r>
              <a:rPr lang="en-US" altLang="en-US" sz="1400" b="1" dirty="0">
                <a:latin typeface="Consolas" panose="020B0609020204030204" pitchFamily="49" charset="0"/>
              </a:rPr>
              <a:t> = s[3];</a:t>
            </a:r>
            <a:br>
              <a:rPr lang="en-US" altLang="en-US" sz="1400" b="1" dirty="0">
                <a:latin typeface="Consolas" panose="020B0609020204030204" pitchFamily="49" charset="0"/>
              </a:rPr>
            </a:br>
            <a:r>
              <a:rPr lang="en-US" altLang="en-US" sz="1400" b="1" dirty="0">
                <a:latin typeface="Consolas" panose="020B0609020204030204" pitchFamily="49" charset="0"/>
              </a:rPr>
              <a:t> </a:t>
            </a:r>
            <a:br>
              <a:rPr lang="en-US" altLang="en-US" sz="1400" b="1" dirty="0">
                <a:latin typeface="Consolas" panose="020B0609020204030204" pitchFamily="49" charset="0"/>
              </a:rPr>
            </a:br>
            <a:endParaRPr lang="en-US" altLang="en-US" sz="1400" b="1" dirty="0">
              <a:latin typeface="Consolas" panose="020B0609020204030204" pitchFamily="49" charset="0"/>
            </a:endParaRPr>
          </a:p>
        </p:txBody>
      </p:sp>
      <p:sp>
        <p:nvSpPr>
          <p:cNvPr id="63493" name="Rectangle 1028"/>
          <p:cNvSpPr>
            <a:spLocks noGrp="1" noChangeArrowheads="1"/>
          </p:cNvSpPr>
          <p:nvPr>
            <p:ph type="title"/>
          </p:nvPr>
        </p:nvSpPr>
        <p:spPr>
          <a:xfrm>
            <a:off x="569913" y="229759"/>
            <a:ext cx="6450012" cy="1028700"/>
          </a:xfrm>
        </p:spPr>
        <p:txBody>
          <a:bodyPr/>
          <a:lstStyle/>
          <a:p>
            <a:r>
              <a:rPr lang="en-US" altLang="en-US" dirty="0"/>
              <a:t>Index Operator for </a:t>
            </a:r>
            <a:r>
              <a:rPr lang="en-US" altLang="en-US" dirty="0" err="1"/>
              <a:t>const</a:t>
            </a:r>
            <a:r>
              <a:rPr lang="en-US" altLang="en-US" dirty="0"/>
              <a:t> </a:t>
            </a:r>
            <a:r>
              <a:rPr lang="en-US" altLang="en-US" dirty="0" err="1"/>
              <a:t>Str</a:t>
            </a:r>
            <a:endParaRPr lang="en-US" altLang="en-US" dirty="0"/>
          </a:p>
        </p:txBody>
      </p:sp>
      <p:sp>
        <p:nvSpPr>
          <p:cNvPr id="63494" name="AutoShape 1029"/>
          <p:cNvSpPr>
            <a:spLocks noChangeArrowheads="1"/>
          </p:cNvSpPr>
          <p:nvPr/>
        </p:nvSpPr>
        <p:spPr bwMode="auto">
          <a:xfrm>
            <a:off x="5014913" y="1562894"/>
            <a:ext cx="685006" cy="327025"/>
          </a:xfrm>
          <a:prstGeom prst="wedgeRoundRectCallout">
            <a:avLst>
              <a:gd name="adj1" fmla="val -76250"/>
              <a:gd name="adj2" fmla="val 12750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a:t>
            </a:r>
          </a:p>
        </p:txBody>
      </p:sp>
      <p:sp>
        <p:nvSpPr>
          <p:cNvPr id="63495" name="AutoShape 1030"/>
          <p:cNvSpPr>
            <a:spLocks noChangeArrowheads="1"/>
          </p:cNvSpPr>
          <p:nvPr/>
        </p:nvSpPr>
        <p:spPr bwMode="auto">
          <a:xfrm>
            <a:off x="5547519" y="3436702"/>
            <a:ext cx="608806" cy="358217"/>
          </a:xfrm>
          <a:prstGeom prst="wedgeRoundRectCallout">
            <a:avLst>
              <a:gd name="adj1" fmla="val -139934"/>
              <a:gd name="adj2" fmla="val -36530"/>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a:t>
            </a:r>
          </a:p>
        </p:txBody>
      </p:sp>
      <p:sp>
        <p:nvSpPr>
          <p:cNvPr id="63496" name="AutoShape 1031"/>
          <p:cNvSpPr>
            <a:spLocks noChangeArrowheads="1"/>
          </p:cNvSpPr>
          <p:nvPr/>
        </p:nvSpPr>
        <p:spPr bwMode="auto">
          <a:xfrm>
            <a:off x="365919" y="3185319"/>
            <a:ext cx="608806" cy="381000"/>
          </a:xfrm>
          <a:prstGeom prst="wedgeRoundRectCallout">
            <a:avLst>
              <a:gd name="adj1" fmla="val 108784"/>
              <a:gd name="adj2" fmla="val 12804"/>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Note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6553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61D7E464-D400-4B31-A44B-6715D2466314}" type="slidenum">
              <a:rPr lang="en-US" altLang="en-US" sz="1500" smtClean="0">
                <a:latin typeface="Times New Roman" panose="02020603050405020304" pitchFamily="18" charset="0"/>
              </a:rPr>
              <a:pPr>
                <a:spcBef>
                  <a:spcPct val="0"/>
                </a:spcBef>
                <a:buClrTx/>
                <a:buSzTx/>
                <a:buFontTx/>
                <a:buNone/>
              </a:pPr>
              <a:t>31</a:t>
            </a:fld>
            <a:endParaRPr lang="en-US" altLang="en-US" sz="1500">
              <a:latin typeface="Times New Roman" panose="02020603050405020304" pitchFamily="18" charset="0"/>
            </a:endParaRPr>
          </a:p>
        </p:txBody>
      </p:sp>
      <p:sp>
        <p:nvSpPr>
          <p:cNvPr id="65540" name="Rectangle 1027"/>
          <p:cNvSpPr>
            <a:spLocks noGrp="1" noChangeArrowheads="1"/>
          </p:cNvSpPr>
          <p:nvPr>
            <p:ph type="body" idx="1"/>
          </p:nvPr>
        </p:nvSpPr>
        <p:spPr>
          <a:xfrm>
            <a:off x="290513" y="1204119"/>
            <a:ext cx="7086600" cy="7620794"/>
          </a:xfrm>
          <a:solidFill>
            <a:schemeClr val="accent3"/>
          </a:solidFill>
        </p:spPr>
        <p:txBody>
          <a:bodyPr lIns="274320" tIns="47617" rIns="274320" bIns="47617"/>
          <a:lstStyle/>
          <a:p>
            <a:pPr>
              <a:lnSpc>
                <a:spcPct val="80000"/>
              </a:lnSpc>
            </a:pPr>
            <a:r>
              <a:rPr lang="en-US" altLang="en-US" sz="1800" b="1" dirty="0">
                <a:latin typeface="Consolas" panose="020B0609020204030204" pitchFamily="49" charset="0"/>
              </a:rPr>
              <a:t>Purpose:</a:t>
            </a:r>
            <a:endParaRPr lang="en-US" altLang="en-US" sz="1800" dirty="0">
              <a:latin typeface="Consolas" panose="020B0609020204030204" pitchFamily="49" charset="0"/>
            </a:endParaRPr>
          </a:p>
          <a:p>
            <a:pPr lvl="1">
              <a:lnSpc>
                <a:spcPct val="80000"/>
              </a:lnSpc>
            </a:pPr>
            <a:r>
              <a:rPr lang="en-US" altLang="en-US" sz="1800" dirty="0">
                <a:latin typeface="Consolas" panose="020B0609020204030204" pitchFamily="49" charset="0"/>
              </a:rPr>
              <a:t>add one character to the end of string</a:t>
            </a:r>
            <a:br>
              <a:rPr lang="en-US" altLang="en-US" sz="1800" dirty="0">
                <a:latin typeface="Consolas" panose="020B0609020204030204" pitchFamily="49" charset="0"/>
              </a:rPr>
            </a:br>
            <a:endParaRPr lang="en-US" altLang="en-US" sz="1600" dirty="0">
              <a:latin typeface="Consolas" panose="020B0609020204030204" pitchFamily="49" charset="0"/>
            </a:endParaRPr>
          </a:p>
          <a:p>
            <a:pPr>
              <a:lnSpc>
                <a:spcPct val="80000"/>
              </a:lnSpc>
            </a:pPr>
            <a:r>
              <a:rPr lang="en-US" altLang="en-US" sz="1800" b="1" dirty="0">
                <a:latin typeface="Consolas" panose="020B0609020204030204" pitchFamily="49" charset="0"/>
              </a:rPr>
              <a:t>Declaration </a:t>
            </a:r>
            <a:r>
              <a:rPr lang="en-US" altLang="en-US" sz="1600" dirty="0">
                <a:latin typeface="Consolas" panose="020B0609020204030204" pitchFamily="49" charset="0"/>
              </a:rPr>
              <a:t>(in class declaration in header file):</a:t>
            </a:r>
            <a:br>
              <a:rPr lang="en-US" altLang="en-US" sz="1600" dirty="0">
                <a:latin typeface="Consolas" panose="020B0609020204030204" pitchFamily="49" charset="0"/>
              </a:rPr>
            </a:br>
            <a:endParaRPr lang="en-US" altLang="en-US" sz="1800" dirty="0">
              <a:latin typeface="Consolas" panose="020B0609020204030204" pitchFamily="49" charset="0"/>
            </a:endParaRPr>
          </a:p>
          <a:p>
            <a:pPr lvl="1">
              <a:lnSpc>
                <a:spcPct val="80000"/>
              </a:lnSpc>
              <a:buFontTx/>
              <a:buNone/>
            </a:pPr>
            <a:r>
              <a:rPr lang="en-US" altLang="en-US" sz="1600" b="1" dirty="0">
                <a:latin typeface="Consolas" panose="020B0609020204030204" pitchFamily="49" charset="0"/>
              </a:rPr>
              <a:t>void </a:t>
            </a:r>
            <a:r>
              <a:rPr lang="en-US" altLang="en-US" sz="1600" b="1" dirty="0" err="1">
                <a:latin typeface="Consolas" panose="020B0609020204030204" pitchFamily="49" charset="0"/>
              </a:rPr>
              <a:t>Str</a:t>
            </a:r>
            <a:r>
              <a:rPr lang="en-US" altLang="en-US" sz="1600" b="1" dirty="0">
                <a:latin typeface="Consolas" panose="020B0609020204030204" pitchFamily="49" charset="0"/>
              </a:rPr>
              <a:t>::operator+=(char </a:t>
            </a:r>
            <a:r>
              <a:rPr lang="en-US" altLang="en-US" sz="1600" b="1" dirty="0" err="1">
                <a:latin typeface="Consolas" panose="020B0609020204030204" pitchFamily="49" charset="0"/>
              </a:rPr>
              <a:t>ch</a:t>
            </a:r>
            <a:r>
              <a:rPr lang="en-US" altLang="en-US" sz="1600" b="1" dirty="0">
                <a:latin typeface="Consolas" panose="020B0609020204030204" pitchFamily="49" charset="0"/>
              </a:rPr>
              <a:t>);</a:t>
            </a:r>
            <a:br>
              <a:rPr lang="en-US" altLang="en-US" sz="1600" b="1" dirty="0">
                <a:latin typeface="Consolas" panose="020B0609020204030204" pitchFamily="49" charset="0"/>
              </a:rPr>
            </a:br>
            <a:endParaRPr lang="en-US" altLang="en-US" sz="1600" dirty="0">
              <a:latin typeface="Consolas" panose="020B0609020204030204" pitchFamily="49" charset="0"/>
            </a:endParaRPr>
          </a:p>
          <a:p>
            <a:pPr>
              <a:lnSpc>
                <a:spcPct val="80000"/>
              </a:lnSpc>
            </a:pPr>
            <a:r>
              <a:rPr lang="en-US" altLang="en-US" sz="1800" b="1" dirty="0">
                <a:latin typeface="Consolas" panose="020B0609020204030204" pitchFamily="49" charset="0"/>
              </a:rPr>
              <a:t>Definition </a:t>
            </a:r>
            <a:r>
              <a:rPr lang="en-US" altLang="en-US" sz="1600" dirty="0">
                <a:latin typeface="Consolas" panose="020B0609020204030204" pitchFamily="49" charset="0"/>
              </a:rPr>
              <a:t>(in implementation file):</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 </a:t>
            </a:r>
            <a:r>
              <a:rPr lang="en-US" altLang="en-US" sz="1600" b="1" dirty="0">
                <a:latin typeface="Consolas" panose="020B0609020204030204" pitchFamily="49" charset="0"/>
              </a:rPr>
              <a:t>void </a:t>
            </a:r>
            <a:r>
              <a:rPr lang="en-US" altLang="en-US" sz="1600" b="1" dirty="0" err="1">
                <a:latin typeface="Consolas" panose="020B0609020204030204" pitchFamily="49" charset="0"/>
              </a:rPr>
              <a:t>Str</a:t>
            </a:r>
            <a:r>
              <a:rPr lang="en-US" altLang="en-US" sz="1600" b="1" dirty="0">
                <a:latin typeface="Consolas" panose="020B0609020204030204" pitchFamily="49" charset="0"/>
              </a:rPr>
              <a:t>::operator+=(char </a:t>
            </a:r>
            <a:r>
              <a:rPr lang="en-US" altLang="en-US" sz="1600" b="1" dirty="0" err="1">
                <a:latin typeface="Consolas" panose="020B0609020204030204" pitchFamily="49" charset="0"/>
              </a:rPr>
              <a:t>ch</a:t>
            </a:r>
            <a:r>
              <a:rPr lang="en-US" altLang="en-US" sz="1600" b="1" dirty="0">
                <a:latin typeface="Consolas" panose="020B0609020204030204" pitchFamily="49" charset="0"/>
              </a:rPr>
              <a:t>) {</a:t>
            </a:r>
          </a:p>
          <a:p>
            <a:pPr>
              <a:lnSpc>
                <a:spcPct val="80000"/>
              </a:lnSpc>
              <a:buFont typeface="Symbol" panose="05050102010706020507" pitchFamily="18" charset="2"/>
              <a:buNone/>
            </a:pPr>
            <a:r>
              <a:rPr lang="en-US" altLang="en-US" sz="1600" b="1" dirty="0">
                <a:latin typeface="Consolas" panose="020B0609020204030204" pitchFamily="49" charset="0"/>
              </a:rPr>
              <a:t>      if(</a:t>
            </a:r>
            <a:r>
              <a:rPr lang="en-US" altLang="en-US" sz="1600" b="1" dirty="0" err="1">
                <a:latin typeface="Consolas" panose="020B0609020204030204" pitchFamily="49" charset="0"/>
              </a:rPr>
              <a:t>len</a:t>
            </a:r>
            <a:r>
              <a:rPr lang="en-US" altLang="en-US" sz="1600" b="1" dirty="0">
                <a:latin typeface="Consolas" panose="020B0609020204030204" pitchFamily="49" charset="0"/>
              </a:rPr>
              <a:t> &lt; max-1) {	          // enough room</a:t>
            </a:r>
          </a:p>
          <a:p>
            <a:pPr>
              <a:lnSpc>
                <a:spcPct val="80000"/>
              </a:lnSpc>
              <a:buFont typeface="Symbol" panose="05050102010706020507" pitchFamily="18" charset="2"/>
              <a:buNone/>
            </a:pPr>
            <a:r>
              <a:rPr lang="en-US" altLang="en-US" sz="1600" b="1" dirty="0">
                <a:latin typeface="Consolas" panose="020B0609020204030204" pitchFamily="49" charset="0"/>
              </a:rPr>
              <a:t>        array[</a:t>
            </a:r>
            <a:r>
              <a:rPr lang="en-US" altLang="en-US" sz="1600" b="1" dirty="0" err="1">
                <a:latin typeface="Consolas" panose="020B0609020204030204" pitchFamily="49" charset="0"/>
              </a:rPr>
              <a:t>len</a:t>
            </a:r>
            <a:r>
              <a:rPr lang="en-US" altLang="en-US" sz="1600" b="1" dirty="0">
                <a:latin typeface="Consolas" panose="020B0609020204030204" pitchFamily="49" charset="0"/>
              </a:rPr>
              <a:t>] = </a:t>
            </a:r>
            <a:r>
              <a:rPr lang="en-US" altLang="en-US" sz="1600" b="1" dirty="0" err="1">
                <a:latin typeface="Consolas" panose="020B0609020204030204" pitchFamily="49" charset="0"/>
              </a:rPr>
              <a:t>ch</a:t>
            </a:r>
            <a:r>
              <a:rPr lang="en-US" altLang="en-US" sz="1600" b="1" dirty="0">
                <a:latin typeface="Consolas" panose="020B0609020204030204" pitchFamily="49" charset="0"/>
              </a:rPr>
              <a:t>;	          // so just append</a:t>
            </a:r>
          </a:p>
          <a:p>
            <a:pPr>
              <a:lnSpc>
                <a:spcPct val="80000"/>
              </a:lnSpc>
              <a:buFont typeface="Symbol" panose="05050102010706020507" pitchFamily="18" charset="2"/>
              <a:buNone/>
            </a:pPr>
            <a:r>
              <a:rPr lang="en-US" altLang="en-US" sz="1600" b="1" dirty="0">
                <a:latin typeface="Consolas" panose="020B0609020204030204" pitchFamily="49" charset="0"/>
              </a:rPr>
              <a:t>        array[len+1] = '\0';</a:t>
            </a:r>
          </a:p>
          <a:p>
            <a:pPr>
              <a:lnSpc>
                <a:spcPct val="80000"/>
              </a:lnSpc>
              <a:buFont typeface="Symbol" panose="05050102010706020507" pitchFamily="18" charset="2"/>
              <a:buNone/>
            </a:pPr>
            <a:r>
              <a:rPr lang="en-US" altLang="en-US" sz="1600" b="1" dirty="0">
                <a:latin typeface="Consolas" panose="020B0609020204030204" pitchFamily="49" charset="0"/>
              </a:rPr>
              <a:t>        </a:t>
            </a:r>
            <a:r>
              <a:rPr lang="en-US" altLang="en-US" sz="1600" b="1" dirty="0" err="1">
                <a:latin typeface="Consolas" panose="020B0609020204030204" pitchFamily="49" charset="0"/>
              </a:rPr>
              <a:t>len</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a:t>
            </a:r>
          </a:p>
          <a:p>
            <a:pPr>
              <a:lnSpc>
                <a:spcPct val="80000"/>
              </a:lnSpc>
              <a:buFont typeface="Symbol" panose="05050102010706020507" pitchFamily="18" charset="2"/>
              <a:buNone/>
            </a:pPr>
            <a:r>
              <a:rPr lang="en-US" altLang="en-US" sz="1600" b="1" dirty="0">
                <a:latin typeface="Consolas" panose="020B0609020204030204" pitchFamily="49" charset="0"/>
              </a:rPr>
              <a:t>      else {	  // not enough room so resize array</a:t>
            </a:r>
          </a:p>
          <a:p>
            <a:pPr>
              <a:lnSpc>
                <a:spcPct val="80000"/>
              </a:lnSpc>
              <a:buFont typeface="Symbol" panose="05050102010706020507" pitchFamily="18" charset="2"/>
              <a:buNone/>
            </a:pPr>
            <a:r>
              <a:rPr lang="en-US" altLang="en-US" sz="1600" b="1" dirty="0">
                <a:latin typeface="Consolas" panose="020B0609020204030204" pitchFamily="49" charset="0"/>
              </a:rPr>
              <a:t>        max *= 2;   // multiply by 2</a:t>
            </a:r>
          </a:p>
          <a:p>
            <a:pPr>
              <a:lnSpc>
                <a:spcPct val="80000"/>
              </a:lnSpc>
              <a:buFont typeface="Symbol" panose="05050102010706020507" pitchFamily="18" charset="2"/>
              <a:buNone/>
            </a:pPr>
            <a:r>
              <a:rPr lang="en-US" altLang="en-US" sz="1600" b="1" dirty="0">
                <a:latin typeface="Consolas" panose="020B0609020204030204" pitchFamily="49" charset="0"/>
              </a:rPr>
              <a:t>        char *temp = new char[max];     </a:t>
            </a:r>
          </a:p>
          <a:p>
            <a:pPr>
              <a:lnSpc>
                <a:spcPct val="80000"/>
              </a:lnSpc>
              <a:buFont typeface="Symbol" panose="05050102010706020507" pitchFamily="18" charset="2"/>
              <a:buNone/>
            </a:pPr>
            <a:r>
              <a:rPr lang="en-US" altLang="en-US" sz="1600" b="1" dirty="0">
                <a:latin typeface="Consolas" panose="020B0609020204030204" pitchFamily="49" charset="0"/>
              </a:rPr>
              <a:t>        for(</a:t>
            </a:r>
            <a:r>
              <a:rPr lang="en-US" altLang="en-US" sz="1600" b="1" dirty="0" err="1">
                <a:latin typeface="Consolas" panose="020B0609020204030204" pitchFamily="49" charset="0"/>
              </a:rPr>
              <a:t>int</a:t>
            </a:r>
            <a:r>
              <a:rPr lang="en-US" altLang="en-US" sz="1600" b="1" dirty="0">
                <a:latin typeface="Consolas" panose="020B0609020204030204" pitchFamily="49" charset="0"/>
              </a:rPr>
              <a:t> </a:t>
            </a:r>
            <a:r>
              <a:rPr lang="en-US" altLang="en-US" sz="1600" b="1" dirty="0" err="1">
                <a:latin typeface="Consolas" panose="020B0609020204030204" pitchFamily="49" charset="0"/>
              </a:rPr>
              <a:t>i</a:t>
            </a:r>
            <a:r>
              <a:rPr lang="en-US" altLang="en-US" sz="1600" b="1" dirty="0">
                <a:latin typeface="Consolas" panose="020B0609020204030204" pitchFamily="49" charset="0"/>
              </a:rPr>
              <a:t>=0; </a:t>
            </a:r>
            <a:r>
              <a:rPr lang="en-US" altLang="en-US" sz="1600" b="1" dirty="0" err="1">
                <a:latin typeface="Consolas" panose="020B0609020204030204" pitchFamily="49" charset="0"/>
              </a:rPr>
              <a:t>i</a:t>
            </a:r>
            <a:r>
              <a:rPr lang="en-US" altLang="en-US" sz="1600" b="1" dirty="0">
                <a:latin typeface="Consolas" panose="020B0609020204030204" pitchFamily="49" charset="0"/>
              </a:rPr>
              <a:t>&lt;</a:t>
            </a:r>
            <a:r>
              <a:rPr lang="en-US" altLang="en-US" sz="1600" b="1" dirty="0" err="1">
                <a:latin typeface="Consolas" panose="020B0609020204030204" pitchFamily="49" charset="0"/>
              </a:rPr>
              <a:t>len</a:t>
            </a:r>
            <a:r>
              <a:rPr lang="en-US" altLang="en-US" sz="1600" b="1" dirty="0">
                <a:latin typeface="Consolas" panose="020B0609020204030204" pitchFamily="49" charset="0"/>
              </a:rPr>
              <a:t>; </a:t>
            </a:r>
            <a:r>
              <a:rPr lang="en-US" altLang="en-US" sz="1600" b="1" dirty="0" err="1">
                <a:latin typeface="Consolas" panose="020B0609020204030204" pitchFamily="49" charset="0"/>
              </a:rPr>
              <a:t>i</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temp[</a:t>
            </a:r>
            <a:r>
              <a:rPr lang="en-US" altLang="en-US" sz="1600" b="1" dirty="0" err="1">
                <a:latin typeface="Consolas" panose="020B0609020204030204" pitchFamily="49" charset="0"/>
              </a:rPr>
              <a:t>i</a:t>
            </a:r>
            <a:r>
              <a:rPr lang="en-US" altLang="en-US" sz="1600" b="1" dirty="0">
                <a:latin typeface="Consolas" panose="020B0609020204030204" pitchFamily="49" charset="0"/>
              </a:rPr>
              <a:t>] = array[</a:t>
            </a:r>
            <a:r>
              <a:rPr lang="en-US" altLang="en-US" sz="1600" b="1" dirty="0" err="1">
                <a:latin typeface="Consolas" panose="020B0609020204030204" pitchFamily="49" charset="0"/>
              </a:rPr>
              <a:t>i</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temp[</a:t>
            </a:r>
            <a:r>
              <a:rPr lang="en-US" altLang="en-US" sz="1600" b="1" dirty="0" err="1">
                <a:latin typeface="Consolas" panose="020B0609020204030204" pitchFamily="49" charset="0"/>
              </a:rPr>
              <a:t>len</a:t>
            </a:r>
            <a:r>
              <a:rPr lang="en-US" altLang="en-US" sz="1600" b="1" dirty="0">
                <a:latin typeface="Consolas" panose="020B0609020204030204" pitchFamily="49" charset="0"/>
              </a:rPr>
              <a:t>] = </a:t>
            </a:r>
            <a:r>
              <a:rPr lang="en-US" altLang="en-US" sz="1600" b="1" dirty="0" err="1">
                <a:latin typeface="Consolas" panose="020B0609020204030204" pitchFamily="49" charset="0"/>
              </a:rPr>
              <a:t>ch</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temp[len+1] = '\0';</a:t>
            </a:r>
          </a:p>
          <a:p>
            <a:pPr>
              <a:lnSpc>
                <a:spcPct val="80000"/>
              </a:lnSpc>
              <a:buFont typeface="Symbol" panose="05050102010706020507" pitchFamily="18" charset="2"/>
              <a:buNone/>
            </a:pPr>
            <a:r>
              <a:rPr lang="en-US" altLang="en-US" sz="1600" b="1" dirty="0">
                <a:latin typeface="Consolas" panose="020B0609020204030204" pitchFamily="49" charset="0"/>
              </a:rPr>
              <a:t>        </a:t>
            </a:r>
            <a:r>
              <a:rPr lang="en-US" altLang="en-US" sz="1600" b="1" dirty="0" err="1">
                <a:latin typeface="Consolas" panose="020B0609020204030204" pitchFamily="49" charset="0"/>
              </a:rPr>
              <a:t>len</a:t>
            </a:r>
            <a:r>
              <a:rPr lang="en-US" altLang="en-US" sz="1600" b="1" dirty="0">
                <a:latin typeface="Consolas" panose="020B0609020204030204" pitchFamily="49" charset="0"/>
              </a:rPr>
              <a:t>++;</a:t>
            </a:r>
          </a:p>
          <a:p>
            <a:pPr>
              <a:lnSpc>
                <a:spcPct val="80000"/>
              </a:lnSpc>
              <a:buFont typeface="Symbol" panose="05050102010706020507" pitchFamily="18" charset="2"/>
              <a:buNone/>
            </a:pPr>
            <a:r>
              <a:rPr lang="en-US" altLang="en-US" sz="1600" b="1" dirty="0">
                <a:latin typeface="Consolas" panose="020B0609020204030204" pitchFamily="49" charset="0"/>
              </a:rPr>
              <a:t>        delete [] array;</a:t>
            </a:r>
          </a:p>
          <a:p>
            <a:pPr>
              <a:lnSpc>
                <a:spcPct val="80000"/>
              </a:lnSpc>
              <a:buFont typeface="Symbol" panose="05050102010706020507" pitchFamily="18" charset="2"/>
              <a:buNone/>
            </a:pPr>
            <a:r>
              <a:rPr lang="en-US" altLang="en-US" sz="1600" b="1" dirty="0">
                <a:latin typeface="Consolas" panose="020B0609020204030204" pitchFamily="49" charset="0"/>
              </a:rPr>
              <a:t>        array = temp;</a:t>
            </a:r>
          </a:p>
          <a:p>
            <a:pPr>
              <a:lnSpc>
                <a:spcPct val="80000"/>
              </a:lnSpc>
              <a:buFont typeface="Symbol" panose="05050102010706020507" pitchFamily="18" charset="2"/>
              <a:buNone/>
            </a:pPr>
            <a:r>
              <a:rPr lang="en-US" altLang="en-US" sz="1600" b="1" dirty="0">
                <a:latin typeface="Consolas" panose="020B0609020204030204" pitchFamily="49" charset="0"/>
              </a:rPr>
              <a:t>      }</a:t>
            </a:r>
          </a:p>
          <a:p>
            <a:pPr>
              <a:lnSpc>
                <a:spcPct val="80000"/>
              </a:lnSpc>
              <a:buFont typeface="Symbol" panose="05050102010706020507" pitchFamily="18" charset="2"/>
              <a:buNone/>
            </a:pPr>
            <a:r>
              <a:rPr lang="en-US" altLang="en-US" sz="1600" b="1" dirty="0">
                <a:latin typeface="Consolas" panose="020B0609020204030204" pitchFamily="49" charset="0"/>
              </a:rPr>
              <a:t>    }</a:t>
            </a:r>
          </a:p>
          <a:p>
            <a:pPr>
              <a:lnSpc>
                <a:spcPct val="80000"/>
              </a:lnSpc>
              <a:buFont typeface="Symbol" panose="05050102010706020507" pitchFamily="18" charset="2"/>
              <a:buNone/>
            </a:pPr>
            <a:endParaRPr lang="en-US" altLang="en-US" sz="1600" dirty="0">
              <a:latin typeface="Consolas" panose="020B0609020204030204" pitchFamily="49" charset="0"/>
            </a:endParaRPr>
          </a:p>
          <a:p>
            <a:pPr>
              <a:lnSpc>
                <a:spcPct val="80000"/>
              </a:lnSpc>
            </a:pPr>
            <a:r>
              <a:rPr lang="en-US" altLang="en-US" sz="1800" b="1" dirty="0">
                <a:latin typeface="Consolas" panose="020B0609020204030204" pitchFamily="49" charset="0"/>
              </a:rPr>
              <a:t>Invocation </a:t>
            </a:r>
            <a:r>
              <a:rPr lang="en-US" altLang="en-US" sz="1600" dirty="0">
                <a:latin typeface="Consolas" panose="020B0609020204030204" pitchFamily="49" charset="0"/>
              </a:rPr>
              <a:t>(in test stub or application code):</a:t>
            </a:r>
            <a:br>
              <a:rPr lang="en-US" altLang="en-US" sz="16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  </a:t>
            </a:r>
            <a:r>
              <a:rPr lang="en-US" altLang="en-US" sz="1600" b="1" dirty="0">
                <a:latin typeface="Consolas" panose="020B0609020204030204" pitchFamily="49" charset="0"/>
              </a:rPr>
              <a:t>s += ‘a’;</a:t>
            </a:r>
          </a:p>
        </p:txBody>
      </p:sp>
      <p:sp>
        <p:nvSpPr>
          <p:cNvPr id="65541" name="Rectangle 1028"/>
          <p:cNvSpPr>
            <a:spLocks noGrp="1" noChangeArrowheads="1"/>
          </p:cNvSpPr>
          <p:nvPr>
            <p:ph type="title"/>
          </p:nvPr>
        </p:nvSpPr>
        <p:spPr>
          <a:xfrm>
            <a:off x="569913" y="328613"/>
            <a:ext cx="6450012" cy="646906"/>
          </a:xfrm>
        </p:spPr>
        <p:txBody>
          <a:bodyPr/>
          <a:lstStyle/>
          <a:p>
            <a:r>
              <a:rPr lang="en-US" altLang="en-US" dirty="0"/>
              <a:t>Append a Character</a:t>
            </a:r>
          </a:p>
        </p:txBody>
      </p:sp>
      <p:sp>
        <p:nvSpPr>
          <p:cNvPr id="65542" name="AutoShape 1029"/>
          <p:cNvSpPr>
            <a:spLocks noChangeArrowheads="1"/>
          </p:cNvSpPr>
          <p:nvPr/>
        </p:nvSpPr>
        <p:spPr bwMode="auto">
          <a:xfrm>
            <a:off x="4861719" y="6080919"/>
            <a:ext cx="2209800" cy="1143000"/>
          </a:xfrm>
          <a:prstGeom prst="wedgeRoundRectCallout">
            <a:avLst>
              <a:gd name="adj1" fmla="val -56449"/>
              <a:gd name="adj2" fmla="val -121165"/>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Increase size in binary steps, so fewer memory allocations if we guess wrong.</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6758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E6797B21-FA96-4256-A225-8A05585D7BE5}" type="slidenum">
              <a:rPr lang="en-US" altLang="en-US" sz="1500" smtClean="0">
                <a:latin typeface="Times New Roman" panose="02020603050405020304" pitchFamily="18" charset="0"/>
              </a:rPr>
              <a:pPr>
                <a:spcBef>
                  <a:spcPct val="0"/>
                </a:spcBef>
                <a:buClrTx/>
                <a:buSzTx/>
                <a:buFontTx/>
                <a:buNone/>
              </a:pPr>
              <a:t>32</a:t>
            </a:fld>
            <a:endParaRPr lang="en-US" altLang="en-US" sz="1500" dirty="0">
              <a:latin typeface="Times New Roman" panose="02020603050405020304" pitchFamily="18" charset="0"/>
            </a:endParaRPr>
          </a:p>
        </p:txBody>
      </p:sp>
      <p:sp>
        <p:nvSpPr>
          <p:cNvPr id="67588" name="Rectangle 3"/>
          <p:cNvSpPr>
            <a:spLocks noGrp="1" noChangeArrowheads="1"/>
          </p:cNvSpPr>
          <p:nvPr>
            <p:ph type="body" idx="1"/>
          </p:nvPr>
        </p:nvSpPr>
        <p:spPr>
          <a:xfrm>
            <a:off x="595313" y="899319"/>
            <a:ext cx="6477000" cy="8228806"/>
          </a:xfrm>
          <a:solidFill>
            <a:schemeClr val="accent3"/>
          </a:solidFill>
        </p:spPr>
        <p:txBody>
          <a:bodyPr lIns="274320" tIns="47617" rIns="274320" bIns="47617"/>
          <a:lstStyle/>
          <a:p>
            <a:r>
              <a:rPr lang="en-US" altLang="en-US" sz="1700" b="1" dirty="0">
                <a:latin typeface="Consolas" panose="020B0609020204030204" pitchFamily="49" charset="0"/>
              </a:rPr>
              <a:t>Purpose:</a:t>
            </a:r>
            <a:endParaRPr lang="en-US" altLang="en-US" sz="1600" dirty="0">
              <a:latin typeface="Consolas" panose="020B0609020204030204" pitchFamily="49" charset="0"/>
            </a:endParaRPr>
          </a:p>
          <a:p>
            <a:pPr lvl="1"/>
            <a:r>
              <a:rPr lang="en-US" altLang="en-US" sz="1600" dirty="0">
                <a:latin typeface="Consolas" panose="020B0609020204030204" pitchFamily="49" charset="0"/>
              </a:rPr>
              <a:t>add one string to the end of another string</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a:latin typeface="Consolas" panose="020B0609020204030204" pitchFamily="49" charset="0"/>
              </a:rPr>
              <a:t>void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7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 </a:t>
            </a:r>
            <a:r>
              <a:rPr lang="en-US" altLang="en-US" sz="1400" b="1" dirty="0">
                <a:latin typeface="Consolas" panose="020B0609020204030204" pitchFamily="49" charset="0"/>
              </a:rPr>
              <a:t>void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p>
          <a:p>
            <a:pPr>
              <a:buFont typeface="Symbol" panose="05050102010706020507" pitchFamily="18" charset="2"/>
              <a:buNone/>
            </a:pPr>
            <a:r>
              <a:rPr lang="en-US" altLang="en-US" sz="1400" b="1" dirty="0">
                <a:latin typeface="Consolas" panose="020B0609020204030204" pitchFamily="49" charset="0"/>
              </a:rPr>
              <a:t>      if(</a:t>
            </a:r>
            <a:r>
              <a:rPr lang="en-US" altLang="en-US" sz="1400" b="1" dirty="0" err="1">
                <a:latin typeface="Consolas" panose="020B0609020204030204" pitchFamily="49" charset="0"/>
              </a:rPr>
              <a:t>len</a:t>
            </a:r>
            <a:r>
              <a:rPr lang="en-US" altLang="en-US" sz="1400" b="1" dirty="0">
                <a:latin typeface="Consolas" panose="020B0609020204030204" pitchFamily="49" charset="0"/>
              </a:rPr>
              <a:t> &lt; max-</a:t>
            </a:r>
            <a:r>
              <a:rPr lang="en-US" altLang="en-US" sz="1400" b="1" dirty="0" err="1">
                <a:latin typeface="Consolas" panose="020B0609020204030204" pitchFamily="49" charset="0"/>
              </a:rPr>
              <a:t>s.size</a:t>
            </a:r>
            <a:r>
              <a:rPr lang="en-US" altLang="en-US" sz="1400" b="1" dirty="0">
                <a:latin typeface="Consolas" panose="020B0609020204030204" pitchFamily="49" charset="0"/>
              </a:rPr>
              <a:t>()) {</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s.len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array[</a:t>
            </a:r>
            <a:r>
              <a:rPr lang="en-US" altLang="en-US" sz="1400" b="1" dirty="0" err="1">
                <a:latin typeface="Consolas" panose="020B0609020204030204" pitchFamily="49" charset="0"/>
              </a:rPr>
              <a:t>len+i</a:t>
            </a:r>
            <a:r>
              <a:rPr lang="en-US" altLang="en-US" sz="1400" b="1" dirty="0">
                <a:latin typeface="Consolas" panose="020B0609020204030204" pitchFamily="49" charset="0"/>
              </a:rPr>
              <a:t>] = s[</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s.size</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a:t>
            </a:r>
          </a:p>
          <a:p>
            <a:pPr>
              <a:buFont typeface="Symbol" panose="05050102010706020507" pitchFamily="18" charset="2"/>
              <a:buNone/>
            </a:pPr>
            <a:r>
              <a:rPr lang="en-US" altLang="en-US" sz="1400" b="1" dirty="0">
                <a:latin typeface="Consolas" panose="020B0609020204030204" pitchFamily="49" charset="0"/>
              </a:rPr>
              <a:t>      else {</a:t>
            </a:r>
          </a:p>
          <a:p>
            <a:pPr>
              <a:buFont typeface="Symbol" panose="05050102010706020507" pitchFamily="18" charset="2"/>
              <a:buNone/>
            </a:pPr>
            <a:r>
              <a:rPr lang="en-US" altLang="en-US" sz="1400" b="1" dirty="0">
                <a:latin typeface="Consolas" panose="020B0609020204030204" pitchFamily="49" charset="0"/>
              </a:rPr>
              <a:t>        max += max + </a:t>
            </a:r>
            <a:r>
              <a:rPr lang="en-US" altLang="en-US" sz="1400" b="1" dirty="0" err="1">
                <a:latin typeface="Consolas" panose="020B0609020204030204" pitchFamily="49" charset="0"/>
              </a:rPr>
              <a:t>s.size</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char *temp = new char[max];</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len</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temp[</a:t>
            </a:r>
            <a:r>
              <a:rPr lang="en-US" altLang="en-US" sz="1400" b="1" dirty="0" err="1">
                <a:latin typeface="Consolas" panose="020B0609020204030204" pitchFamily="49" charset="0"/>
              </a:rPr>
              <a:t>i</a:t>
            </a:r>
            <a:r>
              <a:rPr lang="en-US" altLang="en-US" sz="1400" b="1" dirty="0">
                <a:latin typeface="Consolas" panose="020B0609020204030204" pitchFamily="49" charset="0"/>
              </a:rPr>
              <a:t>] = array[</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s.size</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temp[</a:t>
            </a:r>
            <a:r>
              <a:rPr lang="en-US" altLang="en-US" sz="1400" b="1" dirty="0" err="1">
                <a:latin typeface="Consolas" panose="020B0609020204030204" pitchFamily="49" charset="0"/>
              </a:rPr>
              <a:t>len+i</a:t>
            </a:r>
            <a:r>
              <a:rPr lang="en-US" altLang="en-US" sz="1400" b="1" dirty="0">
                <a:latin typeface="Consolas" panose="020B0609020204030204" pitchFamily="49" charset="0"/>
              </a:rPr>
              <a:t>] = s[</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temp[</a:t>
            </a:r>
            <a:r>
              <a:rPr lang="en-US" altLang="en-US" sz="1400" b="1" dirty="0" err="1">
                <a:latin typeface="Consolas" panose="020B0609020204030204" pitchFamily="49" charset="0"/>
              </a:rPr>
              <a:t>len+s.size</a:t>
            </a:r>
            <a:r>
              <a:rPr lang="en-US" altLang="en-US" sz="1400" b="1" dirty="0">
                <a:latin typeface="Consolas" panose="020B0609020204030204" pitchFamily="49" charset="0"/>
              </a:rPr>
              <a:t>()] = ‘\0’;</a:t>
            </a:r>
          </a:p>
          <a:p>
            <a:pPr>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len</a:t>
            </a:r>
            <a:r>
              <a:rPr lang="en-US" altLang="en-US" sz="1400" b="1" dirty="0">
                <a:latin typeface="Consolas" panose="020B0609020204030204" pitchFamily="49" charset="0"/>
              </a:rPr>
              <a:t> += </a:t>
            </a:r>
            <a:r>
              <a:rPr lang="en-US" altLang="en-US" sz="1400" b="1" dirty="0" err="1">
                <a:latin typeface="Consolas" panose="020B0609020204030204" pitchFamily="49" charset="0"/>
              </a:rPr>
              <a:t>s.size</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delete [] array;</a:t>
            </a:r>
          </a:p>
          <a:p>
            <a:pPr>
              <a:buFont typeface="Symbol" panose="05050102010706020507" pitchFamily="18" charset="2"/>
              <a:buNone/>
            </a:pPr>
            <a:r>
              <a:rPr lang="en-US" altLang="en-US" sz="1400" b="1" dirty="0">
                <a:latin typeface="Consolas" panose="020B0609020204030204" pitchFamily="49" charset="0"/>
              </a:rPr>
              <a:t>        array = temp;</a:t>
            </a:r>
          </a:p>
          <a:p>
            <a:pPr>
              <a:buFont typeface="Symbol" panose="05050102010706020507" pitchFamily="18" charset="2"/>
              <a:buNone/>
            </a:pPr>
            <a:r>
              <a:rPr lang="en-US" altLang="en-US" sz="1400" b="1" dirty="0">
                <a:latin typeface="Consolas" panose="020B0609020204030204" pitchFamily="49" charset="0"/>
              </a:rPr>
              <a:t>      }</a:t>
            </a:r>
          </a:p>
          <a:p>
            <a:pPr>
              <a:buFont typeface="Symbol" panose="05050102010706020507" pitchFamily="18" charset="2"/>
              <a:buNone/>
            </a:pPr>
            <a:r>
              <a:rPr lang="en-US" altLang="en-US" sz="1400" b="1" dirty="0">
                <a:latin typeface="Consolas" panose="020B0609020204030204" pitchFamily="49" charset="0"/>
              </a:rPr>
              <a:t>    }</a:t>
            </a:r>
          </a:p>
          <a:p>
            <a:r>
              <a:rPr lang="en-US" altLang="en-US" sz="1700" b="1" dirty="0">
                <a:latin typeface="Consolas" panose="020B0609020204030204" pitchFamily="49" charset="0"/>
              </a:rPr>
              <a:t>Invocation </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    </a:t>
            </a:r>
            <a:r>
              <a:rPr lang="en-US" altLang="en-US" sz="1400" b="1" dirty="0">
                <a:latin typeface="Consolas" panose="020B0609020204030204" pitchFamily="49" charset="0"/>
              </a:rPr>
              <a:t>s += </a:t>
            </a:r>
            <a:r>
              <a:rPr lang="en-US" altLang="en-US" sz="1400" b="1" dirty="0" err="1">
                <a:latin typeface="Consolas" panose="020B0609020204030204" pitchFamily="49" charset="0"/>
              </a:rPr>
              <a:t>Str</a:t>
            </a:r>
            <a:r>
              <a:rPr lang="en-US" altLang="en-US" sz="1400" b="1" dirty="0">
                <a:latin typeface="Consolas" panose="020B0609020204030204" pitchFamily="49" charset="0"/>
              </a:rPr>
              <a:t>(“ another string”);</a:t>
            </a:r>
          </a:p>
        </p:txBody>
      </p:sp>
      <p:sp>
        <p:nvSpPr>
          <p:cNvPr id="67589" name="Rectangle 4"/>
          <p:cNvSpPr>
            <a:spLocks noGrp="1" noChangeArrowheads="1"/>
          </p:cNvSpPr>
          <p:nvPr>
            <p:ph type="title"/>
          </p:nvPr>
        </p:nvSpPr>
        <p:spPr>
          <a:xfrm>
            <a:off x="569913" y="214313"/>
            <a:ext cx="6450012" cy="457200"/>
          </a:xfrm>
        </p:spPr>
        <p:txBody>
          <a:bodyPr/>
          <a:lstStyle/>
          <a:p>
            <a:r>
              <a:rPr lang="en-US" altLang="en-US" sz="2800"/>
              <a:t>Append Another String</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6963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9A349A0-3C48-4C35-A17B-E68D5E35AC5D}" type="slidenum">
              <a:rPr lang="en-US" altLang="en-US" sz="1500" smtClean="0">
                <a:latin typeface="Times New Roman" panose="02020603050405020304" pitchFamily="18" charset="0"/>
              </a:rPr>
              <a:pPr>
                <a:spcBef>
                  <a:spcPct val="0"/>
                </a:spcBef>
                <a:buClrTx/>
                <a:buSzTx/>
                <a:buFontTx/>
                <a:buNone/>
              </a:pPr>
              <a:t>33</a:t>
            </a:fld>
            <a:endParaRPr lang="en-US" altLang="en-US" sz="1500" dirty="0">
              <a:latin typeface="Times New Roman" panose="02020603050405020304" pitchFamily="18" charset="0"/>
            </a:endParaRPr>
          </a:p>
        </p:txBody>
      </p:sp>
      <p:sp>
        <p:nvSpPr>
          <p:cNvPr id="69636" name="Rectangle 2"/>
          <p:cNvSpPr>
            <a:spLocks noGrp="1" noChangeArrowheads="1"/>
          </p:cNvSpPr>
          <p:nvPr>
            <p:ph type="body" idx="1"/>
          </p:nvPr>
        </p:nvSpPr>
        <p:spPr>
          <a:xfrm>
            <a:off x="595313" y="1813719"/>
            <a:ext cx="6477000" cy="7315200"/>
          </a:xfrm>
          <a:solidFill>
            <a:schemeClr val="accent3"/>
          </a:solidFill>
        </p:spPr>
        <p:txBody>
          <a:bodyPr lIns="274320" tIns="47617" rIns="274320" bIns="47617"/>
          <a:lstStyle/>
          <a:p>
            <a:r>
              <a:rPr lang="en-US" altLang="en-US" sz="1800" b="1" dirty="0">
                <a:latin typeface="Consolas" panose="020B0609020204030204" pitchFamily="49" charset="0"/>
              </a:rPr>
              <a:t>Purpose:</a:t>
            </a:r>
            <a:br>
              <a:rPr lang="en-US" altLang="en-US" sz="1800" b="1" dirty="0">
                <a:latin typeface="Consolas" panose="020B0609020204030204" pitchFamily="49" charset="0"/>
              </a:rPr>
            </a:br>
            <a:endParaRPr lang="en-US" altLang="en-US" sz="800" dirty="0">
              <a:latin typeface="Consolas" panose="020B0609020204030204" pitchFamily="49" charset="0"/>
            </a:endParaRPr>
          </a:p>
          <a:p>
            <a:pPr lvl="1"/>
            <a:r>
              <a:rPr lang="en-US" altLang="en-US" sz="1600" dirty="0">
                <a:latin typeface="Consolas" panose="020B0609020204030204" pitchFamily="49" charset="0"/>
              </a:rPr>
              <a:t>add two strings to create a new string result</a:t>
            </a:r>
            <a:br>
              <a:rPr lang="en-US" altLang="en-US" sz="1600" dirty="0">
                <a:latin typeface="Consolas" panose="020B0609020204030204" pitchFamily="49" charset="0"/>
              </a:rPr>
            </a:br>
            <a:endParaRPr lang="en-US" altLang="en-US" sz="1400" dirty="0">
              <a:latin typeface="Consolas" panose="020B0609020204030204" pitchFamily="49" charset="0"/>
            </a:endParaRPr>
          </a:p>
          <a:p>
            <a:r>
              <a:rPr lang="en-US" altLang="en-US" sz="1800" b="1" dirty="0">
                <a:latin typeface="Consolas" panose="020B0609020204030204" pitchFamily="49" charset="0"/>
              </a:rPr>
              <a:t>Declaration</a:t>
            </a:r>
            <a:r>
              <a:rPr lang="en-US" altLang="en-US" sz="1600" b="1" dirty="0">
                <a:latin typeface="Consolas" panose="020B0609020204030204" pitchFamily="49" charset="0"/>
              </a:rPr>
              <a:t> </a:t>
            </a:r>
            <a:r>
              <a:rPr lang="en-US" altLang="en-US" sz="1500" dirty="0">
                <a:latin typeface="Consolas" panose="020B0609020204030204" pitchFamily="49" charset="0"/>
              </a:rPr>
              <a:t>(in class declaration in header file):</a:t>
            </a:r>
            <a:br>
              <a:rPr lang="en-US" altLang="en-US" sz="1500" dirty="0">
                <a:latin typeface="Consolas" panose="020B0609020204030204" pitchFamily="49" charset="0"/>
              </a:rPr>
            </a:br>
            <a:endParaRPr lang="en-US" altLang="en-US" sz="1600" dirty="0">
              <a:latin typeface="Consolas" panose="020B0609020204030204" pitchFamily="49" charset="0"/>
            </a:endParaRPr>
          </a:p>
          <a:p>
            <a:pPr lvl="1">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8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br>
              <a:rPr lang="en-US" altLang="en-US" sz="1400" b="1" dirty="0">
                <a:latin typeface="Consolas" panose="020B0609020204030204" pitchFamily="49" charset="0"/>
              </a:rPr>
            </a:b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 temp = *this;</a:t>
            </a:r>
            <a:br>
              <a:rPr lang="en-US" altLang="en-US" sz="1400" b="1" dirty="0">
                <a:latin typeface="Consolas" panose="020B0609020204030204" pitchFamily="49" charset="0"/>
              </a:rPr>
            </a:br>
            <a:r>
              <a:rPr lang="en-US" altLang="en-US" sz="1400" b="1" dirty="0">
                <a:latin typeface="Consolas" panose="020B0609020204030204" pitchFamily="49" charset="0"/>
              </a:rPr>
              <a:t>   temp += s;</a:t>
            </a:r>
            <a:br>
              <a:rPr lang="en-US" altLang="en-US" sz="1400" b="1" dirty="0">
                <a:latin typeface="Consolas" panose="020B0609020204030204" pitchFamily="49" charset="0"/>
              </a:rPr>
            </a:br>
            <a:r>
              <a:rPr lang="en-US" altLang="en-US" sz="1400" b="1" dirty="0">
                <a:latin typeface="Consolas" panose="020B0609020204030204" pitchFamily="49" charset="0"/>
              </a:rPr>
              <a:t>   return temp;</a:t>
            </a:r>
          </a:p>
          <a:p>
            <a:pPr>
              <a:buFont typeface="Symbol" panose="05050102010706020507" pitchFamily="18" charset="2"/>
              <a:buNone/>
            </a:pPr>
            <a:r>
              <a:rPr lang="en-US" altLang="en-US" sz="1400" b="1" dirty="0">
                <a:latin typeface="Consolas" panose="020B0609020204030204" pitchFamily="49" charset="0"/>
              </a:rPr>
              <a:t>}</a:t>
            </a:r>
          </a:p>
          <a:p>
            <a:pPr>
              <a:buFont typeface="Symbol" panose="05050102010706020507" pitchFamily="18" charset="2"/>
              <a:buNone/>
            </a:pPr>
            <a:endParaRPr lang="en-US" altLang="en-US" sz="1400" b="1" dirty="0">
              <a:latin typeface="Consolas" panose="020B0609020204030204" pitchFamily="49" charset="0"/>
            </a:endParaRPr>
          </a:p>
          <a:p>
            <a:r>
              <a:rPr lang="en-US" altLang="en-US" sz="1800" b="1" dirty="0">
                <a:latin typeface="Consolas" panose="020B0609020204030204" pitchFamily="49" charset="0"/>
              </a:rPr>
              <a:t>Invocation </a:t>
            </a:r>
            <a:r>
              <a:rPr lang="en-US" altLang="en-US" sz="1500" dirty="0">
                <a:latin typeface="Consolas" panose="020B0609020204030204" pitchFamily="49" charset="0"/>
              </a:rPr>
              <a:t>(in test stub or application code):</a:t>
            </a:r>
            <a:br>
              <a:rPr lang="en-US" altLang="en-US" sz="15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    </a:t>
            </a:r>
            <a:r>
              <a:rPr lang="en-US" altLang="en-US" sz="1400" b="1" dirty="0">
                <a:latin typeface="Consolas" panose="020B0609020204030204" pitchFamily="49" charset="0"/>
              </a:rPr>
              <a:t>s = </a:t>
            </a:r>
            <a:r>
              <a:rPr lang="en-US" altLang="en-US" sz="1400" b="1" dirty="0" err="1">
                <a:latin typeface="Consolas" panose="020B0609020204030204" pitchFamily="49" charset="0"/>
              </a:rPr>
              <a:t>Str</a:t>
            </a:r>
            <a:r>
              <a:rPr lang="en-US" altLang="en-US" sz="1400" b="1" dirty="0">
                <a:latin typeface="Consolas" panose="020B0609020204030204" pitchFamily="49" charset="0"/>
              </a:rPr>
              <a:t>(“first, ”) + </a:t>
            </a:r>
            <a:r>
              <a:rPr lang="en-US" altLang="en-US" sz="1400" b="1" dirty="0" err="1">
                <a:latin typeface="Consolas" panose="020B0609020204030204" pitchFamily="49" charset="0"/>
              </a:rPr>
              <a:t>Str</a:t>
            </a:r>
            <a:r>
              <a:rPr lang="en-US" altLang="en-US" sz="1400" b="1" dirty="0">
                <a:latin typeface="Consolas" panose="020B0609020204030204" pitchFamily="49" charset="0"/>
              </a:rPr>
              <a:t>(“second”);</a:t>
            </a:r>
            <a:br>
              <a:rPr lang="en-US" altLang="en-US" sz="1400" b="1" dirty="0">
                <a:latin typeface="Consolas" panose="020B0609020204030204" pitchFamily="49" charset="0"/>
              </a:rPr>
            </a:br>
            <a:br>
              <a:rPr lang="en-US" altLang="en-US" sz="1400" b="1" dirty="0">
                <a:latin typeface="Consolas" panose="020B0609020204030204" pitchFamily="49" charset="0"/>
              </a:rPr>
            </a:br>
            <a:r>
              <a:rPr lang="en-US" altLang="en-US" sz="1400" b="1" dirty="0">
                <a:latin typeface="Consolas" panose="020B0609020204030204" pitchFamily="49" charset="0"/>
              </a:rPr>
              <a:t>Calls operator+(</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then operator=(</a:t>
            </a:r>
            <a:r>
              <a:rPr lang="en-US" altLang="en-US" sz="1400" b="1" dirty="0" err="1">
                <a:latin typeface="Consolas" panose="020B0609020204030204" pitchFamily="49" charset="0"/>
              </a:rPr>
              <a:t>Str</a:t>
            </a:r>
            <a:r>
              <a:rPr lang="en-US" altLang="en-US" sz="1400" b="1" dirty="0">
                <a:latin typeface="Consolas" panose="020B0609020204030204" pitchFamily="49" charset="0"/>
              </a:rPr>
              <a:t>&amp;&amp;)</a:t>
            </a:r>
          </a:p>
        </p:txBody>
      </p:sp>
      <p:sp>
        <p:nvSpPr>
          <p:cNvPr id="69637" name="Rectangle 3"/>
          <p:cNvSpPr>
            <a:spLocks noGrp="1" noChangeArrowheads="1"/>
          </p:cNvSpPr>
          <p:nvPr>
            <p:ph type="title"/>
          </p:nvPr>
        </p:nvSpPr>
        <p:spPr>
          <a:xfrm>
            <a:off x="569913" y="900113"/>
            <a:ext cx="6450012" cy="457200"/>
          </a:xfrm>
        </p:spPr>
        <p:txBody>
          <a:bodyPr/>
          <a:lstStyle/>
          <a:p>
            <a:r>
              <a:rPr lang="en-US" altLang="en-US" sz="2800"/>
              <a:t>Addition Operator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7168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E3B3B8A1-7F6E-43CA-ADE3-C1B4CE1AEAE2}" type="slidenum">
              <a:rPr lang="en-US" altLang="en-US" sz="1500" smtClean="0">
                <a:latin typeface="Times New Roman" panose="02020603050405020304" pitchFamily="18" charset="0"/>
              </a:rPr>
              <a:pPr>
                <a:spcBef>
                  <a:spcPct val="0"/>
                </a:spcBef>
                <a:buClrTx/>
                <a:buSzTx/>
                <a:buFontTx/>
                <a:buNone/>
              </a:pPr>
              <a:t>34</a:t>
            </a:fld>
            <a:endParaRPr lang="en-US" altLang="en-US" sz="1500">
              <a:latin typeface="Times New Roman" panose="02020603050405020304" pitchFamily="18" charset="0"/>
            </a:endParaRPr>
          </a:p>
        </p:txBody>
      </p:sp>
      <p:sp>
        <p:nvSpPr>
          <p:cNvPr id="71684" name="Rectangle 3"/>
          <p:cNvSpPr>
            <a:spLocks noGrp="1" noChangeArrowheads="1"/>
          </p:cNvSpPr>
          <p:nvPr>
            <p:ph type="body" idx="1"/>
          </p:nvPr>
        </p:nvSpPr>
        <p:spPr>
          <a:xfrm>
            <a:off x="519113" y="1813719"/>
            <a:ext cx="6781800" cy="6758781"/>
          </a:xfrm>
          <a:solidFill>
            <a:schemeClr val="accent3"/>
          </a:solidFill>
        </p:spPr>
        <p:txBody>
          <a:bodyPr lIns="274320" tIns="47617" rIns="274320" bIns="47617"/>
          <a:lstStyle/>
          <a:p>
            <a:pPr>
              <a:lnSpc>
                <a:spcPct val="90000"/>
              </a:lnSpc>
            </a:pPr>
            <a:r>
              <a:rPr lang="en-US" altLang="en-US" sz="1700" b="1" dirty="0">
                <a:latin typeface="Consolas" panose="020B0609020204030204" pitchFamily="49" charset="0"/>
              </a:rPr>
              <a:t>Purpose:</a:t>
            </a:r>
            <a:br>
              <a:rPr lang="en-US" altLang="en-US" sz="1700" dirty="0">
                <a:latin typeface="Consolas" panose="020B0609020204030204" pitchFamily="49" charset="0"/>
              </a:rPr>
            </a:br>
            <a:endParaRPr lang="en-US" altLang="en-US" sz="1600" dirty="0">
              <a:latin typeface="Consolas" panose="020B0609020204030204" pitchFamily="49" charset="0"/>
            </a:endParaRPr>
          </a:p>
          <a:p>
            <a:pPr lvl="1">
              <a:lnSpc>
                <a:spcPct val="90000"/>
              </a:lnSpc>
            </a:pPr>
            <a:r>
              <a:rPr lang="en-US" altLang="en-US" sz="1600" dirty="0">
                <a:latin typeface="Consolas" panose="020B0609020204030204" pitchFamily="49" charset="0"/>
              </a:rPr>
              <a:t>to coerce object of class to an object of another class</a:t>
            </a:r>
          </a:p>
          <a:p>
            <a:pPr lvl="1">
              <a:lnSpc>
                <a:spcPct val="90000"/>
              </a:lnSpc>
            </a:pPr>
            <a:r>
              <a:rPr lang="en-US" altLang="en-US" sz="1600" dirty="0">
                <a:latin typeface="Consolas" panose="020B0609020204030204" pitchFamily="49" charset="0"/>
              </a:rPr>
              <a:t>here we cast a Str object to a pointer to a const char array</a:t>
            </a:r>
            <a:br>
              <a:rPr lang="en-US" altLang="en-US" sz="16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Declaration</a:t>
            </a:r>
            <a:r>
              <a:rPr lang="en-US" altLang="en-US" sz="1600" b="1" dirty="0">
                <a:latin typeface="Consolas" panose="020B0609020204030204" pitchFamily="49" charset="0"/>
              </a:rPr>
              <a:t> </a:t>
            </a:r>
            <a:r>
              <a:rPr lang="en-US" altLang="en-US" sz="1400" dirty="0">
                <a:latin typeface="Consolas" panose="020B0609020204030204" pitchFamily="49" charset="0"/>
              </a:rPr>
              <a:t>(in class declaration in header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err="1">
                <a:latin typeface="Consolas" panose="020B0609020204030204" pitchFamily="49" charset="0"/>
              </a:rPr>
              <a:t>Str</a:t>
            </a:r>
            <a:r>
              <a:rPr lang="en-US" altLang="en-US" sz="1400" b="1" dirty="0">
                <a:latin typeface="Consolas" panose="020B0609020204030204" pitchFamily="49" charset="0"/>
              </a:rPr>
              <a:t>::operator </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Definition</a:t>
            </a:r>
            <a:r>
              <a:rPr lang="en-US" altLang="en-US" sz="1600" b="1" dirty="0">
                <a:latin typeface="Consolas" panose="020B0609020204030204" pitchFamily="49" charset="0"/>
              </a:rPr>
              <a:t> </a:t>
            </a:r>
            <a:r>
              <a:rPr lang="en-US" altLang="en-US" sz="1400" dirty="0">
                <a:latin typeface="Consolas" panose="020B0609020204030204" pitchFamily="49" charset="0"/>
              </a:rPr>
              <a:t>(inline in header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a:latin typeface="Consolas" panose="020B0609020204030204" pitchFamily="49" charset="0"/>
              </a:rPr>
              <a:t>inline </a:t>
            </a:r>
            <a:r>
              <a:rPr lang="en-US" altLang="en-US" sz="1400" b="1" dirty="0" err="1">
                <a:latin typeface="Consolas" panose="020B0609020204030204" pitchFamily="49" charset="0"/>
              </a:rPr>
              <a:t>Str</a:t>
            </a:r>
            <a:r>
              <a:rPr lang="en-US" altLang="en-US" sz="1400" b="1" dirty="0">
                <a:latin typeface="Consolas" panose="020B0609020204030204" pitchFamily="49" charset="0"/>
              </a:rPr>
              <a:t>::operator </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 { </a:t>
            </a:r>
          </a:p>
          <a:p>
            <a:pPr lvl="1">
              <a:lnSpc>
                <a:spcPct val="90000"/>
              </a:lnSpc>
              <a:buFontTx/>
              <a:buNone/>
            </a:pPr>
            <a:r>
              <a:rPr lang="en-US" altLang="en-US" sz="1400" b="1" dirty="0">
                <a:latin typeface="Consolas" panose="020B0609020204030204" pitchFamily="49" charset="0"/>
              </a:rPr>
              <a:t>  return array;</a:t>
            </a:r>
          </a:p>
          <a:p>
            <a:pPr lvl="1">
              <a:lnSpc>
                <a:spcPct val="90000"/>
              </a:lnSpc>
              <a:buFontTx/>
              <a:buNone/>
            </a:pPr>
            <a:r>
              <a:rPr lang="en-US" altLang="en-US" sz="1400" b="1" dirty="0">
                <a:latin typeface="Consolas" panose="020B0609020204030204" pitchFamily="49" charset="0"/>
              </a:rPr>
              <a:t>}</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400" dirty="0">
                <a:latin typeface="Consolas" panose="020B0609020204030204" pitchFamily="49" charset="0"/>
              </a:rPr>
              <a:t>The </a:t>
            </a:r>
            <a:r>
              <a:rPr lang="en-US" altLang="en-US" sz="1400" dirty="0" err="1">
                <a:latin typeface="Consolas" panose="020B0609020204030204" pitchFamily="49" charset="0"/>
              </a:rPr>
              <a:t>const</a:t>
            </a:r>
            <a:r>
              <a:rPr lang="en-US" altLang="en-US" sz="1400" dirty="0">
                <a:latin typeface="Consolas" panose="020B0609020204030204" pitchFamily="49" charset="0"/>
              </a:rPr>
              <a:t> says that the character array values can’t be changed.  </a:t>
            </a:r>
            <a:br>
              <a:rPr lang="en-US" altLang="en-US" sz="14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400" dirty="0">
                <a:latin typeface="Consolas" panose="020B0609020204030204" pitchFamily="49" charset="0"/>
              </a:rPr>
              <a:t>Note that the cast operator is the only operator which has, by definition, no return value (not even void).</a:t>
            </a:r>
            <a:br>
              <a:rPr lang="en-US" altLang="en-US" sz="14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700" b="1" dirty="0">
                <a:latin typeface="Consolas" panose="020B0609020204030204" pitchFamily="49" charset="0"/>
              </a:rPr>
              <a:t>Invocations </a:t>
            </a:r>
            <a:r>
              <a:rPr lang="en-US" altLang="en-US" sz="1400" dirty="0">
                <a:latin typeface="Consolas" panose="020B0609020204030204" pitchFamily="49" charset="0"/>
              </a:rPr>
              <a:t>(in test stub or application code):</a:t>
            </a:r>
            <a:br>
              <a:rPr lang="en-US" altLang="en-US" sz="1400" dirty="0">
                <a:latin typeface="Consolas" panose="020B0609020204030204" pitchFamily="49" charset="0"/>
              </a:rPr>
            </a:br>
            <a:br>
              <a:rPr lang="en-US" altLang="en-US" sz="1400" dirty="0">
                <a:latin typeface="Consolas" panose="020B0609020204030204" pitchFamily="49" charset="0"/>
              </a:rPr>
            </a:b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r>
              <a:rPr lang="en-US" altLang="en-US" sz="1400" b="1" dirty="0" err="1">
                <a:latin typeface="Consolas" panose="020B0609020204030204" pitchFamily="49" charset="0"/>
              </a:rPr>
              <a:t>ptr</a:t>
            </a:r>
            <a:r>
              <a:rPr lang="en-US" altLang="en-US" sz="1400" b="1" dirty="0">
                <a:latin typeface="Consolas" panose="020B0609020204030204" pitchFamily="49" charset="0"/>
              </a:rPr>
              <a:t> = s;           // implicit invocation</a:t>
            </a:r>
            <a:br>
              <a:rPr lang="en-US" altLang="en-US" sz="1400" b="1" dirty="0">
                <a:latin typeface="Consolas" panose="020B0609020204030204" pitchFamily="49" charset="0"/>
              </a:rPr>
            </a:b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r>
              <a:rPr lang="en-US" altLang="en-US" sz="1400" b="1" dirty="0" err="1">
                <a:latin typeface="Consolas" panose="020B0609020204030204" pitchFamily="49" charset="0"/>
              </a:rPr>
              <a:t>ptr</a:t>
            </a:r>
            <a:r>
              <a:rPr lang="en-US" altLang="en-US" sz="1400" b="1" dirty="0">
                <a:latin typeface="Consolas" panose="020B0609020204030204" pitchFamily="49" charset="0"/>
              </a:rPr>
              <a:t> = </a:t>
            </a:r>
            <a:r>
              <a:rPr lang="en-US" altLang="en-US" sz="1400" b="1" dirty="0" err="1">
                <a:latin typeface="Consolas" panose="020B0609020204030204" pitchFamily="49" charset="0"/>
              </a:rPr>
              <a:t>static_cast</a:t>
            </a:r>
            <a:r>
              <a:rPr lang="en-US" altLang="en-US" sz="1400" b="1" dirty="0">
                <a:latin typeface="Consolas" panose="020B0609020204030204" pitchFamily="49" charset="0"/>
              </a:rPr>
              <a:t>&lt;</a:t>
            </a:r>
            <a:r>
              <a:rPr lang="en-US" altLang="en-US" sz="1400" b="1" dirty="0" err="1">
                <a:latin typeface="Consolas" panose="020B0609020204030204" pitchFamily="49" charset="0"/>
              </a:rPr>
              <a:t>const</a:t>
            </a:r>
            <a:r>
              <a:rPr lang="en-US" altLang="en-US" sz="1400" b="1" dirty="0">
                <a:latin typeface="Consolas" panose="020B0609020204030204" pitchFamily="49" charset="0"/>
              </a:rPr>
              <a:t> char*&gt;(s)</a:t>
            </a:r>
            <a:br>
              <a:rPr lang="en-US" altLang="en-US" sz="1400" b="1" dirty="0">
                <a:latin typeface="Consolas" panose="020B0609020204030204" pitchFamily="49" charset="0"/>
              </a:rPr>
            </a:b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r>
              <a:rPr lang="en-US" altLang="en-US" sz="1400" b="1" dirty="0" err="1">
                <a:latin typeface="Consolas" panose="020B0609020204030204" pitchFamily="49" charset="0"/>
              </a:rPr>
              <a:t>ptr</a:t>
            </a:r>
            <a:r>
              <a:rPr lang="en-US" altLang="en-US" sz="1400" b="1" dirty="0">
                <a:latin typeface="Consolas" panose="020B0609020204030204" pitchFamily="49" charset="0"/>
              </a:rPr>
              <a:t> = char*(s);    // newer cast notation</a:t>
            </a:r>
            <a:br>
              <a:rPr lang="en-US" altLang="en-US" sz="1400" b="1" dirty="0">
                <a:latin typeface="Consolas" panose="020B0609020204030204" pitchFamily="49" charset="0"/>
              </a:rPr>
            </a:br>
            <a:r>
              <a:rPr lang="en-US" altLang="en-US" sz="1400" b="1" dirty="0" err="1">
                <a:latin typeface="Consolas" panose="020B0609020204030204" pitchFamily="49" charset="0"/>
              </a:rPr>
              <a:t>const</a:t>
            </a:r>
            <a:r>
              <a:rPr lang="en-US" altLang="en-US" sz="1400" b="1" dirty="0">
                <a:latin typeface="Consolas" panose="020B0609020204030204" pitchFamily="49" charset="0"/>
              </a:rPr>
              <a:t> char* </a:t>
            </a:r>
            <a:r>
              <a:rPr lang="en-US" altLang="en-US" sz="1400" b="1" dirty="0" err="1">
                <a:latin typeface="Consolas" panose="020B0609020204030204" pitchFamily="49" charset="0"/>
              </a:rPr>
              <a:t>ptr</a:t>
            </a:r>
            <a:r>
              <a:rPr lang="en-US" altLang="en-US" sz="1400" b="1" dirty="0">
                <a:latin typeface="Consolas" panose="020B0609020204030204" pitchFamily="49" charset="0"/>
              </a:rPr>
              <a:t> = (char*)s;    // classic cast notation</a:t>
            </a:r>
            <a:br>
              <a:rPr lang="en-US" altLang="en-US" sz="1400" b="1" dirty="0">
                <a:latin typeface="Consolas" panose="020B0609020204030204" pitchFamily="49" charset="0"/>
              </a:rPr>
            </a:br>
            <a:endParaRPr lang="en-US" altLang="en-US" sz="1400" dirty="0">
              <a:latin typeface="Consolas" panose="020B0609020204030204" pitchFamily="49" charset="0"/>
            </a:endParaRPr>
          </a:p>
        </p:txBody>
      </p:sp>
      <p:sp>
        <p:nvSpPr>
          <p:cNvPr id="71685" name="Rectangle 4"/>
          <p:cNvSpPr>
            <a:spLocks noGrp="1" noChangeArrowheads="1"/>
          </p:cNvSpPr>
          <p:nvPr>
            <p:ph type="title"/>
          </p:nvPr>
        </p:nvSpPr>
        <p:spPr>
          <a:xfrm>
            <a:off x="569913" y="328613"/>
            <a:ext cx="6450012" cy="1181100"/>
          </a:xfrm>
        </p:spPr>
        <p:txBody>
          <a:bodyPr/>
          <a:lstStyle/>
          <a:p>
            <a:r>
              <a:rPr lang="en-US" altLang="en-US"/>
              <a:t>Cast Operator</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7373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2A806DC-78BE-48C1-A6D5-D3FCD24AB796}" type="slidenum">
              <a:rPr lang="en-US" altLang="en-US" sz="1500" smtClean="0">
                <a:latin typeface="Times New Roman" panose="02020603050405020304" pitchFamily="18" charset="0"/>
              </a:rPr>
              <a:pPr>
                <a:spcBef>
                  <a:spcPct val="0"/>
                </a:spcBef>
                <a:buClrTx/>
                <a:buSzTx/>
                <a:buFontTx/>
                <a:buNone/>
              </a:pPr>
              <a:t>35</a:t>
            </a:fld>
            <a:endParaRPr lang="en-US" altLang="en-US" sz="1500" dirty="0">
              <a:latin typeface="Times New Roman" panose="02020603050405020304" pitchFamily="18" charset="0"/>
            </a:endParaRPr>
          </a:p>
        </p:txBody>
      </p:sp>
      <p:sp>
        <p:nvSpPr>
          <p:cNvPr id="73732" name="Rectangle 3"/>
          <p:cNvSpPr>
            <a:spLocks noGrp="1" noChangeArrowheads="1"/>
          </p:cNvSpPr>
          <p:nvPr>
            <p:ph type="body" idx="1"/>
          </p:nvPr>
        </p:nvSpPr>
        <p:spPr>
          <a:xfrm>
            <a:off x="519113" y="1357313"/>
            <a:ext cx="6705600" cy="7213600"/>
          </a:xfrm>
          <a:solidFill>
            <a:schemeClr val="accent3"/>
          </a:solidFill>
        </p:spPr>
        <p:txBody>
          <a:bodyPr lIns="274320" tIns="47617" rIns="274320" bIns="47617"/>
          <a:lstStyle/>
          <a:p>
            <a:r>
              <a:rPr lang="en-US" altLang="en-US" sz="1900" b="1" dirty="0">
                <a:latin typeface="Consolas" panose="020B0609020204030204" pitchFamily="49" charset="0"/>
              </a:rPr>
              <a:t>Purpose:</a:t>
            </a:r>
            <a:br>
              <a:rPr lang="en-US" altLang="en-US" sz="1900" dirty="0">
                <a:latin typeface="Consolas" panose="020B0609020204030204" pitchFamily="49" charset="0"/>
              </a:rPr>
            </a:br>
            <a:endParaRPr lang="en-US" altLang="en-US" sz="1800" dirty="0">
              <a:latin typeface="Consolas" panose="020B0609020204030204" pitchFamily="49" charset="0"/>
            </a:endParaRPr>
          </a:p>
          <a:p>
            <a:pPr lvl="1"/>
            <a:r>
              <a:rPr lang="en-US" altLang="en-US" sz="1600" dirty="0">
                <a:latin typeface="Consolas" panose="020B0609020204030204" pitchFamily="49" charset="0"/>
              </a:rPr>
              <a:t>send string to output stream</a:t>
            </a:r>
            <a:br>
              <a:rPr lang="en-US" altLang="en-US" sz="1600" dirty="0">
                <a:latin typeface="Consolas" panose="020B0609020204030204" pitchFamily="49" charset="0"/>
              </a:rPr>
            </a:br>
            <a:endParaRPr lang="en-US" altLang="en-US" sz="1600" dirty="0">
              <a:latin typeface="Consolas" panose="020B0609020204030204" pitchFamily="49" charset="0"/>
            </a:endParaRPr>
          </a:p>
          <a:p>
            <a:r>
              <a:rPr lang="en-US" altLang="en-US" sz="1900" b="1" dirty="0">
                <a:latin typeface="Consolas" panose="020B0609020204030204" pitchFamily="49" charset="0"/>
              </a:rPr>
              <a:t>Declaration</a:t>
            </a:r>
            <a:r>
              <a:rPr lang="en-US" altLang="en-US" sz="1800" b="1" dirty="0">
                <a:latin typeface="Consolas" panose="020B0609020204030204" pitchFamily="49" charset="0"/>
              </a:rPr>
              <a:t> </a:t>
            </a:r>
            <a:r>
              <a:rPr lang="en-US" altLang="en-US" sz="1700" dirty="0">
                <a:latin typeface="Consolas" panose="020B0609020204030204" pitchFamily="49" charset="0"/>
              </a:rPr>
              <a:t>(in header file):</a:t>
            </a:r>
            <a:br>
              <a:rPr lang="en-US" altLang="en-US" sz="1800" dirty="0">
                <a:latin typeface="Consolas" panose="020B0609020204030204" pitchFamily="49" charset="0"/>
              </a:rPr>
            </a:br>
            <a:endParaRPr lang="en-US" altLang="en-US" sz="1800" dirty="0">
              <a:latin typeface="Consolas" panose="020B0609020204030204" pitchFamily="49" charset="0"/>
            </a:endParaRPr>
          </a:p>
          <a:p>
            <a:pPr lvl="1">
              <a:buFontTx/>
              <a:buNone/>
            </a:pPr>
            <a:r>
              <a:rPr lang="en-US" altLang="en-US" sz="1400" b="1" dirty="0" err="1">
                <a:latin typeface="Consolas" panose="020B0609020204030204" pitchFamily="49" charset="0"/>
              </a:rPr>
              <a:t>ostream</a:t>
            </a:r>
            <a:r>
              <a:rPr lang="en-US" altLang="en-US" sz="1400" b="1" dirty="0">
                <a:latin typeface="Consolas" panose="020B0609020204030204" pitchFamily="49" charset="0"/>
              </a:rPr>
              <a:t>&amp; operator&lt;&lt;(</a:t>
            </a:r>
            <a:r>
              <a:rPr lang="en-US" altLang="en-US" sz="1400" b="1" dirty="0" err="1">
                <a:latin typeface="Consolas" panose="020B0609020204030204" pitchFamily="49" charset="0"/>
              </a:rPr>
              <a:t>std</a:t>
            </a:r>
            <a:r>
              <a:rPr lang="en-US" altLang="en-US" sz="1400" b="1" dirty="0">
                <a:latin typeface="Consolas" panose="020B0609020204030204" pitchFamily="49" charset="0"/>
              </a:rPr>
              <a:t>::</a:t>
            </a:r>
            <a:r>
              <a:rPr lang="en-US" altLang="en-US" sz="1400" b="1" dirty="0" err="1">
                <a:latin typeface="Consolas" panose="020B0609020204030204" pitchFamily="49" charset="0"/>
              </a:rPr>
              <a:t>ostream</a:t>
            </a:r>
            <a:r>
              <a:rPr lang="en-US" altLang="en-US" sz="1400" b="1" dirty="0">
                <a:latin typeface="Consolas" panose="020B0609020204030204" pitchFamily="49" charset="0"/>
              </a:rPr>
              <a:t>&amp; out, </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a:t>
            </a:r>
            <a:br>
              <a:rPr lang="en-US" altLang="en-US" sz="1400" b="1" dirty="0">
                <a:latin typeface="Consolas" panose="020B0609020204030204" pitchFamily="49" charset="0"/>
              </a:rPr>
            </a:br>
            <a:endParaRPr lang="en-US" altLang="en-US" sz="1400" dirty="0">
              <a:latin typeface="Consolas" panose="020B0609020204030204" pitchFamily="49" charset="0"/>
            </a:endParaRPr>
          </a:p>
          <a:p>
            <a:r>
              <a:rPr lang="en-US" altLang="en-US" sz="1900" b="1" dirty="0">
                <a:latin typeface="Consolas" panose="020B0609020204030204" pitchFamily="49" charset="0"/>
              </a:rPr>
              <a:t>Definition </a:t>
            </a:r>
            <a:r>
              <a:rPr lang="en-US" altLang="en-US" sz="1700" dirty="0">
                <a:latin typeface="Consolas" panose="020B0609020204030204" pitchFamily="49" charset="0"/>
              </a:rPr>
              <a:t>(in implementation file):</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600" dirty="0">
                <a:latin typeface="Consolas" panose="020B0609020204030204" pitchFamily="49" charset="0"/>
              </a:rPr>
              <a:t>Note that this function is not a member of the Str class nor is it a friend.</a:t>
            </a:r>
            <a:br>
              <a:rPr lang="en-US" altLang="en-US" sz="1700" dirty="0">
                <a:latin typeface="Consolas" panose="020B0609020204030204" pitchFamily="49" charset="0"/>
              </a:rPr>
            </a:br>
            <a:endParaRPr lang="en-US" altLang="en-US" sz="1300" b="1" dirty="0">
              <a:latin typeface="Consolas" panose="020B0609020204030204" pitchFamily="49" charset="0"/>
            </a:endParaRPr>
          </a:p>
          <a:p>
            <a:pPr>
              <a:buFont typeface="Symbol" panose="05050102010706020507" pitchFamily="18" charset="2"/>
              <a:buNone/>
            </a:pPr>
            <a:r>
              <a:rPr lang="en-US" altLang="en-US" sz="1300" b="1" dirty="0">
                <a:latin typeface="Consolas" panose="020B0609020204030204" pitchFamily="49" charset="0"/>
              </a:rPr>
              <a:t>    </a:t>
            </a:r>
            <a:r>
              <a:rPr lang="en-US" altLang="en-US" sz="1400" b="1" dirty="0" err="1">
                <a:latin typeface="Consolas" panose="020B0609020204030204" pitchFamily="49" charset="0"/>
              </a:rPr>
              <a:t>ostream</a:t>
            </a:r>
            <a:r>
              <a:rPr lang="en-US" altLang="en-US" sz="1400" b="1" dirty="0">
                <a:latin typeface="Consolas" panose="020B0609020204030204" pitchFamily="49" charset="0"/>
              </a:rPr>
              <a:t>&amp; operator&lt;&lt;(</a:t>
            </a:r>
            <a:r>
              <a:rPr lang="en-US" altLang="en-US" sz="1400" b="1" dirty="0" err="1">
                <a:latin typeface="Consolas" panose="020B0609020204030204" pitchFamily="49" charset="0"/>
              </a:rPr>
              <a:t>ostream</a:t>
            </a:r>
            <a:r>
              <a:rPr lang="en-US" altLang="en-US" sz="1400" b="1" dirty="0">
                <a:latin typeface="Consolas" panose="020B0609020204030204" pitchFamily="49" charset="0"/>
              </a:rPr>
              <a:t>&amp; out, </a:t>
            </a:r>
            <a:r>
              <a:rPr lang="en-US" altLang="en-US" sz="1400" b="1" dirty="0" err="1">
                <a:latin typeface="Consolas" panose="020B0609020204030204" pitchFamily="49" charset="0"/>
              </a:rPr>
              <a:t>const</a:t>
            </a:r>
            <a:r>
              <a:rPr lang="en-US" altLang="en-US" sz="1400" b="1" dirty="0">
                <a:latin typeface="Consolas" panose="020B0609020204030204" pitchFamily="49" charset="0"/>
              </a:rPr>
              <a:t>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br>
              <a:rPr lang="en-US" altLang="en-US" sz="1400" b="1" dirty="0">
                <a:latin typeface="Consolas" panose="020B0609020204030204" pitchFamily="49" charset="0"/>
              </a:rPr>
            </a:br>
            <a:endParaRPr lang="en-US" altLang="en-US" sz="1400" b="1" dirty="0">
              <a:latin typeface="Consolas" panose="020B0609020204030204" pitchFamily="49" charset="0"/>
            </a:endParaRPr>
          </a:p>
          <a:p>
            <a:pPr>
              <a:buFont typeface="Symbol" panose="05050102010706020507" pitchFamily="18" charset="2"/>
              <a:buNone/>
            </a:pPr>
            <a:r>
              <a:rPr lang="en-US" altLang="en-US" sz="1400" b="1" dirty="0">
                <a:latin typeface="Consolas" panose="020B0609020204030204" pitchFamily="49" charset="0"/>
              </a:rPr>
              <a:t>      for(</a:t>
            </a:r>
            <a:r>
              <a:rPr lang="en-US" altLang="en-US" sz="1400" b="1" dirty="0" err="1">
                <a:latin typeface="Consolas" panose="020B0609020204030204" pitchFamily="49" charset="0"/>
              </a:rPr>
              <a:t>int</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=0; </a:t>
            </a:r>
            <a:r>
              <a:rPr lang="en-US" altLang="en-US" sz="1400" b="1" dirty="0" err="1">
                <a:latin typeface="Consolas" panose="020B0609020204030204" pitchFamily="49" charset="0"/>
              </a:rPr>
              <a:t>i</a:t>
            </a:r>
            <a:r>
              <a:rPr lang="en-US" altLang="en-US" sz="1400" b="1" dirty="0">
                <a:latin typeface="Consolas" panose="020B0609020204030204" pitchFamily="49" charset="0"/>
              </a:rPr>
              <a:t>&lt;</a:t>
            </a:r>
            <a:r>
              <a:rPr lang="en-US" altLang="en-US" sz="1400" b="1" dirty="0" err="1">
                <a:latin typeface="Consolas" panose="020B0609020204030204" pitchFamily="49" charset="0"/>
              </a:rPr>
              <a:t>s.size</a:t>
            </a:r>
            <a:r>
              <a:rPr lang="en-US" altLang="en-US" sz="1400" b="1" dirty="0">
                <a:latin typeface="Consolas" panose="020B0609020204030204" pitchFamily="49" charset="0"/>
              </a:rPr>
              <a:t>(); </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out &lt;&lt; s[</a:t>
            </a:r>
            <a:r>
              <a:rPr lang="en-US" altLang="en-US" sz="1400" b="1" dirty="0" err="1">
                <a:latin typeface="Consolas" panose="020B0609020204030204" pitchFamily="49" charset="0"/>
              </a:rPr>
              <a:t>i</a:t>
            </a:r>
            <a:r>
              <a:rPr lang="en-US" altLang="en-US" sz="1400" b="1" dirty="0">
                <a:latin typeface="Consolas" panose="020B0609020204030204" pitchFamily="49" charset="0"/>
              </a:rPr>
              <a:t>];</a:t>
            </a:r>
          </a:p>
          <a:p>
            <a:pPr>
              <a:buFont typeface="Symbol" panose="05050102010706020507" pitchFamily="18" charset="2"/>
              <a:buNone/>
            </a:pPr>
            <a:r>
              <a:rPr lang="en-US" altLang="en-US" sz="1400" b="1" dirty="0">
                <a:latin typeface="Consolas" panose="020B0609020204030204" pitchFamily="49" charset="0"/>
              </a:rPr>
              <a:t>      return out;</a:t>
            </a:r>
          </a:p>
          <a:p>
            <a:pPr>
              <a:buFont typeface="Symbol" panose="05050102010706020507" pitchFamily="18" charset="2"/>
              <a:buNone/>
            </a:pPr>
            <a:r>
              <a:rPr lang="en-US" altLang="en-US" sz="1400" b="1" dirty="0">
                <a:latin typeface="Consolas" panose="020B0609020204030204" pitchFamily="49" charset="0"/>
              </a:rPr>
              <a:t>    }</a:t>
            </a:r>
          </a:p>
          <a:p>
            <a:pPr>
              <a:buFont typeface="Symbol" panose="05050102010706020507" pitchFamily="18" charset="2"/>
              <a:buNone/>
            </a:pPr>
            <a:br>
              <a:rPr lang="en-US" altLang="en-US" sz="1300" b="1" dirty="0">
                <a:latin typeface="Consolas" panose="020B0609020204030204" pitchFamily="49" charset="0"/>
              </a:rPr>
            </a:br>
            <a:endParaRPr lang="en-US" altLang="en-US" sz="1300" dirty="0">
              <a:latin typeface="Consolas" panose="020B0609020204030204" pitchFamily="49" charset="0"/>
            </a:endParaRPr>
          </a:p>
          <a:p>
            <a:r>
              <a:rPr lang="en-US" altLang="en-US" sz="1900" b="1" dirty="0">
                <a:latin typeface="Consolas" panose="020B0609020204030204" pitchFamily="49" charset="0"/>
              </a:rPr>
              <a:t>Invocation </a:t>
            </a:r>
            <a:r>
              <a:rPr lang="en-US" altLang="en-US" sz="1700" dirty="0">
                <a:latin typeface="Consolas" panose="020B0609020204030204" pitchFamily="49" charset="0"/>
              </a:rPr>
              <a:t>(in test stub or application code):</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    </a:t>
            </a:r>
            <a:r>
              <a:rPr lang="en-US" altLang="en-US" sz="1400" b="1" dirty="0" err="1">
                <a:latin typeface="Consolas" panose="020B0609020204030204" pitchFamily="49" charset="0"/>
              </a:rPr>
              <a:t>std</a:t>
            </a:r>
            <a:r>
              <a:rPr lang="en-US" altLang="en-US" sz="1400" b="1" dirty="0">
                <a:latin typeface="Consolas" panose="020B0609020204030204" pitchFamily="49" charset="0"/>
              </a:rPr>
              <a:t>::</a:t>
            </a:r>
            <a:r>
              <a:rPr lang="en-US" altLang="en-US" sz="1400" b="1" dirty="0" err="1">
                <a:latin typeface="Consolas" panose="020B0609020204030204" pitchFamily="49" charset="0"/>
              </a:rPr>
              <a:t>cout</a:t>
            </a:r>
            <a:r>
              <a:rPr lang="en-US" altLang="en-US" sz="1400" b="1" dirty="0">
                <a:latin typeface="Consolas" panose="020B0609020204030204" pitchFamily="49" charset="0"/>
              </a:rPr>
              <a:t> &lt;&lt; s;</a:t>
            </a:r>
          </a:p>
        </p:txBody>
      </p:sp>
      <p:sp>
        <p:nvSpPr>
          <p:cNvPr id="73733" name="Rectangle 4"/>
          <p:cNvSpPr>
            <a:spLocks noGrp="1" noChangeArrowheads="1"/>
          </p:cNvSpPr>
          <p:nvPr>
            <p:ph type="title"/>
          </p:nvPr>
        </p:nvSpPr>
        <p:spPr>
          <a:xfrm>
            <a:off x="569913" y="328613"/>
            <a:ext cx="6450012" cy="876300"/>
          </a:xfrm>
        </p:spPr>
        <p:txBody>
          <a:bodyPr/>
          <a:lstStyle/>
          <a:p>
            <a:r>
              <a:rPr lang="en-US" altLang="en-US"/>
              <a:t>Insertion Operator</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7577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0DCAB41-B87C-4AC5-A45A-BECE0BC8E104}" type="slidenum">
              <a:rPr lang="en-US" altLang="en-US" sz="1500" smtClean="0">
                <a:latin typeface="Times New Roman" panose="02020603050405020304" pitchFamily="18" charset="0"/>
              </a:rPr>
              <a:pPr>
                <a:spcBef>
                  <a:spcPct val="0"/>
                </a:spcBef>
                <a:buClrTx/>
                <a:buSzTx/>
                <a:buFontTx/>
                <a:buNone/>
              </a:pPr>
              <a:t>36</a:t>
            </a:fld>
            <a:endParaRPr lang="en-US" altLang="en-US" sz="1500" dirty="0">
              <a:latin typeface="Times New Roman" panose="02020603050405020304" pitchFamily="18" charset="0"/>
            </a:endParaRPr>
          </a:p>
        </p:txBody>
      </p:sp>
      <p:sp>
        <p:nvSpPr>
          <p:cNvPr id="75780" name="Rectangle 3"/>
          <p:cNvSpPr>
            <a:spLocks noGrp="1" noChangeArrowheads="1"/>
          </p:cNvSpPr>
          <p:nvPr>
            <p:ph type="body" idx="1"/>
          </p:nvPr>
        </p:nvSpPr>
        <p:spPr>
          <a:xfrm>
            <a:off x="823913" y="1357313"/>
            <a:ext cx="6154737" cy="7213600"/>
          </a:xfrm>
          <a:solidFill>
            <a:schemeClr val="accent3"/>
          </a:solidFill>
        </p:spPr>
        <p:txBody>
          <a:bodyPr lIns="274320" tIns="47617" rIns="274320" bIns="47617"/>
          <a:lstStyle/>
          <a:p>
            <a:pPr>
              <a:lnSpc>
                <a:spcPct val="90000"/>
              </a:lnSpc>
            </a:pPr>
            <a:r>
              <a:rPr lang="en-US" altLang="en-US" sz="1800" b="1" dirty="0">
                <a:latin typeface="Consolas" panose="020B0609020204030204" pitchFamily="49" charset="0"/>
              </a:rPr>
              <a:t>Purpose:</a:t>
            </a:r>
            <a:br>
              <a:rPr lang="en-US" altLang="en-US" sz="1800" dirty="0">
                <a:latin typeface="Consolas" panose="020B0609020204030204" pitchFamily="49" charset="0"/>
              </a:rPr>
            </a:br>
            <a:endParaRPr lang="en-US" altLang="en-US" sz="1800" dirty="0">
              <a:latin typeface="Consolas" panose="020B0609020204030204" pitchFamily="49" charset="0"/>
            </a:endParaRPr>
          </a:p>
          <a:p>
            <a:pPr lvl="1">
              <a:lnSpc>
                <a:spcPct val="90000"/>
              </a:lnSpc>
            </a:pPr>
            <a:r>
              <a:rPr lang="en-US" altLang="en-US" sz="1600" dirty="0">
                <a:latin typeface="Consolas" panose="020B0609020204030204" pitchFamily="49" charset="0"/>
              </a:rPr>
              <a:t>accept a string from input stream</a:t>
            </a:r>
            <a:br>
              <a:rPr lang="en-US" altLang="en-US" sz="1400"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800" b="1" dirty="0">
                <a:latin typeface="Consolas" panose="020B0609020204030204" pitchFamily="49" charset="0"/>
              </a:rPr>
              <a:t>Declaration </a:t>
            </a:r>
            <a:r>
              <a:rPr lang="en-US" altLang="en-US" sz="1500" dirty="0">
                <a:latin typeface="Consolas" panose="020B0609020204030204" pitchFamily="49" charset="0"/>
              </a:rPr>
              <a:t>(in header file):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lnSpc>
                <a:spcPct val="90000"/>
              </a:lnSpc>
              <a:buFontTx/>
              <a:buNone/>
            </a:pPr>
            <a:r>
              <a:rPr lang="en-US" altLang="en-US" sz="1400" b="1" dirty="0" err="1">
                <a:latin typeface="Consolas" panose="020B0609020204030204" pitchFamily="49" charset="0"/>
              </a:rPr>
              <a:t>istream</a:t>
            </a:r>
            <a:r>
              <a:rPr lang="en-US" altLang="en-US" sz="1400" b="1" dirty="0">
                <a:latin typeface="Consolas" panose="020B0609020204030204" pitchFamily="49" charset="0"/>
              </a:rPr>
              <a:t>&amp; operator&gt;&gt;(</a:t>
            </a:r>
            <a:r>
              <a:rPr lang="en-US" altLang="en-US" sz="1400" b="1" dirty="0" err="1">
                <a:latin typeface="Consolas" panose="020B0609020204030204" pitchFamily="49" charset="0"/>
              </a:rPr>
              <a:t>std</a:t>
            </a:r>
            <a:r>
              <a:rPr lang="en-US" altLang="en-US" sz="1400" b="1" dirty="0">
                <a:latin typeface="Consolas" panose="020B0609020204030204" pitchFamily="49" charset="0"/>
              </a:rPr>
              <a:t>::</a:t>
            </a:r>
            <a:r>
              <a:rPr lang="en-US" altLang="en-US" sz="1400" b="1" dirty="0" err="1">
                <a:latin typeface="Consolas" panose="020B0609020204030204" pitchFamily="49" charset="0"/>
              </a:rPr>
              <a:t>istream</a:t>
            </a:r>
            <a:r>
              <a:rPr lang="en-US" altLang="en-US" sz="1400" b="1" dirty="0">
                <a:latin typeface="Consolas" panose="020B0609020204030204" pitchFamily="49" charset="0"/>
              </a:rPr>
              <a:t> &amp;in, </a:t>
            </a:r>
            <a:r>
              <a:rPr lang="en-US" altLang="en-US" sz="1400" b="1" dirty="0" err="1">
                <a:latin typeface="Consolas" panose="020B0609020204030204" pitchFamily="49" charset="0"/>
              </a:rPr>
              <a:t>Str</a:t>
            </a:r>
            <a:r>
              <a:rPr lang="en-US" altLang="en-US" sz="1400" b="1" dirty="0">
                <a:latin typeface="Consolas" panose="020B0609020204030204" pitchFamily="49" charset="0"/>
              </a:rPr>
              <a:t> &amp;s);</a:t>
            </a:r>
            <a:br>
              <a:rPr lang="en-US" altLang="en-US" sz="1400" b="1" dirty="0">
                <a:latin typeface="Consolas" panose="020B0609020204030204" pitchFamily="49" charset="0"/>
              </a:rPr>
            </a:br>
            <a:endParaRPr lang="en-US" altLang="en-US" sz="1400" dirty="0">
              <a:latin typeface="Consolas" panose="020B0609020204030204" pitchFamily="49" charset="0"/>
            </a:endParaRPr>
          </a:p>
          <a:p>
            <a:pPr>
              <a:lnSpc>
                <a:spcPct val="90000"/>
              </a:lnSpc>
            </a:pPr>
            <a:r>
              <a:rPr lang="en-US" altLang="en-US" sz="1800" b="1" dirty="0">
                <a:latin typeface="Consolas" panose="020B0609020204030204" pitchFamily="49" charset="0"/>
              </a:rPr>
              <a:t>Definition </a:t>
            </a:r>
            <a:r>
              <a:rPr lang="en-US" altLang="en-US" sz="1500" dirty="0">
                <a:latin typeface="Consolas" panose="020B0609020204030204" pitchFamily="49" charset="0"/>
              </a:rPr>
              <a:t>(in implementation file):</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500" dirty="0">
                <a:latin typeface="Consolas" panose="020B0609020204030204" pitchFamily="49" charset="0"/>
              </a:rPr>
              <a:t>Note that this function is not a member of the </a:t>
            </a:r>
            <a:r>
              <a:rPr lang="en-US" altLang="en-US" sz="1500" dirty="0" err="1">
                <a:latin typeface="Consolas" panose="020B0609020204030204" pitchFamily="49" charset="0"/>
              </a:rPr>
              <a:t>Str</a:t>
            </a:r>
            <a:r>
              <a:rPr lang="en-US" altLang="en-US" sz="1500" dirty="0">
                <a:latin typeface="Consolas" panose="020B0609020204030204" pitchFamily="49" charset="0"/>
              </a:rPr>
              <a:t> class nor is it a friend.</a:t>
            </a:r>
            <a:br>
              <a:rPr lang="en-US" altLang="en-US" sz="1500" dirty="0">
                <a:latin typeface="Consolas" panose="020B0609020204030204" pitchFamily="49" charset="0"/>
              </a:rPr>
            </a:br>
            <a:endParaRPr lang="en-US" altLang="en-US" sz="1200" b="1" dirty="0">
              <a:latin typeface="Consolas" panose="020B0609020204030204" pitchFamily="49" charset="0"/>
            </a:endParaRPr>
          </a:p>
          <a:p>
            <a:pPr>
              <a:lnSpc>
                <a:spcPct val="90000"/>
              </a:lnSpc>
              <a:buFont typeface="Symbol" panose="05050102010706020507" pitchFamily="18" charset="2"/>
              <a:buNone/>
            </a:pPr>
            <a:r>
              <a:rPr lang="en-US" altLang="en-US" sz="1200" b="1" dirty="0">
                <a:latin typeface="Consolas" panose="020B0609020204030204" pitchFamily="49" charset="0"/>
              </a:rPr>
              <a:t>   </a:t>
            </a:r>
            <a:r>
              <a:rPr lang="en-US" altLang="en-US" sz="700" b="1" dirty="0">
                <a:latin typeface="Consolas" panose="020B0609020204030204" pitchFamily="49" charset="0"/>
              </a:rPr>
              <a:t>  </a:t>
            </a:r>
            <a:r>
              <a:rPr lang="en-US" altLang="en-US" sz="1400" b="1" dirty="0" err="1">
                <a:latin typeface="Consolas" panose="020B0609020204030204" pitchFamily="49" charset="0"/>
              </a:rPr>
              <a:t>istream</a:t>
            </a:r>
            <a:r>
              <a:rPr lang="en-US" altLang="en-US" sz="1400" b="1" dirty="0">
                <a:latin typeface="Consolas" panose="020B0609020204030204" pitchFamily="49" charset="0"/>
              </a:rPr>
              <a:t>&amp; operator&gt;&gt;(</a:t>
            </a:r>
            <a:r>
              <a:rPr lang="en-US" altLang="en-US" sz="1400" b="1" dirty="0" err="1">
                <a:latin typeface="Consolas" panose="020B0609020204030204" pitchFamily="49" charset="0"/>
              </a:rPr>
              <a:t>istream</a:t>
            </a:r>
            <a:r>
              <a:rPr lang="en-US" altLang="en-US" sz="1400" b="1" dirty="0">
                <a:latin typeface="Consolas" panose="020B0609020204030204" pitchFamily="49" charset="0"/>
              </a:rPr>
              <a:t>&amp; in,  </a:t>
            </a:r>
            <a:r>
              <a:rPr lang="en-US" altLang="en-US" sz="1400" b="1" dirty="0" err="1">
                <a:latin typeface="Consolas" panose="020B0609020204030204" pitchFamily="49" charset="0"/>
              </a:rPr>
              <a:t>Str</a:t>
            </a:r>
            <a:r>
              <a:rPr lang="en-US" altLang="en-US" sz="1400" b="1" dirty="0">
                <a:latin typeface="Consolas" panose="020B0609020204030204" pitchFamily="49" charset="0"/>
              </a:rPr>
              <a:t>&amp; s) </a:t>
            </a:r>
            <a:br>
              <a:rPr lang="en-US" altLang="en-US" sz="1400" b="1" dirty="0">
                <a:latin typeface="Consolas" panose="020B0609020204030204" pitchFamily="49" charset="0"/>
              </a:rPr>
            </a:br>
            <a:r>
              <a:rPr lang="en-US" altLang="en-US" sz="1400" b="1" dirty="0">
                <a:latin typeface="Consolas" panose="020B0609020204030204" pitchFamily="49" charset="0"/>
              </a:rPr>
              <a:t>{</a:t>
            </a:r>
          </a:p>
          <a:p>
            <a:pPr>
              <a:lnSpc>
                <a:spcPct val="90000"/>
              </a:lnSpc>
              <a:buNone/>
            </a:pPr>
            <a:r>
              <a:rPr lang="en-US" altLang="en-US" sz="1400" b="1" dirty="0">
                <a:latin typeface="Consolas" panose="020B0609020204030204" pitchFamily="49" charset="0"/>
              </a:rPr>
              <a:t>    </a:t>
            </a:r>
            <a:r>
              <a:rPr lang="en-US" altLang="en-US" sz="800" b="1" dirty="0">
                <a:latin typeface="Consolas" panose="020B0609020204030204" pitchFamily="49" charset="0"/>
              </a:rPr>
              <a:t> </a:t>
            </a:r>
            <a:r>
              <a:rPr lang="en-US" altLang="en-US" sz="1400" b="1" dirty="0">
                <a:latin typeface="Consolas" panose="020B0609020204030204" pitchFamily="49" charset="0"/>
              </a:rPr>
              <a:t>  char </a:t>
            </a:r>
            <a:r>
              <a:rPr lang="en-US" altLang="en-US" sz="1400" b="1" dirty="0" err="1">
                <a:latin typeface="Consolas" panose="020B0609020204030204" pitchFamily="49" charset="0"/>
              </a:rPr>
              <a:t>ch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s.flush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in &gt;&gt; </a:t>
            </a:r>
            <a:r>
              <a:rPr lang="en-US" altLang="en-US" sz="1400" b="1" dirty="0" err="1">
                <a:latin typeface="Consolas" panose="020B0609020204030204" pitchFamily="49" charset="0"/>
              </a:rPr>
              <a:t>ch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while((</a:t>
            </a:r>
            <a:r>
              <a:rPr lang="en-US" altLang="en-US" sz="1400" b="1" dirty="0" err="1">
                <a:latin typeface="Consolas" panose="020B0609020204030204" pitchFamily="49" charset="0"/>
              </a:rPr>
              <a:t>ch</a:t>
            </a:r>
            <a:r>
              <a:rPr lang="en-US" altLang="en-US" sz="1400" b="1" dirty="0">
                <a:latin typeface="Consolas" panose="020B0609020204030204" pitchFamily="49" charset="0"/>
              </a:rPr>
              <a:t> != '\n') &amp;&amp; </a:t>
            </a:r>
            <a:r>
              <a:rPr lang="en-US" altLang="en-US" sz="1400" b="1" dirty="0" err="1">
                <a:latin typeface="Consolas" panose="020B0609020204030204" pitchFamily="49" charset="0"/>
              </a:rPr>
              <a:t>in.good</a:t>
            </a:r>
            <a:r>
              <a:rPr lang="en-US" altLang="en-US" sz="1400" b="1" dirty="0">
                <a:latin typeface="Consolas" panose="020B0609020204030204" pitchFamily="49" charset="0"/>
              </a:rPr>
              <a:t>()) {</a:t>
            </a:r>
          </a:p>
          <a:p>
            <a:pPr>
              <a:lnSpc>
                <a:spcPct val="90000"/>
              </a:lnSpc>
              <a:buFont typeface="Symbol" panose="05050102010706020507" pitchFamily="18" charset="2"/>
              <a:buNone/>
            </a:pPr>
            <a:r>
              <a:rPr lang="en-US" altLang="en-US" sz="1400" b="1" dirty="0">
                <a:latin typeface="Consolas" panose="020B0609020204030204" pitchFamily="49" charset="0"/>
              </a:rPr>
              <a:t>        s += </a:t>
            </a:r>
            <a:r>
              <a:rPr lang="en-US" altLang="en-US" sz="1400" b="1" dirty="0" err="1">
                <a:latin typeface="Consolas" panose="020B0609020204030204" pitchFamily="49" charset="0"/>
              </a:rPr>
              <a:t>ch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in.get</a:t>
            </a:r>
            <a:r>
              <a:rPr lang="en-US" altLang="en-US" sz="1400" b="1" dirty="0">
                <a:latin typeface="Consolas" panose="020B0609020204030204" pitchFamily="49" charset="0"/>
              </a:rPr>
              <a:t>(</a:t>
            </a:r>
            <a:r>
              <a:rPr lang="en-US" altLang="en-US" sz="1400" b="1" dirty="0" err="1">
                <a:latin typeface="Consolas" panose="020B0609020204030204" pitchFamily="49" charset="0"/>
              </a:rPr>
              <a:t>ch</a:t>
            </a:r>
            <a:r>
              <a:rPr lang="en-US" altLang="en-US" sz="1400" b="1" dirty="0">
                <a:latin typeface="Consolas" panose="020B0609020204030204" pitchFamily="49" charset="0"/>
              </a:rPr>
              <a:t>);</a:t>
            </a:r>
          </a:p>
          <a:p>
            <a:pPr>
              <a:lnSpc>
                <a:spcPct val="90000"/>
              </a:lnSpc>
              <a:buFont typeface="Symbol" panose="05050102010706020507" pitchFamily="18" charset="2"/>
              <a:buNone/>
            </a:pPr>
            <a:r>
              <a:rPr lang="en-US" altLang="en-US" sz="1400" b="1" dirty="0">
                <a:latin typeface="Consolas" panose="020B0609020204030204" pitchFamily="49" charset="0"/>
              </a:rPr>
              <a:t>      }</a:t>
            </a:r>
          </a:p>
          <a:p>
            <a:pPr>
              <a:lnSpc>
                <a:spcPct val="90000"/>
              </a:lnSpc>
              <a:buFont typeface="Symbol" panose="05050102010706020507" pitchFamily="18" charset="2"/>
              <a:buNone/>
            </a:pPr>
            <a:r>
              <a:rPr lang="en-US" altLang="en-US" sz="1400" b="1" dirty="0">
                <a:latin typeface="Consolas" panose="020B0609020204030204" pitchFamily="49" charset="0"/>
              </a:rPr>
              <a:t>      return in;</a:t>
            </a:r>
          </a:p>
          <a:p>
            <a:pPr>
              <a:lnSpc>
                <a:spcPct val="90000"/>
              </a:lnSpc>
              <a:buFont typeface="Symbol" panose="05050102010706020507" pitchFamily="18" charset="2"/>
              <a:buNone/>
            </a:pPr>
            <a:r>
              <a:rPr lang="en-US" altLang="en-US" sz="1400" b="1" dirty="0">
                <a:latin typeface="Consolas" panose="020B0609020204030204" pitchFamily="49" charset="0"/>
              </a:rPr>
              <a:t>    </a:t>
            </a:r>
            <a:r>
              <a:rPr lang="en-US" altLang="en-US" sz="500" b="1" dirty="0">
                <a:latin typeface="Consolas" panose="020B0609020204030204" pitchFamily="49" charset="0"/>
              </a:rPr>
              <a:t> </a:t>
            </a:r>
            <a:r>
              <a:rPr lang="en-US" altLang="en-US" sz="1400" b="1" dirty="0">
                <a:latin typeface="Consolas" panose="020B0609020204030204" pitchFamily="49" charset="0"/>
              </a:rPr>
              <a:t>}</a:t>
            </a:r>
          </a:p>
          <a:p>
            <a:pPr>
              <a:lnSpc>
                <a:spcPct val="90000"/>
              </a:lnSpc>
              <a:buFont typeface="Symbol" panose="05050102010706020507" pitchFamily="18" charset="2"/>
              <a:buNone/>
            </a:pPr>
            <a:br>
              <a:rPr lang="en-US" altLang="en-US" sz="1200" b="1" dirty="0">
                <a:latin typeface="Consolas" panose="020B0609020204030204" pitchFamily="49" charset="0"/>
              </a:rPr>
            </a:br>
            <a:endParaRPr lang="en-US" altLang="en-US" sz="1200" dirty="0">
              <a:latin typeface="Consolas" panose="020B0609020204030204" pitchFamily="49" charset="0"/>
            </a:endParaRPr>
          </a:p>
          <a:p>
            <a:pPr>
              <a:lnSpc>
                <a:spcPct val="90000"/>
              </a:lnSpc>
            </a:pPr>
            <a:r>
              <a:rPr lang="en-US" altLang="en-US" sz="1800" b="1" dirty="0">
                <a:latin typeface="Consolas" panose="020B0609020204030204" pitchFamily="49" charset="0"/>
              </a:rPr>
              <a:t>Invocation</a:t>
            </a:r>
            <a:r>
              <a:rPr lang="en-US" altLang="en-US" sz="1700" b="1" dirty="0">
                <a:latin typeface="Consolas" panose="020B0609020204030204" pitchFamily="49" charset="0"/>
              </a:rPr>
              <a:t> </a:t>
            </a:r>
            <a:r>
              <a:rPr lang="en-US" altLang="en-US" sz="1500" dirty="0">
                <a:latin typeface="Consolas" panose="020B0609020204030204" pitchFamily="49" charset="0"/>
              </a:rPr>
              <a:t>(in test stub or application code):</a:t>
            </a:r>
            <a:endParaRPr lang="en-US" altLang="en-US" sz="1600" dirty="0">
              <a:latin typeface="Consolas" panose="020B0609020204030204" pitchFamily="49" charset="0"/>
            </a:endParaRPr>
          </a:p>
          <a:p>
            <a:pPr lvl="1">
              <a:lnSpc>
                <a:spcPct val="90000"/>
              </a:lnSpc>
              <a:buFontTx/>
              <a:buNone/>
            </a:pPr>
            <a:br>
              <a:rPr lang="en-US" altLang="en-US" sz="1400" dirty="0">
                <a:latin typeface="Consolas" panose="020B0609020204030204" pitchFamily="49" charset="0"/>
              </a:rPr>
            </a:br>
            <a:r>
              <a:rPr lang="en-US" altLang="en-US" sz="1400" b="1" dirty="0" err="1">
                <a:latin typeface="Consolas" panose="020B0609020204030204" pitchFamily="49" charset="0"/>
              </a:rPr>
              <a:t>cin</a:t>
            </a:r>
            <a:r>
              <a:rPr lang="en-US" altLang="en-US" sz="1400" b="1" dirty="0">
                <a:latin typeface="Consolas" panose="020B0609020204030204" pitchFamily="49" charset="0"/>
              </a:rPr>
              <a:t> &gt;&gt; s;</a:t>
            </a:r>
          </a:p>
        </p:txBody>
      </p:sp>
      <p:sp>
        <p:nvSpPr>
          <p:cNvPr id="75781" name="Rectangle 4"/>
          <p:cNvSpPr>
            <a:spLocks noGrp="1" noChangeArrowheads="1"/>
          </p:cNvSpPr>
          <p:nvPr>
            <p:ph type="title"/>
          </p:nvPr>
        </p:nvSpPr>
        <p:spPr>
          <a:xfrm>
            <a:off x="569913" y="328613"/>
            <a:ext cx="6450012" cy="876300"/>
          </a:xfrm>
        </p:spPr>
        <p:txBody>
          <a:bodyPr/>
          <a:lstStyle/>
          <a:p>
            <a:r>
              <a:rPr lang="en-US" altLang="en-US"/>
              <a:t>Extraction Operator</a:t>
            </a:r>
          </a:p>
        </p:txBody>
      </p:sp>
      <p:sp>
        <p:nvSpPr>
          <p:cNvPr id="75782" name="AutoShape 6"/>
          <p:cNvSpPr>
            <a:spLocks noChangeArrowheads="1"/>
          </p:cNvSpPr>
          <p:nvPr/>
        </p:nvSpPr>
        <p:spPr bwMode="auto">
          <a:xfrm>
            <a:off x="3927475" y="6157119"/>
            <a:ext cx="3276600" cy="686594"/>
          </a:xfrm>
          <a:prstGeom prst="wedgeRoundRectCallout">
            <a:avLst>
              <a:gd name="adj1" fmla="val -81451"/>
              <a:gd name="adj2" fmla="val -79883"/>
              <a:gd name="adj3" fmla="val 16667"/>
            </a:avLst>
          </a:prstGeom>
          <a:solidFill>
            <a:srgbClr val="FFFFFF"/>
          </a:solidFill>
          <a:ln w="12700">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Tahoma" panose="020B0604030504040204" pitchFamily="34" charset="0"/>
              </a:rPr>
              <a:t>Str memory management means this function is simple!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499519" y="2728119"/>
            <a:ext cx="2514600" cy="1219200"/>
          </a:xfrm>
          <a:prstGeom prst="rect">
            <a:avLst/>
          </a:prstGeom>
          <a:solidFill>
            <a:schemeClr val="accent3"/>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7829" name="Rectangle 4"/>
          <p:cNvSpPr>
            <a:spLocks noGrp="1" noChangeArrowheads="1"/>
          </p:cNvSpPr>
          <p:nvPr>
            <p:ph type="body" idx="1"/>
          </p:nvPr>
        </p:nvSpPr>
        <p:spPr>
          <a:xfrm>
            <a:off x="519113" y="1356519"/>
            <a:ext cx="6450012" cy="7271544"/>
          </a:xfrm>
          <a:noFill/>
        </p:spPr>
        <p:txBody>
          <a:bodyPr lIns="95234" tIns="47617" rIns="95234" bIns="47617"/>
          <a:lstStyle/>
          <a:p>
            <a:r>
              <a:rPr lang="en-US" altLang="en-US" sz="1900" dirty="0">
                <a:latin typeface="Consolas" panose="020B0609020204030204" pitchFamily="49" charset="0"/>
              </a:rPr>
              <a:t>A C++ operator is really just a function.  Assignment, for example, may be written either way shown below:</a:t>
            </a:r>
            <a:br>
              <a:rPr lang="en-US" altLang="en-US" sz="1900" dirty="0">
                <a:latin typeface="Consolas" panose="020B0609020204030204" pitchFamily="49" charset="0"/>
              </a:rPr>
            </a:br>
            <a:br>
              <a:rPr lang="en-US" altLang="en-US" sz="1900" dirty="0">
                <a:latin typeface="Consolas" panose="020B0609020204030204" pitchFamily="49" charset="0"/>
              </a:rPr>
            </a:br>
            <a:endParaRPr lang="en-US" altLang="en-US" sz="1600" dirty="0">
              <a:latin typeface="Consolas" panose="020B0609020204030204" pitchFamily="49" charset="0"/>
            </a:endParaRPr>
          </a:p>
          <a:p>
            <a:pPr algn="ctr">
              <a:buFont typeface="Symbol" panose="05050102010706020507" pitchFamily="18" charset="2"/>
              <a:buNone/>
            </a:pPr>
            <a:r>
              <a:rPr lang="en-US" altLang="en-US" sz="1600" b="1" dirty="0">
                <a:latin typeface="Consolas" panose="020B0609020204030204" pitchFamily="49" charset="0"/>
              </a:rPr>
              <a:t>x = y;</a:t>
            </a:r>
          </a:p>
          <a:p>
            <a:pPr algn="ctr">
              <a:buFont typeface="Symbol" panose="05050102010706020507" pitchFamily="18" charset="2"/>
              <a:buNone/>
            </a:pPr>
            <a:r>
              <a:rPr lang="en-US" altLang="en-US" sz="1600" b="1" dirty="0">
                <a:latin typeface="Consolas" panose="020B0609020204030204" pitchFamily="49" charset="0"/>
              </a:rPr>
              <a:t>or</a:t>
            </a:r>
          </a:p>
          <a:p>
            <a:pPr algn="ctr">
              <a:buFont typeface="Symbol" panose="05050102010706020507" pitchFamily="18" charset="2"/>
              <a:buNone/>
            </a:pPr>
            <a:r>
              <a:rPr lang="en-US" altLang="en-US" sz="1600" b="1" dirty="0" err="1">
                <a:latin typeface="Consolas" panose="020B0609020204030204" pitchFamily="49" charset="0"/>
              </a:rPr>
              <a:t>x.operator</a:t>
            </a:r>
            <a:r>
              <a:rPr lang="en-US" altLang="en-US" sz="1600" b="1" dirty="0">
                <a:latin typeface="Consolas" panose="020B0609020204030204" pitchFamily="49" charset="0"/>
              </a:rPr>
              <a:t>=(y);</a:t>
            </a:r>
          </a:p>
          <a:p>
            <a:pPr>
              <a:buFont typeface="Symbol" panose="05050102010706020507" pitchFamily="18" charset="2"/>
              <a:buNone/>
            </a:pPr>
            <a:br>
              <a:rPr lang="en-US" altLang="en-US" sz="1800" b="1" dirty="0">
                <a:latin typeface="Consolas" panose="020B0609020204030204" pitchFamily="49" charset="0"/>
              </a:rPr>
            </a:br>
            <a:br>
              <a:rPr lang="en-US" altLang="en-US" sz="1800" b="1" dirty="0">
                <a:latin typeface="Consolas" panose="020B0609020204030204" pitchFamily="49" charset="0"/>
              </a:rPr>
            </a:br>
            <a:r>
              <a:rPr lang="en-US" altLang="en-US" sz="1900" dirty="0">
                <a:latin typeface="Consolas" panose="020B0609020204030204" pitchFamily="49" charset="0"/>
              </a:rPr>
              <a:t>Here, the x object is invoking the assignment operator on itself, using y for the assigned values.</a:t>
            </a:r>
            <a:br>
              <a:rPr lang="en-US" altLang="en-US" sz="1900" dirty="0">
                <a:latin typeface="Consolas" panose="020B0609020204030204" pitchFamily="49" charset="0"/>
              </a:rPr>
            </a:br>
            <a:endParaRPr lang="en-US" altLang="en-US" sz="1700" dirty="0">
              <a:latin typeface="Consolas" panose="020B0609020204030204" pitchFamily="49" charset="0"/>
            </a:endParaRPr>
          </a:p>
          <a:p>
            <a:r>
              <a:rPr lang="en-US" altLang="en-US" sz="1900" dirty="0">
                <a:latin typeface="Consolas" panose="020B0609020204030204" pitchFamily="49" charset="0"/>
              </a:rPr>
              <a:t>The left hand operand is always the invoking object and the right hand operand is always passed to the function as an argument.</a:t>
            </a:r>
            <a:br>
              <a:rPr lang="en-US" altLang="en-US" sz="1900" dirty="0">
                <a:latin typeface="Consolas" panose="020B0609020204030204" pitchFamily="49" charset="0"/>
              </a:rPr>
            </a:br>
            <a:endParaRPr lang="en-US" altLang="en-US" sz="1700" dirty="0">
              <a:latin typeface="Consolas" panose="020B0609020204030204" pitchFamily="49" charset="0"/>
            </a:endParaRPr>
          </a:p>
          <a:p>
            <a:r>
              <a:rPr lang="en-US" altLang="en-US" sz="1900" dirty="0">
                <a:latin typeface="Consolas" panose="020B0609020204030204" pitchFamily="49" charset="0"/>
              </a:rPr>
              <a:t>General form of the binary operator:</a:t>
            </a:r>
            <a:br>
              <a:rPr lang="en-US" altLang="en-US" sz="1900" dirty="0">
                <a:latin typeface="Consolas" panose="020B0609020204030204" pitchFamily="49" charset="0"/>
              </a:rPr>
            </a:br>
            <a:br>
              <a:rPr lang="en-US" altLang="en-US" sz="1900" dirty="0">
                <a:latin typeface="Consolas" panose="020B0609020204030204" pitchFamily="49" charset="0"/>
              </a:rPr>
            </a:br>
            <a:r>
              <a:rPr lang="en-US" altLang="en-US" sz="1900" dirty="0">
                <a:latin typeface="Consolas" panose="020B0609020204030204" pitchFamily="49" charset="0"/>
              </a:rPr>
              <a:t>  </a:t>
            </a:r>
            <a:r>
              <a:rPr lang="en-US" altLang="en-US" sz="1900" dirty="0" err="1">
                <a:latin typeface="Consolas" panose="020B0609020204030204" pitchFamily="49" charset="0"/>
              </a:rPr>
              <a:t>x^y</a:t>
            </a:r>
            <a:r>
              <a:rPr lang="en-US" altLang="en-US" sz="1900" dirty="0">
                <a:latin typeface="Consolas" panose="020B0609020204030204" pitchFamily="49" charset="0"/>
              </a:rPr>
              <a:t> </a:t>
            </a:r>
            <a:r>
              <a:rPr lang="en-US" altLang="en-US" sz="1900" dirty="0">
                <a:latin typeface="Consolas" panose="020B0609020204030204" pitchFamily="49" charset="0"/>
                <a:sym typeface="Wingdings" panose="05000000000000000000" pitchFamily="2" charset="2"/>
              </a:rPr>
              <a:t> </a:t>
            </a:r>
            <a:r>
              <a:rPr lang="en-US" altLang="en-US" sz="1900" dirty="0" err="1">
                <a:latin typeface="Consolas" panose="020B0609020204030204" pitchFamily="49" charset="0"/>
                <a:sym typeface="Wingdings" panose="05000000000000000000" pitchFamily="2" charset="2"/>
              </a:rPr>
              <a:t>x.operator</a:t>
            </a:r>
            <a:r>
              <a:rPr lang="en-US" altLang="en-US" sz="1900" dirty="0">
                <a:latin typeface="Consolas" panose="020B0609020204030204" pitchFamily="49" charset="0"/>
                <a:sym typeface="Wingdings" panose="05000000000000000000" pitchFamily="2" charset="2"/>
              </a:rPr>
              <a:t>^(y) – member function</a:t>
            </a:r>
          </a:p>
          <a:p>
            <a:pPr marL="0" indent="0">
              <a:buNone/>
            </a:pPr>
            <a:endParaRPr lang="en-US" altLang="en-US" sz="900" dirty="0">
              <a:latin typeface="Consolas" panose="020B0609020204030204" pitchFamily="49" charset="0"/>
            </a:endParaRPr>
          </a:p>
          <a:p>
            <a:pPr marL="0" indent="0">
              <a:buNone/>
            </a:pPr>
            <a:r>
              <a:rPr lang="en-US" altLang="en-US" sz="1900" dirty="0">
                <a:latin typeface="Consolas" panose="020B0609020204030204" pitchFamily="49" charset="0"/>
              </a:rPr>
              <a:t>     </a:t>
            </a:r>
            <a:r>
              <a:rPr lang="en-US" altLang="en-US" sz="1900" dirty="0" err="1">
                <a:latin typeface="Consolas" panose="020B0609020204030204" pitchFamily="49" charset="0"/>
              </a:rPr>
              <a:t>x^y</a:t>
            </a:r>
            <a:r>
              <a:rPr lang="en-US" altLang="en-US" sz="1900" dirty="0">
                <a:latin typeface="Consolas" panose="020B0609020204030204" pitchFamily="49" charset="0"/>
              </a:rPr>
              <a:t> </a:t>
            </a:r>
            <a:r>
              <a:rPr lang="en-US" altLang="en-US" sz="1900" dirty="0">
                <a:latin typeface="Consolas" panose="020B0609020204030204" pitchFamily="49" charset="0"/>
                <a:sym typeface="Wingdings" panose="05000000000000000000" pitchFamily="2" charset="2"/>
              </a:rPr>
              <a:t> operator^(</a:t>
            </a:r>
            <a:r>
              <a:rPr lang="en-US" altLang="en-US" sz="1900" dirty="0" err="1">
                <a:latin typeface="Consolas" panose="020B0609020204030204" pitchFamily="49" charset="0"/>
                <a:sym typeface="Wingdings" panose="05000000000000000000" pitchFamily="2" charset="2"/>
              </a:rPr>
              <a:t>x,y</a:t>
            </a:r>
            <a:r>
              <a:rPr lang="en-US" altLang="en-US" sz="1900" dirty="0">
                <a:latin typeface="Consolas" panose="020B0609020204030204" pitchFamily="49" charset="0"/>
                <a:sym typeface="Wingdings" panose="05000000000000000000" pitchFamily="2" charset="2"/>
              </a:rPr>
              <a:t>) – global function</a:t>
            </a:r>
            <a:br>
              <a:rPr lang="en-US" altLang="en-US" sz="1900" dirty="0">
                <a:latin typeface="Consolas" panose="020B0609020204030204" pitchFamily="49" charset="0"/>
              </a:rPr>
            </a:br>
            <a:br>
              <a:rPr lang="en-US" altLang="en-US" sz="1900" dirty="0">
                <a:latin typeface="Consolas" panose="020B0609020204030204" pitchFamily="49" charset="0"/>
              </a:rPr>
            </a:br>
            <a:endParaRPr lang="en-US" altLang="en-US" sz="1800" dirty="0">
              <a:latin typeface="Consolas" panose="020B0609020204030204" pitchFamily="49" charset="0"/>
            </a:endParaRPr>
          </a:p>
        </p:txBody>
      </p:sp>
      <p:sp>
        <p:nvSpPr>
          <p:cNvPr id="77826"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7782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46213E1-EC22-4D4F-B6F2-58B2D0B8CB62}" type="slidenum">
              <a:rPr lang="en-US" altLang="en-US" sz="1500" smtClean="0">
                <a:latin typeface="Times New Roman" panose="02020603050405020304" pitchFamily="18" charset="0"/>
              </a:rPr>
              <a:pPr>
                <a:spcBef>
                  <a:spcPct val="0"/>
                </a:spcBef>
                <a:buClrTx/>
                <a:buSzTx/>
                <a:buFontTx/>
                <a:buNone/>
              </a:pPr>
              <a:t>37</a:t>
            </a:fld>
            <a:endParaRPr lang="en-US" altLang="en-US" sz="1500">
              <a:latin typeface="Times New Roman" panose="02020603050405020304" pitchFamily="18" charset="0"/>
            </a:endParaRPr>
          </a:p>
        </p:txBody>
      </p:sp>
      <p:sp>
        <p:nvSpPr>
          <p:cNvPr id="77830" name="Rectangle 5"/>
          <p:cNvSpPr>
            <a:spLocks noGrp="1" noChangeArrowheads="1"/>
          </p:cNvSpPr>
          <p:nvPr>
            <p:ph type="title"/>
          </p:nvPr>
        </p:nvSpPr>
        <p:spPr>
          <a:xfrm>
            <a:off x="569913" y="328613"/>
            <a:ext cx="6450012" cy="799306"/>
          </a:xfrm>
        </p:spPr>
        <p:txBody>
          <a:bodyPr/>
          <a:lstStyle/>
          <a:p>
            <a:r>
              <a:rPr lang="en-US" altLang="en-US" dirty="0"/>
              <a:t>C++ Binary Operator Model</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7987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B00C544-4C73-4F6B-BDBB-37F5D145DEAF}" type="slidenum">
              <a:rPr lang="en-US" altLang="en-US" sz="1500" smtClean="0">
                <a:latin typeface="Times New Roman" panose="02020603050405020304" pitchFamily="18" charset="0"/>
              </a:rPr>
              <a:pPr>
                <a:spcBef>
                  <a:spcPct val="0"/>
                </a:spcBef>
                <a:buClrTx/>
                <a:buSzTx/>
                <a:buFontTx/>
                <a:buNone/>
              </a:pPr>
              <a:t>38</a:t>
            </a:fld>
            <a:endParaRPr lang="en-US" altLang="en-US" sz="1500">
              <a:latin typeface="Times New Roman" panose="02020603050405020304" pitchFamily="18" charset="0"/>
            </a:endParaRPr>
          </a:p>
        </p:txBody>
      </p:sp>
      <p:sp>
        <p:nvSpPr>
          <p:cNvPr id="79876" name="Rectangle 3"/>
          <p:cNvSpPr>
            <a:spLocks noGrp="1" noChangeArrowheads="1"/>
          </p:cNvSpPr>
          <p:nvPr>
            <p:ph type="body" idx="1"/>
          </p:nvPr>
        </p:nvSpPr>
        <p:spPr>
          <a:xfrm>
            <a:off x="569913" y="1257947"/>
            <a:ext cx="6450012" cy="7422356"/>
          </a:xfrm>
          <a:noFill/>
        </p:spPr>
        <p:txBody>
          <a:bodyPr lIns="95234" tIns="47617" rIns="95234" bIns="47617"/>
          <a:lstStyle/>
          <a:p>
            <a:r>
              <a:rPr lang="en-US" altLang="en-US" sz="1800" dirty="0">
                <a:latin typeface="Consolas" panose="020B0609020204030204" pitchFamily="49" charset="0"/>
              </a:rPr>
              <a:t>We often write code which contains type mismatches.</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For example:</a:t>
            </a:r>
            <a:br>
              <a:rPr lang="en-US" altLang="en-US" sz="1800" dirty="0">
                <a:latin typeface="Consolas" panose="020B0609020204030204" pitchFamily="49" charset="0"/>
              </a:rPr>
            </a:br>
            <a:br>
              <a:rPr lang="en-US" altLang="en-US" sz="1600" dirty="0">
                <a:latin typeface="Consolas" panose="020B0609020204030204" pitchFamily="49" charset="0"/>
              </a:rPr>
            </a:br>
            <a:r>
              <a:rPr lang="en-US" altLang="en-US" sz="1600" b="1" dirty="0">
                <a:latin typeface="Consolas" panose="020B0609020204030204" pitchFamily="49" charset="0"/>
              </a:rPr>
              <a:t>	Str s1 = “this is a string”;</a:t>
            </a:r>
            <a:br>
              <a:rPr lang="en-US" altLang="en-US" sz="1400" b="1" dirty="0">
                <a:latin typeface="Consolas" panose="020B0609020204030204" pitchFamily="49" charset="0"/>
              </a:rPr>
            </a:br>
            <a:br>
              <a:rPr lang="en-US" altLang="en-US" sz="1800" b="1" dirty="0">
                <a:latin typeface="Consolas" panose="020B0609020204030204" pitchFamily="49" charset="0"/>
              </a:rPr>
            </a:br>
            <a:br>
              <a:rPr lang="en-US" altLang="en-US" sz="1600" dirty="0">
                <a:latin typeface="Consolas" panose="020B0609020204030204" pitchFamily="49" charset="0"/>
              </a:rPr>
            </a:br>
            <a:br>
              <a:rPr lang="en-US" altLang="en-US" sz="1600" dirty="0">
                <a:latin typeface="Consolas" panose="020B0609020204030204" pitchFamily="49" charset="0"/>
              </a:rPr>
            </a:b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800" dirty="0">
                <a:latin typeface="Consolas" panose="020B0609020204030204" pitchFamily="49" charset="0"/>
              </a:rPr>
              <a:t>The compiler scans this expression, notes the type mismatch, and looks for means to resolve it.  </a:t>
            </a:r>
            <a:br>
              <a:rPr lang="en-US" altLang="en-US" sz="1800" dirty="0">
                <a:latin typeface="Consolas" panose="020B0609020204030204" pitchFamily="49" charset="0"/>
              </a:rPr>
            </a:br>
            <a:br>
              <a:rPr lang="en-US" altLang="en-US" sz="1800" dirty="0">
                <a:latin typeface="Consolas" panose="020B0609020204030204" pitchFamily="49" charset="0"/>
              </a:rPr>
            </a:br>
            <a:r>
              <a:rPr lang="en-US" altLang="en-US" sz="1800" dirty="0">
                <a:latin typeface="Consolas" panose="020B0609020204030204" pitchFamily="49" charset="0"/>
              </a:rPr>
              <a:t>It finds the promotion constructor which takes a pointer to char and builds an Str object.  So the compiler generates code to build the s1 Str object, if the promotion is not explicit. Our </a:t>
            </a:r>
            <a:r>
              <a:rPr lang="en-US" altLang="en-US" sz="1800" dirty="0" err="1">
                <a:latin typeface="Consolas" panose="020B0609020204030204" pitchFamily="49" charset="0"/>
              </a:rPr>
              <a:t>Str</a:t>
            </a:r>
            <a:r>
              <a:rPr lang="en-US" altLang="en-US" sz="1800" dirty="0">
                <a:latin typeface="Consolas" panose="020B0609020204030204" pitchFamily="49" charset="0"/>
              </a:rPr>
              <a:t> promotion is intentionally explicit so we need to wrap the string, above, with </a:t>
            </a:r>
            <a:r>
              <a:rPr lang="en-US" altLang="en-US" sz="1800" dirty="0" err="1">
                <a:latin typeface="Consolas" panose="020B0609020204030204" pitchFamily="49" charset="0"/>
              </a:rPr>
              <a:t>Str</a:t>
            </a:r>
            <a:r>
              <a:rPr lang="en-US" altLang="en-US" sz="1800" dirty="0">
                <a:latin typeface="Consolas" panose="020B0609020204030204" pitchFamily="49" charset="0"/>
              </a:rPr>
              <a:t>(“…”), otherwise compilation fails.</a:t>
            </a:r>
            <a:br>
              <a:rPr lang="en-US" altLang="en-US" sz="1800" dirty="0">
                <a:latin typeface="Consolas" panose="020B0609020204030204" pitchFamily="49" charset="0"/>
              </a:rPr>
            </a:br>
            <a:endParaRPr lang="en-US" altLang="en-US" sz="1800" dirty="0">
              <a:latin typeface="Consolas" panose="020B0609020204030204" pitchFamily="49" charset="0"/>
            </a:endParaRPr>
          </a:p>
          <a:p>
            <a:r>
              <a:rPr lang="en-US" altLang="en-US" sz="1800" dirty="0">
                <a:latin typeface="Consolas" panose="020B0609020204030204" pitchFamily="49" charset="0"/>
              </a:rPr>
              <a:t>We write non-explicit promotion constructors and cast operators so this kind of “silent” coercion can happen.  It makes programming easier when sensible conversions happen auto-</a:t>
            </a:r>
            <a:r>
              <a:rPr lang="en-US" altLang="en-US" sz="1800" dirty="0" err="1">
                <a:latin typeface="Consolas" panose="020B0609020204030204" pitchFamily="49" charset="0"/>
              </a:rPr>
              <a:t>matically</a:t>
            </a:r>
            <a:r>
              <a:rPr lang="en-US" altLang="en-US" sz="1800" dirty="0">
                <a:latin typeface="Consolas" panose="020B0609020204030204" pitchFamily="49" charset="0"/>
              </a:rPr>
              <a:t>.</a:t>
            </a:r>
          </a:p>
        </p:txBody>
      </p:sp>
      <p:sp>
        <p:nvSpPr>
          <p:cNvPr id="79877" name="Line 4"/>
          <p:cNvSpPr>
            <a:spLocks noChangeShapeType="1"/>
          </p:cNvSpPr>
          <p:nvPr/>
        </p:nvSpPr>
        <p:spPr bwMode="auto">
          <a:xfrm flipV="1">
            <a:off x="1737519" y="3109118"/>
            <a:ext cx="381000" cy="646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78" name="Rectangle 5"/>
          <p:cNvSpPr>
            <a:spLocks noChangeArrowheads="1"/>
          </p:cNvSpPr>
          <p:nvPr/>
        </p:nvSpPr>
        <p:spPr bwMode="auto">
          <a:xfrm>
            <a:off x="1254919" y="3769519"/>
            <a:ext cx="1383360" cy="31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234" tIns="47617" rIns="95234" bIns="47617">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latin typeface="Consolas" panose="020B0609020204030204" pitchFamily="49" charset="0"/>
              </a:rPr>
              <a:t>string </a:t>
            </a:r>
            <a:r>
              <a:rPr lang="en-US" altLang="en-US" sz="1400" dirty="0">
                <a:latin typeface="Consolas" panose="020B0609020204030204" pitchFamily="49" charset="0"/>
              </a:rPr>
              <a:t>object</a:t>
            </a:r>
            <a:endParaRPr lang="en-US" altLang="en-US" sz="1200" dirty="0">
              <a:latin typeface="Consolas" panose="020B0609020204030204" pitchFamily="49" charset="0"/>
            </a:endParaRPr>
          </a:p>
        </p:txBody>
      </p:sp>
      <p:sp>
        <p:nvSpPr>
          <p:cNvPr id="79879" name="Rectangle 6"/>
          <p:cNvSpPr>
            <a:spLocks noChangeArrowheads="1"/>
          </p:cNvSpPr>
          <p:nvPr/>
        </p:nvSpPr>
        <p:spPr bwMode="auto">
          <a:xfrm>
            <a:off x="3388519" y="3769519"/>
            <a:ext cx="2968729" cy="31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234" tIns="47617" rIns="95234" bIns="47617">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latin typeface="Consolas" panose="020B0609020204030204" pitchFamily="49" charset="0"/>
              </a:rPr>
              <a:t>pointer to </a:t>
            </a:r>
            <a:r>
              <a:rPr lang="en-US" altLang="en-US" sz="1400" dirty="0">
                <a:latin typeface="Consolas" panose="020B0609020204030204" pitchFamily="49" charset="0"/>
              </a:rPr>
              <a:t>char</a:t>
            </a:r>
            <a:r>
              <a:rPr lang="en-US" altLang="en-US" sz="1200" dirty="0">
                <a:latin typeface="Consolas" panose="020B0609020204030204" pitchFamily="49" charset="0"/>
              </a:rPr>
              <a:t> (literal string)</a:t>
            </a:r>
          </a:p>
        </p:txBody>
      </p:sp>
      <p:sp>
        <p:nvSpPr>
          <p:cNvPr id="79880" name="Line 7"/>
          <p:cNvSpPr>
            <a:spLocks noChangeShapeType="1"/>
          </p:cNvSpPr>
          <p:nvPr/>
        </p:nvSpPr>
        <p:spPr bwMode="auto">
          <a:xfrm flipH="1" flipV="1">
            <a:off x="3718719" y="3109117"/>
            <a:ext cx="246062" cy="5413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1" name="Rectangle 8"/>
          <p:cNvSpPr>
            <a:spLocks noGrp="1" noChangeArrowheads="1"/>
          </p:cNvSpPr>
          <p:nvPr>
            <p:ph type="title"/>
          </p:nvPr>
        </p:nvSpPr>
        <p:spPr>
          <a:xfrm>
            <a:off x="569913" y="328613"/>
            <a:ext cx="6450012" cy="723106"/>
          </a:xfrm>
        </p:spPr>
        <p:txBody>
          <a:bodyPr/>
          <a:lstStyle/>
          <a:p>
            <a:r>
              <a:rPr lang="en-US" altLang="en-US" dirty="0"/>
              <a:t>Coercions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8192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D839D56-69C3-41B0-B154-A06B0DC975CE}" type="slidenum">
              <a:rPr lang="en-US" altLang="en-US" sz="1500" smtClean="0">
                <a:latin typeface="Times New Roman" panose="02020603050405020304" pitchFamily="18" charset="0"/>
              </a:rPr>
              <a:pPr>
                <a:spcBef>
                  <a:spcPct val="0"/>
                </a:spcBef>
                <a:buClrTx/>
                <a:buSzTx/>
                <a:buFontTx/>
                <a:buNone/>
              </a:pPr>
              <a:t>39</a:t>
            </a:fld>
            <a:endParaRPr lang="en-US" altLang="en-US" sz="1500" dirty="0">
              <a:latin typeface="Times New Roman" panose="02020603050405020304" pitchFamily="18" charset="0"/>
            </a:endParaRPr>
          </a:p>
        </p:txBody>
      </p:sp>
      <p:sp>
        <p:nvSpPr>
          <p:cNvPr id="81924" name="Rectangle 2"/>
          <p:cNvSpPr>
            <a:spLocks noGrp="1" noChangeArrowheads="1"/>
          </p:cNvSpPr>
          <p:nvPr>
            <p:ph type="title"/>
          </p:nvPr>
        </p:nvSpPr>
        <p:spPr>
          <a:xfrm>
            <a:off x="569913" y="328613"/>
            <a:ext cx="6450012" cy="723106"/>
          </a:xfrm>
        </p:spPr>
        <p:txBody>
          <a:bodyPr/>
          <a:lstStyle/>
          <a:p>
            <a:r>
              <a:rPr lang="en-US" altLang="en-US" dirty="0"/>
              <a:t>Overloading</a:t>
            </a:r>
          </a:p>
        </p:txBody>
      </p:sp>
      <p:sp>
        <p:nvSpPr>
          <p:cNvPr id="81925" name="Rectangle 3"/>
          <p:cNvSpPr>
            <a:spLocks noGrp="1" noChangeArrowheads="1"/>
          </p:cNvSpPr>
          <p:nvPr>
            <p:ph type="body" idx="1"/>
          </p:nvPr>
        </p:nvSpPr>
        <p:spPr>
          <a:xfrm>
            <a:off x="597737" y="1356519"/>
            <a:ext cx="6450012" cy="7391400"/>
          </a:xfrm>
        </p:spPr>
        <p:txBody>
          <a:bodyPr/>
          <a:lstStyle/>
          <a:p>
            <a:r>
              <a:rPr lang="en-US" altLang="en-US" dirty="0">
                <a:latin typeface="Consolas" panose="020B0609020204030204" pitchFamily="49" charset="0"/>
              </a:rPr>
              <a:t>Function overloading occurs when two functions have the same identifier but different calling sequences, e.g., the sequences of types passed as arguments.</a:t>
            </a:r>
            <a:br>
              <a:rPr lang="en-US" altLang="en-US" dirty="0">
                <a:latin typeface="Consolas" panose="020B0609020204030204" pitchFamily="49" charset="0"/>
              </a:rPr>
            </a:br>
            <a:endParaRPr lang="en-US" altLang="en-US" sz="1200" dirty="0">
              <a:latin typeface="Consolas" panose="020B0609020204030204" pitchFamily="49" charset="0"/>
            </a:endParaRPr>
          </a:p>
          <a:p>
            <a:pPr lvl="1"/>
            <a:r>
              <a:rPr lang="en-US" altLang="en-US" dirty="0" err="1">
                <a:latin typeface="Consolas" panose="020B0609020204030204" pitchFamily="49" charset="0"/>
              </a:rPr>
              <a:t>Str</a:t>
            </a:r>
            <a:r>
              <a:rPr lang="en-US" altLang="en-US" dirty="0">
                <a:latin typeface="Consolas" panose="020B0609020204030204" pitchFamily="49" charset="0"/>
              </a:rPr>
              <a:t>(</a:t>
            </a:r>
            <a:r>
              <a:rPr lang="en-US" altLang="en-US" dirty="0" err="1">
                <a:latin typeface="Consolas" panose="020B0609020204030204" pitchFamily="49" charset="0"/>
              </a:rPr>
              <a:t>int</a:t>
            </a:r>
            <a:r>
              <a:rPr lang="en-US" altLang="en-US" dirty="0">
                <a:latin typeface="Consolas" panose="020B0609020204030204" pitchFamily="49" charset="0"/>
              </a:rPr>
              <a:t> n=10);</a:t>
            </a:r>
          </a:p>
          <a:p>
            <a:pPr lvl="1"/>
            <a:r>
              <a:rPr lang="en-US" altLang="en-US" dirty="0" err="1">
                <a:latin typeface="Consolas" panose="020B0609020204030204" pitchFamily="49" charset="0"/>
              </a:rPr>
              <a:t>Str</a:t>
            </a:r>
            <a:r>
              <a:rPr lang="en-US" altLang="en-US" dirty="0">
                <a:latin typeface="Consolas" panose="020B0609020204030204" pitchFamily="49" charset="0"/>
              </a:rPr>
              <a:t>(</a:t>
            </a:r>
            <a:r>
              <a:rPr lang="en-US" altLang="en-US" dirty="0" err="1">
                <a:latin typeface="Consolas" panose="020B0609020204030204" pitchFamily="49" charset="0"/>
              </a:rPr>
              <a:t>const</a:t>
            </a:r>
            <a:r>
              <a:rPr lang="en-US" altLang="en-US" dirty="0">
                <a:latin typeface="Consolas" panose="020B0609020204030204" pitchFamily="49" charset="0"/>
              </a:rPr>
              <a:t> </a:t>
            </a:r>
            <a:r>
              <a:rPr lang="en-US" altLang="en-US" dirty="0" err="1">
                <a:latin typeface="Consolas" panose="020B0609020204030204" pitchFamily="49" charset="0"/>
              </a:rPr>
              <a:t>Str</a:t>
            </a:r>
            <a:r>
              <a:rPr lang="en-US" altLang="en-US" dirty="0">
                <a:latin typeface="Consolas" panose="020B0609020204030204" pitchFamily="49" charset="0"/>
              </a:rPr>
              <a:t>&amp; s);</a:t>
            </a:r>
          </a:p>
          <a:p>
            <a:pPr>
              <a:buFont typeface="Symbol" panose="05050102010706020507" pitchFamily="18" charset="2"/>
              <a:buChar char=" "/>
            </a:pPr>
            <a:br>
              <a:rPr lang="en-US" altLang="en-US" sz="1200" dirty="0">
                <a:latin typeface="Consolas" panose="020B0609020204030204" pitchFamily="49" charset="0"/>
              </a:rPr>
            </a:br>
            <a:r>
              <a:rPr lang="en-US" altLang="en-US" dirty="0">
                <a:latin typeface="Consolas" panose="020B0609020204030204" pitchFamily="49" charset="0"/>
              </a:rPr>
              <a:t>Here </a:t>
            </a:r>
            <a:r>
              <a:rPr lang="en-US" altLang="en-US" dirty="0" err="1">
                <a:latin typeface="Consolas" panose="020B0609020204030204" pitchFamily="49" charset="0"/>
              </a:rPr>
              <a:t>Str</a:t>
            </a:r>
            <a:r>
              <a:rPr lang="en-US" altLang="en-US" dirty="0">
                <a:latin typeface="Consolas" panose="020B0609020204030204" pitchFamily="49" charset="0"/>
              </a:rPr>
              <a:t> is a common identifier used for both functions.  The functions differ in their calling sequences, e.g., </a:t>
            </a:r>
            <a:r>
              <a:rPr lang="en-US" altLang="en-US" dirty="0" err="1">
                <a:latin typeface="Consolas" panose="020B0609020204030204" pitchFamily="49" charset="0"/>
              </a:rPr>
              <a:t>int</a:t>
            </a:r>
            <a:r>
              <a:rPr lang="en-US" altLang="en-US" dirty="0">
                <a:latin typeface="Consolas" panose="020B0609020204030204" pitchFamily="49" charset="0"/>
              </a:rPr>
              <a:t> n vs. </a:t>
            </a:r>
            <a:r>
              <a:rPr lang="en-US" altLang="en-US" dirty="0" err="1">
                <a:latin typeface="Consolas" panose="020B0609020204030204" pitchFamily="49" charset="0"/>
              </a:rPr>
              <a:t>const</a:t>
            </a:r>
            <a:r>
              <a:rPr lang="en-US" altLang="en-US" dirty="0">
                <a:latin typeface="Consolas" panose="020B0609020204030204" pitchFamily="49" charset="0"/>
              </a:rPr>
              <a:t> </a:t>
            </a:r>
            <a:r>
              <a:rPr lang="en-US" altLang="en-US" dirty="0" err="1">
                <a:latin typeface="Consolas" panose="020B0609020204030204" pitchFamily="49" charset="0"/>
              </a:rPr>
              <a:t>Str</a:t>
            </a:r>
            <a:r>
              <a:rPr lang="en-US" altLang="en-US" dirty="0">
                <a:latin typeface="Consolas" panose="020B0609020204030204" pitchFamily="49" charset="0"/>
              </a:rPr>
              <a:t>&amp;.</a:t>
            </a:r>
            <a:br>
              <a:rPr lang="en-US" altLang="en-US" dirty="0">
                <a:latin typeface="Consolas" panose="020B0609020204030204" pitchFamily="49" charset="0"/>
              </a:rPr>
            </a:br>
            <a:endParaRPr lang="en-US" altLang="en-US" dirty="0">
              <a:latin typeface="Consolas" panose="020B0609020204030204" pitchFamily="49" charset="0"/>
            </a:endParaRPr>
          </a:p>
          <a:p>
            <a:r>
              <a:rPr lang="en-US" altLang="en-US" dirty="0">
                <a:latin typeface="Consolas" panose="020B0609020204030204" pitchFamily="49" charset="0"/>
              </a:rPr>
              <a:t>The compiler distinguishes overloaded functions on their sequences, but not on return values.</a:t>
            </a:r>
          </a:p>
          <a:p>
            <a:pPr lvl="1"/>
            <a:r>
              <a:rPr lang="en-US" altLang="en-US" dirty="0">
                <a:latin typeface="Consolas" panose="020B0609020204030204" pitchFamily="49" charset="0"/>
              </a:rPr>
              <a:t>char&amp; operator[](</a:t>
            </a:r>
            <a:r>
              <a:rPr lang="en-US" altLang="en-US" dirty="0" err="1">
                <a:latin typeface="Consolas" panose="020B0609020204030204" pitchFamily="49" charset="0"/>
              </a:rPr>
              <a:t>int</a:t>
            </a:r>
            <a:r>
              <a:rPr lang="en-US" altLang="en-US" dirty="0">
                <a:latin typeface="Consolas" panose="020B0609020204030204" pitchFamily="49" charset="0"/>
              </a:rPr>
              <a:t> n);</a:t>
            </a:r>
          </a:p>
          <a:p>
            <a:pPr lvl="1"/>
            <a:r>
              <a:rPr lang="en-US" altLang="en-US" dirty="0">
                <a:latin typeface="Consolas" panose="020B0609020204030204" pitchFamily="49" charset="0"/>
              </a:rPr>
              <a:t>char operator[](</a:t>
            </a:r>
            <a:r>
              <a:rPr lang="en-US" altLang="en-US" dirty="0" err="1">
                <a:latin typeface="Consolas" panose="020B0609020204030204" pitchFamily="49" charset="0"/>
              </a:rPr>
              <a:t>int</a:t>
            </a:r>
            <a:r>
              <a:rPr lang="en-US" altLang="en-US" dirty="0">
                <a:latin typeface="Consolas" panose="020B0609020204030204" pitchFamily="49" charset="0"/>
              </a:rPr>
              <a:t> n) </a:t>
            </a:r>
            <a:r>
              <a:rPr lang="en-US" altLang="en-US" dirty="0" err="1">
                <a:latin typeface="Consolas" panose="020B0609020204030204" pitchFamily="49" charset="0"/>
              </a:rPr>
              <a:t>const</a:t>
            </a:r>
            <a:r>
              <a:rPr lang="en-US" altLang="en-US" dirty="0">
                <a:latin typeface="Consolas" panose="020B0609020204030204" pitchFamily="49" charset="0"/>
              </a:rPr>
              <a:t>;</a:t>
            </a:r>
          </a:p>
          <a:p>
            <a:pPr>
              <a:buFont typeface="Symbol" panose="05050102010706020507" pitchFamily="18" charset="2"/>
              <a:buChar char=" "/>
            </a:pPr>
            <a:r>
              <a:rPr lang="en-US" altLang="en-US" dirty="0">
                <a:latin typeface="Consolas" panose="020B0609020204030204" pitchFamily="49" charset="0"/>
              </a:rPr>
              <a:t>are distinguished by </a:t>
            </a:r>
            <a:r>
              <a:rPr lang="en-US" altLang="en-US" dirty="0" err="1">
                <a:latin typeface="Consolas" panose="020B0609020204030204" pitchFamily="49" charset="0"/>
              </a:rPr>
              <a:t>const</a:t>
            </a:r>
            <a:r>
              <a:rPr lang="en-US" altLang="en-US" dirty="0">
                <a:latin typeface="Consolas" panose="020B0609020204030204" pitchFamily="49" charset="0"/>
              </a:rPr>
              <a:t>, not the return type.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717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3F96D31-31DB-4D64-A05F-F3114F30E0D9}" type="slidenum">
              <a:rPr lang="en-US" altLang="en-US" sz="1500" smtClean="0">
                <a:latin typeface="Times New Roman" panose="02020603050405020304" pitchFamily="18" charset="0"/>
              </a:rPr>
              <a:pPr>
                <a:spcBef>
                  <a:spcPct val="0"/>
                </a:spcBef>
                <a:buClrTx/>
                <a:buSzTx/>
                <a:buFontTx/>
                <a:buNone/>
              </a:pPr>
              <a:t>4</a:t>
            </a:fld>
            <a:endParaRPr lang="en-US" altLang="en-US" sz="1500">
              <a:latin typeface="Times New Roman" panose="02020603050405020304" pitchFamily="18" charset="0"/>
            </a:endParaRPr>
          </a:p>
        </p:txBody>
      </p:sp>
      <p:sp>
        <p:nvSpPr>
          <p:cNvPr id="7172" name="Rectangle 1027"/>
          <p:cNvSpPr>
            <a:spLocks noGrp="1" noChangeArrowheads="1"/>
          </p:cNvSpPr>
          <p:nvPr>
            <p:ph type="title"/>
          </p:nvPr>
        </p:nvSpPr>
        <p:spPr>
          <a:xfrm>
            <a:off x="366713" y="712788"/>
            <a:ext cx="6629400" cy="522287"/>
          </a:xfrm>
          <a:noFill/>
        </p:spPr>
        <p:txBody>
          <a:bodyPr lIns="95234" tIns="47617" rIns="95234" bIns="47617" anchor="ctr"/>
          <a:lstStyle/>
          <a:p>
            <a:pPr algn="l"/>
            <a:r>
              <a:rPr lang="en-US" altLang="en-US" sz="2800" dirty="0"/>
              <a:t>OOD Objectives: Software Quality</a:t>
            </a:r>
          </a:p>
        </p:txBody>
      </p:sp>
      <p:sp>
        <p:nvSpPr>
          <p:cNvPr id="7173" name="Rectangle 1028"/>
          <p:cNvSpPr>
            <a:spLocks noGrp="1" noChangeArrowheads="1"/>
          </p:cNvSpPr>
          <p:nvPr>
            <p:ph type="body" idx="1"/>
          </p:nvPr>
        </p:nvSpPr>
        <p:spPr>
          <a:xfrm>
            <a:off x="366713" y="1433513"/>
            <a:ext cx="6781800" cy="7239000"/>
          </a:xfrm>
          <a:solidFill>
            <a:schemeClr val="accent3"/>
          </a:solidFill>
        </p:spPr>
        <p:txBody>
          <a:bodyPr lIns="274274" tIns="47617" rIns="95234" bIns="47617"/>
          <a:lstStyle/>
          <a:p>
            <a:pPr>
              <a:buFont typeface="Symbol" panose="05050102010706020507" pitchFamily="18" charset="2"/>
              <a:buNone/>
            </a:pPr>
            <a:r>
              <a:rPr lang="en-US" altLang="en-US" sz="1700" b="1" dirty="0"/>
              <a:t>Software Quality Factors:</a:t>
            </a:r>
            <a:br>
              <a:rPr lang="en-US" altLang="en-US" sz="1700" b="1" dirty="0"/>
            </a:br>
            <a:endParaRPr lang="en-US" altLang="en-US" sz="1700" b="1" dirty="0"/>
          </a:p>
          <a:p>
            <a:r>
              <a:rPr lang="en-US" altLang="en-US" sz="1700" b="1" i="1" dirty="0"/>
              <a:t>Correctness</a:t>
            </a:r>
            <a:br>
              <a:rPr lang="en-US" altLang="en-US" sz="1700" i="1" dirty="0"/>
            </a:br>
            <a:r>
              <a:rPr lang="en-US" altLang="en-US" sz="1700" dirty="0"/>
              <a:t>ability of a program to exactly perform its tasks in accord with its specifications</a:t>
            </a:r>
            <a:br>
              <a:rPr lang="en-US" altLang="en-US" sz="1700" dirty="0"/>
            </a:br>
            <a:endParaRPr lang="en-US" altLang="en-US" sz="1700" dirty="0"/>
          </a:p>
          <a:p>
            <a:r>
              <a:rPr lang="en-US" altLang="en-US" sz="1700" b="1" i="1" dirty="0"/>
              <a:t>Robustness</a:t>
            </a:r>
            <a:br>
              <a:rPr lang="en-US" altLang="en-US" sz="1700" b="1" i="1" dirty="0"/>
            </a:br>
            <a:r>
              <a:rPr lang="en-US" altLang="en-US" sz="1700" dirty="0"/>
              <a:t>ability to function under abnormal conditions</a:t>
            </a:r>
            <a:br>
              <a:rPr lang="en-US" altLang="en-US" sz="1700" dirty="0"/>
            </a:br>
            <a:endParaRPr lang="en-US" altLang="en-US" sz="1700" dirty="0"/>
          </a:p>
          <a:p>
            <a:r>
              <a:rPr lang="en-US" altLang="en-US" sz="1700" b="1" i="1" dirty="0"/>
              <a:t>Extendibility</a:t>
            </a:r>
            <a:br>
              <a:rPr lang="en-US" altLang="en-US" sz="1700" b="1" u="sng" dirty="0"/>
            </a:br>
            <a:r>
              <a:rPr lang="en-US" altLang="en-US" sz="1700" dirty="0"/>
              <a:t>ability to adapt to change of specifications</a:t>
            </a:r>
            <a:br>
              <a:rPr lang="en-US" altLang="en-US" sz="1700" dirty="0"/>
            </a:br>
            <a:endParaRPr lang="en-US" altLang="en-US" sz="1700" dirty="0"/>
          </a:p>
          <a:p>
            <a:r>
              <a:rPr lang="en-US" altLang="en-US" sz="1700" b="1" i="1" dirty="0"/>
              <a:t>Reusability</a:t>
            </a:r>
            <a:br>
              <a:rPr lang="en-US" altLang="en-US" sz="1700" b="1" u="sng" dirty="0"/>
            </a:br>
            <a:r>
              <a:rPr lang="en-US" altLang="en-US" sz="1700" dirty="0"/>
              <a:t>can be reused without modification for new application</a:t>
            </a:r>
            <a:br>
              <a:rPr lang="en-US" altLang="en-US" sz="1700" dirty="0"/>
            </a:br>
            <a:endParaRPr lang="en-US" altLang="en-US" sz="1700" dirty="0"/>
          </a:p>
          <a:p>
            <a:r>
              <a:rPr lang="en-US" altLang="en-US" sz="1700" b="1" i="1" dirty="0"/>
              <a:t>Compatibility</a:t>
            </a:r>
            <a:br>
              <a:rPr lang="en-US" altLang="en-US" sz="1700" b="1" i="1" dirty="0"/>
            </a:br>
            <a:r>
              <a:rPr lang="en-US" altLang="en-US" sz="1700" dirty="0"/>
              <a:t>Software component can be combined, without modification, with other components</a:t>
            </a:r>
            <a:br>
              <a:rPr lang="en-US" altLang="en-US" sz="1700" dirty="0"/>
            </a:br>
            <a:endParaRPr lang="en-US" altLang="en-US" sz="1700" dirty="0"/>
          </a:p>
          <a:p>
            <a:r>
              <a:rPr lang="en-US" altLang="en-US" sz="1700" b="1" i="1" dirty="0"/>
              <a:t>Performance</a:t>
            </a:r>
            <a:br>
              <a:rPr lang="en-US" altLang="en-US" sz="1700" b="1" i="1" dirty="0"/>
            </a:br>
            <a:r>
              <a:rPr lang="en-US" altLang="en-US" sz="1700" dirty="0"/>
              <a:t>platform resources and elapsed time required to perform its tasks</a:t>
            </a:r>
          </a:p>
        </p:txBody>
      </p:sp>
      <p:sp>
        <p:nvSpPr>
          <p:cNvPr id="7174" name="Rectangle 1029"/>
          <p:cNvSpPr>
            <a:spLocks noChangeArrowheads="1"/>
          </p:cNvSpPr>
          <p:nvPr/>
        </p:nvSpPr>
        <p:spPr bwMode="auto">
          <a:xfrm>
            <a:off x="3490913" y="7834313"/>
            <a:ext cx="27940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234" tIns="47617" rIns="95234" bIns="47617">
            <a:spAutoFit/>
          </a:bodyPr>
          <a:lstStyle>
            <a:lvl1pPr defTabSz="950913">
              <a:defRPr sz="2400">
                <a:solidFill>
                  <a:schemeClr val="tx1"/>
                </a:solidFill>
                <a:latin typeface="Times New Roman" panose="02020603050405020304" pitchFamily="18" charset="0"/>
              </a:defRPr>
            </a:lvl1pPr>
            <a:lvl2pPr marL="742950" indent="-285750" defTabSz="950913">
              <a:defRPr sz="2400">
                <a:solidFill>
                  <a:schemeClr val="tx1"/>
                </a:solidFill>
                <a:latin typeface="Times New Roman" panose="02020603050405020304" pitchFamily="18" charset="0"/>
              </a:defRPr>
            </a:lvl2pPr>
            <a:lvl3pPr marL="1143000" indent="-228600" defTabSz="950913">
              <a:defRPr sz="2400">
                <a:solidFill>
                  <a:schemeClr val="tx1"/>
                </a:solidFill>
                <a:latin typeface="Times New Roman" panose="02020603050405020304" pitchFamily="18" charset="0"/>
              </a:defRPr>
            </a:lvl3pPr>
            <a:lvl4pPr marL="1600200" indent="-228600" defTabSz="950913">
              <a:defRPr sz="2400">
                <a:solidFill>
                  <a:schemeClr val="tx1"/>
                </a:solidFill>
                <a:latin typeface="Times New Roman" panose="02020603050405020304" pitchFamily="18" charset="0"/>
              </a:defRPr>
            </a:lvl4pPr>
            <a:lvl5pPr marL="2057400" indent="-228600" defTabSz="950913">
              <a:defRPr sz="2400">
                <a:solidFill>
                  <a:schemeClr val="tx1"/>
                </a:solidFill>
                <a:latin typeface="Times New Roman" panose="02020603050405020304" pitchFamily="18" charset="0"/>
              </a:defRPr>
            </a:lvl5pPr>
            <a:lvl6pPr marL="2514600" indent="-228600" defTabSz="9509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09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09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09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Arial" panose="020B0604020202020204" pitchFamily="34" charset="0"/>
              </a:rPr>
              <a:t>Adapted from:</a:t>
            </a:r>
          </a:p>
          <a:p>
            <a:r>
              <a:rPr lang="en-US" altLang="en-US" sz="1200">
                <a:latin typeface="Arial" panose="020B0604020202020204" pitchFamily="34" charset="0"/>
              </a:rPr>
              <a:t>Object Oriented Software Construction</a:t>
            </a:r>
          </a:p>
          <a:p>
            <a:r>
              <a:rPr lang="en-US" altLang="en-US" sz="1200">
                <a:latin typeface="Arial" panose="020B0604020202020204" pitchFamily="34" charset="0"/>
              </a:rPr>
              <a:t>Bertrand Meyers</a:t>
            </a:r>
          </a:p>
          <a:p>
            <a:r>
              <a:rPr lang="en-US" altLang="en-US" sz="1200">
                <a:latin typeface="Arial" panose="020B0604020202020204" pitchFamily="34" charset="0"/>
              </a:rPr>
              <a:t>Prentice Hall, 1988</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83971"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F0D50960-C1CB-43F5-A32E-5D763FC381F0}" type="slidenum">
              <a:rPr lang="en-US" altLang="en-US" sz="1500" smtClean="0">
                <a:latin typeface="Times New Roman" panose="02020603050405020304" pitchFamily="18" charset="0"/>
              </a:rPr>
              <a:pPr>
                <a:spcBef>
                  <a:spcPct val="0"/>
                </a:spcBef>
                <a:buClrTx/>
                <a:buSzTx/>
                <a:buFontTx/>
                <a:buNone/>
              </a:pPr>
              <a:t>40</a:t>
            </a:fld>
            <a:endParaRPr lang="en-US" altLang="en-US" sz="1500">
              <a:latin typeface="Times New Roman" panose="02020603050405020304" pitchFamily="18" charset="0"/>
            </a:endParaRPr>
          </a:p>
        </p:txBody>
      </p:sp>
      <p:sp>
        <p:nvSpPr>
          <p:cNvPr id="83972" name="Rectangle 2"/>
          <p:cNvSpPr>
            <a:spLocks noGrp="1" noChangeArrowheads="1"/>
          </p:cNvSpPr>
          <p:nvPr>
            <p:ph type="title"/>
          </p:nvPr>
        </p:nvSpPr>
        <p:spPr>
          <a:xfrm>
            <a:off x="569913" y="328613"/>
            <a:ext cx="6450012" cy="875506"/>
          </a:xfrm>
        </p:spPr>
        <p:txBody>
          <a:bodyPr/>
          <a:lstStyle/>
          <a:p>
            <a:r>
              <a:rPr lang="en-US" altLang="en-US" dirty="0" err="1"/>
              <a:t>Constness</a:t>
            </a:r>
            <a:endParaRPr lang="en-US" altLang="en-US" dirty="0"/>
          </a:p>
        </p:txBody>
      </p:sp>
      <p:sp>
        <p:nvSpPr>
          <p:cNvPr id="83973" name="Rectangle 3"/>
          <p:cNvSpPr>
            <a:spLocks noGrp="1" noChangeArrowheads="1"/>
          </p:cNvSpPr>
          <p:nvPr>
            <p:ph type="body" idx="1"/>
          </p:nvPr>
        </p:nvSpPr>
        <p:spPr>
          <a:xfrm>
            <a:off x="569913" y="1508919"/>
            <a:ext cx="6450012" cy="6965950"/>
          </a:xfrm>
        </p:spPr>
        <p:txBody>
          <a:bodyPr/>
          <a:lstStyle/>
          <a:p>
            <a:r>
              <a:rPr lang="en-US" altLang="en-US" dirty="0">
                <a:latin typeface="Consolas" panose="020B0609020204030204" pitchFamily="49" charset="0"/>
              </a:rPr>
              <a:t>What </a:t>
            </a:r>
            <a:r>
              <a:rPr lang="en-US" altLang="en-US" dirty="0" err="1">
                <a:latin typeface="Consolas" panose="020B0609020204030204" pitchFamily="49" charset="0"/>
              </a:rPr>
              <a:t>const</a:t>
            </a:r>
            <a:r>
              <a:rPr lang="en-US" altLang="en-US" dirty="0">
                <a:latin typeface="Consolas" panose="020B0609020204030204" pitchFamily="49" charset="0"/>
              </a:rPr>
              <a:t> implies is determined by where you find it:</a:t>
            </a:r>
          </a:p>
          <a:p>
            <a:pPr lvl="1"/>
            <a:r>
              <a:rPr lang="en-US" altLang="en-US" dirty="0" err="1">
                <a:latin typeface="Consolas" panose="020B0609020204030204" pitchFamily="49" charset="0"/>
              </a:rPr>
              <a:t>Str</a:t>
            </a:r>
            <a:r>
              <a:rPr lang="en-US" altLang="en-US" dirty="0">
                <a:latin typeface="Consolas" panose="020B0609020204030204" pitchFamily="49" charset="0"/>
              </a:rPr>
              <a:t>(</a:t>
            </a:r>
            <a:r>
              <a:rPr lang="en-US" altLang="en-US" dirty="0" err="1">
                <a:latin typeface="Consolas" panose="020B0609020204030204" pitchFamily="49" charset="0"/>
              </a:rPr>
              <a:t>const</a:t>
            </a:r>
            <a:r>
              <a:rPr lang="en-US" altLang="en-US" dirty="0">
                <a:latin typeface="Consolas" panose="020B0609020204030204" pitchFamily="49" charset="0"/>
              </a:rPr>
              <a:t> </a:t>
            </a:r>
            <a:r>
              <a:rPr lang="en-US" altLang="en-US" dirty="0" err="1">
                <a:latin typeface="Consolas" panose="020B0609020204030204" pitchFamily="49" charset="0"/>
              </a:rPr>
              <a:t>Str</a:t>
            </a:r>
            <a:r>
              <a:rPr lang="en-US" altLang="en-US" dirty="0">
                <a:latin typeface="Consolas" panose="020B0609020204030204" pitchFamily="49" charset="0"/>
              </a:rPr>
              <a:t>&amp; s);</a:t>
            </a:r>
          </a:p>
          <a:p>
            <a:pPr>
              <a:buFont typeface="Symbol" panose="05050102010706020507" pitchFamily="18" charset="2"/>
              <a:buChar char=" "/>
            </a:pPr>
            <a:r>
              <a:rPr lang="en-US" altLang="en-US" dirty="0">
                <a:latin typeface="Consolas" panose="020B0609020204030204" pitchFamily="49" charset="0"/>
              </a:rPr>
              <a:t>is a contract that the argument s will not be changed.  The compiler attempts to enforce the contract.</a:t>
            </a:r>
          </a:p>
          <a:p>
            <a:pPr lvl="1"/>
            <a:r>
              <a:rPr lang="en-US" altLang="en-US" dirty="0">
                <a:latin typeface="Consolas" panose="020B0609020204030204" pitchFamily="49" charset="0"/>
              </a:rPr>
              <a:t>char operator[](</a:t>
            </a:r>
            <a:r>
              <a:rPr lang="en-US" altLang="en-US" dirty="0" err="1">
                <a:latin typeface="Consolas" panose="020B0609020204030204" pitchFamily="49" charset="0"/>
              </a:rPr>
              <a:t>int</a:t>
            </a:r>
            <a:r>
              <a:rPr lang="en-US" altLang="en-US" dirty="0">
                <a:latin typeface="Consolas" panose="020B0609020204030204" pitchFamily="49" charset="0"/>
              </a:rPr>
              <a:t> n) </a:t>
            </a:r>
            <a:r>
              <a:rPr lang="en-US" altLang="en-US" dirty="0" err="1">
                <a:latin typeface="Consolas" panose="020B0609020204030204" pitchFamily="49" charset="0"/>
              </a:rPr>
              <a:t>const</a:t>
            </a:r>
            <a:r>
              <a:rPr lang="en-US" altLang="en-US" dirty="0">
                <a:latin typeface="Consolas" panose="020B0609020204030204" pitchFamily="49" charset="0"/>
              </a:rPr>
              <a:t>;</a:t>
            </a:r>
          </a:p>
          <a:p>
            <a:pPr>
              <a:buFont typeface="Symbol" panose="05050102010706020507" pitchFamily="18" charset="2"/>
              <a:buChar char=" "/>
            </a:pPr>
            <a:r>
              <a:rPr lang="en-US" altLang="en-US" dirty="0">
                <a:latin typeface="Consolas" panose="020B0609020204030204" pitchFamily="49" charset="0"/>
              </a:rPr>
              <a:t>implies the state of the object on which the operator is applied will not change.  Again, the compiler attempts to enforce the contract.  Thus:</a:t>
            </a:r>
          </a:p>
          <a:p>
            <a:pPr lvl="1"/>
            <a:r>
              <a:rPr lang="en-US" altLang="en-US" dirty="0" err="1">
                <a:latin typeface="Consolas" panose="020B0609020204030204" pitchFamily="49" charset="0"/>
              </a:rPr>
              <a:t>const</a:t>
            </a:r>
            <a:r>
              <a:rPr lang="en-US" altLang="en-US" dirty="0">
                <a:latin typeface="Consolas" panose="020B0609020204030204" pitchFamily="49" charset="0"/>
              </a:rPr>
              <a:t> </a:t>
            </a:r>
            <a:r>
              <a:rPr lang="en-US" altLang="en-US" dirty="0" err="1">
                <a:latin typeface="Consolas" panose="020B0609020204030204" pitchFamily="49" charset="0"/>
              </a:rPr>
              <a:t>Str</a:t>
            </a:r>
            <a:r>
              <a:rPr lang="en-US" altLang="en-US" dirty="0">
                <a:latin typeface="Consolas" panose="020B0609020204030204" pitchFamily="49" charset="0"/>
              </a:rPr>
              <a:t> </a:t>
            </a:r>
            <a:r>
              <a:rPr lang="en-US" altLang="en-US" dirty="0" err="1">
                <a:latin typeface="Consolas" panose="020B0609020204030204" pitchFamily="49" charset="0"/>
              </a:rPr>
              <a:t>cs</a:t>
            </a:r>
            <a:r>
              <a:rPr lang="en-US" altLang="en-US" dirty="0">
                <a:latin typeface="Consolas" panose="020B0609020204030204" pitchFamily="49" charset="0"/>
              </a:rPr>
              <a:t> = “a constant string”;</a:t>
            </a:r>
          </a:p>
          <a:p>
            <a:pPr lvl="1"/>
            <a:r>
              <a:rPr lang="en-US" altLang="en-US" dirty="0" err="1">
                <a:latin typeface="Consolas" panose="020B0609020204030204" pitchFamily="49" charset="0"/>
              </a:rPr>
              <a:t>cs</a:t>
            </a:r>
            <a:r>
              <a:rPr lang="en-US" altLang="en-US" dirty="0">
                <a:latin typeface="Consolas" panose="020B0609020204030204" pitchFamily="49" charset="0"/>
              </a:rPr>
              <a:t>[3] = ‘a’;</a:t>
            </a:r>
          </a:p>
          <a:p>
            <a:pPr>
              <a:buFont typeface="Symbol" panose="05050102010706020507" pitchFamily="18" charset="2"/>
              <a:buChar char=" "/>
            </a:pPr>
            <a:r>
              <a:rPr lang="en-US" altLang="en-US" dirty="0">
                <a:latin typeface="Consolas" panose="020B0609020204030204" pitchFamily="49" charset="0"/>
              </a:rPr>
              <a:t>will fail to compile because the compiler will call the </a:t>
            </a:r>
            <a:r>
              <a:rPr lang="en-US" altLang="en-US" dirty="0" err="1">
                <a:latin typeface="Consolas" panose="020B0609020204030204" pitchFamily="49" charset="0"/>
              </a:rPr>
              <a:t>const</a:t>
            </a:r>
            <a:r>
              <a:rPr lang="en-US" altLang="en-US" dirty="0">
                <a:latin typeface="Consolas" panose="020B0609020204030204" pitchFamily="49" charset="0"/>
              </a:rPr>
              <a:t> version of operator[] on the </a:t>
            </a:r>
            <a:r>
              <a:rPr lang="en-US" altLang="en-US" dirty="0" err="1">
                <a:latin typeface="Consolas" panose="020B0609020204030204" pitchFamily="49" charset="0"/>
              </a:rPr>
              <a:t>const</a:t>
            </a:r>
            <a:r>
              <a:rPr lang="en-US" altLang="en-US" dirty="0">
                <a:latin typeface="Consolas" panose="020B0609020204030204" pitchFamily="49" charset="0"/>
              </a:rPr>
              <a:t> string and will disallow changes to the string.</a:t>
            </a:r>
          </a:p>
          <a:p>
            <a:pPr lvl="1">
              <a:buFont typeface="Symbol" panose="05050102010706020507" pitchFamily="18" charset="2"/>
              <a:buChar char=" "/>
            </a:pPr>
            <a:endParaRPr lang="en-US" altLang="en-US" dirty="0">
              <a:latin typeface="Consolas" panose="020B0609020204030204" pitchFamily="49" charset="0"/>
            </a:endParaRPr>
          </a:p>
          <a:p>
            <a:endParaRPr lang="en-US" altLang="en-US" dirty="0">
              <a:latin typeface="Consolas" panose="020B060902020403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8601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2E7B374-76F0-451F-A9E1-A1ECDB9647A0}" type="slidenum">
              <a:rPr lang="en-US" altLang="en-US" sz="1500" smtClean="0">
                <a:latin typeface="Times New Roman" panose="02020603050405020304" pitchFamily="18" charset="0"/>
              </a:rPr>
              <a:pPr>
                <a:spcBef>
                  <a:spcPct val="0"/>
                </a:spcBef>
                <a:buClrTx/>
                <a:buSzTx/>
                <a:buFontTx/>
                <a:buNone/>
              </a:pPr>
              <a:t>41</a:t>
            </a:fld>
            <a:endParaRPr lang="en-US" altLang="en-US" sz="1500">
              <a:latin typeface="Times New Roman" panose="02020603050405020304" pitchFamily="18" charset="0"/>
            </a:endParaRPr>
          </a:p>
        </p:txBody>
      </p:sp>
      <p:sp>
        <p:nvSpPr>
          <p:cNvPr id="86020" name="Rectangle 3"/>
          <p:cNvSpPr>
            <a:spLocks noGrp="1" noChangeArrowheads="1"/>
          </p:cNvSpPr>
          <p:nvPr>
            <p:ph type="body" idx="1"/>
          </p:nvPr>
        </p:nvSpPr>
        <p:spPr>
          <a:xfrm>
            <a:off x="366713" y="1127919"/>
            <a:ext cx="6858000" cy="7620794"/>
          </a:xfrm>
          <a:solidFill>
            <a:schemeClr val="accent3"/>
          </a:solidFill>
        </p:spPr>
        <p:txBody>
          <a:bodyPr lIns="274320" tIns="47617" rIns="274320" bIns="47617"/>
          <a:lstStyle/>
          <a:p>
            <a:r>
              <a:rPr lang="en-US" altLang="en-US" sz="1800" dirty="0">
                <a:latin typeface="Consolas" panose="020B0609020204030204" pitchFamily="49" charset="0"/>
              </a:rPr>
              <a:t>When a C++ compiler evaluates an expression it performs the following steps:</a:t>
            </a:r>
            <a:br>
              <a:rPr lang="en-US" altLang="en-US" sz="1800" dirty="0">
                <a:latin typeface="Consolas" panose="020B0609020204030204" pitchFamily="49" charset="0"/>
              </a:rPr>
            </a:br>
            <a:endParaRPr lang="en-US" altLang="en-US" sz="1800" dirty="0">
              <a:latin typeface="Consolas" panose="020B0609020204030204" pitchFamily="49" charset="0"/>
            </a:endParaRPr>
          </a:p>
          <a:p>
            <a:pPr lvl="1"/>
            <a:r>
              <a:rPr lang="en-US" altLang="en-US" sz="1600" dirty="0">
                <a:latin typeface="Consolas" panose="020B0609020204030204" pitchFamily="49" charset="0"/>
              </a:rPr>
              <a:t>evaluates all function invocations, replacing the call with its return value</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r>
              <a:rPr lang="en-US" altLang="en-US" sz="1600" dirty="0">
                <a:latin typeface="Consolas" panose="020B0609020204030204" pitchFamily="49" charset="0"/>
              </a:rPr>
              <a:t>scans the expression checking for type mismatches.  </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If any are found, the compiler looks for ways to resolve the mismatches by implicitly calling a promotion constructor or cast operator.</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If there is exactly one way to resolve the mismatch the compiler generates code to do so, and the expression evaluation succeeds.</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If there is more than one way to resolve the mismatch the compiler declares an ambiguity and the compilation fails.</a:t>
            </a:r>
            <a:br>
              <a:rPr lang="en-US" altLang="en-US" sz="1600" dirty="0">
                <a:latin typeface="Consolas" panose="020B0609020204030204" pitchFamily="49" charset="0"/>
              </a:rPr>
            </a:br>
            <a:endParaRPr lang="en-US" altLang="en-US" sz="1600" dirty="0">
              <a:latin typeface="Consolas" panose="020B0609020204030204" pitchFamily="49" charset="0"/>
            </a:endParaRPr>
          </a:p>
          <a:p>
            <a:pPr lvl="1"/>
            <a:r>
              <a:rPr lang="en-US" altLang="en-US" sz="1600" dirty="0">
                <a:latin typeface="Consolas" panose="020B0609020204030204" pitchFamily="49" charset="0"/>
              </a:rPr>
              <a:t>All stack frames  for any functions invoked by the expression are guaranteed to be valid until the evaluation is complete.</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1600" dirty="0">
                <a:latin typeface="Consolas" panose="020B0609020204030204" pitchFamily="49" charset="0"/>
              </a:rPr>
              <a:t>This allows the return values of functions, which are deposited in an output area of the stack frame to participate in the expression just like the value of a cited variable.  Any value residing in a stack frame during evaluation is called a </a:t>
            </a:r>
            <a:r>
              <a:rPr lang="en-US" altLang="en-US" sz="1600" b="1" i="1" dirty="0">
                <a:latin typeface="Consolas" panose="020B0609020204030204" pitchFamily="49" charset="0"/>
              </a:rPr>
              <a:t>temporary</a:t>
            </a:r>
            <a:r>
              <a:rPr lang="en-US" altLang="en-US" sz="1600" dirty="0">
                <a:latin typeface="Consolas" panose="020B0609020204030204" pitchFamily="49" charset="0"/>
              </a:rPr>
              <a:t>.</a:t>
            </a:r>
          </a:p>
        </p:txBody>
      </p:sp>
      <p:sp>
        <p:nvSpPr>
          <p:cNvPr id="86021" name="Rectangle 4"/>
          <p:cNvSpPr>
            <a:spLocks noGrp="1" noChangeArrowheads="1"/>
          </p:cNvSpPr>
          <p:nvPr>
            <p:ph type="title"/>
          </p:nvPr>
        </p:nvSpPr>
        <p:spPr>
          <a:xfrm>
            <a:off x="569913" y="328613"/>
            <a:ext cx="6450012" cy="646906"/>
          </a:xfrm>
        </p:spPr>
        <p:txBody>
          <a:bodyPr/>
          <a:lstStyle/>
          <a:p>
            <a:r>
              <a:rPr lang="en-US" altLang="en-US" dirty="0"/>
              <a:t>C++ Expression Model</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8806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8037A00-D215-48F6-A045-18F4A02B7C40}" type="slidenum">
              <a:rPr lang="en-US" altLang="en-US" sz="1500" smtClean="0">
                <a:latin typeface="Times New Roman" panose="02020603050405020304" pitchFamily="18" charset="0"/>
              </a:rPr>
              <a:pPr>
                <a:spcBef>
                  <a:spcPct val="0"/>
                </a:spcBef>
                <a:buClrTx/>
                <a:buSzTx/>
                <a:buFontTx/>
                <a:buNone/>
              </a:pPr>
              <a:t>42</a:t>
            </a:fld>
            <a:endParaRPr lang="en-US" altLang="en-US" sz="1500">
              <a:latin typeface="Times New Roman" panose="02020603050405020304" pitchFamily="18" charset="0"/>
            </a:endParaRPr>
          </a:p>
        </p:txBody>
      </p:sp>
      <p:sp>
        <p:nvSpPr>
          <p:cNvPr id="88068" name="Rectangle 4"/>
          <p:cNvSpPr>
            <a:spLocks noGrp="1" noChangeArrowheads="1"/>
          </p:cNvSpPr>
          <p:nvPr>
            <p:ph type="body" idx="1"/>
          </p:nvPr>
        </p:nvSpPr>
        <p:spPr>
          <a:xfrm>
            <a:off x="442119" y="1204119"/>
            <a:ext cx="6858000" cy="7925594"/>
          </a:xfrm>
          <a:solidFill>
            <a:schemeClr val="accent3"/>
          </a:solidFill>
        </p:spPr>
        <p:txBody>
          <a:bodyPr lIns="274320" tIns="47617" rIns="274320" bIns="47617"/>
          <a:lstStyle/>
          <a:p>
            <a:r>
              <a:rPr lang="en-US" altLang="en-US" sz="1800" dirty="0">
                <a:latin typeface="Consolas" panose="020B0609020204030204" pitchFamily="49" charset="0"/>
              </a:rPr>
              <a:t>Good abstraction is built around a </a:t>
            </a:r>
            <a:r>
              <a:rPr lang="en-US" altLang="en-US" sz="1800" b="1" dirty="0">
                <a:latin typeface="Consolas" panose="020B0609020204030204" pitchFamily="49" charset="0"/>
              </a:rPr>
              <a:t>model based view </a:t>
            </a:r>
            <a:r>
              <a:rPr lang="en-US" altLang="en-US" sz="1800" dirty="0">
                <a:latin typeface="Consolas" panose="020B0609020204030204" pitchFamily="49" charset="0"/>
              </a:rPr>
              <a:t>of an object which describes the behavior expected of the object by clients.  Models are often based on a </a:t>
            </a:r>
            <a:r>
              <a:rPr lang="en-US" altLang="en-US" sz="1800" b="1" dirty="0">
                <a:latin typeface="Consolas" panose="020B0609020204030204" pitchFamily="49" charset="0"/>
              </a:rPr>
              <a:t>metaphor</a:t>
            </a:r>
            <a:r>
              <a:rPr lang="en-US" altLang="en-US" sz="1800" dirty="0">
                <a:latin typeface="Consolas" panose="020B0609020204030204" pitchFamily="49" charset="0"/>
              </a:rPr>
              <a:t> which helps a client understand and relate to an object’s behavior, e.g. the window, matrix, dictionary, ...</a:t>
            </a:r>
            <a:br>
              <a:rPr lang="en-US" altLang="en-US" sz="1800" dirty="0">
                <a:latin typeface="Consolas" panose="020B0609020204030204" pitchFamily="49" charset="0"/>
              </a:rPr>
            </a:br>
            <a:endParaRPr lang="en-US" altLang="en-US" sz="1800" dirty="0">
              <a:latin typeface="Consolas" panose="020B0609020204030204" pitchFamily="49" charset="0"/>
            </a:endParaRPr>
          </a:p>
          <a:p>
            <a:r>
              <a:rPr lang="en-US" altLang="en-US" sz="1800" dirty="0">
                <a:latin typeface="Consolas" panose="020B0609020204030204" pitchFamily="49" charset="0"/>
              </a:rPr>
              <a:t>The model based view of an object is determined by the names and actions of the class functions which make up its public interface.  These should be carefully developed to be consistent with the metaphor around which the object model is developed. </a:t>
            </a:r>
            <a:br>
              <a:rPr lang="en-US" altLang="en-US" sz="1800" dirty="0">
                <a:latin typeface="Consolas" panose="020B0609020204030204" pitchFamily="49" charset="0"/>
              </a:rPr>
            </a:br>
            <a:endParaRPr lang="en-US" altLang="en-US" sz="1800" dirty="0">
              <a:latin typeface="Consolas" panose="020B0609020204030204" pitchFamily="49" charset="0"/>
            </a:endParaRPr>
          </a:p>
          <a:p>
            <a:r>
              <a:rPr lang="en-US" altLang="en-US" sz="1800" dirty="0">
                <a:latin typeface="Consolas" panose="020B0609020204030204" pitchFamily="49" charset="0"/>
              </a:rPr>
              <a:t>The </a:t>
            </a:r>
            <a:r>
              <a:rPr lang="en-US" altLang="en-US" sz="1800" dirty="0" err="1">
                <a:latin typeface="Consolas" panose="020B0609020204030204" pitchFamily="49" charset="0"/>
              </a:rPr>
              <a:t>Str</a:t>
            </a:r>
            <a:r>
              <a:rPr lang="en-US" altLang="en-US" sz="1800" dirty="0">
                <a:latin typeface="Consolas" panose="020B0609020204030204" pitchFamily="49" charset="0"/>
              </a:rPr>
              <a:t> class has a good abstraction.  It is simple; client’s easily relate to its string metaphor, e.g., a sequence of characters, and its model concentrates on the character sequence, not management of the character space - all that happens silently as users append characters to their strings.</a:t>
            </a:r>
            <a:br>
              <a:rPr lang="en-US" altLang="en-US" sz="1800" dirty="0">
                <a:latin typeface="Consolas" panose="020B0609020204030204" pitchFamily="49" charset="0"/>
              </a:rPr>
            </a:br>
            <a:br>
              <a:rPr lang="en-US" altLang="en-US" sz="1800" dirty="0">
                <a:latin typeface="Consolas" panose="020B0609020204030204" pitchFamily="49" charset="0"/>
              </a:rPr>
            </a:br>
            <a:br>
              <a:rPr lang="en-US" altLang="en-US" sz="1800" dirty="0">
                <a:latin typeface="Consolas" panose="020B0609020204030204" pitchFamily="49" charset="0"/>
              </a:rPr>
            </a:br>
            <a:endParaRPr lang="en-US" altLang="en-US" sz="1800" dirty="0">
              <a:latin typeface="Consolas" panose="020B0609020204030204" pitchFamily="49" charset="0"/>
            </a:endParaRPr>
          </a:p>
        </p:txBody>
      </p:sp>
      <p:sp>
        <p:nvSpPr>
          <p:cNvPr id="34818" name="Rectangle 2"/>
          <p:cNvSpPr>
            <a:spLocks noChangeArrowheads="1"/>
          </p:cNvSpPr>
          <p:nvPr/>
        </p:nvSpPr>
        <p:spPr bwMode="auto">
          <a:xfrm>
            <a:off x="885825" y="7528719"/>
            <a:ext cx="6275387" cy="990600"/>
          </a:xfrm>
          <a:prstGeom prst="rect">
            <a:avLst/>
          </a:prstGeom>
          <a:solidFill>
            <a:schemeClr val="accent3"/>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p>
        </p:txBody>
      </p:sp>
      <p:sp>
        <p:nvSpPr>
          <p:cNvPr id="88070" name="Rectangle 5"/>
          <p:cNvSpPr>
            <a:spLocks noGrp="1" noChangeArrowheads="1"/>
          </p:cNvSpPr>
          <p:nvPr>
            <p:ph type="title"/>
          </p:nvPr>
        </p:nvSpPr>
        <p:spPr>
          <a:xfrm>
            <a:off x="569913" y="328613"/>
            <a:ext cx="6450012" cy="723900"/>
          </a:xfrm>
        </p:spPr>
        <p:txBody>
          <a:bodyPr/>
          <a:lstStyle/>
          <a:p>
            <a:r>
              <a:rPr lang="en-US" altLang="en-US"/>
              <a:t>Abstraction</a:t>
            </a:r>
          </a:p>
        </p:txBody>
      </p:sp>
      <p:sp>
        <p:nvSpPr>
          <p:cNvPr id="88071" name="Text Box 7"/>
          <p:cNvSpPr txBox="1">
            <a:spLocks noChangeArrowheads="1"/>
          </p:cNvSpPr>
          <p:nvPr/>
        </p:nvSpPr>
        <p:spPr bwMode="auto">
          <a:xfrm>
            <a:off x="1357313" y="7621588"/>
            <a:ext cx="5332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solidFill>
                  <a:schemeClr val="accent2"/>
                </a:solidFill>
                <a:latin typeface="Tahoma" panose="020B0604030504040204" pitchFamily="34" charset="0"/>
              </a:rPr>
              <a:t>Abstraction emphasizes the client’s view of the</a:t>
            </a:r>
          </a:p>
          <a:p>
            <a:r>
              <a:rPr lang="en-US" altLang="en-US" sz="1800" dirty="0">
                <a:solidFill>
                  <a:schemeClr val="accent2"/>
                </a:solidFill>
                <a:latin typeface="Tahoma" panose="020B0604030504040204" pitchFamily="34" charset="0"/>
              </a:rPr>
              <a:t>System while suppressing the implementation view</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9216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32E1B0E-46A4-4F39-8F0D-A4A4D323F458}" type="slidenum">
              <a:rPr lang="en-US" altLang="en-US" sz="1500" smtClean="0">
                <a:latin typeface="Times New Roman" panose="02020603050405020304" pitchFamily="18" charset="0"/>
              </a:rPr>
              <a:pPr>
                <a:spcBef>
                  <a:spcPct val="0"/>
                </a:spcBef>
                <a:buClrTx/>
                <a:buSzTx/>
                <a:buFontTx/>
                <a:buNone/>
              </a:pPr>
              <a:t>43</a:t>
            </a:fld>
            <a:endParaRPr lang="en-US" altLang="en-US" sz="1500">
              <a:latin typeface="Times New Roman" panose="02020603050405020304" pitchFamily="18" charset="0"/>
            </a:endParaRPr>
          </a:p>
        </p:txBody>
      </p:sp>
      <p:sp>
        <p:nvSpPr>
          <p:cNvPr id="36867" name="Rectangle 3"/>
          <p:cNvSpPr>
            <a:spLocks noGrp="1" noChangeArrowheads="1"/>
          </p:cNvSpPr>
          <p:nvPr>
            <p:ph type="body" idx="1"/>
          </p:nvPr>
        </p:nvSpPr>
        <p:spPr>
          <a:xfrm>
            <a:off x="442913" y="1052513"/>
            <a:ext cx="6705600" cy="7772400"/>
          </a:xfrm>
          <a:solidFill>
            <a:schemeClr val="accent3"/>
          </a:solidFill>
          <a:effectLst/>
        </p:spPr>
        <p:txBody>
          <a:bodyPr lIns="274320" tIns="47617" rIns="274320" bIns="47617"/>
          <a:lstStyle/>
          <a:p>
            <a:pPr>
              <a:defRPr/>
            </a:pPr>
            <a:r>
              <a:rPr lang="en-US" sz="1800" dirty="0">
                <a:latin typeface="Consolas" panose="020B0609020204030204" pitchFamily="49" charset="0"/>
              </a:rPr>
              <a:t>User defined data types can be endowed (by you) with virtually all of the capabilities of built in types:</a:t>
            </a:r>
            <a:br>
              <a:rPr lang="en-US" sz="1800" dirty="0">
                <a:latin typeface="Consolas" panose="020B0609020204030204" pitchFamily="49" charset="0"/>
              </a:rPr>
            </a:br>
            <a:endParaRPr lang="en-US" sz="1800" dirty="0">
              <a:latin typeface="Consolas" panose="020B0609020204030204" pitchFamily="49" charset="0"/>
            </a:endParaRPr>
          </a:p>
          <a:p>
            <a:pPr lvl="1">
              <a:defRPr/>
            </a:pPr>
            <a:r>
              <a:rPr lang="en-US" sz="1600" dirty="0">
                <a:latin typeface="Consolas" panose="020B0609020204030204" pitchFamily="49" charset="0"/>
              </a:rPr>
              <a:t>declaration of multiple objects at either compile or run time</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declaration and initialization of arrays of objects</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objects take care of themselves, e.g., acquire and release system resources.</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objects can participate in mixed type expressions, implicitly calling promotion constructors or cast operators as needed</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objects can be assigned and passed by value to functions</a:t>
            </a:r>
            <a:br>
              <a:rPr lang="en-US" sz="1600" dirty="0">
                <a:latin typeface="Consolas" panose="020B0609020204030204" pitchFamily="49" charset="0"/>
              </a:rPr>
            </a:br>
            <a:endParaRPr lang="en-US" sz="1600" dirty="0">
              <a:latin typeface="Consolas" panose="020B0609020204030204" pitchFamily="49" charset="0"/>
            </a:endParaRPr>
          </a:p>
          <a:p>
            <a:pPr lvl="1">
              <a:defRPr/>
            </a:pPr>
            <a:r>
              <a:rPr lang="en-US" sz="1600" dirty="0">
                <a:latin typeface="Consolas" panose="020B0609020204030204" pitchFamily="49" charset="0"/>
              </a:rPr>
              <a:t>objects can use the same operator symbolism as built in types</a:t>
            </a:r>
            <a:br>
              <a:rPr lang="en-US" sz="1600" dirty="0">
                <a:latin typeface="Consolas" panose="020B0609020204030204" pitchFamily="49" charset="0"/>
              </a:rPr>
            </a:br>
            <a:endParaRPr lang="en-US" sz="1600" dirty="0">
              <a:latin typeface="Consolas" panose="020B0609020204030204" pitchFamily="49" charset="0"/>
            </a:endParaRPr>
          </a:p>
          <a:p>
            <a:pPr>
              <a:defRPr/>
            </a:pPr>
            <a:r>
              <a:rPr lang="en-US" sz="1800" dirty="0">
                <a:latin typeface="Consolas" panose="020B0609020204030204" pitchFamily="49" charset="0"/>
              </a:rPr>
              <a:t>All of these things have syntax provided by the language, but semantics provided by you.</a:t>
            </a:r>
            <a:br>
              <a:rPr lang="en-US" sz="1800" dirty="0">
                <a:latin typeface="Consolas" panose="020B0609020204030204" pitchFamily="49" charset="0"/>
              </a:rPr>
            </a:br>
            <a:endParaRPr lang="en-US" sz="1800" dirty="0">
              <a:latin typeface="Consolas" panose="020B0609020204030204" pitchFamily="49" charset="0"/>
            </a:endParaRPr>
          </a:p>
          <a:p>
            <a:pPr>
              <a:defRPr/>
            </a:pPr>
            <a:r>
              <a:rPr lang="en-US" sz="1800" dirty="0">
                <a:latin typeface="Consolas" panose="020B0609020204030204" pitchFamily="49" charset="0"/>
              </a:rPr>
              <a:t>You can choose to provide as much or as little capability as you deem appropriate for your class.</a:t>
            </a:r>
          </a:p>
        </p:txBody>
      </p:sp>
      <p:sp>
        <p:nvSpPr>
          <p:cNvPr id="92165" name="Rectangle 4"/>
          <p:cNvSpPr>
            <a:spLocks noGrp="1" noChangeArrowheads="1"/>
          </p:cNvSpPr>
          <p:nvPr>
            <p:ph type="title"/>
          </p:nvPr>
        </p:nvSpPr>
        <p:spPr>
          <a:xfrm>
            <a:off x="569913" y="328613"/>
            <a:ext cx="6450012" cy="494506"/>
          </a:xfrm>
        </p:spPr>
        <p:txBody>
          <a:bodyPr/>
          <a:lstStyle/>
          <a:p>
            <a:r>
              <a:rPr lang="en-US" altLang="en-US" dirty="0"/>
              <a:t>Conclusions - ADTs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670719" y="2499519"/>
            <a:ext cx="6451600" cy="2514600"/>
          </a:xfrm>
        </p:spPr>
        <p:txBody>
          <a:bodyPr/>
          <a:lstStyle/>
          <a:p>
            <a:pPr algn="ctr"/>
            <a:br>
              <a:rPr lang="en-US" dirty="0"/>
            </a:br>
            <a:r>
              <a:rPr lang="en-US" dirty="0"/>
              <a:t>presentation End</a:t>
            </a:r>
          </a:p>
        </p:txBody>
      </p:sp>
      <p:sp>
        <p:nvSpPr>
          <p:cNvPr id="4" name="Footer Placeholder 3"/>
          <p:cNvSpPr>
            <a:spLocks noGrp="1"/>
          </p:cNvSpPr>
          <p:nvPr>
            <p:ph type="ftr" sz="quarter" idx="10"/>
          </p:nvPr>
        </p:nvSpPr>
        <p:spPr/>
        <p:txBody>
          <a:bodyPr/>
          <a:lstStyle/>
          <a:p>
            <a:r>
              <a:rPr lang="en-US" altLang="en-US" dirty="0"/>
              <a:t>Value Types</a:t>
            </a:r>
          </a:p>
        </p:txBody>
      </p:sp>
      <p:sp>
        <p:nvSpPr>
          <p:cNvPr id="5" name="Slide Number Placeholder 4"/>
          <p:cNvSpPr>
            <a:spLocks noGrp="1"/>
          </p:cNvSpPr>
          <p:nvPr>
            <p:ph type="sldNum" sz="quarter" idx="11"/>
          </p:nvPr>
        </p:nvSpPr>
        <p:spPr/>
        <p:txBody>
          <a:bodyPr/>
          <a:lstStyle/>
          <a:p>
            <a:pPr>
              <a:defRPr/>
            </a:pPr>
            <a:fld id="{F68732EB-B239-458E-810B-D997F242B4F0}" type="slidenum">
              <a:rPr lang="en-US" smtClean="0"/>
              <a:pPr>
                <a:defRPr/>
              </a:pPr>
              <a:t>44</a:t>
            </a:fld>
            <a:endParaRPr lang="en-US"/>
          </a:p>
        </p:txBody>
      </p:sp>
    </p:spTree>
    <p:extLst>
      <p:ext uri="{BB962C8B-B14F-4D97-AF65-F5344CB8AC3E}">
        <p14:creationId xmlns:p14="http://schemas.microsoft.com/office/powerpoint/2010/main" val="214279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xfrm>
            <a:off x="506413" y="8901113"/>
            <a:ext cx="3814763" cy="7397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9219"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E9842B6-A5F7-406E-B85F-F407FAA7C4E7}" type="slidenum">
              <a:rPr lang="en-US" altLang="en-US" sz="1500" smtClean="0">
                <a:latin typeface="Times New Roman" panose="02020603050405020304" pitchFamily="18" charset="0"/>
              </a:rPr>
              <a:pPr>
                <a:spcBef>
                  <a:spcPct val="0"/>
                </a:spcBef>
                <a:buClrTx/>
                <a:buSzTx/>
                <a:buFontTx/>
                <a:buNone/>
              </a:pPr>
              <a:t>5</a:t>
            </a:fld>
            <a:endParaRPr lang="en-US" altLang="en-US" sz="1500">
              <a:latin typeface="Times New Roman" panose="02020603050405020304" pitchFamily="18" charset="0"/>
            </a:endParaRPr>
          </a:p>
        </p:txBody>
      </p:sp>
      <p:sp>
        <p:nvSpPr>
          <p:cNvPr id="9220" name="Rectangle 3"/>
          <p:cNvSpPr>
            <a:spLocks noGrp="1" noChangeArrowheads="1"/>
          </p:cNvSpPr>
          <p:nvPr>
            <p:ph type="title"/>
          </p:nvPr>
        </p:nvSpPr>
        <p:spPr>
          <a:xfrm>
            <a:off x="517525" y="290513"/>
            <a:ext cx="6707188" cy="914400"/>
          </a:xfrm>
          <a:noFill/>
        </p:spPr>
        <p:txBody>
          <a:bodyPr lIns="95234" tIns="47617" rIns="95234" bIns="47617" anchor="ctr"/>
          <a:lstStyle/>
          <a:p>
            <a:r>
              <a:rPr lang="en-US" altLang="en-US" sz="2800"/>
              <a:t>Assertions: Software Quality Factors</a:t>
            </a:r>
          </a:p>
        </p:txBody>
      </p:sp>
      <p:sp>
        <p:nvSpPr>
          <p:cNvPr id="9221" name="Rectangle 4"/>
          <p:cNvSpPr>
            <a:spLocks noGrp="1" noChangeArrowheads="1"/>
          </p:cNvSpPr>
          <p:nvPr>
            <p:ph type="body" idx="1"/>
          </p:nvPr>
        </p:nvSpPr>
        <p:spPr>
          <a:xfrm>
            <a:off x="214313" y="1204913"/>
            <a:ext cx="7162800" cy="7696200"/>
          </a:xfrm>
          <a:solidFill>
            <a:schemeClr val="accent3"/>
          </a:solidFill>
        </p:spPr>
        <p:txBody>
          <a:bodyPr lIns="95234" tIns="47617" rIns="95234" bIns="47617"/>
          <a:lstStyle/>
          <a:p>
            <a:r>
              <a:rPr lang="en-US" altLang="en-US" sz="1700" b="1" i="1" dirty="0"/>
              <a:t>Correctness</a:t>
            </a:r>
            <a:br>
              <a:rPr lang="en-US" altLang="en-US" sz="1700" b="1" dirty="0"/>
            </a:br>
            <a:r>
              <a:rPr lang="en-US" altLang="en-US" sz="1700" dirty="0"/>
              <a:t>virtually impossible to prove correctness except for programs composed of small, relatively independent, functions and modules.</a:t>
            </a:r>
            <a:br>
              <a:rPr lang="en-US" altLang="en-US" sz="1700" dirty="0"/>
            </a:br>
            <a:endParaRPr lang="en-US" altLang="en-US" sz="1700" dirty="0"/>
          </a:p>
          <a:p>
            <a:r>
              <a:rPr lang="en-US" altLang="en-US" sz="1700" b="1" i="1" dirty="0"/>
              <a:t>Robustness</a:t>
            </a:r>
            <a:br>
              <a:rPr lang="en-US" altLang="en-US" sz="1700" b="1" u="sng" dirty="0"/>
            </a:br>
            <a:r>
              <a:rPr lang="en-US" altLang="en-US" sz="1700" dirty="0"/>
              <a:t>Difficult to achieve without building firewalls, using encapsulation, to trap errors and keep them from propagating throughout the system.</a:t>
            </a:r>
            <a:br>
              <a:rPr lang="en-US" altLang="en-US" sz="1700" dirty="0"/>
            </a:br>
            <a:endParaRPr lang="en-US" altLang="en-US" sz="1700" dirty="0"/>
          </a:p>
          <a:p>
            <a:r>
              <a:rPr lang="en-US" altLang="en-US" sz="1700" b="1" i="1" dirty="0"/>
              <a:t>Extendibility</a:t>
            </a:r>
            <a:br>
              <a:rPr lang="en-US" altLang="en-US" sz="1700" b="1" u="sng" dirty="0"/>
            </a:br>
            <a:r>
              <a:rPr lang="en-US" altLang="en-US" sz="1700" dirty="0"/>
              <a:t>Designs are extensible only when composed of nearly independent modules which can be augmented with expanded functions and data records.  Plan extensions to use polymorphism – Extend by building derived classes which are driven by a common base class protocol.</a:t>
            </a:r>
            <a:br>
              <a:rPr lang="en-US" altLang="en-US" sz="1700" dirty="0"/>
            </a:br>
            <a:endParaRPr lang="en-US" altLang="en-US" sz="1700" dirty="0"/>
          </a:p>
          <a:p>
            <a:r>
              <a:rPr lang="en-US" altLang="en-US" sz="1700" b="1" i="1" dirty="0"/>
              <a:t>Reusability</a:t>
            </a:r>
            <a:br>
              <a:rPr lang="en-US" altLang="en-US" sz="1700" b="1" u="sng" dirty="0"/>
            </a:br>
            <a:r>
              <a:rPr lang="en-US" altLang="en-US" sz="1700" dirty="0"/>
              <a:t>Components are reusable only if implementation details are correct and hidden behind a simple, fixed public interface.</a:t>
            </a:r>
            <a:br>
              <a:rPr lang="en-US" altLang="en-US" sz="1700" dirty="0"/>
            </a:br>
            <a:endParaRPr lang="en-US" altLang="en-US" sz="1700" dirty="0"/>
          </a:p>
          <a:p>
            <a:r>
              <a:rPr lang="en-US" altLang="en-US" sz="1700" b="1" i="1" dirty="0"/>
              <a:t>Compatibility</a:t>
            </a:r>
            <a:br>
              <a:rPr lang="en-US" altLang="en-US" sz="1700" b="1" u="sng" dirty="0"/>
            </a:br>
            <a:r>
              <a:rPr lang="en-US" altLang="en-US" sz="1700" dirty="0"/>
              <a:t>Components are compatible only if public interfaces are well designed, providing standard sockets used to connect to other components.</a:t>
            </a:r>
            <a:br>
              <a:rPr lang="en-US" altLang="en-US" sz="1700" dirty="0"/>
            </a:br>
            <a:endParaRPr lang="en-US" altLang="en-US" sz="1700" dirty="0"/>
          </a:p>
          <a:p>
            <a:r>
              <a:rPr lang="en-US" altLang="en-US" sz="1700" b="1" i="1" dirty="0"/>
              <a:t>Performance</a:t>
            </a:r>
            <a:br>
              <a:rPr lang="en-US" altLang="en-US" sz="1700" b="1" u="sng" dirty="0"/>
            </a:br>
            <a:r>
              <a:rPr lang="en-US" altLang="en-US" sz="1700" dirty="0"/>
              <a:t>Increasing modularity often - not always - diminishes performance due to the overhead of passing data through public interfaces and the invocation of several layers of function calls.  Anecdotal evidence indicates the performance penalty is often about 10 percent.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1126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512F264-2383-4E70-B4E6-D8C636297FBF}" type="slidenum">
              <a:rPr lang="en-US" altLang="en-US" sz="1500" smtClean="0">
                <a:latin typeface="Times New Roman" panose="02020603050405020304" pitchFamily="18" charset="0"/>
              </a:rPr>
              <a:pPr>
                <a:spcBef>
                  <a:spcPct val="0"/>
                </a:spcBef>
                <a:buClrTx/>
                <a:buSzTx/>
                <a:buFontTx/>
                <a:buNone/>
              </a:pPr>
              <a:t>6</a:t>
            </a:fld>
            <a:endParaRPr lang="en-US" altLang="en-US" sz="1500">
              <a:latin typeface="Times New Roman" panose="02020603050405020304" pitchFamily="18" charset="0"/>
            </a:endParaRPr>
          </a:p>
        </p:txBody>
      </p:sp>
      <p:sp>
        <p:nvSpPr>
          <p:cNvPr id="11268" name="Rectangle 3"/>
          <p:cNvSpPr>
            <a:spLocks noGrp="1" noChangeArrowheads="1"/>
          </p:cNvSpPr>
          <p:nvPr>
            <p:ph type="body" idx="1"/>
          </p:nvPr>
        </p:nvSpPr>
        <p:spPr>
          <a:xfrm>
            <a:off x="621507" y="1737519"/>
            <a:ext cx="6450012" cy="6705600"/>
          </a:xfrm>
          <a:noFill/>
        </p:spPr>
        <p:txBody>
          <a:bodyPr lIns="95234" tIns="47617" rIns="95234" bIns="47617"/>
          <a:lstStyle/>
          <a:p>
            <a:r>
              <a:rPr lang="en-US" altLang="en-US" sz="1700" dirty="0"/>
              <a:t>C++ provides direct support for:</a:t>
            </a:r>
            <a:br>
              <a:rPr lang="en-US" altLang="en-US" sz="1700" dirty="0"/>
            </a:br>
            <a:endParaRPr lang="en-US" altLang="en-US" sz="1700" dirty="0"/>
          </a:p>
          <a:p>
            <a:pPr lvl="1"/>
            <a:r>
              <a:rPr lang="en-US" altLang="en-US" sz="1600" dirty="0"/>
              <a:t>building small, nearly independent software components</a:t>
            </a:r>
            <a:br>
              <a:rPr lang="en-US" altLang="en-US" sz="1600" dirty="0"/>
            </a:br>
            <a:endParaRPr lang="en-US" altLang="en-US" sz="500" dirty="0"/>
          </a:p>
          <a:p>
            <a:pPr lvl="1"/>
            <a:r>
              <a:rPr lang="en-US" altLang="en-US" sz="1600" dirty="0"/>
              <a:t>encapsulating components to hide their implementations</a:t>
            </a:r>
            <a:br>
              <a:rPr lang="en-US" altLang="en-US" sz="1600" dirty="0"/>
            </a:br>
            <a:endParaRPr lang="en-US" altLang="en-US" sz="500" dirty="0"/>
          </a:p>
          <a:p>
            <a:pPr lvl="1"/>
            <a:r>
              <a:rPr lang="en-US" altLang="en-US" sz="1600" dirty="0"/>
              <a:t>extending the functionality of components without breaking a lot of client code</a:t>
            </a:r>
            <a:br>
              <a:rPr lang="en-US" altLang="en-US" sz="1600" dirty="0"/>
            </a:br>
            <a:endParaRPr lang="en-US" altLang="en-US" sz="500" dirty="0"/>
          </a:p>
          <a:p>
            <a:pPr lvl="1"/>
            <a:r>
              <a:rPr lang="en-US" altLang="en-US" sz="1600" dirty="0"/>
              <a:t>making reusable components so that clients need only know public interfaces, not implementation details</a:t>
            </a:r>
            <a:br>
              <a:rPr lang="en-US" altLang="en-US" sz="1600" dirty="0"/>
            </a:br>
            <a:endParaRPr lang="en-US" altLang="en-US" sz="500" dirty="0"/>
          </a:p>
          <a:p>
            <a:pPr lvl="1"/>
            <a:r>
              <a:rPr lang="en-US" altLang="en-US" sz="1600" dirty="0"/>
              <a:t>building components which fit together easily</a:t>
            </a:r>
            <a:br>
              <a:rPr lang="en-US" altLang="en-US" sz="1600" dirty="0"/>
            </a:br>
            <a:endParaRPr lang="en-US" altLang="en-US" sz="1600" dirty="0"/>
          </a:p>
          <a:p>
            <a:r>
              <a:rPr lang="en-US" altLang="en-US" sz="1700" dirty="0"/>
              <a:t>The C++ language was designed to suffer virtually no performance degradation for language features that are not used.  All features are provided in forms which are as efficient as practical.</a:t>
            </a:r>
            <a:br>
              <a:rPr lang="en-US" altLang="en-US" sz="1700" dirty="0"/>
            </a:br>
            <a:endParaRPr lang="en-US" altLang="en-US" sz="1700" dirty="0"/>
          </a:p>
          <a:p>
            <a:r>
              <a:rPr lang="en-US" altLang="en-US" sz="1700" dirty="0"/>
              <a:t>Bjarne Stroustrup, the creator of C++, provides some interesting discussion of design concepts used to define the language in “The Design and Evolution of C++”, Addison-Wesley, 1994.</a:t>
            </a:r>
            <a:br>
              <a:rPr lang="en-US" altLang="en-US" sz="1700" dirty="0"/>
            </a:br>
            <a:endParaRPr lang="en-US" altLang="en-US" sz="1700" dirty="0"/>
          </a:p>
        </p:txBody>
      </p:sp>
      <p:sp>
        <p:nvSpPr>
          <p:cNvPr id="11269" name="Rectangle 4"/>
          <p:cNvSpPr>
            <a:spLocks noGrp="1" noChangeArrowheads="1"/>
          </p:cNvSpPr>
          <p:nvPr>
            <p:ph type="title"/>
          </p:nvPr>
        </p:nvSpPr>
        <p:spPr/>
        <p:txBody>
          <a:bodyPr/>
          <a:lstStyle/>
          <a:p>
            <a:r>
              <a:rPr lang="en-US" altLang="en-US"/>
              <a:t>Assertions about C++</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Abstract Data Types</a:t>
            </a:r>
          </a:p>
        </p:txBody>
      </p:sp>
      <p:sp>
        <p:nvSpPr>
          <p:cNvPr id="1331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98FD5A7C-70A8-413B-82B5-F340703F23EE}" type="slidenum">
              <a:rPr lang="en-US" altLang="en-US" sz="1500" smtClean="0">
                <a:latin typeface="Times New Roman" panose="02020603050405020304" pitchFamily="18" charset="0"/>
              </a:rPr>
              <a:pPr>
                <a:spcBef>
                  <a:spcPct val="0"/>
                </a:spcBef>
                <a:buClrTx/>
                <a:buSzTx/>
                <a:buFontTx/>
                <a:buNone/>
              </a:pPr>
              <a:t>7</a:t>
            </a:fld>
            <a:endParaRPr lang="en-US" altLang="en-US" sz="1500">
              <a:latin typeface="Times New Roman" panose="02020603050405020304" pitchFamily="18" charset="0"/>
            </a:endParaRPr>
          </a:p>
        </p:txBody>
      </p:sp>
      <p:sp>
        <p:nvSpPr>
          <p:cNvPr id="2" name="Rectangle 3"/>
          <p:cNvSpPr>
            <a:spLocks noChangeArrowheads="1"/>
          </p:cNvSpPr>
          <p:nvPr/>
        </p:nvSpPr>
        <p:spPr bwMode="auto">
          <a:xfrm>
            <a:off x="595313" y="1585913"/>
            <a:ext cx="6705600" cy="1905000"/>
          </a:xfrm>
          <a:prstGeom prst="rect">
            <a:avLst/>
          </a:prstGeom>
          <a:solidFill>
            <a:schemeClr val="accent3"/>
          </a:solidFill>
          <a:ln w="12700">
            <a:noFill/>
            <a:miter lim="800000"/>
            <a:headEnd/>
            <a:tailEnd/>
          </a:ln>
          <a:effectLst/>
        </p:spPr>
        <p:txBody>
          <a:bodyPr wrap="none" anchor="ctr"/>
          <a:lstStyle/>
          <a:p>
            <a:pPr>
              <a:defRPr/>
            </a:pPr>
            <a:endParaRPr lang="en-US"/>
          </a:p>
        </p:txBody>
      </p:sp>
      <p:sp>
        <p:nvSpPr>
          <p:cNvPr id="13317" name="Rectangle 4"/>
          <p:cNvSpPr>
            <a:spLocks noGrp="1" noChangeArrowheads="1"/>
          </p:cNvSpPr>
          <p:nvPr>
            <p:ph type="body" idx="1"/>
          </p:nvPr>
        </p:nvSpPr>
        <p:spPr>
          <a:xfrm>
            <a:off x="595313" y="1739107"/>
            <a:ext cx="6400800" cy="6932612"/>
          </a:xfrm>
          <a:noFill/>
        </p:spPr>
        <p:txBody>
          <a:bodyPr lIns="95234" tIns="47617" rIns="95234" bIns="47617"/>
          <a:lstStyle/>
          <a:p>
            <a:r>
              <a:rPr lang="en-US" altLang="en-US" sz="1600" b="1" u="sng" dirty="0"/>
              <a:t>Abstraction</a:t>
            </a:r>
            <a:endParaRPr lang="en-US" altLang="en-US" sz="1400" b="1" u="sng" dirty="0"/>
          </a:p>
          <a:p>
            <a:pPr lvl="1"/>
            <a:r>
              <a:rPr lang="en-US" altLang="en-US" sz="1400" dirty="0"/>
              <a:t>A class’s abstraction is the logical model it supports by the names of its member functions and their behaviors.</a:t>
            </a:r>
          </a:p>
          <a:p>
            <a:pPr lvl="1"/>
            <a:r>
              <a:rPr lang="en-US" altLang="en-US" sz="1400" dirty="0"/>
              <a:t>An abstraction is effective only when the public interface supports a simple logical model and implementation’s  complexity is hidden from client view.</a:t>
            </a:r>
            <a:br>
              <a:rPr lang="en-US" altLang="en-US" sz="1400" dirty="0"/>
            </a:br>
            <a:endParaRPr lang="en-US" altLang="en-US" sz="1400" dirty="0"/>
          </a:p>
          <a:p>
            <a:r>
              <a:rPr lang="en-US" altLang="en-US" sz="1600" b="1" u="sng" dirty="0"/>
              <a:t>Modularity</a:t>
            </a:r>
          </a:p>
          <a:p>
            <a:pPr lvl="1"/>
            <a:r>
              <a:rPr lang="en-US" altLang="en-US" sz="1400" dirty="0"/>
              <a:t>Well designed programs divide their processing activities into logical components which are packaged as modules.</a:t>
            </a:r>
          </a:p>
          <a:p>
            <a:pPr lvl="1"/>
            <a:r>
              <a:rPr lang="en-US" altLang="en-US" sz="1400" dirty="0"/>
              <a:t>objects are fine-grained decompositions, similar in spirit to modules, but can have multiple instances and implement simpler tasks.</a:t>
            </a:r>
            <a:br>
              <a:rPr lang="en-US" altLang="en-US" sz="1400" dirty="0"/>
            </a:br>
            <a:endParaRPr lang="en-US" altLang="en-US" sz="1400" dirty="0"/>
          </a:p>
          <a:p>
            <a:r>
              <a:rPr lang="en-US" altLang="en-US" sz="1600" b="1" u="sng" dirty="0"/>
              <a:t>Encapsulation</a:t>
            </a:r>
            <a:endParaRPr lang="en-US" altLang="en-US" sz="1700" dirty="0"/>
          </a:p>
          <a:p>
            <a:pPr lvl="1"/>
            <a:r>
              <a:rPr lang="en-US" altLang="en-US" sz="1400" dirty="0"/>
              <a:t>classes build “firewalls” around objects, forcing all access through public interfaces, preventing access to private implementation.</a:t>
            </a:r>
          </a:p>
          <a:p>
            <a:pPr lvl="1"/>
            <a:r>
              <a:rPr lang="en-US" altLang="en-US" sz="1400" dirty="0"/>
              <a:t>Objects intercept errors before they propagate outward throughout system.</a:t>
            </a:r>
          </a:p>
          <a:p>
            <a:pPr lvl="1"/>
            <a:r>
              <a:rPr lang="en-US" altLang="en-US" sz="1400" dirty="0"/>
              <a:t>Objects are information clusters.</a:t>
            </a:r>
            <a:br>
              <a:rPr lang="en-US" altLang="en-US" sz="1400" dirty="0"/>
            </a:br>
            <a:endParaRPr lang="en-US" altLang="en-US" sz="1700" dirty="0"/>
          </a:p>
          <a:p>
            <a:r>
              <a:rPr lang="en-US" altLang="en-US" sz="1600" b="1" u="sng" dirty="0"/>
              <a:t>Hierarchy</a:t>
            </a:r>
          </a:p>
          <a:p>
            <a:pPr lvl="1"/>
            <a:r>
              <a:rPr lang="en-US" altLang="en-US" sz="1400" dirty="0"/>
              <a:t>Form </a:t>
            </a:r>
            <a:r>
              <a:rPr lang="en-US" altLang="en-US" sz="1400" b="1" dirty="0"/>
              <a:t>aggregations</a:t>
            </a:r>
            <a:r>
              <a:rPr lang="en-US" altLang="en-US" sz="1400" dirty="0"/>
              <a:t> by class compositions, e.g., one class uses objects of another as data elements.  Supports “part-of” semantic relationship between contained and containing objects.</a:t>
            </a:r>
          </a:p>
          <a:p>
            <a:pPr lvl="1"/>
            <a:r>
              <a:rPr lang="en-US" altLang="en-US" sz="1400" dirty="0"/>
              <a:t>Define subclasses of objects through public </a:t>
            </a:r>
            <a:r>
              <a:rPr lang="en-US" altLang="en-US" sz="1400" b="1" dirty="0"/>
              <a:t>inheritance </a:t>
            </a:r>
            <a:r>
              <a:rPr lang="en-US" altLang="en-US" sz="1400" dirty="0"/>
              <a:t>from base class.  Supports an “is-a” semantic relationship between derived classes and base class.</a:t>
            </a:r>
          </a:p>
        </p:txBody>
      </p:sp>
      <p:sp>
        <p:nvSpPr>
          <p:cNvPr id="13318" name="Rectangle 5"/>
          <p:cNvSpPr>
            <a:spLocks noGrp="1" noChangeArrowheads="1"/>
          </p:cNvSpPr>
          <p:nvPr>
            <p:ph type="title"/>
          </p:nvPr>
        </p:nvSpPr>
        <p:spPr>
          <a:xfrm>
            <a:off x="569913" y="328613"/>
            <a:ext cx="6450012" cy="1104900"/>
          </a:xfrm>
        </p:spPr>
        <p:txBody>
          <a:bodyPr/>
          <a:lstStyle/>
          <a:p>
            <a:r>
              <a:rPr lang="en-US" altLang="en-US"/>
              <a:t>The Object Model</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r>
              <a:rPr lang="en-US" altLang="en-US" sz="1500" dirty="0">
                <a:latin typeface="Times New Roman" panose="02020603050405020304" pitchFamily="18" charset="0"/>
              </a:rPr>
              <a:t>Value Types</a:t>
            </a:r>
          </a:p>
        </p:txBody>
      </p:sp>
      <p:sp>
        <p:nvSpPr>
          <p:cNvPr id="1536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A60476A-411D-4B68-8855-1DEEB6C114A1}" type="slidenum">
              <a:rPr lang="en-US" altLang="en-US" sz="1500" smtClean="0">
                <a:latin typeface="Times New Roman" panose="02020603050405020304" pitchFamily="18" charset="0"/>
              </a:rPr>
              <a:pPr>
                <a:spcBef>
                  <a:spcPct val="0"/>
                </a:spcBef>
                <a:buClrTx/>
                <a:buSzTx/>
                <a:buFontTx/>
                <a:buNone/>
              </a:pPr>
              <a:t>8</a:t>
            </a:fld>
            <a:endParaRPr lang="en-US" altLang="en-US" sz="1500">
              <a:latin typeface="Times New Roman" panose="02020603050405020304" pitchFamily="18" charset="0"/>
            </a:endParaRPr>
          </a:p>
        </p:txBody>
      </p:sp>
      <p:sp>
        <p:nvSpPr>
          <p:cNvPr id="15364" name="Rectangle 3"/>
          <p:cNvSpPr>
            <a:spLocks noGrp="1" noChangeArrowheads="1"/>
          </p:cNvSpPr>
          <p:nvPr>
            <p:ph type="body" idx="1"/>
          </p:nvPr>
        </p:nvSpPr>
        <p:spPr>
          <a:xfrm>
            <a:off x="595313" y="1281113"/>
            <a:ext cx="6450012" cy="7618412"/>
          </a:xfrm>
          <a:solidFill>
            <a:schemeClr val="accent3"/>
          </a:solidFill>
        </p:spPr>
        <p:txBody>
          <a:bodyPr lIns="274274" tIns="47617" rIns="95234" bIns="47617"/>
          <a:lstStyle/>
          <a:p>
            <a:r>
              <a:rPr lang="en-US" altLang="en-US" sz="1700" dirty="0"/>
              <a:t>C++ provides </a:t>
            </a:r>
            <a:r>
              <a:rPr lang="en-US" altLang="en-US" sz="1700" u="sng" dirty="0"/>
              <a:t>strong support for data abstraction</a:t>
            </a:r>
            <a:r>
              <a:rPr lang="en-US" altLang="en-US" sz="1700" dirty="0"/>
              <a:t>:</a:t>
            </a:r>
            <a:br>
              <a:rPr lang="en-US" altLang="en-US" sz="1700" dirty="0"/>
            </a:br>
            <a:endParaRPr lang="en-US" altLang="en-US" sz="1700" dirty="0"/>
          </a:p>
          <a:p>
            <a:r>
              <a:rPr lang="en-US" altLang="en-US" sz="1700" dirty="0"/>
              <a:t>designers create new  types using classes</a:t>
            </a:r>
          </a:p>
          <a:p>
            <a:pPr lvl="1"/>
            <a:r>
              <a:rPr lang="en-US" altLang="en-US" sz="1600" dirty="0"/>
              <a:t>classes have both data members and member functions</a:t>
            </a:r>
          </a:p>
          <a:p>
            <a:pPr lvl="1"/>
            <a:r>
              <a:rPr lang="en-US" altLang="en-US" sz="1600" dirty="0"/>
              <a:t>these are divided into a public interface and private or protected implementation</a:t>
            </a:r>
            <a:br>
              <a:rPr lang="en-US" altLang="en-US" sz="1600" dirty="0"/>
            </a:br>
            <a:endParaRPr lang="en-US" altLang="en-US" sz="1600" dirty="0"/>
          </a:p>
          <a:p>
            <a:r>
              <a:rPr lang="en-US" altLang="en-US" sz="1700" dirty="0"/>
              <a:t>objects (instances of a class) are essentially active data.  Public members provide safe and simple access to data which may have complex internal structure and private management</a:t>
            </a:r>
            <a:br>
              <a:rPr lang="en-US" altLang="en-US" sz="1700" dirty="0"/>
            </a:br>
            <a:endParaRPr lang="en-US" altLang="en-US" sz="1700" dirty="0"/>
          </a:p>
          <a:p>
            <a:r>
              <a:rPr lang="en-US" altLang="en-US" sz="1700" dirty="0"/>
              <a:t>objects are declared and destroyed in exactly the same way that primitive C++ variables are.</a:t>
            </a:r>
          </a:p>
          <a:p>
            <a:pPr lvl="1"/>
            <a:r>
              <a:rPr lang="en-US" altLang="en-US" sz="1600" dirty="0"/>
              <a:t>user defined constructors build class objects when they are declared</a:t>
            </a:r>
          </a:p>
          <a:p>
            <a:pPr lvl="1"/>
            <a:r>
              <a:rPr lang="en-US" altLang="en-US" sz="1600" dirty="0"/>
              <a:t>user defined destructors remove the objects when they go out of scope</a:t>
            </a:r>
            <a:br>
              <a:rPr lang="en-US" altLang="en-US" sz="1600" dirty="0"/>
            </a:br>
            <a:endParaRPr lang="en-US" altLang="en-US" sz="1600" dirty="0"/>
          </a:p>
          <a:p>
            <a:r>
              <a:rPr lang="en-US" altLang="en-US" sz="1700" dirty="0"/>
              <a:t>Operators can be overloaded to have meanings unique to each class</a:t>
            </a:r>
          </a:p>
          <a:p>
            <a:pPr lvl="1"/>
            <a:r>
              <a:rPr lang="en-US" altLang="en-US" sz="1600" dirty="0"/>
              <a:t>overloading, which applies to all functions, not just operators, is accomplished by using the function’s signature (name and types of formal parameters) as its identifier.  Thus two functions with the same name but different argument types represent unique functions.</a:t>
            </a:r>
            <a:br>
              <a:rPr lang="en-US" altLang="en-US" sz="1600" dirty="0"/>
            </a:br>
            <a:endParaRPr lang="en-US" altLang="en-US" sz="1600" dirty="0"/>
          </a:p>
        </p:txBody>
      </p:sp>
      <p:sp>
        <p:nvSpPr>
          <p:cNvPr id="15365" name="Rectangle 4"/>
          <p:cNvSpPr>
            <a:spLocks noGrp="1" noChangeArrowheads="1"/>
          </p:cNvSpPr>
          <p:nvPr>
            <p:ph type="title"/>
          </p:nvPr>
        </p:nvSpPr>
        <p:spPr>
          <a:xfrm>
            <a:off x="569913" y="328613"/>
            <a:ext cx="6450012" cy="571500"/>
          </a:xfrm>
        </p:spPr>
        <p:txBody>
          <a:bodyPr/>
          <a:lstStyle/>
          <a:p>
            <a:r>
              <a:rPr lang="en-US" altLang="en-US" sz="2800" dirty="0"/>
              <a:t>Data Abstraction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Packages</a:t>
            </a:r>
          </a:p>
        </p:txBody>
      </p:sp>
      <p:sp>
        <p:nvSpPr>
          <p:cNvPr id="3" name="Content Placeholder 2"/>
          <p:cNvSpPr>
            <a:spLocks noGrp="1"/>
          </p:cNvSpPr>
          <p:nvPr>
            <p:ph idx="1"/>
          </p:nvPr>
        </p:nvSpPr>
        <p:spPr>
          <a:xfrm>
            <a:off x="899319" y="1813719"/>
            <a:ext cx="6120606" cy="6965156"/>
          </a:xfrm>
        </p:spPr>
        <p:txBody>
          <a:bodyPr/>
          <a:lstStyle/>
          <a:p>
            <a:r>
              <a:rPr lang="en-US" sz="2000" dirty="0"/>
              <a:t>A C language package is a pair of files</a:t>
            </a:r>
          </a:p>
          <a:p>
            <a:pPr lvl="1"/>
            <a:r>
              <a:rPr lang="en-US" sz="1800" dirty="0"/>
              <a:t>Header file (*.h) with function declarations</a:t>
            </a:r>
          </a:p>
          <a:p>
            <a:pPr lvl="1"/>
            <a:r>
              <a:rPr lang="en-US" sz="1800" dirty="0"/>
              <a:t>Implementation file (*.c) with function implementations and static global data</a:t>
            </a:r>
            <a:br>
              <a:rPr lang="en-US" sz="1800" dirty="0"/>
            </a:br>
            <a:endParaRPr lang="en-US" sz="1800" dirty="0"/>
          </a:p>
          <a:p>
            <a:r>
              <a:rPr lang="en-US" sz="2000" dirty="0"/>
              <a:t>The header file gives other code access to the functions, but not to the internal static data because they only include header files.</a:t>
            </a:r>
            <a:br>
              <a:rPr lang="en-US" sz="2000" dirty="0"/>
            </a:br>
            <a:endParaRPr lang="en-US" sz="2000" dirty="0"/>
          </a:p>
          <a:p>
            <a:r>
              <a:rPr lang="en-US" sz="2000" dirty="0"/>
              <a:t>Each C package is analogous to a C++ class, except that there is only one instance, since there is only one file.</a:t>
            </a:r>
            <a:br>
              <a:rPr lang="en-US" sz="2000" dirty="0"/>
            </a:br>
            <a:endParaRPr lang="en-US" sz="2000" dirty="0"/>
          </a:p>
          <a:p>
            <a:r>
              <a:rPr lang="en-US" sz="2000" dirty="0"/>
              <a:t>We can define the same C package structure in C++ and it works the same way.</a:t>
            </a:r>
          </a:p>
        </p:txBody>
      </p:sp>
      <p:sp>
        <p:nvSpPr>
          <p:cNvPr id="4" name="Footer Placeholder 3"/>
          <p:cNvSpPr>
            <a:spLocks noGrp="1"/>
          </p:cNvSpPr>
          <p:nvPr>
            <p:ph type="ftr" sz="quarter" idx="10"/>
          </p:nvPr>
        </p:nvSpPr>
        <p:spPr/>
        <p:txBody>
          <a:bodyPr/>
          <a:lstStyle/>
          <a:p>
            <a:r>
              <a:rPr lang="en-US" altLang="en-US" dirty="0"/>
              <a:t>Value Types</a:t>
            </a:r>
          </a:p>
        </p:txBody>
      </p:sp>
      <p:sp>
        <p:nvSpPr>
          <p:cNvPr id="5" name="Slide Number Placeholder 4"/>
          <p:cNvSpPr>
            <a:spLocks noGrp="1"/>
          </p:cNvSpPr>
          <p:nvPr>
            <p:ph type="sldNum" sz="quarter" idx="11"/>
          </p:nvPr>
        </p:nvSpPr>
        <p:spPr/>
        <p:txBody>
          <a:bodyPr/>
          <a:lstStyle/>
          <a:p>
            <a:pPr>
              <a:defRPr/>
            </a:pPr>
            <a:fld id="{F68732EB-B239-458E-810B-D997F242B4F0}" type="slidenum">
              <a:rPr lang="en-US" smtClean="0"/>
              <a:pPr>
                <a:defRPr/>
              </a:pPr>
              <a:t>9</a:t>
            </a:fld>
            <a:endParaRPr lang="en-US"/>
          </a:p>
        </p:txBody>
      </p:sp>
    </p:spTree>
    <p:extLst>
      <p:ext uri="{BB962C8B-B14F-4D97-AF65-F5344CB8AC3E}">
        <p14:creationId xmlns:p14="http://schemas.microsoft.com/office/powerpoint/2010/main" val="3503684409"/>
      </p:ext>
    </p:extLst>
  </p:cSld>
  <p:clrMapOvr>
    <a:masterClrMapping/>
  </p:clrMapOvr>
</p:sld>
</file>

<file path=ppt/theme/theme1.xml><?xml version="1.0" encoding="utf-8"?>
<a:theme xmlns:a="http://schemas.openxmlformats.org/drawingml/2006/main" name="Enterprise">
  <a:themeElements>
    <a:clrScheme name="Enterpri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Enterpris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nterpri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nterpri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nterpri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nterpri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nterpri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nterpri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nterpri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fawcett2</Template>
  <TotalTime>7356</TotalTime>
  <Pages>31</Pages>
  <Words>2382</Words>
  <Application>Microsoft Office PowerPoint</Application>
  <PresentationFormat>Custom</PresentationFormat>
  <Paragraphs>785</Paragraphs>
  <Slides>44</Slides>
  <Notes>40</Notes>
  <HiddenSlides>12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Arial</vt:lpstr>
      <vt:lpstr>Consolas</vt:lpstr>
      <vt:lpstr>Courier New</vt:lpstr>
      <vt:lpstr>Symbol</vt:lpstr>
      <vt:lpstr>Tahoma</vt:lpstr>
      <vt:lpstr>Times New Roman</vt:lpstr>
      <vt:lpstr>Wingdings</vt:lpstr>
      <vt:lpstr>Enterprise</vt:lpstr>
      <vt:lpstr>VISIO</vt:lpstr>
      <vt:lpstr>ValueTypes</vt:lpstr>
      <vt:lpstr>Definition</vt:lpstr>
      <vt:lpstr>Object Oriented Design Objectives</vt:lpstr>
      <vt:lpstr>OOD Objectives: Software Quality</vt:lpstr>
      <vt:lpstr>Assertions: Software Quality Factors</vt:lpstr>
      <vt:lpstr>Assertions about C++</vt:lpstr>
      <vt:lpstr>The Object Model</vt:lpstr>
      <vt:lpstr>Data Abstraction</vt:lpstr>
      <vt:lpstr>C Packages</vt:lpstr>
      <vt:lpstr>Support for Data Abstraction</vt:lpstr>
      <vt:lpstr>Structuring Software with Objects</vt:lpstr>
      <vt:lpstr>Classes</vt:lpstr>
      <vt:lpstr>Class and Object Syntax</vt:lpstr>
      <vt:lpstr>What is an Object?</vt:lpstr>
      <vt:lpstr>Information Cluster</vt:lpstr>
      <vt:lpstr>C/C++ Memory Model</vt:lpstr>
      <vt:lpstr>Str Class</vt:lpstr>
      <vt:lpstr>Str Manual Page</vt:lpstr>
      <vt:lpstr>Maintenance Page</vt:lpstr>
      <vt:lpstr>Class Declaration</vt:lpstr>
      <vt:lpstr>Implementation Prologue</vt:lpstr>
      <vt:lpstr>Str Void (default) Constructor</vt:lpstr>
      <vt:lpstr>Str Copy Constructor</vt:lpstr>
      <vt:lpstr>Str Move Constructor</vt:lpstr>
      <vt:lpstr>Promotion Constructor</vt:lpstr>
      <vt:lpstr>Destructor</vt:lpstr>
      <vt:lpstr>Copy Assignment Operator</vt:lpstr>
      <vt:lpstr>Move Assignment Operator</vt:lpstr>
      <vt:lpstr>Index Operator</vt:lpstr>
      <vt:lpstr>Index Operator for const Str</vt:lpstr>
      <vt:lpstr>Append a Character</vt:lpstr>
      <vt:lpstr>Append Another String</vt:lpstr>
      <vt:lpstr>Addition Operator</vt:lpstr>
      <vt:lpstr>Cast Operator</vt:lpstr>
      <vt:lpstr>Insertion Operator</vt:lpstr>
      <vt:lpstr>Extraction Operator</vt:lpstr>
      <vt:lpstr>C++ Binary Operator Model</vt:lpstr>
      <vt:lpstr>Coercions</vt:lpstr>
      <vt:lpstr>Overloading</vt:lpstr>
      <vt:lpstr>Constness</vt:lpstr>
      <vt:lpstr>C++ Expression Model</vt:lpstr>
      <vt:lpstr>Abstraction</vt:lpstr>
      <vt:lpstr>Conclusions - ADTs</vt:lpstr>
      <vt:lpstr>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Jim Fawcett</dc:creator>
  <cp:keywords/>
  <dc:description/>
  <cp:lastModifiedBy>James Fawcett</cp:lastModifiedBy>
  <cp:revision>118</cp:revision>
  <cp:lastPrinted>2000-01-17T22:05:29Z</cp:lastPrinted>
  <dcterms:created xsi:type="dcterms:W3CDTF">1997-01-26T16:30:36Z</dcterms:created>
  <dcterms:modified xsi:type="dcterms:W3CDTF">2018-09-11T13:52:57Z</dcterms:modified>
</cp:coreProperties>
</file>