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286" r:id="rId3"/>
    <p:sldId id="287" r:id="rId4"/>
    <p:sldId id="282" r:id="rId5"/>
    <p:sldId id="257" r:id="rId6"/>
    <p:sldId id="292" r:id="rId7"/>
    <p:sldId id="260" r:id="rId8"/>
    <p:sldId id="284" r:id="rId9"/>
    <p:sldId id="283" r:id="rId10"/>
    <p:sldId id="262" r:id="rId11"/>
    <p:sldId id="263" r:id="rId12"/>
    <p:sldId id="264" r:id="rId13"/>
    <p:sldId id="285" r:id="rId14"/>
    <p:sldId id="293" r:id="rId15"/>
    <p:sldId id="265" r:id="rId16"/>
    <p:sldId id="266" r:id="rId17"/>
    <p:sldId id="294" r:id="rId18"/>
    <p:sldId id="267" r:id="rId19"/>
    <p:sldId id="269" r:id="rId20"/>
    <p:sldId id="270" r:id="rId21"/>
    <p:sldId id="295" r:id="rId22"/>
    <p:sldId id="271" r:id="rId23"/>
    <p:sldId id="272" r:id="rId24"/>
    <p:sldId id="296" r:id="rId25"/>
    <p:sldId id="273" r:id="rId26"/>
    <p:sldId id="274" r:id="rId27"/>
    <p:sldId id="297" r:id="rId28"/>
    <p:sldId id="275" r:id="rId29"/>
    <p:sldId id="277" r:id="rId30"/>
    <p:sldId id="276" r:id="rId31"/>
    <p:sldId id="298" r:id="rId32"/>
    <p:sldId id="289" r:id="rId33"/>
    <p:sldId id="291" r:id="rId34"/>
    <p:sldId id="290" r:id="rId35"/>
    <p:sldId id="299" r:id="rId36"/>
    <p:sldId id="278" r:id="rId37"/>
    <p:sldId id="301" r:id="rId38"/>
    <p:sldId id="279" r:id="rId39"/>
    <p:sldId id="300" r:id="rId40"/>
    <p:sldId id="281" r:id="rId41"/>
    <p:sldId id="288" r:id="rId42"/>
    <p:sldId id="268" r:id="rId43"/>
    <p:sldId id="280" r:id="rId4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B9DEAE6-0538-4445-AC69-E9546F37B6FF}" type="datetimeFigureOut">
              <a:rPr lang="en-US" smtClean="0"/>
              <a:t>2/9/2020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53A7E65-4A82-4B4C-B03C-96C4DC1D0B3C}" type="slidenum">
              <a:rPr lang="en-US" smtClean="0"/>
              <a:t>‹#›</a:t>
            </a:fld>
            <a:endParaRPr lang="en-US"/>
          </a:p>
        </p:txBody>
      </p:sp>
    </p:spTree>
    <p:extLst>
      <p:ext uri="{BB962C8B-B14F-4D97-AF65-F5344CB8AC3E}">
        <p14:creationId xmlns:p14="http://schemas.microsoft.com/office/powerpoint/2010/main" val="168288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824-9266-4CD7-A1D5-23BF9606F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5ECEE-72A4-4D7C-9788-E2167B01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54A25-BF1A-4F63-BF2E-0E466A6FFF32}"/>
              </a:ext>
            </a:extLst>
          </p:cNvPr>
          <p:cNvSpPr>
            <a:spLocks noGrp="1"/>
          </p:cNvSpPr>
          <p:nvPr>
            <p:ph type="dt" sz="half" idx="10"/>
          </p:nvPr>
        </p:nvSpPr>
        <p:spPr/>
        <p:txBody>
          <a:bodyPr/>
          <a:lstStyle/>
          <a:p>
            <a:fld id="{F59BA8CD-9D66-40F3-B663-5AE3FCC8E640}" type="datetime1">
              <a:rPr lang="en-US" smtClean="0"/>
              <a:t>2/9/2020</a:t>
            </a:fld>
            <a:endParaRPr lang="en-US"/>
          </a:p>
        </p:txBody>
      </p:sp>
      <p:sp>
        <p:nvSpPr>
          <p:cNvPr id="5" name="Footer Placeholder 4">
            <a:extLst>
              <a:ext uri="{FF2B5EF4-FFF2-40B4-BE49-F238E27FC236}">
                <a16:creationId xmlns:a16="http://schemas.microsoft.com/office/drawing/2014/main" id="{898ABA8E-43E0-457A-85FE-DD602102D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6F0D-6E77-4FDC-BE63-61E94B2DE7D9}"/>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490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E9E-F5B5-4B8C-9182-A31F0D39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C096-CFA8-4249-851A-B1184ED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CE1A-B050-4CC4-B1FF-D263CB7ED7E0}"/>
              </a:ext>
            </a:extLst>
          </p:cNvPr>
          <p:cNvSpPr>
            <a:spLocks noGrp="1"/>
          </p:cNvSpPr>
          <p:nvPr>
            <p:ph type="dt" sz="half" idx="10"/>
          </p:nvPr>
        </p:nvSpPr>
        <p:spPr/>
        <p:txBody>
          <a:bodyPr/>
          <a:lstStyle/>
          <a:p>
            <a:fld id="{AE815081-8781-4CE2-BA8A-F30EB62592DB}" type="datetime1">
              <a:rPr lang="en-US" smtClean="0"/>
              <a:t>2/9/2020</a:t>
            </a:fld>
            <a:endParaRPr lang="en-US"/>
          </a:p>
        </p:txBody>
      </p:sp>
      <p:sp>
        <p:nvSpPr>
          <p:cNvPr id="5" name="Footer Placeholder 4">
            <a:extLst>
              <a:ext uri="{FF2B5EF4-FFF2-40B4-BE49-F238E27FC236}">
                <a16:creationId xmlns:a16="http://schemas.microsoft.com/office/drawing/2014/main" id="{714A9751-B61C-4C1F-89A5-44649FA2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5C96-DE3C-4E6B-A56A-F0CCB4E3B516}"/>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62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E335-0ECA-4FC9-8A83-5F719FFAA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21756-D5C7-4552-BE78-CC664C785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A9FCD-7E99-45F5-B562-EA9F50EE2DDB}"/>
              </a:ext>
            </a:extLst>
          </p:cNvPr>
          <p:cNvSpPr>
            <a:spLocks noGrp="1"/>
          </p:cNvSpPr>
          <p:nvPr>
            <p:ph type="dt" sz="half" idx="10"/>
          </p:nvPr>
        </p:nvSpPr>
        <p:spPr/>
        <p:txBody>
          <a:bodyPr/>
          <a:lstStyle/>
          <a:p>
            <a:fld id="{1436B19E-3845-4454-9B00-81A37311B2DB}" type="datetime1">
              <a:rPr lang="en-US" smtClean="0"/>
              <a:t>2/9/2020</a:t>
            </a:fld>
            <a:endParaRPr lang="en-US"/>
          </a:p>
        </p:txBody>
      </p:sp>
      <p:sp>
        <p:nvSpPr>
          <p:cNvPr id="5" name="Footer Placeholder 4">
            <a:extLst>
              <a:ext uri="{FF2B5EF4-FFF2-40B4-BE49-F238E27FC236}">
                <a16:creationId xmlns:a16="http://schemas.microsoft.com/office/drawing/2014/main" id="{9922C492-BD4A-4676-BF96-DACC7B5A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D462B-DF41-4C30-B9DE-9EBC52DE1345}"/>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936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064-D146-47DE-96FD-4ABCED2A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B14F8-D1BA-4CB4-9956-B508AE669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6793-FC80-4309-8118-26A3886AB739}"/>
              </a:ext>
            </a:extLst>
          </p:cNvPr>
          <p:cNvSpPr>
            <a:spLocks noGrp="1"/>
          </p:cNvSpPr>
          <p:nvPr>
            <p:ph type="dt" sz="half" idx="10"/>
          </p:nvPr>
        </p:nvSpPr>
        <p:spPr/>
        <p:txBody>
          <a:bodyPr/>
          <a:lstStyle/>
          <a:p>
            <a:fld id="{51BD0182-F02D-41FA-88F8-DAAE45FECD96}" type="datetime1">
              <a:rPr lang="en-US" smtClean="0"/>
              <a:t>2/9/2020</a:t>
            </a:fld>
            <a:endParaRPr lang="en-US"/>
          </a:p>
        </p:txBody>
      </p:sp>
      <p:sp>
        <p:nvSpPr>
          <p:cNvPr id="5" name="Footer Placeholder 4">
            <a:extLst>
              <a:ext uri="{FF2B5EF4-FFF2-40B4-BE49-F238E27FC236}">
                <a16:creationId xmlns:a16="http://schemas.microsoft.com/office/drawing/2014/main" id="{6A50FF94-E98D-428A-99D1-F9085047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5898-0E73-4228-8E11-EDF0C4B8343C}"/>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8345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703-C9C1-44F8-971A-BD03FB158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CF9C5-29B3-4295-B478-8162F934A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2BC47-8889-4875-94B4-7F42E06B275C}"/>
              </a:ext>
            </a:extLst>
          </p:cNvPr>
          <p:cNvSpPr>
            <a:spLocks noGrp="1"/>
          </p:cNvSpPr>
          <p:nvPr>
            <p:ph type="dt" sz="half" idx="10"/>
          </p:nvPr>
        </p:nvSpPr>
        <p:spPr/>
        <p:txBody>
          <a:bodyPr/>
          <a:lstStyle/>
          <a:p>
            <a:fld id="{97DD5E3A-970B-45DB-AC65-C654B1C83769}" type="datetime1">
              <a:rPr lang="en-US" smtClean="0"/>
              <a:t>2/9/2020</a:t>
            </a:fld>
            <a:endParaRPr lang="en-US"/>
          </a:p>
        </p:txBody>
      </p:sp>
      <p:sp>
        <p:nvSpPr>
          <p:cNvPr id="5" name="Footer Placeholder 4">
            <a:extLst>
              <a:ext uri="{FF2B5EF4-FFF2-40B4-BE49-F238E27FC236}">
                <a16:creationId xmlns:a16="http://schemas.microsoft.com/office/drawing/2014/main" id="{CF97B86C-ABD9-49AB-AEC9-631C14712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9A9D-AE67-4516-BC80-D08E7E78F4DA}"/>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1132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C2EF-B562-4119-A10C-BC91903B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5D39-E889-4955-BEF1-8E19052D6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EE5F-D1B1-4BB8-A568-5D8B516A1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2D715-0ABA-452F-8D22-16247EC72D7E}"/>
              </a:ext>
            </a:extLst>
          </p:cNvPr>
          <p:cNvSpPr>
            <a:spLocks noGrp="1"/>
          </p:cNvSpPr>
          <p:nvPr>
            <p:ph type="dt" sz="half" idx="10"/>
          </p:nvPr>
        </p:nvSpPr>
        <p:spPr/>
        <p:txBody>
          <a:bodyPr/>
          <a:lstStyle/>
          <a:p>
            <a:fld id="{A0C75F36-CE33-4D01-AEC1-8AE85EBDD5C0}" type="datetime1">
              <a:rPr lang="en-US" smtClean="0"/>
              <a:t>2/9/2020</a:t>
            </a:fld>
            <a:endParaRPr lang="en-US"/>
          </a:p>
        </p:txBody>
      </p:sp>
      <p:sp>
        <p:nvSpPr>
          <p:cNvPr id="6" name="Footer Placeholder 5">
            <a:extLst>
              <a:ext uri="{FF2B5EF4-FFF2-40B4-BE49-F238E27FC236}">
                <a16:creationId xmlns:a16="http://schemas.microsoft.com/office/drawing/2014/main" id="{BAB11FAC-0E14-43BB-85AB-58F28B77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49492-20DD-4E91-B465-E0B91756C5D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34177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6C6-FF3F-44D5-8751-DE80126B7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AE63A-2DA2-46E1-A168-01B9A6EDC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E711-6819-4E83-9DC2-593E6CDDC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95D0F-83D5-4681-AB5D-AA3AE092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98943-7825-4AB3-A486-35F1523BC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D7AC8-0D32-4E67-846C-4C963101C28A}"/>
              </a:ext>
            </a:extLst>
          </p:cNvPr>
          <p:cNvSpPr>
            <a:spLocks noGrp="1"/>
          </p:cNvSpPr>
          <p:nvPr>
            <p:ph type="dt" sz="half" idx="10"/>
          </p:nvPr>
        </p:nvSpPr>
        <p:spPr/>
        <p:txBody>
          <a:bodyPr/>
          <a:lstStyle/>
          <a:p>
            <a:fld id="{2F12ED4E-FBDA-4929-861C-48D0B255396D}" type="datetime1">
              <a:rPr lang="en-US" smtClean="0"/>
              <a:t>2/9/2020</a:t>
            </a:fld>
            <a:endParaRPr lang="en-US"/>
          </a:p>
        </p:txBody>
      </p:sp>
      <p:sp>
        <p:nvSpPr>
          <p:cNvPr id="8" name="Footer Placeholder 7">
            <a:extLst>
              <a:ext uri="{FF2B5EF4-FFF2-40B4-BE49-F238E27FC236}">
                <a16:creationId xmlns:a16="http://schemas.microsoft.com/office/drawing/2014/main" id="{2AF73353-AEA2-46A2-B631-0CD46BFE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3C9E8-5123-4C88-AFC9-FFF134BA44DD}"/>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2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AE1-E74B-40E7-89BB-27D06E6C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7CF9-957A-43D9-BDC3-9E205CFA5284}"/>
              </a:ext>
            </a:extLst>
          </p:cNvPr>
          <p:cNvSpPr>
            <a:spLocks noGrp="1"/>
          </p:cNvSpPr>
          <p:nvPr>
            <p:ph type="dt" sz="half" idx="10"/>
          </p:nvPr>
        </p:nvSpPr>
        <p:spPr/>
        <p:txBody>
          <a:bodyPr/>
          <a:lstStyle/>
          <a:p>
            <a:fld id="{71274C8E-8698-45E5-8BD5-3125D835571A}" type="datetime1">
              <a:rPr lang="en-US" smtClean="0"/>
              <a:t>2/9/2020</a:t>
            </a:fld>
            <a:endParaRPr lang="en-US"/>
          </a:p>
        </p:txBody>
      </p:sp>
      <p:sp>
        <p:nvSpPr>
          <p:cNvPr id="4" name="Footer Placeholder 3">
            <a:extLst>
              <a:ext uri="{FF2B5EF4-FFF2-40B4-BE49-F238E27FC236}">
                <a16:creationId xmlns:a16="http://schemas.microsoft.com/office/drawing/2014/main" id="{76DDDC1C-7116-4EF0-B73A-641075EAC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E5F30-081B-4EEB-B2F7-57F82BD0CFC0}"/>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0060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C38D-45C0-4E1B-B5A0-E1A854A89401}"/>
              </a:ext>
            </a:extLst>
          </p:cNvPr>
          <p:cNvSpPr>
            <a:spLocks noGrp="1"/>
          </p:cNvSpPr>
          <p:nvPr>
            <p:ph type="dt" sz="half" idx="10"/>
          </p:nvPr>
        </p:nvSpPr>
        <p:spPr/>
        <p:txBody>
          <a:bodyPr/>
          <a:lstStyle/>
          <a:p>
            <a:fld id="{EAAEADE5-9122-4DD1-9AF9-D9EE601260DA}" type="datetime1">
              <a:rPr lang="en-US" smtClean="0"/>
              <a:t>2/9/2020</a:t>
            </a:fld>
            <a:endParaRPr lang="en-US"/>
          </a:p>
        </p:txBody>
      </p:sp>
      <p:sp>
        <p:nvSpPr>
          <p:cNvPr id="3" name="Footer Placeholder 2">
            <a:extLst>
              <a:ext uri="{FF2B5EF4-FFF2-40B4-BE49-F238E27FC236}">
                <a16:creationId xmlns:a16="http://schemas.microsoft.com/office/drawing/2014/main" id="{B14350CF-11D5-4C28-B43C-8C525505C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88740-201B-4500-B2E9-7F545476C23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8453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100-79B8-4F2F-850E-8FF50C39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37F57-0697-44DF-AB26-A59A7914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A97E6-8C79-4143-ADA8-340B8420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5D-A248-4FCC-9C77-176BD14E6E48}"/>
              </a:ext>
            </a:extLst>
          </p:cNvPr>
          <p:cNvSpPr>
            <a:spLocks noGrp="1"/>
          </p:cNvSpPr>
          <p:nvPr>
            <p:ph type="dt" sz="half" idx="10"/>
          </p:nvPr>
        </p:nvSpPr>
        <p:spPr/>
        <p:txBody>
          <a:bodyPr/>
          <a:lstStyle/>
          <a:p>
            <a:fld id="{AF0EE2CB-ACA5-4190-BF2E-27B23A7D63ED}" type="datetime1">
              <a:rPr lang="en-US" smtClean="0"/>
              <a:t>2/9/2020</a:t>
            </a:fld>
            <a:endParaRPr lang="en-US"/>
          </a:p>
        </p:txBody>
      </p:sp>
      <p:sp>
        <p:nvSpPr>
          <p:cNvPr id="6" name="Footer Placeholder 5">
            <a:extLst>
              <a:ext uri="{FF2B5EF4-FFF2-40B4-BE49-F238E27FC236}">
                <a16:creationId xmlns:a16="http://schemas.microsoft.com/office/drawing/2014/main" id="{A87D26A3-7C52-48BF-BB19-F85864F13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2653-FF7C-40FE-8E07-A36536625FF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9236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6A7-D3A1-44D2-BEF8-3DA6D02D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16B11-051F-4581-B21B-5F89DBF1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A3B97-2CC1-40EB-819C-3D2F0992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2649B-2E76-4522-9F35-9F07FC1575F0}"/>
              </a:ext>
            </a:extLst>
          </p:cNvPr>
          <p:cNvSpPr>
            <a:spLocks noGrp="1"/>
          </p:cNvSpPr>
          <p:nvPr>
            <p:ph type="dt" sz="half" idx="10"/>
          </p:nvPr>
        </p:nvSpPr>
        <p:spPr/>
        <p:txBody>
          <a:bodyPr/>
          <a:lstStyle/>
          <a:p>
            <a:fld id="{8071D197-35A9-4BC6-A7E3-13AE8964F43E}" type="datetime1">
              <a:rPr lang="en-US" smtClean="0"/>
              <a:t>2/9/2020</a:t>
            </a:fld>
            <a:endParaRPr lang="en-US"/>
          </a:p>
        </p:txBody>
      </p:sp>
      <p:sp>
        <p:nvSpPr>
          <p:cNvPr id="6" name="Footer Placeholder 5">
            <a:extLst>
              <a:ext uri="{FF2B5EF4-FFF2-40B4-BE49-F238E27FC236}">
                <a16:creationId xmlns:a16="http://schemas.microsoft.com/office/drawing/2014/main" id="{64BDF97C-BDEC-4446-A209-BFA3CDD0B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C49E4-0ACD-4B0E-BEA3-4486046F7FAF}"/>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0958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88FB-264F-4F30-A62E-FF9487A6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3E8C3-1C52-4AEA-90E1-13DBF65EF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0A07-691E-41D2-81B5-6491492E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4D4B-69CC-457D-9299-B97313C54882}" type="datetime1">
              <a:rPr lang="en-US" smtClean="0"/>
              <a:t>2/9/2020</a:t>
            </a:fld>
            <a:endParaRPr lang="en-US"/>
          </a:p>
        </p:txBody>
      </p:sp>
      <p:sp>
        <p:nvSpPr>
          <p:cNvPr id="5" name="Footer Placeholder 4">
            <a:extLst>
              <a:ext uri="{FF2B5EF4-FFF2-40B4-BE49-F238E27FC236}">
                <a16:creationId xmlns:a16="http://schemas.microsoft.com/office/drawing/2014/main" id="{FE486E6F-F3BC-443C-9929-F6F4EBF5D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BEA80-0936-406F-830F-2742FD0F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FA752-D1CF-498F-B0BD-05E47309CED3}" type="slidenum">
              <a:rPr lang="en-US" smtClean="0"/>
              <a:t>‹#›</a:t>
            </a:fld>
            <a:endParaRPr lang="en-US"/>
          </a:p>
        </p:txBody>
      </p:sp>
    </p:spTree>
    <p:extLst>
      <p:ext uri="{BB962C8B-B14F-4D97-AF65-F5344CB8AC3E}">
        <p14:creationId xmlns:p14="http://schemas.microsoft.com/office/powerpoint/2010/main" val="218403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jimfawcett.github.io/Logger.html"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CppStory_Models.html#compil"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jimfawcett.github.io/CppStory_Models.html#execute"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CppStory_Models.html#memory"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imfawcett.github.io/CppStory_Models.html#class"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jimfawcett.github.io/CppStory_Models.html#objmodel"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hyperlink" Target="https://jimfawcett.github.io/CppStoryRepo.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jimfawcett.github.io/CppStory_Models.html#templ"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jimfawcett.github.io/Resources/CppModel.pdf" TargetMode="External"/><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 Id="rId5" Type="http://schemas.openxmlformats.org/officeDocument/2006/relationships/hyperlink" Target="https://jimfawcett.github.io/CppRepositories.html" TargetMode="External"/><Relationship Id="rId4" Type="http://schemas.openxmlformats.org/officeDocument/2006/relationships/hyperlink" Target="https://jimfawcett.github.io/CppStory_Prologue.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2.xml"/><Relationship Id="rId5" Type="http://schemas.openxmlformats.org/officeDocument/2006/relationships/hyperlink" Target="https://jimfawcett.github.io/Resources/CppModels.pdf" TargetMode="External"/><Relationship Id="rId4" Type="http://schemas.openxmlformats.org/officeDocument/2006/relationships/hyperlink" Target="https://jimfawcett.github.io/CppStoryRepo.htm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Prologue"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jimfawcett.github.io/CppStory_Models.html#structu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494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C51-C20D-437E-A3A5-57C0ED108774}"/>
              </a:ext>
            </a:extLst>
          </p:cNvPr>
          <p:cNvSpPr>
            <a:spLocks noGrp="1"/>
          </p:cNvSpPr>
          <p:nvPr>
            <p:ph type="title"/>
          </p:nvPr>
        </p:nvSpPr>
        <p:spPr>
          <a:xfrm>
            <a:off x="839788" y="457200"/>
            <a:ext cx="4962144" cy="624625"/>
          </a:xfrm>
        </p:spPr>
        <p:txBody>
          <a:bodyPr/>
          <a:lstStyle/>
          <a:p>
            <a:r>
              <a:rPr lang="en-US" dirty="0"/>
              <a:t>Example – Files and Packages </a:t>
            </a:r>
          </a:p>
        </p:txBody>
      </p:sp>
      <p:pic>
        <p:nvPicPr>
          <p:cNvPr id="6" name="Content Placeholder 5" descr="A close up of a logo&#10;&#10;Description automatically generated">
            <a:extLst>
              <a:ext uri="{FF2B5EF4-FFF2-40B4-BE49-F238E27FC236}">
                <a16:creationId xmlns:a16="http://schemas.microsoft.com/office/drawing/2014/main" id="{3AA7F8AB-73C7-4159-A217-6AD47F264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8037" y="484688"/>
            <a:ext cx="3443018" cy="2129203"/>
          </a:xfrm>
        </p:spPr>
      </p:pic>
      <p:sp>
        <p:nvSpPr>
          <p:cNvPr id="4" name="Text Placeholder 3">
            <a:extLst>
              <a:ext uri="{FF2B5EF4-FFF2-40B4-BE49-F238E27FC236}">
                <a16:creationId xmlns:a16="http://schemas.microsoft.com/office/drawing/2014/main" id="{5E5F4F1D-ED77-4F93-A73D-7BB5F1C8F81B}"/>
              </a:ext>
            </a:extLst>
          </p:cNvPr>
          <p:cNvSpPr>
            <a:spLocks noGrp="1"/>
          </p:cNvSpPr>
          <p:nvPr>
            <p:ph type="body" sz="half" idx="2"/>
          </p:nvPr>
        </p:nvSpPr>
        <p:spPr>
          <a:xfrm>
            <a:off x="839788" y="1300767"/>
            <a:ext cx="3932237" cy="4568222"/>
          </a:xfrm>
        </p:spPr>
        <p:txBody>
          <a:bodyPr>
            <a:normAutofit lnSpcReduction="10000"/>
          </a:bodyPr>
          <a:lstStyle/>
          <a:p>
            <a:pPr marL="285750" indent="-285750">
              <a:buFont typeface="Arial" panose="020B0604020202020204" pitchFamily="34" charset="0"/>
              <a:buChar char="•"/>
            </a:pPr>
            <a:r>
              <a:rPr lang="en-US" sz="1800" dirty="0"/>
              <a:t>The diagram at the top shows a set of packages that represent the files shown at the bottom.</a:t>
            </a:r>
          </a:p>
          <a:p>
            <a:pPr marL="285750" indent="-285750">
              <a:buFont typeface="Arial" panose="020B0604020202020204" pitchFamily="34" charset="0"/>
              <a:buChar char="•"/>
            </a:pPr>
            <a:r>
              <a:rPr lang="en-US" sz="1800" dirty="0"/>
              <a:t>The file diagram shows file include relationships.</a:t>
            </a:r>
          </a:p>
          <a:p>
            <a:pPr marL="742950" lvl="1" indent="-285750">
              <a:buFont typeface="Arial" panose="020B0604020202020204" pitchFamily="34" charset="0"/>
              <a:buChar char="•"/>
            </a:pPr>
            <a:r>
              <a:rPr lang="en-US" sz="1600" dirty="0"/>
              <a:t>Both Executive.cpp and Component_B.cpp include a header file </a:t>
            </a:r>
            <a:r>
              <a:rPr lang="en-US" sz="1600" dirty="0" err="1"/>
              <a:t>IComponent_A.h</a:t>
            </a:r>
            <a:endParaRPr lang="en-US" sz="1600" dirty="0"/>
          </a:p>
          <a:p>
            <a:pPr marL="742950" lvl="1" indent="-285750">
              <a:buFont typeface="Arial" panose="020B0604020202020204" pitchFamily="34" charset="0"/>
              <a:buChar char="•"/>
            </a:pPr>
            <a:r>
              <a:rPr lang="en-US" sz="1600" dirty="0"/>
              <a:t>Include files provide type information that is declared elsewhere.</a:t>
            </a:r>
          </a:p>
          <a:p>
            <a:pPr marL="285750" indent="-285750">
              <a:buFont typeface="Arial" panose="020B0604020202020204" pitchFamily="34" charset="0"/>
              <a:buChar char="•"/>
            </a:pPr>
            <a:r>
              <a:rPr lang="en-US" sz="1800" dirty="0"/>
              <a:t>The </a:t>
            </a:r>
            <a:r>
              <a:rPr lang="en-US" sz="1800" dirty="0" err="1"/>
              <a:t>Component_A</a:t>
            </a:r>
            <a:r>
              <a:rPr lang="en-US" sz="1800" dirty="0"/>
              <a:t> package contains all the files with names containing </a:t>
            </a:r>
            <a:r>
              <a:rPr lang="en-US" sz="1800" dirty="0" err="1"/>
              <a:t>Component_A</a:t>
            </a:r>
            <a:r>
              <a:rPr lang="en-US" sz="1800" dirty="0"/>
              <a:t>.</a:t>
            </a:r>
          </a:p>
          <a:p>
            <a:pPr marL="285750" indent="-285750">
              <a:buFont typeface="Arial" panose="020B0604020202020204" pitchFamily="34" charset="0"/>
              <a:buChar char="•"/>
            </a:pPr>
            <a:r>
              <a:rPr lang="en-US" sz="1800" dirty="0"/>
              <a:t>Code for this example:</a:t>
            </a:r>
            <a:br>
              <a:rPr lang="en-US" sz="1800" dirty="0"/>
            </a:br>
            <a:r>
              <a:rPr lang="en-US" dirty="0">
                <a:hlinkClick r:id="rId3"/>
              </a:rPr>
              <a:t>https://github.com/JimFawcett/CppStory</a:t>
            </a:r>
            <a:r>
              <a:rPr lang="en-US" dirty="0"/>
              <a:t> in Chapter1-Structure</a:t>
            </a:r>
            <a:endParaRPr lang="en-US" sz="1800" dirty="0"/>
          </a:p>
        </p:txBody>
      </p:sp>
      <p:sp>
        <p:nvSpPr>
          <p:cNvPr id="3" name="Slide Number Placeholder 2">
            <a:extLst>
              <a:ext uri="{FF2B5EF4-FFF2-40B4-BE49-F238E27FC236}">
                <a16:creationId xmlns:a16="http://schemas.microsoft.com/office/drawing/2014/main" id="{C828145F-4F12-46B1-93B4-B88569FBF4C1}"/>
              </a:ext>
            </a:extLst>
          </p:cNvPr>
          <p:cNvSpPr>
            <a:spLocks noGrp="1"/>
          </p:cNvSpPr>
          <p:nvPr>
            <p:ph type="sldNum" sz="quarter" idx="12"/>
          </p:nvPr>
        </p:nvSpPr>
        <p:spPr/>
        <p:txBody>
          <a:bodyPr/>
          <a:lstStyle/>
          <a:p>
            <a:fld id="{519FA752-D1CF-498F-B0BD-05E47309CED3}" type="slidenum">
              <a:rPr lang="en-US" smtClean="0"/>
              <a:t>10</a:t>
            </a:fld>
            <a:endParaRPr lang="en-US"/>
          </a:p>
        </p:txBody>
      </p:sp>
      <p:pic>
        <p:nvPicPr>
          <p:cNvPr id="7" name="Picture 6" descr="A screenshot of a cell phone&#10;&#10;Description automatically generated">
            <a:extLst>
              <a:ext uri="{FF2B5EF4-FFF2-40B4-BE49-F238E27FC236}">
                <a16:creationId xmlns:a16="http://schemas.microsoft.com/office/drawing/2014/main" id="{3EE29BFD-4FB2-4C27-A405-ABBEB51BC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7739" y="2835564"/>
            <a:ext cx="4531158" cy="3454624"/>
          </a:xfrm>
          <a:prstGeom prst="rect">
            <a:avLst/>
          </a:prstGeom>
        </p:spPr>
      </p:pic>
    </p:spTree>
    <p:extLst>
      <p:ext uri="{BB962C8B-B14F-4D97-AF65-F5344CB8AC3E}">
        <p14:creationId xmlns:p14="http://schemas.microsoft.com/office/powerpoint/2010/main" val="1677234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4EEF-D1AD-47B0-806F-506E60C5B941}"/>
              </a:ext>
            </a:extLst>
          </p:cNvPr>
          <p:cNvSpPr>
            <a:spLocks noGrp="1"/>
          </p:cNvSpPr>
          <p:nvPr>
            <p:ph type="title"/>
          </p:nvPr>
        </p:nvSpPr>
        <p:spPr>
          <a:xfrm>
            <a:off x="839788" y="457200"/>
            <a:ext cx="3932237" cy="656823"/>
          </a:xfrm>
        </p:spPr>
        <p:txBody>
          <a:bodyPr/>
          <a:lstStyle/>
          <a:p>
            <a:r>
              <a:rPr lang="en-US" dirty="0"/>
              <a:t>Example - Classes</a:t>
            </a:r>
          </a:p>
        </p:txBody>
      </p:sp>
      <p:sp>
        <p:nvSpPr>
          <p:cNvPr id="4" name="Text Placeholder 3">
            <a:extLst>
              <a:ext uri="{FF2B5EF4-FFF2-40B4-BE49-F238E27FC236}">
                <a16:creationId xmlns:a16="http://schemas.microsoft.com/office/drawing/2014/main" id="{1A124DD7-6B16-4D94-B641-E45B9550A17B}"/>
              </a:ext>
            </a:extLst>
          </p:cNvPr>
          <p:cNvSpPr>
            <a:spLocks noGrp="1"/>
          </p:cNvSpPr>
          <p:nvPr>
            <p:ph type="body" sz="half" idx="2"/>
          </p:nvPr>
        </p:nvSpPr>
        <p:spPr>
          <a:xfrm>
            <a:off x="839787" y="1223493"/>
            <a:ext cx="5573891" cy="5132857"/>
          </a:xfrm>
        </p:spPr>
        <p:txBody>
          <a:bodyPr>
            <a:normAutofit/>
          </a:bodyPr>
          <a:lstStyle/>
          <a:p>
            <a:pPr marL="285750" indent="-285750">
              <a:buFont typeface="Arial" panose="020B0604020202020204" pitchFamily="34" charset="0"/>
              <a:buChar char="•"/>
            </a:pPr>
            <a:r>
              <a:rPr lang="en-US" sz="2000" dirty="0"/>
              <a:t>This diagram shows classes that are defined in each of the files from the previous slide.</a:t>
            </a:r>
          </a:p>
          <a:p>
            <a:pPr marL="742950" lvl="1" indent="-285750">
              <a:buFont typeface="Arial" panose="020B0604020202020204" pitchFamily="34" charset="0"/>
              <a:buChar char="•"/>
            </a:pPr>
            <a:r>
              <a:rPr lang="en-US" sz="1800" dirty="0" err="1"/>
              <a:t>IComponent_A</a:t>
            </a:r>
            <a:r>
              <a:rPr lang="en-US" sz="1800" dirty="0"/>
              <a:t> is an interface</a:t>
            </a:r>
            <a:r>
              <a:rPr lang="en-US" sz="1800" baseline="30000" dirty="0"/>
              <a:t>1</a:t>
            </a:r>
            <a:r>
              <a:rPr lang="en-US" sz="1800" dirty="0"/>
              <a:t> for </a:t>
            </a:r>
            <a:r>
              <a:rPr lang="en-US" sz="1800" dirty="0" err="1"/>
              <a:t>Component_A</a:t>
            </a:r>
            <a:endParaRPr lang="en-US" sz="1800" dirty="0"/>
          </a:p>
          <a:p>
            <a:pPr marL="742950" lvl="1" indent="-285750">
              <a:buFont typeface="Arial" panose="020B0604020202020204" pitchFamily="34" charset="0"/>
              <a:buChar char="•"/>
            </a:pPr>
            <a:r>
              <a:rPr lang="en-US" sz="1800" dirty="0" err="1"/>
              <a:t>Component_A</a:t>
            </a:r>
            <a:r>
              <a:rPr lang="en-US" sz="1800" dirty="0"/>
              <a:t> implements the interface to provide exported services</a:t>
            </a:r>
          </a:p>
          <a:p>
            <a:pPr marL="742950" lvl="1" indent="-285750">
              <a:buFont typeface="Arial" panose="020B0604020202020204" pitchFamily="34" charset="0"/>
              <a:buChar char="•"/>
            </a:pPr>
            <a:r>
              <a:rPr lang="en-US" sz="1800" dirty="0" err="1"/>
              <a:t>Component_B</a:t>
            </a:r>
            <a:r>
              <a:rPr lang="en-US" sz="1800" dirty="0"/>
              <a:t> doesn’t provide an interface, composes class Helper</a:t>
            </a:r>
          </a:p>
          <a:p>
            <a:pPr marL="742950" lvl="1" indent="-285750">
              <a:buFont typeface="Arial" panose="020B0604020202020204" pitchFamily="34" charset="0"/>
              <a:buChar char="•"/>
            </a:pPr>
            <a:r>
              <a:rPr lang="en-US" sz="1800" dirty="0" err="1"/>
              <a:t>Component_B</a:t>
            </a:r>
            <a:r>
              <a:rPr lang="en-US" sz="1800" dirty="0"/>
              <a:t> uses </a:t>
            </a:r>
            <a:r>
              <a:rPr lang="en-US" sz="1800" dirty="0" err="1"/>
              <a:t>Component_A</a:t>
            </a:r>
            <a:r>
              <a:rPr lang="en-US" sz="1800" dirty="0"/>
              <a:t> through its interface and factory</a:t>
            </a:r>
            <a:r>
              <a:rPr lang="en-US" sz="1800" baseline="30000" dirty="0"/>
              <a:t>2</a:t>
            </a:r>
          </a:p>
          <a:p>
            <a:pPr marL="742950" lvl="1" indent="-285750">
              <a:buFont typeface="Arial" panose="020B0604020202020204" pitchFamily="34" charset="0"/>
              <a:buChar char="•"/>
            </a:pPr>
            <a:r>
              <a:rPr lang="en-US" sz="1800" dirty="0"/>
              <a:t>Executive uses </a:t>
            </a:r>
            <a:r>
              <a:rPr lang="en-US" sz="1800" dirty="0" err="1"/>
              <a:t>Component_A</a:t>
            </a:r>
            <a:r>
              <a:rPr lang="en-US" sz="1800" dirty="0"/>
              <a:t> through its interface, composes </a:t>
            </a:r>
            <a:r>
              <a:rPr lang="en-US" sz="1800" dirty="0" err="1"/>
              <a:t>Component_B</a:t>
            </a:r>
            <a:br>
              <a:rPr lang="en-US" sz="1800" dirty="0"/>
            </a:br>
            <a:endParaRPr lang="en-US" sz="300" dirty="0"/>
          </a:p>
          <a:p>
            <a:pPr lvl="1"/>
            <a:endParaRPr lang="en-US" sz="300" dirty="0"/>
          </a:p>
          <a:p>
            <a:pPr marL="800100" lvl="1" indent="-342900">
              <a:buFont typeface="+mj-lt"/>
              <a:buAutoNum type="arabicPeriod"/>
            </a:pPr>
            <a:r>
              <a:rPr lang="en-US" dirty="0"/>
              <a:t>C++ does not have an interface construct.  We use structs with pure virtual functions for that purpose.</a:t>
            </a:r>
          </a:p>
          <a:p>
            <a:pPr marL="800100" lvl="1" indent="-342900">
              <a:buFont typeface="+mj-lt"/>
              <a:buAutoNum type="arabicPeriod"/>
            </a:pPr>
            <a:r>
              <a:rPr lang="en-US" dirty="0" err="1"/>
              <a:t>Component_A’s</a:t>
            </a:r>
            <a:r>
              <a:rPr lang="en-US" dirty="0"/>
              <a:t> factory is implemented with a function, declared in </a:t>
            </a:r>
            <a:r>
              <a:rPr lang="en-US" dirty="0" err="1"/>
              <a:t>IComponent_A.h</a:t>
            </a:r>
            <a:r>
              <a:rPr lang="en-US" dirty="0"/>
              <a:t>. and implemented in Component_A.cpp</a:t>
            </a:r>
          </a:p>
        </p:txBody>
      </p:sp>
      <p:cxnSp>
        <p:nvCxnSpPr>
          <p:cNvPr id="8" name="Straight Connector 7">
            <a:extLst>
              <a:ext uri="{FF2B5EF4-FFF2-40B4-BE49-F238E27FC236}">
                <a16:creationId xmlns:a16="http://schemas.microsoft.com/office/drawing/2014/main" id="{A0AA847F-98E5-435C-A972-EA49111218B1}"/>
              </a:ext>
            </a:extLst>
          </p:cNvPr>
          <p:cNvCxnSpPr>
            <a:cxnSpLocks/>
          </p:cNvCxnSpPr>
          <p:nvPr/>
        </p:nvCxnSpPr>
        <p:spPr>
          <a:xfrm>
            <a:off x="1378039" y="4456091"/>
            <a:ext cx="4623516"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1A154B2B-84CC-4FF9-9CDB-FCD2FFACAB41}"/>
              </a:ext>
            </a:extLst>
          </p:cNvPr>
          <p:cNvSpPr>
            <a:spLocks noGrp="1"/>
          </p:cNvSpPr>
          <p:nvPr>
            <p:ph type="sldNum" sz="quarter" idx="12"/>
          </p:nvPr>
        </p:nvSpPr>
        <p:spPr/>
        <p:txBody>
          <a:bodyPr/>
          <a:lstStyle/>
          <a:p>
            <a:fld id="{519FA752-D1CF-498F-B0BD-05E47309CED3}" type="slidenum">
              <a:rPr lang="en-US" smtClean="0"/>
              <a:t>11</a:t>
            </a:fld>
            <a:endParaRPr lang="en-US"/>
          </a:p>
        </p:txBody>
      </p:sp>
      <p:pic>
        <p:nvPicPr>
          <p:cNvPr id="10" name="Content Placeholder 9" descr="A picture containing clock&#10;&#10;Description automatically generated">
            <a:extLst>
              <a:ext uri="{FF2B5EF4-FFF2-40B4-BE49-F238E27FC236}">
                <a16:creationId xmlns:a16="http://schemas.microsoft.com/office/drawing/2014/main" id="{E0BDCAD8-4168-4CA7-9978-B8F3C5757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9237" y="1114023"/>
            <a:ext cx="4752975" cy="3429000"/>
          </a:xfrm>
        </p:spPr>
      </p:pic>
    </p:spTree>
    <p:extLst>
      <p:ext uri="{BB962C8B-B14F-4D97-AF65-F5344CB8AC3E}">
        <p14:creationId xmlns:p14="http://schemas.microsoft.com/office/powerpoint/2010/main" val="81798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0AD1-2BA5-4C09-991C-54E03D2E7CCE}"/>
              </a:ext>
            </a:extLst>
          </p:cNvPr>
          <p:cNvSpPr>
            <a:spLocks noGrp="1"/>
          </p:cNvSpPr>
          <p:nvPr>
            <p:ph type="title"/>
          </p:nvPr>
        </p:nvSpPr>
        <p:spPr>
          <a:xfrm>
            <a:off x="838200" y="365126"/>
            <a:ext cx="10515600" cy="974278"/>
          </a:xfrm>
        </p:spPr>
        <p:txBody>
          <a:bodyPr>
            <a:normAutofit/>
          </a:bodyPr>
          <a:lstStyle/>
          <a:p>
            <a:r>
              <a:rPr lang="en-US" sz="4000" dirty="0"/>
              <a:t>Use of Interfaces and Factories</a:t>
            </a:r>
          </a:p>
        </p:txBody>
      </p:sp>
      <p:sp>
        <p:nvSpPr>
          <p:cNvPr id="3" name="Content Placeholder 2">
            <a:extLst>
              <a:ext uri="{FF2B5EF4-FFF2-40B4-BE49-F238E27FC236}">
                <a16:creationId xmlns:a16="http://schemas.microsoft.com/office/drawing/2014/main" id="{D0292B98-72D9-4E6A-805A-B8BCBB7B7FB7}"/>
              </a:ext>
            </a:extLst>
          </p:cNvPr>
          <p:cNvSpPr>
            <a:spLocks noGrp="1"/>
          </p:cNvSpPr>
          <p:nvPr>
            <p:ph idx="1"/>
          </p:nvPr>
        </p:nvSpPr>
        <p:spPr>
          <a:xfrm>
            <a:off x="838200" y="1832065"/>
            <a:ext cx="10515600" cy="1387654"/>
          </a:xfrm>
        </p:spPr>
        <p:txBody>
          <a:bodyPr>
            <a:noAutofit/>
          </a:bodyPr>
          <a:lstStyle/>
          <a:p>
            <a:r>
              <a:rPr lang="en-US" sz="2400" dirty="0"/>
              <a:t>If you look at interface </a:t>
            </a:r>
            <a:r>
              <a:rPr lang="en-US" sz="2400" dirty="0" err="1"/>
              <a:t>IComponent_A.h</a:t>
            </a:r>
            <a:r>
              <a:rPr lang="en-US" sz="2400" dirty="0"/>
              <a:t> you will see it has no implementation detail.</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BBF0261-2F47-4F8E-A997-0851984A79E9}"/>
              </a:ext>
            </a:extLst>
          </p:cNvPr>
          <p:cNvSpPr txBox="1"/>
          <p:nvPr/>
        </p:nvSpPr>
        <p:spPr>
          <a:xfrm>
            <a:off x="1135488" y="2917074"/>
            <a:ext cx="3856149" cy="1569660"/>
          </a:xfrm>
          <a:prstGeom prst="rect">
            <a:avLst/>
          </a:prstGeom>
          <a:noFill/>
        </p:spPr>
        <p:txBody>
          <a:bodyPr wrap="square" rtlCol="0">
            <a:spAutoFit/>
          </a:bodyPr>
          <a:lstStyle/>
          <a:p>
            <a:r>
              <a:rPr lang="en-US" sz="1600" b="1" dirty="0">
                <a:latin typeface="Consolas" panose="020B0609020204030204" pitchFamily="49" charset="0"/>
              </a:rPr>
              <a:t>struct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void say() = 0;</a:t>
            </a:r>
          </a:p>
          <a:p>
            <a:r>
              <a:rPr lang="en-US" sz="1600" b="1" dirty="0">
                <a:latin typeface="Consolas" panose="020B0609020204030204" pitchFamily="49" charset="0"/>
              </a:rPr>
              <a:t>};</a:t>
            </a:r>
          </a:p>
          <a:p>
            <a:endParaRPr lang="en-US" sz="1600" dirty="0"/>
          </a:p>
          <a:p>
            <a:endParaRPr lang="en-US" sz="1600" dirty="0"/>
          </a:p>
        </p:txBody>
      </p:sp>
      <p:sp>
        <p:nvSpPr>
          <p:cNvPr id="5" name="TextBox 4">
            <a:extLst>
              <a:ext uri="{FF2B5EF4-FFF2-40B4-BE49-F238E27FC236}">
                <a16:creationId xmlns:a16="http://schemas.microsoft.com/office/drawing/2014/main" id="{AEE9CEC2-3588-4E34-9755-5435B597E163}"/>
              </a:ext>
            </a:extLst>
          </p:cNvPr>
          <p:cNvSpPr txBox="1"/>
          <p:nvPr/>
        </p:nvSpPr>
        <p:spPr>
          <a:xfrm>
            <a:off x="5569039" y="2917074"/>
            <a:ext cx="5487473" cy="861774"/>
          </a:xfrm>
          <a:prstGeom prst="rect">
            <a:avLst/>
          </a:prstGeom>
          <a:noFill/>
        </p:spPr>
        <p:txBody>
          <a:bodyPr wrap="square" rtlCol="0">
            <a:spAutoFit/>
          </a:bodyPr>
          <a:lstStyle/>
          <a:p>
            <a:r>
              <a:rPr lang="en-US" sz="1600" b="1" dirty="0">
                <a:latin typeface="Consolas" panose="020B0609020204030204" pitchFamily="49" charset="0"/>
              </a:rPr>
              <a:t>inline std::</a:t>
            </a:r>
            <a:r>
              <a:rPr lang="en-US" sz="1600" b="1" dirty="0" err="1">
                <a:latin typeface="Consolas" panose="020B0609020204030204" pitchFamily="49" charset="0"/>
              </a:rPr>
              <a:t>unique_ptr</a:t>
            </a:r>
            <a:r>
              <a:rPr lang="en-US" sz="1600" b="1" dirty="0">
                <a:latin typeface="Consolas" panose="020B0609020204030204" pitchFamily="49" charset="0"/>
              </a:rPr>
              <a:t>&lt;</a:t>
            </a:r>
            <a:r>
              <a:rPr lang="en-US" sz="1600" b="1" dirty="0" err="1">
                <a:latin typeface="Consolas" panose="020B0609020204030204" pitchFamily="49" charset="0"/>
              </a:rPr>
              <a:t>IComponent_A</a:t>
            </a:r>
            <a:r>
              <a:rPr lang="en-US" sz="1600" b="1" dirty="0">
                <a:latin typeface="Consolas" panose="020B0609020204030204" pitchFamily="49" charset="0"/>
              </a:rPr>
              <a:t>&gt; </a:t>
            </a:r>
            <a:r>
              <a:rPr lang="en-US" sz="1600" b="1" dirty="0" err="1">
                <a:latin typeface="Consolas" panose="020B0609020204030204" pitchFamily="49" charset="0"/>
              </a:rPr>
              <a:t>createComponent_A</a:t>
            </a:r>
            <a:r>
              <a:rPr lang="en-US" sz="1600" b="1" dirty="0">
                <a:latin typeface="Consolas" panose="020B0609020204030204" pitchFamily="49" charset="0"/>
              </a:rPr>
              <a:t>(const std::string&amp; id);</a:t>
            </a:r>
            <a:endParaRPr lang="en-US" sz="1600" dirty="0"/>
          </a:p>
          <a:p>
            <a:endParaRPr lang="en-US" sz="1600" dirty="0"/>
          </a:p>
        </p:txBody>
      </p:sp>
      <p:sp>
        <p:nvSpPr>
          <p:cNvPr id="6" name="TextBox 5">
            <a:extLst>
              <a:ext uri="{FF2B5EF4-FFF2-40B4-BE49-F238E27FC236}">
                <a16:creationId xmlns:a16="http://schemas.microsoft.com/office/drawing/2014/main" id="{79BBCBA2-F865-4B80-953B-202AB1F85CC2}"/>
              </a:ext>
            </a:extLst>
          </p:cNvPr>
          <p:cNvSpPr txBox="1"/>
          <p:nvPr/>
        </p:nvSpPr>
        <p:spPr>
          <a:xfrm>
            <a:off x="838200" y="4435931"/>
            <a:ext cx="1010991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That means that Executive and </a:t>
            </a:r>
            <a:r>
              <a:rPr lang="en-US" sz="2400" dirty="0" err="1"/>
              <a:t>Component_B</a:t>
            </a:r>
            <a:r>
              <a:rPr lang="en-US" sz="2400" dirty="0"/>
              <a:t> have no build dependencies on </a:t>
            </a:r>
            <a:r>
              <a:rPr lang="en-US" sz="2400" dirty="0" err="1"/>
              <a:t>Component_A</a:t>
            </a:r>
            <a:r>
              <a:rPr lang="en-US" sz="2400" dirty="0"/>
              <a:t>.  </a:t>
            </a:r>
            <a:r>
              <a:rPr lang="en-US" sz="2400" dirty="0" err="1"/>
              <a:t>Component_A</a:t>
            </a:r>
            <a:r>
              <a:rPr lang="en-US" sz="2400" dirty="0"/>
              <a:t> can change any of its implementation without affecting Executive or </a:t>
            </a:r>
            <a:r>
              <a:rPr lang="en-US" sz="2400" dirty="0" err="1"/>
              <a:t>Component_B</a:t>
            </a:r>
            <a:r>
              <a:rPr lang="en-US" sz="2400" dirty="0"/>
              <a:t> as long as the interface, </a:t>
            </a:r>
            <a:r>
              <a:rPr lang="en-US" sz="2400" dirty="0" err="1"/>
              <a:t>IComponent_A</a:t>
            </a:r>
            <a:r>
              <a:rPr lang="en-US" sz="2400" dirty="0"/>
              <a:t> and factory function signature don’t change. </a:t>
            </a:r>
          </a:p>
        </p:txBody>
      </p:sp>
      <p:pic>
        <p:nvPicPr>
          <p:cNvPr id="7" name="Content Placeholder 5" descr="A close up of a logo&#10;&#10;Description automatically generated">
            <a:extLst>
              <a:ext uri="{FF2B5EF4-FFF2-40B4-BE49-F238E27FC236}">
                <a16:creationId xmlns:a16="http://schemas.microsoft.com/office/drawing/2014/main" id="{77180D06-3576-4FBE-97D6-6647FDE1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510" y="265268"/>
            <a:ext cx="2602605" cy="1447622"/>
          </a:xfrm>
          <a:prstGeom prst="rect">
            <a:avLst/>
          </a:prstGeom>
        </p:spPr>
      </p:pic>
      <p:sp>
        <p:nvSpPr>
          <p:cNvPr id="8" name="Slide Number Placeholder 7">
            <a:extLst>
              <a:ext uri="{FF2B5EF4-FFF2-40B4-BE49-F238E27FC236}">
                <a16:creationId xmlns:a16="http://schemas.microsoft.com/office/drawing/2014/main" id="{D1EF6AD7-D4E5-4496-A558-44C1860A1430}"/>
              </a:ext>
            </a:extLst>
          </p:cNvPr>
          <p:cNvSpPr>
            <a:spLocks noGrp="1"/>
          </p:cNvSpPr>
          <p:nvPr>
            <p:ph type="sldNum" sz="quarter" idx="12"/>
          </p:nvPr>
        </p:nvSpPr>
        <p:spPr/>
        <p:txBody>
          <a:bodyPr/>
          <a:lstStyle/>
          <a:p>
            <a:fld id="{519FA752-D1CF-498F-B0BD-05E47309CED3}" type="slidenum">
              <a:rPr lang="en-US" smtClean="0"/>
              <a:t>12</a:t>
            </a:fld>
            <a:endParaRPr lang="en-US"/>
          </a:p>
        </p:txBody>
      </p:sp>
    </p:spTree>
    <p:extLst>
      <p:ext uri="{BB962C8B-B14F-4D97-AF65-F5344CB8AC3E}">
        <p14:creationId xmlns:p14="http://schemas.microsoft.com/office/powerpoint/2010/main" val="775300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descr="A picture containing clock&#10;&#10;Description automatically generated">
            <a:extLst>
              <a:ext uri="{FF2B5EF4-FFF2-40B4-BE49-F238E27FC236}">
                <a16:creationId xmlns:a16="http://schemas.microsoft.com/office/drawing/2014/main" id="{FE4D15CC-6E95-41D8-95BE-0DF021378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3772" y="267303"/>
            <a:ext cx="2396856" cy="2057333"/>
          </a:xfrm>
          <a:prstGeom prst="rect">
            <a:avLst/>
          </a:prstGeom>
        </p:spPr>
      </p:pic>
      <p:sp>
        <p:nvSpPr>
          <p:cNvPr id="2" name="Title 1">
            <a:extLst>
              <a:ext uri="{FF2B5EF4-FFF2-40B4-BE49-F238E27FC236}">
                <a16:creationId xmlns:a16="http://schemas.microsoft.com/office/drawing/2014/main" id="{150D77B0-A711-4460-9AB6-BA629F5F71D9}"/>
              </a:ext>
            </a:extLst>
          </p:cNvPr>
          <p:cNvSpPr>
            <a:spLocks noGrp="1"/>
          </p:cNvSpPr>
          <p:nvPr>
            <p:ph type="title"/>
          </p:nvPr>
        </p:nvSpPr>
        <p:spPr>
          <a:xfrm>
            <a:off x="838200" y="365126"/>
            <a:ext cx="10515600" cy="620108"/>
          </a:xfrm>
        </p:spPr>
        <p:txBody>
          <a:bodyPr/>
          <a:lstStyle/>
          <a:p>
            <a:r>
              <a:rPr lang="en-US" dirty="0"/>
              <a:t>Object Factories</a:t>
            </a:r>
          </a:p>
        </p:txBody>
      </p:sp>
      <p:sp>
        <p:nvSpPr>
          <p:cNvPr id="3" name="Content Placeholder 2">
            <a:extLst>
              <a:ext uri="{FF2B5EF4-FFF2-40B4-BE49-F238E27FC236}">
                <a16:creationId xmlns:a16="http://schemas.microsoft.com/office/drawing/2014/main" id="{426A14C6-ACA0-4E5D-9F4F-432CC418454F}"/>
              </a:ext>
            </a:extLst>
          </p:cNvPr>
          <p:cNvSpPr>
            <a:spLocks noGrp="1"/>
          </p:cNvSpPr>
          <p:nvPr>
            <p:ph idx="1"/>
          </p:nvPr>
        </p:nvSpPr>
        <p:spPr>
          <a:xfrm>
            <a:off x="838200" y="1043190"/>
            <a:ext cx="10515600" cy="5133774"/>
          </a:xfrm>
        </p:spPr>
        <p:txBody>
          <a:bodyPr/>
          <a:lstStyle/>
          <a:p>
            <a:pPr>
              <a:lnSpc>
                <a:spcPct val="150000"/>
              </a:lnSpc>
            </a:pPr>
            <a:r>
              <a:rPr lang="en-US" dirty="0"/>
              <a:t>There are two kinds of object factories:</a:t>
            </a:r>
          </a:p>
          <a:p>
            <a:pPr marL="914400" lvl="1" indent="-457200">
              <a:buFont typeface="+mj-lt"/>
              <a:buAutoNum type="arabicPeriod"/>
            </a:pPr>
            <a:r>
              <a:rPr lang="en-US" dirty="0"/>
              <a:t>Factories that return a smart pointer referring to a newly </a:t>
            </a:r>
            <a:br>
              <a:rPr lang="en-US" dirty="0"/>
            </a:br>
            <a:r>
              <a:rPr lang="en-US" dirty="0"/>
              <a:t>created instance of a component in the native heap.</a:t>
            </a:r>
            <a:br>
              <a:rPr lang="en-US" sz="1100" dirty="0"/>
            </a:br>
            <a:br>
              <a:rPr lang="en-US" sz="1100" dirty="0"/>
            </a:br>
            <a:r>
              <a:rPr lang="en-US" dirty="0"/>
              <a:t> 	std::</a:t>
            </a:r>
            <a:r>
              <a:rPr lang="en-US" dirty="0" err="1"/>
              <a:t>unique_ptr</a:t>
            </a:r>
            <a:r>
              <a:rPr lang="en-US" dirty="0"/>
              <a:t>&lt;</a:t>
            </a:r>
            <a:r>
              <a:rPr lang="en-US" dirty="0" err="1"/>
              <a:t>IComponent</a:t>
            </a:r>
            <a:r>
              <a:rPr lang="en-US" dirty="0"/>
              <a:t>&gt; </a:t>
            </a:r>
            <a:r>
              <a:rPr lang="en-US" dirty="0" err="1"/>
              <a:t>createComponent</a:t>
            </a:r>
            <a:r>
              <a:rPr lang="en-US" dirty="0"/>
              <a:t>() { … }</a:t>
            </a:r>
            <a:br>
              <a:rPr lang="en-US" sz="1050" dirty="0"/>
            </a:br>
            <a:endParaRPr lang="en-US" sz="1050" dirty="0"/>
          </a:p>
          <a:p>
            <a:pPr marL="914400" lvl="1" indent="-457200">
              <a:buFont typeface="+mj-lt"/>
              <a:buAutoNum type="arabicPeriod"/>
            </a:pPr>
            <a:r>
              <a:rPr lang="en-US" dirty="0"/>
              <a:t>Singleton factories that return a reference to a static component.</a:t>
            </a:r>
            <a:br>
              <a:rPr lang="en-US" sz="1100" dirty="0"/>
            </a:br>
            <a:br>
              <a:rPr lang="en-US" sz="1100" dirty="0"/>
            </a:br>
            <a:r>
              <a:rPr lang="en-US" dirty="0"/>
              <a:t> 	</a:t>
            </a:r>
            <a:r>
              <a:rPr lang="en-US" dirty="0" err="1"/>
              <a:t>IComponent</a:t>
            </a:r>
            <a:r>
              <a:rPr lang="en-US" dirty="0"/>
              <a:t>&amp; </a:t>
            </a:r>
            <a:r>
              <a:rPr lang="en-US" dirty="0" err="1"/>
              <a:t>getComponentInstance</a:t>
            </a:r>
            <a:r>
              <a:rPr lang="en-US" dirty="0"/>
              <a:t>() { … }</a:t>
            </a:r>
            <a:br>
              <a:rPr lang="en-US" sz="600" dirty="0"/>
            </a:br>
            <a:endParaRPr lang="en-US" sz="600" dirty="0"/>
          </a:p>
          <a:p>
            <a:pPr>
              <a:lnSpc>
                <a:spcPct val="150000"/>
              </a:lnSpc>
            </a:pPr>
            <a:r>
              <a:rPr lang="en-US" dirty="0"/>
              <a:t>You can find examples of both in the Logger repository:</a:t>
            </a:r>
            <a:br>
              <a:rPr lang="en-US" dirty="0"/>
            </a:br>
            <a:r>
              <a:rPr lang="en-US" dirty="0"/>
              <a:t> 	</a:t>
            </a:r>
            <a:r>
              <a:rPr lang="en-US" dirty="0">
                <a:hlinkClick r:id="rId3"/>
              </a:rPr>
              <a:t>https://JimFawcett.github.io/Logger.html</a:t>
            </a:r>
            <a:r>
              <a:rPr lang="en-US" dirty="0"/>
              <a:t> </a:t>
            </a:r>
            <a:br>
              <a:rPr lang="en-US" dirty="0"/>
            </a:br>
            <a:r>
              <a:rPr lang="en-US" dirty="0"/>
              <a:t>in files </a:t>
            </a:r>
            <a:r>
              <a:rPr lang="en-US" dirty="0" err="1"/>
              <a:t>ITestLogger.h</a:t>
            </a:r>
            <a:r>
              <a:rPr lang="en-US" dirty="0"/>
              <a:t> and </a:t>
            </a:r>
            <a:r>
              <a:rPr lang="en-US" dirty="0" err="1"/>
              <a:t>IQTestLogger.h</a:t>
            </a:r>
            <a:endParaRPr lang="en-US" dirty="0"/>
          </a:p>
        </p:txBody>
      </p:sp>
      <p:sp>
        <p:nvSpPr>
          <p:cNvPr id="4" name="Slide Number Placeholder 3">
            <a:extLst>
              <a:ext uri="{FF2B5EF4-FFF2-40B4-BE49-F238E27FC236}">
                <a16:creationId xmlns:a16="http://schemas.microsoft.com/office/drawing/2014/main" id="{1308D50C-EEAE-4DB0-9353-3269FEC604B9}"/>
              </a:ext>
            </a:extLst>
          </p:cNvPr>
          <p:cNvSpPr>
            <a:spLocks noGrp="1"/>
          </p:cNvSpPr>
          <p:nvPr>
            <p:ph type="sldNum" sz="quarter" idx="12"/>
          </p:nvPr>
        </p:nvSpPr>
        <p:spPr/>
        <p:txBody>
          <a:bodyPr/>
          <a:lstStyle/>
          <a:p>
            <a:fld id="{519FA752-D1CF-498F-B0BD-05E47309CED3}" type="slidenum">
              <a:rPr lang="en-US" smtClean="0"/>
              <a:t>13</a:t>
            </a:fld>
            <a:endParaRPr lang="en-US"/>
          </a:p>
        </p:txBody>
      </p:sp>
    </p:spTree>
    <p:extLst>
      <p:ext uri="{BB962C8B-B14F-4D97-AF65-F5344CB8AC3E}">
        <p14:creationId xmlns:p14="http://schemas.microsoft.com/office/powerpoint/2010/main" val="295198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2 - Compilation</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15323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D1D-84E4-4B51-9C0B-4CBD78D971F2}"/>
              </a:ext>
            </a:extLst>
          </p:cNvPr>
          <p:cNvSpPr>
            <a:spLocks noGrp="1"/>
          </p:cNvSpPr>
          <p:nvPr>
            <p:ph type="title"/>
          </p:nvPr>
        </p:nvSpPr>
        <p:spPr>
          <a:xfrm>
            <a:off x="838200" y="365126"/>
            <a:ext cx="10515600" cy="813292"/>
          </a:xfrm>
          <a:solidFill>
            <a:schemeClr val="bg2"/>
          </a:solidFill>
        </p:spPr>
        <p:txBody>
          <a:bodyPr/>
          <a:lstStyle/>
          <a:p>
            <a:r>
              <a:rPr lang="en-US"/>
              <a:t>2. Compilation Model	</a:t>
            </a:r>
            <a:r>
              <a:rPr lang="en-US" sz="1400">
                <a:hlinkClick r:id="rId2"/>
              </a:rPr>
              <a:t>https://jimfawcett.github.io/CppStory_Models.html#compil</a:t>
            </a:r>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0132B857-797D-467E-BAF1-0A929EC457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1392" y="1448872"/>
            <a:ext cx="7142409" cy="4728090"/>
          </a:xfrm>
        </p:spPr>
      </p:pic>
      <p:sp>
        <p:nvSpPr>
          <p:cNvPr id="4" name="Content Placeholder 3">
            <a:extLst>
              <a:ext uri="{FF2B5EF4-FFF2-40B4-BE49-F238E27FC236}">
                <a16:creationId xmlns:a16="http://schemas.microsoft.com/office/drawing/2014/main" id="{9E291351-442A-41FD-9F35-ADDF18925573}"/>
              </a:ext>
            </a:extLst>
          </p:cNvPr>
          <p:cNvSpPr>
            <a:spLocks noGrp="1"/>
          </p:cNvSpPr>
          <p:nvPr>
            <p:ph sz="half" idx="1"/>
          </p:nvPr>
        </p:nvSpPr>
        <p:spPr>
          <a:xfrm>
            <a:off x="838201" y="1545465"/>
            <a:ext cx="3682284" cy="4631498"/>
          </a:xfrm>
        </p:spPr>
        <p:txBody>
          <a:bodyPr>
            <a:normAutofit/>
          </a:bodyPr>
          <a:lstStyle/>
          <a:p>
            <a:r>
              <a:rPr lang="en-US" sz="1800"/>
              <a:t>The C++ build process translates each *.cpp file independently.</a:t>
            </a:r>
          </a:p>
          <a:p>
            <a:r>
              <a:rPr lang="en-US" sz="1800"/>
              <a:t>We say that a *.cpp file and all its include files are a translation unit.</a:t>
            </a:r>
          </a:p>
          <a:p>
            <a:r>
              <a:rPr lang="en-US" sz="1800"/>
              <a:t>Translation begins by inserting the contents of each included *.h file into the *.cpp file at the site of the include.</a:t>
            </a:r>
          </a:p>
          <a:p>
            <a:r>
              <a:rPr lang="en-US" sz="1800"/>
              <a:t>That is then compiled into an object file, *.obj.</a:t>
            </a:r>
          </a:p>
          <a:p>
            <a:r>
              <a:rPr lang="en-US" sz="1800"/>
              <a:t>That process is repeated for all cpp files in the current build.</a:t>
            </a:r>
          </a:p>
          <a:p>
            <a:r>
              <a:rPr lang="en-US" sz="1800"/>
              <a:t>The linker then binds the obj files into an executable.</a:t>
            </a:r>
            <a:endParaRPr lang="en-US" sz="1800" dirty="0"/>
          </a:p>
        </p:txBody>
      </p:sp>
      <p:sp>
        <p:nvSpPr>
          <p:cNvPr id="3" name="Slide Number Placeholder 2">
            <a:extLst>
              <a:ext uri="{FF2B5EF4-FFF2-40B4-BE49-F238E27FC236}">
                <a16:creationId xmlns:a16="http://schemas.microsoft.com/office/drawing/2014/main" id="{791E7C80-6706-4988-B78C-5468EE01D9D2}"/>
              </a:ext>
            </a:extLst>
          </p:cNvPr>
          <p:cNvSpPr>
            <a:spLocks noGrp="1"/>
          </p:cNvSpPr>
          <p:nvPr>
            <p:ph type="sldNum" sz="quarter" idx="12"/>
          </p:nvPr>
        </p:nvSpPr>
        <p:spPr/>
        <p:txBody>
          <a:bodyPr/>
          <a:lstStyle/>
          <a:p>
            <a:fld id="{519FA752-D1CF-498F-B0BD-05E47309CED3}" type="slidenum">
              <a:rPr lang="en-US" smtClean="0"/>
              <a:t>15</a:t>
            </a:fld>
            <a:endParaRPr lang="en-US"/>
          </a:p>
        </p:txBody>
      </p:sp>
    </p:spTree>
    <p:extLst>
      <p:ext uri="{BB962C8B-B14F-4D97-AF65-F5344CB8AC3E}">
        <p14:creationId xmlns:p14="http://schemas.microsoft.com/office/powerpoint/2010/main" val="4136815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E10E5D-C4ED-4F10-A9FF-06E4262F31B1}"/>
              </a:ext>
            </a:extLst>
          </p:cNvPr>
          <p:cNvSpPr txBox="1"/>
          <p:nvPr/>
        </p:nvSpPr>
        <p:spPr>
          <a:xfrm>
            <a:off x="6172201" y="1429555"/>
            <a:ext cx="5181600" cy="1345842"/>
          </a:xfrm>
          <a:prstGeom prst="rect">
            <a:avLst/>
          </a:prstGeom>
          <a:noFill/>
          <a:ln w="19050">
            <a:solidFill>
              <a:schemeClr val="accent2">
                <a:lumMod val="75000"/>
              </a:schemeClr>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3A2AA5A2-4F69-4944-99A7-16218D98B2F9}"/>
              </a:ext>
            </a:extLst>
          </p:cNvPr>
          <p:cNvSpPr>
            <a:spLocks noGrp="1"/>
          </p:cNvSpPr>
          <p:nvPr>
            <p:ph type="title"/>
          </p:nvPr>
        </p:nvSpPr>
        <p:spPr>
          <a:xfrm>
            <a:off x="838200" y="365126"/>
            <a:ext cx="10515600" cy="652306"/>
          </a:xfrm>
        </p:spPr>
        <p:txBody>
          <a:bodyPr>
            <a:normAutofit fontScale="90000"/>
          </a:bodyPr>
          <a:lstStyle/>
          <a:p>
            <a:r>
              <a:rPr lang="en-US" dirty="0"/>
              <a:t>Compilation Model</a:t>
            </a:r>
          </a:p>
        </p:txBody>
      </p:sp>
      <p:sp>
        <p:nvSpPr>
          <p:cNvPr id="3" name="Content Placeholder 2">
            <a:extLst>
              <a:ext uri="{FF2B5EF4-FFF2-40B4-BE49-F238E27FC236}">
                <a16:creationId xmlns:a16="http://schemas.microsoft.com/office/drawing/2014/main" id="{7E666038-E66B-4091-ACBD-B320942C2C48}"/>
              </a:ext>
            </a:extLst>
          </p:cNvPr>
          <p:cNvSpPr>
            <a:spLocks noGrp="1"/>
          </p:cNvSpPr>
          <p:nvPr>
            <p:ph sz="half" idx="1"/>
          </p:nvPr>
        </p:nvSpPr>
        <p:spPr>
          <a:xfrm>
            <a:off x="838200" y="1429555"/>
            <a:ext cx="5181600" cy="4747408"/>
          </a:xfrm>
        </p:spPr>
        <p:txBody>
          <a:bodyPr>
            <a:noAutofit/>
          </a:bodyPr>
          <a:lstStyle/>
          <a:p>
            <a:r>
              <a:rPr lang="en-US" sz="2000" dirty="0"/>
              <a:t>One consequence of this build process is the definition first rule.</a:t>
            </a:r>
          </a:p>
          <a:p>
            <a:r>
              <a:rPr lang="en-US" sz="2000" dirty="0"/>
              <a:t>The C++ language was designed to support one-pass compilation.</a:t>
            </a:r>
          </a:p>
          <a:p>
            <a:r>
              <a:rPr lang="en-US" sz="2000" dirty="0"/>
              <a:t>The compiler can’t layout code for an instance until it knows the instance’s size.</a:t>
            </a:r>
          </a:p>
          <a:p>
            <a:r>
              <a:rPr lang="en-US" sz="2000" dirty="0"/>
              <a:t>That comes from seeing the class, struct, or </a:t>
            </a:r>
            <a:r>
              <a:rPr lang="en-US" sz="2000" dirty="0" err="1"/>
              <a:t>enum</a:t>
            </a:r>
            <a:r>
              <a:rPr lang="en-US" sz="2000" dirty="0"/>
              <a:t> declaration.</a:t>
            </a:r>
          </a:p>
          <a:p>
            <a:r>
              <a:rPr lang="en-US" sz="2000" dirty="0"/>
              <a:t>You can create a pointer to an incomplete type, e.g., forward declaration like </a:t>
            </a:r>
            <a:r>
              <a:rPr lang="en-US" sz="1800" dirty="0">
                <a:latin typeface="Consolas" panose="020B0609020204030204" pitchFamily="49" charset="0"/>
              </a:rPr>
              <a:t>class A; </a:t>
            </a:r>
            <a:r>
              <a:rPr lang="en-US" sz="2000" dirty="0"/>
              <a:t>but you can’t use it until after the type is completed with a declaration.</a:t>
            </a:r>
          </a:p>
        </p:txBody>
      </p:sp>
      <p:sp>
        <p:nvSpPr>
          <p:cNvPr id="4" name="Content Placeholder 3">
            <a:extLst>
              <a:ext uri="{FF2B5EF4-FFF2-40B4-BE49-F238E27FC236}">
                <a16:creationId xmlns:a16="http://schemas.microsoft.com/office/drawing/2014/main" id="{35860E51-CCE5-4479-AEB8-275956A96B3E}"/>
              </a:ext>
            </a:extLst>
          </p:cNvPr>
          <p:cNvSpPr>
            <a:spLocks noGrp="1"/>
          </p:cNvSpPr>
          <p:nvPr>
            <p:ph sz="half" idx="2"/>
          </p:nvPr>
        </p:nvSpPr>
        <p:spPr>
          <a:xfrm>
            <a:off x="6172200" y="1429555"/>
            <a:ext cx="5181600" cy="4747408"/>
          </a:xfrm>
        </p:spPr>
        <p:txBody>
          <a:bodyPr>
            <a:normAutofit/>
          </a:bodyPr>
          <a:lstStyle/>
          <a:p>
            <a:r>
              <a:rPr lang="en-US" sz="2000" dirty="0"/>
              <a:t>Definition First Rule</a:t>
            </a:r>
          </a:p>
          <a:p>
            <a:pPr lvl="1"/>
            <a:r>
              <a:rPr lang="en-US" sz="1800" dirty="0"/>
              <a:t>Instances of classes, structs, and </a:t>
            </a:r>
            <a:r>
              <a:rPr lang="en-US" sz="1800" dirty="0" err="1"/>
              <a:t>enums</a:t>
            </a:r>
            <a:r>
              <a:rPr lang="en-US" sz="1800" dirty="0"/>
              <a:t> can be created only after those entities are declared.</a:t>
            </a:r>
            <a:br>
              <a:rPr lang="en-US" sz="1800" dirty="0"/>
            </a:br>
            <a:br>
              <a:rPr lang="en-US" sz="1800" dirty="0"/>
            </a:br>
            <a:endParaRPr lang="en-US" sz="1050" dirty="0"/>
          </a:p>
          <a:p>
            <a:r>
              <a:rPr lang="en-US" sz="2200" dirty="0"/>
              <a:t>If you think of a </a:t>
            </a:r>
            <a:r>
              <a:rPr lang="en-US" sz="2200" dirty="0" err="1"/>
              <a:t>cpp</a:t>
            </a:r>
            <a:r>
              <a:rPr lang="en-US" sz="2200" dirty="0"/>
              <a:t> file as an ocean of syntax and its include files as syntax tributaries filling the ocean, then the entity declarations must be upstream from the point of entity creation.  Here, upstream simply means compiler scan order.</a:t>
            </a:r>
          </a:p>
          <a:p>
            <a:pPr marL="457200" lvl="1" indent="0">
              <a:buNone/>
            </a:pPr>
            <a:endParaRPr lang="en-US" sz="1800" dirty="0"/>
          </a:p>
        </p:txBody>
      </p:sp>
      <p:sp>
        <p:nvSpPr>
          <p:cNvPr id="6" name="Slide Number Placeholder 5">
            <a:extLst>
              <a:ext uri="{FF2B5EF4-FFF2-40B4-BE49-F238E27FC236}">
                <a16:creationId xmlns:a16="http://schemas.microsoft.com/office/drawing/2014/main" id="{C9289F08-BA92-44A1-BB05-482824E74D3A}"/>
              </a:ext>
            </a:extLst>
          </p:cNvPr>
          <p:cNvSpPr>
            <a:spLocks noGrp="1"/>
          </p:cNvSpPr>
          <p:nvPr>
            <p:ph type="sldNum" sz="quarter" idx="12"/>
          </p:nvPr>
        </p:nvSpPr>
        <p:spPr/>
        <p:txBody>
          <a:bodyPr/>
          <a:lstStyle/>
          <a:p>
            <a:fld id="{519FA752-D1CF-498F-B0BD-05E47309CED3}" type="slidenum">
              <a:rPr lang="en-US" smtClean="0"/>
              <a:t>16</a:t>
            </a:fld>
            <a:endParaRPr lang="en-US"/>
          </a:p>
        </p:txBody>
      </p:sp>
    </p:spTree>
    <p:extLst>
      <p:ext uri="{BB962C8B-B14F-4D97-AF65-F5344CB8AC3E}">
        <p14:creationId xmlns:p14="http://schemas.microsoft.com/office/powerpoint/2010/main" val="2096409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3 - Execution</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22927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2"/>
          </a:solidFill>
        </p:spPr>
        <p:txBody>
          <a:bodyPr/>
          <a:lstStyle/>
          <a:p>
            <a:r>
              <a:rPr lang="en-US" dirty="0"/>
              <a:t>3. Program Execution	</a:t>
            </a:r>
            <a:r>
              <a:rPr lang="en-US" sz="1400" dirty="0">
                <a:hlinkClick r:id="rId2"/>
              </a:rPr>
              <a:t>https://jimfawcett.github.io/CppStory_Models.html#execute</a:t>
            </a:r>
            <a:endParaRPr lang="en-US" dirty="0"/>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4435699" cy="4644377"/>
          </a:xfrm>
        </p:spPr>
        <p:txBody>
          <a:bodyPr>
            <a:normAutofit/>
          </a:bodyPr>
          <a:lstStyle/>
          <a:p>
            <a:r>
              <a:rPr lang="en-US" sz="2400" dirty="0"/>
              <a:t>When the executable for a program is loaded:</a:t>
            </a:r>
          </a:p>
          <a:p>
            <a:pPr lvl="1"/>
            <a:r>
              <a:rPr lang="en-US" sz="2000" dirty="0"/>
              <a:t>Initialization code provided by the compiler executes</a:t>
            </a:r>
          </a:p>
          <a:p>
            <a:pPr lvl="1"/>
            <a:r>
              <a:rPr lang="en-US" sz="2000" dirty="0"/>
              <a:t>Then the function main is entered.</a:t>
            </a:r>
          </a:p>
          <a:p>
            <a:pPr lvl="2"/>
            <a:r>
              <a:rPr lang="en-US" sz="1800" dirty="0"/>
              <a:t>main is just a function that is defined to the linker as the entry point for processing.</a:t>
            </a:r>
          </a:p>
          <a:p>
            <a:pPr lvl="2"/>
            <a:r>
              <a:rPr lang="en-US" sz="1800" dirty="0"/>
              <a:t>Some project types will use other names, e.g., </a:t>
            </a:r>
            <a:r>
              <a:rPr lang="en-US" sz="1800" dirty="0" err="1"/>
              <a:t>WinMain</a:t>
            </a:r>
            <a:endParaRPr lang="en-US" sz="1800" dirty="0"/>
          </a:p>
          <a:p>
            <a:r>
              <a:rPr lang="en-US" sz="2600" dirty="0"/>
              <a:t>Any function may call other functions within the executable.</a:t>
            </a:r>
          </a:p>
        </p:txBody>
      </p:sp>
      <p:pic>
        <p:nvPicPr>
          <p:cNvPr id="7" name="Content Placeholder 6" descr="A screenshot of a cell phone&#10;&#10;Description automatically generated">
            <a:extLst>
              <a:ext uri="{FF2B5EF4-FFF2-40B4-BE49-F238E27FC236}">
                <a16:creationId xmlns:a16="http://schemas.microsoft.com/office/drawing/2014/main" id="{4DF14073-DB4A-431C-9637-5BB24AD6D8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1865" y="1531938"/>
            <a:ext cx="4908219" cy="4645025"/>
          </a:xfrm>
        </p:spPr>
      </p:pic>
      <p:sp>
        <p:nvSpPr>
          <p:cNvPr id="3" name="Slide Number Placeholder 2">
            <a:extLst>
              <a:ext uri="{FF2B5EF4-FFF2-40B4-BE49-F238E27FC236}">
                <a16:creationId xmlns:a16="http://schemas.microsoft.com/office/drawing/2014/main" id="{FAF681EF-8EC8-4290-A82D-F30E65913CC3}"/>
              </a:ext>
            </a:extLst>
          </p:cNvPr>
          <p:cNvSpPr>
            <a:spLocks noGrp="1"/>
          </p:cNvSpPr>
          <p:nvPr>
            <p:ph type="sldNum" sz="quarter" idx="12"/>
          </p:nvPr>
        </p:nvSpPr>
        <p:spPr/>
        <p:txBody>
          <a:bodyPr/>
          <a:lstStyle/>
          <a:p>
            <a:fld id="{519FA752-D1CF-498F-B0BD-05E47309CED3}" type="slidenum">
              <a:rPr lang="en-US" smtClean="0"/>
              <a:t>18</a:t>
            </a:fld>
            <a:endParaRPr lang="en-US"/>
          </a:p>
        </p:txBody>
      </p:sp>
    </p:spTree>
    <p:extLst>
      <p:ext uri="{BB962C8B-B14F-4D97-AF65-F5344CB8AC3E}">
        <p14:creationId xmlns:p14="http://schemas.microsoft.com/office/powerpoint/2010/main" val="143918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C90-58C4-4DF1-86E7-6F50F6D967EA}"/>
              </a:ext>
            </a:extLst>
          </p:cNvPr>
          <p:cNvSpPr>
            <a:spLocks noGrp="1"/>
          </p:cNvSpPr>
          <p:nvPr>
            <p:ph type="title"/>
          </p:nvPr>
        </p:nvSpPr>
        <p:spPr>
          <a:xfrm>
            <a:off x="838200" y="365125"/>
            <a:ext cx="10515600" cy="871247"/>
          </a:xfrm>
        </p:spPr>
        <p:txBody>
          <a:bodyPr/>
          <a:lstStyle/>
          <a:p>
            <a:r>
              <a:rPr lang="en-US" dirty="0"/>
              <a:t>Use of program memory</a:t>
            </a:r>
          </a:p>
        </p:txBody>
      </p:sp>
      <p:sp>
        <p:nvSpPr>
          <p:cNvPr id="3" name="Content Placeholder 2">
            <a:extLst>
              <a:ext uri="{FF2B5EF4-FFF2-40B4-BE49-F238E27FC236}">
                <a16:creationId xmlns:a16="http://schemas.microsoft.com/office/drawing/2014/main" id="{599F4EC4-F4D3-4EC0-A22A-40DCBD634039}"/>
              </a:ext>
            </a:extLst>
          </p:cNvPr>
          <p:cNvSpPr>
            <a:spLocks noGrp="1"/>
          </p:cNvSpPr>
          <p:nvPr>
            <p:ph idx="1"/>
          </p:nvPr>
        </p:nvSpPr>
        <p:spPr>
          <a:xfrm>
            <a:off x="838200" y="1371600"/>
            <a:ext cx="7404279" cy="4805363"/>
          </a:xfrm>
        </p:spPr>
        <p:txBody>
          <a:bodyPr>
            <a:normAutofit/>
          </a:bodyPr>
          <a:lstStyle/>
          <a:p>
            <a:r>
              <a:rPr lang="en-US" sz="2400" dirty="0"/>
              <a:t>When the thread of execution enters a function an allocation of stack memory is used to store function parameters and any local data defined in the function.</a:t>
            </a:r>
          </a:p>
          <a:p>
            <a:pPr lvl="1"/>
            <a:r>
              <a:rPr lang="en-US" sz="2000" dirty="0"/>
              <a:t>The same thing happens for every scope, defined by a matching pair of braces, { and }.  For example, an if statement, using braces, allocates stack memory to hold data local to its scope.</a:t>
            </a:r>
          </a:p>
          <a:p>
            <a:r>
              <a:rPr lang="en-US" sz="2400" dirty="0"/>
              <a:t>A program may place any of its entities, e.g., an instance of a user-defined class, into static memory, stack memory, or heap memory.</a:t>
            </a:r>
          </a:p>
          <a:p>
            <a:r>
              <a:rPr lang="en-US" sz="2400" dirty="0"/>
              <a:t>We will discuss the consequences of that in the next section.</a:t>
            </a:r>
          </a:p>
        </p:txBody>
      </p:sp>
      <p:pic>
        <p:nvPicPr>
          <p:cNvPr id="4" name="Content Placeholder 6" descr="A screenshot of a cell phone&#10;&#10;Description automatically generated">
            <a:extLst>
              <a:ext uri="{FF2B5EF4-FFF2-40B4-BE49-F238E27FC236}">
                <a16:creationId xmlns:a16="http://schemas.microsoft.com/office/drawing/2014/main" id="{6CBC9AEC-17C1-43C1-86A4-236512BE3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586" y="662616"/>
            <a:ext cx="3027535" cy="3155970"/>
          </a:xfrm>
          <a:prstGeom prst="rect">
            <a:avLst/>
          </a:prstGeom>
        </p:spPr>
      </p:pic>
      <p:sp>
        <p:nvSpPr>
          <p:cNvPr id="5" name="Slide Number Placeholder 4">
            <a:extLst>
              <a:ext uri="{FF2B5EF4-FFF2-40B4-BE49-F238E27FC236}">
                <a16:creationId xmlns:a16="http://schemas.microsoft.com/office/drawing/2014/main" id="{875AB5E6-D8C6-4D56-B820-5B5F967A6F21}"/>
              </a:ext>
            </a:extLst>
          </p:cNvPr>
          <p:cNvSpPr>
            <a:spLocks noGrp="1"/>
          </p:cNvSpPr>
          <p:nvPr>
            <p:ph type="sldNum" sz="quarter" idx="12"/>
          </p:nvPr>
        </p:nvSpPr>
        <p:spPr/>
        <p:txBody>
          <a:bodyPr/>
          <a:lstStyle/>
          <a:p>
            <a:fld id="{519FA752-D1CF-498F-B0BD-05E47309CED3}" type="slidenum">
              <a:rPr lang="en-US" smtClean="0"/>
              <a:t>19</a:t>
            </a:fld>
            <a:endParaRPr lang="en-US"/>
          </a:p>
        </p:txBody>
      </p:sp>
    </p:spTree>
    <p:extLst>
      <p:ext uri="{BB962C8B-B14F-4D97-AF65-F5344CB8AC3E}">
        <p14:creationId xmlns:p14="http://schemas.microsoft.com/office/powerpoint/2010/main" val="283292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30C3-134A-4DEF-B53D-18FBE75E9767}"/>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68C9AAC8-C9A5-4DB1-98A6-DA7E40FF746E}"/>
              </a:ext>
            </a:extLst>
          </p:cNvPr>
          <p:cNvSpPr>
            <a:spLocks noGrp="1"/>
          </p:cNvSpPr>
          <p:nvPr>
            <p:ph idx="1"/>
          </p:nvPr>
        </p:nvSpPr>
        <p:spPr/>
        <p:txBody>
          <a:bodyPr/>
          <a:lstStyle/>
          <a:p>
            <a:r>
              <a:rPr lang="en-US" dirty="0"/>
              <a:t>“A model of a system or process is a theoretical description that can help you understand how the system or process works, or how it might work.”</a:t>
            </a:r>
            <a:br>
              <a:rPr lang="en-US" dirty="0"/>
            </a:br>
            <a:r>
              <a:rPr lang="en-US" dirty="0"/>
              <a:t>- collinsdictionary.com</a:t>
            </a:r>
            <a:br>
              <a:rPr lang="en-US" dirty="0"/>
            </a:br>
            <a:endParaRPr lang="en-US" dirty="0"/>
          </a:p>
          <a:p>
            <a:r>
              <a:rPr lang="en-US" dirty="0"/>
              <a:t>“A system or thing used as an example to follow or imitate.”</a:t>
            </a:r>
            <a:br>
              <a:rPr lang="en-US" dirty="0"/>
            </a:br>
            <a:r>
              <a:rPr lang="en-US" dirty="0"/>
              <a:t>  - Merriam-Webster Dictionary</a:t>
            </a:r>
          </a:p>
          <a:p>
            <a:pPr marL="0" indent="0">
              <a:buNone/>
            </a:pPr>
            <a:endParaRPr lang="en-US" dirty="0"/>
          </a:p>
        </p:txBody>
      </p:sp>
      <p:sp>
        <p:nvSpPr>
          <p:cNvPr id="4" name="Slide Number Placeholder 3">
            <a:extLst>
              <a:ext uri="{FF2B5EF4-FFF2-40B4-BE49-F238E27FC236}">
                <a16:creationId xmlns:a16="http://schemas.microsoft.com/office/drawing/2014/main" id="{FD692D15-2CE5-4FD1-B97A-85166CB39B91}"/>
              </a:ext>
            </a:extLst>
          </p:cNvPr>
          <p:cNvSpPr>
            <a:spLocks noGrp="1"/>
          </p:cNvSpPr>
          <p:nvPr>
            <p:ph type="sldNum" sz="quarter" idx="12"/>
          </p:nvPr>
        </p:nvSpPr>
        <p:spPr/>
        <p:txBody>
          <a:bodyPr/>
          <a:lstStyle/>
          <a:p>
            <a:fld id="{519FA752-D1CF-498F-B0BD-05E47309CED3}" type="slidenum">
              <a:rPr lang="en-US" smtClean="0"/>
              <a:t>2</a:t>
            </a:fld>
            <a:endParaRPr lang="en-US"/>
          </a:p>
        </p:txBody>
      </p:sp>
    </p:spTree>
    <p:extLst>
      <p:ext uri="{BB962C8B-B14F-4D97-AF65-F5344CB8AC3E}">
        <p14:creationId xmlns:p14="http://schemas.microsoft.com/office/powerpoint/2010/main" val="2497349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8DDB-82EF-4379-9AB3-D04250CD7A2E}"/>
              </a:ext>
            </a:extLst>
          </p:cNvPr>
          <p:cNvSpPr>
            <a:spLocks noGrp="1"/>
          </p:cNvSpPr>
          <p:nvPr>
            <p:ph type="title"/>
          </p:nvPr>
        </p:nvSpPr>
        <p:spPr>
          <a:xfrm>
            <a:off x="838200" y="365126"/>
            <a:ext cx="10515600" cy="884126"/>
          </a:xfrm>
        </p:spPr>
        <p:txBody>
          <a:bodyPr/>
          <a:lstStyle/>
          <a:p>
            <a:r>
              <a:rPr lang="en-US" dirty="0"/>
              <a:t>Interaction with the Execution Environment</a:t>
            </a:r>
          </a:p>
        </p:txBody>
      </p:sp>
      <p:sp>
        <p:nvSpPr>
          <p:cNvPr id="3" name="Content Placeholder 2">
            <a:extLst>
              <a:ext uri="{FF2B5EF4-FFF2-40B4-BE49-F238E27FC236}">
                <a16:creationId xmlns:a16="http://schemas.microsoft.com/office/drawing/2014/main" id="{BF951431-D3CC-4373-A547-45FFBC0D9540}"/>
              </a:ext>
            </a:extLst>
          </p:cNvPr>
          <p:cNvSpPr>
            <a:spLocks noGrp="1"/>
          </p:cNvSpPr>
          <p:nvPr>
            <p:ph idx="1"/>
          </p:nvPr>
        </p:nvSpPr>
        <p:spPr>
          <a:xfrm>
            <a:off x="838199" y="1532586"/>
            <a:ext cx="7912999" cy="4644377"/>
          </a:xfrm>
        </p:spPr>
        <p:txBody>
          <a:bodyPr/>
          <a:lstStyle/>
          <a:p>
            <a:r>
              <a:rPr lang="en-US" dirty="0"/>
              <a:t>There are two primary ways for a C++ program to observe and use its execution environment:</a:t>
            </a:r>
          </a:p>
          <a:p>
            <a:pPr lvl="1"/>
            <a:r>
              <a:rPr lang="en-US" dirty="0"/>
              <a:t>Use a stream object like std::</a:t>
            </a:r>
            <a:r>
              <a:rPr lang="en-US" dirty="0" err="1"/>
              <a:t>cout</a:t>
            </a:r>
            <a:r>
              <a:rPr lang="en-US" dirty="0"/>
              <a:t> or std::</a:t>
            </a:r>
            <a:r>
              <a:rPr lang="en-US" dirty="0" err="1"/>
              <a:t>cin</a:t>
            </a:r>
            <a:r>
              <a:rPr lang="en-US" dirty="0"/>
              <a:t>.</a:t>
            </a:r>
          </a:p>
          <a:p>
            <a:pPr lvl="1"/>
            <a:r>
              <a:rPr lang="en-US" dirty="0"/>
              <a:t>Classes for streams are provided by the standard library, via include statements:</a:t>
            </a:r>
            <a:br>
              <a:rPr lang="en-US" dirty="0"/>
            </a:br>
            <a:r>
              <a:rPr lang="en-US" dirty="0"/>
              <a:t>	#include&lt;iostream&gt;, #include&lt;</a:t>
            </a:r>
            <a:r>
              <a:rPr lang="en-US" dirty="0" err="1"/>
              <a:t>fstream</a:t>
            </a:r>
            <a:r>
              <a:rPr lang="en-US" dirty="0"/>
              <a:t>&gt;, …</a:t>
            </a:r>
          </a:p>
          <a:p>
            <a:pPr lvl="1"/>
            <a:r>
              <a:rPr lang="en-US" dirty="0"/>
              <a:t>The std::iostream library defines global objects:</a:t>
            </a:r>
            <a:br>
              <a:rPr lang="en-US" dirty="0"/>
            </a:br>
            <a:r>
              <a:rPr lang="en-US" dirty="0"/>
              <a:t>	std::</a:t>
            </a:r>
            <a:r>
              <a:rPr lang="en-US" dirty="0" err="1"/>
              <a:t>cout</a:t>
            </a:r>
            <a:r>
              <a:rPr lang="en-US" dirty="0"/>
              <a:t>, std::</a:t>
            </a:r>
            <a:r>
              <a:rPr lang="en-US" dirty="0" err="1"/>
              <a:t>cin</a:t>
            </a:r>
            <a:r>
              <a:rPr lang="en-US" dirty="0"/>
              <a:t>, std::</a:t>
            </a:r>
            <a:r>
              <a:rPr lang="en-US" dirty="0" err="1"/>
              <a:t>cerr</a:t>
            </a:r>
            <a:r>
              <a:rPr lang="en-US" dirty="0"/>
              <a:t>, std::clog</a:t>
            </a:r>
            <a:br>
              <a:rPr lang="en-US" dirty="0"/>
            </a:br>
            <a:r>
              <a:rPr lang="en-US" dirty="0"/>
              <a:t>that are always accessible to a program.</a:t>
            </a:r>
          </a:p>
          <a:p>
            <a:r>
              <a:rPr lang="en-US" dirty="0"/>
              <a:t>The program may use services of its platform API by including certain header files specific to each platform, e.g., windows, </a:t>
            </a:r>
            <a:r>
              <a:rPr lang="en-US" dirty="0" err="1"/>
              <a:t>linux</a:t>
            </a:r>
            <a:r>
              <a:rPr lang="en-US" dirty="0"/>
              <a:t>, …</a:t>
            </a:r>
          </a:p>
          <a:p>
            <a:pPr lvl="1"/>
            <a:endParaRPr lang="en-US" dirty="0"/>
          </a:p>
        </p:txBody>
      </p:sp>
      <p:pic>
        <p:nvPicPr>
          <p:cNvPr id="4" name="Content Placeholder 6" descr="A screenshot of a cell phone&#10;&#10;Description automatically generated">
            <a:extLst>
              <a:ext uri="{FF2B5EF4-FFF2-40B4-BE49-F238E27FC236}">
                <a16:creationId xmlns:a16="http://schemas.microsoft.com/office/drawing/2014/main" id="{F4752681-D8B4-47C2-9AAE-90331CD7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98" y="1506828"/>
            <a:ext cx="2782833" cy="2853318"/>
          </a:xfrm>
          <a:prstGeom prst="rect">
            <a:avLst/>
          </a:prstGeom>
        </p:spPr>
      </p:pic>
      <p:sp>
        <p:nvSpPr>
          <p:cNvPr id="5" name="Slide Number Placeholder 4">
            <a:extLst>
              <a:ext uri="{FF2B5EF4-FFF2-40B4-BE49-F238E27FC236}">
                <a16:creationId xmlns:a16="http://schemas.microsoft.com/office/drawing/2014/main" id="{DE6FE833-F984-4947-9CF1-6E81F42838AA}"/>
              </a:ext>
            </a:extLst>
          </p:cNvPr>
          <p:cNvSpPr>
            <a:spLocks noGrp="1"/>
          </p:cNvSpPr>
          <p:nvPr>
            <p:ph type="sldNum" sz="quarter" idx="12"/>
          </p:nvPr>
        </p:nvSpPr>
        <p:spPr/>
        <p:txBody>
          <a:bodyPr/>
          <a:lstStyle/>
          <a:p>
            <a:fld id="{519FA752-D1CF-498F-B0BD-05E47309CED3}" type="slidenum">
              <a:rPr lang="en-US" smtClean="0"/>
              <a:t>20</a:t>
            </a:fld>
            <a:endParaRPr lang="en-US"/>
          </a:p>
        </p:txBody>
      </p:sp>
    </p:spTree>
    <p:extLst>
      <p:ext uri="{BB962C8B-B14F-4D97-AF65-F5344CB8AC3E}">
        <p14:creationId xmlns:p14="http://schemas.microsoft.com/office/powerpoint/2010/main" val="2495484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4 - Memory</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1606166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DEF-F42B-4A25-AE92-604FBCFAC6EA}"/>
              </a:ext>
            </a:extLst>
          </p:cNvPr>
          <p:cNvSpPr>
            <a:spLocks noGrp="1"/>
          </p:cNvSpPr>
          <p:nvPr>
            <p:ph type="title"/>
          </p:nvPr>
        </p:nvSpPr>
        <p:spPr>
          <a:xfrm>
            <a:off x="838200" y="365125"/>
            <a:ext cx="10515600" cy="890565"/>
          </a:xfrm>
          <a:solidFill>
            <a:schemeClr val="bg2"/>
          </a:solidFill>
        </p:spPr>
        <p:txBody>
          <a:bodyPr/>
          <a:lstStyle/>
          <a:p>
            <a:r>
              <a:rPr lang="en-US" dirty="0"/>
              <a:t>4. Memory Model	</a:t>
            </a:r>
            <a:r>
              <a:rPr lang="en-US" sz="1600" dirty="0">
                <a:hlinkClick r:id="rId2"/>
              </a:rPr>
              <a:t>https://JimFawcett.github.io/CppStory_Models.html#memory</a:t>
            </a:r>
            <a:endParaRPr lang="en-US" dirty="0"/>
          </a:p>
        </p:txBody>
      </p:sp>
      <p:sp>
        <p:nvSpPr>
          <p:cNvPr id="4" name="Content Placeholder 3">
            <a:extLst>
              <a:ext uri="{FF2B5EF4-FFF2-40B4-BE49-F238E27FC236}">
                <a16:creationId xmlns:a16="http://schemas.microsoft.com/office/drawing/2014/main" id="{70434099-1DEC-4725-ACF4-5B6A97E204B3}"/>
              </a:ext>
            </a:extLst>
          </p:cNvPr>
          <p:cNvSpPr>
            <a:spLocks noGrp="1"/>
          </p:cNvSpPr>
          <p:nvPr>
            <p:ph sz="half" idx="1"/>
          </p:nvPr>
        </p:nvSpPr>
        <p:spPr>
          <a:xfrm>
            <a:off x="838200" y="1564783"/>
            <a:ext cx="5181600" cy="4612180"/>
          </a:xfrm>
        </p:spPr>
        <p:txBody>
          <a:bodyPr>
            <a:noAutofit/>
          </a:bodyPr>
          <a:lstStyle/>
          <a:p>
            <a:r>
              <a:rPr lang="en-US" sz="2400" dirty="0"/>
              <a:t>Static memory is used to store code and entities that live for the entire program execution</a:t>
            </a:r>
          </a:p>
          <a:p>
            <a:r>
              <a:rPr lang="en-US" sz="2400" dirty="0"/>
              <a:t>Stack memory is used as scratch-pad to store information needed in each scope, e.g., local data. It becomes invalid when the thread of execution leaves the scope.</a:t>
            </a:r>
          </a:p>
          <a:p>
            <a:r>
              <a:rPr lang="en-US" sz="2400" dirty="0"/>
              <a:t>Heap memory is used to store entities that live from the time the program creates them with a call to new until the program discards them with a call to delete</a:t>
            </a:r>
          </a:p>
        </p:txBody>
      </p:sp>
      <p:pic>
        <p:nvPicPr>
          <p:cNvPr id="7" name="Content Placeholder 6" descr="A screenshot of a cell phone&#10;&#10;Description automatically generated">
            <a:extLst>
              <a:ext uri="{FF2B5EF4-FFF2-40B4-BE49-F238E27FC236}">
                <a16:creationId xmlns:a16="http://schemas.microsoft.com/office/drawing/2014/main" id="{869F84D8-AF01-43ED-B803-8F77CDAA9F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63634"/>
            <a:ext cx="5181600" cy="4414969"/>
          </a:xfrm>
        </p:spPr>
      </p:pic>
      <p:sp>
        <p:nvSpPr>
          <p:cNvPr id="3" name="Slide Number Placeholder 2">
            <a:extLst>
              <a:ext uri="{FF2B5EF4-FFF2-40B4-BE49-F238E27FC236}">
                <a16:creationId xmlns:a16="http://schemas.microsoft.com/office/drawing/2014/main" id="{16B71492-7C4C-4B5C-BDE4-C7812C6764A0}"/>
              </a:ext>
            </a:extLst>
          </p:cNvPr>
          <p:cNvSpPr>
            <a:spLocks noGrp="1"/>
          </p:cNvSpPr>
          <p:nvPr>
            <p:ph type="sldNum" sz="quarter" idx="12"/>
          </p:nvPr>
        </p:nvSpPr>
        <p:spPr/>
        <p:txBody>
          <a:bodyPr/>
          <a:lstStyle/>
          <a:p>
            <a:fld id="{519FA752-D1CF-498F-B0BD-05E47309CED3}" type="slidenum">
              <a:rPr lang="en-US" smtClean="0"/>
              <a:t>22</a:t>
            </a:fld>
            <a:endParaRPr lang="en-US"/>
          </a:p>
        </p:txBody>
      </p:sp>
    </p:spTree>
    <p:extLst>
      <p:ext uri="{BB962C8B-B14F-4D97-AF65-F5344CB8AC3E}">
        <p14:creationId xmlns:p14="http://schemas.microsoft.com/office/powerpoint/2010/main" val="487215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C20-D1A2-42B8-BB9E-6009D109C8F4}"/>
              </a:ext>
            </a:extLst>
          </p:cNvPr>
          <p:cNvSpPr>
            <a:spLocks noGrp="1"/>
          </p:cNvSpPr>
          <p:nvPr>
            <p:ph type="title"/>
          </p:nvPr>
        </p:nvSpPr>
        <p:spPr>
          <a:xfrm>
            <a:off x="838200" y="365125"/>
            <a:ext cx="10515600" cy="864807"/>
          </a:xfrm>
        </p:spPr>
        <p:txBody>
          <a:bodyPr/>
          <a:lstStyle/>
          <a:p>
            <a:r>
              <a:rPr lang="en-US" dirty="0"/>
              <a:t>Control of entity placement in memory</a:t>
            </a:r>
          </a:p>
        </p:txBody>
      </p:sp>
      <p:sp>
        <p:nvSpPr>
          <p:cNvPr id="3" name="Content Placeholder 2">
            <a:extLst>
              <a:ext uri="{FF2B5EF4-FFF2-40B4-BE49-F238E27FC236}">
                <a16:creationId xmlns:a16="http://schemas.microsoft.com/office/drawing/2014/main" id="{DD1D07C5-52C4-4D53-9216-DA9E37808830}"/>
              </a:ext>
            </a:extLst>
          </p:cNvPr>
          <p:cNvSpPr>
            <a:spLocks noGrp="1"/>
          </p:cNvSpPr>
          <p:nvPr>
            <p:ph idx="1"/>
          </p:nvPr>
        </p:nvSpPr>
        <p:spPr>
          <a:xfrm>
            <a:off x="838200" y="1275008"/>
            <a:ext cx="6979276" cy="4901955"/>
          </a:xfrm>
        </p:spPr>
        <p:txBody>
          <a:bodyPr>
            <a:normAutofit/>
          </a:bodyPr>
          <a:lstStyle/>
          <a:p>
            <a:r>
              <a:rPr lang="en-US" sz="2400" dirty="0"/>
              <a:t>The compiler places all code and global data in static memory.</a:t>
            </a:r>
          </a:p>
          <a:p>
            <a:r>
              <a:rPr lang="en-US" sz="2400" dirty="0"/>
              <a:t>A program can place an entity instance in static memory by qualifying its declaration with the keyword static.</a:t>
            </a:r>
          </a:p>
          <a:p>
            <a:r>
              <a:rPr lang="en-US" sz="2400" dirty="0"/>
              <a:t>C++ code also places entities in stack memory by calling a function, placing function parameters and local data in its stack frame.</a:t>
            </a:r>
          </a:p>
          <a:p>
            <a:r>
              <a:rPr lang="en-US" sz="2400" dirty="0"/>
              <a:t>Also, every local scope, defined by braces, { and }, creates a new allocation of stack memory to hold data local to that scope.</a:t>
            </a:r>
          </a:p>
          <a:p>
            <a:r>
              <a:rPr lang="en-US" sz="2400" dirty="0"/>
              <a:t>An entity instance is placed in heap memory by a call to new and removed with a call to delete.</a:t>
            </a:r>
          </a:p>
        </p:txBody>
      </p:sp>
      <p:pic>
        <p:nvPicPr>
          <p:cNvPr id="4" name="Content Placeholder 6" descr="A screenshot of a cell phone&#10;&#10;Description automatically generated">
            <a:extLst>
              <a:ext uri="{FF2B5EF4-FFF2-40B4-BE49-F238E27FC236}">
                <a16:creationId xmlns:a16="http://schemas.microsoft.com/office/drawing/2014/main" id="{B727E504-D574-4933-9D02-B4D10D47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627" y="1690688"/>
            <a:ext cx="3620037" cy="3133746"/>
          </a:xfrm>
          <a:prstGeom prst="rect">
            <a:avLst/>
          </a:prstGeom>
        </p:spPr>
      </p:pic>
      <p:sp>
        <p:nvSpPr>
          <p:cNvPr id="5" name="Slide Number Placeholder 4">
            <a:extLst>
              <a:ext uri="{FF2B5EF4-FFF2-40B4-BE49-F238E27FC236}">
                <a16:creationId xmlns:a16="http://schemas.microsoft.com/office/drawing/2014/main" id="{C5880B67-07CD-4164-83F8-A6185A63E1A9}"/>
              </a:ext>
            </a:extLst>
          </p:cNvPr>
          <p:cNvSpPr>
            <a:spLocks noGrp="1"/>
          </p:cNvSpPr>
          <p:nvPr>
            <p:ph type="sldNum" sz="quarter" idx="12"/>
          </p:nvPr>
        </p:nvSpPr>
        <p:spPr/>
        <p:txBody>
          <a:bodyPr/>
          <a:lstStyle/>
          <a:p>
            <a:fld id="{519FA752-D1CF-498F-B0BD-05E47309CED3}" type="slidenum">
              <a:rPr lang="en-US" smtClean="0"/>
              <a:t>23</a:t>
            </a:fld>
            <a:endParaRPr lang="en-US"/>
          </a:p>
        </p:txBody>
      </p:sp>
    </p:spTree>
    <p:extLst>
      <p:ext uri="{BB962C8B-B14F-4D97-AF65-F5344CB8AC3E}">
        <p14:creationId xmlns:p14="http://schemas.microsoft.com/office/powerpoint/2010/main" val="3222287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5 - Classes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78291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3A843-8771-4B74-894E-FBE3E5D5FEC9}"/>
              </a:ext>
            </a:extLst>
          </p:cNvPr>
          <p:cNvSpPr>
            <a:spLocks noGrp="1"/>
          </p:cNvSpPr>
          <p:nvPr>
            <p:ph type="title"/>
          </p:nvPr>
        </p:nvSpPr>
        <p:spPr>
          <a:xfrm>
            <a:off x="838200" y="365126"/>
            <a:ext cx="10515600" cy="948520"/>
          </a:xfrm>
          <a:solidFill>
            <a:schemeClr val="bg2"/>
          </a:solidFill>
        </p:spPr>
        <p:txBody>
          <a:bodyPr/>
          <a:lstStyle/>
          <a:p>
            <a:r>
              <a:rPr lang="en-US" dirty="0"/>
              <a:t>5. Classes		</a:t>
            </a:r>
            <a:r>
              <a:rPr lang="en-US" sz="2000" dirty="0">
                <a:hlinkClick r:id="rId2"/>
              </a:rPr>
              <a:t>https://jimfawcett.github.io/CppStory_Models.html#class</a:t>
            </a:r>
            <a:endParaRPr lang="en-US" dirty="0"/>
          </a:p>
        </p:txBody>
      </p:sp>
      <p:sp>
        <p:nvSpPr>
          <p:cNvPr id="5" name="Content Placeholder 4">
            <a:extLst>
              <a:ext uri="{FF2B5EF4-FFF2-40B4-BE49-F238E27FC236}">
                <a16:creationId xmlns:a16="http://schemas.microsoft.com/office/drawing/2014/main" id="{580B6389-5D6C-4D8A-A972-010BBD9279A1}"/>
              </a:ext>
            </a:extLst>
          </p:cNvPr>
          <p:cNvSpPr>
            <a:spLocks noGrp="1"/>
          </p:cNvSpPr>
          <p:nvPr>
            <p:ph sz="half" idx="1"/>
          </p:nvPr>
        </p:nvSpPr>
        <p:spPr>
          <a:xfrm>
            <a:off x="838199" y="1690688"/>
            <a:ext cx="6006921" cy="4486275"/>
          </a:xfrm>
        </p:spPr>
        <p:txBody>
          <a:bodyPr>
            <a:noAutofit/>
          </a:bodyPr>
          <a:lstStyle/>
          <a:p>
            <a:r>
              <a:rPr lang="en-US" sz="2000" dirty="0"/>
              <a:t>Classes are units of data management.</a:t>
            </a:r>
          </a:p>
          <a:p>
            <a:r>
              <a:rPr lang="en-US" sz="2000" dirty="0"/>
              <a:t>A class is a “cookie cutter” for stamping out class instances in memory.</a:t>
            </a:r>
          </a:p>
          <a:p>
            <a:r>
              <a:rPr lang="en-US" sz="2000" dirty="0"/>
              <a:t>Each instance has member data that has been initialized by a class constructor.</a:t>
            </a:r>
          </a:p>
          <a:p>
            <a:r>
              <a:rPr lang="en-US" sz="2000" dirty="0"/>
              <a:t>When an instance method is invoked, say p1.name(“p1”), the code in static memory needs to know which instance invoked its name method.  Each call of a non-static method sends its address to its code in static memory in an implicit argument called “this”.  The code may then mutate p1’s state as defined by the method using this pointer.</a:t>
            </a:r>
          </a:p>
        </p:txBody>
      </p:sp>
      <p:pic>
        <p:nvPicPr>
          <p:cNvPr id="8" name="Content Placeholder 7" descr="A close up of text on a white background&#10;&#10;Description automatically generated">
            <a:extLst>
              <a:ext uri="{FF2B5EF4-FFF2-40B4-BE49-F238E27FC236}">
                <a16:creationId xmlns:a16="http://schemas.microsoft.com/office/drawing/2014/main" id="{9DA160E7-95F8-4476-8457-FF3CEACF1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64062" y="1690689"/>
            <a:ext cx="4405648" cy="3383588"/>
          </a:xfrm>
        </p:spPr>
      </p:pic>
      <p:sp>
        <p:nvSpPr>
          <p:cNvPr id="2" name="Slide Number Placeholder 1">
            <a:extLst>
              <a:ext uri="{FF2B5EF4-FFF2-40B4-BE49-F238E27FC236}">
                <a16:creationId xmlns:a16="http://schemas.microsoft.com/office/drawing/2014/main" id="{4DC244DF-FA34-4B6E-935D-81B14EDC8157}"/>
              </a:ext>
            </a:extLst>
          </p:cNvPr>
          <p:cNvSpPr>
            <a:spLocks noGrp="1"/>
          </p:cNvSpPr>
          <p:nvPr>
            <p:ph type="sldNum" sz="quarter" idx="12"/>
          </p:nvPr>
        </p:nvSpPr>
        <p:spPr/>
        <p:txBody>
          <a:bodyPr/>
          <a:lstStyle/>
          <a:p>
            <a:fld id="{519FA752-D1CF-498F-B0BD-05E47309CED3}" type="slidenum">
              <a:rPr lang="en-US" smtClean="0"/>
              <a:t>25</a:t>
            </a:fld>
            <a:endParaRPr lang="en-US"/>
          </a:p>
        </p:txBody>
      </p:sp>
    </p:spTree>
    <p:extLst>
      <p:ext uri="{BB962C8B-B14F-4D97-AF65-F5344CB8AC3E}">
        <p14:creationId xmlns:p14="http://schemas.microsoft.com/office/powerpoint/2010/main" val="1199093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6A19-D05C-41DF-AB25-1D08F19CD10D}"/>
              </a:ext>
            </a:extLst>
          </p:cNvPr>
          <p:cNvSpPr>
            <a:spLocks noGrp="1"/>
          </p:cNvSpPr>
          <p:nvPr>
            <p:ph type="title"/>
          </p:nvPr>
        </p:nvSpPr>
        <p:spPr>
          <a:xfrm>
            <a:off x="838200" y="365125"/>
            <a:ext cx="10515600" cy="819731"/>
          </a:xfrm>
        </p:spPr>
        <p:txBody>
          <a:bodyPr/>
          <a:lstStyle/>
          <a:p>
            <a:r>
              <a:rPr lang="en-US" dirty="0"/>
              <a:t>Point Class</a:t>
            </a:r>
          </a:p>
        </p:txBody>
      </p:sp>
      <p:sp>
        <p:nvSpPr>
          <p:cNvPr id="4" name="Content Placeholder 3">
            <a:extLst>
              <a:ext uri="{FF2B5EF4-FFF2-40B4-BE49-F238E27FC236}">
                <a16:creationId xmlns:a16="http://schemas.microsoft.com/office/drawing/2014/main" id="{97B52F1B-CBF7-460D-B1FE-AD643692BCC6}"/>
              </a:ext>
            </a:extLst>
          </p:cNvPr>
          <p:cNvSpPr>
            <a:spLocks noGrp="1"/>
          </p:cNvSpPr>
          <p:nvPr>
            <p:ph sz="half" idx="1"/>
          </p:nvPr>
        </p:nvSpPr>
        <p:spPr>
          <a:xfrm>
            <a:off x="838200" y="1287407"/>
            <a:ext cx="5813738" cy="5094075"/>
          </a:xfrm>
        </p:spPr>
        <p:txBody>
          <a:bodyPr>
            <a:normAutofit/>
          </a:bodyPr>
          <a:lstStyle/>
          <a:p>
            <a:r>
              <a:rPr lang="en-US" sz="2000" dirty="0"/>
              <a:t>A class designed to represent points in some space might be declared as shown on the right.</a:t>
            </a:r>
          </a:p>
          <a:p>
            <a:r>
              <a:rPr lang="en-US" sz="2000" dirty="0"/>
              <a:t>The space might represent physical space-time, so the coordinates might be physical x, y, z, t values representing width, depth, height, and time.</a:t>
            </a:r>
          </a:p>
          <a:p>
            <a:r>
              <a:rPr lang="en-US" sz="2000" dirty="0"/>
              <a:t>If we declare an instance of Point locally in some function, the member data of the class will be stored in stack memory.</a:t>
            </a:r>
          </a:p>
          <a:p>
            <a:pPr lvl="1"/>
            <a:r>
              <a:rPr lang="en-US" sz="1600" dirty="0"/>
              <a:t>However, the std::vector&lt;double&gt; stores its contents, the coordinates in this case, in the native heap.</a:t>
            </a:r>
          </a:p>
          <a:p>
            <a:pPr lvl="1"/>
            <a:r>
              <a:rPr lang="en-US" sz="1600" dirty="0"/>
              <a:t>Strings do the same thing.  All string characters are also stored in the heap.</a:t>
            </a:r>
          </a:p>
          <a:p>
            <a:pPr lvl="1"/>
            <a:r>
              <a:rPr lang="en-US" sz="1600" dirty="0"/>
              <a:t>The size of this object, used by the compiler to set up allocation for the function’s stack frame, is just the static memory consumed by each data member.  It does not include heap allocations, because that is allocated at run time, not by the compiler.  This is what the </a:t>
            </a:r>
            <a:r>
              <a:rPr lang="en-US" sz="1600" dirty="0" err="1"/>
              <a:t>sizeof</a:t>
            </a:r>
            <a:r>
              <a:rPr lang="en-US" sz="1600" dirty="0"/>
              <a:t> operator measures.</a:t>
            </a:r>
          </a:p>
        </p:txBody>
      </p:sp>
      <p:sp>
        <p:nvSpPr>
          <p:cNvPr id="5" name="Content Placeholder 4">
            <a:extLst>
              <a:ext uri="{FF2B5EF4-FFF2-40B4-BE49-F238E27FC236}">
                <a16:creationId xmlns:a16="http://schemas.microsoft.com/office/drawing/2014/main" id="{B52A4074-6D68-4158-A8F6-1F0D6251AFCC}"/>
              </a:ext>
            </a:extLst>
          </p:cNvPr>
          <p:cNvSpPr>
            <a:spLocks noGrp="1"/>
          </p:cNvSpPr>
          <p:nvPr>
            <p:ph sz="half" idx="2"/>
          </p:nvPr>
        </p:nvSpPr>
        <p:spPr>
          <a:xfrm>
            <a:off x="6729211" y="2208723"/>
            <a:ext cx="4597759" cy="4064827"/>
          </a:xfrm>
        </p:spPr>
        <p:txBody>
          <a:bodyPr>
            <a:normAutofit/>
          </a:bodyPr>
          <a:lstStyle/>
          <a:p>
            <a:pPr marL="0" indent="0">
              <a:lnSpc>
                <a:spcPct val="100000"/>
              </a:lnSpc>
              <a:spcBef>
                <a:spcPts val="0"/>
              </a:spcBef>
              <a:buNone/>
            </a:pPr>
            <a:endParaRPr lang="en-US" sz="1200" dirty="0">
              <a:latin typeface="Consolas" panose="020B0609020204030204" pitchFamily="49" charset="0"/>
            </a:endParaRPr>
          </a:p>
          <a:p>
            <a:pPr marL="0" indent="0">
              <a:lnSpc>
                <a:spcPct val="100000"/>
              </a:lnSpc>
              <a:spcBef>
                <a:spcPts val="0"/>
              </a:spcBef>
              <a:buNone/>
            </a:pPr>
            <a:r>
              <a:rPr lang="en-US" sz="1200" b="1" dirty="0">
                <a:latin typeface="Consolas" panose="020B0609020204030204" pitchFamily="49" charset="0"/>
              </a:rPr>
              <a:t>class Point {</a:t>
            </a:r>
          </a:p>
          <a:p>
            <a:pPr marL="0" indent="0">
              <a:lnSpc>
                <a:spcPct val="100000"/>
              </a:lnSpc>
              <a:spcBef>
                <a:spcPts val="0"/>
              </a:spcBef>
              <a:buNone/>
            </a:pPr>
            <a:r>
              <a:rPr lang="en-US" sz="1200" b="1" dirty="0">
                <a:latin typeface="Consolas" panose="020B0609020204030204" pitchFamily="49" charset="0"/>
              </a:rPr>
              <a:t>public:</a:t>
            </a:r>
          </a:p>
          <a:p>
            <a:pPr marL="0" indent="0">
              <a:lnSpc>
                <a:spcPct val="100000"/>
              </a:lnSpc>
              <a:spcBef>
                <a:spcPts val="0"/>
              </a:spcBef>
              <a:buNone/>
            </a:pPr>
            <a:r>
              <a:rPr lang="en-US" sz="1200" b="1" dirty="0">
                <a:latin typeface="Consolas" panose="020B0609020204030204" pitchFamily="49" charset="0"/>
              </a:rPr>
              <a:t>  using iterator = std::vector&lt;double&gt;::iterator;</a:t>
            </a:r>
          </a:p>
          <a:p>
            <a:pPr marL="0" indent="0">
              <a:lnSpc>
                <a:spcPct val="100000"/>
              </a:lnSpc>
              <a:spcBef>
                <a:spcPts val="0"/>
              </a:spcBef>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"none");</a:t>
            </a:r>
          </a:p>
          <a:p>
            <a:pPr marL="0" indent="0">
              <a:lnSpc>
                <a:spcPct val="100000"/>
              </a:lnSpc>
              <a:spcBef>
                <a:spcPts val="0"/>
              </a:spcBef>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void name(const std::string&amp; name);</a:t>
            </a:r>
          </a:p>
          <a:p>
            <a:pPr marL="0" indent="0">
              <a:lnSpc>
                <a:spcPct val="100000"/>
              </a:lnSpc>
              <a:spcBef>
                <a:spcPts val="0"/>
              </a:spcBef>
              <a:buNone/>
            </a:pPr>
            <a:r>
              <a:rPr lang="en-US" sz="1200" b="1" dirty="0">
                <a:latin typeface="Consolas" panose="020B0609020204030204" pitchFamily="49" charset="0"/>
              </a:rPr>
              <a:t>  std::string name() const;</a:t>
            </a:r>
          </a:p>
          <a:p>
            <a:pPr marL="0" indent="0">
              <a:lnSpc>
                <a:spcPct val="100000"/>
              </a:lnSpc>
              <a:spcBef>
                <a:spcPts val="0"/>
              </a:spcBef>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None/>
            </a:pPr>
            <a:r>
              <a:rPr lang="en-US" sz="1200" b="1" dirty="0">
                <a:latin typeface="Consolas" panose="020B0609020204030204" pitchFamily="49" charset="0"/>
              </a:rPr>
              <a:t>  iterator begin();</a:t>
            </a:r>
          </a:p>
          <a:p>
            <a:pPr marL="0" indent="0">
              <a:lnSpc>
                <a:spcPct val="100000"/>
              </a:lnSpc>
              <a:spcBef>
                <a:spcPts val="0"/>
              </a:spcBef>
              <a:buNone/>
            </a:pPr>
            <a:r>
              <a:rPr lang="en-US" sz="1200" b="1" dirty="0">
                <a:latin typeface="Consolas" panose="020B0609020204030204" pitchFamily="49" charset="0"/>
              </a:rPr>
              <a:t>  iterator end();</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None/>
            </a:pPr>
            <a:r>
              <a:rPr lang="en-US" sz="1200" b="1" dirty="0">
                <a:latin typeface="Consolas" panose="020B0609020204030204" pitchFamily="49" charset="0"/>
              </a:rPr>
              <a:t>private:</a:t>
            </a:r>
          </a:p>
          <a:p>
            <a:pPr marL="0" indent="0">
              <a:lnSpc>
                <a:spcPct val="100000"/>
              </a:lnSpc>
              <a:spcBef>
                <a:spcPts val="0"/>
              </a:spcBef>
              <a:buNone/>
            </a:pPr>
            <a:r>
              <a:rPr lang="en-US" sz="1200" b="1" dirty="0">
                <a:latin typeface="Consolas" panose="020B0609020204030204" pitchFamily="49" charset="0"/>
              </a:rPr>
              <a:t>  std::string name_ = "unspecified";</a:t>
            </a:r>
          </a:p>
          <a:p>
            <a:pPr marL="0" indent="0">
              <a:lnSpc>
                <a:spcPct val="100000"/>
              </a:lnSpc>
              <a:spcBef>
                <a:spcPts val="0"/>
              </a:spcBef>
              <a:buNone/>
            </a:pPr>
            <a:r>
              <a:rPr lang="en-US" sz="1200" b="1" dirty="0">
                <a:latin typeface="Consolas" panose="020B0609020204030204" pitchFamily="49" charset="0"/>
              </a:rPr>
              <a:t>  std::vector&lt;double&gt; coordinates_;</a:t>
            </a:r>
          </a:p>
          <a:p>
            <a:pPr marL="0" indent="0">
              <a:lnSpc>
                <a:spcPct val="100000"/>
              </a:lnSpc>
              <a:spcBef>
                <a:spcPts val="0"/>
              </a:spcBef>
              <a:buNone/>
            </a:pPr>
            <a:r>
              <a:rPr lang="en-US" sz="1200" b="1" dirty="0">
                <a:latin typeface="Consolas" panose="020B0609020204030204" pitchFamily="49" charset="0"/>
              </a:rPr>
              <a:t>};</a:t>
            </a:r>
          </a:p>
          <a:p>
            <a:pPr marL="0" indent="0">
              <a:buNone/>
            </a:pPr>
            <a:endParaRPr lang="en-US" sz="3200" dirty="0"/>
          </a:p>
        </p:txBody>
      </p:sp>
      <p:pic>
        <p:nvPicPr>
          <p:cNvPr id="6" name="Content Placeholder 7" descr="A close up of text on a white background&#10;&#10;Description automatically generated">
            <a:extLst>
              <a:ext uri="{FF2B5EF4-FFF2-40B4-BE49-F238E27FC236}">
                <a16:creationId xmlns:a16="http://schemas.microsoft.com/office/drawing/2014/main" id="{0C5145C5-EC99-4852-A7C9-B59B4668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372" y="262574"/>
            <a:ext cx="3133857" cy="2409792"/>
          </a:xfrm>
          <a:prstGeom prst="rect">
            <a:avLst/>
          </a:prstGeom>
        </p:spPr>
      </p:pic>
      <p:sp>
        <p:nvSpPr>
          <p:cNvPr id="3" name="Slide Number Placeholder 2">
            <a:extLst>
              <a:ext uri="{FF2B5EF4-FFF2-40B4-BE49-F238E27FC236}">
                <a16:creationId xmlns:a16="http://schemas.microsoft.com/office/drawing/2014/main" id="{C95A6C40-06FA-483E-908A-01907D31A84A}"/>
              </a:ext>
            </a:extLst>
          </p:cNvPr>
          <p:cNvSpPr>
            <a:spLocks noGrp="1"/>
          </p:cNvSpPr>
          <p:nvPr>
            <p:ph type="sldNum" sz="quarter" idx="12"/>
          </p:nvPr>
        </p:nvSpPr>
        <p:spPr/>
        <p:txBody>
          <a:bodyPr/>
          <a:lstStyle/>
          <a:p>
            <a:fld id="{519FA752-D1CF-498F-B0BD-05E47309CED3}" type="slidenum">
              <a:rPr lang="en-US" smtClean="0"/>
              <a:t>26</a:t>
            </a:fld>
            <a:endParaRPr lang="en-US"/>
          </a:p>
        </p:txBody>
      </p:sp>
    </p:spTree>
    <p:extLst>
      <p:ext uri="{BB962C8B-B14F-4D97-AF65-F5344CB8AC3E}">
        <p14:creationId xmlns:p14="http://schemas.microsoft.com/office/powerpoint/2010/main" val="2877702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6 – Object Model</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37099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557-3EE4-475D-9D74-9582DFE320BD}"/>
              </a:ext>
            </a:extLst>
          </p:cNvPr>
          <p:cNvSpPr>
            <a:spLocks noGrp="1"/>
          </p:cNvSpPr>
          <p:nvPr>
            <p:ph type="title"/>
          </p:nvPr>
        </p:nvSpPr>
        <p:spPr>
          <a:xfrm>
            <a:off x="838200" y="365126"/>
            <a:ext cx="10515600" cy="813292"/>
          </a:xfrm>
          <a:solidFill>
            <a:schemeClr val="bg2"/>
          </a:solidFill>
        </p:spPr>
        <p:txBody>
          <a:bodyPr/>
          <a:lstStyle/>
          <a:p>
            <a:r>
              <a:rPr lang="en-US" dirty="0"/>
              <a:t>6. C++ Object Model	</a:t>
            </a:r>
            <a:r>
              <a:rPr lang="en-US" sz="1400" dirty="0">
                <a:hlinkClick r:id="rId2"/>
              </a:rPr>
              <a:t>https://jimfawcett.github.io/CppStory_Models.html#objmodel</a:t>
            </a:r>
            <a:endParaRPr lang="en-US" dirty="0"/>
          </a:p>
        </p:txBody>
      </p:sp>
      <p:sp>
        <p:nvSpPr>
          <p:cNvPr id="3" name="Content Placeholder 2">
            <a:extLst>
              <a:ext uri="{FF2B5EF4-FFF2-40B4-BE49-F238E27FC236}">
                <a16:creationId xmlns:a16="http://schemas.microsoft.com/office/drawing/2014/main" id="{D12915AC-A4D4-4FAF-8E08-A44548FC2305}"/>
              </a:ext>
            </a:extLst>
          </p:cNvPr>
          <p:cNvSpPr>
            <a:spLocks noGrp="1"/>
          </p:cNvSpPr>
          <p:nvPr>
            <p:ph sz="half" idx="1"/>
          </p:nvPr>
        </p:nvSpPr>
        <p:spPr>
          <a:xfrm>
            <a:off x="838200" y="1529420"/>
            <a:ext cx="4918656" cy="4910017"/>
          </a:xfrm>
        </p:spPr>
        <p:txBody>
          <a:bodyPr>
            <a:normAutofit/>
          </a:bodyPr>
          <a:lstStyle/>
          <a:p>
            <a:r>
              <a:rPr lang="en-US" sz="2000" dirty="0"/>
              <a:t>The C++ object model is concerned with how compound objects are laid out in memory.</a:t>
            </a:r>
          </a:p>
          <a:p>
            <a:r>
              <a:rPr lang="en-US" sz="2000" dirty="0"/>
              <a:t>Structs and classes support five relationships that bind objects together to build compound objects: inheritance, composition, aggregation, using, and friend-ship.</a:t>
            </a:r>
          </a:p>
          <a:p>
            <a:pPr lvl="1"/>
            <a:r>
              <a:rPr lang="en-US" sz="1600" dirty="0"/>
              <a:t>Inheritance causes base class instances to be encapsulated within the memory footprint of instances of classes that derive from them.</a:t>
            </a:r>
          </a:p>
          <a:p>
            <a:pPr lvl="1"/>
            <a:r>
              <a:rPr lang="en-US" sz="1600" dirty="0"/>
              <a:t>Composition does the same thing.  A composing class instance contains an instance of each class it composes.</a:t>
            </a:r>
          </a:p>
          <a:p>
            <a:pPr lvl="1"/>
            <a:r>
              <a:rPr lang="en-US" sz="1600" dirty="0"/>
              <a:t>These are strong owning relationships.  Weak ownership – aggregation, and non-owning relationships - using, and friend-ship - do not cause this encapsulation.</a:t>
            </a:r>
          </a:p>
        </p:txBody>
      </p:sp>
      <p:pic>
        <p:nvPicPr>
          <p:cNvPr id="6" name="Content Placeholder 5" descr="A close up of text on a white background&#10;&#10;Description automatically generated">
            <a:extLst>
              <a:ext uri="{FF2B5EF4-FFF2-40B4-BE49-F238E27FC236}">
                <a16:creationId xmlns:a16="http://schemas.microsoft.com/office/drawing/2014/main" id="{10ECF39E-CB04-4BF5-9D76-F44698A68C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1230" y="1529420"/>
            <a:ext cx="5494361" cy="4351338"/>
          </a:xfrm>
        </p:spPr>
      </p:pic>
      <p:sp>
        <p:nvSpPr>
          <p:cNvPr id="4" name="Slide Number Placeholder 3">
            <a:extLst>
              <a:ext uri="{FF2B5EF4-FFF2-40B4-BE49-F238E27FC236}">
                <a16:creationId xmlns:a16="http://schemas.microsoft.com/office/drawing/2014/main" id="{95A0783E-829A-4AF2-891F-E4AA27A45396}"/>
              </a:ext>
            </a:extLst>
          </p:cNvPr>
          <p:cNvSpPr>
            <a:spLocks noGrp="1"/>
          </p:cNvSpPr>
          <p:nvPr>
            <p:ph type="sldNum" sz="quarter" idx="12"/>
          </p:nvPr>
        </p:nvSpPr>
        <p:spPr/>
        <p:txBody>
          <a:bodyPr/>
          <a:lstStyle/>
          <a:p>
            <a:fld id="{519FA752-D1CF-498F-B0BD-05E47309CED3}" type="slidenum">
              <a:rPr lang="en-US" smtClean="0"/>
              <a:t>28</a:t>
            </a:fld>
            <a:endParaRPr lang="en-US"/>
          </a:p>
        </p:txBody>
      </p:sp>
    </p:spTree>
    <p:extLst>
      <p:ext uri="{BB962C8B-B14F-4D97-AF65-F5344CB8AC3E}">
        <p14:creationId xmlns:p14="http://schemas.microsoft.com/office/powerpoint/2010/main" val="1100601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2-655D-4707-93D4-870865083213}"/>
              </a:ext>
            </a:extLst>
          </p:cNvPr>
          <p:cNvSpPr>
            <a:spLocks noGrp="1"/>
          </p:cNvSpPr>
          <p:nvPr>
            <p:ph type="title"/>
          </p:nvPr>
        </p:nvSpPr>
        <p:spPr>
          <a:xfrm>
            <a:off x="838200" y="365126"/>
            <a:ext cx="10515600" cy="813292"/>
          </a:xfrm>
        </p:spPr>
        <p:txBody>
          <a:bodyPr/>
          <a:lstStyle/>
          <a:p>
            <a:r>
              <a:rPr lang="en-US" dirty="0"/>
              <a:t>Object Construction</a:t>
            </a:r>
          </a:p>
        </p:txBody>
      </p:sp>
      <p:sp>
        <p:nvSpPr>
          <p:cNvPr id="3" name="Content Placeholder 2">
            <a:extLst>
              <a:ext uri="{FF2B5EF4-FFF2-40B4-BE49-F238E27FC236}">
                <a16:creationId xmlns:a16="http://schemas.microsoft.com/office/drawing/2014/main" id="{20492D8E-D362-4ADD-9412-CA2EF0227B80}"/>
              </a:ext>
            </a:extLst>
          </p:cNvPr>
          <p:cNvSpPr>
            <a:spLocks noGrp="1"/>
          </p:cNvSpPr>
          <p:nvPr>
            <p:ph sz="half" idx="1"/>
          </p:nvPr>
        </p:nvSpPr>
        <p:spPr>
          <a:xfrm>
            <a:off x="838200" y="1397358"/>
            <a:ext cx="5858814" cy="4779605"/>
          </a:xfrm>
        </p:spPr>
        <p:txBody>
          <a:bodyPr>
            <a:noAutofit/>
          </a:bodyPr>
          <a:lstStyle/>
          <a:p>
            <a:r>
              <a:rPr lang="en-US" sz="2000" dirty="0"/>
              <a:t>When B is constructed its C component is constructed in its memory footprint. That means that C is constructed as part of B’s construction.</a:t>
            </a:r>
          </a:p>
          <a:p>
            <a:r>
              <a:rPr lang="en-US" sz="2000" dirty="0"/>
              <a:t>When D is constructed its base B is constructed in its memory footprint. So B is constructed as part of D’s construction.</a:t>
            </a:r>
          </a:p>
          <a:p>
            <a:r>
              <a:rPr lang="en-US" sz="2000" dirty="0"/>
              <a:t>These are required events that affect the syntax of the constructors we write.</a:t>
            </a:r>
          </a:p>
          <a:p>
            <a:pPr lvl="1"/>
            <a:r>
              <a:rPr lang="en-US" sz="1800" dirty="0"/>
              <a:t>We use an initialization sequence for B to determine how C is to be constructed.</a:t>
            </a:r>
          </a:p>
          <a:p>
            <a:pPr lvl="1"/>
            <a:r>
              <a:rPr lang="en-US" sz="1800" dirty="0"/>
              <a:t>Similarly, D uses an initialization sequence to determine how B is constructed.</a:t>
            </a:r>
          </a:p>
        </p:txBody>
      </p:sp>
      <p:pic>
        <p:nvPicPr>
          <p:cNvPr id="6" name="Content Placeholder 5" descr="A close up of text on a white background&#10;&#10;Description automatically generated">
            <a:extLst>
              <a:ext uri="{FF2B5EF4-FFF2-40B4-BE49-F238E27FC236}">
                <a16:creationId xmlns:a16="http://schemas.microsoft.com/office/drawing/2014/main" id="{44CE5100-4CBD-4BE3-8686-4925A7E2B8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9290" y="676911"/>
            <a:ext cx="3993524" cy="3110249"/>
          </a:xfrm>
        </p:spPr>
      </p:pic>
      <p:sp>
        <p:nvSpPr>
          <p:cNvPr id="7" name="TextBox 6">
            <a:extLst>
              <a:ext uri="{FF2B5EF4-FFF2-40B4-BE49-F238E27FC236}">
                <a16:creationId xmlns:a16="http://schemas.microsoft.com/office/drawing/2014/main" id="{5C27AEB5-7C38-413C-A761-2D002AFD18F9}"/>
              </a:ext>
            </a:extLst>
          </p:cNvPr>
          <p:cNvSpPr txBox="1"/>
          <p:nvPr/>
        </p:nvSpPr>
        <p:spPr>
          <a:xfrm>
            <a:off x="6697017" y="4179194"/>
            <a:ext cx="5074276"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for this example:</a:t>
            </a:r>
            <a:br>
              <a:rPr lang="en-US" sz="2000" dirty="0"/>
            </a:br>
            <a:r>
              <a:rPr lang="en-US" dirty="0">
                <a:hlinkClick r:id="rId3"/>
              </a:rPr>
              <a:t>https://github.com/JimFawcett/CppStory</a:t>
            </a:r>
            <a:r>
              <a:rPr lang="en-US" dirty="0"/>
              <a:t> in Chapter1-Classes</a:t>
            </a:r>
          </a:p>
          <a:p>
            <a:pPr marL="285750" indent="-285750">
              <a:buFont typeface="Arial" panose="020B0604020202020204" pitchFamily="34" charset="0"/>
              <a:buChar char="•"/>
            </a:pPr>
            <a:r>
              <a:rPr lang="en-US" sz="2000" dirty="0"/>
              <a:t>Documented in: </a:t>
            </a:r>
            <a:r>
              <a:rPr lang="en-US" dirty="0">
                <a:hlinkClick r:id="rId4"/>
              </a:rPr>
              <a:t>https://JimFawcett.github.io/CppStoryRepo.html</a:t>
            </a:r>
            <a:r>
              <a:rPr lang="en-US" dirty="0"/>
              <a:t> </a:t>
            </a:r>
            <a:endParaRPr lang="en-US" sz="2000"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A411B7-05FA-4D3A-BA01-914112D17FC8}"/>
              </a:ext>
            </a:extLst>
          </p:cNvPr>
          <p:cNvSpPr>
            <a:spLocks noGrp="1"/>
          </p:cNvSpPr>
          <p:nvPr>
            <p:ph type="sldNum" sz="quarter" idx="12"/>
          </p:nvPr>
        </p:nvSpPr>
        <p:spPr/>
        <p:txBody>
          <a:bodyPr/>
          <a:lstStyle/>
          <a:p>
            <a:fld id="{519FA752-D1CF-498F-B0BD-05E47309CED3}" type="slidenum">
              <a:rPr lang="en-US" smtClean="0"/>
              <a:t>29</a:t>
            </a:fld>
            <a:endParaRPr lang="en-US"/>
          </a:p>
        </p:txBody>
      </p:sp>
      <p:sp>
        <p:nvSpPr>
          <p:cNvPr id="8" name="TextBox 7">
            <a:extLst>
              <a:ext uri="{FF2B5EF4-FFF2-40B4-BE49-F238E27FC236}">
                <a16:creationId xmlns:a16="http://schemas.microsoft.com/office/drawing/2014/main" id="{CEE43604-62B1-49A2-961E-36EBEF60E4CA}"/>
              </a:ext>
            </a:extLst>
          </p:cNvPr>
          <p:cNvSpPr txBox="1"/>
          <p:nvPr/>
        </p:nvSpPr>
        <p:spPr>
          <a:xfrm>
            <a:off x="812444" y="5203069"/>
            <a:ext cx="5556161" cy="1323439"/>
          </a:xfrm>
          <a:prstGeom prst="rect">
            <a:avLst/>
          </a:prstGeom>
          <a:noFill/>
          <a:ln>
            <a:solidFill>
              <a:schemeClr val="tx1"/>
            </a:solidFill>
          </a:ln>
        </p:spPr>
        <p:txBody>
          <a:bodyPr wrap="square" rtlCol="0">
            <a:spAutoFit/>
          </a:bodyPr>
          <a:lstStyle/>
          <a:p>
            <a:r>
              <a:rPr lang="en-US" sz="1600" dirty="0">
                <a:latin typeface="Consolas" panose="020B0609020204030204" pitchFamily="49" charset="0"/>
              </a:rPr>
              <a:t>Point::Point(</a:t>
            </a:r>
            <a:r>
              <a:rPr lang="en-US" sz="1600" dirty="0" err="1">
                <a:latin typeface="Consolas" panose="020B0609020204030204" pitchFamily="49" charset="0"/>
              </a:rPr>
              <a:t>size_t</a:t>
            </a:r>
            <a:r>
              <a:rPr lang="en-US" sz="1600" dirty="0">
                <a:latin typeface="Consolas" panose="020B0609020204030204" pitchFamily="49" charset="0"/>
              </a:rPr>
              <a:t> N, const std::string&amp; name) : name_(name) </a:t>
            </a:r>
          </a:p>
          <a:p>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coordinates_.reserve</a:t>
            </a:r>
            <a:r>
              <a:rPr lang="en-US" sz="1600" dirty="0">
                <a:latin typeface="Consolas" panose="020B0609020204030204" pitchFamily="49" charset="0"/>
              </a:rPr>
              <a:t>(N);</a:t>
            </a:r>
          </a:p>
          <a:p>
            <a:r>
              <a:rPr lang="en-US" sz="1600" dirty="0">
                <a:latin typeface="Consolas" panose="020B0609020204030204" pitchFamily="49" charset="0"/>
              </a:rPr>
              <a:t>}</a:t>
            </a:r>
          </a:p>
        </p:txBody>
      </p:sp>
      <p:sp>
        <p:nvSpPr>
          <p:cNvPr id="9" name="Arrow: Right 8">
            <a:extLst>
              <a:ext uri="{FF2B5EF4-FFF2-40B4-BE49-F238E27FC236}">
                <a16:creationId xmlns:a16="http://schemas.microsoft.com/office/drawing/2014/main" id="{D15C7E18-8495-426C-B930-D8D3736282D7}"/>
              </a:ext>
            </a:extLst>
          </p:cNvPr>
          <p:cNvSpPr/>
          <p:nvPr/>
        </p:nvSpPr>
        <p:spPr>
          <a:xfrm rot="11140176">
            <a:off x="2679342" y="5677665"/>
            <a:ext cx="1274472" cy="188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43F1FF5-58EC-4AF4-A438-997B1C3A3E95}"/>
              </a:ext>
            </a:extLst>
          </p:cNvPr>
          <p:cNvSpPr txBox="1"/>
          <p:nvPr/>
        </p:nvSpPr>
        <p:spPr>
          <a:xfrm>
            <a:off x="3960016" y="5680122"/>
            <a:ext cx="2492062" cy="369332"/>
          </a:xfrm>
          <a:prstGeom prst="rect">
            <a:avLst/>
          </a:prstGeom>
          <a:noFill/>
        </p:spPr>
        <p:txBody>
          <a:bodyPr wrap="square" rtlCol="0">
            <a:spAutoFit/>
          </a:bodyPr>
          <a:lstStyle/>
          <a:p>
            <a:r>
              <a:rPr lang="en-US" b="1" dirty="0"/>
              <a:t>Initialization sequence</a:t>
            </a:r>
          </a:p>
        </p:txBody>
      </p:sp>
    </p:spTree>
    <p:extLst>
      <p:ext uri="{BB962C8B-B14F-4D97-AF65-F5344CB8AC3E}">
        <p14:creationId xmlns:p14="http://schemas.microsoft.com/office/powerpoint/2010/main" val="310187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5FB1-CB62-4DF7-A64F-E69C13644DED}"/>
              </a:ext>
            </a:extLst>
          </p:cNvPr>
          <p:cNvSpPr>
            <a:spLocks noGrp="1"/>
          </p:cNvSpPr>
          <p:nvPr>
            <p:ph type="title"/>
          </p:nvPr>
        </p:nvSpPr>
        <p:spPr/>
        <p:txBody>
          <a:bodyPr/>
          <a:lstStyle/>
          <a:p>
            <a:r>
              <a:rPr lang="en-US" dirty="0"/>
              <a:t>C++ Models – Chapter 1 of C++ Story</a:t>
            </a:r>
          </a:p>
        </p:txBody>
      </p:sp>
      <p:sp>
        <p:nvSpPr>
          <p:cNvPr id="3" name="Content Placeholder 2">
            <a:extLst>
              <a:ext uri="{FF2B5EF4-FFF2-40B4-BE49-F238E27FC236}">
                <a16:creationId xmlns:a16="http://schemas.microsoft.com/office/drawing/2014/main" id="{93E56527-BFCE-4F83-A100-EE028572F035}"/>
              </a:ext>
            </a:extLst>
          </p:cNvPr>
          <p:cNvSpPr>
            <a:spLocks noGrp="1"/>
          </p:cNvSpPr>
          <p:nvPr>
            <p:ph idx="1"/>
          </p:nvPr>
        </p:nvSpPr>
        <p:spPr/>
        <p:txBody>
          <a:bodyPr/>
          <a:lstStyle/>
          <a:p>
            <a:r>
              <a:rPr lang="en-US" dirty="0"/>
              <a:t>Code Structure</a:t>
            </a:r>
          </a:p>
          <a:p>
            <a:r>
              <a:rPr lang="en-US" dirty="0"/>
              <a:t>Compilation Model</a:t>
            </a:r>
          </a:p>
          <a:p>
            <a:r>
              <a:rPr lang="en-US" dirty="0"/>
              <a:t>Program Execution Model</a:t>
            </a:r>
          </a:p>
          <a:p>
            <a:r>
              <a:rPr lang="en-US" dirty="0"/>
              <a:t>Memory model</a:t>
            </a:r>
          </a:p>
          <a:p>
            <a:r>
              <a:rPr lang="en-US" dirty="0"/>
              <a:t>Classes</a:t>
            </a:r>
          </a:p>
          <a:p>
            <a:r>
              <a:rPr lang="en-US" dirty="0"/>
              <a:t>Object Model</a:t>
            </a:r>
          </a:p>
          <a:p>
            <a:r>
              <a:rPr lang="en-US" dirty="0"/>
              <a:t>Templates</a:t>
            </a:r>
          </a:p>
        </p:txBody>
      </p:sp>
      <p:sp>
        <p:nvSpPr>
          <p:cNvPr id="4" name="Slide Number Placeholder 3">
            <a:extLst>
              <a:ext uri="{FF2B5EF4-FFF2-40B4-BE49-F238E27FC236}">
                <a16:creationId xmlns:a16="http://schemas.microsoft.com/office/drawing/2014/main" id="{CFADB812-9F13-4D4E-B4D0-BFDCAE2E940B}"/>
              </a:ext>
            </a:extLst>
          </p:cNvPr>
          <p:cNvSpPr>
            <a:spLocks noGrp="1"/>
          </p:cNvSpPr>
          <p:nvPr>
            <p:ph type="sldNum" sz="quarter" idx="12"/>
          </p:nvPr>
        </p:nvSpPr>
        <p:spPr/>
        <p:txBody>
          <a:bodyPr/>
          <a:lstStyle/>
          <a:p>
            <a:fld id="{519FA752-D1CF-498F-B0BD-05E47309CED3}" type="slidenum">
              <a:rPr lang="en-US" smtClean="0"/>
              <a:t>3</a:t>
            </a:fld>
            <a:endParaRPr lang="en-US"/>
          </a:p>
        </p:txBody>
      </p:sp>
      <p:sp>
        <p:nvSpPr>
          <p:cNvPr id="5" name="Arrow: Right 4">
            <a:extLst>
              <a:ext uri="{FF2B5EF4-FFF2-40B4-BE49-F238E27FC236}">
                <a16:creationId xmlns:a16="http://schemas.microsoft.com/office/drawing/2014/main" id="{EE690463-0F48-4409-9489-B1A10B1B95AF}"/>
              </a:ext>
            </a:extLst>
          </p:cNvPr>
          <p:cNvSpPr/>
          <p:nvPr/>
        </p:nvSpPr>
        <p:spPr>
          <a:xfrm rot="10800000">
            <a:off x="4784505" y="1922210"/>
            <a:ext cx="963769" cy="286510"/>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F46B29D-5CA3-4CB9-86DE-1FB9D4F0B1B5}"/>
              </a:ext>
            </a:extLst>
          </p:cNvPr>
          <p:cNvSpPr txBox="1"/>
          <p:nvPr/>
        </p:nvSpPr>
        <p:spPr>
          <a:xfrm>
            <a:off x="6007997" y="1812746"/>
            <a:ext cx="963769" cy="461665"/>
          </a:xfrm>
          <a:prstGeom prst="rect">
            <a:avLst/>
          </a:prstGeom>
          <a:noFill/>
        </p:spPr>
        <p:txBody>
          <a:bodyPr wrap="square" rtlCol="0">
            <a:spAutoFit/>
          </a:bodyPr>
          <a:lstStyle/>
          <a:p>
            <a:r>
              <a:rPr lang="en-US" sz="2400" dirty="0"/>
              <a:t>Part</a:t>
            </a:r>
            <a:r>
              <a:rPr lang="en-US" dirty="0"/>
              <a:t> 1.</a:t>
            </a:r>
          </a:p>
        </p:txBody>
      </p:sp>
    </p:spTree>
    <p:extLst>
      <p:ext uri="{BB962C8B-B14F-4D97-AF65-F5344CB8AC3E}">
        <p14:creationId xmlns:p14="http://schemas.microsoft.com/office/powerpoint/2010/main" val="405120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5BD46C-23DD-4B6D-B38B-BC569C8D8D0C}"/>
              </a:ext>
            </a:extLst>
          </p:cNvPr>
          <p:cNvSpPr>
            <a:spLocks noGrp="1"/>
          </p:cNvSpPr>
          <p:nvPr>
            <p:ph type="title"/>
          </p:nvPr>
        </p:nvSpPr>
        <p:spPr>
          <a:xfrm>
            <a:off x="838200" y="365126"/>
            <a:ext cx="10515600" cy="652305"/>
          </a:xfrm>
        </p:spPr>
        <p:txBody>
          <a:bodyPr>
            <a:normAutofit fontScale="90000"/>
          </a:bodyPr>
          <a:lstStyle/>
          <a:p>
            <a:r>
              <a:rPr lang="en-US" dirty="0"/>
              <a:t>Value Types</a:t>
            </a:r>
          </a:p>
        </p:txBody>
      </p:sp>
      <p:sp>
        <p:nvSpPr>
          <p:cNvPr id="8" name="Content Placeholder 7">
            <a:extLst>
              <a:ext uri="{FF2B5EF4-FFF2-40B4-BE49-F238E27FC236}">
                <a16:creationId xmlns:a16="http://schemas.microsoft.com/office/drawing/2014/main" id="{ECBE2750-AD66-43B6-B577-5DA514487BDD}"/>
              </a:ext>
            </a:extLst>
          </p:cNvPr>
          <p:cNvSpPr>
            <a:spLocks noGrp="1"/>
          </p:cNvSpPr>
          <p:nvPr>
            <p:ph sz="half" idx="1"/>
          </p:nvPr>
        </p:nvSpPr>
        <p:spPr>
          <a:xfrm>
            <a:off x="838199" y="1119984"/>
            <a:ext cx="6090635" cy="5519076"/>
          </a:xfrm>
        </p:spPr>
        <p:txBody>
          <a:bodyPr>
            <a:noAutofit/>
          </a:bodyPr>
          <a:lstStyle/>
          <a:p>
            <a:r>
              <a:rPr lang="en-US" sz="2400" dirty="0"/>
              <a:t>Value types have </a:t>
            </a:r>
            <a:r>
              <a:rPr lang="en-US" sz="2400" b="1" dirty="0"/>
              <a:t>instances</a:t>
            </a:r>
            <a:r>
              <a:rPr lang="en-US" sz="2400" dirty="0"/>
              <a:t> that can be copied and assigned.</a:t>
            </a:r>
          </a:p>
          <a:p>
            <a:r>
              <a:rPr lang="en-US" sz="2400" dirty="0"/>
              <a:t>C++ has been designed from the beginning to support creation of user-define value types.</a:t>
            </a:r>
          </a:p>
          <a:p>
            <a:pPr lvl="1"/>
            <a:r>
              <a:rPr lang="en-US" sz="2000" dirty="0"/>
              <a:t>If class member data and base member data have correct copy and assignment semantics,  copies are made by copying each of the class and base members, and for assignment the process is the same. Examples are classes with only fundamental types and STL containers as data members.</a:t>
            </a:r>
          </a:p>
          <a:p>
            <a:pPr lvl="1"/>
            <a:r>
              <a:rPr lang="en-US" sz="2000" dirty="0"/>
              <a:t>If class members do not have correct copy and assignment semantics C++ supports the definition of copy constructors and assignment operators that the developer designs to provide correct copy and assignment operations. Examples are classes that contain pointer data members.</a:t>
            </a:r>
          </a:p>
          <a:p>
            <a:r>
              <a:rPr lang="en-US" sz="2400" dirty="0"/>
              <a:t>Point is a value type.</a:t>
            </a:r>
          </a:p>
        </p:txBody>
      </p:sp>
      <p:sp>
        <p:nvSpPr>
          <p:cNvPr id="18" name="Content Placeholder 4">
            <a:extLst>
              <a:ext uri="{FF2B5EF4-FFF2-40B4-BE49-F238E27FC236}">
                <a16:creationId xmlns:a16="http://schemas.microsoft.com/office/drawing/2014/main" id="{8F5551AD-387B-4D16-97BE-602BBE887CEE}"/>
              </a:ext>
            </a:extLst>
          </p:cNvPr>
          <p:cNvSpPr txBox="1">
            <a:spLocks/>
          </p:cNvSpPr>
          <p:nvPr/>
        </p:nvSpPr>
        <p:spPr>
          <a:xfrm>
            <a:off x="7102698" y="2273114"/>
            <a:ext cx="4572001" cy="406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latin typeface="Consolas" panose="020B0609020204030204" pitchFamily="49" charset="0"/>
            </a:endParaRP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class Point {</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public:</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iterator = std::vector&lt;double&gt;::iterator;</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"none");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void name(const std::string&amp; name);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begin();</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end();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private: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name_ = "unspecified";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std::vector&lt;double&gt; coordinates_;</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a:t>
            </a:r>
          </a:p>
          <a:p>
            <a:pPr marL="0" indent="0">
              <a:buFont typeface="Arial" panose="020B0604020202020204" pitchFamily="34" charset="0"/>
              <a:buNone/>
            </a:pPr>
            <a:endParaRPr lang="en-US" sz="3200" dirty="0"/>
          </a:p>
        </p:txBody>
      </p:sp>
      <p:pic>
        <p:nvPicPr>
          <p:cNvPr id="19" name="Content Placeholder 7" descr="A close up of text on a white background&#10;&#10;Description automatically generated">
            <a:extLst>
              <a:ext uri="{FF2B5EF4-FFF2-40B4-BE49-F238E27FC236}">
                <a16:creationId xmlns:a16="http://schemas.microsoft.com/office/drawing/2014/main" id="{AE1EEED1-92BF-41AA-96BE-036A2190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60" y="262574"/>
            <a:ext cx="3133857" cy="2409792"/>
          </a:xfrm>
          <a:prstGeom prst="rect">
            <a:avLst/>
          </a:prstGeom>
        </p:spPr>
      </p:pic>
      <p:sp>
        <p:nvSpPr>
          <p:cNvPr id="2" name="Slide Number Placeholder 1">
            <a:extLst>
              <a:ext uri="{FF2B5EF4-FFF2-40B4-BE49-F238E27FC236}">
                <a16:creationId xmlns:a16="http://schemas.microsoft.com/office/drawing/2014/main" id="{99B86E2C-F299-4D84-9B19-5A5414B5758A}"/>
              </a:ext>
            </a:extLst>
          </p:cNvPr>
          <p:cNvSpPr>
            <a:spLocks noGrp="1"/>
          </p:cNvSpPr>
          <p:nvPr>
            <p:ph type="sldNum" sz="quarter" idx="12"/>
          </p:nvPr>
        </p:nvSpPr>
        <p:spPr/>
        <p:txBody>
          <a:bodyPr/>
          <a:lstStyle/>
          <a:p>
            <a:fld id="{519FA752-D1CF-498F-B0BD-05E47309CED3}" type="slidenum">
              <a:rPr lang="en-US" smtClean="0"/>
              <a:t>30</a:t>
            </a:fld>
            <a:endParaRPr lang="en-US"/>
          </a:p>
        </p:txBody>
      </p:sp>
    </p:spTree>
    <p:extLst>
      <p:ext uri="{BB962C8B-B14F-4D97-AF65-F5344CB8AC3E}">
        <p14:creationId xmlns:p14="http://schemas.microsoft.com/office/powerpoint/2010/main" val="1280875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7 – Polymorphism</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3654350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8571-3214-44D2-BE5B-53F4F1B069F2}"/>
              </a:ext>
            </a:extLst>
          </p:cNvPr>
          <p:cNvSpPr>
            <a:spLocks noGrp="1"/>
          </p:cNvSpPr>
          <p:nvPr>
            <p:ph type="title"/>
          </p:nvPr>
        </p:nvSpPr>
        <p:spPr>
          <a:xfrm>
            <a:off x="838200" y="365126"/>
            <a:ext cx="10515600" cy="877686"/>
          </a:xfrm>
          <a:solidFill>
            <a:schemeClr val="bg2"/>
          </a:solidFill>
        </p:spPr>
        <p:txBody>
          <a:bodyPr/>
          <a:lstStyle/>
          <a:p>
            <a:r>
              <a:rPr lang="en-US" dirty="0"/>
              <a:t>7. Polymorphism</a:t>
            </a:r>
          </a:p>
        </p:txBody>
      </p:sp>
      <p:sp>
        <p:nvSpPr>
          <p:cNvPr id="5" name="Content Placeholder 4">
            <a:extLst>
              <a:ext uri="{FF2B5EF4-FFF2-40B4-BE49-F238E27FC236}">
                <a16:creationId xmlns:a16="http://schemas.microsoft.com/office/drawing/2014/main" id="{698A17EC-81C8-43AE-970E-F1EB66F94747}"/>
              </a:ext>
            </a:extLst>
          </p:cNvPr>
          <p:cNvSpPr>
            <a:spLocks noGrp="1"/>
          </p:cNvSpPr>
          <p:nvPr>
            <p:ph sz="half" idx="1"/>
          </p:nvPr>
        </p:nvSpPr>
        <p:spPr>
          <a:xfrm>
            <a:off x="838200" y="1577662"/>
            <a:ext cx="5257800" cy="4599301"/>
          </a:xfrm>
        </p:spPr>
        <p:txBody>
          <a:bodyPr>
            <a:noAutofit/>
          </a:bodyPr>
          <a:lstStyle/>
          <a:p>
            <a:r>
              <a:rPr lang="en-US" sz="2000" dirty="0"/>
              <a:t>When a class D derives from some class B it inherits all of the methods and data of B.</a:t>
            </a:r>
            <a:br>
              <a:rPr lang="en-US" sz="2000" dirty="0"/>
            </a:br>
            <a:br>
              <a:rPr lang="en-US" sz="600" dirty="0"/>
            </a:br>
            <a:r>
              <a:rPr lang="en-US" sz="2000" dirty="0"/>
              <a:t> 	class D : public B { … };</a:t>
            </a:r>
          </a:p>
          <a:p>
            <a:r>
              <a:rPr lang="en-US" sz="2000" dirty="0"/>
              <a:t>If there are multiple derived classes: D1, D2, … a base class pointer or reference can be bound to any one of them:</a:t>
            </a:r>
            <a:br>
              <a:rPr lang="en-US" sz="2000" dirty="0"/>
            </a:br>
            <a:r>
              <a:rPr lang="en-US" sz="2000" dirty="0"/>
              <a:t> 	B* </a:t>
            </a:r>
            <a:r>
              <a:rPr lang="en-US" sz="2000" dirty="0" err="1"/>
              <a:t>pB</a:t>
            </a:r>
            <a:r>
              <a:rPr lang="en-US" sz="2000" dirty="0"/>
              <a:t> = &amp;D1</a:t>
            </a:r>
            <a:br>
              <a:rPr lang="en-US" sz="2000" dirty="0"/>
            </a:br>
            <a:r>
              <a:rPr lang="en-US" sz="2000" dirty="0"/>
              <a:t> 	B&amp; </a:t>
            </a:r>
            <a:r>
              <a:rPr lang="en-US" sz="2000" dirty="0" err="1"/>
              <a:t>br</a:t>
            </a:r>
            <a:r>
              <a:rPr lang="en-US" sz="2000" dirty="0"/>
              <a:t> = D2;</a:t>
            </a:r>
          </a:p>
          <a:p>
            <a:r>
              <a:rPr lang="en-US" sz="2000" dirty="0"/>
              <a:t>Functions that accept a base pointer will accept a base pointer bound to any derived class:</a:t>
            </a:r>
            <a:br>
              <a:rPr lang="en-US" sz="2000" dirty="0"/>
            </a:br>
            <a:r>
              <a:rPr lang="en-US" sz="2000" dirty="0"/>
              <a:t> 	fun(</a:t>
            </a:r>
            <a:r>
              <a:rPr lang="en-US" sz="2000" dirty="0" err="1"/>
              <a:t>pB</a:t>
            </a:r>
            <a:r>
              <a:rPr lang="en-US" sz="2000" dirty="0"/>
              <a:t>)</a:t>
            </a:r>
            <a:br>
              <a:rPr lang="en-US" sz="2000" dirty="0"/>
            </a:br>
            <a:br>
              <a:rPr lang="en-US" sz="500" dirty="0"/>
            </a:br>
            <a:r>
              <a:rPr lang="en-US" sz="2000" dirty="0"/>
              <a:t>This allows fun to process any of the derived objects using syntax specified by the base class.</a:t>
            </a:r>
          </a:p>
        </p:txBody>
      </p:sp>
      <p:sp>
        <p:nvSpPr>
          <p:cNvPr id="4" name="Slide Number Placeholder 3">
            <a:extLst>
              <a:ext uri="{FF2B5EF4-FFF2-40B4-BE49-F238E27FC236}">
                <a16:creationId xmlns:a16="http://schemas.microsoft.com/office/drawing/2014/main" id="{B00C925D-F1A1-46ED-B257-46E1FD3441EF}"/>
              </a:ext>
            </a:extLst>
          </p:cNvPr>
          <p:cNvSpPr>
            <a:spLocks noGrp="1"/>
          </p:cNvSpPr>
          <p:nvPr>
            <p:ph type="sldNum" sz="quarter" idx="12"/>
          </p:nvPr>
        </p:nvSpPr>
        <p:spPr/>
        <p:txBody>
          <a:bodyPr/>
          <a:lstStyle/>
          <a:p>
            <a:fld id="{519FA752-D1CF-498F-B0BD-05E47309CED3}" type="slidenum">
              <a:rPr lang="en-US" smtClean="0"/>
              <a:t>32</a:t>
            </a:fld>
            <a:endParaRPr lang="en-US"/>
          </a:p>
        </p:txBody>
      </p:sp>
      <p:sp>
        <p:nvSpPr>
          <p:cNvPr id="9" name="Content Placeholder 8">
            <a:extLst>
              <a:ext uri="{FF2B5EF4-FFF2-40B4-BE49-F238E27FC236}">
                <a16:creationId xmlns:a16="http://schemas.microsoft.com/office/drawing/2014/main" id="{3AEAFEA8-F72A-49B6-B11F-626108B9E96C}"/>
              </a:ext>
            </a:extLst>
          </p:cNvPr>
          <p:cNvSpPr>
            <a:spLocks noGrp="1"/>
          </p:cNvSpPr>
          <p:nvPr>
            <p:ph sz="half" idx="2"/>
          </p:nvPr>
        </p:nvSpPr>
        <p:spPr>
          <a:xfrm>
            <a:off x="6413678" y="1577662"/>
            <a:ext cx="4940121" cy="4599301"/>
          </a:xfrm>
        </p:spPr>
        <p:txBody>
          <a:bodyPr>
            <a:normAutofit/>
          </a:bodyPr>
          <a:lstStyle/>
          <a:p>
            <a:r>
              <a:rPr lang="en-US" sz="2000" dirty="0"/>
              <a:t>Inheritance supports two features:</a:t>
            </a:r>
          </a:p>
          <a:p>
            <a:pPr marL="914400" lvl="1" indent="-457200">
              <a:buFont typeface="+mj-lt"/>
              <a:buAutoNum type="arabicPeriod"/>
            </a:pPr>
            <a:r>
              <a:rPr lang="en-US" sz="1800" dirty="0"/>
              <a:t>Inheritance of implementation, e.g., all of the methods of a base class</a:t>
            </a:r>
          </a:p>
          <a:p>
            <a:pPr marL="914400" lvl="1" indent="-457200">
              <a:buFont typeface="+mj-lt"/>
              <a:buAutoNum type="arabicPeriod"/>
            </a:pPr>
            <a:r>
              <a:rPr lang="en-US" sz="1800" dirty="0"/>
              <a:t>Substitution of derived instances in functions that are typed to accept base pointers or references.</a:t>
            </a:r>
          </a:p>
          <a:p>
            <a:r>
              <a:rPr lang="en-US" sz="2000" dirty="0"/>
              <a:t>Of these two features, substitutability is the more important.  It allows us to build very flexible code.</a:t>
            </a:r>
          </a:p>
          <a:p>
            <a:pPr lvl="1"/>
            <a:r>
              <a:rPr lang="en-US" sz="1800" dirty="0"/>
              <a:t>If we need to add a new derived class, all the functions that accept base pointers or references don’t change.  They simply use the base class language, inherited by every derived class, to interact with that input.</a:t>
            </a:r>
          </a:p>
        </p:txBody>
      </p:sp>
    </p:spTree>
    <p:extLst>
      <p:ext uri="{BB962C8B-B14F-4D97-AF65-F5344CB8AC3E}">
        <p14:creationId xmlns:p14="http://schemas.microsoft.com/office/powerpoint/2010/main" val="2737115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60A6-AAE6-4CAA-A9B4-08D33C60C3DD}"/>
              </a:ext>
            </a:extLst>
          </p:cNvPr>
          <p:cNvSpPr>
            <a:spLocks noGrp="1"/>
          </p:cNvSpPr>
          <p:nvPr>
            <p:ph type="title"/>
          </p:nvPr>
        </p:nvSpPr>
        <p:spPr>
          <a:xfrm>
            <a:off x="838200" y="365125"/>
            <a:ext cx="10515600" cy="845489"/>
          </a:xfrm>
        </p:spPr>
        <p:txBody>
          <a:bodyPr/>
          <a:lstStyle/>
          <a:p>
            <a:r>
              <a:rPr lang="en-US" dirty="0"/>
              <a:t>Virtual Function Dispatching</a:t>
            </a:r>
          </a:p>
        </p:txBody>
      </p:sp>
      <p:sp>
        <p:nvSpPr>
          <p:cNvPr id="3" name="Content Placeholder 2">
            <a:extLst>
              <a:ext uri="{FF2B5EF4-FFF2-40B4-BE49-F238E27FC236}">
                <a16:creationId xmlns:a16="http://schemas.microsoft.com/office/drawing/2014/main" id="{E80245F7-A1B6-40D6-A4F0-EECE852AE046}"/>
              </a:ext>
            </a:extLst>
          </p:cNvPr>
          <p:cNvSpPr>
            <a:spLocks noGrp="1"/>
          </p:cNvSpPr>
          <p:nvPr>
            <p:ph sz="half" idx="1"/>
          </p:nvPr>
        </p:nvSpPr>
        <p:spPr>
          <a:xfrm>
            <a:off x="838200" y="1371600"/>
            <a:ext cx="5181600" cy="4901955"/>
          </a:xfrm>
        </p:spPr>
        <p:txBody>
          <a:bodyPr>
            <a:noAutofit/>
          </a:bodyPr>
          <a:lstStyle/>
          <a:p>
            <a:r>
              <a:rPr lang="en-US" sz="1800" dirty="0"/>
              <a:t>Every class that includes one or more virtual functions has a Virtual function pointer Table (VTBL)</a:t>
            </a:r>
          </a:p>
          <a:p>
            <a:r>
              <a:rPr lang="en-US" sz="1800" dirty="0"/>
              <a:t>The class B defines three virtual functions and for each of those its VTBL has a pointer bound to the code defined for that function.</a:t>
            </a:r>
          </a:p>
          <a:p>
            <a:r>
              <a:rPr lang="en-US" sz="1800" dirty="0"/>
              <a:t>Class D, derived from B, has a VTBL with pointers to code for each of its functions.</a:t>
            </a:r>
          </a:p>
          <a:p>
            <a:pPr lvl="1"/>
            <a:r>
              <a:rPr lang="en-US" sz="1400" dirty="0"/>
              <a:t>pMf1 points to B:Mf1 because D did not override that method</a:t>
            </a:r>
          </a:p>
          <a:p>
            <a:pPr lvl="1"/>
            <a:r>
              <a:rPr lang="en-US" sz="1400" dirty="0"/>
              <a:t>pMf2 points to D:Mf2 because D did override that method.</a:t>
            </a:r>
          </a:p>
          <a:p>
            <a:pPr lvl="1"/>
            <a:r>
              <a:rPr lang="en-US" sz="1400" dirty="0"/>
              <a:t>pMf3 points to code for a new virtual function defined in D but not in B.</a:t>
            </a:r>
          </a:p>
          <a:p>
            <a:r>
              <a:rPr lang="en-US" sz="1800" dirty="0"/>
              <a:t>When we invoke a method on a derived instance using a base pointer, the code invoked is reached through one of the VTBL pointers.</a:t>
            </a:r>
          </a:p>
        </p:txBody>
      </p:sp>
      <p:sp>
        <p:nvSpPr>
          <p:cNvPr id="5" name="Slide Number Placeholder 4">
            <a:extLst>
              <a:ext uri="{FF2B5EF4-FFF2-40B4-BE49-F238E27FC236}">
                <a16:creationId xmlns:a16="http://schemas.microsoft.com/office/drawing/2014/main" id="{7D4F324E-5F42-4A88-B28B-E6DD171E445D}"/>
              </a:ext>
            </a:extLst>
          </p:cNvPr>
          <p:cNvSpPr>
            <a:spLocks noGrp="1"/>
          </p:cNvSpPr>
          <p:nvPr>
            <p:ph type="sldNum" sz="quarter" idx="12"/>
          </p:nvPr>
        </p:nvSpPr>
        <p:spPr/>
        <p:txBody>
          <a:bodyPr/>
          <a:lstStyle/>
          <a:p>
            <a:fld id="{519FA752-D1CF-498F-B0BD-05E47309CED3}" type="slidenum">
              <a:rPr lang="en-US" smtClean="0"/>
              <a:t>33</a:t>
            </a:fld>
            <a:endParaRPr lang="en-US"/>
          </a:p>
        </p:txBody>
      </p:sp>
      <p:pic>
        <p:nvPicPr>
          <p:cNvPr id="9" name="Content Placeholder 8" descr="A screenshot of a cell phone&#10;&#10;Description automatically generated">
            <a:extLst>
              <a:ext uri="{FF2B5EF4-FFF2-40B4-BE49-F238E27FC236}">
                <a16:creationId xmlns:a16="http://schemas.microsoft.com/office/drawing/2014/main" id="{05E40EBF-2882-4D3D-BD36-0510CC5D2F6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06081" y="1371600"/>
            <a:ext cx="5132779" cy="4351338"/>
          </a:xfrm>
        </p:spPr>
      </p:pic>
    </p:spTree>
    <p:extLst>
      <p:ext uri="{BB962C8B-B14F-4D97-AF65-F5344CB8AC3E}">
        <p14:creationId xmlns:p14="http://schemas.microsoft.com/office/powerpoint/2010/main" val="3029304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79B5-AAAD-45C6-A3CA-6738F9D83416}"/>
              </a:ext>
            </a:extLst>
          </p:cNvPr>
          <p:cNvSpPr>
            <a:spLocks noGrp="1"/>
          </p:cNvSpPr>
          <p:nvPr>
            <p:ph type="title"/>
          </p:nvPr>
        </p:nvSpPr>
        <p:spPr>
          <a:xfrm>
            <a:off x="838200" y="365126"/>
            <a:ext cx="10515600" cy="826170"/>
          </a:xfrm>
        </p:spPr>
        <p:txBody>
          <a:bodyPr/>
          <a:lstStyle/>
          <a:p>
            <a:r>
              <a:rPr lang="en-US" dirty="0"/>
              <a:t>Person Class Hierarchy Example</a:t>
            </a:r>
          </a:p>
        </p:txBody>
      </p:sp>
      <p:sp>
        <p:nvSpPr>
          <p:cNvPr id="3" name="Content Placeholder 2">
            <a:extLst>
              <a:ext uri="{FF2B5EF4-FFF2-40B4-BE49-F238E27FC236}">
                <a16:creationId xmlns:a16="http://schemas.microsoft.com/office/drawing/2014/main" id="{2CFB5D26-3820-47F2-AEA6-55C28F6F0F08}"/>
              </a:ext>
            </a:extLst>
          </p:cNvPr>
          <p:cNvSpPr>
            <a:spLocks noGrp="1"/>
          </p:cNvSpPr>
          <p:nvPr>
            <p:ph sz="half" idx="1"/>
          </p:nvPr>
        </p:nvSpPr>
        <p:spPr>
          <a:xfrm>
            <a:off x="838199" y="1332964"/>
            <a:ext cx="5845935" cy="5159910"/>
          </a:xfrm>
        </p:spPr>
        <p:txBody>
          <a:bodyPr>
            <a:normAutofit/>
          </a:bodyPr>
          <a:lstStyle/>
          <a:p>
            <a:r>
              <a:rPr lang="en-US" sz="2000" dirty="0"/>
              <a:t>The class structure shown on the right represents a software development organization.</a:t>
            </a:r>
          </a:p>
          <a:p>
            <a:r>
              <a:rPr lang="en-US" sz="2000" dirty="0"/>
              <a:t>Software Engineers inherit the person type and implement the </a:t>
            </a:r>
            <a:r>
              <a:rPr lang="en-US" sz="2000" dirty="0" err="1"/>
              <a:t>ISW_Eng</a:t>
            </a:r>
            <a:r>
              <a:rPr lang="en-US" sz="2000" dirty="0"/>
              <a:t> interface.  </a:t>
            </a:r>
            <a:r>
              <a:rPr lang="en-US" sz="2000" dirty="0" err="1"/>
              <a:t>SW_Eng</a:t>
            </a:r>
            <a:r>
              <a:rPr lang="en-US" sz="2000" dirty="0"/>
              <a:t> is an abstract base class for all software engineers.</a:t>
            </a:r>
          </a:p>
          <a:p>
            <a:r>
              <a:rPr lang="en-US" sz="2000" dirty="0"/>
              <a:t>Any function that accepts a pointer to </a:t>
            </a:r>
            <a:r>
              <a:rPr lang="en-US" sz="2000" dirty="0" err="1"/>
              <a:t>SW_Eng</a:t>
            </a:r>
            <a:r>
              <a:rPr lang="en-US" sz="2000" dirty="0"/>
              <a:t> will also accept pointers to Devs, </a:t>
            </a:r>
            <a:r>
              <a:rPr lang="en-US" sz="2000" dirty="0" err="1"/>
              <a:t>TeamLeads</a:t>
            </a:r>
            <a:r>
              <a:rPr lang="en-US" sz="2000" dirty="0"/>
              <a:t>, and </a:t>
            </a:r>
            <a:r>
              <a:rPr lang="en-US" sz="2000" dirty="0" err="1"/>
              <a:t>ProjMgrs</a:t>
            </a:r>
            <a:r>
              <a:rPr lang="en-US" sz="2000" dirty="0"/>
              <a:t>.</a:t>
            </a:r>
          </a:p>
          <a:p>
            <a:r>
              <a:rPr lang="en-US" sz="2000" dirty="0"/>
              <a:t>If </a:t>
            </a:r>
            <a:r>
              <a:rPr lang="en-US" sz="2000" dirty="0" err="1"/>
              <a:t>ISW_Eng</a:t>
            </a:r>
            <a:r>
              <a:rPr lang="en-US" sz="2000" dirty="0"/>
              <a:t> defines a pure virtual method, say </a:t>
            </a:r>
            <a:r>
              <a:rPr lang="en-US" sz="2000" dirty="0" err="1"/>
              <a:t>doWork</a:t>
            </a:r>
            <a:r>
              <a:rPr lang="en-US" sz="2000" dirty="0"/>
              <a:t>(), any derived class can override that method.</a:t>
            </a:r>
          </a:p>
          <a:p>
            <a:pPr lvl="1"/>
            <a:r>
              <a:rPr lang="en-US" sz="1600" dirty="0"/>
              <a:t>Devs </a:t>
            </a:r>
            <a:r>
              <a:rPr lang="en-US" sz="1600" dirty="0" err="1"/>
              <a:t>doWork</a:t>
            </a:r>
            <a:r>
              <a:rPr lang="en-US" sz="1600" dirty="0"/>
              <a:t> that </a:t>
            </a:r>
            <a:r>
              <a:rPr lang="en-US" sz="1600" dirty="0" err="1"/>
              <a:t>devs</a:t>
            </a:r>
            <a:r>
              <a:rPr lang="en-US" sz="1600" dirty="0"/>
              <a:t> do</a:t>
            </a:r>
          </a:p>
          <a:p>
            <a:pPr lvl="1"/>
            <a:r>
              <a:rPr lang="en-US" sz="1600" dirty="0" err="1"/>
              <a:t>TeamLeads</a:t>
            </a:r>
            <a:r>
              <a:rPr lang="en-US" sz="1600" dirty="0"/>
              <a:t> </a:t>
            </a:r>
            <a:r>
              <a:rPr lang="en-US" sz="1600" dirty="0" err="1"/>
              <a:t>doWork</a:t>
            </a:r>
            <a:r>
              <a:rPr lang="en-US" sz="1600" dirty="0"/>
              <a:t> that team leads do</a:t>
            </a:r>
          </a:p>
          <a:p>
            <a:pPr lvl="1"/>
            <a:r>
              <a:rPr lang="en-US" sz="1600" dirty="0" err="1"/>
              <a:t>ProjMgrs</a:t>
            </a:r>
            <a:r>
              <a:rPr lang="en-US" sz="1600" dirty="0"/>
              <a:t> </a:t>
            </a:r>
            <a:r>
              <a:rPr lang="en-US" sz="1600" dirty="0" err="1"/>
              <a:t>doWork</a:t>
            </a:r>
            <a:r>
              <a:rPr lang="en-US" sz="1600" dirty="0"/>
              <a:t> that project managers do</a:t>
            </a:r>
          </a:p>
          <a:p>
            <a:r>
              <a:rPr lang="en-US" sz="2000" dirty="0"/>
              <a:t>So the </a:t>
            </a:r>
            <a:r>
              <a:rPr lang="en-US" sz="2000" dirty="0" err="1"/>
              <a:t>doWork</a:t>
            </a:r>
            <a:r>
              <a:rPr lang="en-US" sz="2000" dirty="0"/>
              <a:t>() method binds to code based on the type of object bound to an </a:t>
            </a:r>
            <a:r>
              <a:rPr lang="en-US" sz="2000" dirty="0" err="1"/>
              <a:t>ISW_Eng</a:t>
            </a:r>
            <a:r>
              <a:rPr lang="en-US" sz="2000" dirty="0"/>
              <a:t> pointer. </a:t>
            </a:r>
          </a:p>
        </p:txBody>
      </p:sp>
      <p:sp>
        <p:nvSpPr>
          <p:cNvPr id="5" name="Slide Number Placeholder 4">
            <a:extLst>
              <a:ext uri="{FF2B5EF4-FFF2-40B4-BE49-F238E27FC236}">
                <a16:creationId xmlns:a16="http://schemas.microsoft.com/office/drawing/2014/main" id="{377886E2-CC49-4BDA-8902-001E8BE25C10}"/>
              </a:ext>
            </a:extLst>
          </p:cNvPr>
          <p:cNvSpPr>
            <a:spLocks noGrp="1"/>
          </p:cNvSpPr>
          <p:nvPr>
            <p:ph type="sldNum" sz="quarter" idx="12"/>
          </p:nvPr>
        </p:nvSpPr>
        <p:spPr/>
        <p:txBody>
          <a:bodyPr/>
          <a:lstStyle/>
          <a:p>
            <a:fld id="{519FA752-D1CF-498F-B0BD-05E47309CED3}" type="slidenum">
              <a:rPr lang="en-US" smtClean="0"/>
              <a:t>34</a:t>
            </a:fld>
            <a:endParaRPr lang="en-US" dirty="0"/>
          </a:p>
        </p:txBody>
      </p:sp>
      <p:pic>
        <p:nvPicPr>
          <p:cNvPr id="10" name="Content Placeholder 9" descr="A close up of text on a white background&#10;&#10;Description automatically generated">
            <a:extLst>
              <a:ext uri="{FF2B5EF4-FFF2-40B4-BE49-F238E27FC236}">
                <a16:creationId xmlns:a16="http://schemas.microsoft.com/office/drawing/2014/main" id="{C7E4A56C-0881-4CDC-B761-73A0030E1EB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98053" y="1253331"/>
            <a:ext cx="4792778" cy="4351338"/>
          </a:xfrm>
        </p:spPr>
      </p:pic>
    </p:spTree>
    <p:extLst>
      <p:ext uri="{BB962C8B-B14F-4D97-AF65-F5344CB8AC3E}">
        <p14:creationId xmlns:p14="http://schemas.microsoft.com/office/powerpoint/2010/main" val="3716288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8 – Templates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34958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7AC-D891-46F6-A2AA-91263E223A92}"/>
              </a:ext>
            </a:extLst>
          </p:cNvPr>
          <p:cNvSpPr>
            <a:spLocks noGrp="1"/>
          </p:cNvSpPr>
          <p:nvPr>
            <p:ph type="title"/>
          </p:nvPr>
        </p:nvSpPr>
        <p:spPr>
          <a:xfrm>
            <a:off x="838200" y="345807"/>
            <a:ext cx="10515600" cy="793974"/>
          </a:xfrm>
          <a:solidFill>
            <a:schemeClr val="bg2"/>
          </a:solidFill>
        </p:spPr>
        <p:txBody>
          <a:bodyPr/>
          <a:lstStyle/>
          <a:p>
            <a:r>
              <a:rPr lang="en-US" dirty="0"/>
              <a:t>8. Templates 	</a:t>
            </a:r>
            <a:r>
              <a:rPr lang="en-US" sz="1800" dirty="0">
                <a:hlinkClick r:id="rId2"/>
              </a:rPr>
              <a:t>https://jimfawcett.github.io/CppStory_Models.html#templ</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B6ED8D2E-EB01-4F98-8ABE-EE243FB89E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799" y="1658890"/>
            <a:ext cx="5629141" cy="3917662"/>
          </a:xfrm>
        </p:spPr>
      </p:pic>
      <p:sp>
        <p:nvSpPr>
          <p:cNvPr id="15" name="Content Placeholder 14">
            <a:extLst>
              <a:ext uri="{FF2B5EF4-FFF2-40B4-BE49-F238E27FC236}">
                <a16:creationId xmlns:a16="http://schemas.microsoft.com/office/drawing/2014/main" id="{70436D2C-51AC-4558-BF95-5699BC1B979A}"/>
              </a:ext>
            </a:extLst>
          </p:cNvPr>
          <p:cNvSpPr>
            <a:spLocks noGrp="1"/>
          </p:cNvSpPr>
          <p:nvPr>
            <p:ph sz="half" idx="1"/>
          </p:nvPr>
        </p:nvSpPr>
        <p:spPr>
          <a:xfrm>
            <a:off x="838200" y="1501251"/>
            <a:ext cx="5181600" cy="4351338"/>
          </a:xfrm>
        </p:spPr>
        <p:txBody>
          <a:bodyPr>
            <a:normAutofit/>
          </a:bodyPr>
          <a:lstStyle/>
          <a:p>
            <a:r>
              <a:rPr lang="en-US" sz="2000" dirty="0"/>
              <a:t>Function and class templates are code generators that create functions or classes from parameterized patterns.</a:t>
            </a:r>
          </a:p>
          <a:p>
            <a:r>
              <a:rPr lang="en-US" sz="2000" dirty="0"/>
              <a:t>Function templates generate concrete functions and class templates generate concrete classes when supplied, in application code, with specific types.</a:t>
            </a:r>
          </a:p>
          <a:p>
            <a:r>
              <a:rPr lang="en-US" sz="2000" dirty="0"/>
              <a:t>The class template, shown top right, generates a point class for each T specified in application code.  Here, the using code has instantiated it with two types, int and double, resulting in Point&lt;int&gt; and Point&lt;double&gt;, two distinct classes.</a:t>
            </a:r>
          </a:p>
        </p:txBody>
      </p:sp>
      <p:sp>
        <p:nvSpPr>
          <p:cNvPr id="3" name="Slide Number Placeholder 2">
            <a:extLst>
              <a:ext uri="{FF2B5EF4-FFF2-40B4-BE49-F238E27FC236}">
                <a16:creationId xmlns:a16="http://schemas.microsoft.com/office/drawing/2014/main" id="{C1F3935A-62A6-4738-87D8-033A84A84D02}"/>
              </a:ext>
            </a:extLst>
          </p:cNvPr>
          <p:cNvSpPr>
            <a:spLocks noGrp="1"/>
          </p:cNvSpPr>
          <p:nvPr>
            <p:ph type="sldNum" sz="quarter" idx="12"/>
          </p:nvPr>
        </p:nvSpPr>
        <p:spPr/>
        <p:txBody>
          <a:bodyPr/>
          <a:lstStyle/>
          <a:p>
            <a:fld id="{519FA752-D1CF-498F-B0BD-05E47309CED3}" type="slidenum">
              <a:rPr lang="en-US" smtClean="0"/>
              <a:t>36</a:t>
            </a:fld>
            <a:endParaRPr lang="en-US"/>
          </a:p>
        </p:txBody>
      </p:sp>
    </p:spTree>
    <p:extLst>
      <p:ext uri="{BB962C8B-B14F-4D97-AF65-F5344CB8AC3E}">
        <p14:creationId xmlns:p14="http://schemas.microsoft.com/office/powerpoint/2010/main" val="1191583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1900-BB83-4AF3-B5B4-2B0482F3015C}"/>
              </a:ext>
            </a:extLst>
          </p:cNvPr>
          <p:cNvSpPr>
            <a:spLocks noGrp="1"/>
          </p:cNvSpPr>
          <p:nvPr>
            <p:ph type="title"/>
          </p:nvPr>
        </p:nvSpPr>
        <p:spPr>
          <a:xfrm>
            <a:off x="838200" y="365125"/>
            <a:ext cx="10411496" cy="658745"/>
          </a:xfrm>
        </p:spPr>
        <p:txBody>
          <a:bodyPr/>
          <a:lstStyle/>
          <a:p>
            <a:r>
              <a:rPr lang="en-US" dirty="0"/>
              <a:t>Template Class Example</a:t>
            </a:r>
          </a:p>
        </p:txBody>
      </p:sp>
      <p:sp>
        <p:nvSpPr>
          <p:cNvPr id="3" name="Content Placeholder 2">
            <a:extLst>
              <a:ext uri="{FF2B5EF4-FFF2-40B4-BE49-F238E27FC236}">
                <a16:creationId xmlns:a16="http://schemas.microsoft.com/office/drawing/2014/main" id="{004EA73D-8E7B-4A0E-B378-FD2136A65F61}"/>
              </a:ext>
            </a:extLst>
          </p:cNvPr>
          <p:cNvSpPr>
            <a:spLocks noGrp="1"/>
          </p:cNvSpPr>
          <p:nvPr>
            <p:ph sz="half" idx="1"/>
          </p:nvPr>
        </p:nvSpPr>
        <p:spPr>
          <a:xfrm>
            <a:off x="637504" y="1300767"/>
            <a:ext cx="5382296" cy="4876196"/>
          </a:xfrm>
        </p:spPr>
        <p:txBody>
          <a:bodyPr>
            <a:noAutofit/>
          </a:bodyPr>
          <a:lstStyle/>
          <a:p>
            <a:pPr marL="0" indent="0">
              <a:spcBef>
                <a:spcPts val="0"/>
              </a:spcBef>
              <a:buNone/>
            </a:pPr>
            <a:r>
              <a:rPr lang="en-US" sz="1400" b="1" dirty="0">
                <a:latin typeface="Consolas" panose="020B0609020204030204" pitchFamily="49" charset="0"/>
              </a:rPr>
              <a:t>template&lt;</a:t>
            </a:r>
            <a:r>
              <a:rPr lang="en-US" sz="1400" b="1" dirty="0" err="1">
                <a:latin typeface="Consolas" panose="020B0609020204030204" pitchFamily="49" charset="0"/>
              </a:rPr>
              <a:t>typename</a:t>
            </a:r>
            <a:r>
              <a:rPr lang="en-US" sz="1400" b="1" dirty="0">
                <a:latin typeface="Consolas" panose="020B0609020204030204" pitchFamily="49" charset="0"/>
              </a:rPr>
              <a:t> T&gt;</a:t>
            </a:r>
          </a:p>
          <a:p>
            <a:pPr marL="0" indent="0">
              <a:spcBef>
                <a:spcPts val="0"/>
              </a:spcBef>
              <a:buNone/>
            </a:pPr>
            <a:r>
              <a:rPr lang="en-US" sz="1400" b="1" dirty="0">
                <a:latin typeface="Consolas" panose="020B0609020204030204" pitchFamily="49" charset="0"/>
              </a:rPr>
              <a:t>class Point {</a:t>
            </a:r>
          </a:p>
          <a:p>
            <a:pPr marL="0" indent="0">
              <a:spcBef>
                <a:spcPts val="0"/>
              </a:spcBef>
              <a:buNone/>
            </a:pPr>
            <a:r>
              <a:rPr lang="en-US" sz="1400" b="1" dirty="0">
                <a:latin typeface="Consolas" panose="020B0609020204030204" pitchFamily="49" charset="0"/>
              </a:rPr>
              <a:t>public:</a:t>
            </a:r>
          </a:p>
          <a:p>
            <a:pPr marL="0" indent="0">
              <a:spcBef>
                <a:spcPts val="0"/>
              </a:spcBef>
              <a:buNone/>
            </a:pPr>
            <a:r>
              <a:rPr lang="en-US" sz="1400" b="1" dirty="0">
                <a:latin typeface="Consolas" panose="020B0609020204030204" pitchFamily="49" charset="0"/>
              </a:rPr>
              <a:t>  using iterator = </a:t>
            </a:r>
            <a:r>
              <a:rPr lang="en-US" sz="1400" b="1" dirty="0" err="1">
                <a:latin typeface="Consolas" panose="020B0609020204030204" pitchFamily="49" charset="0"/>
              </a:rPr>
              <a:t>typename</a:t>
            </a:r>
            <a:r>
              <a:rPr lang="en-US" sz="1400" b="1" dirty="0">
                <a:latin typeface="Consolas" panose="020B0609020204030204" pitchFamily="49" charset="0"/>
              </a:rPr>
              <a:t> std::vector&lt;T&gt;::iterator;</a:t>
            </a:r>
          </a:p>
          <a:p>
            <a:pPr marL="0" indent="0">
              <a:spcBef>
                <a:spcPts val="0"/>
              </a:spcBef>
              <a:buNone/>
            </a:pPr>
            <a:r>
              <a:rPr lang="en-US" sz="1400" b="1" dirty="0">
                <a:latin typeface="Consolas" panose="020B0609020204030204" pitchFamily="49" charset="0"/>
              </a:rPr>
              <a:t>  using </a:t>
            </a:r>
            <a:r>
              <a:rPr lang="en-US" sz="1400" b="1" dirty="0" err="1">
                <a:latin typeface="Consolas" panose="020B0609020204030204" pitchFamily="49" charset="0"/>
              </a:rPr>
              <a:t>const_iterator</a:t>
            </a:r>
            <a:r>
              <a:rPr lang="en-US" sz="1400" b="1" dirty="0">
                <a:latin typeface="Consolas" panose="020B0609020204030204" pitchFamily="49" charset="0"/>
              </a:rPr>
              <a:t> = </a:t>
            </a:r>
            <a:r>
              <a:rPr lang="en-US" sz="1400" b="1" dirty="0" err="1">
                <a:latin typeface="Consolas" panose="020B0609020204030204" pitchFamily="49" charset="0"/>
              </a:rPr>
              <a:t>typename</a:t>
            </a:r>
            <a:r>
              <a:rPr lang="en-US" sz="1400" b="1" dirty="0">
                <a:latin typeface="Consolas" panose="020B0609020204030204" pitchFamily="49" charset="0"/>
              </a:rPr>
              <a:t> std::vector&lt;T&gt;::</a:t>
            </a:r>
            <a:r>
              <a:rPr lang="en-US" sz="1400" b="1" dirty="0" err="1">
                <a:latin typeface="Consolas" panose="020B0609020204030204" pitchFamily="49" charset="0"/>
              </a:rPr>
              <a:t>const_iterator</a:t>
            </a:r>
            <a:r>
              <a:rPr lang="en-US" sz="1400" b="1" dirty="0">
                <a:latin typeface="Consolas" panose="020B0609020204030204" pitchFamily="49" charset="0"/>
              </a:rPr>
              <a:t>;</a:t>
            </a:r>
          </a:p>
          <a:p>
            <a:pPr marL="0" indent="0">
              <a:spcBef>
                <a:spcPts val="0"/>
              </a:spcBef>
              <a:buNone/>
            </a:pPr>
            <a:endParaRPr lang="en-US" sz="1400" b="1" dirty="0">
              <a:latin typeface="Consolas" panose="020B0609020204030204" pitchFamily="49" charset="0"/>
            </a:endParaRPr>
          </a:p>
          <a:p>
            <a:pPr marL="0" indent="0">
              <a:spcBef>
                <a:spcPts val="0"/>
              </a:spcBef>
              <a:buNone/>
            </a:pPr>
            <a:r>
              <a:rPr lang="en-US" sz="1400" b="1" dirty="0">
                <a:latin typeface="Consolas" panose="020B0609020204030204" pitchFamily="49" charset="0"/>
              </a:rPr>
              <a:t>  Point(</a:t>
            </a:r>
            <a:r>
              <a:rPr lang="en-US" sz="1400" b="1" dirty="0" err="1">
                <a:latin typeface="Consolas" panose="020B0609020204030204" pitchFamily="49" charset="0"/>
              </a:rPr>
              <a:t>size_t</a:t>
            </a:r>
            <a:r>
              <a:rPr lang="en-US" sz="1400" b="1" dirty="0">
                <a:latin typeface="Consolas" panose="020B0609020204030204" pitchFamily="49" charset="0"/>
              </a:rPr>
              <a:t> N, const std::string&amp; name = "none");</a:t>
            </a:r>
          </a:p>
          <a:p>
            <a:pPr marL="0" indent="0">
              <a:spcBef>
                <a:spcPts val="0"/>
              </a:spcBef>
              <a:buNone/>
            </a:pPr>
            <a:r>
              <a:rPr lang="fr-FR" sz="1400" b="1" dirty="0">
                <a:latin typeface="Consolas" panose="020B0609020204030204" pitchFamily="49" charset="0"/>
              </a:rPr>
              <a:t>  Point(std::</a:t>
            </a:r>
            <a:r>
              <a:rPr lang="fr-FR" sz="1400" b="1" dirty="0" err="1">
                <a:latin typeface="Consolas" panose="020B0609020204030204" pitchFamily="49" charset="0"/>
              </a:rPr>
              <a:t>initializer_list</a:t>
            </a:r>
            <a:r>
              <a:rPr lang="fr-FR" sz="1400" b="1" dirty="0">
                <a:latin typeface="Consolas" panose="020B0609020204030204" pitchFamily="49" charset="0"/>
              </a:rPr>
              <a:t>&lt;double&gt; il);</a:t>
            </a:r>
          </a:p>
          <a:p>
            <a:pPr marL="0" indent="0">
              <a:spcBef>
                <a:spcPts val="0"/>
              </a:spcBef>
              <a:buNone/>
            </a:pPr>
            <a:r>
              <a:rPr lang="en-US" sz="1400" b="1" dirty="0">
                <a:latin typeface="Consolas" panose="020B0609020204030204" pitchFamily="49" charset="0"/>
              </a:rPr>
              <a:t>  void name(const std::string&amp; name);</a:t>
            </a:r>
          </a:p>
          <a:p>
            <a:pPr marL="0" indent="0">
              <a:spcBef>
                <a:spcPts val="0"/>
              </a:spcBef>
              <a:buNone/>
            </a:pPr>
            <a:r>
              <a:rPr lang="en-US" sz="1400" b="1" dirty="0">
                <a:latin typeface="Consolas" panose="020B0609020204030204" pitchFamily="49" charset="0"/>
              </a:rPr>
              <a:t>  std::string name() const;</a:t>
            </a:r>
          </a:p>
          <a:p>
            <a:pPr marL="0" indent="0">
              <a:spcBef>
                <a:spcPts val="0"/>
              </a:spcBef>
              <a:buNone/>
            </a:pPr>
            <a:r>
              <a:rPr lang="de-DE" sz="1400" b="1" dirty="0">
                <a:latin typeface="Consolas" panose="020B0609020204030204" pitchFamily="49" charset="0"/>
              </a:rPr>
              <a:t>  T&amp; operator[](size_t i);</a:t>
            </a:r>
          </a:p>
          <a:p>
            <a:pPr marL="0" indent="0">
              <a:spcBef>
                <a:spcPts val="0"/>
              </a:spcBef>
              <a:buNone/>
            </a:pPr>
            <a:r>
              <a:rPr lang="en-US" sz="1400" b="1" dirty="0">
                <a:latin typeface="Consolas" panose="020B0609020204030204" pitchFamily="49" charset="0"/>
              </a:rPr>
              <a:t>  T operator[](</a:t>
            </a:r>
            <a:r>
              <a:rPr lang="en-US" sz="1400" b="1" dirty="0" err="1">
                <a:latin typeface="Consolas" panose="020B0609020204030204" pitchFamily="49" charset="0"/>
              </a:rPr>
              <a:t>size_t</a:t>
            </a:r>
            <a:r>
              <a:rPr lang="en-US" sz="1400" b="1" dirty="0">
                <a:latin typeface="Consolas" panose="020B0609020204030204" pitchFamily="49" charset="0"/>
              </a:rPr>
              <a:t> i) const;</a:t>
            </a:r>
          </a:p>
          <a:p>
            <a:pPr marL="0" indent="0">
              <a:spcBef>
                <a:spcPts val="0"/>
              </a:spcBef>
              <a:buNone/>
            </a:pPr>
            <a:r>
              <a:rPr lang="en-US" sz="1400" b="1" dirty="0">
                <a:latin typeface="Consolas" panose="020B0609020204030204" pitchFamily="49" charset="0"/>
              </a:rPr>
              <a:t>  </a:t>
            </a:r>
            <a:r>
              <a:rPr lang="en-US" sz="1400" b="1" dirty="0" err="1">
                <a:latin typeface="Consolas" panose="020B0609020204030204" pitchFamily="49" charset="0"/>
              </a:rPr>
              <a:t>size_t</a:t>
            </a:r>
            <a:r>
              <a:rPr lang="en-US" sz="1400" b="1" dirty="0">
                <a:latin typeface="Consolas" panose="020B0609020204030204" pitchFamily="49" charset="0"/>
              </a:rPr>
              <a:t> size() const;</a:t>
            </a:r>
          </a:p>
          <a:p>
            <a:pPr marL="0" indent="0">
              <a:spcBef>
                <a:spcPts val="0"/>
              </a:spcBef>
              <a:buNone/>
            </a:pPr>
            <a:r>
              <a:rPr lang="en-US" sz="1400" b="1" dirty="0">
                <a:latin typeface="Consolas" panose="020B0609020204030204" pitchFamily="49" charset="0"/>
              </a:rPr>
              <a:t>  iterator begin();</a:t>
            </a:r>
          </a:p>
          <a:p>
            <a:pPr marL="0" indent="0">
              <a:spcBef>
                <a:spcPts val="0"/>
              </a:spcBef>
              <a:buNone/>
            </a:pPr>
            <a:r>
              <a:rPr lang="en-US" sz="1400" b="1" dirty="0">
                <a:latin typeface="Consolas" panose="020B0609020204030204" pitchFamily="49" charset="0"/>
              </a:rPr>
              <a:t>  iterator end();</a:t>
            </a:r>
          </a:p>
          <a:p>
            <a:pPr marL="0" indent="0">
              <a:spcBef>
                <a:spcPts val="0"/>
              </a:spcBef>
              <a:buNone/>
            </a:pPr>
            <a:r>
              <a:rPr lang="en-US" sz="1400" b="1" dirty="0">
                <a:latin typeface="Consolas" panose="020B0609020204030204" pitchFamily="49" charset="0"/>
              </a:rPr>
              <a:t>  </a:t>
            </a:r>
            <a:r>
              <a:rPr lang="en-US" sz="1400" b="1" dirty="0" err="1">
                <a:latin typeface="Consolas" panose="020B0609020204030204" pitchFamily="49" charset="0"/>
              </a:rPr>
              <a:t>const_iterator</a:t>
            </a:r>
            <a:r>
              <a:rPr lang="en-US" sz="1400" b="1" dirty="0">
                <a:latin typeface="Consolas" panose="020B0609020204030204" pitchFamily="49" charset="0"/>
              </a:rPr>
              <a:t> begin() const;</a:t>
            </a:r>
          </a:p>
          <a:p>
            <a:pPr marL="0" indent="0">
              <a:spcBef>
                <a:spcPts val="0"/>
              </a:spcBef>
              <a:buNone/>
            </a:pPr>
            <a:r>
              <a:rPr lang="en-US" sz="1400" b="1" dirty="0">
                <a:latin typeface="Consolas" panose="020B0609020204030204" pitchFamily="49" charset="0"/>
              </a:rPr>
              <a:t>  </a:t>
            </a:r>
            <a:r>
              <a:rPr lang="en-US" sz="1400" b="1" dirty="0" err="1">
                <a:latin typeface="Consolas" panose="020B0609020204030204" pitchFamily="49" charset="0"/>
              </a:rPr>
              <a:t>const_iterator</a:t>
            </a:r>
            <a:r>
              <a:rPr lang="en-US" sz="1400" b="1" dirty="0">
                <a:latin typeface="Consolas" panose="020B0609020204030204" pitchFamily="49" charset="0"/>
              </a:rPr>
              <a:t> end() const;</a:t>
            </a:r>
          </a:p>
          <a:p>
            <a:pPr marL="0" indent="0">
              <a:spcBef>
                <a:spcPts val="0"/>
              </a:spcBef>
              <a:buNone/>
            </a:pPr>
            <a:r>
              <a:rPr lang="en-US" sz="1400" b="1" dirty="0">
                <a:latin typeface="Consolas" panose="020B0609020204030204" pitchFamily="49" charset="0"/>
              </a:rPr>
              <a:t>private:</a:t>
            </a:r>
          </a:p>
          <a:p>
            <a:pPr marL="0" indent="0">
              <a:spcBef>
                <a:spcPts val="0"/>
              </a:spcBef>
              <a:buNone/>
            </a:pPr>
            <a:r>
              <a:rPr lang="en-US" sz="1400" b="1" dirty="0">
                <a:latin typeface="Consolas" panose="020B0609020204030204" pitchFamily="49" charset="0"/>
              </a:rPr>
              <a:t>  std::string name_ = "unspecified";</a:t>
            </a:r>
          </a:p>
          <a:p>
            <a:pPr marL="0" indent="0">
              <a:spcBef>
                <a:spcPts val="0"/>
              </a:spcBef>
              <a:buNone/>
            </a:pPr>
            <a:r>
              <a:rPr lang="en-US" sz="1400" b="1" dirty="0">
                <a:latin typeface="Consolas" panose="020B0609020204030204" pitchFamily="49" charset="0"/>
              </a:rPr>
              <a:t>  std::vector&lt;T&gt; coordinates_;</a:t>
            </a:r>
          </a:p>
          <a:p>
            <a:pPr marL="0" indent="0">
              <a:spcBef>
                <a:spcPts val="0"/>
              </a:spcBef>
              <a:buNone/>
            </a:pPr>
            <a:r>
              <a:rPr lang="en-US" sz="1400" b="1" dirty="0">
                <a:latin typeface="Consolas" panose="020B0609020204030204" pitchFamily="49" charset="0"/>
              </a:rPr>
              <a:t>};</a:t>
            </a:r>
          </a:p>
          <a:p>
            <a:pPr marL="0" indent="0">
              <a:spcBef>
                <a:spcPts val="0"/>
              </a:spcBef>
              <a:buNone/>
            </a:pPr>
            <a:endParaRPr lang="en-US" sz="1400" b="1"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AAB7321A-B4E2-478A-B0F4-6CB726BDB6A0}"/>
              </a:ext>
            </a:extLst>
          </p:cNvPr>
          <p:cNvSpPr>
            <a:spLocks noGrp="1"/>
          </p:cNvSpPr>
          <p:nvPr>
            <p:ph type="sldNum" sz="quarter" idx="12"/>
          </p:nvPr>
        </p:nvSpPr>
        <p:spPr/>
        <p:txBody>
          <a:bodyPr/>
          <a:lstStyle/>
          <a:p>
            <a:fld id="{519FA752-D1CF-498F-B0BD-05E47309CED3}" type="slidenum">
              <a:rPr lang="en-US" smtClean="0"/>
              <a:t>37</a:t>
            </a:fld>
            <a:endParaRPr lang="en-US"/>
          </a:p>
        </p:txBody>
      </p:sp>
      <p:sp>
        <p:nvSpPr>
          <p:cNvPr id="4" name="Content Placeholder 3">
            <a:extLst>
              <a:ext uri="{FF2B5EF4-FFF2-40B4-BE49-F238E27FC236}">
                <a16:creationId xmlns:a16="http://schemas.microsoft.com/office/drawing/2014/main" id="{9F2315A2-C71D-420F-BDFC-EAF41176DF7F}"/>
              </a:ext>
            </a:extLst>
          </p:cNvPr>
          <p:cNvSpPr>
            <a:spLocks noGrp="1"/>
          </p:cNvSpPr>
          <p:nvPr>
            <p:ph sz="half" idx="2"/>
          </p:nvPr>
        </p:nvSpPr>
        <p:spPr>
          <a:xfrm>
            <a:off x="6172200" y="882203"/>
            <a:ext cx="5181600" cy="5294760"/>
          </a:xfrm>
        </p:spPr>
        <p:txBody>
          <a:bodyPr/>
          <a:lstStyle/>
          <a:p>
            <a:pPr marL="0" indent="0">
              <a:lnSpc>
                <a:spcPct val="100000"/>
              </a:lnSpc>
              <a:spcBef>
                <a:spcPts val="0"/>
              </a:spcBef>
              <a:buNone/>
            </a:pPr>
            <a:r>
              <a:rPr lang="en-US" b="1" dirty="0">
                <a:latin typeface="Consolas" panose="020B0609020204030204" pitchFamily="49" charset="0"/>
              </a:rPr>
              <a:t> </a:t>
            </a:r>
            <a:endParaRPr lang="en-US" sz="1050" b="1" dirty="0">
              <a:latin typeface="Consolas" panose="020B0609020204030204" pitchFamily="49" charset="0"/>
            </a:endParaRPr>
          </a:p>
        </p:txBody>
      </p:sp>
      <p:sp>
        <p:nvSpPr>
          <p:cNvPr id="6" name="TextBox 5">
            <a:extLst>
              <a:ext uri="{FF2B5EF4-FFF2-40B4-BE49-F238E27FC236}">
                <a16:creationId xmlns:a16="http://schemas.microsoft.com/office/drawing/2014/main" id="{2EC6E6BC-9320-4E41-8A49-3021EAA276F3}"/>
              </a:ext>
            </a:extLst>
          </p:cNvPr>
          <p:cNvSpPr txBox="1"/>
          <p:nvPr/>
        </p:nvSpPr>
        <p:spPr>
          <a:xfrm>
            <a:off x="6312795" y="1023870"/>
            <a:ext cx="5471374" cy="5632311"/>
          </a:xfrm>
          <a:prstGeom prst="rect">
            <a:avLst/>
          </a:prstGeom>
          <a:noFill/>
        </p:spPr>
        <p:txBody>
          <a:bodyPr wrap="square" rtlCol="0">
            <a:spAutoFit/>
          </a:bodyPr>
          <a:lstStyle/>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Point&lt;T&gt;::Point(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name_(name)</a:t>
            </a:r>
          </a:p>
          <a:p>
            <a:r>
              <a:rPr lang="en-US" sz="1200" b="1" dirty="0">
                <a:latin typeface="Consolas" panose="020B0609020204030204" pitchFamily="49" charset="0"/>
              </a:rPr>
              <a:t>{</a:t>
            </a:r>
          </a:p>
          <a:p>
            <a:r>
              <a:rPr lang="en-US" sz="1200" b="1" dirty="0">
                <a:latin typeface="Consolas" panose="020B0609020204030204" pitchFamily="49" charset="0"/>
              </a:rPr>
              <a:t>  </a:t>
            </a:r>
            <a:r>
              <a:rPr lang="en-US" sz="1200" b="1" dirty="0" err="1">
                <a:latin typeface="Consolas" panose="020B0609020204030204" pitchFamily="49" charset="0"/>
              </a:rPr>
              <a:t>coordinates_.reserve</a:t>
            </a:r>
            <a:r>
              <a:rPr lang="en-US" sz="1200" b="1" dirty="0">
                <a:latin typeface="Consolas" panose="020B0609020204030204" pitchFamily="49" charset="0"/>
              </a:rPr>
              <a:t>(N);</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Point&lt;T&gt;::Point(std::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li) : name_("none") {</a:t>
            </a:r>
          </a:p>
          <a:p>
            <a:r>
              <a:rPr lang="en-US" sz="1200" b="1" dirty="0">
                <a:latin typeface="Consolas" panose="020B0609020204030204" pitchFamily="49" charset="0"/>
              </a:rPr>
              <a:t>  for (auto item : li)</a:t>
            </a:r>
          </a:p>
          <a:p>
            <a:r>
              <a:rPr lang="en-US" sz="1200" b="1" dirty="0">
                <a:latin typeface="Consolas" panose="020B0609020204030204" pitchFamily="49" charset="0"/>
              </a:rPr>
              <a:t>    coordinates_.</a:t>
            </a:r>
            <a:r>
              <a:rPr lang="en-US" sz="1200" b="1" dirty="0" err="1">
                <a:latin typeface="Consolas" panose="020B0609020204030204" pitchFamily="49" charset="0"/>
              </a:rPr>
              <a:t>push_back</a:t>
            </a:r>
            <a:r>
              <a:rPr lang="en-US" sz="1200" b="1" dirty="0">
                <a:latin typeface="Consolas" panose="020B0609020204030204" pitchFamily="49" charset="0"/>
              </a:rPr>
              <a:t>(item);</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std::string Point&lt;T&gt;::name() const { return name_; }</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void Point&lt;T&gt;::name(const std::string&amp; name) { name_ = name; }</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T&amp; Point&lt;T&gt;::operator[](</a:t>
            </a:r>
            <a:r>
              <a:rPr lang="en-US" sz="1200" b="1" dirty="0" err="1">
                <a:latin typeface="Consolas" panose="020B0609020204030204" pitchFamily="49" charset="0"/>
              </a:rPr>
              <a:t>size_t</a:t>
            </a:r>
            <a:r>
              <a:rPr lang="en-US" sz="1200" b="1" dirty="0">
                <a:latin typeface="Consolas" panose="020B0609020204030204" pitchFamily="49" charset="0"/>
              </a:rPr>
              <a:t> i) {</a:t>
            </a:r>
          </a:p>
          <a:p>
            <a:r>
              <a:rPr lang="en-US" sz="1200" b="1" dirty="0">
                <a:latin typeface="Consolas" panose="020B0609020204030204" pitchFamily="49" charset="0"/>
              </a:rPr>
              <a:t>  if (i &lt; 0 &amp;&amp; </a:t>
            </a:r>
            <a:r>
              <a:rPr lang="en-US" sz="1200" b="1" dirty="0" err="1">
                <a:latin typeface="Consolas" panose="020B0609020204030204" pitchFamily="49" charset="0"/>
              </a:rPr>
              <a:t>coordinates_.size</a:t>
            </a:r>
            <a:r>
              <a:rPr lang="en-US" sz="1200" b="1" dirty="0">
                <a:latin typeface="Consolas" panose="020B0609020204030204" pitchFamily="49" charset="0"/>
              </a:rPr>
              <a:t>() &lt;= i)</a:t>
            </a:r>
          </a:p>
          <a:p>
            <a:r>
              <a:rPr lang="en-US" sz="1200" b="1" dirty="0">
                <a:latin typeface="Consolas" panose="020B0609020204030204" pitchFamily="49" charset="0"/>
              </a:rPr>
              <a:t>    throw(std::exception());</a:t>
            </a:r>
          </a:p>
          <a:p>
            <a:r>
              <a:rPr lang="en-US" sz="1200" b="1" dirty="0">
                <a:latin typeface="Consolas" panose="020B0609020204030204" pitchFamily="49" charset="0"/>
              </a:rPr>
              <a:t>  return coordinates_[i];</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 remaining method implementations elided</a:t>
            </a:r>
          </a:p>
          <a:p>
            <a:endParaRPr lang="en-US" sz="1200" b="1" dirty="0">
              <a:latin typeface="Consolas" panose="020B0609020204030204" pitchFamily="49" charset="0"/>
            </a:endParaRPr>
          </a:p>
        </p:txBody>
      </p:sp>
    </p:spTree>
    <p:extLst>
      <p:ext uri="{BB962C8B-B14F-4D97-AF65-F5344CB8AC3E}">
        <p14:creationId xmlns:p14="http://schemas.microsoft.com/office/powerpoint/2010/main" val="3230969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67-E31F-4A7E-9286-305266991DEB}"/>
              </a:ext>
            </a:extLst>
          </p:cNvPr>
          <p:cNvSpPr>
            <a:spLocks noGrp="1"/>
          </p:cNvSpPr>
          <p:nvPr>
            <p:ph type="title"/>
          </p:nvPr>
        </p:nvSpPr>
        <p:spPr>
          <a:xfrm>
            <a:off x="838200" y="365126"/>
            <a:ext cx="10515600" cy="716700"/>
          </a:xfrm>
        </p:spPr>
        <p:txBody>
          <a:bodyPr/>
          <a:lstStyle/>
          <a:p>
            <a:r>
              <a:rPr lang="en-US" dirty="0"/>
              <a:t>Template overloads and Specialization</a:t>
            </a:r>
          </a:p>
        </p:txBody>
      </p:sp>
      <p:sp>
        <p:nvSpPr>
          <p:cNvPr id="3" name="Content Placeholder 2">
            <a:extLst>
              <a:ext uri="{FF2B5EF4-FFF2-40B4-BE49-F238E27FC236}">
                <a16:creationId xmlns:a16="http://schemas.microsoft.com/office/drawing/2014/main" id="{98868B1E-11F2-477A-86C6-87767FE8E13B}"/>
              </a:ext>
            </a:extLst>
          </p:cNvPr>
          <p:cNvSpPr>
            <a:spLocks noGrp="1"/>
          </p:cNvSpPr>
          <p:nvPr>
            <p:ph sz="half" idx="1"/>
          </p:nvPr>
        </p:nvSpPr>
        <p:spPr>
          <a:xfrm>
            <a:off x="838200" y="1210614"/>
            <a:ext cx="7088746" cy="5282260"/>
          </a:xfrm>
        </p:spPr>
        <p:txBody>
          <a:bodyPr>
            <a:normAutofit/>
          </a:bodyPr>
          <a:lstStyle/>
          <a:p>
            <a:r>
              <a:rPr lang="en-US" sz="2000" dirty="0"/>
              <a:t>Template specification provides a pattern for generating specific code for a function or class.</a:t>
            </a:r>
          </a:p>
          <a:p>
            <a:r>
              <a:rPr lang="en-US" sz="2000" dirty="0"/>
              <a:t>That gets instantiated by something close to substitution, subject to type deduction for classes or overload resolution for functions.</a:t>
            </a:r>
          </a:p>
          <a:p>
            <a:r>
              <a:rPr lang="en-US" sz="2000" dirty="0"/>
              <a:t>That may work well for most of the types an application uses but may fail for one or more specific types.</a:t>
            </a:r>
          </a:p>
          <a:p>
            <a:r>
              <a:rPr lang="en-US" sz="2000" dirty="0"/>
              <a:t>In that case, a function may be defined for specific type(s) that has modified code.  C++ guarantees that the overload will be chosen if the application supplied type matches the overload.</a:t>
            </a:r>
          </a:p>
          <a:p>
            <a:r>
              <a:rPr lang="en-US" sz="2000" dirty="0"/>
              <a:t>Similarly, a class may be defined for specific type(s) that has modified code.  The language guarantees that the specialization will be chosen, instead of the generic class, if the application type matches the specialization, using template type deduction.</a:t>
            </a:r>
          </a:p>
          <a:p>
            <a:r>
              <a:rPr lang="en-US" sz="2000" dirty="0"/>
              <a:t>A designer may provide any number of overloads and specializations as needed by the application.</a:t>
            </a:r>
          </a:p>
        </p:txBody>
      </p:sp>
      <p:pic>
        <p:nvPicPr>
          <p:cNvPr id="5" name="Picture 4" descr="A close up of a logo&#10;&#10;Description automatically generated">
            <a:extLst>
              <a:ext uri="{FF2B5EF4-FFF2-40B4-BE49-F238E27FC236}">
                <a16:creationId xmlns:a16="http://schemas.microsoft.com/office/drawing/2014/main" id="{40FA6717-FC5A-4DD6-AB58-50A2D1FB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215" y="1435994"/>
            <a:ext cx="3522105" cy="3103809"/>
          </a:xfrm>
          <a:prstGeom prst="rect">
            <a:avLst/>
          </a:prstGeom>
        </p:spPr>
      </p:pic>
      <p:sp>
        <p:nvSpPr>
          <p:cNvPr id="4" name="Slide Number Placeholder 3">
            <a:extLst>
              <a:ext uri="{FF2B5EF4-FFF2-40B4-BE49-F238E27FC236}">
                <a16:creationId xmlns:a16="http://schemas.microsoft.com/office/drawing/2014/main" id="{C1CAA9E7-9EB6-4398-9D47-854F0AA46E50}"/>
              </a:ext>
            </a:extLst>
          </p:cNvPr>
          <p:cNvSpPr>
            <a:spLocks noGrp="1"/>
          </p:cNvSpPr>
          <p:nvPr>
            <p:ph type="sldNum" sz="quarter" idx="12"/>
          </p:nvPr>
        </p:nvSpPr>
        <p:spPr/>
        <p:txBody>
          <a:bodyPr/>
          <a:lstStyle/>
          <a:p>
            <a:fld id="{519FA752-D1CF-498F-B0BD-05E47309CED3}" type="slidenum">
              <a:rPr lang="en-US" smtClean="0"/>
              <a:t>38</a:t>
            </a:fld>
            <a:endParaRPr lang="en-US"/>
          </a:p>
        </p:txBody>
      </p:sp>
    </p:spTree>
    <p:extLst>
      <p:ext uri="{BB962C8B-B14F-4D97-AF65-F5344CB8AC3E}">
        <p14:creationId xmlns:p14="http://schemas.microsoft.com/office/powerpoint/2010/main" val="1539332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Conclusions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336375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9161-EBD9-48DC-ABCC-6F0F71A6E502}"/>
              </a:ext>
            </a:extLst>
          </p:cNvPr>
          <p:cNvSpPr>
            <a:spLocks noGrp="1"/>
          </p:cNvSpPr>
          <p:nvPr>
            <p:ph type="title"/>
          </p:nvPr>
        </p:nvSpPr>
        <p:spPr>
          <a:xfrm>
            <a:off x="838200" y="365126"/>
            <a:ext cx="10515600" cy="967838"/>
          </a:xfrm>
        </p:spPr>
        <p:txBody>
          <a:bodyPr/>
          <a:lstStyle/>
          <a:p>
            <a:r>
              <a:rPr lang="en-US" dirty="0"/>
              <a:t>Background</a:t>
            </a:r>
          </a:p>
        </p:txBody>
      </p:sp>
      <p:sp>
        <p:nvSpPr>
          <p:cNvPr id="3" name="Content Placeholder 2">
            <a:extLst>
              <a:ext uri="{FF2B5EF4-FFF2-40B4-BE49-F238E27FC236}">
                <a16:creationId xmlns:a16="http://schemas.microsoft.com/office/drawing/2014/main" id="{FD515C14-773F-4136-9CA3-6874C6634792}"/>
              </a:ext>
            </a:extLst>
          </p:cNvPr>
          <p:cNvSpPr>
            <a:spLocks noGrp="1"/>
          </p:cNvSpPr>
          <p:nvPr>
            <p:ph idx="1"/>
          </p:nvPr>
        </p:nvSpPr>
        <p:spPr>
          <a:xfrm>
            <a:off x="838200" y="1384479"/>
            <a:ext cx="10515600" cy="4792484"/>
          </a:xfrm>
        </p:spPr>
        <p:txBody>
          <a:bodyPr>
            <a:normAutofit/>
          </a:bodyPr>
          <a:lstStyle/>
          <a:p>
            <a:r>
              <a:rPr lang="en-US" dirty="0"/>
              <a:t>The material for this presentation comes from the </a:t>
            </a:r>
            <a:r>
              <a:rPr lang="en-US" dirty="0" err="1"/>
              <a:t>github</a:t>
            </a:r>
            <a:r>
              <a:rPr lang="en-US" dirty="0"/>
              <a:t> website:</a:t>
            </a:r>
          </a:p>
          <a:p>
            <a:pPr lvl="1"/>
            <a:r>
              <a:rPr lang="en-US" dirty="0">
                <a:hlinkClick r:id="rId2"/>
              </a:rPr>
              <a:t>https://JimFawcett.github.io</a:t>
            </a:r>
            <a:r>
              <a:rPr lang="en-US" dirty="0"/>
              <a:t>, </a:t>
            </a:r>
            <a:r>
              <a:rPr lang="en-US" dirty="0">
                <a:hlinkClick r:id="rId3"/>
              </a:rPr>
              <a:t>https://JimFawcett.github.io/Resources/CppModel.pdf</a:t>
            </a:r>
            <a:r>
              <a:rPr lang="en-US" dirty="0"/>
              <a:t> </a:t>
            </a:r>
          </a:p>
          <a:p>
            <a:r>
              <a:rPr lang="en-US" dirty="0"/>
              <a:t>The site provides a curated selection of code developed for graduate software design courses at Syracuse University</a:t>
            </a:r>
          </a:p>
          <a:p>
            <a:r>
              <a:rPr lang="en-US" dirty="0"/>
              <a:t>It also contains tutorial and reference materials related to that code.</a:t>
            </a:r>
          </a:p>
          <a:p>
            <a:r>
              <a:rPr lang="en-US" dirty="0"/>
              <a:t>Some of that is presented in the form of “stories”</a:t>
            </a:r>
          </a:p>
          <a:p>
            <a:r>
              <a:rPr lang="en-US" dirty="0"/>
              <a:t>C++ Models is the title of the first chapter of a “</a:t>
            </a:r>
            <a:r>
              <a:rPr lang="en-US" dirty="0">
                <a:hlinkClick r:id="rId4"/>
              </a:rPr>
              <a:t>C++ Story</a:t>
            </a:r>
            <a:r>
              <a:rPr lang="en-US" dirty="0"/>
              <a:t>”</a:t>
            </a:r>
          </a:p>
          <a:p>
            <a:pPr lvl="1"/>
            <a:r>
              <a:rPr lang="en-US" dirty="0"/>
              <a:t>The story is a detailed walk-through the C++ programming language.  It provides reference material for a set of </a:t>
            </a:r>
            <a:r>
              <a:rPr lang="en-US" dirty="0">
                <a:hlinkClick r:id="rId5"/>
              </a:rPr>
              <a:t>repositories</a:t>
            </a:r>
            <a:r>
              <a:rPr lang="en-US" dirty="0"/>
              <a:t> – 61 at last count – that hold source code for utilities, tools, components, and demonstrations.</a:t>
            </a:r>
          </a:p>
          <a:p>
            <a:endParaRPr lang="en-US" dirty="0"/>
          </a:p>
        </p:txBody>
      </p:sp>
      <p:sp>
        <p:nvSpPr>
          <p:cNvPr id="4" name="Slide Number Placeholder 3">
            <a:extLst>
              <a:ext uri="{FF2B5EF4-FFF2-40B4-BE49-F238E27FC236}">
                <a16:creationId xmlns:a16="http://schemas.microsoft.com/office/drawing/2014/main" id="{A735D70F-936F-44E6-B768-ED85D723DCF8}"/>
              </a:ext>
            </a:extLst>
          </p:cNvPr>
          <p:cNvSpPr>
            <a:spLocks noGrp="1"/>
          </p:cNvSpPr>
          <p:nvPr>
            <p:ph type="sldNum" sz="quarter" idx="12"/>
          </p:nvPr>
        </p:nvSpPr>
        <p:spPr/>
        <p:txBody>
          <a:bodyPr/>
          <a:lstStyle/>
          <a:p>
            <a:fld id="{519FA752-D1CF-498F-B0BD-05E47309CED3}" type="slidenum">
              <a:rPr lang="en-US" smtClean="0"/>
              <a:t>4</a:t>
            </a:fld>
            <a:endParaRPr lang="en-US"/>
          </a:p>
        </p:txBody>
      </p:sp>
    </p:spTree>
    <p:extLst>
      <p:ext uri="{BB962C8B-B14F-4D97-AF65-F5344CB8AC3E}">
        <p14:creationId xmlns:p14="http://schemas.microsoft.com/office/powerpoint/2010/main" val="3387348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B597-9CE0-4BDE-8DBF-14DEFB696DB3}"/>
              </a:ext>
            </a:extLst>
          </p:cNvPr>
          <p:cNvSpPr>
            <a:spLocks noGrp="1"/>
          </p:cNvSpPr>
          <p:nvPr>
            <p:ph type="title"/>
          </p:nvPr>
        </p:nvSpPr>
        <p:spPr>
          <a:xfrm>
            <a:off x="838200" y="365125"/>
            <a:ext cx="10515600" cy="961399"/>
          </a:xfrm>
          <a:solidFill>
            <a:schemeClr val="bg2"/>
          </a:solidFill>
        </p:spPr>
        <p:txBody>
          <a:bodyPr/>
          <a:lstStyle/>
          <a:p>
            <a:r>
              <a:rPr lang="en-US" dirty="0"/>
              <a:t>Conclusions</a:t>
            </a:r>
          </a:p>
        </p:txBody>
      </p:sp>
      <p:sp>
        <p:nvSpPr>
          <p:cNvPr id="3" name="Content Placeholder 2">
            <a:extLst>
              <a:ext uri="{FF2B5EF4-FFF2-40B4-BE49-F238E27FC236}">
                <a16:creationId xmlns:a16="http://schemas.microsoft.com/office/drawing/2014/main" id="{510D5770-03A0-448C-A291-CB10F9B55D66}"/>
              </a:ext>
            </a:extLst>
          </p:cNvPr>
          <p:cNvSpPr>
            <a:spLocks noGrp="1"/>
          </p:cNvSpPr>
          <p:nvPr>
            <p:ph idx="1"/>
          </p:nvPr>
        </p:nvSpPr>
        <p:spPr>
          <a:xfrm>
            <a:off x="838200" y="1687132"/>
            <a:ext cx="10515600" cy="4489831"/>
          </a:xfrm>
        </p:spPr>
        <p:txBody>
          <a:bodyPr>
            <a:noAutofit/>
          </a:bodyPr>
          <a:lstStyle/>
          <a:p>
            <a:r>
              <a:rPr lang="en-US" sz="2400" dirty="0"/>
              <a:t>If you understand the 8 models, we’ve covered, I think you will find C++ syntax and semantics to be consistent and sensible.</a:t>
            </a:r>
          </a:p>
          <a:p>
            <a:r>
              <a:rPr lang="en-US" sz="2400" dirty="0"/>
              <a:t>Some particular parts of the language discussed in the C++ Story but not here are intricate and require some study to master:</a:t>
            </a:r>
          </a:p>
          <a:p>
            <a:pPr lvl="1"/>
            <a:r>
              <a:rPr lang="en-US" sz="2000" dirty="0"/>
              <a:t>Template type deduction</a:t>
            </a:r>
          </a:p>
          <a:p>
            <a:pPr lvl="1"/>
            <a:r>
              <a:rPr lang="en-US" sz="2000" dirty="0"/>
              <a:t>Function overload resolution</a:t>
            </a:r>
          </a:p>
          <a:p>
            <a:pPr lvl="1"/>
            <a:r>
              <a:rPr lang="en-US" sz="2000" dirty="0"/>
              <a:t>Template metaprogramming</a:t>
            </a:r>
          </a:p>
          <a:p>
            <a:r>
              <a:rPr lang="en-US" sz="2400" dirty="0"/>
              <a:t>But template type deduction and template function resolution just seem to work without deep analysis most of the time.</a:t>
            </a:r>
          </a:p>
          <a:p>
            <a:r>
              <a:rPr lang="en-US" sz="2400" dirty="0"/>
              <a:t>Template metaprogramming is used largely by library developers, but is getting easier to use with each new version of the C++ standard.</a:t>
            </a:r>
          </a:p>
        </p:txBody>
      </p:sp>
      <p:sp>
        <p:nvSpPr>
          <p:cNvPr id="4" name="Slide Number Placeholder 3">
            <a:extLst>
              <a:ext uri="{FF2B5EF4-FFF2-40B4-BE49-F238E27FC236}">
                <a16:creationId xmlns:a16="http://schemas.microsoft.com/office/drawing/2014/main" id="{5303FFBC-A3BA-4CD9-9623-2D9E837E32E7}"/>
              </a:ext>
            </a:extLst>
          </p:cNvPr>
          <p:cNvSpPr>
            <a:spLocks noGrp="1"/>
          </p:cNvSpPr>
          <p:nvPr>
            <p:ph type="sldNum" sz="quarter" idx="12"/>
          </p:nvPr>
        </p:nvSpPr>
        <p:spPr/>
        <p:txBody>
          <a:bodyPr/>
          <a:lstStyle/>
          <a:p>
            <a:fld id="{519FA752-D1CF-498F-B0BD-05E47309CED3}" type="slidenum">
              <a:rPr lang="en-US" smtClean="0"/>
              <a:t>40</a:t>
            </a:fld>
            <a:endParaRPr lang="en-US"/>
          </a:p>
        </p:txBody>
      </p:sp>
    </p:spTree>
    <p:extLst>
      <p:ext uri="{BB962C8B-B14F-4D97-AF65-F5344CB8AC3E}">
        <p14:creationId xmlns:p14="http://schemas.microsoft.com/office/powerpoint/2010/main" val="1695196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ED2B-2E20-48CE-A714-E1F9BFF337F5}"/>
              </a:ext>
            </a:extLst>
          </p:cNvPr>
          <p:cNvSpPr>
            <a:spLocks noGrp="1"/>
          </p:cNvSpPr>
          <p:nvPr>
            <p:ph type="title"/>
          </p:nvPr>
        </p:nvSpPr>
        <p:spPr>
          <a:xfrm>
            <a:off x="838200" y="365126"/>
            <a:ext cx="10515600" cy="716700"/>
          </a:xfrm>
        </p:spPr>
        <p:txBody>
          <a:bodyPr/>
          <a:lstStyle/>
          <a:p>
            <a:r>
              <a:rPr lang="en-US" dirty="0"/>
              <a:t>Location of Resources</a:t>
            </a:r>
          </a:p>
        </p:txBody>
      </p:sp>
      <p:pic>
        <p:nvPicPr>
          <p:cNvPr id="6" name="Content Placeholder 5" descr="A screenshot of a cell phone&#10;&#10;Description automatically generated">
            <a:extLst>
              <a:ext uri="{FF2B5EF4-FFF2-40B4-BE49-F238E27FC236}">
                <a16:creationId xmlns:a16="http://schemas.microsoft.com/office/drawing/2014/main" id="{04625158-4F1C-44A8-A032-B506F200C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011" y="1154740"/>
            <a:ext cx="7861504" cy="5128695"/>
          </a:xfrm>
        </p:spPr>
      </p:pic>
      <p:sp>
        <p:nvSpPr>
          <p:cNvPr id="4" name="Slide Number Placeholder 3">
            <a:extLst>
              <a:ext uri="{FF2B5EF4-FFF2-40B4-BE49-F238E27FC236}">
                <a16:creationId xmlns:a16="http://schemas.microsoft.com/office/drawing/2014/main" id="{870DFE9F-68FE-40ED-A8E3-FD2CA1D02F44}"/>
              </a:ext>
            </a:extLst>
          </p:cNvPr>
          <p:cNvSpPr>
            <a:spLocks noGrp="1"/>
          </p:cNvSpPr>
          <p:nvPr>
            <p:ph type="sldNum" sz="quarter" idx="12"/>
          </p:nvPr>
        </p:nvSpPr>
        <p:spPr/>
        <p:txBody>
          <a:bodyPr/>
          <a:lstStyle/>
          <a:p>
            <a:fld id="{519FA752-D1CF-498F-B0BD-05E47309CED3}" type="slidenum">
              <a:rPr lang="en-US" smtClean="0"/>
              <a:t>41</a:t>
            </a:fld>
            <a:endParaRPr lang="en-US"/>
          </a:p>
        </p:txBody>
      </p:sp>
    </p:spTree>
    <p:extLst>
      <p:ext uri="{BB962C8B-B14F-4D97-AF65-F5344CB8AC3E}">
        <p14:creationId xmlns:p14="http://schemas.microsoft.com/office/powerpoint/2010/main" val="4917073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E24-F41A-43B6-8514-8753B0BF4B56}"/>
              </a:ext>
            </a:extLst>
          </p:cNvPr>
          <p:cNvSpPr>
            <a:spLocks noGrp="1"/>
          </p:cNvSpPr>
          <p:nvPr>
            <p:ph type="title"/>
          </p:nvPr>
        </p:nvSpPr>
        <p:spPr>
          <a:xfrm>
            <a:off x="838200" y="365126"/>
            <a:ext cx="10515600" cy="780922"/>
          </a:xfrm>
        </p:spPr>
        <p:txBody>
          <a:bodyPr/>
          <a:lstStyle/>
          <a:p>
            <a:r>
              <a:rPr lang="en-US" dirty="0"/>
              <a:t>Presentation Resources</a:t>
            </a:r>
          </a:p>
        </p:txBody>
      </p:sp>
      <p:sp>
        <p:nvSpPr>
          <p:cNvPr id="3" name="Content Placeholder 2">
            <a:extLst>
              <a:ext uri="{FF2B5EF4-FFF2-40B4-BE49-F238E27FC236}">
                <a16:creationId xmlns:a16="http://schemas.microsoft.com/office/drawing/2014/main" id="{63C3A9C2-6490-47D7-8E43-D14728254FDB}"/>
              </a:ext>
            </a:extLst>
          </p:cNvPr>
          <p:cNvSpPr>
            <a:spLocks noGrp="1"/>
          </p:cNvSpPr>
          <p:nvPr>
            <p:ph idx="1"/>
          </p:nvPr>
        </p:nvSpPr>
        <p:spPr>
          <a:xfrm>
            <a:off x="838200" y="1304544"/>
            <a:ext cx="10515600" cy="4872419"/>
          </a:xfrm>
        </p:spPr>
        <p:txBody>
          <a:bodyPr/>
          <a:lstStyle/>
          <a:p>
            <a:r>
              <a:rPr lang="en-US" dirty="0"/>
              <a:t>The ideas discussed in this presentation are drawn from a web page: </a:t>
            </a:r>
            <a:br>
              <a:rPr lang="en-US" dirty="0"/>
            </a:br>
            <a:r>
              <a:rPr lang="en-US" dirty="0"/>
              <a:t>	</a:t>
            </a:r>
            <a:r>
              <a:rPr lang="en-US" dirty="0">
                <a:hlinkClick r:id="rId2"/>
              </a:rPr>
              <a:t>https://JimFawcett.github.io/CppStory_Models.html</a:t>
            </a:r>
            <a:br>
              <a:rPr lang="en-US" dirty="0"/>
            </a:br>
            <a:br>
              <a:rPr lang="en-US" dirty="0"/>
            </a:br>
            <a:r>
              <a:rPr lang="en-US" dirty="0"/>
              <a:t>which is part of the </a:t>
            </a:r>
            <a:r>
              <a:rPr lang="en-US" dirty="0" err="1"/>
              <a:t>CppStory</a:t>
            </a:r>
            <a:r>
              <a:rPr lang="en-US" dirty="0"/>
              <a:t>:</a:t>
            </a:r>
            <a:br>
              <a:rPr lang="en-US" dirty="0"/>
            </a:br>
            <a:r>
              <a:rPr lang="en-US" dirty="0"/>
              <a:t>	</a:t>
            </a:r>
            <a:r>
              <a:rPr lang="en-US" dirty="0">
                <a:hlinkClick r:id="rId3"/>
              </a:rPr>
              <a:t>https://JimFawcett.github.io/CppStory_Prologue.html</a:t>
            </a:r>
            <a:r>
              <a:rPr lang="en-US" dirty="0"/>
              <a:t>   </a:t>
            </a:r>
            <a:br>
              <a:rPr lang="en-US" dirty="0"/>
            </a:br>
            <a:endParaRPr lang="en-US" dirty="0"/>
          </a:p>
          <a:p>
            <a:r>
              <a:rPr lang="en-US" dirty="0"/>
              <a:t>And code examples for the story are documented here:</a:t>
            </a:r>
            <a:br>
              <a:rPr lang="en-US" dirty="0"/>
            </a:br>
            <a:r>
              <a:rPr lang="en-US" dirty="0"/>
              <a:t>	</a:t>
            </a:r>
            <a:r>
              <a:rPr lang="en-US" dirty="0">
                <a:hlinkClick r:id="rId4"/>
              </a:rPr>
              <a:t>https://JimFawcett.github.io/CppStoryRepo.html</a:t>
            </a:r>
            <a:br>
              <a:rPr lang="en-US" dirty="0"/>
            </a:br>
            <a:endParaRPr lang="en-US" dirty="0"/>
          </a:p>
          <a:p>
            <a:r>
              <a:rPr lang="en-US" dirty="0"/>
              <a:t>These slides are available here:</a:t>
            </a:r>
            <a:br>
              <a:rPr lang="en-US" dirty="0"/>
            </a:br>
            <a:r>
              <a:rPr lang="en-US" dirty="0"/>
              <a:t>	</a:t>
            </a:r>
            <a:r>
              <a:rPr lang="en-US" dirty="0">
                <a:hlinkClick r:id="rId5"/>
              </a:rPr>
              <a:t>https://JimFawcett.github.io/Resources/CppModels.pdf</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65DE1FCB-5689-4E10-A416-328ED633A2EE}"/>
              </a:ext>
            </a:extLst>
          </p:cNvPr>
          <p:cNvSpPr>
            <a:spLocks noGrp="1"/>
          </p:cNvSpPr>
          <p:nvPr>
            <p:ph type="sldNum" sz="quarter" idx="12"/>
          </p:nvPr>
        </p:nvSpPr>
        <p:spPr/>
        <p:txBody>
          <a:bodyPr/>
          <a:lstStyle/>
          <a:p>
            <a:fld id="{519FA752-D1CF-498F-B0BD-05E47309CED3}" type="slidenum">
              <a:rPr lang="en-US" smtClean="0"/>
              <a:t>42</a:t>
            </a:fld>
            <a:endParaRPr lang="en-US"/>
          </a:p>
        </p:txBody>
      </p:sp>
    </p:spTree>
    <p:extLst>
      <p:ext uri="{BB962C8B-B14F-4D97-AF65-F5344CB8AC3E}">
        <p14:creationId xmlns:p14="http://schemas.microsoft.com/office/powerpoint/2010/main" val="4015714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07B-1252-4D6A-A691-C5FA8ECEA2F2}"/>
              </a:ext>
            </a:extLst>
          </p:cNvPr>
          <p:cNvSpPr>
            <a:spLocks noGrp="1"/>
          </p:cNvSpPr>
          <p:nvPr>
            <p:ph type="title"/>
          </p:nvPr>
        </p:nvSpPr>
        <p:spPr>
          <a:xfrm>
            <a:off x="838200" y="365125"/>
            <a:ext cx="10515600" cy="826171"/>
          </a:xfrm>
          <a:solidFill>
            <a:schemeClr val="bg2"/>
          </a:solidFill>
        </p:spPr>
        <p:txBody>
          <a:bodyPr/>
          <a:lstStyle/>
          <a:p>
            <a:r>
              <a:rPr lang="en-US" dirty="0"/>
              <a:t>Epilogue</a:t>
            </a:r>
          </a:p>
        </p:txBody>
      </p:sp>
      <p:sp>
        <p:nvSpPr>
          <p:cNvPr id="3" name="Content Placeholder 2">
            <a:extLst>
              <a:ext uri="{FF2B5EF4-FFF2-40B4-BE49-F238E27FC236}">
                <a16:creationId xmlns:a16="http://schemas.microsoft.com/office/drawing/2014/main" id="{23118FAE-FDB5-4441-A2E3-3C1ADDC4A091}"/>
              </a:ext>
            </a:extLst>
          </p:cNvPr>
          <p:cNvSpPr>
            <a:spLocks noGrp="1"/>
          </p:cNvSpPr>
          <p:nvPr>
            <p:ph idx="1"/>
          </p:nvPr>
        </p:nvSpPr>
        <p:spPr>
          <a:xfrm>
            <a:off x="838200" y="1448873"/>
            <a:ext cx="10515600" cy="4650817"/>
          </a:xfrm>
        </p:spPr>
        <p:txBody>
          <a:bodyPr>
            <a:noAutofit/>
          </a:bodyPr>
          <a:lstStyle/>
          <a:p>
            <a:r>
              <a:rPr lang="en-US" sz="2000" dirty="0"/>
              <a:t>In this presentation we’ve discussed models for:</a:t>
            </a:r>
          </a:p>
          <a:p>
            <a:pPr marL="914400" lvl="1" indent="-457200">
              <a:spcBef>
                <a:spcPts val="0"/>
              </a:spcBef>
              <a:buFont typeface="+mj-lt"/>
              <a:buAutoNum type="arabicPeriod"/>
            </a:pPr>
            <a:r>
              <a:rPr lang="en-US" sz="1800" dirty="0"/>
              <a:t>Code Structure</a:t>
            </a:r>
          </a:p>
          <a:p>
            <a:pPr marL="914400" lvl="1" indent="-457200">
              <a:spcBef>
                <a:spcPts val="0"/>
              </a:spcBef>
              <a:buFont typeface="+mj-lt"/>
              <a:buAutoNum type="arabicPeriod"/>
            </a:pPr>
            <a:r>
              <a:rPr lang="en-US" sz="1800" dirty="0"/>
              <a:t>Compilation</a:t>
            </a:r>
          </a:p>
          <a:p>
            <a:pPr marL="914400" lvl="1" indent="-457200">
              <a:spcBef>
                <a:spcPts val="0"/>
              </a:spcBef>
              <a:buFont typeface="+mj-lt"/>
              <a:buAutoNum type="arabicPeriod"/>
            </a:pPr>
            <a:r>
              <a:rPr lang="en-US" sz="1800" dirty="0"/>
              <a:t>Program Execution</a:t>
            </a:r>
          </a:p>
          <a:p>
            <a:pPr marL="914400" lvl="1" indent="-457200">
              <a:spcBef>
                <a:spcPts val="0"/>
              </a:spcBef>
              <a:buFont typeface="+mj-lt"/>
              <a:buAutoNum type="arabicPeriod"/>
            </a:pPr>
            <a:r>
              <a:rPr lang="en-US" sz="1800" dirty="0"/>
              <a:t>Program use of Memory</a:t>
            </a:r>
          </a:p>
          <a:p>
            <a:pPr marL="914400" lvl="1" indent="-457200">
              <a:spcBef>
                <a:spcPts val="0"/>
              </a:spcBef>
              <a:buFont typeface="+mj-lt"/>
              <a:buAutoNum type="arabicPeriod"/>
            </a:pPr>
            <a:r>
              <a:rPr lang="en-US" sz="1800" dirty="0"/>
              <a:t>Classes</a:t>
            </a:r>
          </a:p>
          <a:p>
            <a:pPr marL="914400" lvl="1" indent="-457200">
              <a:spcBef>
                <a:spcPts val="0"/>
              </a:spcBef>
              <a:buFont typeface="+mj-lt"/>
              <a:buAutoNum type="arabicPeriod"/>
            </a:pPr>
            <a:r>
              <a:rPr lang="en-US" sz="1800" dirty="0"/>
              <a:t>C++ Objects</a:t>
            </a:r>
          </a:p>
          <a:p>
            <a:pPr marL="914400" lvl="1" indent="-457200">
              <a:spcBef>
                <a:spcPts val="0"/>
              </a:spcBef>
              <a:buFont typeface="+mj-lt"/>
              <a:buAutoNum type="arabicPeriod"/>
            </a:pPr>
            <a:r>
              <a:rPr lang="en-US" sz="1800" dirty="0"/>
              <a:t>Polymorphism</a:t>
            </a:r>
          </a:p>
          <a:p>
            <a:pPr marL="914400" lvl="1" indent="-457200">
              <a:spcBef>
                <a:spcPts val="0"/>
              </a:spcBef>
              <a:buFont typeface="+mj-lt"/>
              <a:buAutoNum type="arabicPeriod"/>
            </a:pPr>
            <a:r>
              <a:rPr lang="en-US" sz="1800" dirty="0"/>
              <a:t>Templates</a:t>
            </a:r>
          </a:p>
          <a:p>
            <a:r>
              <a:rPr lang="en-US" sz="2000" dirty="0"/>
              <a:t>We’ve focused on models and ideas, not the details of design and syntax.</a:t>
            </a:r>
          </a:p>
          <a:p>
            <a:r>
              <a:rPr lang="en-US" sz="2000" dirty="0"/>
              <a:t>You can find an extended discussion of C++ in the </a:t>
            </a:r>
            <a:r>
              <a:rPr lang="en-US" sz="2000" dirty="0" err="1"/>
              <a:t>CppStory</a:t>
            </a:r>
            <a:r>
              <a:rPr lang="en-US" sz="2000" dirty="0"/>
              <a:t>:</a:t>
            </a:r>
            <a:br>
              <a:rPr lang="en-US" sz="2000" dirty="0"/>
            </a:br>
            <a:r>
              <a:rPr lang="en-US" sz="2000" dirty="0"/>
              <a:t> 	</a:t>
            </a:r>
            <a:r>
              <a:rPr lang="en-US" sz="2000" dirty="0">
                <a:hlinkClick r:id="rId2"/>
              </a:rPr>
              <a:t>https://JimFawcett.github.io/CppStory_Prologue</a:t>
            </a:r>
            <a:endParaRPr lang="en-US" sz="2000" dirty="0"/>
          </a:p>
          <a:p>
            <a:r>
              <a:rPr lang="en-US" sz="2000" dirty="0"/>
              <a:t>There is a lot of sample code for the </a:t>
            </a:r>
            <a:r>
              <a:rPr lang="en-US" sz="2000" dirty="0" err="1"/>
              <a:t>CppStory</a:t>
            </a:r>
            <a:r>
              <a:rPr lang="en-US" sz="2000" dirty="0"/>
              <a:t>:</a:t>
            </a:r>
            <a:br>
              <a:rPr lang="en-US" sz="2000" dirty="0"/>
            </a:br>
            <a:r>
              <a:rPr lang="en-US" sz="2000" dirty="0"/>
              <a:t> 	</a:t>
            </a:r>
            <a:r>
              <a:rPr lang="en-US" sz="2000" dirty="0">
                <a:hlinkClick r:id="rId3"/>
              </a:rPr>
              <a:t>https://github.com/JimFawcett/CppStory</a:t>
            </a:r>
            <a:endParaRPr lang="en-US" sz="2000" dirty="0"/>
          </a:p>
          <a:p>
            <a:r>
              <a:rPr lang="en-US" sz="2000" dirty="0"/>
              <a:t>With documentation:</a:t>
            </a:r>
            <a:br>
              <a:rPr lang="en-US" sz="2000" dirty="0"/>
            </a:br>
            <a:r>
              <a:rPr lang="en-US" sz="2000" dirty="0"/>
              <a:t> 	</a:t>
            </a:r>
            <a:r>
              <a:rPr lang="en-US" sz="2000" dirty="0">
                <a:hlinkClick r:id="rId4"/>
              </a:rPr>
              <a:t>https://JimFawcett.github.io/CppStoryRepo.html</a:t>
            </a:r>
            <a:endParaRPr lang="en-US" sz="2000" dirty="0"/>
          </a:p>
          <a:p>
            <a:pPr marL="0"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7B57B9-8602-4D27-B31D-EF8BC80A417B}"/>
              </a:ext>
            </a:extLst>
          </p:cNvPr>
          <p:cNvSpPr>
            <a:spLocks noGrp="1"/>
          </p:cNvSpPr>
          <p:nvPr>
            <p:ph type="sldNum" sz="quarter" idx="12"/>
          </p:nvPr>
        </p:nvSpPr>
        <p:spPr/>
        <p:txBody>
          <a:bodyPr/>
          <a:lstStyle/>
          <a:p>
            <a:fld id="{519FA752-D1CF-498F-B0BD-05E47309CED3}" type="slidenum">
              <a:rPr lang="en-US" smtClean="0"/>
              <a:t>43</a:t>
            </a:fld>
            <a:endParaRPr lang="en-US"/>
          </a:p>
        </p:txBody>
      </p:sp>
    </p:spTree>
    <p:extLst>
      <p:ext uri="{BB962C8B-B14F-4D97-AF65-F5344CB8AC3E}">
        <p14:creationId xmlns:p14="http://schemas.microsoft.com/office/powerpoint/2010/main" val="148831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5B7A-EC51-42C0-A3AF-C7C47F8C51C1}"/>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775408D7-1F39-4741-A3DF-76D9A3074AE8}"/>
              </a:ext>
            </a:extLst>
          </p:cNvPr>
          <p:cNvSpPr>
            <a:spLocks noGrp="1"/>
          </p:cNvSpPr>
          <p:nvPr>
            <p:ph idx="1"/>
          </p:nvPr>
        </p:nvSpPr>
        <p:spPr>
          <a:xfrm>
            <a:off x="838200" y="1635617"/>
            <a:ext cx="10515600" cy="4541346"/>
          </a:xfrm>
        </p:spPr>
        <p:txBody>
          <a:bodyPr/>
          <a:lstStyle/>
          <a:p>
            <a:r>
              <a:rPr lang="en-US" dirty="0"/>
              <a:t>C++ is a large and ambitious language.</a:t>
            </a:r>
          </a:p>
          <a:p>
            <a:r>
              <a:rPr lang="en-US" dirty="0"/>
              <a:t>Models help us understand important features of the language</a:t>
            </a:r>
          </a:p>
          <a:p>
            <a:pPr lvl="1"/>
            <a:r>
              <a:rPr lang="en-US" dirty="0"/>
              <a:t>Show the language’s internal consistency</a:t>
            </a:r>
          </a:p>
          <a:p>
            <a:pPr lvl="1"/>
            <a:r>
              <a:rPr lang="en-US" dirty="0"/>
              <a:t>Help us understand and use it effectively</a:t>
            </a:r>
          </a:p>
          <a:p>
            <a:r>
              <a:rPr lang="en-US" dirty="0"/>
              <a:t>We will consider:</a:t>
            </a:r>
          </a:p>
          <a:p>
            <a:pPr lvl="1"/>
            <a:r>
              <a:rPr lang="en-US" dirty="0"/>
              <a:t>Code Structure, Compilation, and Execution</a:t>
            </a:r>
          </a:p>
          <a:p>
            <a:pPr lvl="1"/>
            <a:r>
              <a:rPr lang="en-US" dirty="0"/>
              <a:t>Use of memory</a:t>
            </a:r>
          </a:p>
          <a:p>
            <a:pPr lvl="1"/>
            <a:r>
              <a:rPr lang="en-US" dirty="0"/>
              <a:t>Classes and the C++ object model</a:t>
            </a:r>
          </a:p>
          <a:p>
            <a:pPr lvl="1"/>
            <a:r>
              <a:rPr lang="en-US" dirty="0"/>
              <a:t>Templates</a:t>
            </a:r>
          </a:p>
          <a:p>
            <a:endParaRPr lang="en-US" dirty="0"/>
          </a:p>
        </p:txBody>
      </p:sp>
      <p:sp>
        <p:nvSpPr>
          <p:cNvPr id="4" name="Slide Number Placeholder 3">
            <a:extLst>
              <a:ext uri="{FF2B5EF4-FFF2-40B4-BE49-F238E27FC236}">
                <a16:creationId xmlns:a16="http://schemas.microsoft.com/office/drawing/2014/main" id="{AE5D9997-749D-445C-8B8A-50325F941DD9}"/>
              </a:ext>
            </a:extLst>
          </p:cNvPr>
          <p:cNvSpPr>
            <a:spLocks noGrp="1"/>
          </p:cNvSpPr>
          <p:nvPr>
            <p:ph type="sldNum" sz="quarter" idx="12"/>
          </p:nvPr>
        </p:nvSpPr>
        <p:spPr/>
        <p:txBody>
          <a:bodyPr/>
          <a:lstStyle/>
          <a:p>
            <a:fld id="{519FA752-D1CF-498F-B0BD-05E47309CED3}" type="slidenum">
              <a:rPr lang="en-US" smtClean="0"/>
              <a:t>5</a:t>
            </a:fld>
            <a:endParaRPr lang="en-US"/>
          </a:p>
        </p:txBody>
      </p:sp>
    </p:spTree>
    <p:extLst>
      <p:ext uri="{BB962C8B-B14F-4D97-AF65-F5344CB8AC3E}">
        <p14:creationId xmlns:p14="http://schemas.microsoft.com/office/powerpoint/2010/main" val="265809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1 – Code Structure</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161014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C8E-1405-43D4-B5DC-3299EBEFBF83}"/>
              </a:ext>
            </a:extLst>
          </p:cNvPr>
          <p:cNvSpPr>
            <a:spLocks noGrp="1"/>
          </p:cNvSpPr>
          <p:nvPr>
            <p:ph type="title"/>
          </p:nvPr>
        </p:nvSpPr>
        <p:spPr>
          <a:xfrm>
            <a:off x="838200" y="429519"/>
            <a:ext cx="10515600" cy="858369"/>
          </a:xfrm>
          <a:solidFill>
            <a:schemeClr val="bg2"/>
          </a:solidFill>
        </p:spPr>
        <p:txBody>
          <a:bodyPr/>
          <a:lstStyle/>
          <a:p>
            <a:r>
              <a:rPr lang="en-US" dirty="0"/>
              <a:t>1. Code Structure	</a:t>
            </a:r>
            <a:r>
              <a:rPr lang="en-US" sz="1600" dirty="0">
                <a:hlinkClick r:id="rId2"/>
              </a:rPr>
              <a:t>https://jimfawcett.github.io/CppStory_Models.html#structure</a:t>
            </a:r>
            <a:endParaRPr lang="en-US" dirty="0"/>
          </a:p>
        </p:txBody>
      </p:sp>
      <p:sp>
        <p:nvSpPr>
          <p:cNvPr id="3" name="Content Placeholder 2">
            <a:extLst>
              <a:ext uri="{FF2B5EF4-FFF2-40B4-BE49-F238E27FC236}">
                <a16:creationId xmlns:a16="http://schemas.microsoft.com/office/drawing/2014/main" id="{E4E7F0BC-9530-4956-975C-BA4069BB6C8A}"/>
              </a:ext>
            </a:extLst>
          </p:cNvPr>
          <p:cNvSpPr>
            <a:spLocks noGrp="1"/>
          </p:cNvSpPr>
          <p:nvPr>
            <p:ph idx="1"/>
          </p:nvPr>
        </p:nvSpPr>
        <p:spPr>
          <a:xfrm>
            <a:off x="838200" y="1564783"/>
            <a:ext cx="10515600" cy="4612180"/>
          </a:xfrm>
        </p:spPr>
        <p:txBody>
          <a:bodyPr>
            <a:normAutofit/>
          </a:bodyPr>
          <a:lstStyle/>
          <a:p>
            <a:r>
              <a:rPr lang="en-US" sz="2400" dirty="0"/>
              <a:t>Source code is written in files</a:t>
            </a:r>
          </a:p>
          <a:p>
            <a:r>
              <a:rPr lang="en-US" sz="2400" dirty="0"/>
              <a:t>For many software systems file structures become large and hard to understand.</a:t>
            </a:r>
          </a:p>
          <a:p>
            <a:r>
              <a:rPr lang="en-US" sz="2400" dirty="0"/>
              <a:t>To support readability and maintenance, we create packages that consist of a few files with a single purpose and document the purpose and design in comments.</a:t>
            </a:r>
          </a:p>
          <a:p>
            <a:pPr lvl="1"/>
            <a:r>
              <a:rPr lang="en-US" sz="2000" dirty="0"/>
              <a:t>Files are units of construction</a:t>
            </a:r>
          </a:p>
          <a:p>
            <a:pPr lvl="1"/>
            <a:r>
              <a:rPr lang="en-US" sz="2000" dirty="0"/>
              <a:t>Packages are units of documentation </a:t>
            </a:r>
          </a:p>
          <a:p>
            <a:pPr lvl="1"/>
            <a:r>
              <a:rPr lang="en-US" sz="2000" dirty="0"/>
              <a:t>The C++ build system does not recognize packages, but it does recognize projects.</a:t>
            </a:r>
          </a:p>
          <a:p>
            <a:pPr lvl="1"/>
            <a:r>
              <a:rPr lang="en-US" sz="2000" dirty="0"/>
              <a:t>Packages are simply groups of one or more files, stored in a single directory, annotated with comments to support understanding, test, and maintenance, with a project for building.</a:t>
            </a:r>
          </a:p>
          <a:p>
            <a:r>
              <a:rPr lang="en-US" sz="2400" dirty="0"/>
              <a:t>Packages are units of documentation and translation</a:t>
            </a:r>
          </a:p>
          <a:p>
            <a:pPr lvl="1"/>
            <a:r>
              <a:rPr lang="en-US" sz="2000" dirty="0"/>
              <a:t>Each has a Visual Studio project or make file</a:t>
            </a:r>
          </a:p>
        </p:txBody>
      </p:sp>
      <p:sp>
        <p:nvSpPr>
          <p:cNvPr id="4" name="Slide Number Placeholder 3">
            <a:extLst>
              <a:ext uri="{FF2B5EF4-FFF2-40B4-BE49-F238E27FC236}">
                <a16:creationId xmlns:a16="http://schemas.microsoft.com/office/drawing/2014/main" id="{FB86EBC9-38EB-45E0-888F-00C85D25B659}"/>
              </a:ext>
            </a:extLst>
          </p:cNvPr>
          <p:cNvSpPr>
            <a:spLocks noGrp="1"/>
          </p:cNvSpPr>
          <p:nvPr>
            <p:ph type="sldNum" sz="quarter" idx="12"/>
          </p:nvPr>
        </p:nvSpPr>
        <p:spPr/>
        <p:txBody>
          <a:bodyPr/>
          <a:lstStyle/>
          <a:p>
            <a:fld id="{519FA752-D1CF-498F-B0BD-05E47309CED3}" type="slidenum">
              <a:rPr lang="en-US" smtClean="0"/>
              <a:t>7</a:t>
            </a:fld>
            <a:endParaRPr lang="en-US"/>
          </a:p>
        </p:txBody>
      </p:sp>
    </p:spTree>
    <p:extLst>
      <p:ext uri="{BB962C8B-B14F-4D97-AF65-F5344CB8AC3E}">
        <p14:creationId xmlns:p14="http://schemas.microsoft.com/office/powerpoint/2010/main" val="323022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DE4E-9E2A-4ABE-BBC8-7DD554E6EB5A}"/>
              </a:ext>
            </a:extLst>
          </p:cNvPr>
          <p:cNvSpPr>
            <a:spLocks noGrp="1"/>
          </p:cNvSpPr>
          <p:nvPr>
            <p:ph type="title"/>
          </p:nvPr>
        </p:nvSpPr>
        <p:spPr>
          <a:xfrm>
            <a:off x="838200" y="365126"/>
            <a:ext cx="10515600" cy="768216"/>
          </a:xfrm>
        </p:spPr>
        <p:txBody>
          <a:bodyPr/>
          <a:lstStyle/>
          <a:p>
            <a:r>
              <a:rPr lang="en-US" dirty="0"/>
              <a:t>Packages</a:t>
            </a:r>
          </a:p>
        </p:txBody>
      </p:sp>
      <p:sp>
        <p:nvSpPr>
          <p:cNvPr id="3" name="Content Placeholder 2">
            <a:extLst>
              <a:ext uri="{FF2B5EF4-FFF2-40B4-BE49-F238E27FC236}">
                <a16:creationId xmlns:a16="http://schemas.microsoft.com/office/drawing/2014/main" id="{703CAB63-04F8-4F4B-904A-D4CE02E75CF6}"/>
              </a:ext>
            </a:extLst>
          </p:cNvPr>
          <p:cNvSpPr>
            <a:spLocks noGrp="1"/>
          </p:cNvSpPr>
          <p:nvPr>
            <p:ph idx="1"/>
          </p:nvPr>
        </p:nvSpPr>
        <p:spPr>
          <a:xfrm>
            <a:off x="838200" y="1236372"/>
            <a:ext cx="10515600" cy="4940591"/>
          </a:xfrm>
        </p:spPr>
        <p:txBody>
          <a:bodyPr/>
          <a:lstStyle/>
          <a:p>
            <a:r>
              <a:rPr lang="en-US" dirty="0"/>
              <a:t>A package consists of:</a:t>
            </a:r>
          </a:p>
          <a:p>
            <a:pPr lvl="1"/>
            <a:r>
              <a:rPr lang="en-US" dirty="0"/>
              <a:t> a single Package_Name.cpp file with construction test main function</a:t>
            </a:r>
          </a:p>
          <a:p>
            <a:pPr lvl="1"/>
            <a:r>
              <a:rPr lang="en-US" dirty="0"/>
              <a:t>a header file </a:t>
            </a:r>
            <a:r>
              <a:rPr lang="en-US" dirty="0" err="1"/>
              <a:t>Package_Name.h</a:t>
            </a:r>
            <a:endParaRPr lang="en-US" dirty="0"/>
          </a:p>
          <a:p>
            <a:pPr lvl="1"/>
            <a:r>
              <a:rPr lang="en-US" dirty="0"/>
              <a:t>Optionally may have an interface file, </a:t>
            </a:r>
            <a:r>
              <a:rPr lang="en-US" dirty="0" err="1"/>
              <a:t>IPackage_Name.h</a:t>
            </a:r>
            <a:endParaRPr lang="en-US" dirty="0"/>
          </a:p>
          <a:p>
            <a:r>
              <a:rPr lang="en-US" dirty="0"/>
              <a:t>These parts are embedded in a directory with project file or make file</a:t>
            </a:r>
          </a:p>
          <a:p>
            <a:pPr lvl="1"/>
            <a:r>
              <a:rPr lang="en-US" dirty="0"/>
              <a:t>Used to build the construction test.</a:t>
            </a:r>
          </a:p>
          <a:p>
            <a:pPr lvl="1"/>
            <a:r>
              <a:rPr lang="en-US" dirty="0"/>
              <a:t>The directory may also include files from other packages on which this package depends.</a:t>
            </a:r>
          </a:p>
          <a:p>
            <a:pPr lvl="1"/>
            <a:r>
              <a:rPr lang="en-US" dirty="0"/>
              <a:t>Alternately, a project package makes references to libraries for packages on which it depends instead of including the files in its package directory.</a:t>
            </a:r>
          </a:p>
          <a:p>
            <a:r>
              <a:rPr lang="en-US" dirty="0"/>
              <a:t>Each package is expected to implement a single responsibility and have code comments that describe its operation.</a:t>
            </a:r>
          </a:p>
        </p:txBody>
      </p:sp>
      <p:sp>
        <p:nvSpPr>
          <p:cNvPr id="4" name="Slide Number Placeholder 3">
            <a:extLst>
              <a:ext uri="{FF2B5EF4-FFF2-40B4-BE49-F238E27FC236}">
                <a16:creationId xmlns:a16="http://schemas.microsoft.com/office/drawing/2014/main" id="{33584788-4BF1-451A-81CF-45224E9BAB24}"/>
              </a:ext>
            </a:extLst>
          </p:cNvPr>
          <p:cNvSpPr>
            <a:spLocks noGrp="1"/>
          </p:cNvSpPr>
          <p:nvPr>
            <p:ph type="sldNum" sz="quarter" idx="12"/>
          </p:nvPr>
        </p:nvSpPr>
        <p:spPr/>
        <p:txBody>
          <a:bodyPr/>
          <a:lstStyle/>
          <a:p>
            <a:fld id="{519FA752-D1CF-498F-B0BD-05E47309CED3}" type="slidenum">
              <a:rPr lang="en-US" smtClean="0"/>
              <a:t>8</a:t>
            </a:fld>
            <a:endParaRPr lang="en-US"/>
          </a:p>
        </p:txBody>
      </p:sp>
    </p:spTree>
    <p:extLst>
      <p:ext uri="{BB962C8B-B14F-4D97-AF65-F5344CB8AC3E}">
        <p14:creationId xmlns:p14="http://schemas.microsoft.com/office/powerpoint/2010/main" val="50288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7BFA-581E-4349-9BBF-0B22000129F6}"/>
              </a:ext>
            </a:extLst>
          </p:cNvPr>
          <p:cNvSpPr>
            <a:spLocks noGrp="1"/>
          </p:cNvSpPr>
          <p:nvPr>
            <p:ph type="title"/>
          </p:nvPr>
        </p:nvSpPr>
        <p:spPr>
          <a:xfrm>
            <a:off x="838200" y="365126"/>
            <a:ext cx="10515600" cy="1035836"/>
          </a:xfrm>
        </p:spPr>
        <p:txBody>
          <a:bodyPr/>
          <a:lstStyle/>
          <a:p>
            <a:r>
              <a:rPr lang="en-US" dirty="0"/>
              <a:t>Package Construction Co-Tests</a:t>
            </a:r>
          </a:p>
        </p:txBody>
      </p:sp>
      <p:sp>
        <p:nvSpPr>
          <p:cNvPr id="3" name="Content Placeholder 2">
            <a:extLst>
              <a:ext uri="{FF2B5EF4-FFF2-40B4-BE49-F238E27FC236}">
                <a16:creationId xmlns:a16="http://schemas.microsoft.com/office/drawing/2014/main" id="{BB7F4A92-7CC6-4F80-BB21-B43C15255198}"/>
              </a:ext>
            </a:extLst>
          </p:cNvPr>
          <p:cNvSpPr>
            <a:spLocks noGrp="1"/>
          </p:cNvSpPr>
          <p:nvPr>
            <p:ph idx="1"/>
          </p:nvPr>
        </p:nvSpPr>
        <p:spPr>
          <a:xfrm>
            <a:off x="838200" y="1510018"/>
            <a:ext cx="10515600" cy="4666945"/>
          </a:xfrm>
        </p:spPr>
        <p:txBody>
          <a:bodyPr/>
          <a:lstStyle/>
          <a:p>
            <a:r>
              <a:rPr lang="en-US" dirty="0"/>
              <a:t>For anything other than trivial example code it’s very useful to test as we build code:</a:t>
            </a:r>
          </a:p>
          <a:p>
            <a:pPr lvl="1"/>
            <a:r>
              <a:rPr lang="en-US" dirty="0"/>
              <a:t>Add a main function for every .</a:t>
            </a:r>
            <a:r>
              <a:rPr lang="en-US" dirty="0" err="1"/>
              <a:t>cpp</a:t>
            </a:r>
            <a:r>
              <a:rPr lang="en-US" dirty="0"/>
              <a:t> file.</a:t>
            </a:r>
          </a:p>
          <a:p>
            <a:pPr lvl="1"/>
            <a:r>
              <a:rPr lang="en-US" dirty="0"/>
              <a:t>Every time we add a few lines of code we add small tests in the main then build and execute.</a:t>
            </a:r>
          </a:p>
          <a:p>
            <a:pPr lvl="1"/>
            <a:r>
              <a:rPr lang="en-US" dirty="0"/>
              <a:t>This “co-test” process allows us to very quickly find errors.  If a test fails, the problem is almost certain to be in the few lines of code we entered after the last test.</a:t>
            </a:r>
          </a:p>
          <a:p>
            <a:pPr lvl="1"/>
            <a:r>
              <a:rPr lang="en-US" dirty="0"/>
              <a:t>We wrap the main function in #ifdef TEST_NAME … #endif directives. </a:t>
            </a:r>
          </a:p>
          <a:p>
            <a:pPr lvl="2"/>
            <a:r>
              <a:rPr lang="en-US" dirty="0"/>
              <a:t>When TEST_NAME is defined we run the package test.</a:t>
            </a:r>
          </a:p>
          <a:p>
            <a:pPr lvl="2"/>
            <a:r>
              <a:rPr lang="en-US" dirty="0"/>
              <a:t>When not defined we can combine the package with other packages to build a larger executable.</a:t>
            </a:r>
          </a:p>
        </p:txBody>
      </p:sp>
      <p:sp>
        <p:nvSpPr>
          <p:cNvPr id="4" name="Slide Number Placeholder 3">
            <a:extLst>
              <a:ext uri="{FF2B5EF4-FFF2-40B4-BE49-F238E27FC236}">
                <a16:creationId xmlns:a16="http://schemas.microsoft.com/office/drawing/2014/main" id="{C66251E7-3DAD-4351-98B2-DC5B66C08AE9}"/>
              </a:ext>
            </a:extLst>
          </p:cNvPr>
          <p:cNvSpPr>
            <a:spLocks noGrp="1"/>
          </p:cNvSpPr>
          <p:nvPr>
            <p:ph type="sldNum" sz="quarter" idx="12"/>
          </p:nvPr>
        </p:nvSpPr>
        <p:spPr/>
        <p:txBody>
          <a:bodyPr/>
          <a:lstStyle/>
          <a:p>
            <a:fld id="{519FA752-D1CF-498F-B0BD-05E47309CED3}" type="slidenum">
              <a:rPr lang="en-US" smtClean="0"/>
              <a:t>9</a:t>
            </a:fld>
            <a:endParaRPr lang="en-US"/>
          </a:p>
        </p:txBody>
      </p:sp>
    </p:spTree>
    <p:extLst>
      <p:ext uri="{BB962C8B-B14F-4D97-AF65-F5344CB8AC3E}">
        <p14:creationId xmlns:p14="http://schemas.microsoft.com/office/powerpoint/2010/main" val="4225677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1491</TotalTime>
  <Words>4561</Words>
  <Application>Microsoft Office PowerPoint</Application>
  <PresentationFormat>Widescreen</PresentationFormat>
  <Paragraphs>385</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Consolas</vt:lpstr>
      <vt:lpstr>Office Theme</vt:lpstr>
      <vt:lpstr>C++ Models</vt:lpstr>
      <vt:lpstr>Model</vt:lpstr>
      <vt:lpstr>C++ Models – Chapter 1 of C++ Story</vt:lpstr>
      <vt:lpstr>Background</vt:lpstr>
      <vt:lpstr>Prologue</vt:lpstr>
      <vt:lpstr>C++ Models Model 1 – Code Structure</vt:lpstr>
      <vt:lpstr>1. Code Structure https://jimfawcett.github.io/CppStory_Models.html#structure</vt:lpstr>
      <vt:lpstr>Packages</vt:lpstr>
      <vt:lpstr>Package Construction Co-Tests</vt:lpstr>
      <vt:lpstr>Example – Files and Packages </vt:lpstr>
      <vt:lpstr>Example - Classes</vt:lpstr>
      <vt:lpstr>Use of Interfaces and Factories</vt:lpstr>
      <vt:lpstr>Object Factories</vt:lpstr>
      <vt:lpstr>C++ Models Model 2 - Compilation</vt:lpstr>
      <vt:lpstr>2. Compilation Model https://jimfawcett.github.io/CppStory_Models.html#compil</vt:lpstr>
      <vt:lpstr>Compilation Model</vt:lpstr>
      <vt:lpstr>C++ Models Model 3 - Execution</vt:lpstr>
      <vt:lpstr>3. Program Execution https://jimfawcett.github.io/CppStory_Models.html#execute</vt:lpstr>
      <vt:lpstr>Use of program memory</vt:lpstr>
      <vt:lpstr>Interaction with the Execution Environment</vt:lpstr>
      <vt:lpstr>C++ Models Model 4 - Memory</vt:lpstr>
      <vt:lpstr>4. Memory Model https://JimFawcett.github.io/CppStory_Models.html#memory</vt:lpstr>
      <vt:lpstr>Control of entity placement in memory</vt:lpstr>
      <vt:lpstr>C++ Models Model 5 - Classes</vt:lpstr>
      <vt:lpstr>5. Classes  https://jimfawcett.github.io/CppStory_Models.html#class</vt:lpstr>
      <vt:lpstr>Point Class</vt:lpstr>
      <vt:lpstr>C++ Models Model 6 – Object Model</vt:lpstr>
      <vt:lpstr>6. C++ Object Model https://jimfawcett.github.io/CppStory_Models.html#objmodel</vt:lpstr>
      <vt:lpstr>Object Construction</vt:lpstr>
      <vt:lpstr>Value Types</vt:lpstr>
      <vt:lpstr>C++ Models Model 7 – Polymorphism</vt:lpstr>
      <vt:lpstr>7. Polymorphism</vt:lpstr>
      <vt:lpstr>Virtual Function Dispatching</vt:lpstr>
      <vt:lpstr>Person Class Hierarchy Example</vt:lpstr>
      <vt:lpstr>C++ Models Model 8 – Templates</vt:lpstr>
      <vt:lpstr>8. Templates  https://jimfawcett.github.io/CppStory_Models.html#templ</vt:lpstr>
      <vt:lpstr>Template Class Example</vt:lpstr>
      <vt:lpstr>Template overloads and Specialization</vt:lpstr>
      <vt:lpstr>C++ Models Conclusions</vt:lpstr>
      <vt:lpstr>Conclusions</vt:lpstr>
      <vt:lpstr>Location of Resources</vt:lpstr>
      <vt:lpstr>Presentation Resources</vt:lpstr>
      <vt:lpstr>Epilogue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Models</dc:title>
  <dc:creator>James Fawcett</dc:creator>
  <cp:lastModifiedBy>James Fawcett</cp:lastModifiedBy>
  <cp:revision>97</cp:revision>
  <cp:lastPrinted>2020-02-06T15:38:29Z</cp:lastPrinted>
  <dcterms:created xsi:type="dcterms:W3CDTF">2020-02-03T12:39:42Z</dcterms:created>
  <dcterms:modified xsi:type="dcterms:W3CDTF">2020-02-09T19:09:29Z</dcterms:modified>
</cp:coreProperties>
</file>